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6" r:id="rId4"/>
    <p:sldId id="262" r:id="rId5"/>
    <p:sldId id="259" r:id="rId6"/>
    <p:sldId id="260" r:id="rId7"/>
    <p:sldId id="261" r:id="rId8"/>
    <p:sldId id="272" r:id="rId9"/>
    <p:sldId id="273" r:id="rId10"/>
    <p:sldId id="268" r:id="rId11"/>
    <p:sldId id="267" r:id="rId12"/>
    <p:sldId id="265" r:id="rId13"/>
    <p:sldId id="269" r:id="rId14"/>
    <p:sldId id="271" r:id="rId15"/>
    <p:sldId id="27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1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8" autoAdjust="0"/>
    <p:restoredTop sz="94660"/>
  </p:normalViewPr>
  <p:slideViewPr>
    <p:cSldViewPr snapToGrid="0">
      <p:cViewPr>
        <p:scale>
          <a:sx n="70" d="100"/>
          <a:sy n="70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A38F1-939B-434C-8739-45650265E7F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051343-C9E2-4C10-9CAB-4791F3464362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Readiness to return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8B2B74-AA66-4DD1-9440-8FA1C89F91C1}" type="parTrans" cxnId="{0C48948C-F8A1-4666-B952-90BF6BE6EDA8}">
      <dgm:prSet/>
      <dgm:spPr/>
      <dgm:t>
        <a:bodyPr/>
        <a:lstStyle/>
        <a:p>
          <a:endParaRPr lang="en-GB"/>
        </a:p>
      </dgm:t>
    </dgm:pt>
    <dgm:pt modelId="{1D40B022-AE1C-491D-A3A0-9331C512D88D}" type="sibTrans" cxnId="{0C48948C-F8A1-4666-B952-90BF6BE6EDA8}">
      <dgm:prSet/>
      <dgm:spPr/>
      <dgm:t>
        <a:bodyPr/>
        <a:lstStyle/>
        <a:p>
          <a:endParaRPr lang="en-GB"/>
        </a:p>
      </dgm:t>
    </dgm:pt>
    <dgm:pt modelId="{1CD78673-E1CE-48D3-8592-AD84D35FE003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Confidence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A4AFC-0FC0-48A2-9521-89D0C0C32F80}" type="parTrans" cxnId="{4A101BB4-4802-461A-8197-87662E3CFC3D}">
      <dgm:prSet/>
      <dgm:spPr/>
      <dgm:t>
        <a:bodyPr/>
        <a:lstStyle/>
        <a:p>
          <a:endParaRPr lang="en-GB"/>
        </a:p>
      </dgm:t>
    </dgm:pt>
    <dgm:pt modelId="{E4AC0452-C506-4F13-83D0-4CA5DDF8188B}" type="sibTrans" cxnId="{4A101BB4-4802-461A-8197-87662E3CFC3D}">
      <dgm:prSet/>
      <dgm:spPr/>
      <dgm:t>
        <a:bodyPr/>
        <a:lstStyle/>
        <a:p>
          <a:endParaRPr lang="en-GB"/>
        </a:p>
      </dgm:t>
    </dgm:pt>
    <dgm:pt modelId="{0852C1BF-D5A4-4B5C-9D09-8C8D4A15DDE0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Realistic expectations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069CA-18BE-420D-8C70-B5BBF1F83499}" type="parTrans" cxnId="{F9B43D12-DCC6-4A71-9698-4DBDE0F4690F}">
      <dgm:prSet/>
      <dgm:spPr/>
      <dgm:t>
        <a:bodyPr/>
        <a:lstStyle/>
        <a:p>
          <a:endParaRPr lang="en-GB"/>
        </a:p>
      </dgm:t>
    </dgm:pt>
    <dgm:pt modelId="{E5039AB2-1B6A-4AD3-A78C-189C882E4890}" type="sibTrans" cxnId="{F9B43D12-DCC6-4A71-9698-4DBDE0F4690F}">
      <dgm:prSet/>
      <dgm:spPr/>
      <dgm:t>
        <a:bodyPr/>
        <a:lstStyle/>
        <a:p>
          <a:endParaRPr lang="en-GB"/>
        </a:p>
      </dgm:t>
    </dgm:pt>
    <dgm:pt modelId="{C9CC185E-7300-47A2-9B39-102A562953D9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Previous performance standards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A57FB-47A7-4679-919E-F9C6BC4C4A92}" type="parTrans" cxnId="{EFD8ACD8-59E5-4E78-AB5B-31B00AB35E12}">
      <dgm:prSet/>
      <dgm:spPr/>
      <dgm:t>
        <a:bodyPr/>
        <a:lstStyle/>
        <a:p>
          <a:endParaRPr lang="en-GB"/>
        </a:p>
      </dgm:t>
    </dgm:pt>
    <dgm:pt modelId="{202CA000-E8BC-4406-8131-A2E593AC96AC}" type="sibTrans" cxnId="{EFD8ACD8-59E5-4E78-AB5B-31B00AB35E12}">
      <dgm:prSet/>
      <dgm:spPr/>
      <dgm:t>
        <a:bodyPr/>
        <a:lstStyle/>
        <a:p>
          <a:endParaRPr lang="en-GB"/>
        </a:p>
      </dgm:t>
    </dgm:pt>
    <dgm:pt modelId="{2FF5CD70-B6A9-4373-93A5-ED9E07DB68C5}" type="pres">
      <dgm:prSet presAssocID="{ACDA38F1-939B-434C-8739-45650265E7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623B6B-64BB-4FB8-8875-5E8499D9E83E}" type="pres">
      <dgm:prSet presAssocID="{DF051343-C9E2-4C10-9CAB-4791F3464362}" presName="centerShape" presStyleLbl="node0" presStyleIdx="0" presStyleCnt="1"/>
      <dgm:spPr/>
      <dgm:t>
        <a:bodyPr/>
        <a:lstStyle/>
        <a:p>
          <a:endParaRPr lang="en-GB"/>
        </a:p>
      </dgm:t>
    </dgm:pt>
    <dgm:pt modelId="{6B1DA8D3-972D-4427-A278-F13D7A3B9DAD}" type="pres">
      <dgm:prSet presAssocID="{610A4AFC-0FC0-48A2-9521-89D0C0C32F80}" presName="Name9" presStyleLbl="parChTrans1D2" presStyleIdx="0" presStyleCnt="3"/>
      <dgm:spPr/>
      <dgm:t>
        <a:bodyPr/>
        <a:lstStyle/>
        <a:p>
          <a:endParaRPr lang="en-GB"/>
        </a:p>
      </dgm:t>
    </dgm:pt>
    <dgm:pt modelId="{45D5C569-D0B8-487C-9F6B-A390FD5482F1}" type="pres">
      <dgm:prSet presAssocID="{610A4AFC-0FC0-48A2-9521-89D0C0C32F80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D372357-D10D-41F0-95F0-9D320032B756}" type="pres">
      <dgm:prSet presAssocID="{1CD78673-E1CE-48D3-8592-AD84D35FE0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0AA57-B4C7-4A04-A580-EADC16F082EE}" type="pres">
      <dgm:prSet presAssocID="{5D7069CA-18BE-420D-8C70-B5BBF1F83499}" presName="Name9" presStyleLbl="parChTrans1D2" presStyleIdx="1" presStyleCnt="3"/>
      <dgm:spPr/>
      <dgm:t>
        <a:bodyPr/>
        <a:lstStyle/>
        <a:p>
          <a:endParaRPr lang="en-GB"/>
        </a:p>
      </dgm:t>
    </dgm:pt>
    <dgm:pt modelId="{AEB22AFA-56EE-4B2D-9BE7-A1CC0B6FB427}" type="pres">
      <dgm:prSet presAssocID="{5D7069CA-18BE-420D-8C70-B5BBF1F83499}" presName="connTx" presStyleLbl="parChTrans1D2" presStyleIdx="1" presStyleCnt="3"/>
      <dgm:spPr/>
      <dgm:t>
        <a:bodyPr/>
        <a:lstStyle/>
        <a:p>
          <a:endParaRPr lang="en-GB"/>
        </a:p>
      </dgm:t>
    </dgm:pt>
    <dgm:pt modelId="{8E3C53F4-7959-4501-9911-7E16765F0F6A}" type="pres">
      <dgm:prSet presAssocID="{0852C1BF-D5A4-4B5C-9D09-8C8D4A15DD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D13E3-F574-47F4-855F-0D9804D45BCE}" type="pres">
      <dgm:prSet presAssocID="{B7AA57FB-47A7-4679-919E-F9C6BC4C4A92}" presName="Name9" presStyleLbl="parChTrans1D2" presStyleIdx="2" presStyleCnt="3"/>
      <dgm:spPr/>
      <dgm:t>
        <a:bodyPr/>
        <a:lstStyle/>
        <a:p>
          <a:endParaRPr lang="en-GB"/>
        </a:p>
      </dgm:t>
    </dgm:pt>
    <dgm:pt modelId="{4A54C96C-2834-49AF-AA9E-F435EE67CAA8}" type="pres">
      <dgm:prSet presAssocID="{B7AA57FB-47A7-4679-919E-F9C6BC4C4A92}" presName="connTx" presStyleLbl="parChTrans1D2" presStyleIdx="2" presStyleCnt="3"/>
      <dgm:spPr/>
      <dgm:t>
        <a:bodyPr/>
        <a:lstStyle/>
        <a:p>
          <a:endParaRPr lang="en-GB"/>
        </a:p>
      </dgm:t>
    </dgm:pt>
    <dgm:pt modelId="{3371DFA2-FFDF-4D06-87F5-A0DABC801F7A}" type="pres">
      <dgm:prSet presAssocID="{C9CC185E-7300-47A2-9B39-102A562953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B43D12-DCC6-4A71-9698-4DBDE0F4690F}" srcId="{DF051343-C9E2-4C10-9CAB-4791F3464362}" destId="{0852C1BF-D5A4-4B5C-9D09-8C8D4A15DDE0}" srcOrd="1" destOrd="0" parTransId="{5D7069CA-18BE-420D-8C70-B5BBF1F83499}" sibTransId="{E5039AB2-1B6A-4AD3-A78C-189C882E4890}"/>
    <dgm:cxn modelId="{9DC80A09-DA7F-44DB-ABD7-C9AEEB99D21C}" type="presOf" srcId="{1CD78673-E1CE-48D3-8592-AD84D35FE003}" destId="{1D372357-D10D-41F0-95F0-9D320032B756}" srcOrd="0" destOrd="0" presId="urn:microsoft.com/office/officeart/2005/8/layout/radial1"/>
    <dgm:cxn modelId="{622D3AB2-D4A1-4BA6-9C60-2323E3AA0ADB}" type="presOf" srcId="{C9CC185E-7300-47A2-9B39-102A562953D9}" destId="{3371DFA2-FFDF-4D06-87F5-A0DABC801F7A}" srcOrd="0" destOrd="0" presId="urn:microsoft.com/office/officeart/2005/8/layout/radial1"/>
    <dgm:cxn modelId="{4A101BB4-4802-461A-8197-87662E3CFC3D}" srcId="{DF051343-C9E2-4C10-9CAB-4791F3464362}" destId="{1CD78673-E1CE-48D3-8592-AD84D35FE003}" srcOrd="0" destOrd="0" parTransId="{610A4AFC-0FC0-48A2-9521-89D0C0C32F80}" sibTransId="{E4AC0452-C506-4F13-83D0-4CA5DDF8188B}"/>
    <dgm:cxn modelId="{EFD8ACD8-59E5-4E78-AB5B-31B00AB35E12}" srcId="{DF051343-C9E2-4C10-9CAB-4791F3464362}" destId="{C9CC185E-7300-47A2-9B39-102A562953D9}" srcOrd="2" destOrd="0" parTransId="{B7AA57FB-47A7-4679-919E-F9C6BC4C4A92}" sibTransId="{202CA000-E8BC-4406-8131-A2E593AC96AC}"/>
    <dgm:cxn modelId="{62B22253-2CFC-42A3-B231-26B070238E96}" type="presOf" srcId="{610A4AFC-0FC0-48A2-9521-89D0C0C32F80}" destId="{6B1DA8D3-972D-4427-A278-F13D7A3B9DAD}" srcOrd="0" destOrd="0" presId="urn:microsoft.com/office/officeart/2005/8/layout/radial1"/>
    <dgm:cxn modelId="{5D7EE3A4-CD1D-4FE3-B319-52DD14C45F70}" type="presOf" srcId="{5D7069CA-18BE-420D-8C70-B5BBF1F83499}" destId="{AEB22AFA-56EE-4B2D-9BE7-A1CC0B6FB427}" srcOrd="1" destOrd="0" presId="urn:microsoft.com/office/officeart/2005/8/layout/radial1"/>
    <dgm:cxn modelId="{F50F5B30-F6AB-4CB9-8847-70F6782ADC1F}" type="presOf" srcId="{5D7069CA-18BE-420D-8C70-B5BBF1F83499}" destId="{6940AA57-B4C7-4A04-A580-EADC16F082EE}" srcOrd="0" destOrd="0" presId="urn:microsoft.com/office/officeart/2005/8/layout/radial1"/>
    <dgm:cxn modelId="{1A174CAA-DECA-45C8-9A5E-7CE2D310DA69}" type="presOf" srcId="{DF051343-C9E2-4C10-9CAB-4791F3464362}" destId="{76623B6B-64BB-4FB8-8875-5E8499D9E83E}" srcOrd="0" destOrd="0" presId="urn:microsoft.com/office/officeart/2005/8/layout/radial1"/>
    <dgm:cxn modelId="{8EC6D59E-D9EA-446E-A85A-DC5DABFE811A}" type="presOf" srcId="{ACDA38F1-939B-434C-8739-45650265E7FD}" destId="{2FF5CD70-B6A9-4373-93A5-ED9E07DB68C5}" srcOrd="0" destOrd="0" presId="urn:microsoft.com/office/officeart/2005/8/layout/radial1"/>
    <dgm:cxn modelId="{D9A62FFF-0E7E-4049-9B27-5426BAD9ECDA}" type="presOf" srcId="{0852C1BF-D5A4-4B5C-9D09-8C8D4A15DDE0}" destId="{8E3C53F4-7959-4501-9911-7E16765F0F6A}" srcOrd="0" destOrd="0" presId="urn:microsoft.com/office/officeart/2005/8/layout/radial1"/>
    <dgm:cxn modelId="{0C48948C-F8A1-4666-B952-90BF6BE6EDA8}" srcId="{ACDA38F1-939B-434C-8739-45650265E7FD}" destId="{DF051343-C9E2-4C10-9CAB-4791F3464362}" srcOrd="0" destOrd="0" parTransId="{668B2B74-AA66-4DD1-9440-8FA1C89F91C1}" sibTransId="{1D40B022-AE1C-491D-A3A0-9331C512D88D}"/>
    <dgm:cxn modelId="{45567990-C5F9-4FBF-A45E-EA61E371EF53}" type="presOf" srcId="{B7AA57FB-47A7-4679-919E-F9C6BC4C4A92}" destId="{29ED13E3-F574-47F4-855F-0D9804D45BCE}" srcOrd="0" destOrd="0" presId="urn:microsoft.com/office/officeart/2005/8/layout/radial1"/>
    <dgm:cxn modelId="{38BAD701-30E4-4ED8-B39C-2DB1C07EEC28}" type="presOf" srcId="{610A4AFC-0FC0-48A2-9521-89D0C0C32F80}" destId="{45D5C569-D0B8-487C-9F6B-A390FD5482F1}" srcOrd="1" destOrd="0" presId="urn:microsoft.com/office/officeart/2005/8/layout/radial1"/>
    <dgm:cxn modelId="{EF2C47C6-D692-4ED7-BAAC-920133454991}" type="presOf" srcId="{B7AA57FB-47A7-4679-919E-F9C6BC4C4A92}" destId="{4A54C96C-2834-49AF-AA9E-F435EE67CAA8}" srcOrd="1" destOrd="0" presId="urn:microsoft.com/office/officeart/2005/8/layout/radial1"/>
    <dgm:cxn modelId="{7F4BE819-F62E-4F22-B83D-05C33C7433EF}" type="presParOf" srcId="{2FF5CD70-B6A9-4373-93A5-ED9E07DB68C5}" destId="{76623B6B-64BB-4FB8-8875-5E8499D9E83E}" srcOrd="0" destOrd="0" presId="urn:microsoft.com/office/officeart/2005/8/layout/radial1"/>
    <dgm:cxn modelId="{6E177BDE-AF00-43E7-9413-CF25FF1D6B52}" type="presParOf" srcId="{2FF5CD70-B6A9-4373-93A5-ED9E07DB68C5}" destId="{6B1DA8D3-972D-4427-A278-F13D7A3B9DAD}" srcOrd="1" destOrd="0" presId="urn:microsoft.com/office/officeart/2005/8/layout/radial1"/>
    <dgm:cxn modelId="{A07C41B0-A94A-4583-B3C9-FE8BDED82F3E}" type="presParOf" srcId="{6B1DA8D3-972D-4427-A278-F13D7A3B9DAD}" destId="{45D5C569-D0B8-487C-9F6B-A390FD5482F1}" srcOrd="0" destOrd="0" presId="urn:microsoft.com/office/officeart/2005/8/layout/radial1"/>
    <dgm:cxn modelId="{32C4B622-73DE-4B1B-B990-E4904EF49376}" type="presParOf" srcId="{2FF5CD70-B6A9-4373-93A5-ED9E07DB68C5}" destId="{1D372357-D10D-41F0-95F0-9D320032B756}" srcOrd="2" destOrd="0" presId="urn:microsoft.com/office/officeart/2005/8/layout/radial1"/>
    <dgm:cxn modelId="{77BB910E-9AD1-4639-8BC7-CA52D88C3E48}" type="presParOf" srcId="{2FF5CD70-B6A9-4373-93A5-ED9E07DB68C5}" destId="{6940AA57-B4C7-4A04-A580-EADC16F082EE}" srcOrd="3" destOrd="0" presId="urn:microsoft.com/office/officeart/2005/8/layout/radial1"/>
    <dgm:cxn modelId="{A69D95CC-9A3E-493D-AC9E-FAC49335F49B}" type="presParOf" srcId="{6940AA57-B4C7-4A04-A580-EADC16F082EE}" destId="{AEB22AFA-56EE-4B2D-9BE7-A1CC0B6FB427}" srcOrd="0" destOrd="0" presId="urn:microsoft.com/office/officeart/2005/8/layout/radial1"/>
    <dgm:cxn modelId="{5F1E88E9-7047-4C46-BE2D-622A925DB4BB}" type="presParOf" srcId="{2FF5CD70-B6A9-4373-93A5-ED9E07DB68C5}" destId="{8E3C53F4-7959-4501-9911-7E16765F0F6A}" srcOrd="4" destOrd="0" presId="urn:microsoft.com/office/officeart/2005/8/layout/radial1"/>
    <dgm:cxn modelId="{90AAE2D7-6065-4564-98FD-D9D3AB138FBD}" type="presParOf" srcId="{2FF5CD70-B6A9-4373-93A5-ED9E07DB68C5}" destId="{29ED13E3-F574-47F4-855F-0D9804D45BCE}" srcOrd="5" destOrd="0" presId="urn:microsoft.com/office/officeart/2005/8/layout/radial1"/>
    <dgm:cxn modelId="{03969590-BFB3-4912-90E7-D9FCF90A6E2B}" type="presParOf" srcId="{29ED13E3-F574-47F4-855F-0D9804D45BCE}" destId="{4A54C96C-2834-49AF-AA9E-F435EE67CAA8}" srcOrd="0" destOrd="0" presId="urn:microsoft.com/office/officeart/2005/8/layout/radial1"/>
    <dgm:cxn modelId="{51C697E8-C6F2-4DE5-9593-9CB38394A040}" type="presParOf" srcId="{2FF5CD70-B6A9-4373-93A5-ED9E07DB68C5}" destId="{3371DFA2-FFDF-4D06-87F5-A0DABC801F7A}" srcOrd="6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0CBEE-F016-426A-BE0C-D7507A175EA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8E9E4A-4B89-42B7-A126-4E81DA79017A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Readiness to return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4D3EC-4D30-49AF-B22E-D80009A4CC5D}" type="parTrans" cxnId="{A4B3B9ED-110F-4F16-9CC9-3E2D83C7F55B}">
      <dgm:prSet/>
      <dgm:spPr/>
      <dgm:t>
        <a:bodyPr/>
        <a:lstStyle/>
        <a:p>
          <a:endParaRPr lang="en-GB"/>
        </a:p>
      </dgm:t>
    </dgm:pt>
    <dgm:pt modelId="{2E745B3C-2C01-488C-98E5-8D2B5345233C}" type="sibTrans" cxnId="{A4B3B9ED-110F-4F16-9CC9-3E2D83C7F55B}">
      <dgm:prSet/>
      <dgm:spPr/>
      <dgm:t>
        <a:bodyPr/>
        <a:lstStyle/>
        <a:p>
          <a:endParaRPr lang="en-GB"/>
        </a:p>
      </dgm:t>
    </dgm:pt>
    <dgm:pt modelId="{FC0FF52B-AAC9-4ED3-B065-D92F0AA274BD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Biopsychosocial outcome measures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6AB0C-9A88-4D2C-84EE-2614093E4C67}" type="parTrans" cxnId="{EFA0749F-20BE-41EB-880D-29E99D549E57}">
      <dgm:prSet/>
      <dgm:spPr/>
      <dgm:t>
        <a:bodyPr/>
        <a:lstStyle/>
        <a:p>
          <a:endParaRPr lang="en-GB"/>
        </a:p>
      </dgm:t>
    </dgm:pt>
    <dgm:pt modelId="{C76E65F6-E510-4E1D-A63F-69B0BD7D4447}" type="sibTrans" cxnId="{EFA0749F-20BE-41EB-880D-29E99D549E57}">
      <dgm:prSet/>
      <dgm:spPr/>
      <dgm:t>
        <a:bodyPr/>
        <a:lstStyle/>
        <a:p>
          <a:endParaRPr lang="en-GB"/>
        </a:p>
      </dgm:t>
    </dgm:pt>
    <dgm:pt modelId="{5C338999-866E-4415-8BC0-704778D2F579}">
      <dgm:prSet phldrT="[Text]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Triangulation of RTP/RTT/RTC decisions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2AA15-C957-480F-96FB-3AC7ABF5E863}" type="parTrans" cxnId="{F0BB2F85-CFD5-41BE-9180-9D108AE4C26D}">
      <dgm:prSet/>
      <dgm:spPr/>
      <dgm:t>
        <a:bodyPr/>
        <a:lstStyle/>
        <a:p>
          <a:endParaRPr lang="en-GB"/>
        </a:p>
      </dgm:t>
    </dgm:pt>
    <dgm:pt modelId="{E31C30E4-22EB-469D-937B-3E5395BAAE9E}" type="sibTrans" cxnId="{F0BB2F85-CFD5-41BE-9180-9D108AE4C26D}">
      <dgm:prSet/>
      <dgm:spPr/>
      <dgm:t>
        <a:bodyPr/>
        <a:lstStyle/>
        <a:p>
          <a:endParaRPr lang="en-GB"/>
        </a:p>
      </dgm:t>
    </dgm:pt>
    <dgm:pt modelId="{8B8FC8D0-1252-4E0D-89C1-7AFE81443B16}">
      <dgm:prSet phldrT="[Text]" custT="1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Replaying the inciting incident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87390-C97D-4667-9D0B-AE9D5ABEB1C6}" type="parTrans" cxnId="{1B79C804-102A-4D15-9E91-C91E2A42E244}">
      <dgm:prSet/>
      <dgm:spPr/>
      <dgm:t>
        <a:bodyPr/>
        <a:lstStyle/>
        <a:p>
          <a:endParaRPr lang="en-GB"/>
        </a:p>
      </dgm:t>
    </dgm:pt>
    <dgm:pt modelId="{F11EE0B5-565C-4DA7-9D54-F4F44FBBF2E2}" type="sibTrans" cxnId="{1B79C804-102A-4D15-9E91-C91E2A42E244}">
      <dgm:prSet/>
      <dgm:spPr/>
      <dgm:t>
        <a:bodyPr/>
        <a:lstStyle/>
        <a:p>
          <a:endParaRPr lang="en-GB"/>
        </a:p>
      </dgm:t>
    </dgm:pt>
    <dgm:pt modelId="{8D5856CA-5740-4388-A2F0-9116C9C25E0B}">
      <dgm:prSet custT="1"/>
      <dgm:spPr>
        <a:noFill/>
        <a:ln>
          <a:solidFill>
            <a:srgbClr val="41739C"/>
          </a:solidFill>
        </a:ln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Performance expectations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93AA-9314-447C-AE7D-A548E4CB4652}" type="parTrans" cxnId="{9653EDB9-F0B3-4453-9BD2-76E008D59554}">
      <dgm:prSet/>
      <dgm:spPr/>
      <dgm:t>
        <a:bodyPr/>
        <a:lstStyle/>
        <a:p>
          <a:endParaRPr lang="en-GB"/>
        </a:p>
      </dgm:t>
    </dgm:pt>
    <dgm:pt modelId="{24DABEF1-75C2-4038-A8A4-451DC24E5358}" type="sibTrans" cxnId="{9653EDB9-F0B3-4453-9BD2-76E008D59554}">
      <dgm:prSet/>
      <dgm:spPr/>
      <dgm:t>
        <a:bodyPr/>
        <a:lstStyle/>
        <a:p>
          <a:endParaRPr lang="en-GB"/>
        </a:p>
      </dgm:t>
    </dgm:pt>
    <dgm:pt modelId="{398E9A5C-A4E6-4082-BC14-31CA73642D4B}" type="pres">
      <dgm:prSet presAssocID="{5240CBEE-F016-426A-BE0C-D7507A175E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DF9CB8-D5E0-4CF7-92D8-0990C5103718}" type="pres">
      <dgm:prSet presAssocID="{518E9E4A-4B89-42B7-A126-4E81DA79017A}" presName="centerShape" presStyleLbl="node0" presStyleIdx="0" presStyleCnt="1"/>
      <dgm:spPr/>
      <dgm:t>
        <a:bodyPr/>
        <a:lstStyle/>
        <a:p>
          <a:endParaRPr lang="en-GB"/>
        </a:p>
      </dgm:t>
    </dgm:pt>
    <dgm:pt modelId="{06D39273-4139-4AF9-8DEC-24116F5199B4}" type="pres">
      <dgm:prSet presAssocID="{E1D6AB0C-9A88-4D2C-84EE-2614093E4C67}" presName="Name9" presStyleLbl="parChTrans1D2" presStyleIdx="0" presStyleCnt="4"/>
      <dgm:spPr/>
      <dgm:t>
        <a:bodyPr/>
        <a:lstStyle/>
        <a:p>
          <a:endParaRPr lang="en-GB"/>
        </a:p>
      </dgm:t>
    </dgm:pt>
    <dgm:pt modelId="{65CBE1D1-A136-4CFE-A9F7-B8F15B1F42E3}" type="pres">
      <dgm:prSet presAssocID="{E1D6AB0C-9A88-4D2C-84EE-2614093E4C67}" presName="connTx" presStyleLbl="parChTrans1D2" presStyleIdx="0" presStyleCnt="4"/>
      <dgm:spPr/>
      <dgm:t>
        <a:bodyPr/>
        <a:lstStyle/>
        <a:p>
          <a:endParaRPr lang="en-GB"/>
        </a:p>
      </dgm:t>
    </dgm:pt>
    <dgm:pt modelId="{006C7245-BCB4-49DC-90E3-C9B08F3DBA68}" type="pres">
      <dgm:prSet presAssocID="{FC0FF52B-AAC9-4ED3-B065-D92F0AA274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91ED05-87A2-44CE-BB03-76789F944A6B}" type="pres">
      <dgm:prSet presAssocID="{5822AA15-C957-480F-96FB-3AC7ABF5E863}" presName="Name9" presStyleLbl="parChTrans1D2" presStyleIdx="1" presStyleCnt="4"/>
      <dgm:spPr/>
      <dgm:t>
        <a:bodyPr/>
        <a:lstStyle/>
        <a:p>
          <a:endParaRPr lang="en-GB"/>
        </a:p>
      </dgm:t>
    </dgm:pt>
    <dgm:pt modelId="{4FB59016-6021-498A-A82C-553905E4843E}" type="pres">
      <dgm:prSet presAssocID="{5822AA15-C957-480F-96FB-3AC7ABF5E863}" presName="connTx" presStyleLbl="parChTrans1D2" presStyleIdx="1" presStyleCnt="4"/>
      <dgm:spPr/>
      <dgm:t>
        <a:bodyPr/>
        <a:lstStyle/>
        <a:p>
          <a:endParaRPr lang="en-GB"/>
        </a:p>
      </dgm:t>
    </dgm:pt>
    <dgm:pt modelId="{3CB74820-E2FD-47CC-9974-DF06DE01E897}" type="pres">
      <dgm:prSet presAssocID="{5C338999-866E-4415-8BC0-704778D2F5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92288-E2A8-46C3-9118-BA5A78D45A4C}" type="pres">
      <dgm:prSet presAssocID="{B4E87390-C97D-4667-9D0B-AE9D5ABEB1C6}" presName="Name9" presStyleLbl="parChTrans1D2" presStyleIdx="2" presStyleCnt="4"/>
      <dgm:spPr/>
      <dgm:t>
        <a:bodyPr/>
        <a:lstStyle/>
        <a:p>
          <a:endParaRPr lang="en-GB"/>
        </a:p>
      </dgm:t>
    </dgm:pt>
    <dgm:pt modelId="{01CCFF9E-0124-4BE6-88F4-4DE1CA66361A}" type="pres">
      <dgm:prSet presAssocID="{B4E87390-C97D-4667-9D0B-AE9D5ABEB1C6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5AED795-D5EA-4DB2-8348-4B0AEF393D1B}" type="pres">
      <dgm:prSet presAssocID="{8B8FC8D0-1252-4E0D-89C1-7AFE81443B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60779-495D-4C37-BE68-8DA528BEBDA4}" type="pres">
      <dgm:prSet presAssocID="{D37093AA-9314-447C-AE7D-A548E4CB4652}" presName="Name9" presStyleLbl="parChTrans1D2" presStyleIdx="3" presStyleCnt="4"/>
      <dgm:spPr/>
      <dgm:t>
        <a:bodyPr/>
        <a:lstStyle/>
        <a:p>
          <a:endParaRPr lang="en-GB"/>
        </a:p>
      </dgm:t>
    </dgm:pt>
    <dgm:pt modelId="{851AC9C1-3A5E-4491-A442-353ABA06CF56}" type="pres">
      <dgm:prSet presAssocID="{D37093AA-9314-447C-AE7D-A548E4CB4652}" presName="connTx" presStyleLbl="parChTrans1D2" presStyleIdx="3" presStyleCnt="4"/>
      <dgm:spPr/>
      <dgm:t>
        <a:bodyPr/>
        <a:lstStyle/>
        <a:p>
          <a:endParaRPr lang="en-GB"/>
        </a:p>
      </dgm:t>
    </dgm:pt>
    <dgm:pt modelId="{AC94D79F-ACEA-4104-B098-05B89BE6A4AB}" type="pres">
      <dgm:prSet presAssocID="{8D5856CA-5740-4388-A2F0-9116C9C25E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79C804-102A-4D15-9E91-C91E2A42E244}" srcId="{518E9E4A-4B89-42B7-A126-4E81DA79017A}" destId="{8B8FC8D0-1252-4E0D-89C1-7AFE81443B16}" srcOrd="2" destOrd="0" parTransId="{B4E87390-C97D-4667-9D0B-AE9D5ABEB1C6}" sibTransId="{F11EE0B5-565C-4DA7-9D54-F4F44FBBF2E2}"/>
    <dgm:cxn modelId="{A4B3B9ED-110F-4F16-9CC9-3E2D83C7F55B}" srcId="{5240CBEE-F016-426A-BE0C-D7507A175EA6}" destId="{518E9E4A-4B89-42B7-A126-4E81DA79017A}" srcOrd="0" destOrd="0" parTransId="{E8C4D3EC-4D30-49AF-B22E-D80009A4CC5D}" sibTransId="{2E745B3C-2C01-488C-98E5-8D2B5345233C}"/>
    <dgm:cxn modelId="{D1199AA2-0C86-4E94-BDF3-71AA8F52A873}" type="presOf" srcId="{E1D6AB0C-9A88-4D2C-84EE-2614093E4C67}" destId="{65CBE1D1-A136-4CFE-A9F7-B8F15B1F42E3}" srcOrd="1" destOrd="0" presId="urn:microsoft.com/office/officeart/2005/8/layout/radial1"/>
    <dgm:cxn modelId="{9653EDB9-F0B3-4453-9BD2-76E008D59554}" srcId="{518E9E4A-4B89-42B7-A126-4E81DA79017A}" destId="{8D5856CA-5740-4388-A2F0-9116C9C25E0B}" srcOrd="3" destOrd="0" parTransId="{D37093AA-9314-447C-AE7D-A548E4CB4652}" sibTransId="{24DABEF1-75C2-4038-A8A4-451DC24E5358}"/>
    <dgm:cxn modelId="{AF930DF3-6DF9-4DE2-A74E-FC8E1069653B}" type="presOf" srcId="{8D5856CA-5740-4388-A2F0-9116C9C25E0B}" destId="{AC94D79F-ACEA-4104-B098-05B89BE6A4AB}" srcOrd="0" destOrd="0" presId="urn:microsoft.com/office/officeart/2005/8/layout/radial1"/>
    <dgm:cxn modelId="{89E2E132-63DE-4040-AC1F-185F6BB4B4EB}" type="presOf" srcId="{5C338999-866E-4415-8BC0-704778D2F579}" destId="{3CB74820-E2FD-47CC-9974-DF06DE01E897}" srcOrd="0" destOrd="0" presId="urn:microsoft.com/office/officeart/2005/8/layout/radial1"/>
    <dgm:cxn modelId="{5F406FB8-A25A-4F0D-9643-37BEDE81CD81}" type="presOf" srcId="{B4E87390-C97D-4667-9D0B-AE9D5ABEB1C6}" destId="{01CCFF9E-0124-4BE6-88F4-4DE1CA66361A}" srcOrd="1" destOrd="0" presId="urn:microsoft.com/office/officeart/2005/8/layout/radial1"/>
    <dgm:cxn modelId="{E60D86B5-9C38-4013-A7F0-8A1C2252C258}" type="presOf" srcId="{5822AA15-C957-480F-96FB-3AC7ABF5E863}" destId="{4FB59016-6021-498A-A82C-553905E4843E}" srcOrd="1" destOrd="0" presId="urn:microsoft.com/office/officeart/2005/8/layout/radial1"/>
    <dgm:cxn modelId="{B6B5B450-2F48-4931-91B9-D275A7EEA037}" type="presOf" srcId="{5822AA15-C957-480F-96FB-3AC7ABF5E863}" destId="{4D91ED05-87A2-44CE-BB03-76789F944A6B}" srcOrd="0" destOrd="0" presId="urn:microsoft.com/office/officeart/2005/8/layout/radial1"/>
    <dgm:cxn modelId="{9A3E5411-4B52-49AF-9B8A-AD8615FE4D4D}" type="presOf" srcId="{8B8FC8D0-1252-4E0D-89C1-7AFE81443B16}" destId="{65AED795-D5EA-4DB2-8348-4B0AEF393D1B}" srcOrd="0" destOrd="0" presId="urn:microsoft.com/office/officeart/2005/8/layout/radial1"/>
    <dgm:cxn modelId="{FCF3328B-0574-4D17-875A-413A1647A149}" type="presOf" srcId="{E1D6AB0C-9A88-4D2C-84EE-2614093E4C67}" destId="{06D39273-4139-4AF9-8DEC-24116F5199B4}" srcOrd="0" destOrd="0" presId="urn:microsoft.com/office/officeart/2005/8/layout/radial1"/>
    <dgm:cxn modelId="{F0BB2F85-CFD5-41BE-9180-9D108AE4C26D}" srcId="{518E9E4A-4B89-42B7-A126-4E81DA79017A}" destId="{5C338999-866E-4415-8BC0-704778D2F579}" srcOrd="1" destOrd="0" parTransId="{5822AA15-C957-480F-96FB-3AC7ABF5E863}" sibTransId="{E31C30E4-22EB-469D-937B-3E5395BAAE9E}"/>
    <dgm:cxn modelId="{54F1CE95-85C6-434F-85EF-05D31FA78319}" type="presOf" srcId="{518E9E4A-4B89-42B7-A126-4E81DA79017A}" destId="{CADF9CB8-D5E0-4CF7-92D8-0990C5103718}" srcOrd="0" destOrd="0" presId="urn:microsoft.com/office/officeart/2005/8/layout/radial1"/>
    <dgm:cxn modelId="{5E4E3669-3B84-4006-8D86-CFDE58599EEB}" type="presOf" srcId="{FC0FF52B-AAC9-4ED3-B065-D92F0AA274BD}" destId="{006C7245-BCB4-49DC-90E3-C9B08F3DBA68}" srcOrd="0" destOrd="0" presId="urn:microsoft.com/office/officeart/2005/8/layout/radial1"/>
    <dgm:cxn modelId="{EFA0749F-20BE-41EB-880D-29E99D549E57}" srcId="{518E9E4A-4B89-42B7-A126-4E81DA79017A}" destId="{FC0FF52B-AAC9-4ED3-B065-D92F0AA274BD}" srcOrd="0" destOrd="0" parTransId="{E1D6AB0C-9A88-4D2C-84EE-2614093E4C67}" sibTransId="{C76E65F6-E510-4E1D-A63F-69B0BD7D4447}"/>
    <dgm:cxn modelId="{BEDEDEF9-D967-4F6E-B8FC-C78B136CF036}" type="presOf" srcId="{B4E87390-C97D-4667-9D0B-AE9D5ABEB1C6}" destId="{20192288-E2A8-46C3-9118-BA5A78D45A4C}" srcOrd="0" destOrd="0" presId="urn:microsoft.com/office/officeart/2005/8/layout/radial1"/>
    <dgm:cxn modelId="{71BCEBE3-9ACE-4F8D-BB4F-FB5C21757B47}" type="presOf" srcId="{5240CBEE-F016-426A-BE0C-D7507A175EA6}" destId="{398E9A5C-A4E6-4082-BC14-31CA73642D4B}" srcOrd="0" destOrd="0" presId="urn:microsoft.com/office/officeart/2005/8/layout/radial1"/>
    <dgm:cxn modelId="{CF4E8FCB-AA49-4918-A014-67C0997CED78}" type="presOf" srcId="{D37093AA-9314-447C-AE7D-A548E4CB4652}" destId="{86760779-495D-4C37-BE68-8DA528BEBDA4}" srcOrd="0" destOrd="0" presId="urn:microsoft.com/office/officeart/2005/8/layout/radial1"/>
    <dgm:cxn modelId="{64EAA712-EAA1-448C-8897-BF99C5856390}" type="presOf" srcId="{D37093AA-9314-447C-AE7D-A548E4CB4652}" destId="{851AC9C1-3A5E-4491-A442-353ABA06CF56}" srcOrd="1" destOrd="0" presId="urn:microsoft.com/office/officeart/2005/8/layout/radial1"/>
    <dgm:cxn modelId="{B06A27B7-5BCA-455F-9F96-9160BB2CC082}" type="presParOf" srcId="{398E9A5C-A4E6-4082-BC14-31CA73642D4B}" destId="{CADF9CB8-D5E0-4CF7-92D8-0990C5103718}" srcOrd="0" destOrd="0" presId="urn:microsoft.com/office/officeart/2005/8/layout/radial1"/>
    <dgm:cxn modelId="{0A82E5CE-659A-44BA-BE6D-A6C7191BC584}" type="presParOf" srcId="{398E9A5C-A4E6-4082-BC14-31CA73642D4B}" destId="{06D39273-4139-4AF9-8DEC-24116F5199B4}" srcOrd="1" destOrd="0" presId="urn:microsoft.com/office/officeart/2005/8/layout/radial1"/>
    <dgm:cxn modelId="{1B73E06B-E88D-41D8-B0EB-D65109DC0FBF}" type="presParOf" srcId="{06D39273-4139-4AF9-8DEC-24116F5199B4}" destId="{65CBE1D1-A136-4CFE-A9F7-B8F15B1F42E3}" srcOrd="0" destOrd="0" presId="urn:microsoft.com/office/officeart/2005/8/layout/radial1"/>
    <dgm:cxn modelId="{0DAE7165-DE07-4F29-873D-798A407A44BE}" type="presParOf" srcId="{398E9A5C-A4E6-4082-BC14-31CA73642D4B}" destId="{006C7245-BCB4-49DC-90E3-C9B08F3DBA68}" srcOrd="2" destOrd="0" presId="urn:microsoft.com/office/officeart/2005/8/layout/radial1"/>
    <dgm:cxn modelId="{4836FF79-0323-4B49-A623-01581CDF7A3E}" type="presParOf" srcId="{398E9A5C-A4E6-4082-BC14-31CA73642D4B}" destId="{4D91ED05-87A2-44CE-BB03-76789F944A6B}" srcOrd="3" destOrd="0" presId="urn:microsoft.com/office/officeart/2005/8/layout/radial1"/>
    <dgm:cxn modelId="{11CED8E1-8279-4AAD-8F95-255F1093EE92}" type="presParOf" srcId="{4D91ED05-87A2-44CE-BB03-76789F944A6B}" destId="{4FB59016-6021-498A-A82C-553905E4843E}" srcOrd="0" destOrd="0" presId="urn:microsoft.com/office/officeart/2005/8/layout/radial1"/>
    <dgm:cxn modelId="{EBF6EE3C-9A1C-4C44-B670-F1C53B11DFF4}" type="presParOf" srcId="{398E9A5C-A4E6-4082-BC14-31CA73642D4B}" destId="{3CB74820-E2FD-47CC-9974-DF06DE01E897}" srcOrd="4" destOrd="0" presId="urn:microsoft.com/office/officeart/2005/8/layout/radial1"/>
    <dgm:cxn modelId="{27F6A7ED-9D3C-4DAF-BD21-579574D803F7}" type="presParOf" srcId="{398E9A5C-A4E6-4082-BC14-31CA73642D4B}" destId="{20192288-E2A8-46C3-9118-BA5A78D45A4C}" srcOrd="5" destOrd="0" presId="urn:microsoft.com/office/officeart/2005/8/layout/radial1"/>
    <dgm:cxn modelId="{3B06CE83-5238-4A2E-B39A-8472237B8B34}" type="presParOf" srcId="{20192288-E2A8-46C3-9118-BA5A78D45A4C}" destId="{01CCFF9E-0124-4BE6-88F4-4DE1CA66361A}" srcOrd="0" destOrd="0" presId="urn:microsoft.com/office/officeart/2005/8/layout/radial1"/>
    <dgm:cxn modelId="{5766C81C-7315-4361-9631-42DCE8965A55}" type="presParOf" srcId="{398E9A5C-A4E6-4082-BC14-31CA73642D4B}" destId="{65AED795-D5EA-4DB2-8348-4B0AEF393D1B}" srcOrd="6" destOrd="0" presId="urn:microsoft.com/office/officeart/2005/8/layout/radial1"/>
    <dgm:cxn modelId="{DB87C8EC-F4F5-4ECF-A969-719A946C8247}" type="presParOf" srcId="{398E9A5C-A4E6-4082-BC14-31CA73642D4B}" destId="{86760779-495D-4C37-BE68-8DA528BEBDA4}" srcOrd="7" destOrd="0" presId="urn:microsoft.com/office/officeart/2005/8/layout/radial1"/>
    <dgm:cxn modelId="{705939F9-4D58-4D23-9897-0781956448CB}" type="presParOf" srcId="{86760779-495D-4C37-BE68-8DA528BEBDA4}" destId="{851AC9C1-3A5E-4491-A442-353ABA06CF56}" srcOrd="0" destOrd="0" presId="urn:microsoft.com/office/officeart/2005/8/layout/radial1"/>
    <dgm:cxn modelId="{240922E6-4C0C-487C-ADD7-18A8BD7A9025}" type="presParOf" srcId="{398E9A5C-A4E6-4082-BC14-31CA73642D4B}" destId="{AC94D79F-ACEA-4104-B098-05B89BE6A4A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5-09-15T09:55:47.40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36 0,'37'0'141,"1"0"-125,74 0-16,-75 0 15,1 0 1,-1 0-16,38 0 16,-1 0-1,-36 0-15,-1 0 16,38 0-1,-38 0-15,38 0 32,-38 0-32,1 0 15,-1 0 1,0 0-16,1 0 16,36 0-16,-36 0 15,-1 0 1,0 0-16,38 0 15,-38 0 1,38 0 0,-38 0-1,1 0-15,-1 0 16,1 0 0,-1 0-16,0 0 15,1 37 1,-1-37-16,0 0 15,1 0 17,-1 0-32,0 0 62,1 0-15,-1 0-31,0 0 15,1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5EB38-2834-4BB6-A3D4-906456E7363D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8A5D1-9C56-4820-892F-0546DD7DC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0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7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4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9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4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4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89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92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4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3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0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1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7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025" y="760413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719638"/>
            <a:ext cx="4946650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</a:rPr>
              <a:t>See pack p.12 - Differences?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5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9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9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5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7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6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3B7F-4F2A-44D5-942B-767AAC3AA1EE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8FAF-6AFA-48F5-9B38-20C18CD5E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image" Target="../media/image13.emf"/><Relationship Id="rId4" Type="http://schemas.openxmlformats.org/officeDocument/2006/relationships/image" Target="../media/image2.jpeg"/><Relationship Id="rId9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134471"/>
            <a:ext cx="9130553" cy="652182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Rehabilitating the athlete, not just the injury  </a:t>
            </a:r>
            <a:b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Gledhill Leeds Beckett University</a:t>
            </a:r>
            <a:b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@gleds13</a:t>
            </a:r>
            <a:b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 </a:t>
            </a:r>
            <a:r>
              <a:rPr lang="en-GB" altLang="en-US" b="1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Forsdyke</a:t>
            </a: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York St. John University</a:t>
            </a:r>
            <a:b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altLang="en-US" b="1" dirty="0" err="1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forsdyke_dale</a:t>
            </a:r>
            <a:r>
              <a:rPr lang="en-GB" altLang="en-US" b="1" dirty="0" smtClean="0">
                <a:solidFill>
                  <a:schemeClr val="bg1"/>
                </a:solidFill>
              </a:rPr>
              <a:t/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endParaRPr lang="en-GB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15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8" y="1870262"/>
            <a:ext cx="8761133" cy="4419600"/>
          </a:xfrm>
          <a:noFill/>
        </p:spPr>
        <p:txBody>
          <a:bodyPr/>
          <a:lstStyle/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interviews to monitor rehabilitation beliefs and adherence</a:t>
            </a:r>
          </a:p>
          <a:p>
            <a:pPr lvl="1"/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Injury Rehabilitation Beliefs Scale</a:t>
            </a:r>
          </a:p>
          <a:p>
            <a:pPr lvl="1"/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Injury Rehabilitation Adherence Scale</a:t>
            </a:r>
          </a:p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setting (holistic perspective)</a:t>
            </a:r>
          </a:p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maintaining athletic identity</a:t>
            </a:r>
          </a:p>
          <a:p>
            <a:pPr lvl="1"/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/ match day roles and responsibilities</a:t>
            </a:r>
          </a:p>
          <a:p>
            <a:pPr lvl="1"/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near team</a:t>
            </a:r>
          </a:p>
          <a:p>
            <a:pPr lvl="1"/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‘trainability’</a:t>
            </a:r>
          </a:p>
          <a:p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skills training</a:t>
            </a: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Fostering rehabilitation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Case study of an elite football player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7910" y="4449170"/>
            <a:ext cx="4080681" cy="1937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2" y="4804012"/>
            <a:ext cx="2934269" cy="12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9096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45" y="1825625"/>
            <a:ext cx="4765956" cy="4351338"/>
          </a:xfrm>
          <a:noFill/>
        </p:spPr>
        <p:txBody>
          <a:bodyPr/>
          <a:lstStyle/>
          <a:p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psychological, social, and physical growth </a:t>
            </a:r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Wadey</a:t>
            </a:r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2014)</a:t>
            </a:r>
          </a:p>
          <a:p>
            <a:pPr lvl="1"/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learning experience</a:t>
            </a: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 education </a:t>
            </a:r>
          </a:p>
          <a:p>
            <a:pPr lvl="1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– athlete relationships</a:t>
            </a:r>
          </a:p>
          <a:p>
            <a:pPr lvl="1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Overcoming adversity</a:t>
            </a: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Is injury only bad?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Positive experiences of injury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14206" t="11213" r="15515" b="5422"/>
          <a:stretch/>
        </p:blipFill>
        <p:spPr>
          <a:xfrm>
            <a:off x="5267791" y="513032"/>
            <a:ext cx="3990975" cy="2884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3689" t="23958" r="38141" b="54167"/>
          <a:stretch/>
        </p:blipFill>
        <p:spPr>
          <a:xfrm>
            <a:off x="533445" y="4219713"/>
            <a:ext cx="4415072" cy="2263311"/>
          </a:xfrm>
          <a:prstGeom prst="rect">
            <a:avLst/>
          </a:prstGeom>
        </p:spPr>
      </p:pic>
      <p:pic>
        <p:nvPicPr>
          <p:cNvPr id="11" name="Content Placeholder 4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20856" r="19836" b="27661"/>
          <a:stretch/>
        </p:blipFill>
        <p:spPr>
          <a:xfrm>
            <a:off x="5299401" y="3477442"/>
            <a:ext cx="3959365" cy="2869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183299" y="5070049"/>
              <a:ext cx="672840" cy="31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5419" y="4973929"/>
                <a:ext cx="7686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975113" y="4792086"/>
            <a:ext cx="1089212" cy="618565"/>
          </a:xfrm>
          <a:prstGeom prst="ellipse">
            <a:avLst/>
          </a:prstGeom>
          <a:noFill/>
          <a:ln w="76200">
            <a:solidFill>
              <a:srgbClr val="41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649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870262"/>
            <a:ext cx="6046788" cy="44196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 groups discuss: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How do you know a player is ready to return to competition?</a:t>
            </a:r>
          </a:p>
          <a:p>
            <a:pPr marL="0" indent="0"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Who takes ownership of this decision?</a:t>
            </a: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do you think the process </a:t>
            </a:r>
            <a:r>
              <a:rPr lang="en-GB" alt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should</a:t>
            </a: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be?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895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Return to competition  </a:t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>
                <a:solidFill>
                  <a:srgbClr val="0099CC"/>
                </a:solidFill>
              </a:rPr>
              <a:t>How do you know a player is ready to return to competition?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21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9033132" cy="11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Return to competition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How do you know a player is ready to return to competition?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8238909"/>
              </p:ext>
            </p:extLst>
          </p:nvPr>
        </p:nvGraphicFramePr>
        <p:xfrm>
          <a:off x="4935071" y="1573306"/>
          <a:ext cx="4427140" cy="460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65312"/>
              </p:ext>
            </p:extLst>
          </p:nvPr>
        </p:nvGraphicFramePr>
        <p:xfrm>
          <a:off x="323528" y="1573306"/>
          <a:ext cx="4759460" cy="473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45645" y="6189658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Adapted from </a:t>
            </a:r>
            <a:r>
              <a:rPr lang="en-GB" dirty="0" err="1" smtClean="0">
                <a:solidFill>
                  <a:schemeClr val="bg1"/>
                </a:solidFill>
              </a:rPr>
              <a:t>Podlog</a:t>
            </a:r>
            <a:r>
              <a:rPr lang="en-GB" dirty="0" smtClean="0">
                <a:solidFill>
                  <a:schemeClr val="bg1"/>
                </a:solidFill>
              </a:rPr>
              <a:t> et al. (2015)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31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8" y="1870262"/>
            <a:ext cx="8868709" cy="4419600"/>
          </a:xfrm>
          <a:noFill/>
        </p:spPr>
        <p:txBody>
          <a:bodyPr>
            <a:normAutofit lnSpcReduction="10000"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injury: ERAIQ and interviews; assessment of social support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 education re: injury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rehabilitation near team where possible; multimodal PST integrated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modelling and use of social media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plenary activities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day roles with first team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Player, coach and support staff updates re: injury progress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RTP: Behavioural observations, </a:t>
            </a:r>
            <a:r>
              <a:rPr lang="en-GB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-PRRS, RIAI, interviews</a:t>
            </a:r>
          </a:p>
          <a:p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Post-RTC monitoring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1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Return to competition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Case study of an elite football player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869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8" y="1870262"/>
            <a:ext cx="8868709" cy="4419600"/>
          </a:xfrm>
          <a:noFill/>
        </p:spPr>
        <p:txBody>
          <a:bodyPr>
            <a:norm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“It’s been 9 months since my injury and 7 months since my operation and </a:t>
            </a:r>
            <a:r>
              <a:rPr lang="en-GB" altLang="en-US" sz="2400" dirty="0">
                <a:solidFill>
                  <a:srgbClr val="FF0000"/>
                </a:solidFill>
              </a:rPr>
              <a:t>without the support I get </a:t>
            </a:r>
            <a:r>
              <a:rPr lang="en-GB" altLang="en-US" sz="2400" dirty="0">
                <a:solidFill>
                  <a:schemeClr val="bg1"/>
                </a:solidFill>
              </a:rPr>
              <a:t>from</a:t>
            </a:r>
            <a:r>
              <a:rPr lang="en-GB" altLang="en-US" sz="2400" dirty="0">
                <a:solidFill>
                  <a:schemeClr val="accent2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coaches, staff, players and support I get at home I don’t think I would be at this stage</a:t>
            </a:r>
            <a:r>
              <a:rPr lang="en-GB" altLang="en-US" sz="2400" dirty="0">
                <a:solidFill>
                  <a:schemeClr val="accent2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today. Especially if I didn’t have </a:t>
            </a:r>
            <a:r>
              <a:rPr lang="en-GB" altLang="en-US" sz="2400" dirty="0" smtClean="0">
                <a:solidFill>
                  <a:schemeClr val="bg1"/>
                </a:solidFill>
              </a:rPr>
              <a:t>(sports therapist) </a:t>
            </a:r>
            <a:r>
              <a:rPr lang="en-GB" altLang="en-US" sz="2400" dirty="0">
                <a:solidFill>
                  <a:schemeClr val="bg1"/>
                </a:solidFill>
              </a:rPr>
              <a:t>and </a:t>
            </a:r>
            <a:r>
              <a:rPr lang="en-GB" altLang="en-US" sz="2400" dirty="0" smtClean="0">
                <a:solidFill>
                  <a:schemeClr val="bg1"/>
                </a:solidFill>
              </a:rPr>
              <a:t>(sport scientist) </a:t>
            </a:r>
            <a:r>
              <a:rPr lang="en-GB" altLang="en-US" sz="2400" dirty="0">
                <a:solidFill>
                  <a:schemeClr val="bg1"/>
                </a:solidFill>
              </a:rPr>
              <a:t>not just working on my</a:t>
            </a:r>
            <a:r>
              <a:rPr lang="en-GB" altLang="en-US" sz="2400" dirty="0">
                <a:solidFill>
                  <a:schemeClr val="accent2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physical rehab but also the psychological side</a:t>
            </a:r>
            <a:r>
              <a:rPr lang="en-GB" altLang="en-US" sz="2400" dirty="0">
                <a:solidFill>
                  <a:schemeClr val="bg1"/>
                </a:solidFill>
              </a:rPr>
              <a:t>.”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1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Player reflections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Case study of an elite football player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1861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8" y="1870262"/>
            <a:ext cx="8761133" cy="44196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 groups discuss: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How will you support your players in their return to competition?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Consider:</a:t>
            </a:r>
          </a:p>
          <a:p>
            <a:pPr lvl="1"/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How can you enhance the 6Cs and 3Rs of the England DNA throughout injury response, rehabilitation and return to training / competition?</a:t>
            </a:r>
            <a:endParaRPr lang="en-GB" altLang="en-US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Activity  </a:t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Moving forwards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00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870262"/>
            <a:ext cx="8976286" cy="4419600"/>
          </a:xfrm>
          <a:noFill/>
        </p:spPr>
        <p:txBody>
          <a:bodyPr/>
          <a:lstStyle/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key psychosocial considerations in sports injury rehabilitation </a:t>
            </a:r>
          </a:p>
          <a:p>
            <a:pPr marL="0" indent="0">
              <a:buNone/>
            </a:pPr>
            <a:endParaRPr lang="en-GB" alt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how these factors may impact on the rehabilitation of an injured player </a:t>
            </a:r>
          </a:p>
          <a:p>
            <a:pPr marL="0" indent="0">
              <a:buNone/>
            </a:pPr>
            <a:endParaRPr lang="en-GB" alt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ways that these considerations have been adopted within an interdisciplinary support programme in elite sport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Plan for today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891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748118"/>
            <a:ext cx="8976286" cy="4935070"/>
          </a:xfrm>
          <a:noFill/>
        </p:spPr>
        <p:txBody>
          <a:bodyPr>
            <a:normAutofit/>
          </a:bodyPr>
          <a:lstStyle/>
          <a:p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a football team expect (adapted from </a:t>
            </a:r>
            <a:r>
              <a:rPr lang="en-GB" sz="2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Ekstrand</a:t>
            </a:r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2011)</a:t>
            </a:r>
          </a:p>
          <a:p>
            <a:pPr lvl="1"/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GB" sz="18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causing time-loss from play each </a:t>
            </a:r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(approx. 2 injuries/player)</a:t>
            </a:r>
          </a:p>
          <a:p>
            <a:pPr lvl="1"/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GB" sz="18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are moderate (absence 1-4 weeks) </a:t>
            </a:r>
            <a:endParaRPr lang="en-GB" sz="1800" b="1" dirty="0" smtClean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GB" sz="18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are severe </a:t>
            </a:r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(&gt;4 weeks) </a:t>
            </a:r>
          </a:p>
          <a:p>
            <a:pPr lvl="1"/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12</a:t>
            </a:r>
            <a:r>
              <a:rPr lang="en-GB" sz="18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the squad </a:t>
            </a:r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unavailable </a:t>
            </a:r>
            <a:r>
              <a:rPr lang="en-GB" sz="1800" b="1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injury at any point during the </a:t>
            </a:r>
            <a:r>
              <a:rPr lang="en-GB" sz="1800" b="1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endParaRPr lang="en-GB" sz="1800" b="1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injuries 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factor in soccer team success (Carling et al. 2014)</a:t>
            </a:r>
          </a:p>
          <a:p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half of injured athletes do not return to their previous level of sport activity, even less return to competition (</a:t>
            </a:r>
            <a:r>
              <a:rPr lang="en-GB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Ardern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2014</a:t>
            </a:r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psychological recovery may not coincide (</a:t>
            </a:r>
            <a:r>
              <a:rPr lang="en-GB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Podlog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Eklund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en-GB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Wadey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Evans, 2011</a:t>
            </a:r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main cause of sport career termination (</a:t>
            </a:r>
            <a:r>
              <a:rPr lang="en-GB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Ristolainen</a:t>
            </a:r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2012</a:t>
            </a:r>
            <a:r>
              <a:rPr lang="en-GB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Why are we here?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altLang="en-US" sz="2400" b="1" dirty="0" smtClean="0">
                <a:solidFill>
                  <a:srgbClr val="0099CC"/>
                </a:solidFill>
              </a:rPr>
              <a:t>The scale of the problem…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358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5257" y="1870262"/>
            <a:ext cx="5180107" cy="441960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injury</a:t>
            </a:r>
          </a:p>
          <a:p>
            <a:pPr marL="0" indent="0" algn="ctr">
              <a:buNone/>
            </a:pP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injury</a:t>
            </a:r>
          </a:p>
          <a:p>
            <a:pPr marL="0" indent="0" algn="ctr">
              <a:buNone/>
            </a:pP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  <a:p>
            <a:pPr marL="0" indent="0" algn="ctr">
              <a:buNone/>
            </a:pP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competition</a:t>
            </a:r>
          </a:p>
          <a:p>
            <a:pPr marL="0" indent="0" algn="ctr">
              <a:buNone/>
            </a:pP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from injury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Scope of today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81840" y="2292724"/>
            <a:ext cx="4806683" cy="31817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" y="1870262"/>
            <a:ext cx="4177124" cy="42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70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8" y="1870262"/>
            <a:ext cx="8895603" cy="44196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In groups discuss: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How do you think football players react to injuries?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Currently, how do you deal with injured players?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Be 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as specific as you can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Activity  </a:t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What are your experiences?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387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High profile responses to injury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Some examples…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4206" t="11213" r="15515" b="5422"/>
          <a:stretch/>
        </p:blipFill>
        <p:spPr>
          <a:xfrm>
            <a:off x="0" y="3603812"/>
            <a:ext cx="3545305" cy="325418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20856" r="19836" b="27661"/>
          <a:stretch/>
        </p:blipFill>
        <p:spPr>
          <a:xfrm>
            <a:off x="3545305" y="4813814"/>
            <a:ext cx="2783542" cy="2044186"/>
          </a:xfr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21658" r="31416" b="67113"/>
          <a:stretch>
            <a:fillRect/>
          </a:stretch>
        </p:blipFill>
        <p:spPr bwMode="auto">
          <a:xfrm>
            <a:off x="0" y="1551734"/>
            <a:ext cx="3545305" cy="106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6685" r="41495" b="18716"/>
          <a:stretch>
            <a:fillRect/>
          </a:stretch>
        </p:blipFill>
        <p:spPr bwMode="auto">
          <a:xfrm>
            <a:off x="3545305" y="1551734"/>
            <a:ext cx="2783541" cy="32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29411" r="26755" b="49464"/>
          <a:stretch>
            <a:fillRect/>
          </a:stretch>
        </p:blipFill>
        <p:spPr bwMode="auto">
          <a:xfrm>
            <a:off x="0" y="2617693"/>
            <a:ext cx="3545305" cy="98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l="13896" t="18566" r="40113" b="39430"/>
          <a:stretch/>
        </p:blipFill>
        <p:spPr>
          <a:xfrm>
            <a:off x="6328846" y="3815043"/>
            <a:ext cx="3033518" cy="3072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/>
          <a:srcRect l="13689" t="23958" r="38141" b="54167"/>
          <a:stretch/>
        </p:blipFill>
        <p:spPr>
          <a:xfrm>
            <a:off x="5962383" y="1551732"/>
            <a:ext cx="3399981" cy="22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1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870262"/>
            <a:ext cx="6046788" cy="44196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22462"/>
            <a:ext cx="6934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Recovery from injury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Perceptions vs. reality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447" y="2442948"/>
            <a:ext cx="5527344" cy="36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32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079" y="1870262"/>
            <a:ext cx="8896808" cy="4419600"/>
          </a:xfrm>
          <a:noFill/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“Rehab was quite slow at first which I got very frustrated with simple exercises that I thought I could do easily which turned out I couldn’t. But when I was able to do an exercise I felt great inside. Felt like I accomplished something, and in a way I felt proud. Just simply having full extension felt like I just ran a marathon.”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“After 1 week of having him I was doing sports specific rehab, FINALLY touching a ball after 7 months. Oh when you get you first touch of the ball again it’s a magical feeling. Just feels like Christmas day.  I was feeling great at the time like nothing could stop me and it was just getting better by each week.”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‘Next Thursday you will be in training but non-contact’ absolutely buzzing, just what I wanted to hear. I think my ‘injury’ will always be in the back of my mind but just to be back playing is amazing for me. GET ME ON THAT PITCH!!!!!!!!!!!!” </a:t>
            </a:r>
          </a:p>
          <a:p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36110"/>
            <a:ext cx="889680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Recovery from injury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Player blog data: What do you think?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662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lue_bk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9079" y="436110"/>
            <a:ext cx="889680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8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 sz="1400">
                <a:solidFill>
                  <a:srgbClr val="003B8A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Recovery from injury  </a:t>
            </a:r>
            <a:r>
              <a:rPr lang="en-GB" altLang="en-US" sz="2400" b="1" dirty="0">
                <a:solidFill>
                  <a:schemeClr val="bg1"/>
                </a:solidFill>
              </a:rPr>
              <a:t/>
            </a:r>
            <a:br>
              <a:rPr lang="en-GB" altLang="en-US" sz="2400" b="1" dirty="0">
                <a:solidFill>
                  <a:schemeClr val="bg1"/>
                </a:solidFill>
              </a:rPr>
            </a:br>
            <a:r>
              <a:rPr lang="en-GB" altLang="en-US" sz="2400" b="1" dirty="0" smtClean="0">
                <a:solidFill>
                  <a:srgbClr val="0099CC"/>
                </a:solidFill>
              </a:rPr>
              <a:t>Examples from practice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2803431"/>
            <a:ext cx="1619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72" y="4617944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9079" y="1883910"/>
            <a:ext cx="741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interviews to monitor responses to injury, with other appropriate measures 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Response to Athletic Injury Questionnaire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Responses to Sport Injury Inventory</a:t>
            </a:r>
          </a:p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 / use of images (emotional disclosure)</a:t>
            </a:r>
          </a:p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reflective ‘expert patient’</a:t>
            </a:r>
          </a:p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modelling</a:t>
            </a:r>
          </a:p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social media (e.g. Twitter)</a:t>
            </a:r>
          </a:p>
        </p:txBody>
      </p:sp>
    </p:spTree>
    <p:extLst>
      <p:ext uri="{BB962C8B-B14F-4D97-AF65-F5344CB8AC3E}">
        <p14:creationId xmlns:p14="http://schemas.microsoft.com/office/powerpoint/2010/main" val="14024584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937</Words>
  <Application>Microsoft Office PowerPoint</Application>
  <PresentationFormat>Widescreen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MS PGothic</vt:lpstr>
      <vt:lpstr>Wingdings</vt:lpstr>
      <vt:lpstr>Office Theme</vt:lpstr>
      <vt:lpstr>Rehabilitating the athlete, not just the injury    Adam Gledhill Leeds Beckett University @gleds13  Dale Forsdyke York St. John University @forsdyke_dale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Rehabilitating the athlete, not just the injury   Adam Gledhill Leeds Beckett University</dc:title>
  <dc:creator>Adam Gledhill</dc:creator>
  <cp:lastModifiedBy>Adam Gledhill</cp:lastModifiedBy>
  <cp:revision>26</cp:revision>
  <dcterms:created xsi:type="dcterms:W3CDTF">2015-09-14T19:05:27Z</dcterms:created>
  <dcterms:modified xsi:type="dcterms:W3CDTF">2015-09-16T09:21:29Z</dcterms:modified>
</cp:coreProperties>
</file>