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9" r:id="rId4"/>
    <p:sldId id="257" r:id="rId5"/>
    <p:sldId id="265" r:id="rId6"/>
    <p:sldId id="260" r:id="rId7"/>
    <p:sldId id="261" r:id="rId8"/>
    <p:sldId id="262" r:id="rId9"/>
    <p:sldId id="266" r:id="rId10"/>
  </p:sldIdLst>
  <p:sldSz cx="12192000" cy="6858000"/>
  <p:notesSz cx="6865938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108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r>
              <a:rPr lang="en-GB" dirty="0" smtClean="0"/>
              <a:t>Dr Jane Rand</a:t>
            </a:r>
          </a:p>
          <a:p>
            <a:r>
              <a:rPr lang="en-GB" dirty="0" smtClean="0"/>
              <a:t>York St John University, York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-1"/>
            <a:ext cx="2975240" cy="70433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r>
              <a:rPr lang="en-GB" sz="1200" dirty="0" smtClean="0"/>
              <a:t>A small scale evaluative review of a written summative assessment feedback form. SEDA 2016 </a:t>
            </a:r>
            <a:endParaRPr lang="en-GB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r>
              <a:rPr lang="en-GB" dirty="0" smtClean="0"/>
              <a:t>j.rand@yorksj.ac.uk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endParaRPr lang="en-GB" sz="1400" dirty="0" smtClean="0"/>
          </a:p>
          <a:p>
            <a:pPr algn="l"/>
            <a:endParaRPr lang="en-GB" sz="1400" dirty="0" smtClean="0"/>
          </a:p>
          <a:p>
            <a:pPr algn="l"/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82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1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9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1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03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7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0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9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2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1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64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B5AC-163E-4417-83CD-8A84A3129893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265D3-E3F5-4A14-96BD-8362C3B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84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yorksj.ac.uk/education--theology/faculty-of-etrs/who-we-are/cype-staff/dr-jane-rand-sfhea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h.se/upload/BIT/Projekt/poster_LILAC_students%20as%20cocreators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cademy.ac.uk/written-feedback-students-too-much-too-detailed-or-too-incomprehensible-be-effectiv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583"/>
            <a:ext cx="5978487" cy="1388676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A small scale evaluative review of a written summative assessment feedback form.</a:t>
            </a:r>
            <a:endParaRPr lang="en-GB" sz="28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0" y="5444247"/>
            <a:ext cx="4160703" cy="1413753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Dr Jane Rand</a:t>
            </a:r>
          </a:p>
          <a:p>
            <a:pPr algn="l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York St John University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GB" dirty="0" smtClean="0">
                <a:solidFill>
                  <a:srgbClr val="002060"/>
                </a:solidFill>
              </a:rPr>
              <a:t>j.rand@yorksj.ac.uk</a:t>
            </a:r>
            <a:endParaRPr lang="en-GB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979403" y="1704274"/>
            <a:ext cx="8771150" cy="4911717"/>
            <a:chOff x="2979403" y="1704274"/>
            <a:chExt cx="8771150" cy="4911717"/>
          </a:xfrm>
        </p:grpSpPr>
        <p:sp>
          <p:nvSpPr>
            <p:cNvPr id="6" name="TextBox 5"/>
            <p:cNvSpPr txBox="1"/>
            <p:nvPr/>
          </p:nvSpPr>
          <p:spPr>
            <a:xfrm>
              <a:off x="5662670" y="1962580"/>
              <a:ext cx="593707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chemeClr val="accent5">
                      <a:lumMod val="75000"/>
                    </a:schemeClr>
                  </a:solidFill>
                </a:rPr>
                <a:t>SEDA:  dialogic, participatory</a:t>
              </a:r>
            </a:p>
            <a:p>
              <a:endParaRPr lang="en-GB" sz="2800" dirty="0" smtClean="0">
                <a:solidFill>
                  <a:schemeClr val="accent5">
                    <a:lumMod val="75000"/>
                  </a:schemeClr>
                </a:solidFill>
              </a:endParaRPr>
            </a:p>
            <a:p>
              <a:r>
                <a:rPr lang="en-GB" sz="2800" dirty="0" smtClean="0">
                  <a:solidFill>
                    <a:schemeClr val="accent5">
                      <a:lumMod val="75000"/>
                    </a:schemeClr>
                  </a:solidFill>
                </a:rPr>
                <a:t>Sharing &amp; development of collaborative- and partnership-modes of knowledge creation </a:t>
              </a:r>
              <a:r>
                <a:rPr lang="en-GB" sz="2800" b="1" dirty="0" smtClean="0">
                  <a:solidFill>
                    <a:schemeClr val="accent5">
                      <a:lumMod val="75000"/>
                    </a:schemeClr>
                  </a:solidFill>
                </a:rPr>
                <a:t>with our students</a:t>
              </a:r>
              <a:endParaRPr lang="en-GB" sz="2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78487" y="4676999"/>
              <a:ext cx="577206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dirty="0" smtClean="0">
                  <a:solidFill>
                    <a:schemeClr val="accent6">
                      <a:lumMod val="50000"/>
                    </a:schemeClr>
                  </a:solidFill>
                </a:rPr>
                <a:t>Knowledge about feedback practices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dirty="0" smtClean="0">
                  <a:solidFill>
                    <a:schemeClr val="accent6">
                      <a:lumMod val="50000"/>
                    </a:schemeClr>
                  </a:solidFill>
                </a:rPr>
                <a:t>Knowledge of how to develop students’ assessment literacies through meaningful engagement with (written) summative feedback</a:t>
              </a:r>
              <a:endParaRPr lang="en-GB" sz="2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9403" y="1704274"/>
              <a:ext cx="2514600" cy="2505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01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6259" y="1023415"/>
            <a:ext cx="5399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Look IN </a:t>
            </a:r>
            <a:r>
              <a:rPr lang="en-GB" sz="2800" i="1" dirty="0" smtClean="0"/>
              <a:t>to</a:t>
            </a:r>
            <a:r>
              <a:rPr lang="en-GB" sz="2800" dirty="0" smtClean="0"/>
              <a:t> the project….the findings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38388" y="2683027"/>
            <a:ext cx="77632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Look OUT </a:t>
            </a:r>
            <a:r>
              <a:rPr lang="en-GB" sz="2800" i="1" dirty="0" smtClean="0"/>
              <a:t>from</a:t>
            </a:r>
            <a:r>
              <a:rPr lang="en-GB" sz="2800" dirty="0" smtClean="0"/>
              <a:t> the project…consider the potential for co-creation of knowledge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1" y="4865860"/>
            <a:ext cx="523117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What? [Description]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So What? [Theory-building]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Now What? [Action-orientation]</a:t>
            </a:r>
          </a:p>
          <a:p>
            <a:pPr lvl="1"/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(Rolfe, et al., 2001)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301" y="3767303"/>
            <a:ext cx="2098617" cy="15743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800"/>
            <a:ext cx="2032000" cy="29959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889" y="2225406"/>
            <a:ext cx="1778420" cy="250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83190" cy="36933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WHAT?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30080" t="22750" r="43995" b="31160"/>
          <a:stretch/>
        </p:blipFill>
        <p:spPr bwMode="auto">
          <a:xfrm>
            <a:off x="4775200" y="287867"/>
            <a:ext cx="7068079" cy="62367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178275" y="5580503"/>
            <a:ext cx="6899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Malmö University – Students as co-creators – developing methods for increased student participation. </a:t>
            </a:r>
            <a:r>
              <a:rPr lang="en-GB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https://www.mah.se/upload/BIT/Projekt/poster_LILAC_students%20as%20cocreators.pdf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[Accessed 8/2/16]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8433" y="1966490"/>
            <a:ext cx="3536609" cy="2099393"/>
            <a:chOff x="708433" y="1966490"/>
            <a:chExt cx="3536609" cy="2099393"/>
          </a:xfrm>
        </p:grpSpPr>
        <p:sp>
          <p:nvSpPr>
            <p:cNvPr id="9" name="TextBox 8"/>
            <p:cNvSpPr txBox="1"/>
            <p:nvPr/>
          </p:nvSpPr>
          <p:spPr>
            <a:xfrm>
              <a:off x="708433" y="1966490"/>
              <a:ext cx="35366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>
                  <a:solidFill>
                    <a:srgbClr val="0070C0"/>
                  </a:solidFill>
                </a:rPr>
                <a:t>Where are we now?</a:t>
              </a:r>
              <a:endParaRPr lang="en-GB" sz="3200" dirty="0">
                <a:solidFill>
                  <a:srgbClr val="0070C0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3799" y="2491536"/>
              <a:ext cx="2098617" cy="15743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26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2805" y="1560737"/>
            <a:ext cx="801793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Student researcher appointed (from Psychology)</a:t>
            </a:r>
          </a:p>
          <a:p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3 key questions to support evaluation of our new form: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How do students </a:t>
            </a:r>
            <a:r>
              <a:rPr lang="en-GB" sz="1600" i="1" dirty="0" smtClean="0">
                <a:solidFill>
                  <a:schemeClr val="accent6">
                    <a:lumMod val="75000"/>
                  </a:schemeClr>
                </a:solidFill>
              </a:rPr>
              <a:t>engage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 with summative feedback. That is, how do students understand, approach and experience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How comprehensive is students’ understanding of the </a:t>
            </a:r>
            <a:r>
              <a:rPr lang="en-GB" sz="1600" i="1" dirty="0" smtClean="0">
                <a:solidFill>
                  <a:schemeClr val="accent6">
                    <a:lumMod val="75000"/>
                  </a:schemeClr>
                </a:solidFill>
              </a:rPr>
              <a:t>strengths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GB" sz="1600" i="1" dirty="0" smtClean="0">
                <a:solidFill>
                  <a:schemeClr val="accent6">
                    <a:lumMod val="75000"/>
                  </a:schemeClr>
                </a:solidFill>
              </a:rPr>
              <a:t>areas for development of their work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 as a result of summative feedback?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What do students </a:t>
            </a:r>
            <a:r>
              <a:rPr lang="en-GB" sz="1600" i="1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 as a result of receiving summative feedback?</a:t>
            </a: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935" y="3837671"/>
            <a:ext cx="9107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Student focus groups,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led &amp; designed by student researcher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…30 students, representing four (of nine) programmes.   ~2:1 ratio 2</a:t>
            </a:r>
            <a:r>
              <a:rPr lang="en-GB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:1</a:t>
            </a:r>
            <a:r>
              <a:rPr lang="en-GB" baseline="30000" dirty="0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year students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2805" y="5934075"/>
            <a:ext cx="7859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….revised form….GRADE AT THE TOP... Students delighted!!  Programme-team discussions re: themes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Follow-up case studies with 2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nd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year (now 3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year) students.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246717" y="48312"/>
            <a:ext cx="2" cy="6070429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98505" y="245616"/>
            <a:ext cx="3459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Short-life working group, post-NSS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895" y="387111"/>
            <a:ext cx="1113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Semester 1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3350" y="1543053"/>
            <a:ext cx="1113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Semester 2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246717" y="6229350"/>
            <a:ext cx="0" cy="516809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3850" y="6372741"/>
            <a:ext cx="809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0945" y="6487754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2015/16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26705" y="2590800"/>
            <a:ext cx="553998" cy="12468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2400" dirty="0" smtClean="0"/>
              <a:t>2014/15</a:t>
            </a:r>
            <a:endParaRPr lang="en-GB" sz="2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619875" y="158059"/>
            <a:ext cx="5565795" cy="3139321"/>
            <a:chOff x="6619875" y="158059"/>
            <a:chExt cx="5565795" cy="3139321"/>
          </a:xfrm>
        </p:grpSpPr>
        <p:sp>
          <p:nvSpPr>
            <p:cNvPr id="12" name="TextBox 11"/>
            <p:cNvSpPr txBox="1"/>
            <p:nvPr/>
          </p:nvSpPr>
          <p:spPr>
            <a:xfrm>
              <a:off x="9471046" y="158059"/>
              <a:ext cx="2714624" cy="313932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NEW TEMPLATE: 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GB" dirty="0" smtClean="0"/>
                <a:t>separate sections for:</a:t>
              </a:r>
            </a:p>
            <a:p>
              <a:pPr marL="552450" lvl="1" indent="-285750">
                <a:buFont typeface="Arial" panose="020B0604020202020204" pitchFamily="34" charset="0"/>
                <a:buChar char="•"/>
              </a:pPr>
              <a:r>
                <a:rPr lang="en-GB" dirty="0"/>
                <a:t>E</a:t>
              </a:r>
              <a:r>
                <a:rPr lang="en-GB" dirty="0" smtClean="0"/>
                <a:t>valuation of “current” (submitted) task</a:t>
              </a:r>
            </a:p>
            <a:p>
              <a:pPr marL="552450" lvl="1" indent="-285750">
                <a:buFont typeface="Arial" panose="020B0604020202020204" pitchFamily="34" charset="0"/>
                <a:buChar char="•"/>
              </a:pPr>
              <a:r>
                <a:rPr lang="en-GB" dirty="0"/>
                <a:t>G</a:t>
              </a:r>
              <a:r>
                <a:rPr lang="en-GB" dirty="0" smtClean="0"/>
                <a:t>eneric areas for development for “future” tasks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GB" dirty="0" smtClean="0"/>
                <a:t>Highlighted assessment criteria (to support grade decision)</a:t>
              </a:r>
              <a:endParaRPr lang="en-GB" dirty="0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6619875" y="438150"/>
              <a:ext cx="2752725" cy="1767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428935" y="835640"/>
            <a:ext cx="8042111" cy="369332"/>
            <a:chOff x="1428935" y="835640"/>
            <a:chExt cx="8042111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428935" y="835640"/>
              <a:ext cx="7722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Application to University Students as Researchers Scheme to support evaluation </a:t>
              </a:r>
              <a:endParaRPr lang="en-GB" dirty="0"/>
            </a:p>
          </p:txBody>
        </p:sp>
        <p:sp>
          <p:nvSpPr>
            <p:cNvPr id="28" name="Left Arrow 27"/>
            <p:cNvSpPr/>
            <p:nvPr/>
          </p:nvSpPr>
          <p:spPr>
            <a:xfrm>
              <a:off x="9099571" y="972850"/>
              <a:ext cx="371475" cy="18452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133794" y="4160836"/>
            <a:ext cx="10051876" cy="2585323"/>
            <a:chOff x="2133794" y="4160836"/>
            <a:chExt cx="10051876" cy="2585323"/>
          </a:xfrm>
        </p:grpSpPr>
        <p:sp>
          <p:nvSpPr>
            <p:cNvPr id="17" name="TextBox 16"/>
            <p:cNvSpPr txBox="1"/>
            <p:nvPr/>
          </p:nvSpPr>
          <p:spPr>
            <a:xfrm>
              <a:off x="9471046" y="4160836"/>
              <a:ext cx="2714624" cy="258532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THEMES: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GB" dirty="0" smtClean="0"/>
                <a:t>Inconsistencies:</a:t>
              </a:r>
            </a:p>
            <a:p>
              <a:pPr marL="552450" lvl="1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narrative &amp; assessment criteria</a:t>
              </a:r>
            </a:p>
            <a:p>
              <a:pPr marL="552450" lvl="1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between lecturers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GB" dirty="0" smtClean="0"/>
                <a:t>Vagueness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GB" dirty="0" smtClean="0"/>
                <a:t>Students’ desire for: </a:t>
              </a:r>
            </a:p>
            <a:p>
              <a:pPr marL="552450" lvl="1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positive comments</a:t>
              </a:r>
            </a:p>
            <a:p>
              <a:pPr marL="552450" lvl="1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personalisation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33794" y="4670429"/>
              <a:ext cx="6632393" cy="1077218"/>
            </a:xfrm>
            <a:prstGeom prst="rect">
              <a:avLst/>
            </a:prstGeom>
            <a:noFill/>
            <a:ln w="28575" cmpd="thickThin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rgbClr val="FF0000"/>
                  </a:solidFill>
                </a:rPr>
                <a:t>Students read the grade </a:t>
              </a:r>
              <a:r>
                <a:rPr lang="en-GB" sz="1600" i="1" dirty="0" smtClean="0">
                  <a:solidFill>
                    <a:srgbClr val="FF0000"/>
                  </a:solidFill>
                </a:rPr>
                <a:t>before</a:t>
              </a:r>
              <a:r>
                <a:rPr lang="en-GB" sz="1600" dirty="0" smtClean="0">
                  <a:solidFill>
                    <a:srgbClr val="FF0000"/>
                  </a:solidFill>
                </a:rPr>
                <a:t> reading the comments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rgbClr val="FF0000"/>
                  </a:solidFill>
                </a:rPr>
                <a:t>Many </a:t>
              </a:r>
              <a:r>
                <a:rPr lang="en-GB" sz="1600" i="1" dirty="0" smtClean="0">
                  <a:solidFill>
                    <a:srgbClr val="FF0000"/>
                  </a:solidFill>
                </a:rPr>
                <a:t>never</a:t>
              </a:r>
              <a:r>
                <a:rPr lang="en-GB" sz="1600" dirty="0" smtClean="0">
                  <a:solidFill>
                    <a:srgbClr val="FF0000"/>
                  </a:solidFill>
                </a:rPr>
                <a:t> read the comments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rgbClr val="FF0000"/>
                  </a:solidFill>
                </a:rPr>
                <a:t>Some read the comments the day after receiving a “bad” grade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rgbClr val="FF0000"/>
                  </a:solidFill>
                </a:rPr>
                <a:t>Most students don’t use previous feedback to support future assessments</a:t>
              </a:r>
              <a:endParaRPr lang="en-GB" sz="1600" dirty="0">
                <a:solidFill>
                  <a:srgbClr val="FF0000"/>
                </a:solidFill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6619875" y="4314825"/>
              <a:ext cx="2752725" cy="16917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6315739" y="4382632"/>
              <a:ext cx="121920" cy="2603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0"/>
            <a:ext cx="86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WHAT?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883190" cy="36933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WHAT?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2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31280" y="3362325"/>
            <a:ext cx="5236895" cy="3062360"/>
            <a:chOff x="6831280" y="3362325"/>
            <a:chExt cx="5236895" cy="3062360"/>
          </a:xfrm>
        </p:grpSpPr>
        <p:sp>
          <p:nvSpPr>
            <p:cNvPr id="2" name="TextBox 1"/>
            <p:cNvSpPr txBox="1"/>
            <p:nvPr/>
          </p:nvSpPr>
          <p:spPr>
            <a:xfrm>
              <a:off x="9544050" y="6147686"/>
              <a:ext cx="21434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http://www.classroom-aid.com</a:t>
              </a:r>
              <a:endParaRPr lang="en-GB" sz="12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1280" y="3362325"/>
              <a:ext cx="5236895" cy="2785361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0" y="0"/>
            <a:ext cx="76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16" y="981578"/>
            <a:ext cx="4805930" cy="4847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6196" y="369332"/>
            <a:ext cx="2254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Double-loop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883190" cy="36933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WHAT?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890922" y="1489921"/>
            <a:ext cx="4325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To what extent do you recognise the themes from your experience of students’ reports of feedback?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does this tell us?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587" y="557199"/>
            <a:ext cx="3255875" cy="2167897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3115937" y="3683491"/>
            <a:ext cx="2338525" cy="2145067"/>
            <a:chOff x="3115937" y="3683491"/>
            <a:chExt cx="2338525" cy="214506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2274" y="3683491"/>
              <a:ext cx="2082188" cy="106628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937" y="4572000"/>
              <a:ext cx="926412" cy="1256558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5863098" y="4425874"/>
            <a:ext cx="5480603" cy="1962774"/>
            <a:chOff x="5863098" y="4425874"/>
            <a:chExt cx="5480603" cy="1962774"/>
          </a:xfrm>
        </p:grpSpPr>
        <p:sp>
          <p:nvSpPr>
            <p:cNvPr id="9" name="TextBox 8"/>
            <p:cNvSpPr txBox="1"/>
            <p:nvPr/>
          </p:nvSpPr>
          <p:spPr>
            <a:xfrm>
              <a:off x="5863098" y="4425874"/>
              <a:ext cx="48804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What practical steps can we take to support students to engage (more) meaningfully with summative assessment feedback.</a:t>
              </a:r>
              <a:endParaRPr lang="en-GB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0466024" y="5477920"/>
              <a:ext cx="877677" cy="910728"/>
              <a:chOff x="10466024" y="5477920"/>
              <a:chExt cx="877677" cy="910728"/>
            </a:xfrm>
          </p:grpSpPr>
          <p:sp>
            <p:nvSpPr>
              <p:cNvPr id="11" name="Folded Corner 10"/>
              <p:cNvSpPr/>
              <p:nvPr/>
            </p:nvSpPr>
            <p:spPr>
              <a:xfrm rot="10800000">
                <a:off x="10466024" y="5477920"/>
                <a:ext cx="572877" cy="605928"/>
              </a:xfrm>
              <a:prstGeom prst="foldedCorner">
                <a:avLst>
                  <a:gd name="adj" fmla="val 3205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Folded Corner 11"/>
              <p:cNvSpPr/>
              <p:nvPr/>
            </p:nvSpPr>
            <p:spPr>
              <a:xfrm rot="10800000">
                <a:off x="10618424" y="5630320"/>
                <a:ext cx="572877" cy="605928"/>
              </a:xfrm>
              <a:prstGeom prst="foldedCorner">
                <a:avLst>
                  <a:gd name="adj" fmla="val 32052"/>
                </a:avLst>
              </a:prstGeom>
              <a:solidFill>
                <a:srgbClr val="FF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Folded Corner 12"/>
              <p:cNvSpPr/>
              <p:nvPr/>
            </p:nvSpPr>
            <p:spPr>
              <a:xfrm rot="10800000">
                <a:off x="10770824" y="5782720"/>
                <a:ext cx="572877" cy="605928"/>
              </a:xfrm>
              <a:prstGeom prst="foldedCorner">
                <a:avLst>
                  <a:gd name="adj" fmla="val 32052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1" y="4254211"/>
            <a:ext cx="2098617" cy="157434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-1" y="0"/>
            <a:ext cx="1200839" cy="36933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SO WHAT?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0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2132" y="921540"/>
            <a:ext cx="82236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What practical action did we take? 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000" dirty="0" smtClean="0"/>
              <a:t>New template</a:t>
            </a:r>
          </a:p>
          <a:p>
            <a:pPr marL="800100" lvl="1" indent="-342900">
              <a:buFont typeface="Wingdings" panose="05000000000000000000" pitchFamily="2" charset="2"/>
              <a:buChar char=""/>
            </a:pPr>
            <a:r>
              <a:rPr lang="en-GB" sz="2000" dirty="0" smtClean="0"/>
              <a:t>Unsuccessful with bid for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round of Student as Researcher funding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000" dirty="0" smtClean="0"/>
              <a:t>Follow-up case studies – early results…</a:t>
            </a:r>
            <a:endParaRPr lang="en-GB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4182" y="2914495"/>
            <a:ext cx="8835102" cy="2862322"/>
            <a:chOff x="154182" y="2914495"/>
            <a:chExt cx="8835102" cy="2862322"/>
          </a:xfrm>
        </p:grpSpPr>
        <p:sp>
          <p:nvSpPr>
            <p:cNvPr id="4" name="TextBox 3"/>
            <p:cNvSpPr txBox="1"/>
            <p:nvPr/>
          </p:nvSpPr>
          <p:spPr>
            <a:xfrm>
              <a:off x="2478641" y="2914495"/>
              <a:ext cx="6510643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How can we make our research practices more participatory?</a:t>
              </a:r>
            </a:p>
            <a:p>
              <a:endParaRPr lang="en-GB" sz="2000" b="1" dirty="0" smtClean="0"/>
            </a:p>
            <a:p>
              <a:pPr lvl="1"/>
              <a:r>
                <a:rPr lang="en-GB" sz="2000" b="1" dirty="0" smtClean="0"/>
                <a:t>Where do we want to be? (Malmo)</a:t>
              </a:r>
            </a:p>
            <a:p>
              <a:pPr marL="892175" indent="-352425">
                <a:buFont typeface="Arial" panose="020B0604020202020204" pitchFamily="34" charset="0"/>
                <a:buChar char="•"/>
              </a:pPr>
              <a:r>
                <a:rPr lang="en-GB" sz="2000" b="1" dirty="0"/>
                <a:t>	</a:t>
              </a:r>
              <a:r>
                <a:rPr lang="en-GB" sz="2000" b="1" dirty="0" smtClean="0"/>
                <a:t>Identify short-term ambition(s) for 	change/development</a:t>
              </a:r>
            </a:p>
            <a:p>
              <a:endParaRPr lang="en-GB" sz="2000" b="1" dirty="0" smtClean="0"/>
            </a:p>
            <a:p>
              <a:pPr lvl="1"/>
              <a:r>
                <a:rPr lang="en-GB" sz="2000" b="1" dirty="0" smtClean="0"/>
                <a:t>How are we going to get there?</a:t>
              </a:r>
            </a:p>
            <a:p>
              <a:pPr marL="892175" indent="-352425">
                <a:buFont typeface="Arial" panose="020B0604020202020204" pitchFamily="34" charset="0"/>
                <a:buChar char="•"/>
              </a:pPr>
              <a:r>
                <a:rPr lang="en-GB" sz="2000" b="1" dirty="0"/>
                <a:t>	</a:t>
              </a:r>
              <a:r>
                <a:rPr lang="en-GB" sz="2000" b="1" dirty="0" smtClean="0"/>
                <a:t>Identify practical steps to changing practice</a:t>
              </a:r>
              <a:endParaRPr lang="en-GB" sz="2000" b="1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182" y="3228437"/>
              <a:ext cx="2098617" cy="1574347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-1" y="0"/>
            <a:ext cx="1498295" cy="36933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NOW WHAT?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1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0000"/>
    </mc:Choice>
    <mc:Fallback>
      <p:transition spd="slow" advTm="27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479" y="257197"/>
            <a:ext cx="8571123" cy="48158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1355" y="5960126"/>
            <a:ext cx="888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 will collate information from today’s session &amp; disseminate.</a:t>
            </a:r>
            <a:endParaRPr lang="en-GB" sz="24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791" y="88134"/>
            <a:ext cx="108846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Bibliography</a:t>
            </a:r>
          </a:p>
          <a:p>
            <a:endParaRPr lang="en-GB" dirty="0" smtClean="0"/>
          </a:p>
          <a:p>
            <a:r>
              <a:rPr lang="en-GB" dirty="0"/>
              <a:t>Glover, C., &amp; Brown, E. (2006) Written Feedback for Students: too much, too detailed or too incomprehensive to be effective? </a:t>
            </a:r>
            <a:r>
              <a:rPr lang="en-GB" i="1" dirty="0"/>
              <a:t>Bioscience Education</a:t>
            </a:r>
            <a:r>
              <a:rPr lang="en-GB" dirty="0"/>
              <a:t>, 7 (May) [Online]. Available at </a:t>
            </a:r>
            <a:r>
              <a:rPr lang="en-GB" u="sng" dirty="0">
                <a:hlinkClick r:id="rId2"/>
              </a:rPr>
              <a:t>https://www.heacademy.ac.uk/written-feedback-students-too-much-too-detailed-or-too-incomprehensible-be-effective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  <a:r>
              <a:rPr lang="en-GB" dirty="0" err="1" smtClean="0"/>
              <a:t>Maggs</a:t>
            </a:r>
            <a:r>
              <a:rPr lang="en-GB" dirty="0"/>
              <a:t>, L. (2014) A case study of staff and student satisfaction with assessment feedback at a small specialised higher education institution. </a:t>
            </a:r>
            <a:r>
              <a:rPr lang="en-GB" i="1" dirty="0"/>
              <a:t>Journal of Further and Higher Education</a:t>
            </a:r>
            <a:r>
              <a:rPr lang="en-GB" dirty="0"/>
              <a:t>, 38 (1), pp. 1-18.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McCann, L., &amp; Saunders, G. (2009) </a:t>
            </a:r>
            <a:r>
              <a:rPr lang="en-GB" i="1" dirty="0"/>
              <a:t>Exploring student perceptions of assessment feedback</a:t>
            </a:r>
            <a:r>
              <a:rPr lang="en-GB" dirty="0"/>
              <a:t>. SWAP Report. York, HEA.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Rolfe, G., Freshwater, D. &amp; Jasper, M. (2001) Critical reflection in nursing and the helping professions: a user’s guide. Basingstoke, Palgrave Macmillan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Weaver, M. R. (2006) Do students value feedback? Student perceptions of tutors’ written responses. </a:t>
            </a:r>
            <a:r>
              <a:rPr lang="en-GB" i="1" dirty="0"/>
              <a:t>Assessment &amp; Evaluation in Higher Education</a:t>
            </a:r>
            <a:r>
              <a:rPr lang="en-GB" dirty="0"/>
              <a:t>, 31 (3), pp. 379-394.</a:t>
            </a:r>
          </a:p>
          <a:p>
            <a:r>
              <a:rPr lang="en-GB" dirty="0"/>
              <a:t> 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6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537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Courier New</vt:lpstr>
      <vt:lpstr>Wingdings</vt:lpstr>
      <vt:lpstr>Office Theme</vt:lpstr>
      <vt:lpstr>A small scale evaluative review of a written summative assessment feedback form.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small scale evaluative review of written summative assessment feedback template.</dc:title>
  <dc:creator>MJRand</dc:creator>
  <cp:lastModifiedBy>MJRand</cp:lastModifiedBy>
  <cp:revision>25</cp:revision>
  <cp:lastPrinted>2016-02-08T16:13:51Z</cp:lastPrinted>
  <dcterms:created xsi:type="dcterms:W3CDTF">2016-02-08T10:43:24Z</dcterms:created>
  <dcterms:modified xsi:type="dcterms:W3CDTF">2016-02-08T16:20:50Z</dcterms:modified>
</cp:coreProperties>
</file>