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6" r:id="rId2"/>
    <p:sldId id="305" r:id="rId3"/>
    <p:sldId id="266" r:id="rId4"/>
    <p:sldId id="308" r:id="rId5"/>
    <p:sldId id="263" r:id="rId6"/>
    <p:sldId id="304" r:id="rId7"/>
    <p:sldId id="306" r:id="rId8"/>
    <p:sldId id="264" r:id="rId9"/>
    <p:sldId id="268" r:id="rId10"/>
    <p:sldId id="273" r:id="rId11"/>
    <p:sldId id="295" r:id="rId12"/>
    <p:sldId id="284" r:id="rId13"/>
    <p:sldId id="275" r:id="rId14"/>
    <p:sldId id="294" r:id="rId15"/>
    <p:sldId id="278" r:id="rId16"/>
    <p:sldId id="269" r:id="rId17"/>
    <p:sldId id="271" r:id="rId18"/>
    <p:sldId id="300" r:id="rId19"/>
    <p:sldId id="296" r:id="rId20"/>
    <p:sldId id="302" r:id="rId21"/>
    <p:sldId id="303" r:id="rId22"/>
    <p:sldId id="307" r:id="rId23"/>
    <p:sldId id="297" r:id="rId24"/>
    <p:sldId id="299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5" autoAdjust="0"/>
    <p:restoredTop sz="94624" autoAdjust="0"/>
  </p:normalViewPr>
  <p:slideViewPr>
    <p:cSldViewPr>
      <p:cViewPr varScale="1">
        <p:scale>
          <a:sx n="95" d="100"/>
          <a:sy n="95" d="100"/>
        </p:scale>
        <p:origin x="-11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6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"/>
          <c:cat>
            <c:strRef>
              <c:f>Sheet1!$A$2:$A$4</c:f>
              <c:strCache>
                <c:ptCount val="3"/>
                <c:pt idx="0">
                  <c:v>Audio/video/screencast</c:v>
                </c:pt>
                <c:pt idx="1">
                  <c:v>Both audio and written</c:v>
                </c:pt>
                <c:pt idx="2">
                  <c:v>Written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0.42</c:v>
                </c:pt>
                <c:pt idx="1">
                  <c:v>0.26</c:v>
                </c:pt>
                <c:pt idx="2">
                  <c:v>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479373790397474"/>
          <c:y val="0.32571608548931402"/>
          <c:w val="0.37510525199501582"/>
          <c:h val="0.40285331833520827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F1B92-C570-41CC-ABF1-D2D974202314}" type="datetimeFigureOut">
              <a:rPr lang="en-GB" smtClean="0"/>
              <a:pPr/>
              <a:t>25/06/2015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81875-6399-49F2-9168-544984CAA0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064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1875-6399-49F2-9168-544984CAA0B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65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1875-6399-49F2-9168-544984CAA0BA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instilling</a:t>
            </a:r>
            <a:r>
              <a:rPr lang="en-GB" baseline="0" dirty="0" smtClean="0"/>
              <a:t> beneficial study techniques / useful for auditory learners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1875-6399-49F2-9168-544984CAA0BA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1875-6399-49F2-9168-544984CAA0BA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637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1875-6399-49F2-9168-544984CAA0BA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125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3.yorksj.ac.uk/default.aspx?page=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3.yorksj.ac.uk/default.aspx?page=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3.yorksj.ac.uk/default.aspx?page=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3.yorksj.ac.uk/default.aspx?page=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3.yorksj.ac.uk/default.aspx?page=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3.yorksj.ac.uk/default.aspx?page=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3.yorksj.ac.uk/default.aspx?page=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3.yorksj.ac.uk/default.aspx?page=0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3.yorksj.ac.uk/default.aspx?page=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3.yorksj.ac.uk/default.aspx?page=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3.yorksj.ac.uk/default.aspx?page=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3.yorksj.ac.uk/default.aspx?page=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ronosaurusrex.com/teaching/" TargetMode="External"/><Relationship Id="rId4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3.yorksj.ac.uk/default.aspx?page=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peaktestprep.com/gre/gre-essay-scoring-feedback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uardian.com/education/2012/jan/10/esl-video-feedback" TargetMode="External"/><Relationship Id="rId2" Type="http://schemas.openxmlformats.org/officeDocument/2006/relationships/hyperlink" Target="http://www.humansnotrobots.co.uk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jisc.ac.uk/guides/feedback-and-feed-forward" TargetMode="External"/><Relationship Id="rId3" Type="http://schemas.openxmlformats.org/officeDocument/2006/relationships/hyperlink" Target="https://curve.coventry.ac.uk/open/file/5baad20d-1c6f-3a98-b380-02167e5d1cd4/1/brickiadis.pdf" TargetMode="External"/><Relationship Id="rId7" Type="http://schemas.openxmlformats.org/officeDocument/2006/relationships/hyperlink" Target="http://www.jisc.ac.uk/whatwedo/programmes/elearning/ltig/afal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umansnotrobots.co.uk/" TargetMode="External"/><Relationship Id="rId5" Type="http://schemas.openxmlformats.org/officeDocument/2006/relationships/hyperlink" Target="http://www.humansnotrobots.co.uk/p/resources-hub.html" TargetMode="External"/><Relationship Id="rId10" Type="http://schemas.openxmlformats.org/officeDocument/2006/relationships/hyperlink" Target="http://www.aldinhe.ac.uk/ojs/index.php?journal=jldhe&amp;page=article&amp;op=view&amp;path%5b%5d=218&amp;path%5b%5d=143" TargetMode="External"/><Relationship Id="rId4" Type="http://schemas.openxmlformats.org/officeDocument/2006/relationships/hyperlink" Target="http://research.shu.ac.uk/lti/awordinyourear2009/docs/Chiang-full-paper.pdf" TargetMode="External"/><Relationship Id="rId9" Type="http://schemas.openxmlformats.org/officeDocument/2006/relationships/hyperlink" Target="http://www.hltmag.co.uk/dec08/mart04.htm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3.yorksj.ac.uk/default.aspx?page=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3.yorksj.ac.uk/default.aspx?page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3.yorksj.ac.uk/default.aspx?page=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gif"/><Relationship Id="rId2" Type="http://schemas.openxmlformats.org/officeDocument/2006/relationships/video" Target="file:///S:\Business%20School\Staff\Alison%20Organ\other\admin\teaching%20fellow%20stuff\audio%20feedback\ELSIN%2015\audio%20fb%20vid.mp4" TargetMode="External"/><Relationship Id="rId1" Type="http://schemas.microsoft.com/office/2007/relationships/media" Target="file:///S:\Business%20School\Staff\Alison%20Organ\other\admin\teaching%20fellow%20stuff\audio%20feedback\ELSIN%2015\audio%20fb%20vid.mp4" TargetMode="External"/><Relationship Id="rId6" Type="http://schemas.openxmlformats.org/officeDocument/2006/relationships/hyperlink" Target="http://w3.yorksj.ac.uk/default.aspx?page=0" TargetMode="External"/><Relationship Id="rId5" Type="http://schemas.openxmlformats.org/officeDocument/2006/relationships/hyperlink" Target="https://hml.yorksj.ac.uk/Play/3681" TargetMode="External"/><Relationship Id="rId4" Type="http://schemas.openxmlformats.org/officeDocument/2006/relationships/hyperlink" Target="http://screencast.com/t/OuhjbXI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3.yorksj.ac.uk/default.aspx?page=0" TargetMode="External"/><Relationship Id="rId2" Type="http://schemas.openxmlformats.org/officeDocument/2006/relationships/hyperlink" Target="http://screencast-o-matic.com/watch/c26F2dejS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3.yorksj.ac.uk/default.aspx?page=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3.yorksj.ac.uk/default.aspx?page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219200"/>
            <a:ext cx="7772400" cy="37369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Student perceptions of the value of audio and video feedback in facilitating language learning</a:t>
            </a:r>
            <a:r>
              <a:rPr lang="en-GB" b="1" dirty="0" smtClean="0">
                <a:effectLst/>
              </a:rPr>
              <a:t/>
            </a:r>
            <a:br>
              <a:rPr lang="en-GB" b="1" dirty="0" smtClean="0">
                <a:effectLst/>
              </a:rPr>
            </a:br>
            <a:r>
              <a:rPr lang="en-GB" b="1" dirty="0" smtClean="0">
                <a:effectLst/>
              </a:rPr>
              <a:t/>
            </a:r>
            <a:br>
              <a:rPr lang="en-GB" b="1" dirty="0" smtClean="0">
                <a:effectLst/>
              </a:rPr>
            </a:br>
            <a:r>
              <a:rPr lang="en-GB" sz="2200" b="1" dirty="0" smtClean="0">
                <a:effectLst/>
              </a:rPr>
              <a:t>ELSIN 15: The </a:t>
            </a:r>
            <a:r>
              <a:rPr lang="en-GB" sz="2200" b="1" dirty="0">
                <a:effectLst/>
              </a:rPr>
              <a:t>Relevance of Styles to Educational and Workplace Contexts</a:t>
            </a:r>
            <a:br>
              <a:rPr lang="en-GB" sz="2200" b="1" dirty="0">
                <a:effectLst/>
              </a:rPr>
            </a:br>
            <a:r>
              <a:rPr lang="en-GB" sz="2200" dirty="0">
                <a:effectLst/>
              </a:rPr>
              <a:t>1-3 July 2015, University of </a:t>
            </a:r>
            <a:r>
              <a:rPr lang="en-GB" sz="2200" dirty="0" smtClean="0">
                <a:effectLst/>
              </a:rPr>
              <a:t>Exeter</a:t>
            </a:r>
            <a:r>
              <a:rPr lang="en-GB" sz="2400" dirty="0">
                <a:effectLst/>
              </a:rPr>
              <a:t/>
            </a:r>
            <a:br>
              <a:rPr lang="en-GB" sz="2400" dirty="0">
                <a:effectLst/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181600"/>
            <a:ext cx="7848600" cy="9144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Alison Organ, Senior Lecturer in French and German</a:t>
            </a:r>
          </a:p>
        </p:txBody>
      </p:sp>
      <p:pic>
        <p:nvPicPr>
          <p:cNvPr id="4" name="Picture 3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496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GB" dirty="0" smtClean="0"/>
              <a:t>Written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24800" cy="3962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Students found it to be unhelpful…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because it is 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harder to understand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"/>
            </a:pP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 “Written </a:t>
            </a:r>
            <a:r>
              <a:rPr lang="en-GB" i="1" dirty="0">
                <a:solidFill>
                  <a:schemeClr val="accent5">
                    <a:lumMod val="50000"/>
                  </a:schemeClr>
                </a:solidFill>
              </a:rPr>
              <a:t>feedback can sometimes be </a:t>
            </a:r>
            <a:r>
              <a:rPr lang="en-GB" i="1" dirty="0">
                <a:solidFill>
                  <a:srgbClr val="0070C0"/>
                </a:solidFill>
              </a:rPr>
              <a:t>hard to understand</a:t>
            </a:r>
            <a:r>
              <a:rPr lang="en-GB" i="1" dirty="0">
                <a:solidFill>
                  <a:schemeClr val="accent5">
                    <a:lumMod val="50000"/>
                  </a:schemeClr>
                </a:solidFill>
              </a:rPr>
              <a:t>, because the explanations are sometimes </a:t>
            </a:r>
            <a:r>
              <a:rPr lang="en-GB" i="1" dirty="0" smtClean="0">
                <a:solidFill>
                  <a:srgbClr val="0070C0"/>
                </a:solidFill>
              </a:rPr>
              <a:t>unclear</a:t>
            </a: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”</a:t>
            </a:r>
          </a:p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because it is 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impersonal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"/>
            </a:pP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 “</a:t>
            </a:r>
            <a:r>
              <a:rPr lang="en-GB" i="1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i="1" dirty="0">
                <a:solidFill>
                  <a:schemeClr val="accent5">
                    <a:lumMod val="50000"/>
                  </a:schemeClr>
                </a:solidFill>
              </a:rPr>
              <a:t>don't like written feedback its </a:t>
            </a:r>
            <a:r>
              <a:rPr lang="en-GB" i="1" dirty="0">
                <a:solidFill>
                  <a:srgbClr val="0070C0"/>
                </a:solidFill>
              </a:rPr>
              <a:t>not personal </a:t>
            </a:r>
            <a:r>
              <a:rPr lang="en-GB" i="1" dirty="0">
                <a:solidFill>
                  <a:schemeClr val="accent5">
                    <a:lumMod val="50000"/>
                  </a:schemeClr>
                </a:solidFill>
              </a:rPr>
              <a:t>at </a:t>
            </a: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all”</a:t>
            </a:r>
            <a:endParaRPr lang="en-GB" sz="1600" dirty="0"/>
          </a:p>
        </p:txBody>
      </p:sp>
      <p:pic>
        <p:nvPicPr>
          <p:cNvPr id="4" name="Picture 3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486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Video feedback – lecturer on camera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24800" cy="50530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Some students found it to be beneficial…</a:t>
            </a:r>
          </a:p>
          <a:p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because it is </a:t>
            </a:r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</a:rPr>
              <a:t>personal and realistic</a:t>
            </a:r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 Video of lecturer speaking - seemed unnecessary but was </a:t>
            </a:r>
            <a:r>
              <a:rPr lang="en-GB" i="1" dirty="0" smtClean="0">
                <a:solidFill>
                  <a:srgbClr val="0070C0"/>
                </a:solidFill>
              </a:rPr>
              <a:t>akin to receiving feedback in real life</a:t>
            </a: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, so that was nice. Quite friendly/personal, too.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 really liked the video feedback as it feels more personal and you can </a:t>
            </a:r>
            <a:r>
              <a:rPr lang="en-GB" i="1" dirty="0" smtClean="0">
                <a:solidFill>
                  <a:srgbClr val="0070C0"/>
                </a:solidFill>
              </a:rPr>
              <a:t>actually see whether the lecturer is happy</a:t>
            </a: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 with your work. It also removes the possibility of </a:t>
            </a:r>
            <a:r>
              <a:rPr lang="en-GB" i="1" dirty="0" smtClean="0">
                <a:solidFill>
                  <a:srgbClr val="0070C0"/>
                </a:solidFill>
              </a:rPr>
              <a:t>taking written feedback the wrong way</a:t>
            </a: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4" name="Picture 3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68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Video feedback – lecturer on camera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Some students found it to be unnecessary…</a:t>
            </a:r>
          </a:p>
          <a:p>
            <a:pPr>
              <a:buSzPct val="100000"/>
              <a:buFont typeface="Wingdings" panose="05000000000000000000" pitchFamily="2" charset="2"/>
              <a:buChar char=""/>
            </a:pPr>
            <a:r>
              <a:rPr lang="en-GB" sz="33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2800" i="1" dirty="0" smtClean="0">
                <a:solidFill>
                  <a:schemeClr val="accent5">
                    <a:lumMod val="50000"/>
                  </a:schemeClr>
                </a:solidFill>
              </a:rPr>
              <a:t>I didn't </a:t>
            </a:r>
            <a:r>
              <a:rPr lang="en-GB" sz="2800" i="1" dirty="0">
                <a:solidFill>
                  <a:schemeClr val="accent5">
                    <a:lumMod val="50000"/>
                  </a:schemeClr>
                </a:solidFill>
              </a:rPr>
              <a:t>see the point in it, </a:t>
            </a:r>
            <a:r>
              <a:rPr lang="en-GB" sz="2800" i="1" dirty="0">
                <a:solidFill>
                  <a:srgbClr val="0070C0"/>
                </a:solidFill>
              </a:rPr>
              <a:t>just technological advances</a:t>
            </a:r>
          </a:p>
          <a:p>
            <a:pPr marL="539496" lvl="1" indent="-457200">
              <a:spcBef>
                <a:spcPts val="600"/>
              </a:spcBef>
              <a:buSzPct val="100000"/>
              <a:buFont typeface="Wingdings" panose="05000000000000000000" pitchFamily="2" charset="2"/>
              <a:buChar char=""/>
            </a:pP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Video </a:t>
            </a:r>
            <a:r>
              <a:rPr lang="en-GB" i="1" dirty="0">
                <a:solidFill>
                  <a:schemeClr val="accent5">
                    <a:lumMod val="50000"/>
                  </a:schemeClr>
                </a:solidFill>
              </a:rPr>
              <a:t>feedback I am </a:t>
            </a:r>
            <a:r>
              <a:rPr lang="en-GB" i="1" dirty="0">
                <a:solidFill>
                  <a:srgbClr val="0070C0"/>
                </a:solidFill>
              </a:rPr>
              <a:t>indifferent</a:t>
            </a:r>
            <a:r>
              <a:rPr lang="en-GB" i="1" dirty="0">
                <a:solidFill>
                  <a:schemeClr val="accent5">
                    <a:lumMod val="50000"/>
                  </a:schemeClr>
                </a:solidFill>
              </a:rPr>
              <a:t> to, I neither like nor dislike it…  Although if we have to undergo the embarrassment of videoing ourselves why not let the staff do it too?!</a:t>
            </a:r>
            <a:endParaRPr lang="en-GB" dirty="0"/>
          </a:p>
        </p:txBody>
      </p:sp>
      <p:pic>
        <p:nvPicPr>
          <p:cNvPr id="4" name="Picture 3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633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GB" dirty="0" smtClean="0"/>
              <a:t>Audio / screencast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001000" cy="4876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4000" dirty="0" smtClean="0">
                <a:solidFill>
                  <a:schemeClr val="accent5">
                    <a:lumMod val="50000"/>
                  </a:schemeClr>
                </a:solidFill>
              </a:rPr>
              <a:t>Students found it to be beneficial…</a:t>
            </a:r>
          </a:p>
          <a:p>
            <a:r>
              <a:rPr lang="en-GB" sz="4000" dirty="0" smtClean="0">
                <a:solidFill>
                  <a:schemeClr val="accent5">
                    <a:lumMod val="50000"/>
                  </a:schemeClr>
                </a:solidFill>
              </a:rPr>
              <a:t>because </a:t>
            </a:r>
            <a:r>
              <a:rPr lang="en-GB" sz="4000" dirty="0">
                <a:solidFill>
                  <a:schemeClr val="accent5">
                    <a:lumMod val="50000"/>
                  </a:schemeClr>
                </a:solidFill>
              </a:rPr>
              <a:t>it helps them improve their </a:t>
            </a:r>
            <a: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  <a:t>oral</a:t>
            </a:r>
            <a:r>
              <a:rPr lang="en-GB" sz="4000" dirty="0">
                <a:solidFill>
                  <a:schemeClr val="accent5">
                    <a:lumMod val="50000"/>
                  </a:schemeClr>
                </a:solidFill>
              </a:rPr>
              <a:t> work: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4000" i="1" dirty="0">
                <a:solidFill>
                  <a:schemeClr val="accent5">
                    <a:lumMod val="50000"/>
                  </a:schemeClr>
                </a:solidFill>
              </a:rPr>
              <a:t> helpful when it came to my mispronunciation of certain words (from my German video) </a:t>
            </a:r>
            <a:endParaRPr lang="en-GB" sz="40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4000" dirty="0" smtClean="0">
                <a:solidFill>
                  <a:schemeClr val="accent5">
                    <a:lumMod val="50000"/>
                  </a:schemeClr>
                </a:solidFill>
              </a:rPr>
              <a:t>because </a:t>
            </a:r>
            <a:r>
              <a:rPr lang="en-GB" sz="4000" dirty="0">
                <a:solidFill>
                  <a:schemeClr val="accent5">
                    <a:lumMod val="50000"/>
                  </a:schemeClr>
                </a:solidFill>
              </a:rPr>
              <a:t>it is </a:t>
            </a:r>
            <a: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  <a:t>easier to understand</a:t>
            </a:r>
            <a:r>
              <a:rPr lang="en-GB" sz="40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4000" i="1" dirty="0">
                <a:solidFill>
                  <a:schemeClr val="accent5">
                    <a:lumMod val="50000"/>
                  </a:schemeClr>
                </a:solidFill>
              </a:rPr>
              <a:t>Got across feedback that </a:t>
            </a:r>
            <a:r>
              <a:rPr lang="en-GB" sz="4000" i="1" dirty="0">
                <a:solidFill>
                  <a:srgbClr val="0070C0"/>
                </a:solidFill>
              </a:rPr>
              <a:t>wouldn't necessarily be easy to portray in writing</a:t>
            </a:r>
            <a:r>
              <a:rPr lang="en-GB" sz="4000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en-GB" sz="4000" dirty="0" smtClean="0">
                <a:solidFill>
                  <a:schemeClr val="accent5">
                    <a:lumMod val="50000"/>
                  </a:schemeClr>
                </a:solidFill>
              </a:rPr>
              <a:t>because </a:t>
            </a:r>
            <a:r>
              <a:rPr lang="en-GB" sz="4000" dirty="0">
                <a:solidFill>
                  <a:schemeClr val="accent5">
                    <a:lumMod val="50000"/>
                  </a:schemeClr>
                </a:solidFill>
              </a:rPr>
              <a:t>it is </a:t>
            </a:r>
            <a: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  <a:t>personal</a:t>
            </a:r>
            <a:r>
              <a:rPr lang="en-GB" sz="40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4000" i="1" dirty="0">
                <a:solidFill>
                  <a:schemeClr val="accent5">
                    <a:lumMod val="50000"/>
                  </a:schemeClr>
                </a:solidFill>
              </a:rPr>
              <a:t> It is like being face to face with him/her.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4000" i="1" dirty="0" smtClean="0">
                <a:solidFill>
                  <a:schemeClr val="accent5">
                    <a:lumMod val="50000"/>
                  </a:schemeClr>
                </a:solidFill>
              </a:rPr>
              <a:t> For </a:t>
            </a:r>
            <a:r>
              <a:rPr lang="en-GB" sz="4000" i="1" dirty="0">
                <a:solidFill>
                  <a:schemeClr val="accent5">
                    <a:lumMod val="50000"/>
                  </a:schemeClr>
                </a:solidFill>
              </a:rPr>
              <a:t>me, living a distance from the </a:t>
            </a:r>
            <a:r>
              <a:rPr lang="en-GB" sz="4000" i="1" dirty="0" err="1">
                <a:solidFill>
                  <a:schemeClr val="accent5">
                    <a:lumMod val="50000"/>
                  </a:schemeClr>
                </a:solidFill>
              </a:rPr>
              <a:t>uni</a:t>
            </a:r>
            <a:r>
              <a:rPr lang="en-GB" sz="4000" i="1" dirty="0">
                <a:solidFill>
                  <a:schemeClr val="accent5">
                    <a:lumMod val="50000"/>
                  </a:schemeClr>
                </a:solidFill>
              </a:rPr>
              <a:t> it was excellent! Not having to travel in, yet getting </a:t>
            </a:r>
            <a:r>
              <a:rPr lang="en-GB" sz="4000" i="1" dirty="0">
                <a:solidFill>
                  <a:srgbClr val="0070C0"/>
                </a:solidFill>
              </a:rPr>
              <a:t>constructive feedback in a personal manner</a:t>
            </a:r>
            <a:r>
              <a:rPr lang="en-GB" sz="4000" i="1" dirty="0" smtClean="0">
                <a:solidFill>
                  <a:srgbClr val="0070C0"/>
                </a:solidFill>
              </a:rPr>
              <a:t>.</a:t>
            </a:r>
            <a:endParaRPr lang="en-GB" sz="3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052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GB" dirty="0"/>
              <a:t>Audio / screencast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40" y="1295400"/>
            <a:ext cx="7924800" cy="5562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sz="11200" dirty="0" smtClean="0">
                <a:solidFill>
                  <a:schemeClr val="accent5">
                    <a:lumMod val="50000"/>
                  </a:schemeClr>
                </a:solidFill>
              </a:rPr>
              <a:t>Many students found it to be beneficial…</a:t>
            </a:r>
          </a:p>
          <a:p>
            <a:r>
              <a:rPr lang="en-GB" sz="11200" dirty="0" smtClean="0">
                <a:solidFill>
                  <a:schemeClr val="accent5">
                    <a:lumMod val="50000"/>
                  </a:schemeClr>
                </a:solidFill>
              </a:rPr>
              <a:t>because it is </a:t>
            </a:r>
            <a:r>
              <a:rPr lang="en-GB" sz="11200" b="1" dirty="0" smtClean="0">
                <a:solidFill>
                  <a:schemeClr val="accent5">
                    <a:lumMod val="50000"/>
                  </a:schemeClr>
                </a:solidFill>
              </a:rPr>
              <a:t>clear and easy to follow</a:t>
            </a:r>
            <a:r>
              <a:rPr lang="en-GB" sz="112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0800" i="1" dirty="0" smtClean="0">
                <a:solidFill>
                  <a:schemeClr val="accent5">
                    <a:lumMod val="50000"/>
                  </a:schemeClr>
                </a:solidFill>
              </a:rPr>
              <a:t>What </a:t>
            </a:r>
            <a:r>
              <a:rPr lang="en-GB" sz="10800" i="1" dirty="0">
                <a:solidFill>
                  <a:schemeClr val="accent5">
                    <a:lumMod val="50000"/>
                  </a:schemeClr>
                </a:solidFill>
              </a:rPr>
              <a:t>I particularly liked was the </a:t>
            </a:r>
            <a:r>
              <a:rPr lang="en-GB" sz="10800" i="1" dirty="0">
                <a:solidFill>
                  <a:srgbClr val="0070C0"/>
                </a:solidFill>
              </a:rPr>
              <a:t>image of the work with the mistakes highlighted as the feedback was given</a:t>
            </a:r>
            <a:r>
              <a:rPr lang="en-GB" sz="10800" i="1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GB" sz="10800" i="1" dirty="0" smtClean="0">
                <a:solidFill>
                  <a:schemeClr val="accent5">
                    <a:lumMod val="50000"/>
                  </a:schemeClr>
                </a:solidFill>
              </a:rPr>
              <a:t> This </a:t>
            </a:r>
            <a:r>
              <a:rPr lang="en-GB" sz="10800" i="1" dirty="0">
                <a:solidFill>
                  <a:schemeClr val="accent5">
                    <a:lumMod val="50000"/>
                  </a:schemeClr>
                </a:solidFill>
              </a:rPr>
              <a:t>made it easier to understand specific comments and </a:t>
            </a:r>
            <a:r>
              <a:rPr lang="en-GB" sz="10800" i="1" dirty="0">
                <a:solidFill>
                  <a:srgbClr val="0070C0"/>
                </a:solidFill>
              </a:rPr>
              <a:t>digest </a:t>
            </a:r>
            <a:r>
              <a:rPr lang="en-GB" sz="10800" i="1" dirty="0">
                <a:solidFill>
                  <a:schemeClr val="accent5">
                    <a:lumMod val="50000"/>
                  </a:schemeClr>
                </a:solidFill>
              </a:rPr>
              <a:t>the feedback </a:t>
            </a:r>
            <a:r>
              <a:rPr lang="en-GB" sz="10800" i="1" dirty="0" smtClean="0">
                <a:solidFill>
                  <a:schemeClr val="accent5">
                    <a:lumMod val="50000"/>
                  </a:schemeClr>
                </a:solidFill>
              </a:rPr>
              <a:t>easier.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0800" i="1" dirty="0" smtClean="0">
                <a:solidFill>
                  <a:schemeClr val="accent5">
                    <a:lumMod val="50000"/>
                  </a:schemeClr>
                </a:solidFill>
              </a:rPr>
              <a:t> You </a:t>
            </a:r>
            <a:r>
              <a:rPr lang="en-GB" sz="10800" i="1" dirty="0">
                <a:solidFill>
                  <a:schemeClr val="accent5">
                    <a:lumMod val="50000"/>
                  </a:schemeClr>
                </a:solidFill>
              </a:rPr>
              <a:t>can listen to the audio feedback </a:t>
            </a:r>
            <a:r>
              <a:rPr lang="en-GB" sz="10800" i="1" dirty="0">
                <a:solidFill>
                  <a:srgbClr val="0070C0"/>
                </a:solidFill>
              </a:rPr>
              <a:t>whilst proofing your work to make sure you made all the right corrections </a:t>
            </a:r>
            <a:r>
              <a:rPr lang="en-GB" sz="10800" i="1" dirty="0">
                <a:solidFill>
                  <a:schemeClr val="accent5">
                    <a:lumMod val="50000"/>
                  </a:schemeClr>
                </a:solidFill>
              </a:rPr>
              <a:t>and additions. You can't really do that with written. … Easier to hear the pronunciation of German words too</a:t>
            </a:r>
            <a:r>
              <a:rPr lang="en-GB" sz="10800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en-GB" sz="11200" dirty="0">
                <a:solidFill>
                  <a:schemeClr val="accent5">
                    <a:lumMod val="50000"/>
                  </a:schemeClr>
                </a:solidFill>
              </a:rPr>
              <a:t>because it is </a:t>
            </a:r>
            <a:r>
              <a:rPr lang="en-GB" sz="11200" b="1" dirty="0">
                <a:solidFill>
                  <a:schemeClr val="accent5">
                    <a:lumMod val="50000"/>
                  </a:schemeClr>
                </a:solidFill>
              </a:rPr>
              <a:t>easy to use</a:t>
            </a:r>
            <a:r>
              <a:rPr lang="en-GB" sz="112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sz="10800" i="1" dirty="0">
                <a:solidFill>
                  <a:schemeClr val="accent5">
                    <a:lumMod val="50000"/>
                  </a:schemeClr>
                </a:solidFill>
              </a:rPr>
              <a:t> I liked the audio feedback as its more comprehensive and </a:t>
            </a:r>
            <a:r>
              <a:rPr lang="en-GB" sz="10800" i="1" dirty="0">
                <a:solidFill>
                  <a:srgbClr val="0070C0"/>
                </a:solidFill>
              </a:rPr>
              <a:t>very easy to </a:t>
            </a:r>
            <a:r>
              <a:rPr lang="en-GB" sz="10800" i="1" dirty="0" smtClean="0">
                <a:solidFill>
                  <a:srgbClr val="0070C0"/>
                </a:solidFill>
              </a:rPr>
              <a:t>access</a:t>
            </a:r>
            <a:r>
              <a:rPr lang="en-GB" sz="10800" i="1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GB" sz="10800" i="1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748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GB" dirty="0"/>
              <a:t>Audio / screencast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248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Some students found it to be unhelpful…</a:t>
            </a:r>
          </a:p>
          <a:p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because it is </a:t>
            </a:r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</a:rPr>
              <a:t>harder to access</a:t>
            </a:r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"/>
            </a:pPr>
            <a:r>
              <a:rPr lang="en-GB" sz="2500" i="1" dirty="0" smtClean="0">
                <a:solidFill>
                  <a:schemeClr val="accent5">
                    <a:lumMod val="50000"/>
                  </a:schemeClr>
                </a:solidFill>
              </a:rPr>
              <a:t> Couldn't </a:t>
            </a:r>
            <a:r>
              <a:rPr lang="en-GB" sz="2500" i="1" dirty="0">
                <a:solidFill>
                  <a:schemeClr val="accent5">
                    <a:lumMod val="50000"/>
                  </a:schemeClr>
                </a:solidFill>
              </a:rPr>
              <a:t>access it on my </a:t>
            </a:r>
            <a:r>
              <a:rPr lang="en-GB" sz="2500" i="1" dirty="0">
                <a:solidFill>
                  <a:srgbClr val="0070C0"/>
                </a:solidFill>
              </a:rPr>
              <a:t>phone </a:t>
            </a:r>
            <a:r>
              <a:rPr lang="en-GB" sz="2500" i="1" dirty="0" smtClean="0">
                <a:solidFill>
                  <a:srgbClr val="0070C0"/>
                </a:solidFill>
              </a:rPr>
              <a:t>/ certain computers</a:t>
            </a:r>
          </a:p>
          <a:p>
            <a:pPr lvl="1">
              <a:buFont typeface="Wingdings" panose="05000000000000000000" pitchFamily="2" charset="2"/>
              <a:buChar char=""/>
            </a:pPr>
            <a:r>
              <a:rPr lang="en-GB" sz="2500" i="1" dirty="0" smtClean="0">
                <a:solidFill>
                  <a:schemeClr val="accent5">
                    <a:lumMod val="50000"/>
                  </a:schemeClr>
                </a:solidFill>
              </a:rPr>
              <a:t>it's </a:t>
            </a:r>
            <a:r>
              <a:rPr lang="en-GB" sz="2500" i="1" dirty="0">
                <a:solidFill>
                  <a:schemeClr val="accent5">
                    <a:lumMod val="50000"/>
                  </a:schemeClr>
                </a:solidFill>
              </a:rPr>
              <a:t>expensive to </a:t>
            </a:r>
            <a:r>
              <a:rPr lang="en-GB" sz="2500" i="1" dirty="0" smtClean="0">
                <a:solidFill>
                  <a:srgbClr val="0070C0"/>
                </a:solidFill>
              </a:rPr>
              <a:t>buffer audio and video </a:t>
            </a:r>
            <a:r>
              <a:rPr lang="en-GB" sz="2500" i="1" dirty="0" smtClean="0">
                <a:solidFill>
                  <a:schemeClr val="accent5">
                    <a:lumMod val="50000"/>
                  </a:schemeClr>
                </a:solidFill>
              </a:rPr>
              <a:t>if </a:t>
            </a:r>
            <a:r>
              <a:rPr lang="en-GB" sz="2500" i="1" dirty="0">
                <a:solidFill>
                  <a:schemeClr val="accent5">
                    <a:lumMod val="50000"/>
                  </a:schemeClr>
                </a:solidFill>
              </a:rPr>
              <a:t>you're not on </a:t>
            </a:r>
            <a:r>
              <a:rPr lang="en-GB" sz="2500" i="1" dirty="0" err="1">
                <a:solidFill>
                  <a:schemeClr val="accent5">
                    <a:lumMod val="50000"/>
                  </a:schemeClr>
                </a:solidFill>
              </a:rPr>
              <a:t>wifi</a:t>
            </a:r>
            <a:r>
              <a:rPr lang="en-GB" sz="2500" i="1" dirty="0">
                <a:solidFill>
                  <a:schemeClr val="accent5">
                    <a:lumMod val="50000"/>
                  </a:schemeClr>
                </a:solidFill>
              </a:rPr>
              <a:t> - which makes it impossible for me to do any work when I'm not in </a:t>
            </a:r>
            <a:r>
              <a:rPr lang="en-GB" sz="2500" i="1" dirty="0" err="1">
                <a:solidFill>
                  <a:schemeClr val="accent5">
                    <a:lumMod val="50000"/>
                  </a:schemeClr>
                </a:solidFill>
              </a:rPr>
              <a:t>uni</a:t>
            </a:r>
            <a:r>
              <a:rPr lang="en-GB" sz="2500" i="1" dirty="0">
                <a:solidFill>
                  <a:schemeClr val="accent5">
                    <a:lumMod val="50000"/>
                  </a:schemeClr>
                </a:solidFill>
              </a:rPr>
              <a:t>, home or a </a:t>
            </a:r>
            <a:r>
              <a:rPr lang="en-GB" sz="2500" i="1" dirty="0" err="1">
                <a:solidFill>
                  <a:schemeClr val="accent5">
                    <a:lumMod val="50000"/>
                  </a:schemeClr>
                </a:solidFill>
              </a:rPr>
              <a:t>wifi</a:t>
            </a:r>
            <a:r>
              <a:rPr lang="en-GB" sz="2500" i="1" dirty="0">
                <a:solidFill>
                  <a:schemeClr val="accent5">
                    <a:lumMod val="50000"/>
                  </a:schemeClr>
                </a:solidFill>
              </a:rPr>
              <a:t> enabled area</a:t>
            </a:r>
            <a:r>
              <a:rPr lang="en-GB" sz="2500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en-GB" sz="2800" dirty="0">
                <a:solidFill>
                  <a:schemeClr val="accent5">
                    <a:lumMod val="50000"/>
                  </a:schemeClr>
                </a:solidFill>
              </a:rPr>
              <a:t>because it is </a:t>
            </a: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unnecessary (if repeating written comments)</a:t>
            </a:r>
            <a:r>
              <a:rPr lang="en-GB" sz="28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"/>
            </a:pPr>
            <a:r>
              <a:rPr lang="en-GB" sz="2500" i="1" dirty="0" smtClean="0">
                <a:solidFill>
                  <a:schemeClr val="accent5">
                    <a:lumMod val="50000"/>
                  </a:schemeClr>
                </a:solidFill>
              </a:rPr>
              <a:t>It </a:t>
            </a:r>
            <a:r>
              <a:rPr lang="en-GB" sz="2500" i="1" dirty="0">
                <a:solidFill>
                  <a:schemeClr val="accent5">
                    <a:lumMod val="50000"/>
                  </a:schemeClr>
                </a:solidFill>
              </a:rPr>
              <a:t>was more or less the same comments as the written feedback (seems </a:t>
            </a:r>
            <a:r>
              <a:rPr lang="en-GB" sz="2500" i="1" dirty="0">
                <a:solidFill>
                  <a:srgbClr val="0070C0"/>
                </a:solidFill>
              </a:rPr>
              <a:t>unnecessary</a:t>
            </a:r>
            <a:r>
              <a:rPr lang="en-GB" sz="2500" i="1" dirty="0">
                <a:solidFill>
                  <a:schemeClr val="accent5">
                    <a:lumMod val="50000"/>
                  </a:schemeClr>
                </a:solidFill>
              </a:rPr>
              <a:t> to have </a:t>
            </a:r>
            <a:r>
              <a:rPr lang="en-GB" sz="2500" i="1" dirty="0" smtClean="0">
                <a:solidFill>
                  <a:schemeClr val="accent5">
                    <a:lumMod val="50000"/>
                  </a:schemeClr>
                </a:solidFill>
              </a:rPr>
              <a:t>both then)</a:t>
            </a:r>
            <a:endParaRPr lang="en-GB" sz="2500" dirty="0"/>
          </a:p>
        </p:txBody>
      </p:sp>
      <p:pic>
        <p:nvPicPr>
          <p:cNvPr id="4" name="Picture 3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64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GB" dirty="0" smtClean="0"/>
              <a:t>Preferences</a:t>
            </a:r>
            <a:endParaRPr lang="en-GB" dirty="0"/>
          </a:p>
        </p:txBody>
      </p:sp>
      <p:pic>
        <p:nvPicPr>
          <p:cNvPr id="4" name="Picture 3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711489599"/>
              </p:ext>
            </p:extLst>
          </p:nvPr>
        </p:nvGraphicFramePr>
        <p:xfrm>
          <a:off x="1143000" y="1371600"/>
          <a:ext cx="7543800" cy="444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55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029200"/>
          </a:xfrm>
        </p:spPr>
        <p:txBody>
          <a:bodyPr>
            <a:normAutofit fontScale="92500" lnSpcReduction="20000"/>
          </a:bodyPr>
          <a:lstStyle/>
          <a:p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Some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 students still prefer written feedback for its ease of access and comprehensive nature</a:t>
            </a:r>
          </a:p>
          <a:p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Few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 students see a value in video feedback of the lecturer speaking</a:t>
            </a:r>
          </a:p>
          <a:p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Many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 students value screencast feedback, both for written and oral work, although there can be access issues.</a:t>
            </a:r>
          </a:p>
          <a:p>
            <a:pPr>
              <a:buNone/>
            </a:pPr>
            <a:r>
              <a:rPr lang="en-GB" b="1" dirty="0" err="1" smtClean="0">
                <a:solidFill>
                  <a:schemeClr val="accent5">
                    <a:lumMod val="50000"/>
                  </a:schemeClr>
                </a:solidFill>
              </a:rPr>
              <a:t>Screencast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 feedback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would therefore seem to be the most beneficial method in terms of </a:t>
            </a:r>
            <a:r>
              <a:rPr lang="en-GB" i="1" dirty="0" err="1" smtClean="0">
                <a:solidFill>
                  <a:schemeClr val="accent5">
                    <a:lumMod val="50000"/>
                  </a:schemeClr>
                </a:solidFill>
              </a:rPr>
              <a:t>feedforward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 for both oral and written work, enabling students to evaluate and engage with their work and improve on it.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981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GB" dirty="0" smtClean="0"/>
              <a:t>Impact on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The majority of favourable comments were in reference to Audio / Screencast:</a:t>
            </a:r>
          </a:p>
          <a:p>
            <a:r>
              <a:rPr lang="en-GB" sz="2800" i="1" dirty="0" smtClean="0">
                <a:solidFill>
                  <a:schemeClr val="accent5">
                    <a:lumMod val="50000"/>
                  </a:schemeClr>
                </a:solidFill>
              </a:rPr>
              <a:t>Probably </a:t>
            </a:r>
            <a:r>
              <a:rPr lang="en-GB" sz="2800" i="1" dirty="0">
                <a:solidFill>
                  <a:schemeClr val="accent5">
                    <a:lumMod val="50000"/>
                  </a:schemeClr>
                </a:solidFill>
              </a:rPr>
              <a:t>only watched/listened to the feedback and videos twice or so, but </a:t>
            </a:r>
            <a:r>
              <a:rPr lang="en-GB" sz="2800" i="1" dirty="0">
                <a:solidFill>
                  <a:srgbClr val="0070C0"/>
                </a:solidFill>
              </a:rPr>
              <a:t>made notes on what I needed to do in a Word doc</a:t>
            </a:r>
            <a:r>
              <a:rPr lang="en-GB" sz="2800" i="1" dirty="0">
                <a:solidFill>
                  <a:schemeClr val="accent5">
                    <a:lumMod val="50000"/>
                  </a:schemeClr>
                </a:solidFill>
              </a:rPr>
              <a:t>, so I could apply the feedback to my work without having to watch/listen again. </a:t>
            </a:r>
            <a:endParaRPr lang="en-GB" sz="28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GB" sz="24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rgbClr val="00B050"/>
                </a:solidFill>
              </a:rPr>
              <a:t>active engagement with feedback</a:t>
            </a:r>
            <a:endParaRPr lang="en-GB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2800" i="1" dirty="0" smtClean="0">
                <a:solidFill>
                  <a:schemeClr val="accent5">
                    <a:lumMod val="50000"/>
                  </a:schemeClr>
                </a:solidFill>
              </a:rPr>
              <a:t>By </a:t>
            </a:r>
            <a:r>
              <a:rPr lang="en-GB" sz="2800" i="1" dirty="0" smtClean="0">
                <a:solidFill>
                  <a:srgbClr val="0070C0"/>
                </a:solidFill>
              </a:rPr>
              <a:t>hearing</a:t>
            </a:r>
            <a:r>
              <a:rPr lang="en-GB" sz="2800" i="1" dirty="0" smtClean="0">
                <a:solidFill>
                  <a:schemeClr val="accent5">
                    <a:lumMod val="50000"/>
                  </a:schemeClr>
                </a:solidFill>
              </a:rPr>
              <a:t> the feedback it probably made me </a:t>
            </a:r>
            <a:r>
              <a:rPr lang="en-GB" sz="2800" i="1" dirty="0" smtClean="0">
                <a:solidFill>
                  <a:srgbClr val="0070C0"/>
                </a:solidFill>
              </a:rPr>
              <a:t>remember</a:t>
            </a:r>
            <a:r>
              <a:rPr lang="en-GB" sz="2800" i="1" dirty="0" smtClean="0">
                <a:solidFill>
                  <a:schemeClr val="accent5">
                    <a:lumMod val="50000"/>
                  </a:schemeClr>
                </a:solidFill>
              </a:rPr>
              <a:t> what was stated.</a:t>
            </a:r>
            <a:endParaRPr lang="en-GB" sz="20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GB" sz="24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rgbClr val="00B050"/>
                </a:solidFill>
              </a:rPr>
              <a:t>preferred learning styles</a:t>
            </a:r>
          </a:p>
        </p:txBody>
      </p:sp>
      <p:pic>
        <p:nvPicPr>
          <p:cNvPr id="4" name="Picture 3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523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GB" dirty="0" smtClean="0"/>
              <a:t>The next step?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3962400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Pursue correlation between students’ preferred learning style and their response to different types of feedback:</a:t>
            </a:r>
          </a:p>
          <a:p>
            <a:pPr lvl="1"/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</a:rPr>
              <a:t>“The use of speech, graphics and the written word seems to cater to the widest variety of learning styles, reaching those with a </a:t>
            </a:r>
            <a:r>
              <a:rPr lang="en-GB" sz="2400" dirty="0" smtClean="0">
                <a:solidFill>
                  <a:srgbClr val="0070C0"/>
                </a:solidFill>
              </a:rPr>
              <a:t>preference for auditory and visual learning </a:t>
            </a: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</a:rPr>
              <a:t>who are less likely to benefit from standard single mode written feedback.”</a:t>
            </a:r>
          </a:p>
          <a:p>
            <a:pPr lvl="2"/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Brick, B. &amp; Holmes, J. (2008)</a:t>
            </a:r>
          </a:p>
          <a:p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Pursue use of audio feedback for </a:t>
            </a:r>
            <a:r>
              <a:rPr lang="en-GB" sz="2800" dirty="0" smtClean="0">
                <a:solidFill>
                  <a:srgbClr val="0070C0"/>
                </a:solidFill>
              </a:rPr>
              <a:t>dyslexic </a:t>
            </a:r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students</a:t>
            </a:r>
            <a:endParaRPr lang="en-GB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981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498080" cy="3657600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Background – language teaching at YSJ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The research project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Examples of audio and video feedback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Our findings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The next step?</a:t>
            </a:r>
          </a:p>
          <a:p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64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216" y="31173"/>
            <a:ext cx="7943088" cy="807027"/>
          </a:xfrm>
        </p:spPr>
        <p:txBody>
          <a:bodyPr/>
          <a:lstStyle/>
          <a:p>
            <a:r>
              <a:rPr lang="en-GB" dirty="0" smtClean="0"/>
              <a:t>Traditional marking</a:t>
            </a:r>
            <a:endParaRPr lang="en-GB" dirty="0"/>
          </a:p>
        </p:txBody>
      </p:sp>
      <p:pic>
        <p:nvPicPr>
          <p:cNvPr id="4" name="Picture 3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189182" y="6348412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hlinkClick r:id="rId5"/>
              </a:rPr>
              <a:t>http://ronosaurusrex.com/teaching</a:t>
            </a:r>
            <a:r>
              <a:rPr lang="en-GB" sz="1000" dirty="0" smtClean="0">
                <a:hlinkClick r:id="rId5"/>
              </a:rPr>
              <a:t>/</a:t>
            </a:r>
            <a:endParaRPr lang="en-GB" sz="1000" dirty="0" smtClean="0"/>
          </a:p>
          <a:p>
            <a:endParaRPr lang="en-GB" sz="1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62000"/>
            <a:ext cx="7386140" cy="549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7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216" y="31173"/>
            <a:ext cx="7943088" cy="807027"/>
          </a:xfrm>
        </p:spPr>
        <p:txBody>
          <a:bodyPr/>
          <a:lstStyle/>
          <a:p>
            <a:r>
              <a:rPr lang="en-GB" dirty="0" smtClean="0"/>
              <a:t>Traditional marking</a:t>
            </a:r>
            <a:endParaRPr lang="en-GB" dirty="0"/>
          </a:p>
        </p:txBody>
      </p:sp>
      <p:pic>
        <p:nvPicPr>
          <p:cNvPr id="4" name="Picture 3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189182" y="6153804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hlinkClick r:id="rId4"/>
              </a:rPr>
              <a:t>https://</a:t>
            </a:r>
            <a:r>
              <a:rPr lang="en-GB" sz="1000" dirty="0" smtClean="0">
                <a:hlinkClick r:id="rId4"/>
              </a:rPr>
              <a:t>peaktestprep.com/gre/gre-essay-scoring-feedback</a:t>
            </a:r>
            <a:endParaRPr lang="en-GB" sz="1000" dirty="0" smtClean="0"/>
          </a:p>
          <a:p>
            <a:endParaRPr lang="en-GB" sz="1000" dirty="0"/>
          </a:p>
        </p:txBody>
      </p:sp>
      <p:pic>
        <p:nvPicPr>
          <p:cNvPr id="7" name="Picture 6" descr="gre essay score report page 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85800"/>
            <a:ext cx="4495800" cy="58681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182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GB" sz="4400" dirty="0" smtClean="0">
                <a:solidFill>
                  <a:schemeClr val="tx2"/>
                </a:solidFill>
              </a:rPr>
              <a:t>Advantages for dyslexic </a:t>
            </a:r>
            <a:r>
              <a:rPr lang="en-GB" sz="4400" dirty="0">
                <a:solidFill>
                  <a:schemeClr val="tx2"/>
                </a:solidFill>
              </a:rPr>
              <a:t>students?</a:t>
            </a:r>
            <a:br>
              <a:rPr lang="en-GB" sz="4400" dirty="0">
                <a:solidFill>
                  <a:schemeClr val="tx2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7498080" cy="5410200"/>
          </a:xfrm>
        </p:spPr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tx2"/>
                </a:solidFill>
              </a:rPr>
              <a:t>‘consider </a:t>
            </a:r>
            <a:r>
              <a:rPr lang="en-GB" sz="2000" dirty="0">
                <a:solidFill>
                  <a:schemeClr val="tx2"/>
                </a:solidFill>
              </a:rPr>
              <a:t>using </a:t>
            </a:r>
            <a:r>
              <a:rPr lang="en-GB" sz="2000" dirty="0">
                <a:solidFill>
                  <a:srgbClr val="0070C0"/>
                </a:solidFill>
              </a:rPr>
              <a:t>different coloured pens </a:t>
            </a:r>
            <a:r>
              <a:rPr lang="en-GB" sz="2000" dirty="0">
                <a:solidFill>
                  <a:schemeClr val="tx2"/>
                </a:solidFill>
              </a:rPr>
              <a:t>for different aspects of </a:t>
            </a:r>
            <a:r>
              <a:rPr lang="en-GB" sz="2000" dirty="0" smtClean="0">
                <a:solidFill>
                  <a:schemeClr val="tx2"/>
                </a:solidFill>
              </a:rPr>
              <a:t>learning’</a:t>
            </a:r>
            <a:endParaRPr lang="en-GB" sz="1800" dirty="0" smtClean="0">
              <a:solidFill>
                <a:schemeClr val="tx2"/>
              </a:solidFill>
            </a:endParaRPr>
          </a:p>
          <a:p>
            <a:pPr marL="402336" lvl="1" indent="0">
              <a:buNone/>
            </a:pPr>
            <a:r>
              <a:rPr lang="en-GB" sz="1600" i="1" dirty="0" smtClean="0">
                <a:solidFill>
                  <a:schemeClr val="tx2"/>
                </a:solidFill>
              </a:rPr>
              <a:t>Dyslexia-friendly </a:t>
            </a:r>
            <a:r>
              <a:rPr lang="en-GB" sz="1600" i="1" dirty="0">
                <a:solidFill>
                  <a:schemeClr val="tx2"/>
                </a:solidFill>
              </a:rPr>
              <a:t>marking guidelines </a:t>
            </a:r>
            <a:r>
              <a:rPr lang="en-GB" sz="1600" dirty="0">
                <a:hlinkClick r:id="rId2"/>
              </a:rPr>
              <a:t>http://www.humansnotrobots.co.uk/</a:t>
            </a:r>
            <a:r>
              <a:rPr lang="en-GB" sz="1600" dirty="0"/>
              <a:t> </a:t>
            </a:r>
            <a:endParaRPr lang="en-GB" sz="1600" dirty="0" smtClean="0"/>
          </a:p>
          <a:p>
            <a:pPr marL="402336" lvl="1" indent="0">
              <a:buNone/>
            </a:pPr>
            <a:endParaRPr lang="en-GB" sz="800" dirty="0" smtClean="0"/>
          </a:p>
          <a:p>
            <a:r>
              <a:rPr lang="en-GB" sz="2000" dirty="0" smtClean="0">
                <a:solidFill>
                  <a:schemeClr val="tx2"/>
                </a:solidFill>
              </a:rPr>
              <a:t>OU’s </a:t>
            </a:r>
            <a:r>
              <a:rPr lang="en-GB" sz="2000" dirty="0" err="1" smtClean="0">
                <a:solidFill>
                  <a:schemeClr val="tx2"/>
                </a:solidFill>
              </a:rPr>
              <a:t>Hannelore</a:t>
            </a:r>
            <a:r>
              <a:rPr lang="en-GB" sz="2000" dirty="0" smtClean="0">
                <a:solidFill>
                  <a:schemeClr val="tx2"/>
                </a:solidFill>
              </a:rPr>
              <a:t> Green: "It </a:t>
            </a:r>
            <a:r>
              <a:rPr lang="en-GB" sz="2000" dirty="0">
                <a:solidFill>
                  <a:schemeClr val="tx2"/>
                </a:solidFill>
              </a:rPr>
              <a:t>[</a:t>
            </a:r>
            <a:r>
              <a:rPr lang="en-GB" sz="2000" dirty="0" smtClean="0">
                <a:solidFill>
                  <a:schemeClr val="tx2"/>
                </a:solidFill>
              </a:rPr>
              <a:t>screencast feedback] has </a:t>
            </a:r>
            <a:r>
              <a:rPr lang="en-GB" sz="2000" dirty="0">
                <a:solidFill>
                  <a:schemeClr val="tx2"/>
                </a:solidFill>
              </a:rPr>
              <a:t>worked well with students who have dyslexia too, who sometimes feel </a:t>
            </a:r>
            <a:r>
              <a:rPr lang="en-GB" sz="2000" dirty="0">
                <a:solidFill>
                  <a:srgbClr val="0070C0"/>
                </a:solidFill>
              </a:rPr>
              <a:t>overwhelmed with textual </a:t>
            </a:r>
            <a:r>
              <a:rPr lang="en-GB" sz="2000" dirty="0" smtClean="0">
                <a:solidFill>
                  <a:srgbClr val="0070C0"/>
                </a:solidFill>
              </a:rPr>
              <a:t>feedback</a:t>
            </a:r>
            <a:r>
              <a:rPr lang="en-GB" sz="2000" dirty="0" smtClean="0">
                <a:solidFill>
                  <a:schemeClr val="tx2"/>
                </a:solidFill>
              </a:rPr>
              <a:t>."</a:t>
            </a:r>
            <a:r>
              <a:rPr lang="en-GB" sz="2000" dirty="0">
                <a:solidFill>
                  <a:schemeClr val="tx2"/>
                </a:solidFill>
              </a:rPr>
              <a:t> </a:t>
            </a:r>
            <a:endParaRPr lang="en-GB" sz="2000" dirty="0" smtClean="0">
              <a:solidFill>
                <a:schemeClr val="tx2"/>
              </a:solidFill>
            </a:endParaRPr>
          </a:p>
          <a:p>
            <a:pPr marL="402336" lvl="1" indent="0">
              <a:buNone/>
            </a:pPr>
            <a:r>
              <a:rPr lang="en-GB" sz="1600" dirty="0" smtClean="0">
                <a:solidFill>
                  <a:schemeClr val="tx2"/>
                </a:solidFill>
              </a:rPr>
              <a:t>(</a:t>
            </a:r>
            <a:r>
              <a:rPr lang="en-GB" sz="1600" dirty="0">
                <a:solidFill>
                  <a:schemeClr val="tx2"/>
                </a:solidFill>
              </a:rPr>
              <a:t>quoted in </a:t>
            </a:r>
            <a:r>
              <a:rPr lang="en-GB" sz="1600" dirty="0" err="1">
                <a:solidFill>
                  <a:schemeClr val="tx2"/>
                </a:solidFill>
              </a:rPr>
              <a:t>Stannard</a:t>
            </a:r>
            <a:r>
              <a:rPr lang="en-GB" sz="1600" dirty="0">
                <a:solidFill>
                  <a:schemeClr val="tx2"/>
                </a:solidFill>
              </a:rPr>
              <a:t>, </a:t>
            </a:r>
            <a:r>
              <a:rPr lang="en-GB" sz="1600" i="1" dirty="0">
                <a:solidFill>
                  <a:schemeClr val="tx2"/>
                </a:solidFill>
              </a:rPr>
              <a:t>Talking feedback</a:t>
            </a:r>
            <a:r>
              <a:rPr lang="en-GB" sz="1600" dirty="0">
                <a:solidFill>
                  <a:schemeClr val="tx2"/>
                </a:solidFill>
              </a:rPr>
              <a:t>, </a:t>
            </a:r>
            <a:r>
              <a:rPr lang="en-GB" sz="1600" dirty="0">
                <a:solidFill>
                  <a:schemeClr val="tx2"/>
                </a:solidFill>
                <a:hlinkClick r:id="rId3"/>
              </a:rPr>
              <a:t>http://www.theguardian.com/education/2012/jan/10/esl-video-feedback</a:t>
            </a:r>
            <a:r>
              <a:rPr lang="en-GB" sz="1600" dirty="0" smtClean="0">
                <a:solidFill>
                  <a:schemeClr val="tx2"/>
                </a:solidFill>
              </a:rPr>
              <a:t>)</a:t>
            </a:r>
          </a:p>
          <a:p>
            <a:pPr marL="402336" lvl="1" indent="0">
              <a:buNone/>
            </a:pPr>
            <a:endParaRPr lang="en-GB" sz="8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“Offer </a:t>
            </a:r>
            <a:r>
              <a:rPr lang="en-GB" sz="2000" dirty="0">
                <a:solidFill>
                  <a:srgbClr val="0070C0"/>
                </a:solidFill>
              </a:rPr>
              <a:t>verbal feedback </a:t>
            </a:r>
            <a:r>
              <a:rPr lang="en-GB" sz="2000" dirty="0">
                <a:solidFill>
                  <a:schemeClr val="tx2"/>
                </a:solidFill>
              </a:rPr>
              <a:t>in addition to written comments</a:t>
            </a:r>
            <a:r>
              <a:rPr lang="en-GB" sz="2000" dirty="0" smtClean="0">
                <a:solidFill>
                  <a:schemeClr val="tx2"/>
                </a:solidFill>
              </a:rPr>
              <a:t>.”</a:t>
            </a:r>
          </a:p>
          <a:p>
            <a:pPr marL="361950" lvl="1" indent="0">
              <a:spcBef>
                <a:spcPts val="600"/>
              </a:spcBef>
              <a:buSzPct val="80000"/>
              <a:buNone/>
            </a:pPr>
            <a:r>
              <a:rPr lang="en-GB" sz="1600" i="1" dirty="0" smtClean="0">
                <a:solidFill>
                  <a:schemeClr val="tx2"/>
                </a:solidFill>
              </a:rPr>
              <a:t>Guidance </a:t>
            </a:r>
            <a:r>
              <a:rPr lang="en-GB" sz="1600" i="1" dirty="0">
                <a:solidFill>
                  <a:schemeClr val="tx2"/>
                </a:solidFill>
              </a:rPr>
              <a:t>on marking the work of dyslexic students </a:t>
            </a:r>
            <a:r>
              <a:rPr lang="en-GB" sz="1600" dirty="0">
                <a:solidFill>
                  <a:schemeClr val="tx2"/>
                </a:solidFill>
              </a:rPr>
              <a:t>(University of Teesside, 2008</a:t>
            </a:r>
            <a:r>
              <a:rPr lang="en-GB" sz="1600" dirty="0" smtClean="0">
                <a:solidFill>
                  <a:schemeClr val="tx2"/>
                </a:solidFill>
              </a:rPr>
              <a:t>)</a:t>
            </a:r>
          </a:p>
          <a:p>
            <a:pPr marL="361950" lvl="1" indent="0">
              <a:spcBef>
                <a:spcPts val="600"/>
              </a:spcBef>
              <a:buSzPct val="80000"/>
              <a:buNone/>
            </a:pPr>
            <a:endParaRPr lang="en-GB" sz="800" dirty="0">
              <a:solidFill>
                <a:schemeClr val="tx2"/>
              </a:solidFill>
            </a:endParaRPr>
          </a:p>
          <a:p>
            <a:r>
              <a:rPr lang="en-GB" sz="2000" dirty="0" smtClean="0">
                <a:solidFill>
                  <a:schemeClr val="tx2"/>
                </a:solidFill>
              </a:rPr>
              <a:t>“A </a:t>
            </a:r>
            <a:r>
              <a:rPr lang="en-GB" sz="2000" dirty="0">
                <a:solidFill>
                  <a:schemeClr val="tx2"/>
                </a:solidFill>
              </a:rPr>
              <a:t>two minute recording contained about 400 words, the </a:t>
            </a:r>
            <a:r>
              <a:rPr lang="en-GB" sz="2000" dirty="0">
                <a:solidFill>
                  <a:srgbClr val="0070C0"/>
                </a:solidFill>
              </a:rPr>
              <a:t>equivalent of a whole A4 sheet of writing</a:t>
            </a:r>
            <a:r>
              <a:rPr lang="en-GB" sz="2000" dirty="0" smtClean="0">
                <a:solidFill>
                  <a:schemeClr val="tx2"/>
                </a:solidFill>
              </a:rPr>
              <a:t>.”</a:t>
            </a:r>
          </a:p>
          <a:p>
            <a:pPr marL="402336" lvl="1" indent="0">
              <a:buNone/>
            </a:pP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Brick, B. &amp; Holmes, J. (2008)</a:t>
            </a:r>
          </a:p>
          <a:p>
            <a:pPr marL="402336" lvl="1" indent="0">
              <a:buNone/>
            </a:pPr>
            <a:endParaRPr lang="en-GB" sz="800" dirty="0">
              <a:solidFill>
                <a:schemeClr val="tx2"/>
              </a:solidFill>
            </a:endParaRPr>
          </a:p>
          <a:p>
            <a:pPr marL="82296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-&gt; further research?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68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914400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924800" cy="5486400"/>
          </a:xfrm>
        </p:spPr>
        <p:txBody>
          <a:bodyPr>
            <a:noAutofit/>
          </a:bodyPr>
          <a:lstStyle/>
          <a:p>
            <a:r>
              <a:rPr lang="en-GB" sz="1400" dirty="0" smtClean="0">
                <a:solidFill>
                  <a:schemeClr val="tx2"/>
                </a:solidFill>
              </a:rPr>
              <a:t>Brick</a:t>
            </a:r>
            <a:r>
              <a:rPr lang="en-GB" sz="1400" dirty="0">
                <a:solidFill>
                  <a:schemeClr val="tx2"/>
                </a:solidFill>
              </a:rPr>
              <a:t>, B. &amp; Holmes, J. (2008). </a:t>
            </a:r>
            <a:r>
              <a:rPr lang="en-GB" sz="1400" i="1" dirty="0">
                <a:solidFill>
                  <a:schemeClr val="tx2"/>
                </a:solidFill>
              </a:rPr>
              <a:t>Using screen capture software for student feedback: towards a methodology</a:t>
            </a:r>
            <a:r>
              <a:rPr lang="en-GB" sz="1400" dirty="0">
                <a:solidFill>
                  <a:schemeClr val="tx2"/>
                </a:solidFill>
              </a:rPr>
              <a:t>. IADIS International Conference on Cognition and Exploratory Learning in the Digital Age, (CELDA).  Available at: </a:t>
            </a:r>
            <a:r>
              <a:rPr lang="en-GB" sz="1400" u="sng" dirty="0">
                <a:hlinkClick r:id="rId3"/>
              </a:rPr>
              <a:t>https://curve.coventry.ac.uk/open/file/5baad20d-1c6f-3a98-b380-02167e5d1cd4/1/brickiadis.pdf</a:t>
            </a:r>
            <a:endParaRPr lang="en-GB" sz="1400" dirty="0"/>
          </a:p>
          <a:p>
            <a:r>
              <a:rPr lang="en-GB" sz="1400" dirty="0" smtClean="0">
                <a:solidFill>
                  <a:schemeClr val="tx2"/>
                </a:solidFill>
              </a:rPr>
              <a:t>Chiang</a:t>
            </a:r>
            <a:r>
              <a:rPr lang="en-GB" sz="1400" dirty="0">
                <a:solidFill>
                  <a:schemeClr val="tx2"/>
                </a:solidFill>
              </a:rPr>
              <a:t>, </a:t>
            </a:r>
            <a:r>
              <a:rPr lang="en-GB" sz="1400" dirty="0" smtClean="0">
                <a:solidFill>
                  <a:schemeClr val="tx2"/>
                </a:solidFill>
              </a:rPr>
              <a:t>I A (2009</a:t>
            </a:r>
            <a:r>
              <a:rPr lang="en-GB" sz="1400" dirty="0">
                <a:solidFill>
                  <a:schemeClr val="tx2"/>
                </a:solidFill>
              </a:rPr>
              <a:t>). </a:t>
            </a:r>
            <a:r>
              <a:rPr lang="en-GB" sz="1400" i="1" dirty="0">
                <a:solidFill>
                  <a:schemeClr val="tx2"/>
                </a:solidFill>
              </a:rPr>
              <a:t>Which Audio Feedback is best?: Optimising audio feedback to maximise student and staff experience.</a:t>
            </a:r>
            <a:r>
              <a:rPr lang="en-GB" sz="1400" dirty="0">
                <a:solidFill>
                  <a:schemeClr val="tx2"/>
                </a:solidFill>
              </a:rPr>
              <a:t> Aberystwyth University, available </a:t>
            </a:r>
            <a:r>
              <a:rPr lang="en-GB" sz="1400" dirty="0" smtClean="0">
                <a:solidFill>
                  <a:schemeClr val="tx2"/>
                </a:solidFill>
              </a:rPr>
              <a:t>at: </a:t>
            </a:r>
            <a:r>
              <a:rPr lang="en-GB" sz="1400" u="sng" dirty="0">
                <a:hlinkClick r:id="rId4"/>
              </a:rPr>
              <a:t>http://research.shu.ac.uk/lti/awordinyourear2009/docs/Chiang-full-paper.pdf</a:t>
            </a:r>
            <a:endParaRPr lang="en-GB" sz="1400" dirty="0"/>
          </a:p>
          <a:p>
            <a:r>
              <a:rPr lang="en-GB" sz="1400" dirty="0" smtClean="0">
                <a:solidFill>
                  <a:schemeClr val="tx2"/>
                </a:solidFill>
              </a:rPr>
              <a:t>Grant, M</a:t>
            </a:r>
            <a:r>
              <a:rPr lang="en-GB" sz="1400" dirty="0">
                <a:solidFill>
                  <a:schemeClr val="tx2"/>
                </a:solidFill>
              </a:rPr>
              <a:t>. </a:t>
            </a:r>
            <a:r>
              <a:rPr lang="en-GB" sz="1400" dirty="0" smtClean="0">
                <a:solidFill>
                  <a:schemeClr val="tx2"/>
                </a:solidFill>
              </a:rPr>
              <a:t> (2012), </a:t>
            </a:r>
            <a:r>
              <a:rPr lang="en-GB" sz="1400" dirty="0" smtClean="0"/>
              <a:t> </a:t>
            </a:r>
            <a:r>
              <a:rPr lang="en-GB" sz="1400" i="1" dirty="0">
                <a:solidFill>
                  <a:schemeClr val="tx2"/>
                </a:solidFill>
              </a:rPr>
              <a:t>Dyslexia-Friendly Marking </a:t>
            </a:r>
            <a:r>
              <a:rPr lang="en-GB" sz="1400" i="1" dirty="0" smtClean="0">
                <a:solidFill>
                  <a:schemeClr val="tx2"/>
                </a:solidFill>
              </a:rPr>
              <a:t>Guidelines</a:t>
            </a:r>
            <a:r>
              <a:rPr lang="en-GB" sz="1400" dirty="0" smtClean="0">
                <a:solidFill>
                  <a:schemeClr val="tx2"/>
                </a:solidFill>
              </a:rPr>
              <a:t>.  Available at:</a:t>
            </a:r>
          </a:p>
          <a:p>
            <a:pPr marL="82296" indent="0" defTabSz="354013">
              <a:buNone/>
              <a:tabLst>
                <a:tab pos="354013" algn="l"/>
              </a:tabLst>
            </a:pP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hlinkClick r:id="rId5"/>
              </a:rPr>
              <a:t>http://www.humansnotrobots.co.uk/p/resources-hub.html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hlinkClick r:id="rId6"/>
              </a:rPr>
              <a:t>/</a:t>
            </a:r>
            <a:endParaRPr lang="en-GB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</a:rPr>
              <a:t>JISC 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Project (2010) </a:t>
            </a:r>
            <a:r>
              <a:rPr lang="en-GB" sz="1400" i="1" dirty="0" smtClean="0">
                <a:solidFill>
                  <a:schemeClr val="accent5">
                    <a:lumMod val="50000"/>
                  </a:schemeClr>
                </a:solidFill>
              </a:rPr>
              <a:t>Optimising 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</a:rPr>
              <a:t>Audio Feedback Assisted Learning for Student and Staff </a:t>
            </a:r>
            <a:r>
              <a:rPr lang="en-GB" sz="1400" i="1" dirty="0" smtClean="0">
                <a:solidFill>
                  <a:schemeClr val="accent5">
                    <a:lumMod val="50000"/>
                  </a:schemeClr>
                </a:solidFill>
              </a:rPr>
              <a:t>Experience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</a:rPr>
              <a:t>.  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Available at: 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hlinkClick r:id="rId7"/>
              </a:rPr>
              <a:t>http://www.jisc.ac.uk/whatwedo/programmes/elearning/ltig/afal.aspx</a:t>
            </a:r>
            <a:endParaRPr lang="en-GB" sz="1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</a:rPr>
              <a:t>JISC (2015) </a:t>
            </a:r>
            <a:r>
              <a:rPr lang="en-GB" sz="1400" i="1" dirty="0" smtClean="0">
                <a:solidFill>
                  <a:schemeClr val="accent5">
                    <a:lumMod val="50000"/>
                  </a:schemeClr>
                </a:solidFill>
              </a:rPr>
              <a:t>Feedback 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</a:rPr>
              <a:t>and feed forward: Using technology to support learner longitudinal development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.  Available 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</a:rPr>
              <a:t>at:</a:t>
            </a:r>
          </a:p>
          <a:p>
            <a:pPr marL="358775" indent="0">
              <a:buNone/>
            </a:pP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hlinkClick r:id="rId8"/>
              </a:rPr>
              <a:t>http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hlinkClick r:id="rId8"/>
              </a:rPr>
              <a:t>://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hlinkClick r:id="rId8"/>
              </a:rPr>
              <a:t>www.jisc.ac.uk/guides/feedback-and-feed-forward</a:t>
            </a:r>
            <a:endParaRPr lang="en-GB" sz="1400" dirty="0"/>
          </a:p>
          <a:p>
            <a:r>
              <a:rPr lang="en-GB" sz="1400" dirty="0" err="1" smtClean="0">
                <a:solidFill>
                  <a:schemeClr val="tx2"/>
                </a:solidFill>
              </a:rPr>
              <a:t>Stannard</a:t>
            </a:r>
            <a:r>
              <a:rPr lang="en-GB" sz="1400" dirty="0" smtClean="0">
                <a:solidFill>
                  <a:schemeClr val="tx2"/>
                </a:solidFill>
              </a:rPr>
              <a:t>, R. </a:t>
            </a:r>
            <a:r>
              <a:rPr lang="en-GB" sz="1400" dirty="0">
                <a:solidFill>
                  <a:schemeClr val="tx2"/>
                </a:solidFill>
              </a:rPr>
              <a:t>(2008) </a:t>
            </a:r>
            <a:r>
              <a:rPr lang="en-GB" sz="1400" i="1" dirty="0" smtClean="0">
                <a:solidFill>
                  <a:schemeClr val="tx2"/>
                </a:solidFill>
              </a:rPr>
              <a:t>A new direction in feedback</a:t>
            </a:r>
            <a:r>
              <a:rPr lang="en-GB" sz="1400" dirty="0" smtClean="0">
                <a:solidFill>
                  <a:schemeClr val="tx2"/>
                </a:solidFill>
              </a:rPr>
              <a:t>.  Available at:</a:t>
            </a:r>
          </a:p>
          <a:p>
            <a:pPr marL="82296" indent="0" defTabSz="354013">
              <a:buNone/>
            </a:pPr>
            <a:r>
              <a:rPr lang="en-GB" sz="1400" dirty="0">
                <a:solidFill>
                  <a:schemeClr val="tx2"/>
                </a:solidFill>
              </a:rPr>
              <a:t>	</a:t>
            </a:r>
            <a:r>
              <a:rPr lang="en-GB" sz="1400" dirty="0">
                <a:solidFill>
                  <a:schemeClr val="tx2"/>
                </a:solidFill>
                <a:hlinkClick r:id="rId9"/>
              </a:rPr>
              <a:t>http://www.hltmag.co.uk/dec08/mart04.htm</a:t>
            </a:r>
            <a:endParaRPr lang="en-GB" sz="1400" dirty="0">
              <a:solidFill>
                <a:schemeClr val="tx2"/>
              </a:solidFill>
            </a:endParaRPr>
          </a:p>
          <a:p>
            <a:r>
              <a:rPr lang="en-GB" sz="1400" dirty="0" smtClean="0">
                <a:solidFill>
                  <a:schemeClr val="tx2"/>
                </a:solidFill>
              </a:rPr>
              <a:t>University of Teesside, (2008) </a:t>
            </a:r>
            <a:r>
              <a:rPr lang="en-GB" sz="1400" i="1" dirty="0" smtClean="0">
                <a:solidFill>
                  <a:schemeClr val="tx2"/>
                </a:solidFill>
              </a:rPr>
              <a:t>Guidance </a:t>
            </a:r>
            <a:r>
              <a:rPr lang="en-GB" sz="1400" i="1" dirty="0">
                <a:solidFill>
                  <a:schemeClr val="tx2"/>
                </a:solidFill>
              </a:rPr>
              <a:t>on marking the work of dyslexic </a:t>
            </a:r>
            <a:r>
              <a:rPr lang="en-GB" sz="1400" i="1" dirty="0" smtClean="0">
                <a:solidFill>
                  <a:schemeClr val="tx2"/>
                </a:solidFill>
              </a:rPr>
              <a:t>students.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Wilkinson</a:t>
            </a:r>
            <a:r>
              <a:rPr lang="en-GB" sz="1400" dirty="0">
                <a:solidFill>
                  <a:schemeClr val="tx2"/>
                </a:solidFill>
              </a:rPr>
              <a:t>, S (2013) </a:t>
            </a:r>
            <a:r>
              <a:rPr lang="en-GB" sz="1400" i="1" dirty="0">
                <a:solidFill>
                  <a:schemeClr val="tx2"/>
                </a:solidFill>
              </a:rPr>
              <a:t>Incorporating audio feedback to enhance inclusivity of courses</a:t>
            </a:r>
            <a:r>
              <a:rPr lang="en-GB" sz="1400" dirty="0">
                <a:solidFill>
                  <a:schemeClr val="tx2"/>
                </a:solidFill>
              </a:rPr>
              <a:t>. Journal of Learning Development in Higher Education, Vol. 6. Available </a:t>
            </a:r>
            <a:r>
              <a:rPr lang="en-GB" sz="1400" dirty="0" smtClean="0">
                <a:solidFill>
                  <a:schemeClr val="tx2"/>
                </a:solidFill>
              </a:rPr>
              <a:t>at: </a:t>
            </a:r>
            <a:r>
              <a:rPr lang="en-GB" sz="1400" u="sng" dirty="0">
                <a:hlinkClick r:id="rId10"/>
              </a:rPr>
              <a:t>http://www.aldinhe.ac.uk/ojs/index.php?journal=jldhe&amp;page=article&amp;op=view&amp;path%5B%5D=218&amp;path%5B%5D=143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Background – assessment and feedback methods in YSJ Languages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001000" cy="5029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E-portfolio for summative assessment including: 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formative written assignments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formative video assignments</a:t>
            </a:r>
          </a:p>
          <a:p>
            <a:pPr>
              <a:buNone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Formative feedback :</a:t>
            </a:r>
          </a:p>
          <a:p>
            <a:pPr lvl="1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screencast (audio-visual synchronous*)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GB" dirty="0" err="1" smtClean="0">
                <a:solidFill>
                  <a:schemeClr val="accent5">
                    <a:lumMod val="50000"/>
                  </a:schemeClr>
                </a:solidFill>
              </a:rPr>
              <a:t>iAnnotate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 	} (audio-visual asynchronous*)</a:t>
            </a:r>
          </a:p>
          <a:p>
            <a:pPr lvl="1"/>
            <a:r>
              <a:rPr lang="en-GB" dirty="0" err="1" smtClean="0">
                <a:solidFill>
                  <a:schemeClr val="accent5">
                    <a:lumMod val="50000"/>
                  </a:schemeClr>
                </a:solidFill>
              </a:rPr>
              <a:t>Turnitin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		}</a:t>
            </a:r>
          </a:p>
          <a:p>
            <a:pPr lvl="1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video of lecturer speaking to camera</a:t>
            </a:r>
          </a:p>
          <a:p>
            <a:pPr lvl="1">
              <a:buNone/>
            </a:pPr>
            <a:endParaRPr lang="en-GB" sz="15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en-GB" sz="1500" dirty="0" smtClean="0">
                <a:solidFill>
                  <a:schemeClr val="accent5">
                    <a:lumMod val="50000"/>
                  </a:schemeClr>
                </a:solidFill>
              </a:rPr>
              <a:t>*JISC Project “Optimising Audio Feedback Assisted Learning for</a:t>
            </a:r>
          </a:p>
          <a:p>
            <a:pPr lvl="1">
              <a:buNone/>
            </a:pPr>
            <a:r>
              <a:rPr lang="en-GB" sz="1500" dirty="0" smtClean="0">
                <a:solidFill>
                  <a:schemeClr val="accent5">
                    <a:lumMod val="50000"/>
                  </a:schemeClr>
                </a:solidFill>
              </a:rPr>
              <a:t>Student and Staff Experience” 2010</a:t>
            </a:r>
          </a:p>
        </p:txBody>
      </p:sp>
      <p:pic>
        <p:nvPicPr>
          <p:cNvPr id="4" name="Picture 3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22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GB" dirty="0" smtClean="0"/>
              <a:t>The feedback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088" cy="48768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Aim: to assess student perceptions of audio and video feedback and its impact on their learning.</a:t>
            </a:r>
          </a:p>
          <a:p>
            <a:r>
              <a:rPr lang="en-GB" sz="3500" dirty="0" smtClean="0">
                <a:solidFill>
                  <a:schemeClr val="accent5">
                    <a:lumMod val="50000"/>
                  </a:schemeClr>
                </a:solidFill>
              </a:rPr>
              <a:t>Feed-forward</a:t>
            </a:r>
            <a:r>
              <a:rPr lang="en-GB" sz="3500" dirty="0" smtClean="0"/>
              <a:t>: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“While f</a:t>
            </a: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eedback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 focuses on current performance (and may </a:t>
            </a:r>
            <a:r>
              <a:rPr lang="en-GB" dirty="0" smtClean="0">
                <a:solidFill>
                  <a:srgbClr val="0070C0"/>
                </a:solidFill>
              </a:rPr>
              <a:t>simply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rgbClr val="0070C0"/>
                </a:solidFill>
              </a:rPr>
              <a:t>justify the grade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awarded), </a:t>
            </a: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feed forward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looks ahead to the next assignment, offering constructive guidance on how to do better in future work.  A combination of the two ensures that assessment has an effective developmental impact on learning (provided the student has the </a:t>
            </a:r>
            <a:r>
              <a:rPr lang="en-GB" dirty="0" smtClean="0">
                <a:solidFill>
                  <a:srgbClr val="0070C0"/>
                </a:solidFill>
              </a:rPr>
              <a:t>opportunity and support to develop their own evaluative skills in order to use the feedback effectively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).”</a:t>
            </a:r>
          </a:p>
          <a:p>
            <a:pPr lvl="1">
              <a:buNone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	JISC, (2015)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F</a:t>
            </a: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eed back and feed forward</a:t>
            </a:r>
          </a:p>
          <a:p>
            <a:pPr lvl="1">
              <a:buNone/>
            </a:pPr>
            <a:endParaRPr lang="en-GB" dirty="0" smtClean="0"/>
          </a:p>
          <a:p>
            <a:pPr lvl="2">
              <a:buNone/>
            </a:pPr>
            <a:endParaRPr lang="en-GB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370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GB" dirty="0" smtClean="0"/>
              <a:t>Research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Which form of feedback do students find </a:t>
            </a:r>
            <a:r>
              <a:rPr lang="en-GB" dirty="0" smtClean="0">
                <a:solidFill>
                  <a:srgbClr val="0070C0"/>
                </a:solidFill>
              </a:rPr>
              <a:t>most helpful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and why?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Do students find different forms of feedback valuable for </a:t>
            </a:r>
            <a:r>
              <a:rPr lang="en-GB" dirty="0" smtClean="0">
                <a:solidFill>
                  <a:srgbClr val="0070C0"/>
                </a:solidFill>
              </a:rPr>
              <a:t>oral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 and for </a:t>
            </a:r>
            <a:r>
              <a:rPr lang="en-GB" dirty="0" smtClean="0">
                <a:solidFill>
                  <a:srgbClr val="0070C0"/>
                </a:solidFill>
              </a:rPr>
              <a:t>written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 work?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How do the different forms of feedback </a:t>
            </a:r>
            <a:r>
              <a:rPr lang="en-GB" dirty="0" smtClean="0">
                <a:solidFill>
                  <a:srgbClr val="0070C0"/>
                </a:solidFill>
              </a:rPr>
              <a:t>impact on the students’ learning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? How often do they revisit it and how do they act on it?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71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Examples: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052" y="1143000"/>
            <a:ext cx="8176948" cy="50292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Feedback on videos (Beginners)</a:t>
            </a:r>
          </a:p>
          <a:p>
            <a:pPr marL="449263" lvl="1" indent="-236538"/>
            <a:r>
              <a:rPr lang="en-GB" dirty="0" smtClean="0">
                <a:solidFill>
                  <a:schemeClr val="tx2"/>
                </a:solidFill>
              </a:rPr>
              <a:t>Student 1 – </a:t>
            </a:r>
            <a:r>
              <a:rPr lang="en-GB" dirty="0" smtClean="0">
                <a:solidFill>
                  <a:schemeClr val="tx2"/>
                </a:solidFill>
                <a:hlinkClick r:id="rId4"/>
              </a:rPr>
              <a:t>audio</a:t>
            </a:r>
            <a:r>
              <a:rPr lang="en-GB" dirty="0" smtClean="0">
                <a:solidFill>
                  <a:schemeClr val="tx2"/>
                </a:solidFill>
              </a:rPr>
              <a:t> feedback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using </a:t>
            </a: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Jing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 (laptop or pc)</a:t>
            </a:r>
          </a:p>
          <a:p>
            <a:pPr marL="449263" lvl="1" indent="-236538">
              <a:tabLst>
                <a:tab pos="633413" algn="l"/>
              </a:tabLst>
            </a:pPr>
            <a:r>
              <a:rPr lang="en-GB" dirty="0" smtClean="0">
                <a:solidFill>
                  <a:schemeClr val="tx2"/>
                </a:solidFill>
              </a:rPr>
              <a:t>Student 2 – </a:t>
            </a:r>
            <a:r>
              <a:rPr lang="en-GB" dirty="0" smtClean="0">
                <a:solidFill>
                  <a:schemeClr val="tx2"/>
                </a:solidFill>
                <a:hlinkClick r:id="rId5"/>
              </a:rPr>
              <a:t>video</a:t>
            </a:r>
            <a:r>
              <a:rPr lang="en-GB" dirty="0" smtClean="0">
                <a:solidFill>
                  <a:schemeClr val="tx2"/>
                </a:solidFill>
              </a:rPr>
              <a:t> feedback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using </a:t>
            </a: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Fuse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 (iPad)</a:t>
            </a:r>
          </a:p>
          <a:p>
            <a:pPr marL="449263" lvl="1" indent="-236538">
              <a:tabLst>
                <a:tab pos="633413" algn="l"/>
              </a:tabLst>
            </a:pPr>
            <a:endParaRPr lang="en-GB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udio fb vid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2362200" y="2862262"/>
            <a:ext cx="464820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09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GB" dirty="0" smtClean="0"/>
              <a:t>Examples: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029200"/>
          </a:xfrm>
        </p:spPr>
        <p:txBody>
          <a:bodyPr>
            <a:normAutofit/>
          </a:bodyPr>
          <a:lstStyle/>
          <a:p>
            <a:pPr lvl="1"/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F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eedback on written work (Advanced)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</a:rPr>
              <a:t>Student 3 – </a:t>
            </a:r>
            <a:r>
              <a:rPr lang="en-GB" dirty="0" smtClean="0">
                <a:solidFill>
                  <a:schemeClr val="tx2"/>
                </a:solidFill>
                <a:hlinkClick r:id="rId2"/>
              </a:rPr>
              <a:t>screencast</a:t>
            </a:r>
            <a:r>
              <a:rPr lang="en-GB" dirty="0" smtClean="0">
                <a:solidFill>
                  <a:schemeClr val="tx2"/>
                </a:solidFill>
              </a:rPr>
              <a:t> feedback using</a:t>
            </a:r>
          </a:p>
          <a:p>
            <a:pPr marL="402336" lvl="1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					 </a:t>
            </a: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screencast-o-</a:t>
            </a:r>
            <a:r>
              <a:rPr lang="en-GB" i="1" dirty="0" err="1" smtClean="0">
                <a:solidFill>
                  <a:schemeClr val="accent5">
                    <a:lumMod val="50000"/>
                  </a:schemeClr>
                </a:solidFill>
              </a:rPr>
              <a:t>matic</a:t>
            </a:r>
            <a:endParaRPr lang="en-GB" i="1" dirty="0" smtClean="0"/>
          </a:p>
          <a:p>
            <a:pPr lvl="2">
              <a:buNone/>
            </a:pPr>
            <a:endParaRPr lang="en-GB" dirty="0">
              <a:solidFill>
                <a:schemeClr val="tx2"/>
              </a:solidFill>
            </a:endParaRPr>
          </a:p>
          <a:p>
            <a:pPr lvl="2">
              <a:buNone/>
            </a:pPr>
            <a:r>
              <a:rPr lang="en-GB" dirty="0" smtClean="0">
                <a:solidFill>
                  <a:schemeClr val="tx2"/>
                </a:solidFill>
              </a:rPr>
              <a:t>(</a:t>
            </a:r>
            <a:r>
              <a:rPr lang="en-GB" dirty="0">
                <a:solidFill>
                  <a:schemeClr val="tx2"/>
                </a:solidFill>
              </a:rPr>
              <a:t>all students have given permission)</a:t>
            </a:r>
            <a:endParaRPr lang="en-GB" dirty="0" smtClean="0">
              <a:solidFill>
                <a:schemeClr val="tx2"/>
              </a:solidFill>
            </a:endParaRPr>
          </a:p>
        </p:txBody>
      </p:sp>
      <p:pic>
        <p:nvPicPr>
          <p:cNvPr id="4" name="Picture 3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800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GB" dirty="0" smtClean="0"/>
              <a:t>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968" y="1600200"/>
            <a:ext cx="7943088" cy="4572000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Qualitative approach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Survey Monkey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sent to all students who had received audio or video feedback:</a:t>
            </a:r>
          </a:p>
          <a:p>
            <a:pPr lvl="1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130 students taking modules (Beginner to Advanced) in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F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rench,  German, Italian and Spanish in Semester 2, 2013-14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Received 37 responses </a:t>
            </a:r>
          </a:p>
          <a:p>
            <a:pPr marL="82296" indent="0">
              <a:buNone/>
            </a:pPr>
            <a:endParaRPr lang="en-GB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Findings:</a:t>
            </a:r>
          </a:p>
        </p:txBody>
      </p:sp>
      <p:pic>
        <p:nvPicPr>
          <p:cNvPr id="4" name="Picture 3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728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GB" dirty="0" smtClean="0"/>
              <a:t>Written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2480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4600" dirty="0" smtClean="0">
                <a:solidFill>
                  <a:schemeClr val="accent5">
                    <a:lumMod val="50000"/>
                  </a:schemeClr>
                </a:solidFill>
              </a:rPr>
              <a:t>Students found it to be beneficial…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GB" sz="4600" dirty="0" smtClean="0">
                <a:solidFill>
                  <a:schemeClr val="accent5">
                    <a:lumMod val="50000"/>
                  </a:schemeClr>
                </a:solidFill>
              </a:rPr>
              <a:t>because it is more </a:t>
            </a:r>
            <a:r>
              <a:rPr lang="en-GB" sz="4600" b="1" dirty="0" smtClean="0">
                <a:solidFill>
                  <a:schemeClr val="accent5">
                    <a:lumMod val="50000"/>
                  </a:schemeClr>
                </a:solidFill>
              </a:rPr>
              <a:t>specific</a:t>
            </a:r>
            <a:r>
              <a:rPr lang="en-GB" sz="46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4000" i="1" dirty="0" smtClean="0">
                <a:solidFill>
                  <a:schemeClr val="accent5">
                    <a:lumMod val="50000"/>
                  </a:schemeClr>
                </a:solidFill>
              </a:rPr>
              <a:t>“Can </a:t>
            </a:r>
            <a:r>
              <a:rPr lang="en-GB" sz="4000" i="1" dirty="0">
                <a:solidFill>
                  <a:schemeClr val="accent5">
                    <a:lumMod val="50000"/>
                  </a:schemeClr>
                </a:solidFill>
              </a:rPr>
              <a:t>pinpoint specific changes needed or </a:t>
            </a:r>
            <a:r>
              <a:rPr lang="en-GB" sz="4000" i="1" dirty="0" smtClean="0">
                <a:solidFill>
                  <a:srgbClr val="0070C0"/>
                </a:solidFill>
              </a:rPr>
              <a:t>errors</a:t>
            </a:r>
            <a:r>
              <a:rPr lang="en-GB" sz="4000" i="1" dirty="0" smtClean="0">
                <a:solidFill>
                  <a:schemeClr val="accent5">
                    <a:lumMod val="50000"/>
                  </a:schemeClr>
                </a:solidFill>
              </a:rPr>
              <a:t>”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4000" i="1" dirty="0" smtClean="0">
                <a:solidFill>
                  <a:schemeClr val="accent5">
                    <a:lumMod val="50000"/>
                  </a:schemeClr>
                </a:solidFill>
              </a:rPr>
              <a:t>“It </a:t>
            </a:r>
            <a:r>
              <a:rPr lang="en-GB" sz="4000" i="1" dirty="0">
                <a:solidFill>
                  <a:schemeClr val="accent5">
                    <a:lumMod val="50000"/>
                  </a:schemeClr>
                </a:solidFill>
              </a:rPr>
              <a:t>was helpful, it is normally </a:t>
            </a:r>
            <a:r>
              <a:rPr lang="en-GB" sz="4000" i="1" dirty="0">
                <a:solidFill>
                  <a:srgbClr val="0070C0"/>
                </a:solidFill>
              </a:rPr>
              <a:t>concise and clear</a:t>
            </a:r>
            <a:r>
              <a:rPr lang="en-GB" sz="4000" i="1" dirty="0">
                <a:solidFill>
                  <a:schemeClr val="accent5">
                    <a:lumMod val="50000"/>
                  </a:schemeClr>
                </a:solidFill>
              </a:rPr>
              <a:t>, so it is good</a:t>
            </a:r>
            <a:r>
              <a:rPr lang="en-GB" sz="4000" i="1" dirty="0" smtClean="0">
                <a:solidFill>
                  <a:schemeClr val="accent5">
                    <a:lumMod val="50000"/>
                  </a:schemeClr>
                </a:solidFill>
              </a:rPr>
              <a:t>.”</a:t>
            </a:r>
          </a:p>
          <a:p>
            <a:r>
              <a:rPr lang="en-GB" sz="4600" dirty="0">
                <a:solidFill>
                  <a:schemeClr val="accent5">
                    <a:lumMod val="50000"/>
                  </a:schemeClr>
                </a:solidFill>
              </a:rPr>
              <a:t>because it is </a:t>
            </a:r>
            <a:r>
              <a:rPr lang="en-GB" sz="4600" b="1" dirty="0">
                <a:solidFill>
                  <a:schemeClr val="accent5">
                    <a:lumMod val="50000"/>
                  </a:schemeClr>
                </a:solidFill>
              </a:rPr>
              <a:t>easier to access</a:t>
            </a:r>
            <a:r>
              <a:rPr lang="en-GB" sz="46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4000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4000" i="1" dirty="0" smtClean="0">
                <a:solidFill>
                  <a:schemeClr val="accent5">
                    <a:lumMod val="50000"/>
                  </a:schemeClr>
                </a:solidFill>
              </a:rPr>
              <a:t>“Standard</a:t>
            </a:r>
            <a:r>
              <a:rPr lang="en-GB" sz="4000" i="1" dirty="0">
                <a:solidFill>
                  <a:schemeClr val="accent5">
                    <a:lumMod val="50000"/>
                  </a:schemeClr>
                </a:solidFill>
              </a:rPr>
              <a:t>, traditional form of feedback - useful in that it was easy to consult and re-check </a:t>
            </a:r>
            <a:r>
              <a:rPr lang="en-GB" sz="4000" i="1" dirty="0" err="1">
                <a:solidFill>
                  <a:schemeClr val="accent5">
                    <a:lumMod val="50000"/>
                  </a:schemeClr>
                </a:solidFill>
              </a:rPr>
              <a:t>etc</a:t>
            </a:r>
            <a:r>
              <a:rPr lang="en-GB" sz="4000" i="1" dirty="0">
                <a:solidFill>
                  <a:schemeClr val="accent5">
                    <a:lumMod val="50000"/>
                  </a:schemeClr>
                </a:solidFill>
              </a:rPr>
              <a:t>, whereas with audio/video </a:t>
            </a:r>
            <a:r>
              <a:rPr lang="en-GB" sz="4000" i="1" dirty="0">
                <a:solidFill>
                  <a:srgbClr val="0070C0"/>
                </a:solidFill>
              </a:rPr>
              <a:t>you'd need to skip to the right bits</a:t>
            </a:r>
            <a:r>
              <a:rPr lang="en-GB" sz="4000" i="1" dirty="0" smtClean="0">
                <a:solidFill>
                  <a:schemeClr val="accent5">
                    <a:lumMod val="50000"/>
                  </a:schemeClr>
                </a:solidFill>
              </a:rPr>
              <a:t>.”</a:t>
            </a:r>
            <a:endParaRPr lang="en-GB" sz="4000" i="1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4000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4000" i="1" dirty="0" smtClean="0">
                <a:solidFill>
                  <a:schemeClr val="accent5">
                    <a:lumMod val="50000"/>
                  </a:schemeClr>
                </a:solidFill>
              </a:rPr>
              <a:t>“Quicker </a:t>
            </a:r>
            <a:r>
              <a:rPr lang="en-GB" sz="4000" i="1" dirty="0">
                <a:solidFill>
                  <a:schemeClr val="accent5">
                    <a:lumMod val="50000"/>
                  </a:schemeClr>
                </a:solidFill>
              </a:rPr>
              <a:t>and </a:t>
            </a:r>
            <a:r>
              <a:rPr lang="en-GB" sz="4000" i="1" dirty="0">
                <a:solidFill>
                  <a:srgbClr val="0070C0"/>
                </a:solidFill>
              </a:rPr>
              <a:t>easier access </a:t>
            </a:r>
            <a:r>
              <a:rPr lang="en-GB" sz="4000" i="1" dirty="0">
                <a:solidFill>
                  <a:schemeClr val="accent5">
                    <a:lumMod val="50000"/>
                  </a:schemeClr>
                </a:solidFill>
              </a:rPr>
              <a:t>than audio and video</a:t>
            </a:r>
            <a:r>
              <a:rPr lang="en-GB" sz="4000" i="1" dirty="0" smtClean="0">
                <a:solidFill>
                  <a:schemeClr val="accent5">
                    <a:lumMod val="50000"/>
                  </a:schemeClr>
                </a:solidFill>
              </a:rPr>
              <a:t>.”</a:t>
            </a:r>
            <a:endParaRPr lang="en-GB" sz="4000" i="1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4000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4000" i="1" dirty="0" smtClean="0">
                <a:solidFill>
                  <a:schemeClr val="accent5">
                    <a:lumMod val="50000"/>
                  </a:schemeClr>
                </a:solidFill>
              </a:rPr>
              <a:t>“It </a:t>
            </a:r>
            <a:r>
              <a:rPr lang="en-GB" sz="4000" i="1" dirty="0">
                <a:solidFill>
                  <a:schemeClr val="accent5">
                    <a:lumMod val="50000"/>
                  </a:schemeClr>
                </a:solidFill>
              </a:rPr>
              <a:t>is concise and </a:t>
            </a:r>
            <a:r>
              <a:rPr lang="en-GB" sz="4000" i="1" dirty="0" smtClean="0">
                <a:solidFill>
                  <a:srgbClr val="0070C0"/>
                </a:solidFill>
              </a:rPr>
              <a:t>permanent</a:t>
            </a:r>
            <a:r>
              <a:rPr lang="en-GB" sz="4000" i="1" dirty="0" smtClean="0">
                <a:solidFill>
                  <a:schemeClr val="accent5">
                    <a:lumMod val="50000"/>
                  </a:schemeClr>
                </a:solidFill>
              </a:rPr>
              <a:t>.”</a:t>
            </a:r>
            <a:endParaRPr lang="en-GB" sz="40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66340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995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1401</TotalTime>
  <Words>1289</Words>
  <Application>Microsoft Office PowerPoint</Application>
  <PresentationFormat>On-screen Show (4:3)</PresentationFormat>
  <Paragraphs>148</Paragraphs>
  <Slides>24</Slides>
  <Notes>5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Student perceptions of the value of audio and video feedback in facilitating language learning  ELSIN 15: The Relevance of Styles to Educational and Workplace Contexts 1-3 July 2015, University of Exeter </vt:lpstr>
      <vt:lpstr>Outline</vt:lpstr>
      <vt:lpstr>Background – assessment and feedback methods in YSJ Languages</vt:lpstr>
      <vt:lpstr>The feedback project</vt:lpstr>
      <vt:lpstr>Research questions</vt:lpstr>
      <vt:lpstr>Examples:</vt:lpstr>
      <vt:lpstr>Examples:</vt:lpstr>
      <vt:lpstr>Method</vt:lpstr>
      <vt:lpstr>Written feedback</vt:lpstr>
      <vt:lpstr>Written feedback</vt:lpstr>
      <vt:lpstr>Video feedback – lecturer on camera</vt:lpstr>
      <vt:lpstr>Video feedback – lecturer on camera</vt:lpstr>
      <vt:lpstr>Audio / screencast feedback</vt:lpstr>
      <vt:lpstr>Audio / screencast feedback</vt:lpstr>
      <vt:lpstr>Audio / screencast feedback</vt:lpstr>
      <vt:lpstr>Preferences</vt:lpstr>
      <vt:lpstr>Conclusions</vt:lpstr>
      <vt:lpstr>Impact on learning</vt:lpstr>
      <vt:lpstr>The next step?</vt:lpstr>
      <vt:lpstr>Traditional marking</vt:lpstr>
      <vt:lpstr>Traditional marking</vt:lpstr>
      <vt:lpstr>Advantages for dyslexic students? </vt:lpstr>
      <vt:lpstr>References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Languages students’ perceptions of audio and audio/video feedback</dc:title>
  <dc:creator>Alison Organ</dc:creator>
  <cp:lastModifiedBy>a.organ</cp:lastModifiedBy>
  <cp:revision>128</cp:revision>
  <dcterms:created xsi:type="dcterms:W3CDTF">2006-08-16T00:00:00Z</dcterms:created>
  <dcterms:modified xsi:type="dcterms:W3CDTF">2015-06-25T10:26:31Z</dcterms:modified>
</cp:coreProperties>
</file>