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65" r:id="rId5"/>
    <p:sldId id="310" r:id="rId6"/>
    <p:sldId id="346" r:id="rId7"/>
    <p:sldId id="333" r:id="rId8"/>
    <p:sldId id="334" r:id="rId9"/>
    <p:sldId id="324" r:id="rId10"/>
    <p:sldId id="325" r:id="rId11"/>
    <p:sldId id="326" r:id="rId12"/>
    <p:sldId id="337" r:id="rId13"/>
    <p:sldId id="345" r:id="rId14"/>
    <p:sldId id="347" r:id="rId15"/>
    <p:sldId id="336" r:id="rId16"/>
    <p:sldId id="323" r:id="rId17"/>
    <p:sldId id="327" r:id="rId18"/>
    <p:sldId id="340" r:id="rId19"/>
    <p:sldId id="315" r:id="rId20"/>
    <p:sldId id="319" r:id="rId21"/>
    <p:sldId id="331" r:id="rId22"/>
    <p:sldId id="257" r:id="rId23"/>
    <p:sldId id="320" r:id="rId24"/>
    <p:sldId id="341" r:id="rId25"/>
    <p:sldId id="332" r:id="rId26"/>
    <p:sldId id="328" r:id="rId27"/>
    <p:sldId id="343" r:id="rId28"/>
    <p:sldId id="329" r:id="rId29"/>
    <p:sldId id="330" r:id="rId30"/>
    <p:sldId id="342" r:id="rId31"/>
    <p:sldId id="348" r:id="rId32"/>
    <p:sldId id="262" r:id="rId33"/>
  </p:sldIdLst>
  <p:sldSz cx="12188825" cy="6858000"/>
  <p:notesSz cx="6797675" cy="9926638"/>
  <p:custDataLst>
    <p:tags r:id="rId36"/>
  </p:custDataLst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7" autoAdjust="0"/>
    <p:restoredTop sz="70584" autoAdjust="0"/>
  </p:normalViewPr>
  <p:slideViewPr>
    <p:cSldViewPr showGuides="1">
      <p:cViewPr varScale="1">
        <p:scale>
          <a:sx n="64" d="100"/>
          <a:sy n="64" d="100"/>
        </p:scale>
        <p:origin x="918" y="60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notesViewPr>
    <p:cSldViewPr showGuides="1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BF90BE-8035-4359-954F-F27A27331FE0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BD8B122-A2FF-4E1E-9FB5-45AA2D6DB3D2}">
      <dgm:prSet phldrT="[Text]"/>
      <dgm:spPr>
        <a:blipFill dpi="0"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  <dgm:t>
        <a:bodyPr/>
        <a:lstStyle/>
        <a:p>
          <a:r>
            <a:rPr lang="en-GB" dirty="0"/>
            <a:t> </a:t>
          </a:r>
        </a:p>
      </dgm:t>
    </dgm:pt>
    <dgm:pt modelId="{C7C528C0-CD03-4653-9B52-161E8F782000}" type="parTrans" cxnId="{30025688-0C6B-4F7C-BB17-8230FE0AE692}">
      <dgm:prSet/>
      <dgm:spPr/>
      <dgm:t>
        <a:bodyPr/>
        <a:lstStyle/>
        <a:p>
          <a:endParaRPr lang="en-GB"/>
        </a:p>
      </dgm:t>
    </dgm:pt>
    <dgm:pt modelId="{52239718-D78B-4C97-90BF-FAEDDC09D9A6}" type="sibTrans" cxnId="{30025688-0C6B-4F7C-BB17-8230FE0AE692}">
      <dgm:prSet/>
      <dgm:spPr/>
      <dgm:t>
        <a:bodyPr/>
        <a:lstStyle/>
        <a:p>
          <a:endParaRPr lang="en-GB"/>
        </a:p>
      </dgm:t>
    </dgm:pt>
    <dgm:pt modelId="{8E0EE7FC-B76A-4BF7-B9E5-223B9AB1D76D}">
      <dgm:prSet phldrT="[Text]" custT="1"/>
      <dgm:spPr>
        <a:blipFill rotWithShape="0">
          <a:blip xmlns:r="http://schemas.openxmlformats.org/officeDocument/2006/relationships" r:embed="rId2"/>
          <a:srcRect/>
          <a:stretch>
            <a:fillRect l="-17000" r="-17000"/>
          </a:stretch>
        </a:blipFill>
      </dgm:spPr>
      <dgm:t>
        <a:bodyPr/>
        <a:lstStyle/>
        <a:p>
          <a:r>
            <a:rPr lang="en-GB" sz="2000" dirty="0"/>
            <a:t> </a:t>
          </a:r>
        </a:p>
      </dgm:t>
    </dgm:pt>
    <dgm:pt modelId="{A86D9677-788B-471A-8DD4-AE01A52AD8C9}" type="parTrans" cxnId="{8D4F336F-F243-4D92-A544-A04A504BBC1D}">
      <dgm:prSet/>
      <dgm:spPr/>
      <dgm:t>
        <a:bodyPr/>
        <a:lstStyle/>
        <a:p>
          <a:endParaRPr lang="en-GB"/>
        </a:p>
      </dgm:t>
    </dgm:pt>
    <dgm:pt modelId="{6A8F9015-4D8A-4D94-BE92-95D28DD72A2A}" type="sibTrans" cxnId="{8D4F336F-F243-4D92-A544-A04A504BBC1D}">
      <dgm:prSet/>
      <dgm:spPr/>
      <dgm:t>
        <a:bodyPr/>
        <a:lstStyle/>
        <a:p>
          <a:endParaRPr lang="en-GB"/>
        </a:p>
      </dgm:t>
    </dgm:pt>
    <dgm:pt modelId="{31FCD66D-5F59-4A03-887D-9AE242787E9F}">
      <dgm:prSet phldrT="[Text]" custT="1"/>
      <dgm:spPr>
        <a:blipFill dpi="0" rotWithShape="1">
          <a:blip xmlns:r="http://schemas.openxmlformats.org/officeDocument/2006/relationships" r:embed="rId3"/>
          <a:srcRect/>
          <a:stretch>
            <a:fillRect l="-17000" r="-17000"/>
          </a:stretch>
        </a:blipFill>
      </dgm:spPr>
      <dgm:t>
        <a:bodyPr/>
        <a:lstStyle/>
        <a:p>
          <a:endParaRPr lang="en-GB" sz="2000" dirty="0"/>
        </a:p>
      </dgm:t>
    </dgm:pt>
    <dgm:pt modelId="{6F994D07-C3D7-4BB4-869D-BC5106F6805B}" type="parTrans" cxnId="{D6ABBEDE-4780-436C-AEEF-40B5B97181D0}">
      <dgm:prSet/>
      <dgm:spPr/>
      <dgm:t>
        <a:bodyPr/>
        <a:lstStyle/>
        <a:p>
          <a:endParaRPr lang="en-GB"/>
        </a:p>
      </dgm:t>
    </dgm:pt>
    <dgm:pt modelId="{14E07011-6A28-4B5B-A748-910783D892B8}" type="sibTrans" cxnId="{D6ABBEDE-4780-436C-AEEF-40B5B97181D0}">
      <dgm:prSet/>
      <dgm:spPr/>
      <dgm:t>
        <a:bodyPr/>
        <a:lstStyle/>
        <a:p>
          <a:endParaRPr lang="en-GB"/>
        </a:p>
      </dgm:t>
    </dgm:pt>
    <dgm:pt modelId="{43220DB8-F69F-4C46-BE0E-2D6615A40085}">
      <dgm:prSet phldrT="[Text]" custT="1"/>
      <dgm:spPr>
        <a:blipFill rotWithShape="0">
          <a:blip xmlns:r="http://schemas.openxmlformats.org/officeDocument/2006/relationships" r:embed="rId4"/>
          <a:srcRect/>
          <a:stretch>
            <a:fillRect t="-25000" b="-25000"/>
          </a:stretch>
        </a:blipFill>
      </dgm:spPr>
      <dgm:t>
        <a:bodyPr/>
        <a:lstStyle/>
        <a:p>
          <a:r>
            <a:rPr lang="en-GB" sz="2000" dirty="0"/>
            <a:t> </a:t>
          </a:r>
        </a:p>
      </dgm:t>
    </dgm:pt>
    <dgm:pt modelId="{8BDF3088-3C41-4367-84C2-C1F9EBAFF602}" type="sibTrans" cxnId="{E5027231-9C8B-488F-95D4-61D8C0630B09}">
      <dgm:prSet/>
      <dgm:spPr/>
      <dgm:t>
        <a:bodyPr/>
        <a:lstStyle/>
        <a:p>
          <a:endParaRPr lang="en-GB"/>
        </a:p>
      </dgm:t>
    </dgm:pt>
    <dgm:pt modelId="{E0CCA9B3-A671-4335-AA1B-B03416E3127B}" type="parTrans" cxnId="{E5027231-9C8B-488F-95D4-61D8C0630B09}">
      <dgm:prSet/>
      <dgm:spPr/>
      <dgm:t>
        <a:bodyPr/>
        <a:lstStyle/>
        <a:p>
          <a:endParaRPr lang="en-GB"/>
        </a:p>
      </dgm:t>
    </dgm:pt>
    <dgm:pt modelId="{4B6A9FC2-4005-4A64-A8B4-088981A73615}" type="pres">
      <dgm:prSet presAssocID="{3CBF90BE-8035-4359-954F-F27A27331FE0}" presName="matrix" presStyleCnt="0">
        <dgm:presLayoutVars>
          <dgm:chMax val="1"/>
          <dgm:dir val="rev"/>
          <dgm:resizeHandles val="exact"/>
        </dgm:presLayoutVars>
      </dgm:prSet>
      <dgm:spPr/>
    </dgm:pt>
    <dgm:pt modelId="{5084EF78-A784-4776-B062-F66462F00823}" type="pres">
      <dgm:prSet presAssocID="{3CBF90BE-8035-4359-954F-F27A27331FE0}" presName="diamond" presStyleLbl="bgShp" presStyleIdx="0" presStyleCnt="1"/>
      <dgm:spPr/>
    </dgm:pt>
    <dgm:pt modelId="{8A602D12-9B5C-4678-A105-F9C0FFC182EE}" type="pres">
      <dgm:prSet presAssocID="{3CBF90BE-8035-4359-954F-F27A27331FE0}" presName="quad1" presStyleLbl="node1" presStyleIdx="0" presStyleCnt="4" custAng="5400000" custScaleX="142685" custScaleY="124072">
        <dgm:presLayoutVars>
          <dgm:chMax val="0"/>
          <dgm:chPref val="0"/>
          <dgm:bulletEnabled val="1"/>
        </dgm:presLayoutVars>
      </dgm:prSet>
      <dgm:spPr/>
    </dgm:pt>
    <dgm:pt modelId="{563C5193-EC62-43CF-9EB0-7B97E378FB6E}" type="pres">
      <dgm:prSet presAssocID="{3CBF90BE-8035-4359-954F-F27A27331FE0}" presName="quad2" presStyleLbl="node1" presStyleIdx="1" presStyleCnt="4" custFlipVert="1" custFlipHor="1" custScaleX="122913" custScaleY="132480" custLinFactNeighborX="-3157" custLinFactNeighborY="-15086">
        <dgm:presLayoutVars>
          <dgm:chMax val="0"/>
          <dgm:chPref val="0"/>
          <dgm:bulletEnabled val="1"/>
        </dgm:presLayoutVars>
      </dgm:prSet>
      <dgm:spPr/>
    </dgm:pt>
    <dgm:pt modelId="{60E56E92-E529-49FD-91D6-DAFBFBA1A281}" type="pres">
      <dgm:prSet presAssocID="{3CBF90BE-8035-4359-954F-F27A27331FE0}" presName="quad3" presStyleLbl="node1" presStyleIdx="2" presStyleCnt="4" custAng="10800000" custFlipHor="1" custScaleX="124072" custScaleY="139997">
        <dgm:presLayoutVars>
          <dgm:chMax val="0"/>
          <dgm:chPref val="0"/>
          <dgm:bulletEnabled val="1"/>
        </dgm:presLayoutVars>
      </dgm:prSet>
      <dgm:spPr/>
    </dgm:pt>
    <dgm:pt modelId="{A1C8CF00-8013-41D3-AD46-E88C54124F32}" type="pres">
      <dgm:prSet presAssocID="{3CBF90BE-8035-4359-954F-F27A27331FE0}" presName="quad4" presStyleLbl="node1" presStyleIdx="3" presStyleCnt="4" custScaleX="134612" custScaleY="139997">
        <dgm:presLayoutVars>
          <dgm:chMax val="0"/>
          <dgm:chPref val="0"/>
          <dgm:bulletEnabled val="1"/>
        </dgm:presLayoutVars>
      </dgm:prSet>
      <dgm:spPr/>
    </dgm:pt>
  </dgm:ptLst>
  <dgm:cxnLst>
    <dgm:cxn modelId="{F6595E1D-3FF1-4F63-8FB4-4669FDC616BB}" type="presOf" srcId="{43220DB8-F69F-4C46-BE0E-2D6615A40085}" destId="{A1C8CF00-8013-41D3-AD46-E88C54124F32}" srcOrd="0" destOrd="0" presId="urn:microsoft.com/office/officeart/2005/8/layout/matrix3"/>
    <dgm:cxn modelId="{E5027231-9C8B-488F-95D4-61D8C0630B09}" srcId="{3CBF90BE-8035-4359-954F-F27A27331FE0}" destId="{43220DB8-F69F-4C46-BE0E-2D6615A40085}" srcOrd="3" destOrd="0" parTransId="{E0CCA9B3-A671-4335-AA1B-B03416E3127B}" sibTransId="{8BDF3088-3C41-4367-84C2-C1F9EBAFF602}"/>
    <dgm:cxn modelId="{8D4F336F-F243-4D92-A544-A04A504BBC1D}" srcId="{3CBF90BE-8035-4359-954F-F27A27331FE0}" destId="{8E0EE7FC-B76A-4BF7-B9E5-223B9AB1D76D}" srcOrd="1" destOrd="0" parTransId="{A86D9677-788B-471A-8DD4-AE01A52AD8C9}" sibTransId="{6A8F9015-4D8A-4D94-BE92-95D28DD72A2A}"/>
    <dgm:cxn modelId="{21AB1A7E-0448-4CB6-BCB1-DF8F323AC1A1}" type="presOf" srcId="{9BD8B122-A2FF-4E1E-9FB5-45AA2D6DB3D2}" destId="{8A602D12-9B5C-4678-A105-F9C0FFC182EE}" srcOrd="0" destOrd="0" presId="urn:microsoft.com/office/officeart/2005/8/layout/matrix3"/>
    <dgm:cxn modelId="{1CD4EA7E-46B7-490F-B646-6549C35AAB34}" type="presOf" srcId="{8E0EE7FC-B76A-4BF7-B9E5-223B9AB1D76D}" destId="{563C5193-EC62-43CF-9EB0-7B97E378FB6E}" srcOrd="0" destOrd="0" presId="urn:microsoft.com/office/officeart/2005/8/layout/matrix3"/>
    <dgm:cxn modelId="{30025688-0C6B-4F7C-BB17-8230FE0AE692}" srcId="{3CBF90BE-8035-4359-954F-F27A27331FE0}" destId="{9BD8B122-A2FF-4E1E-9FB5-45AA2D6DB3D2}" srcOrd="0" destOrd="0" parTransId="{C7C528C0-CD03-4653-9B52-161E8F782000}" sibTransId="{52239718-D78B-4C97-90BF-FAEDDC09D9A6}"/>
    <dgm:cxn modelId="{B59FB3B4-6053-4FD0-8586-8C3713A1AA38}" type="presOf" srcId="{3CBF90BE-8035-4359-954F-F27A27331FE0}" destId="{4B6A9FC2-4005-4A64-A8B4-088981A73615}" srcOrd="0" destOrd="0" presId="urn:microsoft.com/office/officeart/2005/8/layout/matrix3"/>
    <dgm:cxn modelId="{88BC28DA-CBB4-47FF-BC4E-FA00203A6232}" type="presOf" srcId="{31FCD66D-5F59-4A03-887D-9AE242787E9F}" destId="{60E56E92-E529-49FD-91D6-DAFBFBA1A281}" srcOrd="0" destOrd="0" presId="urn:microsoft.com/office/officeart/2005/8/layout/matrix3"/>
    <dgm:cxn modelId="{D6ABBEDE-4780-436C-AEEF-40B5B97181D0}" srcId="{3CBF90BE-8035-4359-954F-F27A27331FE0}" destId="{31FCD66D-5F59-4A03-887D-9AE242787E9F}" srcOrd="2" destOrd="0" parTransId="{6F994D07-C3D7-4BB4-869D-BC5106F6805B}" sibTransId="{14E07011-6A28-4B5B-A748-910783D892B8}"/>
    <dgm:cxn modelId="{47202841-012A-448B-9A7E-C49B527F3DD0}" type="presParOf" srcId="{4B6A9FC2-4005-4A64-A8B4-088981A73615}" destId="{5084EF78-A784-4776-B062-F66462F00823}" srcOrd="0" destOrd="0" presId="urn:microsoft.com/office/officeart/2005/8/layout/matrix3"/>
    <dgm:cxn modelId="{929CE6E1-E60C-4071-BCBC-28754D61B617}" type="presParOf" srcId="{4B6A9FC2-4005-4A64-A8B4-088981A73615}" destId="{8A602D12-9B5C-4678-A105-F9C0FFC182EE}" srcOrd="1" destOrd="0" presId="urn:microsoft.com/office/officeart/2005/8/layout/matrix3"/>
    <dgm:cxn modelId="{14E650C9-A3CE-48A1-A71E-B39AAC8712DE}" type="presParOf" srcId="{4B6A9FC2-4005-4A64-A8B4-088981A73615}" destId="{563C5193-EC62-43CF-9EB0-7B97E378FB6E}" srcOrd="2" destOrd="0" presId="urn:microsoft.com/office/officeart/2005/8/layout/matrix3"/>
    <dgm:cxn modelId="{8FFE9CB1-20E1-4F00-BEA4-815CF80421B8}" type="presParOf" srcId="{4B6A9FC2-4005-4A64-A8B4-088981A73615}" destId="{60E56E92-E529-49FD-91D6-DAFBFBA1A281}" srcOrd="3" destOrd="0" presId="urn:microsoft.com/office/officeart/2005/8/layout/matrix3"/>
    <dgm:cxn modelId="{FA6B873B-C48F-4216-83C6-855DF926161A}" type="presParOf" srcId="{4B6A9FC2-4005-4A64-A8B4-088981A73615}" destId="{A1C8CF00-8013-41D3-AD46-E88C54124F3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BF90BE-8035-4359-954F-F27A27331FE0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3220DB8-F69F-4C46-BE0E-2D6615A40085}">
      <dgm:prSet phldrT="[Text]" custT="1"/>
      <dgm:spPr>
        <a:blipFill rotWithShape="0">
          <a:blip xmlns:r="http://schemas.openxmlformats.org/officeDocument/2006/relationships" r:embed="rId1"/>
          <a:srcRect/>
          <a:stretch>
            <a:fillRect t="-19000" b="-19000"/>
          </a:stretch>
        </a:blipFill>
      </dgm:spPr>
      <dgm:t>
        <a:bodyPr/>
        <a:lstStyle/>
        <a:p>
          <a:r>
            <a:rPr lang="en-GB" sz="2000" dirty="0"/>
            <a:t> </a:t>
          </a:r>
        </a:p>
      </dgm:t>
    </dgm:pt>
    <dgm:pt modelId="{8BDF3088-3C41-4367-84C2-C1F9EBAFF602}" type="sibTrans" cxnId="{E5027231-9C8B-488F-95D4-61D8C0630B09}">
      <dgm:prSet/>
      <dgm:spPr/>
      <dgm:t>
        <a:bodyPr/>
        <a:lstStyle/>
        <a:p>
          <a:endParaRPr lang="en-GB"/>
        </a:p>
      </dgm:t>
    </dgm:pt>
    <dgm:pt modelId="{E0CCA9B3-A671-4335-AA1B-B03416E3127B}" type="parTrans" cxnId="{E5027231-9C8B-488F-95D4-61D8C0630B09}">
      <dgm:prSet/>
      <dgm:spPr/>
      <dgm:t>
        <a:bodyPr/>
        <a:lstStyle/>
        <a:p>
          <a:endParaRPr lang="en-GB"/>
        </a:p>
      </dgm:t>
    </dgm:pt>
    <dgm:pt modelId="{4B6A9FC2-4005-4A64-A8B4-088981A73615}" type="pres">
      <dgm:prSet presAssocID="{3CBF90BE-8035-4359-954F-F27A27331FE0}" presName="matrix" presStyleCnt="0">
        <dgm:presLayoutVars>
          <dgm:chMax val="1"/>
          <dgm:dir val="rev"/>
          <dgm:resizeHandles val="exact"/>
        </dgm:presLayoutVars>
      </dgm:prSet>
      <dgm:spPr/>
    </dgm:pt>
    <dgm:pt modelId="{5084EF78-A784-4776-B062-F66462F00823}" type="pres">
      <dgm:prSet presAssocID="{3CBF90BE-8035-4359-954F-F27A27331FE0}" presName="diamond" presStyleLbl="bgShp" presStyleIdx="0" presStyleCnt="1"/>
      <dgm:spPr/>
    </dgm:pt>
    <dgm:pt modelId="{8A602D12-9B5C-4678-A105-F9C0FFC182EE}" type="pres">
      <dgm:prSet presAssocID="{3CBF90BE-8035-4359-954F-F27A27331FE0}" presName="quad1" presStyleLbl="node1" presStyleIdx="0" presStyleCnt="4" custAng="5400000" custFlipVert="1" custFlipHor="1" custScaleX="142685" custScaleY="124072" custLinFactNeighborX="113" custLinFactNeighborY="-324">
        <dgm:presLayoutVars>
          <dgm:chMax val="0"/>
          <dgm:chPref val="0"/>
          <dgm:bulletEnabled val="1"/>
        </dgm:presLayoutVars>
      </dgm:prSet>
      <dgm:spPr/>
    </dgm:pt>
    <dgm:pt modelId="{563C5193-EC62-43CF-9EB0-7B97E378FB6E}" type="pres">
      <dgm:prSet presAssocID="{3CBF90BE-8035-4359-954F-F27A27331FE0}" presName="quad2" presStyleLbl="node1" presStyleIdx="1" presStyleCnt="4" custFlipVert="1" custFlipHor="1" custScaleX="114006" custScaleY="121711" custLinFactNeighborX="-3157" custLinFactNeighborY="-15086">
        <dgm:presLayoutVars>
          <dgm:chMax val="0"/>
          <dgm:chPref val="0"/>
          <dgm:bulletEnabled val="1"/>
        </dgm:presLayoutVars>
      </dgm:prSet>
      <dgm:spPr>
        <a:blipFill rotWithShape="0">
          <a:blip xmlns:r="http://schemas.openxmlformats.org/officeDocument/2006/relationships" r:embed="rId2"/>
          <a:srcRect/>
          <a:stretch>
            <a:fillRect l="-29000" r="-29000"/>
          </a:stretch>
        </a:blipFill>
      </dgm:spPr>
    </dgm:pt>
    <dgm:pt modelId="{60E56E92-E529-49FD-91D6-DAFBFBA1A281}" type="pres">
      <dgm:prSet presAssocID="{3CBF90BE-8035-4359-954F-F27A27331FE0}" presName="quad3" presStyleLbl="node1" presStyleIdx="2" presStyleCnt="4" custAng="10800000" custFlipHor="1" custScaleX="124072" custScaleY="139997">
        <dgm:presLayoutVars>
          <dgm:chMax val="0"/>
          <dgm:chPref val="0"/>
          <dgm:bulletEnabled val="1"/>
        </dgm:presLayoutVars>
      </dgm:prSet>
      <dgm:spPr>
        <a:blipFill rotWithShape="0">
          <a:blip xmlns:r="http://schemas.openxmlformats.org/officeDocument/2006/relationships" r:embed="rId3"/>
          <a:srcRect/>
          <a:stretch>
            <a:fillRect t="-9000" b="-9000"/>
          </a:stretch>
        </a:blipFill>
      </dgm:spPr>
    </dgm:pt>
    <dgm:pt modelId="{A1C8CF00-8013-41D3-AD46-E88C54124F32}" type="pres">
      <dgm:prSet presAssocID="{3CBF90BE-8035-4359-954F-F27A27331FE0}" presName="quad4" presStyleLbl="node1" presStyleIdx="3" presStyleCnt="4" custScaleX="134612" custScaleY="139997">
        <dgm:presLayoutVars>
          <dgm:chMax val="0"/>
          <dgm:chPref val="0"/>
          <dgm:bulletEnabled val="1"/>
        </dgm:presLayoutVars>
      </dgm:prSet>
      <dgm:spPr>
        <a:blipFill rotWithShape="0">
          <a:blip xmlns:r="http://schemas.openxmlformats.org/officeDocument/2006/relationships" r:embed="rId4"/>
          <a:srcRect/>
          <a:stretch>
            <a:fillRect t="-14000" b="-14000"/>
          </a:stretch>
        </a:blipFill>
      </dgm:spPr>
    </dgm:pt>
  </dgm:ptLst>
  <dgm:cxnLst>
    <dgm:cxn modelId="{3CE02B0F-37F7-4266-8C77-863A1266A7A5}" type="presOf" srcId="{43220DB8-F69F-4C46-BE0E-2D6615A40085}" destId="{8A602D12-9B5C-4678-A105-F9C0FFC182EE}" srcOrd="0" destOrd="0" presId="urn:microsoft.com/office/officeart/2005/8/layout/matrix3"/>
    <dgm:cxn modelId="{E5027231-9C8B-488F-95D4-61D8C0630B09}" srcId="{3CBF90BE-8035-4359-954F-F27A27331FE0}" destId="{43220DB8-F69F-4C46-BE0E-2D6615A40085}" srcOrd="0" destOrd="0" parTransId="{E0CCA9B3-A671-4335-AA1B-B03416E3127B}" sibTransId="{8BDF3088-3C41-4367-84C2-C1F9EBAFF602}"/>
    <dgm:cxn modelId="{B59FB3B4-6053-4FD0-8586-8C3713A1AA38}" type="presOf" srcId="{3CBF90BE-8035-4359-954F-F27A27331FE0}" destId="{4B6A9FC2-4005-4A64-A8B4-088981A73615}" srcOrd="0" destOrd="0" presId="urn:microsoft.com/office/officeart/2005/8/layout/matrix3"/>
    <dgm:cxn modelId="{47202841-012A-448B-9A7E-C49B527F3DD0}" type="presParOf" srcId="{4B6A9FC2-4005-4A64-A8B4-088981A73615}" destId="{5084EF78-A784-4776-B062-F66462F00823}" srcOrd="0" destOrd="0" presId="urn:microsoft.com/office/officeart/2005/8/layout/matrix3"/>
    <dgm:cxn modelId="{929CE6E1-E60C-4071-BCBC-28754D61B617}" type="presParOf" srcId="{4B6A9FC2-4005-4A64-A8B4-088981A73615}" destId="{8A602D12-9B5C-4678-A105-F9C0FFC182EE}" srcOrd="1" destOrd="0" presId="urn:microsoft.com/office/officeart/2005/8/layout/matrix3"/>
    <dgm:cxn modelId="{14E650C9-A3CE-48A1-A71E-B39AAC8712DE}" type="presParOf" srcId="{4B6A9FC2-4005-4A64-A8B4-088981A73615}" destId="{563C5193-EC62-43CF-9EB0-7B97E378FB6E}" srcOrd="2" destOrd="0" presId="urn:microsoft.com/office/officeart/2005/8/layout/matrix3"/>
    <dgm:cxn modelId="{8FFE9CB1-20E1-4F00-BEA4-815CF80421B8}" type="presParOf" srcId="{4B6A9FC2-4005-4A64-A8B4-088981A73615}" destId="{60E56E92-E529-49FD-91D6-DAFBFBA1A281}" srcOrd="3" destOrd="0" presId="urn:microsoft.com/office/officeart/2005/8/layout/matrix3"/>
    <dgm:cxn modelId="{FA6B873B-C48F-4216-83C6-855DF926161A}" type="presParOf" srcId="{4B6A9FC2-4005-4A64-A8B4-088981A73615}" destId="{A1C8CF00-8013-41D3-AD46-E88C54124F3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9DE493-19D7-4EC9-97C9-5F26233F1106}" type="doc">
      <dgm:prSet loTypeId="urn:microsoft.com/office/officeart/2005/8/layout/hProcess4" loCatId="process" qsTypeId="urn:microsoft.com/office/officeart/2005/8/quickstyle/simple2" qsCatId="simple" csTypeId="urn:microsoft.com/office/officeart/2005/8/colors/accent0_3" csCatId="mainScheme" phldr="1"/>
      <dgm:spPr/>
      <dgm:t>
        <a:bodyPr rtlCol="0"/>
        <a:lstStyle/>
        <a:p>
          <a:pPr rtl="0"/>
          <a:endParaRPr lang="en-US"/>
        </a:p>
      </dgm:t>
    </dgm:pt>
    <dgm:pt modelId="{FB986F71-3126-4196-BD30-74AEDC39A1CA}">
      <dgm:prSet phldrT="[Text]"/>
      <dgm:spPr/>
      <dgm:t>
        <a:bodyPr rtlCol="0"/>
        <a:lstStyle/>
        <a:p>
          <a:pPr rtl="0"/>
          <a:r>
            <a:rPr lang="en-gb" dirty="0"/>
            <a:t>Celebrating counselling  </a:t>
          </a:r>
        </a:p>
        <a:p>
          <a:pPr rtl="0"/>
          <a:r>
            <a:rPr lang="en-gb" dirty="0"/>
            <a:t>in June 2018</a:t>
          </a:r>
          <a:endParaRPr lang="en-US" dirty="0"/>
        </a:p>
      </dgm:t>
    </dgm:pt>
    <dgm:pt modelId="{9B3CE34A-9B3E-4D5F-94E0-DFBB94FF5A03}" type="parTrans" cxnId="{1423FC72-83C7-4510-8021-28EAEA493E68}">
      <dgm:prSet/>
      <dgm:spPr/>
      <dgm:t>
        <a:bodyPr rtlCol="0"/>
        <a:lstStyle/>
        <a:p>
          <a:pPr rtl="0"/>
          <a:endParaRPr lang="en-US"/>
        </a:p>
      </dgm:t>
    </dgm:pt>
    <dgm:pt modelId="{D0B150DF-3AA4-454C-8652-25880449C422}" type="sibTrans" cxnId="{1423FC72-83C7-4510-8021-28EAEA493E68}">
      <dgm:prSet/>
      <dgm:spPr>
        <a:solidFill>
          <a:schemeClr val="bg1"/>
        </a:solidFill>
      </dgm:spPr>
      <dgm:t>
        <a:bodyPr rtlCol="0"/>
        <a:lstStyle/>
        <a:p>
          <a:pPr rtl="0"/>
          <a:endParaRPr lang="en-US"/>
        </a:p>
      </dgm:t>
    </dgm:pt>
    <dgm:pt modelId="{AB2E8498-CC81-452F-A895-08F3845AA347}">
      <dgm:prSet phldrT="[Text]" custT="1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 rtlCol="0"/>
        <a:lstStyle/>
        <a:p>
          <a:pPr rtl="0"/>
          <a:endParaRPr lang="en-US" sz="2000" dirty="0"/>
        </a:p>
      </dgm:t>
    </dgm:pt>
    <dgm:pt modelId="{4C65E2C8-0CBB-4D8C-AD60-6B0105C62B84}" type="parTrans" cxnId="{2D5B3E3B-3EE5-4072-933E-27DF5400591C}">
      <dgm:prSet/>
      <dgm:spPr/>
      <dgm:t>
        <a:bodyPr rtlCol="0"/>
        <a:lstStyle/>
        <a:p>
          <a:pPr rtl="0"/>
          <a:endParaRPr lang="en-US"/>
        </a:p>
      </dgm:t>
    </dgm:pt>
    <dgm:pt modelId="{9A1F3304-AA9E-4FBC-89BA-9095C80E47C9}" type="sibTrans" cxnId="{2D5B3E3B-3EE5-4072-933E-27DF5400591C}">
      <dgm:prSet/>
      <dgm:spPr/>
      <dgm:t>
        <a:bodyPr rtlCol="0"/>
        <a:lstStyle/>
        <a:p>
          <a:pPr rtl="0"/>
          <a:endParaRPr lang="en-US"/>
        </a:p>
      </dgm:t>
    </dgm:pt>
    <dgm:pt modelId="{58828492-5CEF-4AFE-95CB-5D7E6A18158B}">
      <dgm:prSet phldrT="[Text]"/>
      <dgm:spPr/>
      <dgm:t>
        <a:bodyPr rtlCol="0"/>
        <a:lstStyle/>
        <a:p>
          <a:pPr rtl="0"/>
          <a:r>
            <a:rPr lang="en-US" dirty="0"/>
            <a:t>Innovating UK therapy database development in </a:t>
          </a:r>
        </a:p>
        <a:p>
          <a:pPr rtl="0"/>
          <a:r>
            <a:rPr lang="en-US" dirty="0"/>
            <a:t>2019</a:t>
          </a:r>
        </a:p>
      </dgm:t>
    </dgm:pt>
    <dgm:pt modelId="{F664BA43-1B81-496F-A04E-CE4B4A525697}" type="parTrans" cxnId="{ECE9152A-59A8-4A3A-9D34-DB38A074F636}">
      <dgm:prSet/>
      <dgm:spPr/>
      <dgm:t>
        <a:bodyPr rtlCol="0"/>
        <a:lstStyle/>
        <a:p>
          <a:pPr rtl="0"/>
          <a:endParaRPr lang="en-US"/>
        </a:p>
      </dgm:t>
    </dgm:pt>
    <dgm:pt modelId="{2D386477-EC66-449A-8D41-5F8A212C3D8E}" type="sibTrans" cxnId="{ECE9152A-59A8-4A3A-9D34-DB38A074F636}">
      <dgm:prSet/>
      <dgm:spPr/>
      <dgm:t>
        <a:bodyPr rtlCol="0"/>
        <a:lstStyle/>
        <a:p>
          <a:pPr rtl="0"/>
          <a:endParaRPr lang="en-US"/>
        </a:p>
      </dgm:t>
    </dgm:pt>
    <dgm:pt modelId="{0B00F5A8-A0EF-4111-9D86-004317B4F49E}">
      <dgm:prSet phldrT="[Text]" custT="1"/>
      <dgm:spPr>
        <a:solidFill>
          <a:schemeClr val="tx1"/>
        </a:solidFill>
      </dgm:spPr>
      <dgm:t>
        <a:bodyPr rtlCol="0"/>
        <a:lstStyle/>
        <a:p>
          <a:pPr rtl="0"/>
          <a:r>
            <a:rPr lang="en-gb" sz="2800" dirty="0"/>
            <a:t>Clinic opens</a:t>
          </a:r>
          <a:endParaRPr lang="en-US" sz="2800" dirty="0"/>
        </a:p>
      </dgm:t>
    </dgm:pt>
    <dgm:pt modelId="{CE48C676-980A-4BAC-A3C8-9ABC315DAE51}" type="sibTrans" cxnId="{86F910E7-C9D0-48E5-A3A3-C70127E96FC1}">
      <dgm:prSet/>
      <dgm:spPr/>
      <dgm:t>
        <a:bodyPr rtlCol="0"/>
        <a:lstStyle/>
        <a:p>
          <a:pPr rtl="0"/>
          <a:endParaRPr lang="en-US"/>
        </a:p>
      </dgm:t>
    </dgm:pt>
    <dgm:pt modelId="{EC916B99-8D26-4265-B7BE-BB461C68DA5C}" type="parTrans" cxnId="{86F910E7-C9D0-48E5-A3A3-C70127E96FC1}">
      <dgm:prSet/>
      <dgm:spPr/>
      <dgm:t>
        <a:bodyPr rtlCol="0"/>
        <a:lstStyle/>
        <a:p>
          <a:pPr rtl="0"/>
          <a:endParaRPr lang="en-US"/>
        </a:p>
      </dgm:t>
    </dgm:pt>
    <dgm:pt modelId="{F6D27D1B-CDCB-481F-B8FA-AB31B2A119DE}">
      <dgm:prSet phldrT="[Text]"/>
      <dgm:spPr/>
      <dgm:t>
        <a:bodyPr rtlCol="0"/>
        <a:lstStyle/>
        <a:p>
          <a:pPr rtl="0"/>
          <a:r>
            <a:rPr lang="en-gb" dirty="0"/>
            <a:t>Doors open</a:t>
          </a:r>
        </a:p>
        <a:p>
          <a:pPr rtl="0"/>
          <a:r>
            <a:rPr lang="en-GB" dirty="0"/>
            <a:t>2016</a:t>
          </a:r>
          <a:endParaRPr lang="en-US" dirty="0"/>
        </a:p>
      </dgm:t>
    </dgm:pt>
    <dgm:pt modelId="{7AEB6639-3258-49E8-8B1F-B4A9C61922BE}" type="sibTrans" cxnId="{A63D53AC-541A-4D09-9620-8B1C8D7B91DE}">
      <dgm:prSet/>
      <dgm:spPr>
        <a:solidFill>
          <a:schemeClr val="bg1"/>
        </a:solidFill>
      </dgm:spPr>
      <dgm:t>
        <a:bodyPr rtlCol="0"/>
        <a:lstStyle/>
        <a:p>
          <a:pPr rtl="0"/>
          <a:endParaRPr lang="en-US"/>
        </a:p>
      </dgm:t>
    </dgm:pt>
    <dgm:pt modelId="{8A7BF306-8E53-4B16-9E7E-A79AE3DF6BE2}" type="parTrans" cxnId="{A63D53AC-541A-4D09-9620-8B1C8D7B91DE}">
      <dgm:prSet/>
      <dgm:spPr/>
      <dgm:t>
        <a:bodyPr rtlCol="0"/>
        <a:lstStyle/>
        <a:p>
          <a:pPr rtl="0"/>
          <a:endParaRPr lang="en-US"/>
        </a:p>
      </dgm:t>
    </dgm:pt>
    <dgm:pt modelId="{BFAD63D6-84AE-43AB-9ECC-E48CD88D3291}">
      <dgm:prSet phldrT="[Text]" custT="1"/>
      <dgm:spPr>
        <a:solidFill>
          <a:schemeClr val="tx1"/>
        </a:solidFill>
      </dgm:spPr>
      <dgm:t>
        <a:bodyPr rtlCol="0"/>
        <a:lstStyle/>
        <a:p>
          <a:pPr rtl="0"/>
          <a:r>
            <a:rPr lang="en-gb" sz="2800" dirty="0"/>
            <a:t>May 2016</a:t>
          </a:r>
          <a:endParaRPr lang="en-US" sz="2800" dirty="0"/>
        </a:p>
      </dgm:t>
    </dgm:pt>
    <dgm:pt modelId="{35931AA2-309B-4425-A274-4178413FAA37}" type="parTrans" cxnId="{FD2A63A8-801C-418F-BA65-3985DEF5891A}">
      <dgm:prSet/>
      <dgm:spPr/>
      <dgm:t>
        <a:bodyPr/>
        <a:lstStyle/>
        <a:p>
          <a:endParaRPr lang="en-GB"/>
        </a:p>
      </dgm:t>
    </dgm:pt>
    <dgm:pt modelId="{88208905-0C53-4598-AFD5-D8916A2D7647}" type="sibTrans" cxnId="{FD2A63A8-801C-418F-BA65-3985DEF5891A}">
      <dgm:prSet/>
      <dgm:spPr/>
      <dgm:t>
        <a:bodyPr/>
        <a:lstStyle/>
        <a:p>
          <a:endParaRPr lang="en-GB"/>
        </a:p>
      </dgm:t>
    </dgm:pt>
    <dgm:pt modelId="{3960CFF8-4383-4382-8D6D-F2A00F508E8D}" type="pres">
      <dgm:prSet presAssocID="{0E9DE493-19D7-4EC9-97C9-5F26233F1106}" presName="Name0" presStyleCnt="0">
        <dgm:presLayoutVars>
          <dgm:dir/>
          <dgm:animLvl val="lvl"/>
          <dgm:resizeHandles val="exact"/>
        </dgm:presLayoutVars>
      </dgm:prSet>
      <dgm:spPr/>
    </dgm:pt>
    <dgm:pt modelId="{366CFF54-5C8F-47F9-BFD8-D9AF3EADDA3E}" type="pres">
      <dgm:prSet presAssocID="{0E9DE493-19D7-4EC9-97C9-5F26233F1106}" presName="tSp" presStyleCnt="0"/>
      <dgm:spPr/>
    </dgm:pt>
    <dgm:pt modelId="{13688FBD-4079-41FE-A6A2-B5B0F293E6BF}" type="pres">
      <dgm:prSet presAssocID="{0E9DE493-19D7-4EC9-97C9-5F26233F1106}" presName="bSp" presStyleCnt="0"/>
      <dgm:spPr/>
    </dgm:pt>
    <dgm:pt modelId="{224851B6-C14D-49DE-883B-A13003DA4601}" type="pres">
      <dgm:prSet presAssocID="{0E9DE493-19D7-4EC9-97C9-5F26233F1106}" presName="process" presStyleCnt="0"/>
      <dgm:spPr/>
    </dgm:pt>
    <dgm:pt modelId="{1439717B-283C-48FF-AF62-1990F52B6512}" type="pres">
      <dgm:prSet presAssocID="{FB986F71-3126-4196-BD30-74AEDC39A1CA}" presName="composite1" presStyleCnt="0"/>
      <dgm:spPr/>
    </dgm:pt>
    <dgm:pt modelId="{BCCE6711-D1D8-4B2C-917E-41AB5A6114A8}" type="pres">
      <dgm:prSet presAssocID="{FB986F71-3126-4196-BD30-74AEDC39A1CA}" presName="dummyNode1" presStyleLbl="node1" presStyleIdx="0" presStyleCnt="3"/>
      <dgm:spPr/>
    </dgm:pt>
    <dgm:pt modelId="{96015622-8A46-45CF-A72A-2856B699B374}" type="pres">
      <dgm:prSet presAssocID="{FB986F71-3126-4196-BD30-74AEDC39A1CA}" presName="childNode1" presStyleLbl="bgAcc1" presStyleIdx="0" presStyleCnt="3" custScaleX="109668" custScaleY="125142" custLinFactX="34513" custLinFactNeighborX="100000" custLinFactNeighborY="-24773">
        <dgm:presLayoutVars>
          <dgm:bulletEnabled val="1"/>
        </dgm:presLayoutVars>
      </dgm:prSet>
      <dgm:spPr/>
    </dgm:pt>
    <dgm:pt modelId="{BFE859F2-A9E8-4F95-9161-8EC68F2D30C4}" type="pres">
      <dgm:prSet presAssocID="{FB986F71-3126-4196-BD30-74AEDC39A1CA}" presName="childNode1tx" presStyleLbl="bgAcc1" presStyleIdx="0" presStyleCnt="3">
        <dgm:presLayoutVars>
          <dgm:bulletEnabled val="1"/>
        </dgm:presLayoutVars>
      </dgm:prSet>
      <dgm:spPr/>
    </dgm:pt>
    <dgm:pt modelId="{E18C6CF4-EDEB-4539-A36D-E0355B626199}" type="pres">
      <dgm:prSet presAssocID="{FB986F71-3126-4196-BD30-74AEDC39A1CA}" presName="parentNode1" presStyleLbl="node1" presStyleIdx="0" presStyleCnt="3" custLinFactX="30077" custLinFactNeighborX="100000" custLinFactNeighborY="39382">
        <dgm:presLayoutVars>
          <dgm:chMax val="1"/>
          <dgm:bulletEnabled val="1"/>
        </dgm:presLayoutVars>
      </dgm:prSet>
      <dgm:spPr/>
    </dgm:pt>
    <dgm:pt modelId="{D9FCD5E9-9E94-4534-BAB4-3DB8EB44E7D0}" type="pres">
      <dgm:prSet presAssocID="{FB986F71-3126-4196-BD30-74AEDC39A1CA}" presName="connSite1" presStyleCnt="0"/>
      <dgm:spPr/>
    </dgm:pt>
    <dgm:pt modelId="{6A63D16E-EEE6-4267-97EA-5AD7D2BC4E84}" type="pres">
      <dgm:prSet presAssocID="{D0B150DF-3AA4-454C-8652-25880449C422}" presName="Name9" presStyleLbl="sibTrans2D1" presStyleIdx="0" presStyleCnt="2" custFlipVert="1" custFlipHor="0" custScaleX="75093" custScaleY="4836" custLinFactNeighborX="62677" custLinFactNeighborY="5008"/>
      <dgm:spPr>
        <a:prstGeom prst="chevron">
          <a:avLst/>
        </a:prstGeom>
      </dgm:spPr>
    </dgm:pt>
    <dgm:pt modelId="{59BAED1E-A4FE-4FA3-8716-57917AF47F38}" type="pres">
      <dgm:prSet presAssocID="{F6D27D1B-CDCB-481F-B8FA-AB31B2A119DE}" presName="composite2" presStyleCnt="0"/>
      <dgm:spPr/>
    </dgm:pt>
    <dgm:pt modelId="{5C833856-7FAF-4B27-932C-67C7D08339F2}" type="pres">
      <dgm:prSet presAssocID="{F6D27D1B-CDCB-481F-B8FA-AB31B2A119DE}" presName="dummyNode2" presStyleLbl="node1" presStyleIdx="0" presStyleCnt="3"/>
      <dgm:spPr/>
    </dgm:pt>
    <dgm:pt modelId="{E83793B4-2C5C-4D90-82FA-E5EE4745664D}" type="pres">
      <dgm:prSet presAssocID="{F6D27D1B-CDCB-481F-B8FA-AB31B2A119DE}" presName="childNode2" presStyleLbl="bgAcc1" presStyleIdx="1" presStyleCnt="3" custScaleY="127762" custLinFactX="-32353" custLinFactNeighborX="-100000" custLinFactNeighborY="-25873">
        <dgm:presLayoutVars>
          <dgm:bulletEnabled val="1"/>
        </dgm:presLayoutVars>
      </dgm:prSet>
      <dgm:spPr/>
    </dgm:pt>
    <dgm:pt modelId="{67FFE978-6FBE-4424-80BE-B9E4B4DD0695}" type="pres">
      <dgm:prSet presAssocID="{F6D27D1B-CDCB-481F-B8FA-AB31B2A119DE}" presName="childNode2tx" presStyleLbl="bgAcc1" presStyleIdx="1" presStyleCnt="3">
        <dgm:presLayoutVars>
          <dgm:bulletEnabled val="1"/>
        </dgm:presLayoutVars>
      </dgm:prSet>
      <dgm:spPr/>
    </dgm:pt>
    <dgm:pt modelId="{029D1FDE-4DD7-4FA5-8C70-0C747477B66C}" type="pres">
      <dgm:prSet presAssocID="{F6D27D1B-CDCB-481F-B8FA-AB31B2A119DE}" presName="parentNode2" presStyleLbl="node1" presStyleIdx="1" presStyleCnt="3" custLinFactX="-68688" custLinFactY="100000" custLinFactNeighborX="-100000" custLinFactNeighborY="173156">
        <dgm:presLayoutVars>
          <dgm:chMax val="0"/>
          <dgm:bulletEnabled val="1"/>
        </dgm:presLayoutVars>
      </dgm:prSet>
      <dgm:spPr/>
    </dgm:pt>
    <dgm:pt modelId="{C2556EF6-41FF-46C6-8829-911BFA533FFE}" type="pres">
      <dgm:prSet presAssocID="{F6D27D1B-CDCB-481F-B8FA-AB31B2A119DE}" presName="connSite2" presStyleCnt="0"/>
      <dgm:spPr/>
    </dgm:pt>
    <dgm:pt modelId="{DC2A0ADB-DCE3-4BF4-9952-0394865777AC}" type="pres">
      <dgm:prSet presAssocID="{7AEB6639-3258-49E8-8B1F-B4A9C61922BE}" presName="Name18" presStyleLbl="sibTrans2D1" presStyleIdx="1" presStyleCnt="2" custFlipVert="1" custFlipHor="0" custScaleX="38969" custScaleY="2967" custLinFactNeighborX="2225" custLinFactNeighborY="12538"/>
      <dgm:spPr>
        <a:prstGeom prst="chevron">
          <a:avLst/>
        </a:prstGeom>
      </dgm:spPr>
    </dgm:pt>
    <dgm:pt modelId="{A874A3A3-A340-4ABC-99B5-7529D4415335}" type="pres">
      <dgm:prSet presAssocID="{58828492-5CEF-4AFE-95CB-5D7E6A18158B}" presName="composite1" presStyleCnt="0"/>
      <dgm:spPr/>
    </dgm:pt>
    <dgm:pt modelId="{14032C0B-60AE-432B-A713-F993D1C4BA8F}" type="pres">
      <dgm:prSet presAssocID="{58828492-5CEF-4AFE-95CB-5D7E6A18158B}" presName="dummyNode1" presStyleLbl="node1" presStyleIdx="1" presStyleCnt="3"/>
      <dgm:spPr/>
    </dgm:pt>
    <dgm:pt modelId="{69C28D3B-E083-42DF-9EA0-916CA12125A9}" type="pres">
      <dgm:prSet presAssocID="{58828492-5CEF-4AFE-95CB-5D7E6A18158B}" presName="childNode1" presStyleLbl="bgAcc1" presStyleIdx="2" presStyleCnt="3" custScaleX="144132" custScaleY="125727" custLinFactNeighborX="-1987" custLinFactNeighborY="-2496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843715D2-C2C2-41EB-BDA3-21230FBA46DB}" type="pres">
      <dgm:prSet presAssocID="{58828492-5CEF-4AFE-95CB-5D7E6A18158B}" presName="childNode1tx" presStyleLbl="bgAcc1" presStyleIdx="2" presStyleCnt="3">
        <dgm:presLayoutVars>
          <dgm:bulletEnabled val="1"/>
        </dgm:presLayoutVars>
      </dgm:prSet>
      <dgm:spPr/>
    </dgm:pt>
    <dgm:pt modelId="{047F5837-10E2-4FFC-A492-DB8A19EF48CA}" type="pres">
      <dgm:prSet presAssocID="{58828492-5CEF-4AFE-95CB-5D7E6A18158B}" presName="parentNode1" presStyleLbl="node1" presStyleIdx="2" presStyleCnt="3" custScaleX="113807" custLinFactNeighborX="-20416" custLinFactNeighborY="38310">
        <dgm:presLayoutVars>
          <dgm:chMax val="1"/>
          <dgm:bulletEnabled val="1"/>
        </dgm:presLayoutVars>
      </dgm:prSet>
      <dgm:spPr/>
    </dgm:pt>
    <dgm:pt modelId="{7D6A154D-27BB-4CCE-9250-BCDD2CD5C383}" type="pres">
      <dgm:prSet presAssocID="{58828492-5CEF-4AFE-95CB-5D7E6A18158B}" presName="connSite1" presStyleCnt="0"/>
      <dgm:spPr/>
    </dgm:pt>
  </dgm:ptLst>
  <dgm:cxnLst>
    <dgm:cxn modelId="{0731A115-58A3-481B-8A1D-4C0F1D56F785}" type="presOf" srcId="{FB986F71-3126-4196-BD30-74AEDC39A1CA}" destId="{E18C6CF4-EDEB-4539-A36D-E0355B626199}" srcOrd="0" destOrd="0" presId="urn:microsoft.com/office/officeart/2005/8/layout/hProcess4"/>
    <dgm:cxn modelId="{ECE9152A-59A8-4A3A-9D34-DB38A074F636}" srcId="{0E9DE493-19D7-4EC9-97C9-5F26233F1106}" destId="{58828492-5CEF-4AFE-95CB-5D7E6A18158B}" srcOrd="2" destOrd="0" parTransId="{F664BA43-1B81-496F-A04E-CE4B4A525697}" sibTransId="{2D386477-EC66-449A-8D41-5F8A212C3D8E}"/>
    <dgm:cxn modelId="{300E722A-937B-4681-BF9C-7933B3C6956A}" type="presOf" srcId="{F6D27D1B-CDCB-481F-B8FA-AB31B2A119DE}" destId="{029D1FDE-4DD7-4FA5-8C70-0C747477B66C}" srcOrd="0" destOrd="0" presId="urn:microsoft.com/office/officeart/2005/8/layout/hProcess4"/>
    <dgm:cxn modelId="{2D5B3E3B-3EE5-4072-933E-27DF5400591C}" srcId="{FB986F71-3126-4196-BD30-74AEDC39A1CA}" destId="{AB2E8498-CC81-452F-A895-08F3845AA347}" srcOrd="0" destOrd="0" parTransId="{4C65E2C8-0CBB-4D8C-AD60-6B0105C62B84}" sibTransId="{9A1F3304-AA9E-4FBC-89BA-9095C80E47C9}"/>
    <dgm:cxn modelId="{D9EF7770-B2D5-40EF-B23D-B8F7DA75AC0C}" type="presOf" srcId="{BFAD63D6-84AE-43AB-9ECC-E48CD88D3291}" destId="{E83793B4-2C5C-4D90-82FA-E5EE4745664D}" srcOrd="0" destOrd="1" presId="urn:microsoft.com/office/officeart/2005/8/layout/hProcess4"/>
    <dgm:cxn modelId="{1423FC72-83C7-4510-8021-28EAEA493E68}" srcId="{0E9DE493-19D7-4EC9-97C9-5F26233F1106}" destId="{FB986F71-3126-4196-BD30-74AEDC39A1CA}" srcOrd="0" destOrd="0" parTransId="{9B3CE34A-9B3E-4D5F-94E0-DFBB94FF5A03}" sibTransId="{D0B150DF-3AA4-454C-8652-25880449C422}"/>
    <dgm:cxn modelId="{E9730C94-0A42-4F8E-B45A-02CE25449719}" type="presOf" srcId="{AB2E8498-CC81-452F-A895-08F3845AA347}" destId="{BFE859F2-A9E8-4F95-9161-8EC68F2D30C4}" srcOrd="1" destOrd="0" presId="urn:microsoft.com/office/officeart/2005/8/layout/hProcess4"/>
    <dgm:cxn modelId="{878AE697-35FC-403D-92A3-0B92F7B7EB7A}" type="presOf" srcId="{0B00F5A8-A0EF-4111-9D86-004317B4F49E}" destId="{E83793B4-2C5C-4D90-82FA-E5EE4745664D}" srcOrd="0" destOrd="0" presId="urn:microsoft.com/office/officeart/2005/8/layout/hProcess4"/>
    <dgm:cxn modelId="{0DE04CA7-8D0A-42E1-B07A-0D64581626CA}" type="presOf" srcId="{7AEB6639-3258-49E8-8B1F-B4A9C61922BE}" destId="{DC2A0ADB-DCE3-4BF4-9952-0394865777AC}" srcOrd="0" destOrd="0" presId="urn:microsoft.com/office/officeart/2005/8/layout/hProcess4"/>
    <dgm:cxn modelId="{FD2A63A8-801C-418F-BA65-3985DEF5891A}" srcId="{F6D27D1B-CDCB-481F-B8FA-AB31B2A119DE}" destId="{BFAD63D6-84AE-43AB-9ECC-E48CD88D3291}" srcOrd="1" destOrd="0" parTransId="{35931AA2-309B-4425-A274-4178413FAA37}" sibTransId="{88208905-0C53-4598-AFD5-D8916A2D7647}"/>
    <dgm:cxn modelId="{E113FEAA-1F7F-443C-BD88-38A807CEBD28}" type="presOf" srcId="{0B00F5A8-A0EF-4111-9D86-004317B4F49E}" destId="{67FFE978-6FBE-4424-80BE-B9E4B4DD0695}" srcOrd="1" destOrd="0" presId="urn:microsoft.com/office/officeart/2005/8/layout/hProcess4"/>
    <dgm:cxn modelId="{A63D53AC-541A-4D09-9620-8B1C8D7B91DE}" srcId="{0E9DE493-19D7-4EC9-97C9-5F26233F1106}" destId="{F6D27D1B-CDCB-481F-B8FA-AB31B2A119DE}" srcOrd="1" destOrd="0" parTransId="{8A7BF306-8E53-4B16-9E7E-A79AE3DF6BE2}" sibTransId="{7AEB6639-3258-49E8-8B1F-B4A9C61922BE}"/>
    <dgm:cxn modelId="{792CF8D9-766B-49FE-B851-31297691E0C7}" type="presOf" srcId="{AB2E8498-CC81-452F-A895-08F3845AA347}" destId="{96015622-8A46-45CF-A72A-2856B699B374}" srcOrd="0" destOrd="0" presId="urn:microsoft.com/office/officeart/2005/8/layout/hProcess4"/>
    <dgm:cxn modelId="{56878CDA-253E-4C45-8745-6F7C37074EAE}" type="presOf" srcId="{58828492-5CEF-4AFE-95CB-5D7E6A18158B}" destId="{047F5837-10E2-4FFC-A492-DB8A19EF48CA}" srcOrd="0" destOrd="0" presId="urn:microsoft.com/office/officeart/2005/8/layout/hProcess4"/>
    <dgm:cxn modelId="{C875BEE4-598B-4FE7-9AAC-474318887EB0}" type="presOf" srcId="{D0B150DF-3AA4-454C-8652-25880449C422}" destId="{6A63D16E-EEE6-4267-97EA-5AD7D2BC4E84}" srcOrd="0" destOrd="0" presId="urn:microsoft.com/office/officeart/2005/8/layout/hProcess4"/>
    <dgm:cxn modelId="{86F910E7-C9D0-48E5-A3A3-C70127E96FC1}" srcId="{F6D27D1B-CDCB-481F-B8FA-AB31B2A119DE}" destId="{0B00F5A8-A0EF-4111-9D86-004317B4F49E}" srcOrd="0" destOrd="0" parTransId="{EC916B99-8D26-4265-B7BE-BB461C68DA5C}" sibTransId="{CE48C676-980A-4BAC-A3C8-9ABC315DAE51}"/>
    <dgm:cxn modelId="{0C99A0E7-7B5A-462A-BC31-41CB3B1D1005}" type="presOf" srcId="{0E9DE493-19D7-4EC9-97C9-5F26233F1106}" destId="{3960CFF8-4383-4382-8D6D-F2A00F508E8D}" srcOrd="0" destOrd="0" presId="urn:microsoft.com/office/officeart/2005/8/layout/hProcess4"/>
    <dgm:cxn modelId="{0B1A6DEE-63A1-41A3-AD22-4146C0EA91B6}" type="presOf" srcId="{BFAD63D6-84AE-43AB-9ECC-E48CD88D3291}" destId="{67FFE978-6FBE-4424-80BE-B9E4B4DD0695}" srcOrd="1" destOrd="1" presId="urn:microsoft.com/office/officeart/2005/8/layout/hProcess4"/>
    <dgm:cxn modelId="{7BE7AED0-385C-460E-A868-06962FF7BF4D}" type="presParOf" srcId="{3960CFF8-4383-4382-8D6D-F2A00F508E8D}" destId="{366CFF54-5C8F-47F9-BFD8-D9AF3EADDA3E}" srcOrd="0" destOrd="0" presId="urn:microsoft.com/office/officeart/2005/8/layout/hProcess4"/>
    <dgm:cxn modelId="{7C708C67-6B57-4F62-BFC8-44484A4BB8C4}" type="presParOf" srcId="{3960CFF8-4383-4382-8D6D-F2A00F508E8D}" destId="{13688FBD-4079-41FE-A6A2-B5B0F293E6BF}" srcOrd="1" destOrd="0" presId="urn:microsoft.com/office/officeart/2005/8/layout/hProcess4"/>
    <dgm:cxn modelId="{697CCE2B-9683-4DC0-A208-89C15D73093F}" type="presParOf" srcId="{3960CFF8-4383-4382-8D6D-F2A00F508E8D}" destId="{224851B6-C14D-49DE-883B-A13003DA4601}" srcOrd="2" destOrd="0" presId="urn:microsoft.com/office/officeart/2005/8/layout/hProcess4"/>
    <dgm:cxn modelId="{FB980B6C-7B77-4691-82C5-788FE8D96E48}" type="presParOf" srcId="{224851B6-C14D-49DE-883B-A13003DA4601}" destId="{1439717B-283C-48FF-AF62-1990F52B6512}" srcOrd="0" destOrd="0" presId="urn:microsoft.com/office/officeart/2005/8/layout/hProcess4"/>
    <dgm:cxn modelId="{77B1C0E7-D435-456C-A00F-39975DCDAA0B}" type="presParOf" srcId="{1439717B-283C-48FF-AF62-1990F52B6512}" destId="{BCCE6711-D1D8-4B2C-917E-41AB5A6114A8}" srcOrd="0" destOrd="0" presId="urn:microsoft.com/office/officeart/2005/8/layout/hProcess4"/>
    <dgm:cxn modelId="{983A13E1-DBFA-4048-8932-72A07B33F957}" type="presParOf" srcId="{1439717B-283C-48FF-AF62-1990F52B6512}" destId="{96015622-8A46-45CF-A72A-2856B699B374}" srcOrd="1" destOrd="0" presId="urn:microsoft.com/office/officeart/2005/8/layout/hProcess4"/>
    <dgm:cxn modelId="{9E4D9DC2-5878-4DF4-8197-C19BA06D0937}" type="presParOf" srcId="{1439717B-283C-48FF-AF62-1990F52B6512}" destId="{BFE859F2-A9E8-4F95-9161-8EC68F2D30C4}" srcOrd="2" destOrd="0" presId="urn:microsoft.com/office/officeart/2005/8/layout/hProcess4"/>
    <dgm:cxn modelId="{5175F6D1-9CB0-4593-BAC3-692D80EF050C}" type="presParOf" srcId="{1439717B-283C-48FF-AF62-1990F52B6512}" destId="{E18C6CF4-EDEB-4539-A36D-E0355B626199}" srcOrd="3" destOrd="0" presId="urn:microsoft.com/office/officeart/2005/8/layout/hProcess4"/>
    <dgm:cxn modelId="{43BDCF09-31AC-43B0-805E-DD1025F260DD}" type="presParOf" srcId="{1439717B-283C-48FF-AF62-1990F52B6512}" destId="{D9FCD5E9-9E94-4534-BAB4-3DB8EB44E7D0}" srcOrd="4" destOrd="0" presId="urn:microsoft.com/office/officeart/2005/8/layout/hProcess4"/>
    <dgm:cxn modelId="{6A5928FD-0A79-4F7E-879C-5F088F4602E9}" type="presParOf" srcId="{224851B6-C14D-49DE-883B-A13003DA4601}" destId="{6A63D16E-EEE6-4267-97EA-5AD7D2BC4E84}" srcOrd="1" destOrd="0" presId="urn:microsoft.com/office/officeart/2005/8/layout/hProcess4"/>
    <dgm:cxn modelId="{1C0B2966-A4D5-49CC-B7F2-A121C5C9817C}" type="presParOf" srcId="{224851B6-C14D-49DE-883B-A13003DA4601}" destId="{59BAED1E-A4FE-4FA3-8716-57917AF47F38}" srcOrd="2" destOrd="0" presId="urn:microsoft.com/office/officeart/2005/8/layout/hProcess4"/>
    <dgm:cxn modelId="{FE2DC098-A539-4BB8-8D74-C108718A6D23}" type="presParOf" srcId="{59BAED1E-A4FE-4FA3-8716-57917AF47F38}" destId="{5C833856-7FAF-4B27-932C-67C7D08339F2}" srcOrd="0" destOrd="0" presId="urn:microsoft.com/office/officeart/2005/8/layout/hProcess4"/>
    <dgm:cxn modelId="{16AAA183-E1A3-4ECF-997A-81333DC4EFCA}" type="presParOf" srcId="{59BAED1E-A4FE-4FA3-8716-57917AF47F38}" destId="{E83793B4-2C5C-4D90-82FA-E5EE4745664D}" srcOrd="1" destOrd="0" presId="urn:microsoft.com/office/officeart/2005/8/layout/hProcess4"/>
    <dgm:cxn modelId="{A310F834-0A95-4F4E-9CFF-8ED098D6F853}" type="presParOf" srcId="{59BAED1E-A4FE-4FA3-8716-57917AF47F38}" destId="{67FFE978-6FBE-4424-80BE-B9E4B4DD0695}" srcOrd="2" destOrd="0" presId="urn:microsoft.com/office/officeart/2005/8/layout/hProcess4"/>
    <dgm:cxn modelId="{FC3C9877-F1AB-4630-B09D-E2422D71C1B2}" type="presParOf" srcId="{59BAED1E-A4FE-4FA3-8716-57917AF47F38}" destId="{029D1FDE-4DD7-4FA5-8C70-0C747477B66C}" srcOrd="3" destOrd="0" presId="urn:microsoft.com/office/officeart/2005/8/layout/hProcess4"/>
    <dgm:cxn modelId="{0C23CC14-2827-4D42-B3F2-24A9658D4CA9}" type="presParOf" srcId="{59BAED1E-A4FE-4FA3-8716-57917AF47F38}" destId="{C2556EF6-41FF-46C6-8829-911BFA533FFE}" srcOrd="4" destOrd="0" presId="urn:microsoft.com/office/officeart/2005/8/layout/hProcess4"/>
    <dgm:cxn modelId="{03B78875-546F-4B9E-B138-1C0FF132346D}" type="presParOf" srcId="{224851B6-C14D-49DE-883B-A13003DA4601}" destId="{DC2A0ADB-DCE3-4BF4-9952-0394865777AC}" srcOrd="3" destOrd="0" presId="urn:microsoft.com/office/officeart/2005/8/layout/hProcess4"/>
    <dgm:cxn modelId="{470A6CA6-A9CE-464F-84DB-5DC13565A2C8}" type="presParOf" srcId="{224851B6-C14D-49DE-883B-A13003DA4601}" destId="{A874A3A3-A340-4ABC-99B5-7529D4415335}" srcOrd="4" destOrd="0" presId="urn:microsoft.com/office/officeart/2005/8/layout/hProcess4"/>
    <dgm:cxn modelId="{F6B1C4DA-988E-4055-9765-306F5A98CD06}" type="presParOf" srcId="{A874A3A3-A340-4ABC-99B5-7529D4415335}" destId="{14032C0B-60AE-432B-A713-F993D1C4BA8F}" srcOrd="0" destOrd="0" presId="urn:microsoft.com/office/officeart/2005/8/layout/hProcess4"/>
    <dgm:cxn modelId="{F9FB30AF-82A1-4872-8383-99625B6C2D69}" type="presParOf" srcId="{A874A3A3-A340-4ABC-99B5-7529D4415335}" destId="{69C28D3B-E083-42DF-9EA0-916CA12125A9}" srcOrd="1" destOrd="0" presId="urn:microsoft.com/office/officeart/2005/8/layout/hProcess4"/>
    <dgm:cxn modelId="{16665CFF-3E48-4ABD-A683-4C6BF569EDAE}" type="presParOf" srcId="{A874A3A3-A340-4ABC-99B5-7529D4415335}" destId="{843715D2-C2C2-41EB-BDA3-21230FBA46DB}" srcOrd="2" destOrd="0" presId="urn:microsoft.com/office/officeart/2005/8/layout/hProcess4"/>
    <dgm:cxn modelId="{A27E2538-F421-4EB9-A2F6-3C451A831951}" type="presParOf" srcId="{A874A3A3-A340-4ABC-99B5-7529D4415335}" destId="{047F5837-10E2-4FFC-A492-DB8A19EF48CA}" srcOrd="3" destOrd="0" presId="urn:microsoft.com/office/officeart/2005/8/layout/hProcess4"/>
    <dgm:cxn modelId="{043CCFDB-C988-4DED-8C9A-2A3B586895E5}" type="presParOf" srcId="{A874A3A3-A340-4ABC-99B5-7529D4415335}" destId="{7D6A154D-27BB-4CCE-9250-BCDD2CD5C383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4EF78-A784-4776-B062-F66462F00823}">
      <dsp:nvSpPr>
        <dsp:cNvPr id="0" name=""/>
        <dsp:cNvSpPr/>
      </dsp:nvSpPr>
      <dsp:spPr>
        <a:xfrm>
          <a:off x="1899591" y="0"/>
          <a:ext cx="6858000" cy="68580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02D12-9B5C-4678-A105-F9C0FFC182EE}">
      <dsp:nvSpPr>
        <dsp:cNvPr id="0" name=""/>
        <dsp:cNvSpPr/>
      </dsp:nvSpPr>
      <dsp:spPr>
        <a:xfrm rot="5400000">
          <a:off x="4860631" y="329592"/>
          <a:ext cx="3816281" cy="3318454"/>
        </a:xfrm>
        <a:prstGeom prst="round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 </a:t>
          </a:r>
        </a:p>
      </dsp:txBody>
      <dsp:txXfrm>
        <a:off x="5022625" y="491586"/>
        <a:ext cx="3492293" cy="2994466"/>
      </dsp:txXfrm>
    </dsp:sp>
    <dsp:sp modelId="{563C5193-EC62-43CF-9EB0-7B97E378FB6E}">
      <dsp:nvSpPr>
        <dsp:cNvPr id="0" name=""/>
        <dsp:cNvSpPr/>
      </dsp:nvSpPr>
      <dsp:spPr>
        <a:xfrm flipH="1" flipV="1">
          <a:off x="2160246" y="0"/>
          <a:ext cx="3287455" cy="3543336"/>
        </a:xfrm>
        <a:prstGeom prst="roundRect">
          <a:avLst/>
        </a:prstGeom>
        <a:blipFill rotWithShape="0">
          <a:blip xmlns:r="http://schemas.openxmlformats.org/officeDocument/2006/relationships" r:embed="rId2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 </a:t>
          </a:r>
        </a:p>
      </dsp:txBody>
      <dsp:txXfrm rot="10800000">
        <a:off x="2320726" y="160480"/>
        <a:ext cx="2966495" cy="3222376"/>
      </dsp:txXfrm>
    </dsp:sp>
    <dsp:sp modelId="{60E56E92-E529-49FD-91D6-DAFBFBA1A281}">
      <dsp:nvSpPr>
        <dsp:cNvPr id="0" name=""/>
        <dsp:cNvSpPr/>
      </dsp:nvSpPr>
      <dsp:spPr>
        <a:xfrm rot="10800000" flipH="1">
          <a:off x="5109544" y="2996986"/>
          <a:ext cx="3318454" cy="3744387"/>
        </a:xfrm>
        <a:prstGeom prst="round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/>
        </a:p>
      </dsp:txBody>
      <dsp:txXfrm>
        <a:off x="5271538" y="3158980"/>
        <a:ext cx="2994466" cy="3420399"/>
      </dsp:txXfrm>
    </dsp:sp>
    <dsp:sp modelId="{A1C8CF00-8013-41D3-AD46-E88C54124F32}">
      <dsp:nvSpPr>
        <dsp:cNvPr id="0" name=""/>
        <dsp:cNvSpPr/>
      </dsp:nvSpPr>
      <dsp:spPr>
        <a:xfrm>
          <a:off x="2088232" y="2996986"/>
          <a:ext cx="3600359" cy="3744387"/>
        </a:xfrm>
        <a:prstGeom prst="roundRect">
          <a:avLst/>
        </a:prstGeom>
        <a:blipFill rotWithShape="0">
          <a:blip xmlns:r="http://schemas.openxmlformats.org/officeDocument/2006/relationships" r:embed="rId4"/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 </a:t>
          </a:r>
        </a:p>
      </dsp:txBody>
      <dsp:txXfrm>
        <a:off x="2263987" y="3172741"/>
        <a:ext cx="3248849" cy="33928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4EF78-A784-4776-B062-F66462F00823}">
      <dsp:nvSpPr>
        <dsp:cNvPr id="0" name=""/>
        <dsp:cNvSpPr/>
      </dsp:nvSpPr>
      <dsp:spPr>
        <a:xfrm>
          <a:off x="1899591" y="0"/>
          <a:ext cx="6858000" cy="68580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02D12-9B5C-4678-A105-F9C0FFC182EE}">
      <dsp:nvSpPr>
        <dsp:cNvPr id="0" name=""/>
        <dsp:cNvSpPr/>
      </dsp:nvSpPr>
      <dsp:spPr>
        <a:xfrm rot="5400000" flipH="1" flipV="1">
          <a:off x="4863653" y="320926"/>
          <a:ext cx="3816281" cy="3318454"/>
        </a:xfrm>
        <a:prstGeom prst="roundRect">
          <a:avLst/>
        </a:prstGeom>
        <a:blipFill rotWithShape="0"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 </a:t>
          </a:r>
        </a:p>
      </dsp:txBody>
      <dsp:txXfrm rot="10800000">
        <a:off x="5025647" y="482920"/>
        <a:ext cx="3492293" cy="2994466"/>
      </dsp:txXfrm>
    </dsp:sp>
    <dsp:sp modelId="{563C5193-EC62-43CF-9EB0-7B97E378FB6E}">
      <dsp:nvSpPr>
        <dsp:cNvPr id="0" name=""/>
        <dsp:cNvSpPr/>
      </dsp:nvSpPr>
      <dsp:spPr>
        <a:xfrm flipH="1" flipV="1">
          <a:off x="2279360" y="0"/>
          <a:ext cx="3049227" cy="3255306"/>
        </a:xfrm>
        <a:prstGeom prst="roundRect">
          <a:avLst/>
        </a:prstGeom>
        <a:blipFill rotWithShape="0">
          <a:blip xmlns:r="http://schemas.openxmlformats.org/officeDocument/2006/relationships" r:embed="rId2"/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E56E92-E529-49FD-91D6-DAFBFBA1A281}">
      <dsp:nvSpPr>
        <dsp:cNvPr id="0" name=""/>
        <dsp:cNvSpPr/>
      </dsp:nvSpPr>
      <dsp:spPr>
        <a:xfrm rot="10800000" flipH="1">
          <a:off x="5109544" y="2996986"/>
          <a:ext cx="3318454" cy="3744387"/>
        </a:xfrm>
        <a:prstGeom prst="roundRect">
          <a:avLst/>
        </a:prstGeom>
        <a:blipFill rotWithShape="0">
          <a:blip xmlns:r="http://schemas.openxmlformats.org/officeDocument/2006/relationships" r:embed="rId3"/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C8CF00-8013-41D3-AD46-E88C54124F32}">
      <dsp:nvSpPr>
        <dsp:cNvPr id="0" name=""/>
        <dsp:cNvSpPr/>
      </dsp:nvSpPr>
      <dsp:spPr>
        <a:xfrm>
          <a:off x="2088232" y="2996986"/>
          <a:ext cx="3600359" cy="3744387"/>
        </a:xfrm>
        <a:prstGeom prst="roundRect">
          <a:avLst/>
        </a:prstGeom>
        <a:blipFill rotWithShape="0">
          <a:blip xmlns:r="http://schemas.openxmlformats.org/officeDocument/2006/relationships" r:embed="rId4"/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015622-8A46-45CF-A72A-2856B699B374}">
      <dsp:nvSpPr>
        <dsp:cNvPr id="0" name=""/>
        <dsp:cNvSpPr/>
      </dsp:nvSpPr>
      <dsp:spPr>
        <a:xfrm>
          <a:off x="3154293" y="567253"/>
          <a:ext cx="2568619" cy="241750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rtlCol="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3209926" y="622886"/>
        <a:ext cx="2457353" cy="1788199"/>
      </dsp:txXfrm>
    </dsp:sp>
    <dsp:sp modelId="{6A63D16E-EEE6-4267-97EA-5AD7D2BC4E84}">
      <dsp:nvSpPr>
        <dsp:cNvPr id="0" name=""/>
        <dsp:cNvSpPr/>
      </dsp:nvSpPr>
      <dsp:spPr>
        <a:xfrm flipV="1">
          <a:off x="3448399" y="4484709"/>
          <a:ext cx="3404786" cy="219268"/>
        </a:xfrm>
        <a:prstGeom prst="chevron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8C6CF4-EDEB-4539-A36D-E0355B626199}">
      <dsp:nvSpPr>
        <dsp:cNvPr id="0" name=""/>
        <dsp:cNvSpPr/>
      </dsp:nvSpPr>
      <dsp:spPr>
        <a:xfrm>
          <a:off x="3345584" y="3132565"/>
          <a:ext cx="2081935" cy="82791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rtlCol="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Celebrating counselling  </a:t>
          </a:r>
        </a:p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in June 2018</a:t>
          </a:r>
          <a:endParaRPr lang="en-US" sz="1500" kern="1200" dirty="0"/>
        </a:p>
      </dsp:txBody>
      <dsp:txXfrm>
        <a:off x="3369833" y="3156814"/>
        <a:ext cx="2033437" cy="779419"/>
      </dsp:txXfrm>
    </dsp:sp>
    <dsp:sp modelId="{E83793B4-2C5C-4D90-82FA-E5EE4745664D}">
      <dsp:nvSpPr>
        <dsp:cNvPr id="0" name=""/>
        <dsp:cNvSpPr/>
      </dsp:nvSpPr>
      <dsp:spPr>
        <a:xfrm>
          <a:off x="36648" y="517046"/>
          <a:ext cx="2342177" cy="2468115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rtlCol="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Clinic opens</a:t>
          </a:r>
          <a:endParaRPr lang="en-US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May 2016</a:t>
          </a:r>
          <a:endParaRPr lang="en-US" sz="2800" kern="1200" dirty="0"/>
        </a:p>
      </dsp:txBody>
      <dsp:txXfrm>
        <a:off x="93446" y="1102726"/>
        <a:ext cx="2228581" cy="1825637"/>
      </dsp:txXfrm>
    </dsp:sp>
    <dsp:sp modelId="{DC2A0ADB-DCE3-4BF4-9952-0394865777AC}">
      <dsp:nvSpPr>
        <dsp:cNvPr id="0" name=""/>
        <dsp:cNvSpPr/>
      </dsp:nvSpPr>
      <dsp:spPr>
        <a:xfrm flipV="1">
          <a:off x="3738889" y="4384620"/>
          <a:ext cx="3179816" cy="242103"/>
        </a:xfrm>
        <a:prstGeom prst="chevron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9D1FDE-4DD7-4FA5-8C70-0C747477B66C}">
      <dsp:nvSpPr>
        <dsp:cNvPr id="0" name=""/>
        <dsp:cNvSpPr/>
      </dsp:nvSpPr>
      <dsp:spPr>
        <a:xfrm>
          <a:off x="145099" y="3132564"/>
          <a:ext cx="2081935" cy="82791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rtlCol="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Doors open</a:t>
          </a:r>
        </a:p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2016</a:t>
          </a:r>
          <a:endParaRPr lang="en-US" sz="1500" kern="1200" dirty="0"/>
        </a:p>
      </dsp:txBody>
      <dsp:txXfrm>
        <a:off x="169348" y="3156813"/>
        <a:ext cx="2033437" cy="779419"/>
      </dsp:txXfrm>
    </dsp:sp>
    <dsp:sp modelId="{69C28D3B-E083-42DF-9EA0-916CA12125A9}">
      <dsp:nvSpPr>
        <dsp:cNvPr id="0" name=""/>
        <dsp:cNvSpPr/>
      </dsp:nvSpPr>
      <dsp:spPr>
        <a:xfrm>
          <a:off x="6109663" y="557972"/>
          <a:ext cx="3375827" cy="24288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7F5837-10E2-4FFC-A492-DB8A19EF48CA}">
      <dsp:nvSpPr>
        <dsp:cNvPr id="0" name=""/>
        <dsp:cNvSpPr/>
      </dsp:nvSpPr>
      <dsp:spPr>
        <a:xfrm>
          <a:off x="6624736" y="3123730"/>
          <a:ext cx="2369388" cy="82791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rtlCol="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Innovating UK therapy database development in </a:t>
          </a:r>
        </a:p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2019</a:t>
          </a:r>
        </a:p>
      </dsp:txBody>
      <dsp:txXfrm>
        <a:off x="6648985" y="3147979"/>
        <a:ext cx="2320890" cy="779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l">
              <a:defRPr sz="13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r">
              <a:defRPr sz="1300"/>
            </a:lvl1pPr>
          </a:lstStyle>
          <a:p>
            <a:pPr rtl="0"/>
            <a:fld id="{95E640B8-84E0-4918-8D32-2DA907C40CB3}" type="datetime1">
              <a:rPr lang="en-GB" smtClean="0"/>
              <a:t>18/11/2018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l">
              <a:defRPr sz="13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r">
              <a:defRPr sz="1300"/>
            </a:lvl1pPr>
          </a:lstStyle>
          <a:p>
            <a:pPr rtl="0"/>
            <a:fld id="{D9F912AB-2776-42F2-A957-313FC7EFED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l">
              <a:defRPr sz="1300"/>
            </a:lvl1pPr>
          </a:lstStyle>
          <a:p>
            <a:pPr rtl="0"/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r">
              <a:defRPr sz="1300"/>
            </a:lvl1pPr>
          </a:lstStyle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1" tIns="47781" rIns="95561" bIns="47781" rtlCol="0" anchor="ctr"/>
          <a:lstStyle/>
          <a:p>
            <a:pPr rt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1" tIns="47781" rIns="95561" bIns="47781" rtlCol="0"/>
          <a:lstStyle/>
          <a:p>
            <a:pPr lvl="0" rtl="0"/>
            <a:r>
              <a:rPr lang="en-GB" noProof="0" dirty="0"/>
              <a:t>Click to edit Master text styles</a:t>
            </a:r>
          </a:p>
          <a:p>
            <a:pPr lvl="1" rtl="0"/>
            <a:r>
              <a:rPr lang="en-GB" noProof="0" dirty="0"/>
              <a:t>Second level</a:t>
            </a:r>
          </a:p>
          <a:p>
            <a:pPr lvl="2" rtl="0"/>
            <a:r>
              <a:rPr lang="en-GB" noProof="0" dirty="0"/>
              <a:t>Third level</a:t>
            </a:r>
          </a:p>
          <a:p>
            <a:pPr lvl="3" rtl="0"/>
            <a:r>
              <a:rPr lang="en-GB" noProof="0" dirty="0"/>
              <a:t>Fourth level</a:t>
            </a:r>
          </a:p>
          <a:p>
            <a:pPr lvl="4" rtl="0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l">
              <a:defRPr sz="1300"/>
            </a:lvl1pPr>
          </a:lstStyle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r">
              <a:defRPr sz="1300"/>
            </a:lvl1pPr>
          </a:lstStyle>
          <a:p>
            <a:pPr rtl="0"/>
            <a:fld id="{F93199CD-3E1B-4AE6-990F-76F925F5EA9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5176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Picture Key:</a:t>
            </a:r>
          </a:p>
          <a:p>
            <a:endParaRPr lang="en-GB" dirty="0"/>
          </a:p>
          <a:p>
            <a:r>
              <a:rPr lang="en-GB" dirty="0"/>
              <a:t>From top left-hand corner:  </a:t>
            </a:r>
          </a:p>
          <a:p>
            <a:pPr marL="238905" indent="-238905">
              <a:buAutoNum type="arabicParenR"/>
            </a:pPr>
            <a:r>
              <a:rPr lang="en-GB" dirty="0"/>
              <a:t>my son Simon </a:t>
            </a:r>
          </a:p>
          <a:p>
            <a:pPr marL="238905" indent="-238905">
              <a:buAutoNum type="arabicParenR"/>
            </a:pPr>
            <a:r>
              <a:rPr lang="en-GB" dirty="0"/>
              <a:t>me as a trainee mental health nurse – get the hair that both Simon and I inherited…</a:t>
            </a:r>
          </a:p>
          <a:p>
            <a:pPr marL="238905" indent="-238905">
              <a:buAutoNum type="arabicParenR"/>
            </a:pPr>
            <a:r>
              <a:rPr lang="en-GB" dirty="0"/>
              <a:t>me as a biker chick in late 1970s</a:t>
            </a:r>
          </a:p>
          <a:p>
            <a:pPr marL="238905" indent="-238905">
              <a:buAutoNum type="arabicParenR"/>
            </a:pPr>
            <a:r>
              <a:rPr lang="en-GB" dirty="0"/>
              <a:t>my Scottish hometown of Dumfries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10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1570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Picture Key:</a:t>
            </a:r>
          </a:p>
          <a:p>
            <a:endParaRPr lang="en-GB" dirty="0"/>
          </a:p>
          <a:p>
            <a:r>
              <a:rPr lang="en-GB" dirty="0"/>
              <a:t>From top left-hand corner:  </a:t>
            </a:r>
          </a:p>
          <a:p>
            <a:pPr marL="238905" indent="-238905">
              <a:buAutoNum type="arabicParenR"/>
            </a:pPr>
            <a:r>
              <a:rPr lang="en-GB" dirty="0"/>
              <a:t>my PhD graduation shot </a:t>
            </a:r>
          </a:p>
          <a:p>
            <a:pPr marL="238905" indent="-238905">
              <a:buAutoNum type="arabicParenR"/>
            </a:pPr>
            <a:r>
              <a:rPr lang="en-GB" dirty="0"/>
              <a:t>me today</a:t>
            </a:r>
          </a:p>
          <a:p>
            <a:pPr marL="238905" indent="-238905">
              <a:buAutoNum type="arabicParenR"/>
            </a:pPr>
            <a:r>
              <a:rPr lang="en-GB" dirty="0"/>
              <a:t>animals and other special people in </a:t>
            </a:r>
            <a:r>
              <a:rPr lang="en-GB"/>
              <a:t>my life…</a:t>
            </a:r>
            <a:endParaRPr lang="en-GB" dirty="0"/>
          </a:p>
          <a:p>
            <a:pPr marL="238905" indent="-238905">
              <a:buAutoNum type="arabicParenR"/>
            </a:pPr>
            <a:r>
              <a:rPr lang="en-GB" dirty="0"/>
              <a:t>my son and I after my MEd graduation; our last day together before he died…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11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64330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My life partner, Pat!</a:t>
            </a:r>
          </a:p>
          <a:p>
            <a:r>
              <a:rPr lang="en-GB" dirty="0"/>
              <a:t>Sharing cronehood…and facing new health challenges with me…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12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63935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700" b="1" u="sng" dirty="0">
                <a:solidFill>
                  <a:srgbClr val="0070C0"/>
                </a:solidFill>
              </a:rPr>
              <a:t>CMHC – Counselling and Mental Health Clinic</a:t>
            </a:r>
          </a:p>
          <a:p>
            <a:endParaRPr lang="en-US" sz="1300" b="1" dirty="0">
              <a:solidFill>
                <a:srgbClr val="0070C0"/>
              </a:solidFill>
            </a:endParaRPr>
          </a:p>
          <a:p>
            <a:r>
              <a:rPr lang="en-US" sz="1300" b="1" dirty="0">
                <a:solidFill>
                  <a:srgbClr val="0070C0"/>
                </a:solidFill>
              </a:rPr>
              <a:t>Purpose</a:t>
            </a:r>
            <a:endParaRPr lang="en-GB" sz="1300" dirty="0">
              <a:solidFill>
                <a:srgbClr val="0070C0"/>
              </a:solidFill>
            </a:endParaRPr>
          </a:p>
          <a:p>
            <a:pPr lvl="0"/>
            <a:r>
              <a:rPr lang="en-US" sz="1300" dirty="0">
                <a:solidFill>
                  <a:srgbClr val="0070C0"/>
                </a:solidFill>
              </a:rPr>
              <a:t>Provision of high quality, accessible, evidence-based mental health services to support personal, relational and professional development and facilitate people to reach their aims and aspirations</a:t>
            </a:r>
            <a:endParaRPr lang="en-GB" sz="1300" dirty="0">
              <a:solidFill>
                <a:srgbClr val="0070C0"/>
              </a:solidFill>
            </a:endParaRPr>
          </a:p>
          <a:p>
            <a:endParaRPr lang="en-GB" sz="1300" b="1" dirty="0">
              <a:solidFill>
                <a:srgbClr val="0070C0"/>
              </a:solidFill>
            </a:endParaRPr>
          </a:p>
          <a:p>
            <a:r>
              <a:rPr lang="en-GB" sz="1300" b="1" dirty="0">
                <a:solidFill>
                  <a:srgbClr val="0070C0"/>
                </a:solidFill>
              </a:rPr>
              <a:t>Vision</a:t>
            </a:r>
            <a:endParaRPr lang="en-GB" sz="1300" dirty="0">
              <a:solidFill>
                <a:srgbClr val="0070C0"/>
              </a:solidFill>
            </a:endParaRPr>
          </a:p>
          <a:p>
            <a:r>
              <a:rPr lang="en-GB" sz="1300" dirty="0">
                <a:solidFill>
                  <a:srgbClr val="0070C0"/>
                </a:solidFill>
              </a:rPr>
              <a:t>To develop as </a:t>
            </a:r>
            <a:r>
              <a:rPr lang="en-GB" sz="1300" b="1" dirty="0">
                <a:solidFill>
                  <a:srgbClr val="0070C0"/>
                </a:solidFill>
              </a:rPr>
              <a:t>an </a:t>
            </a:r>
            <a:r>
              <a:rPr lang="en-GB" sz="1300" b="1" i="1" dirty="0">
                <a:solidFill>
                  <a:srgbClr val="0070C0"/>
                </a:solidFill>
              </a:rPr>
              <a:t>Internationally recognised Centre for Mental Health</a:t>
            </a:r>
            <a:r>
              <a:rPr lang="en-GB" sz="1300" b="1" dirty="0">
                <a:solidFill>
                  <a:srgbClr val="0070C0"/>
                </a:solidFill>
              </a:rPr>
              <a:t>,</a:t>
            </a:r>
            <a:r>
              <a:rPr lang="en-GB" sz="1300" dirty="0">
                <a:solidFill>
                  <a:srgbClr val="0070C0"/>
                </a:solidFill>
              </a:rPr>
              <a:t> distinguished through our founding values of </a:t>
            </a:r>
            <a:r>
              <a:rPr lang="en-GB" sz="1300" b="1" i="1" dirty="0">
                <a:solidFill>
                  <a:srgbClr val="0070C0"/>
                </a:solidFill>
              </a:rPr>
              <a:t>collaboration, creativity and community</a:t>
            </a:r>
            <a:r>
              <a:rPr lang="en-GB" sz="1300" b="1" dirty="0">
                <a:solidFill>
                  <a:srgbClr val="0070C0"/>
                </a:solidFill>
              </a:rPr>
              <a:t> </a:t>
            </a:r>
            <a:endParaRPr lang="en-GB" sz="1300" dirty="0">
              <a:solidFill>
                <a:srgbClr val="0070C0"/>
              </a:solidFill>
            </a:endParaRPr>
          </a:p>
          <a:p>
            <a:r>
              <a:rPr lang="en-US" sz="1300" dirty="0">
                <a:solidFill>
                  <a:srgbClr val="0070C0"/>
                </a:solidFill>
              </a:rPr>
              <a:t> </a:t>
            </a:r>
            <a:endParaRPr lang="en-GB" sz="1300" dirty="0">
              <a:solidFill>
                <a:srgbClr val="0070C0"/>
              </a:solidFill>
            </a:endParaRPr>
          </a:p>
          <a:p>
            <a:r>
              <a:rPr lang="en-US" sz="1300" b="1" dirty="0">
                <a:solidFill>
                  <a:srgbClr val="0070C0"/>
                </a:solidFill>
              </a:rPr>
              <a:t>Aims </a:t>
            </a:r>
            <a:endParaRPr lang="en-GB" sz="1300" dirty="0">
              <a:solidFill>
                <a:srgbClr val="0070C0"/>
              </a:solidFill>
            </a:endParaRPr>
          </a:p>
          <a:p>
            <a:pPr lvl="0"/>
            <a:r>
              <a:rPr lang="en-US" sz="1300" dirty="0">
                <a:solidFill>
                  <a:srgbClr val="0070C0"/>
                </a:solidFill>
              </a:rPr>
              <a:t>To deliver </a:t>
            </a:r>
            <a:r>
              <a:rPr lang="en-US" sz="1300" b="1" i="1" dirty="0">
                <a:solidFill>
                  <a:srgbClr val="0070C0"/>
                </a:solidFill>
              </a:rPr>
              <a:t>research projects and outcomes with social, political, professional and Research Excellence Framework (REF) impact</a:t>
            </a:r>
            <a:endParaRPr lang="en-GB" sz="1300" dirty="0">
              <a:solidFill>
                <a:srgbClr val="0070C0"/>
              </a:solidFill>
            </a:endParaRPr>
          </a:p>
          <a:p>
            <a:pPr lvl="0"/>
            <a:r>
              <a:rPr lang="en-US" sz="1300" dirty="0">
                <a:solidFill>
                  <a:srgbClr val="0070C0"/>
                </a:solidFill>
              </a:rPr>
              <a:t>To offer </a:t>
            </a:r>
            <a:r>
              <a:rPr lang="en-US" sz="1300" b="1" i="1" dirty="0">
                <a:solidFill>
                  <a:srgbClr val="0070C0"/>
                </a:solidFill>
              </a:rPr>
              <a:t>professional services through: CPD, training, supervision and collaborative consultancy</a:t>
            </a:r>
            <a:r>
              <a:rPr lang="en-US" sz="1300" dirty="0">
                <a:solidFill>
                  <a:srgbClr val="0070C0"/>
                </a:solidFill>
              </a:rPr>
              <a:t> </a:t>
            </a:r>
            <a:endParaRPr lang="en-GB" sz="1300" dirty="0">
              <a:solidFill>
                <a:srgbClr val="0070C0"/>
              </a:solidFill>
            </a:endParaRPr>
          </a:p>
          <a:p>
            <a:pPr lvl="0"/>
            <a:r>
              <a:rPr lang="en-US" sz="1300" dirty="0">
                <a:solidFill>
                  <a:srgbClr val="0070C0"/>
                </a:solidFill>
              </a:rPr>
              <a:t>To expand</a:t>
            </a:r>
            <a:r>
              <a:rPr lang="en-US" sz="1300" b="1" dirty="0">
                <a:solidFill>
                  <a:srgbClr val="0070C0"/>
                </a:solidFill>
              </a:rPr>
              <a:t> </a:t>
            </a:r>
            <a:r>
              <a:rPr lang="en-US" sz="1300" dirty="0">
                <a:solidFill>
                  <a:srgbClr val="0070C0"/>
                </a:solidFill>
              </a:rPr>
              <a:t>income to </a:t>
            </a:r>
            <a:r>
              <a:rPr lang="en-US" sz="1300" b="1" i="1" dirty="0">
                <a:solidFill>
                  <a:srgbClr val="0070C0"/>
                </a:solidFill>
              </a:rPr>
              <a:t>facilitate employment opportunities, growth in services, and positive impact upon community mental health</a:t>
            </a:r>
            <a:endParaRPr lang="en-GB" sz="1300" dirty="0">
              <a:solidFill>
                <a:srgbClr val="0070C0"/>
              </a:solidFill>
            </a:endParaRPr>
          </a:p>
          <a:p>
            <a:pPr lvl="0"/>
            <a:r>
              <a:rPr lang="en-US" sz="1300" dirty="0">
                <a:solidFill>
                  <a:srgbClr val="0070C0"/>
                </a:solidFill>
              </a:rPr>
              <a:t>To secure </a:t>
            </a:r>
            <a:r>
              <a:rPr lang="en-US" sz="1300" b="1" i="1" dirty="0">
                <a:solidFill>
                  <a:srgbClr val="0070C0"/>
                </a:solidFill>
              </a:rPr>
              <a:t>UK Professional Body</a:t>
            </a:r>
            <a:r>
              <a:rPr lang="en-US" sz="1300" dirty="0">
                <a:solidFill>
                  <a:srgbClr val="0070C0"/>
                </a:solidFill>
              </a:rPr>
              <a:t> </a:t>
            </a:r>
            <a:r>
              <a:rPr lang="en-US" sz="1300" b="1" i="1" dirty="0">
                <a:solidFill>
                  <a:srgbClr val="0070C0"/>
                </a:solidFill>
              </a:rPr>
              <a:t>Service Accreditation</a:t>
            </a:r>
          </a:p>
          <a:p>
            <a:pPr lvl="0"/>
            <a:endParaRPr lang="en-US" sz="1300" b="1" i="1" dirty="0">
              <a:solidFill>
                <a:srgbClr val="0070C0"/>
              </a:solidFill>
            </a:endParaRPr>
          </a:p>
          <a:p>
            <a:r>
              <a:rPr lang="en-GB" sz="1300" b="1" u="sng" dirty="0">
                <a:solidFill>
                  <a:srgbClr val="7030A0"/>
                </a:solidFill>
              </a:rPr>
              <a:t>Additional information:</a:t>
            </a:r>
          </a:p>
          <a:p>
            <a:r>
              <a:rPr lang="en-GB" sz="1300" b="1" dirty="0">
                <a:solidFill>
                  <a:srgbClr val="7030A0"/>
                </a:solidFill>
              </a:rPr>
              <a:t>35 strong clinic team:</a:t>
            </a:r>
            <a:r>
              <a:rPr lang="en-GB" sz="1300" dirty="0">
                <a:solidFill>
                  <a:srgbClr val="7030A0"/>
                </a:solidFill>
              </a:rPr>
              <a:t> director, clinic coordinator, administrator, duty leads, trained and trainee counsellors (11 of each), research fellows, placement students; 4 new trainees commencing this November  </a:t>
            </a:r>
          </a:p>
          <a:p>
            <a:r>
              <a:rPr lang="en-GB" sz="1300" b="1" dirty="0">
                <a:solidFill>
                  <a:srgbClr val="7030A0"/>
                </a:solidFill>
              </a:rPr>
              <a:t>2 scheduled clinic sessions per week </a:t>
            </a:r>
            <a:r>
              <a:rPr lang="en-GB" sz="1300" dirty="0">
                <a:solidFill>
                  <a:srgbClr val="7030A0"/>
                </a:solidFill>
              </a:rPr>
              <a:t>on Monday and Wednesday evenings, plus additional daytime sessions and groups</a:t>
            </a:r>
          </a:p>
          <a:p>
            <a:r>
              <a:rPr lang="en-GB" sz="1300" b="1" dirty="0">
                <a:solidFill>
                  <a:srgbClr val="7030A0"/>
                </a:solidFill>
              </a:rPr>
              <a:t>Minimum dataset: </a:t>
            </a:r>
            <a:r>
              <a:rPr lang="en-GB" sz="1300" dirty="0">
                <a:solidFill>
                  <a:srgbClr val="7030A0"/>
                </a:solidFill>
              </a:rPr>
              <a:t>GAD 7/PHQ9/CORE 34/CORE 10/WEMWBS; used for counselling and group delivery</a:t>
            </a:r>
          </a:p>
          <a:p>
            <a:r>
              <a:rPr lang="en-GB" sz="1300" b="1" dirty="0">
                <a:solidFill>
                  <a:srgbClr val="7030A0"/>
                </a:solidFill>
              </a:rPr>
              <a:t>Outputs:  </a:t>
            </a:r>
            <a:r>
              <a:rPr lang="en-GB" sz="1300" dirty="0">
                <a:solidFill>
                  <a:srgbClr val="7030A0"/>
                </a:solidFill>
              </a:rPr>
              <a:t>papers, conferences, bids</a:t>
            </a:r>
          </a:p>
          <a:p>
            <a:r>
              <a:rPr lang="en-GB" sz="1300" b="1" dirty="0">
                <a:solidFill>
                  <a:srgbClr val="7030A0"/>
                </a:solidFill>
              </a:rPr>
              <a:t>Income projection:  minimum £132K </a:t>
            </a:r>
            <a:r>
              <a:rPr lang="en-GB" sz="1300" dirty="0">
                <a:solidFill>
                  <a:srgbClr val="7030A0"/>
                </a:solidFill>
              </a:rPr>
              <a:t>per annum by 2021 based upon minimum 5 rooms at full occupancy </a:t>
            </a:r>
          </a:p>
          <a:p>
            <a:r>
              <a:rPr lang="en-GB" sz="1300" dirty="0">
                <a:solidFill>
                  <a:srgbClr val="7030A0"/>
                </a:solidFill>
              </a:rPr>
              <a:t>Currently </a:t>
            </a:r>
            <a:r>
              <a:rPr lang="en-GB" sz="1300" b="1" dirty="0">
                <a:solidFill>
                  <a:srgbClr val="7030A0"/>
                </a:solidFill>
              </a:rPr>
              <a:t>developing CMHC logo and brand </a:t>
            </a:r>
            <a:r>
              <a:rPr lang="en-GB" sz="1300" dirty="0">
                <a:solidFill>
                  <a:srgbClr val="7030A0"/>
                </a:solidFill>
              </a:rPr>
              <a:t>with DVC and Advisory Board</a:t>
            </a:r>
            <a:endParaRPr lang="en-GB" sz="1300" b="1" dirty="0">
              <a:solidFill>
                <a:srgbClr val="7030A0"/>
              </a:solidFill>
            </a:endParaRPr>
          </a:p>
          <a:p>
            <a:r>
              <a:rPr lang="en-GB" sz="1300" b="1" dirty="0">
                <a:solidFill>
                  <a:srgbClr val="7030A0"/>
                </a:solidFill>
              </a:rPr>
              <a:t>Clarence Street development for 2019 </a:t>
            </a:r>
            <a:r>
              <a:rPr lang="en-GB" sz="1300" dirty="0">
                <a:solidFill>
                  <a:srgbClr val="7030A0"/>
                </a:solidFill>
              </a:rPr>
              <a:t>entry; medical group co-location; space for expansion and revenue generation</a:t>
            </a:r>
          </a:p>
          <a:p>
            <a:pPr lvl="0"/>
            <a:endParaRPr lang="en-GB" sz="1300" dirty="0">
              <a:solidFill>
                <a:srgbClr val="0070C0"/>
              </a:solidFill>
            </a:endParaRPr>
          </a:p>
          <a:p>
            <a:r>
              <a:rPr lang="en-US" sz="1500" b="1" dirty="0">
                <a:solidFill>
                  <a:srgbClr val="0070C0"/>
                </a:solidFill>
              </a:rPr>
              <a:t>Current caseload:</a:t>
            </a:r>
            <a:endParaRPr lang="en-GB" sz="1500" dirty="0">
              <a:solidFill>
                <a:srgbClr val="0070C0"/>
              </a:solidFill>
            </a:endParaRPr>
          </a:p>
          <a:p>
            <a:pPr marL="179178" indent="-179178">
              <a:buFont typeface="Arial" panose="020B0604020202020204" pitchFamily="34" charset="0"/>
              <a:buChar char="•"/>
            </a:pPr>
            <a:r>
              <a:rPr lang="en-GB" dirty="0"/>
              <a:t>Currently</a:t>
            </a:r>
            <a:r>
              <a:rPr lang="en-GB" baseline="0" dirty="0"/>
              <a:t> 40-50 clients per week</a:t>
            </a:r>
          </a:p>
          <a:p>
            <a:pPr marL="179178" indent="-179178">
              <a:buFont typeface="Arial" panose="020B0604020202020204" pitchFamily="34" charset="0"/>
              <a:buChar char="•"/>
            </a:pPr>
            <a:r>
              <a:rPr lang="en-GB" baseline="0" dirty="0"/>
              <a:t>Waiting list for assessments currently 20, with additional average 5 referrals weekly</a:t>
            </a:r>
            <a:endParaRPr lang="en-GB" dirty="0"/>
          </a:p>
          <a:p>
            <a:endParaRPr lang="en-GB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497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!!Preparing for the opening of the York St John Counselling &amp; Mental Health Clinic!!</a:t>
            </a:r>
          </a:p>
          <a:p>
            <a:endParaRPr lang="en-GB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Clockwise from left to right:</a:t>
            </a:r>
          </a:p>
          <a:p>
            <a:endParaRPr lang="en-GB" b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 Britten, clinic counsellor</a:t>
            </a:r>
          </a:p>
          <a:p>
            <a:r>
              <a:rPr lang="en-GB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Ashley </a:t>
            </a:r>
            <a:r>
              <a:rPr lang="en-GB" b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Hullock</a:t>
            </a:r>
            <a:r>
              <a:rPr lang="en-GB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clinic’s first Graduate Intern – a YSJ BSc Psychology Graduate</a:t>
            </a:r>
          </a:p>
          <a:p>
            <a:r>
              <a:rPr lang="en-GB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Hazel James, former YSJ academic and clinic researcher</a:t>
            </a:r>
          </a:p>
          <a:p>
            <a:r>
              <a:rPr lang="en-GB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Gary Shepherd, clinic psychotherapist, duty lead, anger management project lead</a:t>
            </a:r>
          </a:p>
          <a:p>
            <a:r>
              <a:rPr lang="en-GB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ME…….</a:t>
            </a:r>
          </a:p>
          <a:p>
            <a:r>
              <a:rPr lang="en-GB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Christine Muller, former clinic Research Assistant, YSJ Occupational Therapy graduate</a:t>
            </a:r>
          </a:p>
          <a:p>
            <a:endParaRPr lang="en-GB" b="1" u="none" dirty="0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14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44706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  <a:p>
            <a:r>
              <a:rPr lang="en-GB" b="1" dirty="0"/>
              <a:t>A host of fabulous students and alumni….!!</a:t>
            </a:r>
          </a:p>
          <a:p>
            <a:endParaRPr lang="en-GB" b="1" dirty="0"/>
          </a:p>
          <a:p>
            <a:r>
              <a:rPr lang="en-GB" b="1" dirty="0"/>
              <a:t>Left to right:</a:t>
            </a:r>
          </a:p>
          <a:p>
            <a:endParaRPr lang="en-GB" b="1" dirty="0"/>
          </a:p>
          <a:p>
            <a:r>
              <a:rPr lang="en-GB" b="1" dirty="0"/>
              <a:t>Left: Catherine Stephenson, NHS Leeds/Selby Trust, a lead in their Recovery College</a:t>
            </a:r>
          </a:p>
          <a:p>
            <a:r>
              <a:rPr lang="en-GB" b="1" dirty="0"/>
              <a:t>Middle: former students</a:t>
            </a:r>
          </a:p>
          <a:p>
            <a:r>
              <a:rPr lang="en-GB" b="1" dirty="0"/>
              <a:t>Right:  Grace Holland, involved in young persons coaching; Rachel Williams, York St John Language and Linguistics graduate and our most recent clinic Graduate Intern</a:t>
            </a:r>
          </a:p>
          <a:p>
            <a:endParaRPr lang="en-GB" b="1" dirty="0"/>
          </a:p>
          <a:p>
            <a:r>
              <a:rPr lang="en-GB" b="1" dirty="0"/>
              <a:t>In addition:  </a:t>
            </a:r>
          </a:p>
          <a:p>
            <a:pPr marL="226428" indent="-226428">
              <a:buFont typeface="+mj-lt"/>
              <a:buAutoNum type="arabicPeriod"/>
            </a:pPr>
            <a:r>
              <a:rPr lang="en-GB" b="1" dirty="0"/>
              <a:t>Alice </a:t>
            </a:r>
            <a:r>
              <a:rPr lang="en-GB" b="1" dirty="0" err="1"/>
              <a:t>Corbally</a:t>
            </a:r>
            <a:r>
              <a:rPr lang="en-GB" b="1" dirty="0"/>
              <a:t>, clinic administrator; YJS BA Counselling Studies graduate; now on full time funded PhD at Sheffield University</a:t>
            </a:r>
          </a:p>
          <a:p>
            <a:pPr marL="226428" indent="-226428">
              <a:buFont typeface="+mj-lt"/>
              <a:buAutoNum type="arabicPeriod"/>
            </a:pPr>
            <a:r>
              <a:rPr lang="en-GB" b="1" dirty="0"/>
              <a:t>Judy Field, former clinic administrator, now pursuing own private practice business; YSJ PG Diploma in Counselling graduate</a:t>
            </a:r>
          </a:p>
          <a:p>
            <a:pPr marL="226428" indent="-226428">
              <a:buFont typeface="+mj-lt"/>
              <a:buAutoNum type="arabicPeriod"/>
            </a:pPr>
            <a:r>
              <a:rPr lang="en-GB" b="1" dirty="0"/>
              <a:t>Abigail Kennedy, former clinic Graduate Intern and graduate of YSJ BSc Psychology; recently trained as a counsellor and now working within the field</a:t>
            </a:r>
          </a:p>
          <a:p>
            <a:endParaRPr lang="en-GB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15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72957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  <a:p>
            <a:r>
              <a:rPr lang="en-GB" sz="1400" b="1" dirty="0"/>
              <a:t>More fabulous characters…</a:t>
            </a:r>
          </a:p>
          <a:p>
            <a:endParaRPr lang="en-GB" sz="1400" b="1" dirty="0"/>
          </a:p>
          <a:p>
            <a:r>
              <a:rPr lang="en-GB" sz="1400" b="1" dirty="0"/>
              <a:t>Top left:  clinic colleagues from York St John and Abertay Universities; will say more a little later about the clinic consortium…!!</a:t>
            </a:r>
          </a:p>
          <a:p>
            <a:r>
              <a:rPr lang="en-GB" sz="1400" b="1" dirty="0"/>
              <a:t>Top right:  Rich and Ruth Knight, York St John Clinic; Rich, clinic lead and coordinator; Ruth, recently joined and will manage our web-based/media presence, plus lead on an eating disorders project with a York University colleague, Dr Catherine Preston</a:t>
            </a:r>
          </a:p>
          <a:p>
            <a:r>
              <a:rPr lang="en-GB" sz="1400" b="1" dirty="0"/>
              <a:t>Bottom left:  Professors Gerry Egan, Tim Bond and John McLeod; none of whom could be here, but most definitely with us in spirit!!</a:t>
            </a:r>
          </a:p>
          <a:p>
            <a:r>
              <a:rPr lang="en-GB" sz="1400" b="1" dirty="0"/>
              <a:t>Bottom middle: </a:t>
            </a:r>
            <a:r>
              <a:rPr lang="en-GB" sz="1400" b="1" dirty="0" err="1"/>
              <a:t>Dr.</a:t>
            </a:r>
            <a:r>
              <a:rPr lang="en-GB" sz="1400" b="1" dirty="0"/>
              <a:t> Mary Connor, founder of counsellor training at York St John; Peter Cook former consultant and trainer</a:t>
            </a:r>
          </a:p>
          <a:p>
            <a:r>
              <a:rPr lang="en-GB" sz="1400" b="1" dirty="0"/>
              <a:t>Bottom right: Dr John Wilson clinic bereavement project lead</a:t>
            </a:r>
          </a:p>
          <a:p>
            <a:endParaRPr lang="en-GB" b="1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75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Yet more fabulous characters….!!</a:t>
            </a:r>
          </a:p>
          <a:p>
            <a:endParaRPr lang="en-GB" b="1" dirty="0"/>
          </a:p>
          <a:p>
            <a:r>
              <a:rPr lang="en-GB" b="1" dirty="0"/>
              <a:t>Sophie, Emily and Andy, clinic counsellors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955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Don’t mess with us….!! The A Team </a:t>
            </a:r>
          </a:p>
          <a:p>
            <a:endParaRPr lang="en-GB" b="1" dirty="0"/>
          </a:p>
          <a:p>
            <a:r>
              <a:rPr lang="en-GB" b="1" dirty="0"/>
              <a:t>Me</a:t>
            </a:r>
          </a:p>
          <a:p>
            <a:r>
              <a:rPr lang="en-GB" b="1" dirty="0"/>
              <a:t>Andy Pendle</a:t>
            </a:r>
          </a:p>
          <a:p>
            <a:r>
              <a:rPr lang="en-GB" b="1" dirty="0"/>
              <a:t>Rich Knight</a:t>
            </a:r>
          </a:p>
          <a:p>
            <a:r>
              <a:rPr lang="en-GB" b="1" dirty="0"/>
              <a:t>Gary Shepherd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18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27501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19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57645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300" b="1" dirty="0"/>
              <a:t>Mental Health Minefield: Stories from the Frontline</a:t>
            </a:r>
          </a:p>
          <a:p>
            <a:br>
              <a:rPr lang="en-GB" dirty="0"/>
            </a:br>
            <a:r>
              <a:rPr lang="en-GB" sz="1300" dirty="0"/>
              <a:t>From a long history of work in the mental health field, I’m bringing personal and professional experiences and anecdotes to inform and enliven my talk. Be prepared to be engaged!</a:t>
            </a:r>
            <a:br>
              <a:rPr lang="en-GB" dirty="0"/>
            </a:br>
            <a:br>
              <a:rPr lang="en-GB" dirty="0"/>
            </a:br>
            <a:r>
              <a:rPr lang="en-GB" sz="1300" dirty="0"/>
              <a:t>I will talk about the work of York St John's Counselling &amp; Mental Health Clinic, which I founded and direct. With reference to the 'cast of characters' involved in delivering the clinic services, I will share powerful and poignant examples from my work and the clinic's mental health work and will highlight research, giving examples of publications and ongoing projects – including Rich’s work on disability, John’s on loss/bereavement, Gary’s on anger management, my work in domestic/relational abuse.</a:t>
            </a:r>
            <a:br>
              <a:rPr lang="en-GB" dirty="0"/>
            </a:br>
            <a:br>
              <a:rPr lang="en-GB" dirty="0"/>
            </a:br>
            <a:r>
              <a:rPr lang="en-GB" sz="1300" dirty="0"/>
              <a:t>I will draw from personal, professional and academic worlds to talk about the significance of people being able to experience ‘mental health moments’, ‘memory making’, and ‘meaning making’;  and will outline the challenges of mental ill-health for individuals and communities. </a:t>
            </a:r>
            <a:br>
              <a:rPr lang="en-GB" dirty="0"/>
            </a:br>
            <a:endParaRPr lang="en-GB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2948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  <a:p>
            <a:r>
              <a:rPr lang="en-GB" b="1" dirty="0"/>
              <a:t>A feature for the University magazine, highlighting the Mental Health Conference in June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20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43169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  <a:p>
            <a:r>
              <a:rPr lang="en-GB" b="1" dirty="0"/>
              <a:t>A brief example of comments from clinic clients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21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16904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u="sng" dirty="0"/>
              <a:t>NOTES:</a:t>
            </a:r>
          </a:p>
          <a:p>
            <a:r>
              <a:rPr lang="en-GB" b="1" u="sng" dirty="0"/>
              <a:t>Research project developments</a:t>
            </a:r>
          </a:p>
          <a:p>
            <a:endParaRPr lang="en-GB" dirty="0"/>
          </a:p>
          <a:p>
            <a:pPr marL="238905" indent="-238905">
              <a:buFont typeface="+mj-lt"/>
              <a:buAutoNum type="arabicPeriod"/>
            </a:pPr>
            <a:r>
              <a:rPr lang="en-GB" sz="1300" dirty="0"/>
              <a:t>Clinic consortium minimum dataset – all clinics</a:t>
            </a:r>
          </a:p>
          <a:p>
            <a:pPr marL="238905" indent="-238905">
              <a:buFont typeface="+mj-lt"/>
              <a:buAutoNum type="arabicPeriod"/>
            </a:pPr>
            <a:r>
              <a:rPr lang="en-GB" sz="1300" dirty="0"/>
              <a:t>Anger management - Gary</a:t>
            </a:r>
          </a:p>
          <a:p>
            <a:pPr marL="238905" indent="-238905">
              <a:buFont typeface="+mj-lt"/>
              <a:buAutoNum type="arabicPeriod"/>
            </a:pPr>
            <a:r>
              <a:rPr lang="en-GB" sz="1300" dirty="0"/>
              <a:t>Bereavement – John </a:t>
            </a:r>
          </a:p>
          <a:p>
            <a:pPr marL="238905" indent="-238905">
              <a:buFont typeface="+mj-lt"/>
              <a:buAutoNum type="arabicPeriod"/>
            </a:pPr>
            <a:r>
              <a:rPr lang="en-GB" sz="1300" dirty="0"/>
              <a:t>Young people – Grace, Pete, Sinead</a:t>
            </a:r>
          </a:p>
          <a:p>
            <a:pPr marL="238905" indent="-238905">
              <a:buFont typeface="+mj-lt"/>
              <a:buAutoNum type="arabicPeriod"/>
            </a:pPr>
            <a:r>
              <a:rPr lang="en-GB" sz="1300" dirty="0"/>
              <a:t>Disability - Rich</a:t>
            </a:r>
          </a:p>
          <a:p>
            <a:pPr marL="238905" indent="-238905">
              <a:buFont typeface="+mj-lt"/>
              <a:buAutoNum type="arabicPeriod"/>
            </a:pPr>
            <a:r>
              <a:rPr lang="en-GB" sz="1300" dirty="0"/>
              <a:t>Domestic abuse – Lynne / Jeannette / consortium</a:t>
            </a:r>
          </a:p>
          <a:p>
            <a:pPr marL="238905" indent="-238905">
              <a:buFont typeface="+mj-lt"/>
              <a:buAutoNum type="arabicPeriod"/>
            </a:pPr>
            <a:r>
              <a:rPr lang="en-GB" sz="1300" dirty="0"/>
              <a:t>Eating disorders – Ruth / Catherine</a:t>
            </a:r>
          </a:p>
          <a:p>
            <a:pPr marL="238905" indent="-238905">
              <a:buFont typeface="+mj-lt"/>
              <a:buAutoNum type="arabicPeriod"/>
            </a:pPr>
            <a:r>
              <a:rPr lang="en-GB" sz="1300" dirty="0"/>
              <a:t>Elders – Lynne, Lizzie, John L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22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92635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23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873340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8905" indent="-238905">
              <a:buAutoNum type="arabicPeriod"/>
            </a:pPr>
            <a:r>
              <a:rPr lang="en-GB" dirty="0"/>
              <a:t>Developing a second edition of </a:t>
            </a:r>
            <a:r>
              <a:rPr lang="en-GB" i="1" dirty="0"/>
              <a:t>Relational Ethics in Practice</a:t>
            </a:r>
            <a:r>
              <a:rPr lang="en-GB" dirty="0"/>
              <a:t>, with Dr Alan Dunnett and Reverend Professor Alistair Ross as co-editors</a:t>
            </a:r>
          </a:p>
          <a:p>
            <a:pPr marL="238905" indent="-238905">
              <a:buAutoNum type="arabicPeriod"/>
            </a:pPr>
            <a:r>
              <a:rPr lang="en-GB" dirty="0"/>
              <a:t>Keynote at the Council for Psychoanalysis &amp; Jungian Analysis in March 2018</a:t>
            </a:r>
          </a:p>
          <a:p>
            <a:pPr marL="238905" indent="-238905">
              <a:buAutoNum type="arabicPeriod"/>
            </a:pPr>
            <a:r>
              <a:rPr lang="en-GB" dirty="0"/>
              <a:t>Conference proposal:  developing a research clinic in UK HEI sector; collaborative venture with research clinic consortium colleagues.</a:t>
            </a:r>
          </a:p>
          <a:p>
            <a:pPr marL="238905" indent="-238905">
              <a:buAutoNum type="arabicPeriod"/>
            </a:pPr>
            <a:r>
              <a:rPr lang="en-GB" dirty="0"/>
              <a:t>Plus: 1) Invited presentation to GPs on men’s mental health; 2) Invited keynote at </a:t>
            </a:r>
            <a:r>
              <a:rPr lang="en-GB" dirty="0" err="1"/>
              <a:t>Keele</a:t>
            </a:r>
            <a:r>
              <a:rPr lang="en-GB" dirty="0"/>
              <a:t> </a:t>
            </a:r>
            <a:r>
              <a:rPr lang="en-GB" dirty="0" err="1"/>
              <a:t>Conferencer</a:t>
            </a:r>
            <a:r>
              <a:rPr lang="en-GB" dirty="0"/>
              <a:t> 2019; 3) invited talk on DV at York University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24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65401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Exciting development!</a:t>
            </a:r>
          </a:p>
          <a:p>
            <a:endParaRPr lang="en-GB" dirty="0"/>
          </a:p>
          <a:p>
            <a:r>
              <a:rPr lang="en-GB" dirty="0"/>
              <a:t>The clinic is moving into Clarence Street in September 2019, to work in shared accommodation with a local medical group to provide an accessible and welcoming health/mental health context.   The project is led by YSJ Estates team (under Director Debbi Angell) and the refurb is led by Martin Dougherty.  York St John talent – staff and students – will develop and deliver on the refurbishment.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25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56678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="1" dirty="0"/>
              <a:t>From top left:  Me and Rich Knight, York St John Clinic; Kate Smith, Abertay Clinic</a:t>
            </a:r>
          </a:p>
          <a:p>
            <a:endParaRPr lang="en-GB" b="1" dirty="0"/>
          </a:p>
          <a:p>
            <a:r>
              <a:rPr lang="en-GB" b="1" dirty="0"/>
              <a:t>From bottom left:  Colette Lewis, Newman Clinic; Mark Widdowson and Jeannette Roddy, Salford Clinic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26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02647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u="sng" dirty="0"/>
              <a:t>NOTES</a:t>
            </a:r>
          </a:p>
          <a:p>
            <a:pPr marL="179178" indent="-179178">
              <a:buFont typeface="Arial" panose="020B0604020202020204" pitchFamily="34" charset="0"/>
              <a:buChar char="•"/>
            </a:pPr>
            <a:endParaRPr lang="en-GB" b="1" dirty="0"/>
          </a:p>
          <a:p>
            <a:pPr marL="179178" indent="-179178">
              <a:buFont typeface="Arial" panose="020B0604020202020204" pitchFamily="34" charset="0"/>
              <a:buChar char="•"/>
            </a:pPr>
            <a:r>
              <a:rPr lang="en-GB" b="1" dirty="0"/>
              <a:t>So, following our journey through some of my personal, professional and relational terrain, it is time to draw to a close</a:t>
            </a:r>
          </a:p>
          <a:p>
            <a:pPr marL="179178" indent="-179178">
              <a:buFont typeface="Arial" panose="020B0604020202020204" pitchFamily="34" charset="0"/>
              <a:buChar char="•"/>
            </a:pPr>
            <a:r>
              <a:rPr lang="en-GB" b="1" dirty="0"/>
              <a:t>Time for a moment of contemplation and reflection; reflect upon the image and note anything that comes to mind or seems significant for you</a:t>
            </a:r>
          </a:p>
          <a:p>
            <a:pPr marL="179178" indent="-179178">
              <a:buFont typeface="Arial" panose="020B0604020202020204" pitchFamily="34" charset="0"/>
              <a:buChar char="•"/>
            </a:pPr>
            <a:r>
              <a:rPr lang="en-GB" b="1" dirty="0"/>
              <a:t>Share your reflections with the person next to you</a:t>
            </a:r>
          </a:p>
          <a:p>
            <a:pPr marL="179178" indent="-179178">
              <a:buFont typeface="Arial" panose="020B0604020202020204" pitchFamily="34" charset="0"/>
              <a:buChar char="•"/>
            </a:pPr>
            <a:r>
              <a:rPr lang="en-GB" b="1" dirty="0"/>
              <a:t>Take 2-3 comments from audience if people want to share</a:t>
            </a:r>
          </a:p>
          <a:p>
            <a:pPr marL="179178" indent="-179178">
              <a:buFont typeface="Arial" panose="020B0604020202020204" pitchFamily="34" charset="0"/>
              <a:buChar char="•"/>
            </a:pPr>
            <a:r>
              <a:rPr lang="en-GB" b="1" dirty="0"/>
              <a:t>Image prepared by local / International musician and artist Heather Hammond…</a:t>
            </a:r>
          </a:p>
          <a:p>
            <a:pPr marL="179178" indent="-179178">
              <a:buFont typeface="Arial" panose="020B0604020202020204" pitchFamily="34" charset="0"/>
              <a:buChar char="•"/>
            </a:pPr>
            <a:r>
              <a:rPr lang="en-GB" b="1" dirty="0"/>
              <a:t>Lead into comments and question time for final 10 minutes </a:t>
            </a:r>
          </a:p>
          <a:p>
            <a:pPr marL="179178" indent="-179178">
              <a:buFont typeface="Arial" panose="020B0604020202020204" pitchFamily="34" charset="0"/>
              <a:buChar char="•"/>
            </a:pPr>
            <a:r>
              <a:rPr lang="en-GB" b="1" dirty="0"/>
              <a:t>Remind audience of drinks and nibbles in De Grey reception</a:t>
            </a:r>
          </a:p>
          <a:p>
            <a:pPr marL="179178" indent="-179178">
              <a:buFont typeface="Arial" panose="020B0604020202020204" pitchFamily="34" charset="0"/>
              <a:buChar char="•"/>
            </a:pPr>
            <a:r>
              <a:rPr lang="en-GB" b="1" dirty="0"/>
              <a:t>Note CPD development and show flier slide next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27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889107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28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186222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  <a:p>
            <a:r>
              <a:rPr lang="en-GB" b="1" dirty="0"/>
              <a:t>Professor Lynne Gabriel</a:t>
            </a:r>
          </a:p>
          <a:p>
            <a:endParaRPr lang="en-GB" b="1" dirty="0"/>
          </a:p>
          <a:p>
            <a:r>
              <a:rPr lang="en-GB" b="1" dirty="0"/>
              <a:t>E: l.gabriel2@yorksj.ac.uk</a:t>
            </a:r>
          </a:p>
          <a:p>
            <a:endParaRPr lang="en-GB" b="1" dirty="0"/>
          </a:p>
          <a:p>
            <a:r>
              <a:rPr lang="en-GB" b="1" dirty="0"/>
              <a:t>T: 01904 624624 / M: 07958475919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D35D6-5348-4C34-9B8D-BEC7ABEB478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584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700" b="1" dirty="0"/>
          </a:p>
          <a:p>
            <a:endParaRPr lang="en-GB" sz="1700" b="1" dirty="0"/>
          </a:p>
          <a:p>
            <a:pPr marL="298631" indent="-298631">
              <a:buFont typeface="Arial" panose="020B0604020202020204" pitchFamily="34" charset="0"/>
              <a:buChar char="•"/>
            </a:pPr>
            <a:r>
              <a:rPr lang="en-GB" sz="1700" b="1" dirty="0"/>
              <a:t>Brief initial audience interaction to provide people with an opportune moment to simply reflect on ‘what does mental health mean to me?’ </a:t>
            </a:r>
          </a:p>
          <a:p>
            <a:pPr marL="298631" indent="-298631">
              <a:buFont typeface="Arial" panose="020B0604020202020204" pitchFamily="34" charset="0"/>
              <a:buChar char="•"/>
            </a:pPr>
            <a:r>
              <a:rPr lang="en-GB" sz="1700" b="1" dirty="0"/>
              <a:t>Allow time for 2-3 comments from the audience before moving onto next slide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278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From the austere and, arguably, punitive - historical approaches to mental health interventions….prior to the roll-out of ‘care in the community’ in the UK, psychiatric interventions were provided in state or private institutions.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 remember the operating theatre – the actual theatre at my training institution is shown here – although I did not take part in the lobotomy operations that were performed.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picture of ECT being administered resonates with my experiences in an early 1970s psychiatric setting; a difficult experience as a young trainee…  Practices and interventions have, thankfully, moved on.   That said, we continue to have cases of compassion fatigue and lapses in care.   Health trusts aiming for partnership and connectivity – ‘joined up’ healthcare based </a:t>
            </a:r>
            <a:r>
              <a:rPr lang="en-GB"/>
              <a:t>upon Trieste. 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57209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the surreal….a Minister for Loneliness!!</a:t>
            </a:r>
          </a:p>
          <a:p>
            <a:endParaRPr lang="en-GB" dirty="0"/>
          </a:p>
          <a:p>
            <a:r>
              <a:rPr lang="en-GB" dirty="0"/>
              <a:t>In the current political landscape, mental health is never far from the headlines – the recent announcement that Tracey Crouch, already mental health minister, had taken on the mantel of ‘Minister for Loneliness’  offered a surreal moment.  It is important that we maintain the focus upon ‘no health without mental health’</a:t>
            </a:r>
          </a:p>
          <a:p>
            <a:endParaRPr lang="en-GB" dirty="0"/>
          </a:p>
          <a:p>
            <a:r>
              <a:rPr lang="en-GB" dirty="0"/>
              <a:t>Citizen wellbeing is crucial to the ongoing health and wellbeing of our national and international communities.</a:t>
            </a:r>
          </a:p>
          <a:p>
            <a:r>
              <a:rPr lang="en-GB" dirty="0"/>
              <a:t>The World Health Organization defines wellbeing as a state where everyone is able to realise their potential, can cope with the normal stresses of life, can work productively and fruitfully and is able to make a contribution to their community (WHO (2016). Mental health: A state of well-being).</a:t>
            </a:r>
          </a:p>
          <a:p>
            <a:endParaRPr lang="en-GB" dirty="0"/>
          </a:p>
          <a:p>
            <a:r>
              <a:rPr lang="en-GB" dirty="0"/>
              <a:t>Key activity and campaigning through social movements such as </a:t>
            </a:r>
            <a:r>
              <a:rPr lang="en-GB" b="1" i="1" dirty="0"/>
              <a:t>Time to Change</a:t>
            </a:r>
            <a:r>
              <a:rPr lang="en-GB" dirty="0"/>
              <a:t>, led by Sue Baker and supported by a number of high profile celebrities. </a:t>
            </a:r>
          </a:p>
          <a:p>
            <a:endParaRPr lang="en-GB" dirty="0"/>
          </a:p>
          <a:p>
            <a:r>
              <a:rPr lang="en-GB" dirty="0"/>
              <a:t>In the recent UK budget, it was announced that funding for mental health services would grow as a share of the overall NHS budget across the next five years; good news and we need more…this is a multi-generational transition that requires additional investment from successive Governments. </a:t>
            </a:r>
            <a:r>
              <a:rPr lang="en-GB" b="1" dirty="0"/>
              <a:t> </a:t>
            </a: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13520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u="sng" dirty="0"/>
              <a:t>NOTES:</a:t>
            </a:r>
          </a:p>
          <a:p>
            <a:r>
              <a:rPr lang="en-GB" b="1" u="sng" dirty="0"/>
              <a:t>Contemporary mental health facts, figures, fears</a:t>
            </a:r>
          </a:p>
          <a:p>
            <a:endParaRPr lang="en-GB" b="1" dirty="0"/>
          </a:p>
          <a:p>
            <a:pPr marL="238905" indent="-238905">
              <a:buAutoNum type="arabicPeriod"/>
            </a:pPr>
            <a:r>
              <a:rPr lang="en-GB" dirty="0"/>
              <a:t>Children and young people: </a:t>
            </a:r>
            <a:r>
              <a:rPr lang="en-GB" b="1" dirty="0"/>
              <a:t>6 times more have mental health problems than a decade ago; </a:t>
            </a:r>
            <a:r>
              <a:rPr lang="en-GB" b="0" dirty="0"/>
              <a:t>a troubling thought given that some children become leaders of tomorrow; how are we helping/hindering our young people for their futures?</a:t>
            </a:r>
            <a:endParaRPr lang="en-GB" b="1" dirty="0"/>
          </a:p>
          <a:p>
            <a:endParaRPr lang="en-GB" b="1" dirty="0"/>
          </a:p>
          <a:p>
            <a:r>
              <a:rPr lang="en-GB" dirty="0"/>
              <a:t>2. Adults: </a:t>
            </a:r>
            <a:r>
              <a:rPr lang="en-GB" b="1" dirty="0"/>
              <a:t>women are more likely than men</a:t>
            </a:r>
            <a:r>
              <a:rPr lang="en-GB" dirty="0"/>
              <a:t> to have a common mental health problem </a:t>
            </a:r>
            <a:r>
              <a:rPr lang="en-GB" b="1" u="sng" dirty="0">
                <a:solidFill>
                  <a:srgbClr val="FF0000"/>
                </a:solidFill>
              </a:rPr>
              <a:t>WHY DO YOU THINK THIS IS? -  ASK THE AUDIENCE</a:t>
            </a:r>
            <a:r>
              <a:rPr lang="en-GB" dirty="0"/>
              <a:t>; in 2013, of the </a:t>
            </a:r>
            <a:r>
              <a:rPr lang="en-GB" b="1" dirty="0"/>
              <a:t>6,233 suicides</a:t>
            </a:r>
            <a:r>
              <a:rPr lang="en-GB" dirty="0"/>
              <a:t> recorded in UK for people aged 15 and older. </a:t>
            </a:r>
            <a:r>
              <a:rPr lang="en-GB" b="1" dirty="0"/>
              <a:t>78%</a:t>
            </a:r>
            <a:r>
              <a:rPr lang="en-GB" dirty="0"/>
              <a:t> </a:t>
            </a:r>
            <a:r>
              <a:rPr lang="en-GB" b="1" dirty="0"/>
              <a:t>were male  - </a:t>
            </a:r>
            <a:r>
              <a:rPr lang="en-GB" b="1" u="sng" dirty="0"/>
              <a:t>WHY DO YOU THINK THIS IS? -  ASK THE AUDIENCE</a:t>
            </a:r>
            <a:endParaRPr lang="en-GB" b="1" dirty="0"/>
          </a:p>
          <a:p>
            <a:endParaRPr lang="en-GB" b="1" dirty="0"/>
          </a:p>
          <a:p>
            <a:r>
              <a:rPr lang="en-GB" dirty="0"/>
              <a:t>3. Elders:  </a:t>
            </a:r>
            <a:r>
              <a:rPr lang="en-GB" b="1" dirty="0"/>
              <a:t>Age UK project a 49% increase in loneliness by 2026</a:t>
            </a:r>
          </a:p>
          <a:p>
            <a:endParaRPr lang="en-GB" b="1" dirty="0"/>
          </a:p>
          <a:p>
            <a:r>
              <a:rPr lang="en-GB" dirty="0"/>
              <a:t>4. Social contexts, </a:t>
            </a:r>
            <a:r>
              <a:rPr lang="en-GB" b="1" dirty="0"/>
              <a:t>disability, gender:  identity, acceptance issues; bullying; ageism; sexism/misogyny; challenges with emotional and behavioural regulation</a:t>
            </a:r>
          </a:p>
          <a:p>
            <a:endParaRPr lang="en-GB" dirty="0"/>
          </a:p>
          <a:p>
            <a:r>
              <a:rPr lang="en-GB" dirty="0"/>
              <a:t>5. NHS: Development and extension of IAPT; recent growth in social prescribing; education/competencies for health and social care workers</a:t>
            </a:r>
            <a:endParaRPr lang="en-GB" b="1" dirty="0"/>
          </a:p>
          <a:p>
            <a:endParaRPr lang="en-GB" dirty="0"/>
          </a:p>
          <a:p>
            <a:r>
              <a:rPr lang="en-GB" dirty="0"/>
              <a:t>6. Politics:  Tracey Crouch, </a:t>
            </a:r>
            <a:r>
              <a:rPr lang="en-GB" b="1" dirty="0"/>
              <a:t>Minister for Loneliness…</a:t>
            </a:r>
            <a:r>
              <a:rPr lang="en-GB" b="1" dirty="0" err="1"/>
              <a:t>mmmm</a:t>
            </a:r>
            <a:r>
              <a:rPr lang="en-GB" b="1" dirty="0"/>
              <a:t>…When elected as Chair of BACP (British Association for Counselling &amp; Psychotherapy) my first task was to initiate member action to challenge NICE guidance and exclusion of counselling from depression guidelines; hundreds took action, leading to positive, although limited change, plus to NICE changing how people could submit feedback….</a:t>
            </a:r>
          </a:p>
          <a:p>
            <a:endParaRPr lang="en-GB" b="1" dirty="0"/>
          </a:p>
          <a:p>
            <a:r>
              <a:rPr lang="en-GB" b="1" dirty="0"/>
              <a:t>7.  Change across generation(s)…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49621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Enshrined in the BACP Ethical Framework for the Counselling Professions is the notion of practitioner self-care.  This is an essential feature of working as a therapist in the helping professions.</a:t>
            </a:r>
          </a:p>
          <a:p>
            <a:endParaRPr lang="en-GB" dirty="0"/>
          </a:p>
          <a:p>
            <a:r>
              <a:rPr lang="en-GB" dirty="0"/>
              <a:t>The idea of knowing and understanding oneself, alongside the development of understanding self in relationships with others, forms a central part of counselling and therapy training.  The Jungian/Analytical concept of the ‘wounded healer’ and the notion of ‘healer heal thyself’ remains central to work in the healing and helping professions.</a:t>
            </a:r>
          </a:p>
          <a:p>
            <a:endParaRPr lang="en-GB" dirty="0"/>
          </a:p>
          <a:p>
            <a:r>
              <a:rPr lang="en-GB" dirty="0"/>
              <a:t>My own journey into helping work started when I was very small and became a reluctant carer for my younger brother….</a:t>
            </a:r>
          </a:p>
          <a:p>
            <a:r>
              <a:rPr lang="en-GB" dirty="0"/>
              <a:t>Across the years, starting with my early trip to tech college at 15 to do a pre-nursing course (at that time children could leave education at 15), plus a job at 16 as a cadet nurse, through mental health nurse training, into marriage, motherhood, support and care of elder relatives, training as a therapist and now clinic Director,  I’ve become better at self-care.   It’s been a tricky journey however, with moments when my presence in the world was fragile…</a:t>
            </a:r>
          </a:p>
          <a:p>
            <a:endParaRPr lang="en-GB" dirty="0"/>
          </a:p>
          <a:p>
            <a:r>
              <a:rPr lang="en-GB" dirty="0"/>
              <a:t>Through the next couple of slides, I will outline some key character forming times, some magical moments and momentous changes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66107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Difficult to extract discrete pathways and moments, however, this slide highlights themes based around age/life stage and the following slides provide prompts for parts of my story.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3504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Picture Key:</a:t>
            </a:r>
          </a:p>
          <a:p>
            <a:endParaRPr lang="en-GB" dirty="0"/>
          </a:p>
          <a:p>
            <a:pPr marL="238905" indent="-238905">
              <a:buAutoNum type="arabicParenR"/>
            </a:pPr>
            <a:r>
              <a:rPr lang="en-GB" dirty="0"/>
              <a:t>Four generations:  my great-great-grandfather, my great-grandfather, my grandmother, my mother, me…I clearly have a very large family in parts of the UK…</a:t>
            </a:r>
          </a:p>
          <a:p>
            <a:pPr marL="238905" indent="-238905">
              <a:buAutoNum type="arabicParenR"/>
            </a:pPr>
            <a:r>
              <a:rPr lang="en-GB" dirty="0"/>
              <a:t>58 Conyers Road, Byker;  Irish contingent; Conyers Road was demolished, along with many other working class terraces in Byker, to make way for ‘The Byker Wall’…</a:t>
            </a:r>
          </a:p>
          <a:p>
            <a:pPr marL="238905" indent="-238905">
              <a:buAutoNum type="arabicParenR"/>
            </a:pPr>
            <a:r>
              <a:rPr lang="en-GB" dirty="0" err="1"/>
              <a:t>Cargenholm</a:t>
            </a:r>
            <a:r>
              <a:rPr lang="en-GB" dirty="0"/>
              <a:t>, South West Scotland; spent a large part of my childhood here; a haunted house and a key part of the development of my independent and fighting spirit</a:t>
            </a:r>
          </a:p>
          <a:p>
            <a:pPr marL="238905" indent="-238905">
              <a:buAutoNum type="arabicParenR"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A8CCBA2-4B54-4BA8-A1FE-CF186AA3561A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noProof="0" smtClean="0"/>
              <a:t>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64709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noProof="0"/>
              <a:t>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24FAD18-3452-4B34-A4E4-22E2785B07A3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 rtlCol="0"/>
          <a:lstStyle/>
          <a:p>
            <a:pPr lvl="0" rtl="0"/>
            <a:r>
              <a:rPr lang="en-US" noProof="0"/>
              <a:t>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460E6D5-3A36-474F-AC94-B8AFE39F4B9F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</a:lstStyle>
          <a:p>
            <a:pPr lvl="0" rtl="0"/>
            <a:r>
              <a:rPr lang="en-US" noProof="0"/>
              <a:t>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4A29AA5-5093-4317-9676-5AAD084B5371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747D80C-6BD3-4457-9BF2-F38B91E1760B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6C4F072-D182-4F34-9168-71309E6FC15D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1C63926-2464-408C-8904-4232F2FB7505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77B8FD6-44DF-43B3-A4BA-D401B01CA3D6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46A95A5-D665-4DFD-86CF-4B6DC5E916C0}" type="datetime1">
              <a:rPr lang="en-GB" smtClean="0"/>
              <a:pPr/>
              <a:t>18/11/2018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B8704E-D0C5-4444-8D2F-E840C3C7CB66}" type="datetime1">
              <a:rPr lang="en-GB" smtClean="0"/>
              <a:pPr/>
              <a:t>18/11/2018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885DF5B-ECA0-4CD8-95E6-32A3810A8D0D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 noProof="0"/>
              <a:t>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94019-A16A-49AD-89DF-43D74BC1D771}" type="datetime1">
              <a:rPr lang="en-GB" noProof="0" smtClean="0"/>
              <a:pPr/>
              <a:t>18/11/2018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A013F82-EE5E-44EE-A61D-E31C6657F26F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g"/><Relationship Id="rId10" Type="http://schemas.openxmlformats.org/officeDocument/2006/relationships/image" Target="../media/image50.jpeg"/><Relationship Id="rId4" Type="http://schemas.openxmlformats.org/officeDocument/2006/relationships/image" Target="../media/image44.jpg"/><Relationship Id="rId9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cmhc@yorksj.ac.uk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hyperlink" Target="http://www.yorksj.ac.uk/cmh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65820" y="564912"/>
            <a:ext cx="9865096" cy="2895600"/>
          </a:xfrm>
        </p:spPr>
        <p:txBody>
          <a:bodyPr rtlCol="0">
            <a:normAutofit/>
          </a:bodyPr>
          <a:lstStyle/>
          <a:p>
            <a: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CONVERSATIONS THAT MATTER:</a:t>
            </a:r>
            <a:b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 Lynne Gabriel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04292" y="3455714"/>
            <a:ext cx="8229600" cy="1989509"/>
          </a:xfrm>
        </p:spPr>
        <p:txBody>
          <a:bodyPr rtlCol="0">
            <a:normAutofit/>
          </a:bodyPr>
          <a:lstStyle/>
          <a:p>
            <a:pPr rtl="0"/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r>
              <a:rPr lang="en-GB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MENTAL HEALTH </a:t>
            </a:r>
            <a:r>
              <a:rPr lang="en-GB" sz="4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Mindfield</a:t>
            </a:r>
            <a:r>
              <a:rPr lang="en-GB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: </a:t>
            </a:r>
          </a:p>
          <a:p>
            <a:pPr rtl="0"/>
            <a:r>
              <a:rPr lang="en-GB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stories from the frontline</a:t>
            </a:r>
            <a:endParaRPr lang="it-IT" sz="4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E3EC10E-E161-4AB1-A09A-874BB2542B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5665570"/>
              </p:ext>
            </p:extLst>
          </p:nvPr>
        </p:nvGraphicFramePr>
        <p:xfrm>
          <a:off x="2277988" y="44624"/>
          <a:ext cx="1065718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5FCF3EC6-5CC8-47BE-A232-DD4D69E6BB15}"/>
              </a:ext>
            </a:extLst>
          </p:cNvPr>
          <p:cNvSpPr txBox="1">
            <a:spLocks/>
          </p:cNvSpPr>
          <p:nvPr/>
        </p:nvSpPr>
        <p:spPr>
          <a:xfrm>
            <a:off x="549796" y="2708920"/>
            <a:ext cx="3596607" cy="2667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Young</a:t>
            </a:r>
          </a:p>
          <a:p>
            <a:r>
              <a:rPr lang="en-GB" dirty="0"/>
              <a:t>adulthood</a:t>
            </a:r>
          </a:p>
        </p:txBody>
      </p:sp>
    </p:spTree>
    <p:extLst>
      <p:ext uri="{BB962C8B-B14F-4D97-AF65-F5344CB8AC3E}">
        <p14:creationId xmlns:p14="http://schemas.microsoft.com/office/powerpoint/2010/main" val="265026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E3EC10E-E161-4AB1-A09A-874BB2542B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2595853"/>
              </p:ext>
            </p:extLst>
          </p:nvPr>
        </p:nvGraphicFramePr>
        <p:xfrm>
          <a:off x="2277988" y="44624"/>
          <a:ext cx="1065718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5FCF3EC6-5CC8-47BE-A232-DD4D69E6BB15}"/>
              </a:ext>
            </a:extLst>
          </p:cNvPr>
          <p:cNvSpPr txBox="1">
            <a:spLocks/>
          </p:cNvSpPr>
          <p:nvPr/>
        </p:nvSpPr>
        <p:spPr>
          <a:xfrm>
            <a:off x="479684" y="3356992"/>
            <a:ext cx="3596607" cy="2667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Adulthood</a:t>
            </a:r>
          </a:p>
        </p:txBody>
      </p:sp>
    </p:spTree>
    <p:extLst>
      <p:ext uri="{BB962C8B-B14F-4D97-AF65-F5344CB8AC3E}">
        <p14:creationId xmlns:p14="http://schemas.microsoft.com/office/powerpoint/2010/main" val="336172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FDF476-06C1-423C-B5D6-8A665D7D0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Cronehood companion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C7C155B-83EE-4185-956D-EA23B9BCCD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310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69876" y="260648"/>
            <a:ext cx="9144001" cy="1371600"/>
          </a:xfrm>
        </p:spPr>
        <p:txBody>
          <a:bodyPr rtlCol="0">
            <a:normAutofit/>
          </a:bodyPr>
          <a:lstStyle/>
          <a:p>
            <a:pPr rtl="0"/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York St John </a:t>
            </a:r>
            <a:b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Counselling &amp; Mental Health Clinic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Content Placeholder 2" descr="Alternating Flow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3233682"/>
              </p:ext>
            </p:extLst>
          </p:nvPr>
        </p:nvGraphicFramePr>
        <p:xfrm>
          <a:off x="1053852" y="1601416"/>
          <a:ext cx="9535790" cy="4505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0342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_Large">
            <a:hlinkClick r:id="" action="ppaction://media"/>
            <a:extLst>
              <a:ext uri="{FF2B5EF4-FFF2-40B4-BE49-F238E27FC236}">
                <a16:creationId xmlns:a16="http://schemas.microsoft.com/office/drawing/2014/main" id="{0D3D8D17-DE64-4BA0-82B1-84B7B71BEE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820" y="255563"/>
            <a:ext cx="10394825" cy="614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5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A4EC5-6E8D-41A1-8932-FC32FB0AF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76" y="116632"/>
            <a:ext cx="10476659" cy="1371600"/>
          </a:xfrm>
        </p:spPr>
        <p:txBody>
          <a:bodyPr/>
          <a:lstStyle/>
          <a:p>
            <a:r>
              <a:rPr lang="en-GB" dirty="0"/>
              <a:t>2018 </a:t>
            </a:r>
            <a:br>
              <a:rPr lang="en-GB" dirty="0"/>
            </a:br>
            <a:r>
              <a:rPr lang="en-GB" dirty="0"/>
              <a:t>celebrating 30 years of counselling at York St John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BFD47-CFFB-43F2-B8D1-C76D1C719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8028" y="1878340"/>
            <a:ext cx="4416552" cy="762000"/>
          </a:xfrm>
        </p:spPr>
        <p:txBody>
          <a:bodyPr/>
          <a:lstStyle/>
          <a:p>
            <a:r>
              <a:rPr lang="en-GB" dirty="0"/>
              <a:t>Alumni power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3A3FAD-2C7D-4CF1-8937-34A9412FD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8868" y="1891514"/>
            <a:ext cx="4416552" cy="762000"/>
          </a:xfrm>
        </p:spPr>
        <p:txBody>
          <a:bodyPr/>
          <a:lstStyle/>
          <a:p>
            <a:r>
              <a:rPr lang="en-GB" dirty="0"/>
              <a:t>Student power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EED3E15-A5E9-4746-A2FF-C2358094B9E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2653514"/>
            <a:ext cx="4320480" cy="333200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6CC447C-7051-4F41-AEA8-648D58A040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0" y="2625153"/>
            <a:ext cx="2790044" cy="333200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7EF311-FD32-4596-89B1-8536CE3C29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24" y="2625153"/>
            <a:ext cx="4416552" cy="333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56" y="5365498"/>
            <a:ext cx="9144001" cy="1371600"/>
          </a:xfrm>
        </p:spPr>
        <p:txBody>
          <a:bodyPr rtlCol="0"/>
          <a:lstStyle/>
          <a:p>
            <a:r>
              <a:rPr lang="en-GB" dirty="0"/>
              <a:t>Cast of Characters…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6519B15-88C8-4E48-A36B-BE35681F44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3" y="257200"/>
            <a:ext cx="4416425" cy="2944283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062949DF-782E-48C4-A4EC-D931B715C45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1" y="3107015"/>
            <a:ext cx="4200401" cy="2944283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A880F8-5C07-4A02-9617-6DD019E844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228" y="247183"/>
            <a:ext cx="4896544" cy="35456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F8F111-E16B-4671-B1D1-AADCBD6D99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76" y="3454997"/>
            <a:ext cx="4091881" cy="32549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B065F6-0D4F-4D42-8D74-E9776ABE0D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77" y="229491"/>
            <a:ext cx="4091881" cy="3254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5C9CFF-7CFC-49EE-ABDC-E3DDD642EB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518" y="3403003"/>
            <a:ext cx="3427551" cy="29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2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788" y="1412776"/>
            <a:ext cx="3596607" cy="2667000"/>
          </a:xfrm>
        </p:spPr>
        <p:txBody>
          <a:bodyPr rtlCol="0"/>
          <a:lstStyle/>
          <a:p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colleagues and alumni…</a:t>
            </a:r>
            <a:endParaRPr lang="en-US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5FA3A3A-D3BD-4E43-9384-AF88F87634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>
          <a:xfrm>
            <a:off x="4438228" y="685800"/>
            <a:ext cx="6913985" cy="5334000"/>
          </a:xfrm>
        </p:spPr>
      </p:pic>
    </p:spTree>
    <p:extLst>
      <p:ext uri="{BB962C8B-B14F-4D97-AF65-F5344CB8AC3E}">
        <p14:creationId xmlns:p14="http://schemas.microsoft.com/office/powerpoint/2010/main" val="110850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9B3A-7580-419A-B905-6A3EFEAC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6" y="1412776"/>
            <a:ext cx="3600400" cy="2667000"/>
          </a:xfrm>
        </p:spPr>
        <p:txBody>
          <a:bodyPr/>
          <a:lstStyle/>
          <a:p>
            <a:r>
              <a:rPr lang="en-GB" sz="2800" b="1" dirty="0"/>
              <a:t>the A-team …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BA42FE-E010-4672-B2CE-F0DE99E65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40" y="332656"/>
            <a:ext cx="8280920" cy="6264696"/>
          </a:xfrm>
        </p:spPr>
      </p:pic>
    </p:spTree>
    <p:extLst>
      <p:ext uri="{BB962C8B-B14F-4D97-AF65-F5344CB8AC3E}">
        <p14:creationId xmlns:p14="http://schemas.microsoft.com/office/powerpoint/2010/main" val="257841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2698" y="107177"/>
            <a:ext cx="4579820" cy="4399439"/>
          </a:xfrm>
          <a:prstGeom prst="ellipse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3" name="Oval 2"/>
          <p:cNvSpPr/>
          <p:nvPr/>
        </p:nvSpPr>
        <p:spPr>
          <a:xfrm>
            <a:off x="4247692" y="147418"/>
            <a:ext cx="4536504" cy="4360878"/>
          </a:xfrm>
          <a:prstGeom prst="ellipse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4" name="Oval 3"/>
          <p:cNvSpPr/>
          <p:nvPr/>
        </p:nvSpPr>
        <p:spPr>
          <a:xfrm>
            <a:off x="2349996" y="1505190"/>
            <a:ext cx="4536504" cy="5081910"/>
          </a:xfrm>
          <a:prstGeom prst="ellipse">
            <a:avLst/>
          </a:prstGeom>
          <a:solidFill>
            <a:srgbClr val="5B9BD5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702140" y="344319"/>
            <a:ext cx="196923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General counselling</a:t>
            </a:r>
          </a:p>
          <a:p>
            <a:pPr algn="ctr"/>
            <a:r>
              <a:rPr lang="en-GB" sz="2000" b="1" dirty="0"/>
              <a:t>Bereavement</a:t>
            </a:r>
          </a:p>
          <a:p>
            <a:pPr algn="ctr"/>
            <a:r>
              <a:rPr lang="en-GB" sz="2000" b="1" dirty="0"/>
              <a:t>Anger management </a:t>
            </a:r>
          </a:p>
          <a:p>
            <a:pPr algn="ctr"/>
            <a:r>
              <a:rPr lang="en-GB" sz="2000" b="1" dirty="0"/>
              <a:t>Behavioural &amp; emotional regulation</a:t>
            </a:r>
          </a:p>
          <a:p>
            <a:pPr algn="ctr"/>
            <a:r>
              <a:rPr lang="en-GB" sz="2000" b="1" dirty="0"/>
              <a:t>Domestic violence</a:t>
            </a:r>
          </a:p>
          <a:p>
            <a:pPr algn="ctr"/>
            <a:r>
              <a:rPr lang="en-GB" sz="2000" b="1" dirty="0"/>
              <a:t>Coaching</a:t>
            </a:r>
          </a:p>
          <a:p>
            <a:pPr algn="ctr"/>
            <a:r>
              <a:rPr lang="en-GB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Research</a:t>
            </a:r>
          </a:p>
          <a:p>
            <a:pPr algn="ctr"/>
            <a:r>
              <a:rPr lang="en-GB" sz="2000" b="1" dirty="0"/>
              <a:t> </a:t>
            </a:r>
            <a:r>
              <a:rPr lang="en-GB" sz="20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3705949" y="3759044"/>
            <a:ext cx="1844945" cy="2831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Trainee placements  </a:t>
            </a:r>
          </a:p>
          <a:p>
            <a:pPr algn="ctr"/>
            <a:r>
              <a:rPr lang="en-GB" sz="2000" b="1" dirty="0"/>
              <a:t>Service-related opportunities</a:t>
            </a:r>
          </a:p>
          <a:p>
            <a:pPr algn="ctr"/>
            <a:r>
              <a:rPr lang="en-GB" sz="2000" b="1" dirty="0"/>
              <a:t>CPD provision</a:t>
            </a:r>
          </a:p>
          <a:p>
            <a:pPr algn="ctr"/>
            <a:r>
              <a:rPr lang="en-GB" sz="2000" b="1" dirty="0"/>
              <a:t>Postgraduate opportunities</a:t>
            </a:r>
          </a:p>
          <a:p>
            <a:endParaRPr lang="en-GB" sz="1799" dirty="0"/>
          </a:p>
        </p:txBody>
      </p:sp>
      <p:sp>
        <p:nvSpPr>
          <p:cNvPr id="9" name="TextBox 8"/>
          <p:cNvSpPr txBox="1"/>
          <p:nvPr/>
        </p:nvSpPr>
        <p:spPr>
          <a:xfrm>
            <a:off x="5783076" y="335691"/>
            <a:ext cx="1968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Governance:</a:t>
            </a:r>
          </a:p>
          <a:p>
            <a:pPr algn="ctr"/>
            <a:r>
              <a:rPr lang="en-GB" sz="2000" b="1" dirty="0"/>
              <a:t>Advisory Board</a:t>
            </a:r>
          </a:p>
          <a:p>
            <a:pPr algn="ctr"/>
            <a:r>
              <a:rPr lang="en-GB" sz="2000" b="1" dirty="0"/>
              <a:t>Management Group</a:t>
            </a:r>
          </a:p>
          <a:p>
            <a:pPr algn="ctr"/>
            <a:r>
              <a:rPr lang="en-GB" sz="2000" b="1" dirty="0"/>
              <a:t>Office staff and volunteers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0176" y="1105184"/>
            <a:ext cx="1978604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999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59505" y="1790249"/>
            <a:ext cx="3166060" cy="2431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CMH Clinic</a:t>
            </a:r>
          </a:p>
          <a:p>
            <a:pPr algn="ctr"/>
            <a:r>
              <a:rPr lang="en-GB" sz="3200" b="1" dirty="0">
                <a:latin typeface="Arial Black" panose="020B0A04020102020204" pitchFamily="34" charset="0"/>
              </a:rPr>
              <a:t>Collaborative</a:t>
            </a:r>
          </a:p>
          <a:p>
            <a:pPr algn="ctr"/>
            <a:r>
              <a:rPr lang="en-GB" sz="3200" b="1" dirty="0">
                <a:latin typeface="Arial Black" panose="020B0A04020102020204" pitchFamily="34" charset="0"/>
              </a:rPr>
              <a:t>Creative</a:t>
            </a:r>
          </a:p>
          <a:p>
            <a:pPr algn="ctr"/>
            <a:r>
              <a:rPr lang="en-GB" sz="3200" b="1" dirty="0">
                <a:latin typeface="Arial Black" panose="020B0A04020102020204" pitchFamily="34" charset="0"/>
              </a:rPr>
              <a:t>Community</a:t>
            </a:r>
          </a:p>
          <a:p>
            <a:r>
              <a:rPr lang="en-GB" sz="23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308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989956" y="620688"/>
            <a:ext cx="9144001" cy="1371600"/>
          </a:xfrm>
        </p:spPr>
        <p:txBody>
          <a:bodyPr rtlCol="0">
            <a:normAutofit/>
          </a:bodyPr>
          <a:lstStyle/>
          <a:p>
            <a:pPr rtl="0"/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foci today…</a:t>
            </a:r>
            <a: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105572" y="2708920"/>
            <a:ext cx="6912767" cy="5976663"/>
          </a:xfrm>
        </p:spPr>
        <p:txBody>
          <a:bodyPr rtlCol="0">
            <a:normAutofit/>
          </a:bodyPr>
          <a:lstStyle/>
          <a:p>
            <a:pPr rtl="0"/>
            <a:r>
              <a:rPr lang="en-GB" sz="3200" b="1" dirty="0"/>
              <a:t>Mental health ‘then and now’</a:t>
            </a:r>
          </a:p>
          <a:p>
            <a:r>
              <a:rPr lang="en-GB" sz="3200" b="1" dirty="0"/>
              <a:t>A mental health minefield: personal and professional pathways</a:t>
            </a:r>
          </a:p>
          <a:p>
            <a:r>
              <a:rPr lang="en-GB" sz="3200" b="1" dirty="0"/>
              <a:t>Counselling &amp; Mental Health Clinic</a:t>
            </a:r>
          </a:p>
        </p:txBody>
      </p:sp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51747-F955-4F7B-A34B-35DA2ED46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48" y="1340768"/>
            <a:ext cx="2880319" cy="2667000"/>
          </a:xfrm>
        </p:spPr>
        <p:txBody>
          <a:bodyPr/>
          <a:lstStyle/>
          <a:p>
            <a:r>
              <a:rPr lang="en-GB" sz="2800" dirty="0"/>
              <a:t>Work </a:t>
            </a:r>
            <a:br>
              <a:rPr lang="en-GB" sz="2800" dirty="0"/>
            </a:br>
            <a:r>
              <a:rPr lang="en-GB" sz="2800" dirty="0"/>
              <a:t>in </a:t>
            </a:r>
            <a:br>
              <a:rPr lang="en-GB" sz="2800" dirty="0"/>
            </a:br>
            <a:r>
              <a:rPr lang="en-GB" sz="2800" dirty="0"/>
              <a:t>progress…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05D212F-A37D-4D4C-89B6-AA5399141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3" y="0"/>
            <a:ext cx="10414892" cy="6858000"/>
          </a:xfrm>
        </p:spPr>
      </p:pic>
    </p:spTree>
    <p:extLst>
      <p:ext uri="{BB962C8B-B14F-4D97-AF65-F5344CB8AC3E}">
        <p14:creationId xmlns:p14="http://schemas.microsoft.com/office/powerpoint/2010/main" val="53809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281C8-6C1A-4056-B8C9-887048744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0D137-F34A-4405-BF6C-7EF7A4B26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7988" y="1837980"/>
            <a:ext cx="8316415" cy="4620345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Footlight MT Light" panose="0204060206030A020304" pitchFamily="18" charset="0"/>
              </a:rPr>
              <a:t>I have noticed a significant improvement in my anxiety and confidence levels, as well as my ability to self-care. I feel so much stronger as a person than when I started.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This has been one of the best things I have ever done for myself. 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I am so grateful for the services the clinic provided – I always felt absolutely welcome and at ease, the atmosphere is incredibly safe and nurturing. </a:t>
            </a:r>
          </a:p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The clinic itself is a relaxing, safe environment. I have benefited from my sessions in processing some issues and being aware of others.  Thank you to all staff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endParaRPr lang="en-GB" b="1" dirty="0">
              <a:solidFill>
                <a:schemeClr val="accent1">
                  <a:lumMod val="75000"/>
                </a:schemeClr>
              </a:solidFill>
              <a:latin typeface="Footlight MT Light" panose="0204060206030A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275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79FE-0D49-46C1-86F4-A6F5E9EB6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-315416"/>
            <a:ext cx="9144001" cy="1371600"/>
          </a:xfrm>
        </p:spPr>
        <p:txBody>
          <a:bodyPr/>
          <a:lstStyle/>
          <a:p>
            <a:r>
              <a:rPr lang="en-GB" dirty="0"/>
              <a:t>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C4AF6-B211-48F9-92B2-238E1F3B0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2411" y="1479251"/>
            <a:ext cx="4301599" cy="5400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Papers &amp; Texts</a:t>
            </a:r>
          </a:p>
          <a:p>
            <a:r>
              <a:rPr lang="en-GB" dirty="0"/>
              <a:t>Domestic violence (DV) model for training professionals 2018</a:t>
            </a:r>
          </a:p>
          <a:p>
            <a:r>
              <a:rPr lang="en-GB" dirty="0"/>
              <a:t>DV and abuse papers in 2017 &amp; 2018</a:t>
            </a:r>
          </a:p>
          <a:p>
            <a:r>
              <a:rPr lang="en-GB" dirty="0"/>
              <a:t>Bereavement papers; 2 in preparation currently</a:t>
            </a:r>
          </a:p>
          <a:p>
            <a:r>
              <a:rPr lang="en-GB" dirty="0"/>
              <a:t>Professional ethics: Ethical Decision-Making Model for Professional Body 2018</a:t>
            </a:r>
          </a:p>
          <a:p>
            <a:r>
              <a:rPr lang="en-GB" dirty="0"/>
              <a:t>Developing 2</a:t>
            </a:r>
            <a:r>
              <a:rPr lang="en-GB" baseline="30000" dirty="0"/>
              <a:t>nd</a:t>
            </a:r>
            <a:r>
              <a:rPr lang="en-GB" dirty="0"/>
              <a:t> edition of relational ethics </a:t>
            </a:r>
            <a:r>
              <a:rPr lang="en-GB"/>
              <a:t>edited text</a:t>
            </a:r>
            <a:endParaRPr lang="en-GB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1247B-B581-43AA-A675-C8203C16B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8508" y="1268760"/>
            <a:ext cx="4419600" cy="47510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Projects</a:t>
            </a:r>
          </a:p>
          <a:p>
            <a:r>
              <a:rPr lang="en-GB" dirty="0"/>
              <a:t>Minimum dataset – cross consortium and professional body project</a:t>
            </a:r>
          </a:p>
          <a:p>
            <a:r>
              <a:rPr lang="en-GB" dirty="0"/>
              <a:t>Bereavement </a:t>
            </a:r>
          </a:p>
          <a:p>
            <a:r>
              <a:rPr lang="en-GB" dirty="0"/>
              <a:t>Children &amp; young people</a:t>
            </a:r>
          </a:p>
          <a:p>
            <a:r>
              <a:rPr lang="en-GB" dirty="0"/>
              <a:t>Domestic abuse</a:t>
            </a:r>
          </a:p>
          <a:p>
            <a:r>
              <a:rPr lang="en-GB" dirty="0"/>
              <a:t>Eating disorders</a:t>
            </a:r>
          </a:p>
          <a:p>
            <a:r>
              <a:rPr lang="en-GB" dirty="0"/>
              <a:t>DBT (dialectical behavioural therapy)</a:t>
            </a:r>
          </a:p>
          <a:p>
            <a:r>
              <a:rPr lang="en-GB" dirty="0"/>
              <a:t>Elders</a:t>
            </a:r>
          </a:p>
        </p:txBody>
      </p:sp>
    </p:spTree>
    <p:extLst>
      <p:ext uri="{BB962C8B-B14F-4D97-AF65-F5344CB8AC3E}">
        <p14:creationId xmlns:p14="http://schemas.microsoft.com/office/powerpoint/2010/main" val="16693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9E30D-9356-4C20-8D3D-760A5D60B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8148" y="404664"/>
            <a:ext cx="8229600" cy="2895600"/>
          </a:xfrm>
        </p:spPr>
        <p:txBody>
          <a:bodyPr/>
          <a:lstStyle/>
          <a:p>
            <a:r>
              <a:rPr lang="en-GB" dirty="0"/>
              <a:t>Horizons…</a:t>
            </a:r>
          </a:p>
        </p:txBody>
      </p:sp>
    </p:spTree>
    <p:extLst>
      <p:ext uri="{BB962C8B-B14F-4D97-AF65-F5344CB8AC3E}">
        <p14:creationId xmlns:p14="http://schemas.microsoft.com/office/powerpoint/2010/main" val="6780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F0334-DF25-4818-BF4D-8ACB088DE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2" y="274028"/>
            <a:ext cx="9144001" cy="1371600"/>
          </a:xfrm>
        </p:spPr>
        <p:txBody>
          <a:bodyPr/>
          <a:lstStyle/>
          <a:p>
            <a:r>
              <a:rPr lang="en-GB" sz="28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Work in progress</a:t>
            </a:r>
            <a:r>
              <a:rPr lang="en-GB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…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0DE88C-F4CD-40C8-931D-893FA3BC0D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2251368"/>
            <a:ext cx="2755168" cy="4332604"/>
          </a:xfrm>
        </p:spPr>
      </p:pic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D05C2ED7-6182-4D80-9E91-A58685295C26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50861931"/>
              </p:ext>
            </p:extLst>
          </p:nvPr>
        </p:nvGraphicFramePr>
        <p:xfrm>
          <a:off x="7823200" y="116632"/>
          <a:ext cx="3599804" cy="6466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9" name="Acrobat Document" r:id="rId5" imgW="2833567" imgH="4009988" progId="AcroExch.Document.DC">
                  <p:embed/>
                </p:oleObj>
              </mc:Choice>
              <mc:Fallback>
                <p:oleObj name="Acrobat Document" r:id="rId5" imgW="2833567" imgH="400998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23200" y="116632"/>
                        <a:ext cx="3599804" cy="6466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58A61E3-CD41-444E-BA5E-5CA727EF76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685396"/>
              </p:ext>
            </p:extLst>
          </p:nvPr>
        </p:nvGraphicFramePr>
        <p:xfrm>
          <a:off x="3934172" y="798775"/>
          <a:ext cx="3724537" cy="5785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0" name="Document" r:id="rId7" imgW="6207345" imgH="6957288" progId="Word.Document.8">
                  <p:embed/>
                </p:oleObj>
              </mc:Choice>
              <mc:Fallback>
                <p:oleObj name="Document" r:id="rId7" imgW="6207345" imgH="6957288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34172" y="798775"/>
                        <a:ext cx="3724537" cy="5785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384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76BBCE7-A3E3-4B7C-9BCA-9E659105C5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r="5043"/>
          <a:stretch>
            <a:fillRect/>
          </a:stretch>
        </p:blipFill>
        <p:spPr>
          <a:xfrm>
            <a:off x="3400415" y="203900"/>
            <a:ext cx="4464971" cy="425938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DB7D4EC-1025-43AB-B0EA-65D600817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2438" y="3861048"/>
            <a:ext cx="3620448" cy="2667000"/>
          </a:xfrm>
        </p:spPr>
        <p:txBody>
          <a:bodyPr>
            <a:noAutofit/>
          </a:bodyPr>
          <a:lstStyle/>
          <a:p>
            <a:r>
              <a:rPr lang="en-GB" dirty="0"/>
              <a:t>Clarence Street development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9F8591-1449-40EC-B51F-021548D47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9796" y="5487144"/>
            <a:ext cx="3013815" cy="1371600"/>
          </a:xfrm>
        </p:spPr>
        <p:txBody>
          <a:bodyPr>
            <a:normAutofit/>
          </a:bodyPr>
          <a:lstStyle/>
          <a:p>
            <a:r>
              <a:rPr lang="en-GB" sz="4400" dirty="0"/>
              <a:t>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9B69C0-9958-46AB-AA03-4E04C5B5A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1079" y="494180"/>
            <a:ext cx="4347345" cy="373626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D6D909-F03E-4C75-9633-1175CF16E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5481" y="704461"/>
            <a:ext cx="4278038" cy="325826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6F17FCB-D174-4B41-8EE0-65EF2FF878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1028354"/>
              </p:ext>
            </p:extLst>
          </p:nvPr>
        </p:nvGraphicFramePr>
        <p:xfrm>
          <a:off x="2506266" y="3561988"/>
          <a:ext cx="5402442" cy="3260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" name="Acrobat Document" r:id="rId7" imgW="11353313" imgH="8019975" progId="AcroExch.Document.DC">
                  <p:embed/>
                </p:oleObj>
              </mc:Choice>
              <mc:Fallback>
                <p:oleObj name="Acrobat Document" r:id="rId7" imgW="11353313" imgH="8019975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68AEBD4-1131-4AA8-8379-FAD01496D2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06266" y="3561988"/>
                        <a:ext cx="5402442" cy="3260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323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7237CA-C993-467B-AB96-F785AD09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00" y="3720912"/>
            <a:ext cx="4392488" cy="3096344"/>
          </a:xfrm>
        </p:spPr>
        <p:txBody>
          <a:bodyPr>
            <a:noAutofit/>
          </a:bodyPr>
          <a:lstStyle/>
          <a:p>
            <a:br>
              <a:rPr lang="en-GB" sz="6600" dirty="0"/>
            </a:br>
            <a:r>
              <a:rPr lang="en-GB" b="1" dirty="0">
                <a:latin typeface="Bahnschrift Light" panose="020B0502040204020203" pitchFamily="34" charset="0"/>
                <a:cs typeface="Calibri" panose="020F0502020204030204" pitchFamily="34" charset="0"/>
              </a:rPr>
              <a:t>Clinic </a:t>
            </a:r>
            <a:br>
              <a:rPr lang="en-GB" b="1" dirty="0">
                <a:latin typeface="Bahnschrift Light" panose="020B0502040204020203" pitchFamily="34" charset="0"/>
                <a:cs typeface="Calibri" panose="020F0502020204030204" pitchFamily="34" charset="0"/>
              </a:rPr>
            </a:br>
            <a:r>
              <a:rPr lang="en-GB" b="1" dirty="0">
                <a:latin typeface="Bahnschrift Light" panose="020B0502040204020203" pitchFamily="34" charset="0"/>
                <a:cs typeface="Calibri" panose="020F0502020204030204" pitchFamily="34" charset="0"/>
              </a:rPr>
              <a:t>consortium</a:t>
            </a:r>
            <a:br>
              <a:rPr lang="en-GB" b="1" dirty="0">
                <a:latin typeface="Bahnschrift Light" panose="020B0502040204020203" pitchFamily="34" charset="0"/>
                <a:cs typeface="Calibri" panose="020F0502020204030204" pitchFamily="34" charset="0"/>
              </a:rPr>
            </a:br>
            <a:br>
              <a:rPr lang="en-GB" b="1" dirty="0">
                <a:latin typeface="Bahnschrift Light" panose="020B0502040204020203" pitchFamily="34" charset="0"/>
                <a:cs typeface="Calibri" panose="020F0502020204030204" pitchFamily="34" charset="0"/>
              </a:rPr>
            </a:br>
            <a:r>
              <a:rPr lang="en-GB" b="1" dirty="0">
                <a:latin typeface="Bahnschrift Light" panose="020B0502040204020203" pitchFamily="34" charset="0"/>
                <a:cs typeface="Calibri" panose="020F0502020204030204" pitchFamily="34" charset="0"/>
              </a:rPr>
              <a:t>2019 and </a:t>
            </a:r>
            <a:br>
              <a:rPr lang="en-GB" b="1" dirty="0">
                <a:latin typeface="Bahnschrift Light" panose="020B0502040204020203" pitchFamily="34" charset="0"/>
                <a:cs typeface="Calibri" panose="020F0502020204030204" pitchFamily="34" charset="0"/>
              </a:rPr>
            </a:br>
            <a:r>
              <a:rPr lang="en-GB" b="1" dirty="0">
                <a:latin typeface="Bahnschrift Light" panose="020B0502040204020203" pitchFamily="34" charset="0"/>
                <a:cs typeface="Calibri" panose="020F0502020204030204" pitchFamily="34" charset="0"/>
              </a:rPr>
              <a:t>beyond…</a:t>
            </a:r>
            <a:b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br>
              <a:rPr lang="en-GB" sz="6600" dirty="0">
                <a:latin typeface="Berlin Sans FB Demi" panose="020E0802020502020306" pitchFamily="34" charset="0"/>
              </a:rPr>
            </a:br>
            <a:endParaRPr lang="en-GB" sz="6600" dirty="0">
              <a:latin typeface="Berlin Sans FB Demi" panose="020E0802020502020306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592F05-EB60-4F87-A939-0DF37A1CA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15" y="1454081"/>
            <a:ext cx="2880999" cy="2890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38F548-D437-440C-868D-8DC3D314E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14" y="1420135"/>
            <a:ext cx="2087553" cy="28327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395EDA-1752-4BDD-B9E8-DDDCEE90C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270" y="4252872"/>
            <a:ext cx="3082733" cy="2605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DAAF87-B98F-455F-A8AC-36609AEC1E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14" y="4282811"/>
            <a:ext cx="3082733" cy="2534445"/>
          </a:xfrm>
          <a:prstGeom prst="rect">
            <a:avLst/>
          </a:prstGeom>
        </p:spPr>
      </p:pic>
      <p:pic>
        <p:nvPicPr>
          <p:cNvPr id="12" name="Picture 2" descr="U:\School of Psychological and Social Sciences\CMHC Counselling and Mental Health Research Clinic\CLINIC BRIEFING AND MARKETING DOCUMENTS\York-St-John-Logo.jpg">
            <a:extLst>
              <a:ext uri="{FF2B5EF4-FFF2-40B4-BE49-F238E27FC236}">
                <a16:creationId xmlns:a16="http://schemas.microsoft.com/office/drawing/2014/main" id="{95999C31-F782-4FC0-B74D-8A7041A1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16" y="340549"/>
            <a:ext cx="2170222" cy="111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AA26B-AC41-4D22-A71E-B83CC1F47C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67" y="1454101"/>
            <a:ext cx="3168064" cy="27987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EC3C6D-9844-4322-B7A0-834DE8E77B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33" y="337011"/>
            <a:ext cx="1980274" cy="1117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B8D4FA-2FBD-4C34-A31C-3B8A9FF1C2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604" y="340549"/>
            <a:ext cx="1774429" cy="11170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5424FB-E8A7-4004-BEC6-56DAA30AC3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480" y="340549"/>
            <a:ext cx="2323124" cy="1117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A8412-EEF8-45F0-BEAB-E08655A93A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95831" y="4558409"/>
            <a:ext cx="2564385" cy="197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66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F4AC96-28AC-4F28-8EA6-9F75C7458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94012" y="8031"/>
            <a:ext cx="6480720" cy="68198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272767-9274-46DC-8B03-F415EBF9B400}"/>
              </a:ext>
            </a:extLst>
          </p:cNvPr>
          <p:cNvSpPr txBox="1">
            <a:spLocks/>
          </p:cNvSpPr>
          <p:nvPr/>
        </p:nvSpPr>
        <p:spPr>
          <a:xfrm>
            <a:off x="9118748" y="908720"/>
            <a:ext cx="2304256" cy="2667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</a:t>
            </a:r>
          </a:p>
          <a:p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do </a:t>
            </a:r>
          </a:p>
          <a:p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you </a:t>
            </a:r>
          </a:p>
          <a:p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see?</a:t>
            </a:r>
          </a:p>
          <a:p>
            <a:endParaRPr lang="en-GB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Share with person next </a:t>
            </a:r>
          </a:p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to you</a:t>
            </a:r>
          </a:p>
        </p:txBody>
      </p:sp>
    </p:spTree>
    <p:extLst>
      <p:ext uri="{BB962C8B-B14F-4D97-AF65-F5344CB8AC3E}">
        <p14:creationId xmlns:p14="http://schemas.microsoft.com/office/powerpoint/2010/main" val="11254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59EE865-09F0-476C-BD1C-982AF189053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4033203"/>
              </p:ext>
            </p:extLst>
          </p:nvPr>
        </p:nvGraphicFramePr>
        <p:xfrm>
          <a:off x="3538128" y="0"/>
          <a:ext cx="511256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Acrobat Document" r:id="rId4" imgW="5667124" imgH="8019903" progId="AcroExch.Document.DC">
                  <p:embed/>
                </p:oleObj>
              </mc:Choice>
              <mc:Fallback>
                <p:oleObj name="Acrobat Document" r:id="rId4" imgW="5667124" imgH="801990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38128" y="0"/>
                        <a:ext cx="511256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0B91B5F-02F8-4854-8811-ACCE5E9A770E}"/>
              </a:ext>
            </a:extLst>
          </p:cNvPr>
          <p:cNvSpPr txBox="1"/>
          <p:nvPr/>
        </p:nvSpPr>
        <p:spPr>
          <a:xfrm>
            <a:off x="8830716" y="1012954"/>
            <a:ext cx="35283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Aharoni" panose="02010803020104030203" pitchFamily="2" charset="-79"/>
                <a:cs typeface="Aharoni" panose="02010803020104030203" pitchFamily="2" charset="-79"/>
              </a:rPr>
              <a:t>Hot off </a:t>
            </a:r>
          </a:p>
          <a:p>
            <a:r>
              <a:rPr lang="en-GB" sz="4400" dirty="0"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</a:p>
          <a:p>
            <a:r>
              <a:rPr lang="en-GB" sz="4400" dirty="0">
                <a:latin typeface="Aharoni" panose="02010803020104030203" pitchFamily="2" charset="-79"/>
                <a:cs typeface="Aharoni" panose="02010803020104030203" pitchFamily="2" charset="-79"/>
              </a:rPr>
              <a:t>press...</a:t>
            </a:r>
          </a:p>
          <a:p>
            <a:endParaRPr lang="en-GB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GB" sz="4400" dirty="0">
                <a:latin typeface="Aharoni" panose="02010803020104030203" pitchFamily="2" charset="-79"/>
                <a:cs typeface="Aharoni" panose="02010803020104030203" pitchFamily="2" charset="-79"/>
              </a:rPr>
              <a:t>New</a:t>
            </a:r>
          </a:p>
          <a:p>
            <a:r>
              <a:rPr lang="en-GB" sz="4400" dirty="0">
                <a:latin typeface="Aharoni" panose="02010803020104030203" pitchFamily="2" charset="-79"/>
                <a:cs typeface="Aharoni" panose="02010803020104030203" pitchFamily="2" charset="-79"/>
              </a:rPr>
              <a:t>CPD</a:t>
            </a:r>
          </a:p>
          <a:p>
            <a:r>
              <a:rPr lang="en-GB" sz="4400" dirty="0">
                <a:latin typeface="Aharoni" panose="02010803020104030203" pitchFamily="2" charset="-79"/>
                <a:cs typeface="Aharoni" panose="02010803020104030203" pitchFamily="2" charset="-79"/>
              </a:rPr>
              <a:t>offers</a:t>
            </a:r>
          </a:p>
        </p:txBody>
      </p:sp>
    </p:spTree>
    <p:extLst>
      <p:ext uri="{BB962C8B-B14F-4D97-AF65-F5344CB8AC3E}">
        <p14:creationId xmlns:p14="http://schemas.microsoft.com/office/powerpoint/2010/main" val="116288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8212" y="83820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Comments &amp; Questions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4012" y="2514600"/>
            <a:ext cx="6400800" cy="1752600"/>
          </a:xfrm>
        </p:spPr>
        <p:txBody>
          <a:bodyPr/>
          <a:lstStyle/>
          <a:p>
            <a:r>
              <a:rPr lang="en-GB" dirty="0">
                <a:hlinkClick r:id="rId3"/>
              </a:rPr>
              <a:t>cmhc@yorksj.ac.uk</a:t>
            </a:r>
            <a:endParaRPr lang="en-GB" dirty="0"/>
          </a:p>
          <a:p>
            <a:endParaRPr lang="en-GB" dirty="0">
              <a:hlinkClick r:id="rId4"/>
            </a:endParaRPr>
          </a:p>
          <a:p>
            <a:r>
              <a:rPr lang="en-GB" dirty="0">
                <a:hlinkClick r:id="rId4"/>
              </a:rPr>
              <a:t>www.yorksj.ac.uk/cmhc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1" descr="Follow-Clin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617" y="3573016"/>
            <a:ext cx="304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56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10C75-97FA-43B1-A743-67B2EBE052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What does mental health mean to you?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A089AA-83EC-461D-B507-3BC126B00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5860" y="4797152"/>
            <a:ext cx="8229600" cy="1219200"/>
          </a:xfrm>
        </p:spPr>
        <p:txBody>
          <a:bodyPr/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 to the person next to you…</a:t>
            </a:r>
          </a:p>
        </p:txBody>
      </p:sp>
    </p:spTree>
    <p:extLst>
      <p:ext uri="{BB962C8B-B14F-4D97-AF65-F5344CB8AC3E}">
        <p14:creationId xmlns:p14="http://schemas.microsoft.com/office/powerpoint/2010/main" val="84295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4FC24-0671-477E-A23C-0A8070C29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340" y="-111468"/>
            <a:ext cx="3596607" cy="2667000"/>
          </a:xfrm>
        </p:spPr>
        <p:txBody>
          <a:bodyPr/>
          <a:lstStyle/>
          <a:p>
            <a:r>
              <a:rPr lang="en-GB" b="1" dirty="0"/>
              <a:t>Mental health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106C6E-7B9E-4740-B2F0-2CC323653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94" y="222874"/>
            <a:ext cx="4320480" cy="314711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8FCDE-E1D4-498B-8296-C6F28B00F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548" y="2742186"/>
            <a:ext cx="3581399" cy="1371600"/>
          </a:xfrm>
        </p:spPr>
        <p:txBody>
          <a:bodyPr>
            <a:normAutofit/>
          </a:bodyPr>
          <a:lstStyle/>
          <a:p>
            <a:r>
              <a:rPr lang="en-GB" sz="2800" b="1" dirty="0"/>
              <a:t>Then….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C80FE8-6CFC-48A8-A897-9292A548D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16" y="2799672"/>
            <a:ext cx="3672408" cy="3654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36BEC-7A27-430D-A478-1CC9BCF2E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117" y="2286360"/>
            <a:ext cx="4320480" cy="365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559E546-52AF-4E85-9520-7CD15CA5AFE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r="1400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CA31EDA-6974-43C2-A220-5F945D8B3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88" y="476672"/>
            <a:ext cx="3596607" cy="2667000"/>
          </a:xfrm>
        </p:spPr>
        <p:txBody>
          <a:bodyPr/>
          <a:lstStyle/>
          <a:p>
            <a:r>
              <a:rPr lang="en-GB" b="1" dirty="0"/>
              <a:t>Mental Health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3F610-674E-4578-8366-61BCFF97A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788" y="3429000"/>
            <a:ext cx="3889648" cy="1371600"/>
          </a:xfrm>
        </p:spPr>
        <p:txBody>
          <a:bodyPr/>
          <a:lstStyle/>
          <a:p>
            <a:r>
              <a:rPr lang="en-GB" sz="2400" b="1" dirty="0"/>
              <a:t>Now…</a:t>
            </a:r>
          </a:p>
          <a:p>
            <a:r>
              <a:rPr lang="en-GB" sz="2800" b="1" dirty="0"/>
              <a:t>Minister for Loneliness</a:t>
            </a:r>
          </a:p>
        </p:txBody>
      </p:sp>
    </p:spTree>
    <p:extLst>
      <p:ext uri="{BB962C8B-B14F-4D97-AF65-F5344CB8AC3E}">
        <p14:creationId xmlns:p14="http://schemas.microsoft.com/office/powerpoint/2010/main" val="31354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AD3CD-2651-4260-90C4-7B7C99EEF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0" y="-304800"/>
            <a:ext cx="9144001" cy="1371600"/>
          </a:xfrm>
        </p:spPr>
        <p:txBody>
          <a:bodyPr/>
          <a:lstStyle/>
          <a:p>
            <a:r>
              <a:rPr lang="en-GB" dirty="0"/>
              <a:t>Facts, figures, futures…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8B663-E3DF-4D33-8CF1-A0A542194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5980" y="1268760"/>
            <a:ext cx="7776864" cy="5328592"/>
          </a:xfrm>
        </p:spPr>
        <p:txBody>
          <a:bodyPr>
            <a:normAutofit/>
          </a:bodyPr>
          <a:lstStyle/>
          <a:p>
            <a:r>
              <a:rPr lang="en-GB" dirty="0"/>
              <a:t>Children and young people: </a:t>
            </a:r>
            <a:r>
              <a:rPr lang="en-GB" b="1" dirty="0"/>
              <a:t>6 times more of them have mental health problems than a decade ago</a:t>
            </a:r>
          </a:p>
          <a:p>
            <a:r>
              <a:rPr lang="en-GB" dirty="0"/>
              <a:t>Adults: </a:t>
            </a:r>
            <a:r>
              <a:rPr lang="en-GB" sz="2000" b="1" dirty="0">
                <a:latin typeface="Arial Black" panose="020B0A04020102020204" pitchFamily="34" charset="0"/>
              </a:rPr>
              <a:t>women are more likely than men</a:t>
            </a:r>
            <a:r>
              <a:rPr lang="en-GB" sz="2000" dirty="0">
                <a:latin typeface="Arial Black" panose="020B0A04020102020204" pitchFamily="34" charset="0"/>
              </a:rPr>
              <a:t> to have a common mental health problem</a:t>
            </a:r>
            <a:r>
              <a:rPr lang="en-GB" dirty="0"/>
              <a:t>; in 2013, of the </a:t>
            </a:r>
            <a:r>
              <a:rPr lang="en-GB" b="1" dirty="0"/>
              <a:t>6,233 suicides</a:t>
            </a:r>
            <a:r>
              <a:rPr lang="en-GB" dirty="0"/>
              <a:t> recorded in UK for people aged 15 and older, </a:t>
            </a:r>
            <a:r>
              <a:rPr lang="en-GB" sz="2000" b="1" dirty="0">
                <a:latin typeface="Arial Black" panose="020B0A04020102020204" pitchFamily="34" charset="0"/>
              </a:rPr>
              <a:t>78%</a:t>
            </a:r>
            <a:r>
              <a:rPr lang="en-GB" sz="2000" dirty="0">
                <a:latin typeface="Arial Black" panose="020B0A04020102020204" pitchFamily="34" charset="0"/>
              </a:rPr>
              <a:t> </a:t>
            </a:r>
            <a:r>
              <a:rPr lang="en-GB" sz="2000" b="1" dirty="0">
                <a:latin typeface="Arial Black" panose="020B0A04020102020204" pitchFamily="34" charset="0"/>
              </a:rPr>
              <a:t>were male </a:t>
            </a:r>
          </a:p>
          <a:p>
            <a:r>
              <a:rPr lang="en-GB" dirty="0"/>
              <a:t>Elders:  </a:t>
            </a:r>
            <a:r>
              <a:rPr lang="en-GB" sz="2000" b="1" dirty="0">
                <a:latin typeface="Arial Black" panose="020B0A04020102020204" pitchFamily="34" charset="0"/>
              </a:rPr>
              <a:t>Age UK project a 49% increase in loneliness by 2026</a:t>
            </a:r>
          </a:p>
          <a:p>
            <a:r>
              <a:rPr lang="en-GB" dirty="0"/>
              <a:t>Social contexts: </a:t>
            </a:r>
            <a:r>
              <a:rPr lang="en-GB" sz="2000" dirty="0">
                <a:latin typeface="Arial Black" panose="020B0A04020102020204" pitchFamily="34" charset="0"/>
              </a:rPr>
              <a:t>minorities, disability, gender,  </a:t>
            </a:r>
            <a:r>
              <a:rPr lang="en-GB" sz="2000" b="1" dirty="0">
                <a:latin typeface="Arial Black" panose="020B0A04020102020204" pitchFamily="34" charset="0"/>
              </a:rPr>
              <a:t>identity and acceptance issues; bullying; ageism</a:t>
            </a:r>
          </a:p>
          <a:p>
            <a:r>
              <a:rPr lang="en-GB" dirty="0"/>
              <a:t>NHS: </a:t>
            </a:r>
            <a:r>
              <a:rPr lang="en-GB" sz="2000" dirty="0">
                <a:latin typeface="Arial Black" panose="020B0A04020102020204" pitchFamily="34" charset="0"/>
              </a:rPr>
              <a:t>advent of Increasing Access to Psychological Therapies (IAPT); social prescribing; GP counselling</a:t>
            </a:r>
            <a:endParaRPr lang="en-GB" sz="2000" b="1" dirty="0">
              <a:latin typeface="Arial Black" panose="020B0A04020102020204" pitchFamily="34" charset="0"/>
            </a:endParaRPr>
          </a:p>
          <a:p>
            <a:r>
              <a:rPr lang="en-GB" dirty="0"/>
              <a:t>Politics:  Tracey Crouch, </a:t>
            </a:r>
            <a:r>
              <a:rPr lang="en-GB" b="1" dirty="0"/>
              <a:t>Minister for Loneliness…!!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1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66C27-BF61-4BE6-BA40-9F1370127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012" y="1052736"/>
            <a:ext cx="8229600" cy="2895600"/>
          </a:xfrm>
        </p:spPr>
        <p:txBody>
          <a:bodyPr/>
          <a:lstStyle/>
          <a:p>
            <a:r>
              <a:rPr lang="en-GB" dirty="0"/>
              <a:t>Healer heal thyself…</a:t>
            </a:r>
          </a:p>
        </p:txBody>
      </p:sp>
    </p:spTree>
    <p:extLst>
      <p:ext uri="{BB962C8B-B14F-4D97-AF65-F5344CB8AC3E}">
        <p14:creationId xmlns:p14="http://schemas.microsoft.com/office/powerpoint/2010/main" val="12438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BB63-A6DE-40CB-A05C-2516A1BA4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8" y="836712"/>
            <a:ext cx="9936089" cy="1371600"/>
          </a:xfrm>
        </p:spPr>
        <p:txBody>
          <a:bodyPr/>
          <a:lstStyle/>
          <a:p>
            <a:r>
              <a:rPr lang="en-GB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Pathways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meaning-making…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C4A38-169A-4F06-84D5-21CA9D119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3644" y="2592288"/>
            <a:ext cx="4104456" cy="4114801"/>
          </a:xfrm>
        </p:spPr>
        <p:txBody>
          <a:bodyPr/>
          <a:lstStyle/>
          <a:p>
            <a:r>
              <a:rPr lang="en-GB" b="1" dirty="0">
                <a:latin typeface="Berlin Sans FB Demi" panose="020E0802020502020306" pitchFamily="34" charset="0"/>
                <a:cs typeface="Aharoni" panose="02010803020104030203" pitchFamily="2" charset="-79"/>
              </a:rPr>
              <a:t>Child </a:t>
            </a:r>
          </a:p>
          <a:p>
            <a:r>
              <a:rPr lang="en-GB" b="1" dirty="0">
                <a:latin typeface="Berlin Sans FB Demi" panose="020E0802020502020306" pitchFamily="34" charset="0"/>
                <a:cs typeface="Aharoni" panose="02010803020104030203" pitchFamily="2" charset="-79"/>
              </a:rPr>
              <a:t>Young adulthood: Teen nurse cadet</a:t>
            </a:r>
          </a:p>
          <a:p>
            <a:r>
              <a:rPr lang="en-GB" b="1" dirty="0">
                <a:latin typeface="Berlin Sans FB Demi" panose="020E0802020502020306" pitchFamily="34" charset="0"/>
                <a:cs typeface="Aharoni" panose="02010803020104030203" pitchFamily="2" charset="-79"/>
              </a:rPr>
              <a:t>Adulthood: Mother, therapist, professional body chair, academic, clinic director</a:t>
            </a:r>
          </a:p>
          <a:p>
            <a:r>
              <a:rPr lang="en-GB" b="1" dirty="0">
                <a:latin typeface="Berlin Sans FB Demi" panose="020E0802020502020306" pitchFamily="34" charset="0"/>
                <a:cs typeface="Aharoni" panose="02010803020104030203" pitchFamily="2" charset="-79"/>
              </a:rPr>
              <a:t>Cronehood … and beyond</a:t>
            </a:r>
          </a:p>
        </p:txBody>
      </p:sp>
    </p:spTree>
    <p:extLst>
      <p:ext uri="{BB962C8B-B14F-4D97-AF65-F5344CB8AC3E}">
        <p14:creationId xmlns:p14="http://schemas.microsoft.com/office/powerpoint/2010/main" val="21765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4BF7CF-ED30-44C7-BE14-F3E70FA4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852" y="3467833"/>
            <a:ext cx="3596607" cy="2667000"/>
          </a:xfrm>
        </p:spPr>
        <p:txBody>
          <a:bodyPr/>
          <a:lstStyle/>
          <a:p>
            <a:r>
              <a:rPr lang="en-GB" dirty="0"/>
              <a:t>Childhood </a:t>
            </a: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02235797-9145-4E4B-ACAA-4D6641123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r="7673"/>
          <a:stretch>
            <a:fillRect/>
          </a:stretch>
        </p:blipFill>
        <p:spPr>
          <a:xfrm>
            <a:off x="7030517" y="508550"/>
            <a:ext cx="4536504" cy="3301261"/>
          </a:xfrm>
          <a:prstGeom prst="rect">
            <a:avLst/>
          </a:prstGeom>
          <a:solidFill>
            <a:schemeClr val="bg2"/>
          </a:solidFill>
          <a:ln w="76200">
            <a:solidFill>
              <a:schemeClr val="bg2">
                <a:lumMod val="50000"/>
                <a:lumOff val="5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HeroicExtremeRightFacing"/>
            <a:lightRig rig="threePt" dir="t"/>
          </a:scene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FBFE79-896A-482D-A5F5-E345F4FFE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7677" y="723147"/>
            <a:ext cx="3301262" cy="3528392"/>
          </a:xfrm>
          <a:prstGeom prst="rect">
            <a:avLst/>
          </a:prstGeom>
          <a:ln w="76200">
            <a:solidFill>
              <a:schemeClr val="bg2">
                <a:lumMod val="50000"/>
                <a:lumOff val="5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27BC01E9-7AF3-4698-A750-EBFBAC6E4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 b="4750"/>
          <a:stretch>
            <a:fillRect/>
          </a:stretch>
        </p:blipFill>
        <p:spPr>
          <a:xfrm>
            <a:off x="5197856" y="3289416"/>
            <a:ext cx="3889465" cy="3023834"/>
          </a:xfrm>
          <a:prstGeom prst="rect">
            <a:avLst/>
          </a:prstGeom>
          <a:solidFill>
            <a:schemeClr val="bg2"/>
          </a:solidFill>
          <a:ln w="76200">
            <a:solidFill>
              <a:schemeClr val="bg2">
                <a:lumMod val="50000"/>
                <a:lumOff val="5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9348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2786175_TF02895261" id="{09871225-3C89-4965-9994-3C1727E7602C}" vid="{4AD81417-1316-475F-B518-906C0D665D5C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E41224-0370-4595-877C-23316CD80004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4873beb7-5857-4685-be1f-d57550cc96cc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tf02895261</Template>
  <TotalTime>0</TotalTime>
  <Words>2257</Words>
  <Application>Microsoft Office PowerPoint</Application>
  <PresentationFormat>Custom</PresentationFormat>
  <Paragraphs>347</Paragraphs>
  <Slides>29</Slides>
  <Notes>29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Aharoni</vt:lpstr>
      <vt:lpstr>Arial</vt:lpstr>
      <vt:lpstr>Arial Black</vt:lpstr>
      <vt:lpstr>Bahnschrift Light</vt:lpstr>
      <vt:lpstr>Bahnschrift SemiLight</vt:lpstr>
      <vt:lpstr>Berlin Sans FB Demi</vt:lpstr>
      <vt:lpstr>Calibri</vt:lpstr>
      <vt:lpstr>Corbel</vt:lpstr>
      <vt:lpstr>Footlight MT Light</vt:lpstr>
      <vt:lpstr>Franklin Gothic Medium</vt:lpstr>
      <vt:lpstr>Garamond</vt:lpstr>
      <vt:lpstr>Digital Blue Tunnel 16x9</vt:lpstr>
      <vt:lpstr>Acrobat Document</vt:lpstr>
      <vt:lpstr>Document</vt:lpstr>
      <vt:lpstr>CONVERSATIONS THAT MATTER:  Professor Lynne Gabriel</vt:lpstr>
      <vt:lpstr>Three foci today… </vt:lpstr>
      <vt:lpstr>What does mental health mean to you?</vt:lpstr>
      <vt:lpstr>Mental health</vt:lpstr>
      <vt:lpstr>Mental Health</vt:lpstr>
      <vt:lpstr>Facts, figures, futures…</vt:lpstr>
      <vt:lpstr>Healer heal thyself…</vt:lpstr>
      <vt:lpstr>Pathways of meaning-making…</vt:lpstr>
      <vt:lpstr>Childhood </vt:lpstr>
      <vt:lpstr>PowerPoint Presentation</vt:lpstr>
      <vt:lpstr>PowerPoint Presentation</vt:lpstr>
      <vt:lpstr>Cronehood companion</vt:lpstr>
      <vt:lpstr>York St John  Counselling &amp; Mental Health Clinic</vt:lpstr>
      <vt:lpstr>PowerPoint Presentation</vt:lpstr>
      <vt:lpstr>2018  celebrating 30 years of counselling at York St John </vt:lpstr>
      <vt:lpstr>Cast of Characters…</vt:lpstr>
      <vt:lpstr>  colleagues and alumni…</vt:lpstr>
      <vt:lpstr>the A-team …</vt:lpstr>
      <vt:lpstr>PowerPoint Presentation</vt:lpstr>
      <vt:lpstr>Work  in  progress…</vt:lpstr>
      <vt:lpstr>Feedback </vt:lpstr>
      <vt:lpstr>Research</vt:lpstr>
      <vt:lpstr>Horizons…</vt:lpstr>
      <vt:lpstr>Work in progress…</vt:lpstr>
      <vt:lpstr>Clarence Street development</vt:lpstr>
      <vt:lpstr> Clinic  consortium  2019 and  beyond…  </vt:lpstr>
      <vt:lpstr>PowerPoint Presentation</vt:lpstr>
      <vt:lpstr>PowerPoint Presentation</vt:lpstr>
      <vt:lpstr>Comments &amp;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2018-10-20T15:55:46Z</dcterms:created>
  <dcterms:modified xsi:type="dcterms:W3CDTF">2018-11-18T12:10:24Z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