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41"/>
  </p:notesMasterIdLst>
  <p:sldIdLst>
    <p:sldId id="256" r:id="rId2"/>
    <p:sldId id="258" r:id="rId3"/>
    <p:sldId id="259" r:id="rId4"/>
    <p:sldId id="309" r:id="rId5"/>
    <p:sldId id="311" r:id="rId6"/>
    <p:sldId id="298" r:id="rId7"/>
    <p:sldId id="355" r:id="rId8"/>
    <p:sldId id="356" r:id="rId9"/>
    <p:sldId id="313" r:id="rId10"/>
    <p:sldId id="357" r:id="rId11"/>
    <p:sldId id="325" r:id="rId12"/>
    <p:sldId id="315" r:id="rId13"/>
    <p:sldId id="324" r:id="rId14"/>
    <p:sldId id="331" r:id="rId15"/>
    <p:sldId id="327" r:id="rId16"/>
    <p:sldId id="328" r:id="rId17"/>
    <p:sldId id="329" r:id="rId18"/>
    <p:sldId id="330" r:id="rId19"/>
    <p:sldId id="332" r:id="rId20"/>
    <p:sldId id="362" r:id="rId21"/>
    <p:sldId id="333" r:id="rId22"/>
    <p:sldId id="334" r:id="rId23"/>
    <p:sldId id="336" r:id="rId24"/>
    <p:sldId id="335" r:id="rId25"/>
    <p:sldId id="340" r:id="rId26"/>
    <p:sldId id="338" r:id="rId27"/>
    <p:sldId id="360" r:id="rId28"/>
    <p:sldId id="337" r:id="rId29"/>
    <p:sldId id="361" r:id="rId30"/>
    <p:sldId id="341" r:id="rId31"/>
    <p:sldId id="342" r:id="rId32"/>
    <p:sldId id="343" r:id="rId33"/>
    <p:sldId id="344" r:id="rId34"/>
    <p:sldId id="345" r:id="rId35"/>
    <p:sldId id="346" r:id="rId36"/>
    <p:sldId id="349" r:id="rId37"/>
    <p:sldId id="350" r:id="rId38"/>
    <p:sldId id="353" r:id="rId39"/>
    <p:sldId id="354" r:id="rId4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8F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72" autoAdjust="0"/>
    <p:restoredTop sz="94660"/>
  </p:normalViewPr>
  <p:slideViewPr>
    <p:cSldViewPr snapToGrid="0">
      <p:cViewPr varScale="1">
        <p:scale>
          <a:sx n="59" d="100"/>
          <a:sy n="59" d="100"/>
        </p:scale>
        <p:origin x="864" y="5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ison Organ" userId="35ba1c5a-3920-40be-b721-99838e81e562" providerId="ADAL" clId="{E6DA2615-6424-428E-845D-87BDCFCD6467}"/>
    <pc:docChg chg="undo addSld modSld">
      <pc:chgData name="Alison Organ" userId="35ba1c5a-3920-40be-b721-99838e81e562" providerId="ADAL" clId="{E6DA2615-6424-428E-845D-87BDCFCD6467}" dt="2019-07-08T15:44:44.499" v="2"/>
      <pc:docMkLst>
        <pc:docMk/>
      </pc:docMkLst>
      <pc:sldChg chg="modSp">
        <pc:chgData name="Alison Organ" userId="35ba1c5a-3920-40be-b721-99838e81e562" providerId="ADAL" clId="{E6DA2615-6424-428E-845D-87BDCFCD6467}" dt="2019-07-05T09:15:53.093" v="1" actId="1076"/>
        <pc:sldMkLst>
          <pc:docMk/>
          <pc:sldMk cId="3395066009" sldId="311"/>
        </pc:sldMkLst>
        <pc:spChg chg="mod">
          <ac:chgData name="Alison Organ" userId="35ba1c5a-3920-40be-b721-99838e81e562" providerId="ADAL" clId="{E6DA2615-6424-428E-845D-87BDCFCD6467}" dt="2019-07-05T09:15:53.093" v="1" actId="1076"/>
          <ac:spMkLst>
            <pc:docMk/>
            <pc:sldMk cId="3395066009" sldId="311"/>
            <ac:spMk id="3" creationId="{74A56D05-76BC-4DBB-804D-30F059407175}"/>
          </ac:spMkLst>
        </pc:spChg>
      </pc:sldChg>
      <pc:sldChg chg="add">
        <pc:chgData name="Alison Organ" userId="35ba1c5a-3920-40be-b721-99838e81e562" providerId="ADAL" clId="{E6DA2615-6424-428E-845D-87BDCFCD6467}" dt="2019-07-08T15:44:44.499" v="2"/>
        <pc:sldMkLst>
          <pc:docMk/>
          <pc:sldMk cId="945118735" sldId="362"/>
        </pc:sldMkLst>
      </pc:sldChg>
    </pc:docChg>
  </pc:docChgLst>
  <pc:docChgLst>
    <pc:chgData name="Alison Organ" userId="35ba1c5a-3920-40be-b721-99838e81e562" providerId="ADAL" clId="{4529484A-283D-4CFF-9BDD-A01A12963FE5}"/>
    <pc:docChg chg="modSld">
      <pc:chgData name="Alison Organ" userId="35ba1c5a-3920-40be-b721-99838e81e562" providerId="ADAL" clId="{4529484A-283D-4CFF-9BDD-A01A12963FE5}" dt="2019-10-25T14:39:26.169" v="0" actId="1076"/>
      <pc:docMkLst>
        <pc:docMk/>
      </pc:docMkLst>
      <pc:sldChg chg="modSp">
        <pc:chgData name="Alison Organ" userId="35ba1c5a-3920-40be-b721-99838e81e562" providerId="ADAL" clId="{4529484A-283D-4CFF-9BDD-A01A12963FE5}" dt="2019-10-25T14:39:26.169" v="0" actId="1076"/>
        <pc:sldMkLst>
          <pc:docMk/>
          <pc:sldMk cId="3395066009" sldId="311"/>
        </pc:sldMkLst>
        <pc:spChg chg="mod">
          <ac:chgData name="Alison Organ" userId="35ba1c5a-3920-40be-b721-99838e81e562" providerId="ADAL" clId="{4529484A-283D-4CFF-9BDD-A01A12963FE5}" dt="2019-10-25T14:39:26.169" v="0" actId="1076"/>
          <ac:spMkLst>
            <pc:docMk/>
            <pc:sldMk cId="3395066009" sldId="311"/>
            <ac:spMk id="3" creationId="{74A56D05-76BC-4DBB-804D-30F059407175}"/>
          </ac:spMkLst>
        </pc:spChg>
      </pc:sldChg>
    </pc:docChg>
  </pc:docChgLst>
</pc:chgInfo>
</file>

<file path=ppt/drawings/_rels/vmlDrawing1.v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8181C7-C01C-4545-8F46-3D9EFB41B10E}" type="datetimeFigureOut">
              <a:rPr lang="en-GB" smtClean="0"/>
              <a:t>25/10/2019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70CA06B-D0BA-4EC7-A01F-C7CC1C8A07DC}" type="slidenum">
              <a:rPr lang="en-GB" smtClean="0"/>
              <a:t>‹#›</a:t>
            </a:fld>
            <a:endParaRPr lang="en-GB"/>
          </a:p>
        </p:txBody>
      </p:sp>
    </p:spTree>
    <p:extLst>
      <p:ext uri="{BB962C8B-B14F-4D97-AF65-F5344CB8AC3E}">
        <p14:creationId xmlns:p14="http://schemas.microsoft.com/office/powerpoint/2010/main" val="42028025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70CA06B-D0BA-4EC7-A01F-C7CC1C8A07DC}" type="slidenum">
              <a:rPr lang="en-GB" smtClean="0"/>
              <a:t>1</a:t>
            </a:fld>
            <a:endParaRPr lang="en-GB"/>
          </a:p>
        </p:txBody>
      </p:sp>
    </p:spTree>
    <p:extLst>
      <p:ext uri="{BB962C8B-B14F-4D97-AF65-F5344CB8AC3E}">
        <p14:creationId xmlns:p14="http://schemas.microsoft.com/office/powerpoint/2010/main" val="36649941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70CA06B-D0BA-4EC7-A01F-C7CC1C8A07DC}" type="slidenum">
              <a:rPr lang="en-GB" smtClean="0"/>
              <a:t>6</a:t>
            </a:fld>
            <a:endParaRPr lang="en-GB"/>
          </a:p>
        </p:txBody>
      </p:sp>
    </p:spTree>
    <p:extLst>
      <p:ext uri="{BB962C8B-B14F-4D97-AF65-F5344CB8AC3E}">
        <p14:creationId xmlns:p14="http://schemas.microsoft.com/office/powerpoint/2010/main" val="40887492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70CA06B-D0BA-4EC7-A01F-C7CC1C8A07DC}" type="slidenum">
              <a:rPr lang="en-GB" smtClean="0"/>
              <a:t>30</a:t>
            </a:fld>
            <a:endParaRPr lang="en-GB"/>
          </a:p>
        </p:txBody>
      </p:sp>
    </p:spTree>
    <p:extLst>
      <p:ext uri="{BB962C8B-B14F-4D97-AF65-F5344CB8AC3E}">
        <p14:creationId xmlns:p14="http://schemas.microsoft.com/office/powerpoint/2010/main" val="11226438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70CA06B-D0BA-4EC7-A01F-C7CC1C8A07DC}" type="slidenum">
              <a:rPr lang="en-GB" smtClean="0"/>
              <a:t>31</a:t>
            </a:fld>
            <a:endParaRPr lang="en-GB"/>
          </a:p>
        </p:txBody>
      </p:sp>
    </p:spTree>
    <p:extLst>
      <p:ext uri="{BB962C8B-B14F-4D97-AF65-F5344CB8AC3E}">
        <p14:creationId xmlns:p14="http://schemas.microsoft.com/office/powerpoint/2010/main" val="12144925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70CA06B-D0BA-4EC7-A01F-C7CC1C8A07DC}" type="slidenum">
              <a:rPr lang="en-GB" smtClean="0"/>
              <a:t>32</a:t>
            </a:fld>
            <a:endParaRPr lang="en-GB"/>
          </a:p>
        </p:txBody>
      </p:sp>
    </p:spTree>
    <p:extLst>
      <p:ext uri="{BB962C8B-B14F-4D97-AF65-F5344CB8AC3E}">
        <p14:creationId xmlns:p14="http://schemas.microsoft.com/office/powerpoint/2010/main" val="35007697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70CA06B-D0BA-4EC7-A01F-C7CC1C8A07DC}" type="slidenum">
              <a:rPr lang="en-GB" smtClean="0"/>
              <a:t>33</a:t>
            </a:fld>
            <a:endParaRPr lang="en-GB"/>
          </a:p>
        </p:txBody>
      </p:sp>
    </p:spTree>
    <p:extLst>
      <p:ext uri="{BB962C8B-B14F-4D97-AF65-F5344CB8AC3E}">
        <p14:creationId xmlns:p14="http://schemas.microsoft.com/office/powerpoint/2010/main" val="20033552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93105" y="802298"/>
            <a:ext cx="8561747"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93106" y="3531204"/>
            <a:ext cx="8561746"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FB9CE0-A508-4247-A560-0E894025A0C6}" type="datetimeFigureOut">
              <a:rPr lang="en-GB" smtClean="0"/>
              <a:t>25/10/2019</a:t>
            </a:fld>
            <a:endParaRPr lang="en-GB"/>
          </a:p>
        </p:txBody>
      </p:sp>
      <p:sp>
        <p:nvSpPr>
          <p:cNvPr id="5" name="Footer Placeholder 4"/>
          <p:cNvSpPr>
            <a:spLocks noGrp="1"/>
          </p:cNvSpPr>
          <p:nvPr>
            <p:ph type="ftr" sz="quarter" idx="11"/>
          </p:nvPr>
        </p:nvSpPr>
        <p:spPr>
          <a:xfrm>
            <a:off x="2493105" y="329307"/>
            <a:ext cx="4897310" cy="309201"/>
          </a:xfrm>
        </p:spPr>
        <p:txBody>
          <a:bodyPr/>
          <a:lstStyle/>
          <a:p>
            <a:endParaRPr lang="en-GB"/>
          </a:p>
        </p:txBody>
      </p:sp>
      <p:sp>
        <p:nvSpPr>
          <p:cNvPr id="6" name="Slide Number Placeholder 5"/>
          <p:cNvSpPr>
            <a:spLocks noGrp="1"/>
          </p:cNvSpPr>
          <p:nvPr>
            <p:ph type="sldNum" sz="quarter" idx="12"/>
          </p:nvPr>
        </p:nvSpPr>
        <p:spPr>
          <a:xfrm>
            <a:off x="1437664" y="798973"/>
            <a:ext cx="811019" cy="503578"/>
          </a:xfrm>
        </p:spPr>
        <p:txBody>
          <a:bodyPr/>
          <a:lstStyle/>
          <a:p>
            <a:fld id="{B99B9DAE-8FEA-49CB-B9D5-8DE886F65601}" type="slidenum">
              <a:rPr lang="en-GB" smtClean="0"/>
              <a:t>‹#›</a:t>
            </a:fld>
            <a:endParaRPr lang="en-GB"/>
          </a:p>
        </p:txBody>
      </p:sp>
      <p:cxnSp>
        <p:nvCxnSpPr>
          <p:cNvPr id="8" name="Straight Connector 7"/>
          <p:cNvCxnSpPr/>
          <p:nvPr/>
        </p:nvCxnSpPr>
        <p:spPr>
          <a:xfrm>
            <a:off x="2334637" y="798973"/>
            <a:ext cx="0" cy="2544756"/>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501036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FB9CE0-A508-4247-A560-0E894025A0C6}" type="datetimeFigureOut">
              <a:rPr lang="en-GB" smtClean="0"/>
              <a:t>25/10/2019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99B9DAE-8FEA-49CB-B9D5-8DE886F65601}" type="slidenum">
              <a:rPr lang="en-GB" smtClean="0"/>
              <a:t>‹#›</a:t>
            </a:fld>
            <a:endParaRPr lang="en-GB"/>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71498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883863"/>
            <a:ext cx="1615742" cy="457499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534694" y="883863"/>
            <a:ext cx="7738807" cy="45749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FB9CE0-A508-4247-A560-0E894025A0C6}" type="datetimeFigureOut">
              <a:rPr lang="en-GB" smtClean="0"/>
              <a:t>25/10/2019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99B9DAE-8FEA-49CB-B9D5-8DE886F65601}" type="slidenum">
              <a:rPr lang="en-GB" smtClean="0"/>
              <a:t>‹#›</a:t>
            </a:fld>
            <a:endParaRPr lang="en-GB"/>
          </a:p>
        </p:txBody>
      </p:sp>
      <p:cxnSp>
        <p:nvCxnSpPr>
          <p:cNvPr id="8" name="Straight Connector 7"/>
          <p:cNvCxnSpPr/>
          <p:nvPr/>
        </p:nvCxnSpPr>
        <p:spPr>
          <a:xfrm flipH="1">
            <a:off x="9439111" y="719272"/>
            <a:ext cx="1615742" cy="0"/>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473988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FB9CE0-A508-4247-A560-0E894025A0C6}" type="datetimeFigureOut">
              <a:rPr lang="en-GB" smtClean="0"/>
              <a:t>25/10/2019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99B9DAE-8FEA-49CB-B9D5-8DE886F65601}" type="slidenum">
              <a:rPr lang="en-GB" smtClean="0"/>
              <a:t>‹#›</a:t>
            </a:fld>
            <a:endParaRPr lang="en-GB"/>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00565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34813" y="1756130"/>
            <a:ext cx="8562580"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534695" y="3806195"/>
            <a:ext cx="854999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FB9CE0-A508-4247-A560-0E894025A0C6}" type="datetimeFigureOut">
              <a:rPr lang="en-GB" smtClean="0"/>
              <a:t>25/10/2019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99B9DAE-8FEA-49CB-B9D5-8DE886F65601}" type="slidenum">
              <a:rPr lang="en-GB" smtClean="0"/>
              <a:t>‹#›</a:t>
            </a:fld>
            <a:endParaRPr lang="en-GB"/>
          </a:p>
        </p:txBody>
      </p:sp>
      <p:cxnSp>
        <p:nvCxnSpPr>
          <p:cNvPr id="8" name="Straight Connector 7"/>
          <p:cNvCxnSpPr/>
          <p:nvPr/>
        </p:nvCxnSpPr>
        <p:spPr>
          <a:xfrm>
            <a:off x="1371687" y="798973"/>
            <a:ext cx="0" cy="284510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82920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889"/>
            <a:ext cx="9520157"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534695" y="2010878"/>
            <a:ext cx="4608576" cy="34381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4793" y="2017343"/>
            <a:ext cx="4604130"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FB9CE0-A508-4247-A560-0E894025A0C6}" type="datetimeFigureOut">
              <a:rPr lang="en-GB" smtClean="0"/>
              <a:t>25/10/2019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99B9DAE-8FEA-49CB-B9D5-8DE886F65601}" type="slidenum">
              <a:rPr lang="en-GB" smtClean="0"/>
              <a:t>‹#›</a:t>
            </a:fld>
            <a:endParaRPr lang="en-GB"/>
          </a:p>
        </p:txBody>
      </p:sp>
      <p:cxnSp>
        <p:nvCxnSpPr>
          <p:cNvPr id="9" name="Straight Connector 8"/>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287824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163"/>
            <a:ext cx="9520157"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534695" y="2019549"/>
            <a:ext cx="4608576"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34695" y="2824269"/>
            <a:ext cx="4608576"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4791" y="2023003"/>
            <a:ext cx="4608576"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4792" y="2821491"/>
            <a:ext cx="4608576"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FB9CE0-A508-4247-A560-0E894025A0C6}" type="datetimeFigureOut">
              <a:rPr lang="en-GB" smtClean="0"/>
              <a:t>25/10/2019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99B9DAE-8FEA-49CB-B9D5-8DE886F65601}" type="slidenum">
              <a:rPr lang="en-GB" smtClean="0"/>
              <a:t>‹#›</a:t>
            </a:fld>
            <a:endParaRPr lang="en-GB"/>
          </a:p>
        </p:txBody>
      </p:sp>
      <p:cxnSp>
        <p:nvCxnSpPr>
          <p:cNvPr id="11" name="Straight Connector 10"/>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871925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FB9CE0-A508-4247-A560-0E894025A0C6}" type="datetimeFigureOut">
              <a:rPr lang="en-GB" smtClean="0"/>
              <a:t>25/10/2019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99B9DAE-8FEA-49CB-B9D5-8DE886F65601}" type="slidenum">
              <a:rPr lang="en-GB" smtClean="0"/>
              <a:t>‹#›</a:t>
            </a:fld>
            <a:endParaRPr lang="en-GB"/>
          </a:p>
        </p:txBody>
      </p:sp>
      <p:cxnSp>
        <p:nvCxnSpPr>
          <p:cNvPr id="7" name="Straight Connector 6"/>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445827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FB9CE0-A508-4247-A560-0E894025A0C6}" type="datetimeFigureOut">
              <a:rPr lang="en-GB" smtClean="0"/>
              <a:t>25/10/2019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99B9DAE-8FEA-49CB-B9D5-8DE886F65601}" type="slidenum">
              <a:rPr lang="en-GB" smtClean="0"/>
              <a:t>‹#›</a:t>
            </a:fld>
            <a:endParaRPr lang="en-GB"/>
          </a:p>
        </p:txBody>
      </p:sp>
    </p:spTree>
    <p:extLst>
      <p:ext uri="{BB962C8B-B14F-4D97-AF65-F5344CB8AC3E}">
        <p14:creationId xmlns:p14="http://schemas.microsoft.com/office/powerpoint/2010/main" val="34457467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34642" y="798973"/>
            <a:ext cx="3183128"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534695" y="3205491"/>
            <a:ext cx="3184989"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FB9CE0-A508-4247-A560-0E894025A0C6}" type="datetimeFigureOut">
              <a:rPr lang="en-GB" smtClean="0"/>
              <a:t>25/10/2019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99B9DAE-8FEA-49CB-B9D5-8DE886F65601}" type="slidenum">
              <a:rPr lang="en-GB" smtClean="0"/>
              <a:t>‹#›</a:t>
            </a:fld>
            <a:endParaRPr lang="en-GB"/>
          </a:p>
        </p:txBody>
      </p:sp>
      <p:cxnSp>
        <p:nvCxnSpPr>
          <p:cNvPr id="9" name="Straight Connector 8"/>
          <p:cNvCxnSpPr/>
          <p:nvPr/>
        </p:nvCxnSpPr>
        <p:spPr>
          <a:xfrm>
            <a:off x="1371687" y="798973"/>
            <a:ext cx="0" cy="224711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25451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bg2">
                    <a:lumMod val="10000"/>
                  </a:schemeClr>
                </a:gs>
                <a:gs pos="100000">
                  <a:schemeClr val="bg2">
                    <a:lumMod val="10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prstMaterial="matte">
              <a:bevelT w="133350" h="50800" prst="divot"/>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535694" y="1129513"/>
            <a:ext cx="5447840"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534695" y="3145992"/>
            <a:ext cx="5440037"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534695" y="5469856"/>
            <a:ext cx="5440038" cy="320123"/>
          </a:xfrm>
        </p:spPr>
        <p:txBody>
          <a:bodyPr/>
          <a:lstStyle>
            <a:lvl1pPr algn="l">
              <a:defRPr/>
            </a:lvl1pPr>
          </a:lstStyle>
          <a:p>
            <a:fld id="{7AFB9CE0-A508-4247-A560-0E894025A0C6}" type="datetimeFigureOut">
              <a:rPr lang="en-GB" smtClean="0"/>
              <a:t>25/10/2019</a:t>
            </a:fld>
            <a:endParaRPr lang="en-GB"/>
          </a:p>
        </p:txBody>
      </p:sp>
      <p:sp>
        <p:nvSpPr>
          <p:cNvPr id="6" name="Footer Placeholder 5"/>
          <p:cNvSpPr>
            <a:spLocks noGrp="1"/>
          </p:cNvSpPr>
          <p:nvPr>
            <p:ph type="ftr" sz="quarter" idx="11"/>
          </p:nvPr>
        </p:nvSpPr>
        <p:spPr>
          <a:xfrm>
            <a:off x="1534910" y="318640"/>
            <a:ext cx="5453475" cy="320931"/>
          </a:xfrm>
        </p:spPr>
        <p:txBody>
          <a:bodyPr/>
          <a:lstStyle/>
          <a:p>
            <a:endParaRPr lang="en-GB"/>
          </a:p>
        </p:txBody>
      </p:sp>
      <p:sp>
        <p:nvSpPr>
          <p:cNvPr id="7" name="Slide Number Placeholder 6"/>
          <p:cNvSpPr>
            <a:spLocks noGrp="1"/>
          </p:cNvSpPr>
          <p:nvPr>
            <p:ph type="sldNum" sz="quarter" idx="12"/>
          </p:nvPr>
        </p:nvSpPr>
        <p:spPr/>
        <p:txBody>
          <a:bodyPr/>
          <a:lstStyle/>
          <a:p>
            <a:fld id="{B99B9DAE-8FEA-49CB-B9D5-8DE886F65601}" type="slidenum">
              <a:rPr lang="en-GB" smtClean="0"/>
              <a:t>‹#›</a:t>
            </a:fld>
            <a:endParaRPr lang="en-GB"/>
          </a:p>
        </p:txBody>
      </p:sp>
      <p:cxnSp>
        <p:nvCxnSpPr>
          <p:cNvPr id="14" name="Straight Connector 13"/>
          <p:cNvCxnSpPr/>
          <p:nvPr/>
        </p:nvCxnSpPr>
        <p:spPr>
          <a:xfrm>
            <a:off x="1371687" y="798973"/>
            <a:ext cx="0" cy="2161124"/>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928827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ectangle 8"/>
          <p:cNvSpPr/>
          <p:nvPr/>
        </p:nvSpPr>
        <p:spPr>
          <a:xfrm>
            <a:off x="0" y="2015732"/>
            <a:ext cx="12192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srcRect t="2769" b="-2769"/>
          <a:stretch/>
        </p:blipFill>
        <p:spPr>
          <a:xfrm>
            <a:off x="0" y="6135624"/>
            <a:ext cx="12192000" cy="742950"/>
          </a:xfrm>
          <a:prstGeom prst="rect">
            <a:avLst/>
          </a:prstGeom>
        </p:spPr>
      </p:pic>
      <p:sp>
        <p:nvSpPr>
          <p:cNvPr id="2" name="Title Placeholder 1"/>
          <p:cNvSpPr>
            <a:spLocks noGrp="1"/>
          </p:cNvSpPr>
          <p:nvPr>
            <p:ph type="title"/>
          </p:nvPr>
        </p:nvSpPr>
        <p:spPr>
          <a:xfrm>
            <a:off x="1534696" y="804519"/>
            <a:ext cx="9520158" cy="1049235"/>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534696" y="2015732"/>
            <a:ext cx="9520158"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7AFB9CE0-A508-4247-A560-0E894025A0C6}" type="datetimeFigureOut">
              <a:rPr lang="en-GB" smtClean="0"/>
              <a:t>25/10/2019</a:t>
            </a:fld>
            <a:endParaRPr lang="en-GB"/>
          </a:p>
        </p:txBody>
      </p:sp>
      <p:sp>
        <p:nvSpPr>
          <p:cNvPr id="5" name="Footer Placeholder 4"/>
          <p:cNvSpPr>
            <a:spLocks noGrp="1"/>
          </p:cNvSpPr>
          <p:nvPr>
            <p:ph type="ftr" sz="quarter" idx="3"/>
          </p:nvPr>
        </p:nvSpPr>
        <p:spPr>
          <a:xfrm>
            <a:off x="1534695" y="329307"/>
            <a:ext cx="5855719"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B99B9DAE-8FEA-49CB-B9D5-8DE886F65601}" type="slidenum">
              <a:rPr lang="en-GB" smtClean="0"/>
              <a:t>‹#›</a:t>
            </a:fld>
            <a:endParaRPr lang="en-GB"/>
          </a:p>
        </p:txBody>
      </p:sp>
      <p:cxnSp>
        <p:nvCxnSpPr>
          <p:cNvPr id="12" name="Straight Connector 11"/>
          <p:cNvCxnSpPr/>
          <p:nvPr/>
        </p:nvCxnSpPr>
        <p:spPr>
          <a:xfrm>
            <a:off x="0" y="6141705"/>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2290292"/>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package" Target="../embeddings/Microsoft_Excel_Worksheet.xlsx"/><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5.emf"/><Relationship Id="rId5" Type="http://schemas.openxmlformats.org/officeDocument/2006/relationships/package" Target="../embeddings/Microsoft_Excel_Worksheet1.xlsx"/><Relationship Id="rId4" Type="http://schemas.openxmlformats.org/officeDocument/2006/relationships/image" Target="../media/image4.emf"/></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3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8" Type="http://schemas.openxmlformats.org/officeDocument/2006/relationships/hyperlink" Target="https://ruor.uottawa.ca/handle/10393/34585" TargetMode="External"/><Relationship Id="rId3" Type="http://schemas.openxmlformats.org/officeDocument/2006/relationships/hyperlink" Target="https://kuis.repo.nii.ac.jp/?action=repository_action_common_download&amp;item_id=496&amp;item_no=1&amp;attribute_id=18&amp;file_no=1" TargetMode="External"/><Relationship Id="rId7" Type="http://schemas.openxmlformats.org/officeDocument/2006/relationships/hyperlink" Target="http://laclil.unisabana.edu.co/index.php/LACLIL/article/view/3568/3411" TargetMode="External"/><Relationship Id="rId2" Type="http://schemas.openxmlformats.org/officeDocument/2006/relationships/hyperlink" Target="http://www.macrothink.org/journal/index.php/ijele/article/view/10696/8598" TargetMode="External"/><Relationship Id="rId1" Type="http://schemas.openxmlformats.org/officeDocument/2006/relationships/slideLayout" Target="../slideLayouts/slideLayout2.xml"/><Relationship Id="rId6" Type="http://schemas.openxmlformats.org/officeDocument/2006/relationships/hyperlink" Target="NULL" TargetMode="External"/><Relationship Id="rId5" Type="http://schemas.openxmlformats.org/officeDocument/2006/relationships/hyperlink" Target="http://www.redalyc.org/pdf/3495/349532398012.pdf" TargetMode="External"/><Relationship Id="rId4" Type="http://schemas.openxmlformats.org/officeDocument/2006/relationships/hyperlink" Target="http://www.diva-portal.org/smash/record.jsf?pid=diva2%3A874792&amp;dswid=-780"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www.sciencedirect.com/science/article/pii/S088949061400060X" TargetMode="External"/><Relationship Id="rId7" Type="http://schemas.openxmlformats.org/officeDocument/2006/relationships/hyperlink" Target="https://www.jstor.org/stable/3133085?seq=1#metadata_info_tab_contents" TargetMode="External"/><Relationship Id="rId2" Type="http://schemas.openxmlformats.org/officeDocument/2006/relationships/hyperlink" Target="https://revistas.nebrija.com/revista-linguistica/article/view/248" TargetMode="External"/><Relationship Id="rId1" Type="http://schemas.openxmlformats.org/officeDocument/2006/relationships/slideLayout" Target="../slideLayouts/slideLayout2.xml"/><Relationship Id="rId6" Type="http://schemas.openxmlformats.org/officeDocument/2006/relationships/hyperlink" Target="https://ai.googleblog.com/2016/09/a-neural-network-for-machine.html" TargetMode="External"/><Relationship Id="rId5" Type="http://schemas.openxmlformats.org/officeDocument/2006/relationships/hyperlink" Target="https://search.proquest.com/openview/1f36cf98d5c9d44ad45d474f2450b058/1?pq-origsite=gscholar&amp;cbl=18750&amp;diss=y" TargetMode="External"/><Relationship Id="rId4" Type="http://schemas.openxmlformats.org/officeDocument/2006/relationships/hyperlink" Target="https://s3.amazonaws.com/academia.edu.documents/36927315/Free_Online_Machine_Translation.pdf?AWSAccessKeyId=AKIAIWOWYYGZ2Y53UL3A&amp;Expires=1528717408&amp;Signature=BRMSnKdXuTVVcjOLejyT0Yyg6mw%3D&amp;response-content-disposition=inline%3B%20filename%3DFree_Online_Machine_Translation_Use_and.pdf"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www.eurocall-languages.org/uploaded/EUROCALL_Review/review14.pdf" TargetMode="External"/><Relationship Id="rId7" Type="http://schemas.openxmlformats.org/officeDocument/2006/relationships/hyperlink" Target="https://arxiv.org/abs/1609.08144v2" TargetMode="External"/><Relationship Id="rId2" Type="http://schemas.openxmlformats.org/officeDocument/2006/relationships/hyperlink" Target="https://doi.org/10.1080/09588220701865482" TargetMode="External"/><Relationship Id="rId1" Type="http://schemas.openxmlformats.org/officeDocument/2006/relationships/slideLayout" Target="../slideLayouts/slideLayout2.xml"/><Relationship Id="rId6" Type="http://schemas.openxmlformats.org/officeDocument/2006/relationships/hyperlink" Target="https://www.researchgate.net/profile/Federico_Gaspari/publication/228353067_Detecting_inappropriate_use_of_free_online_machine_translation_by_language_students-A_special_case_of_plagiarism_detection/links/53fc684c0cf2364ccc0495fd/Detecting-inappropriate-use-of-free-online-machine-translation-by-language-students-A-special-case-of-plagiarism-detection.pdf" TargetMode="External"/><Relationship Id="rId5" Type="http://schemas.openxmlformats.org/officeDocument/2006/relationships/hyperlink" Target="https://doi.org/10.1017/S0958344009000172%20Accessed%2020.1.19" TargetMode="External"/><Relationship Id="rId4" Type="http://schemas.openxmlformats.org/officeDocument/2006/relationships/hyperlink" Target="https://doi.org/10.1017/S0958344009000172"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translate.google.co.uk/?hl=en&amp;tab=wT#view=home&amp;op=translate&amp;sl=en&amp;tl=fr&amp;text=blow"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13DF76-E450-4A89-8DC8-A1CDA62C21D0}"/>
              </a:ext>
            </a:extLst>
          </p:cNvPr>
          <p:cNvSpPr>
            <a:spLocks noGrp="1"/>
          </p:cNvSpPr>
          <p:nvPr>
            <p:ph type="ctrTitle"/>
          </p:nvPr>
        </p:nvSpPr>
        <p:spPr>
          <a:xfrm>
            <a:off x="2686021" y="3157870"/>
            <a:ext cx="8924260" cy="3610944"/>
          </a:xfrm>
        </p:spPr>
        <p:txBody>
          <a:bodyPr>
            <a:noAutofit/>
          </a:bodyPr>
          <a:lstStyle/>
          <a:p>
            <a:r>
              <a:rPr lang="en-GB" sz="4000" i="1" dirty="0" err="1">
                <a:latin typeface="Calibri" panose="020F0502020204030204" pitchFamily="34" charset="0"/>
                <a:cs typeface="Calibri" panose="020F0502020204030204" pitchFamily="34" charset="0"/>
              </a:rPr>
              <a:t>L’éléphant</a:t>
            </a:r>
            <a:r>
              <a:rPr lang="en-GB" sz="4000" i="1" dirty="0">
                <a:latin typeface="Calibri" panose="020F0502020204030204" pitchFamily="34" charset="0"/>
                <a:cs typeface="Calibri" panose="020F0502020204030204" pitchFamily="34" charset="0"/>
              </a:rPr>
              <a:t> dans </a:t>
            </a:r>
            <a:br>
              <a:rPr lang="en-GB" sz="4000" i="1" dirty="0">
                <a:latin typeface="Calibri" panose="020F0502020204030204" pitchFamily="34" charset="0"/>
                <a:cs typeface="Calibri" panose="020F0502020204030204" pitchFamily="34" charset="0"/>
              </a:rPr>
            </a:br>
            <a:r>
              <a:rPr lang="en-GB" sz="4000" i="1" dirty="0">
                <a:latin typeface="Calibri" panose="020F0502020204030204" pitchFamily="34" charset="0"/>
                <a:cs typeface="Calibri" panose="020F0502020204030204" pitchFamily="34" charset="0"/>
              </a:rPr>
              <a:t>la salle / la pièce / le salon?</a:t>
            </a:r>
            <a:br>
              <a:rPr lang="en-GB" sz="4000" i="1" dirty="0">
                <a:latin typeface="Calibri" panose="020F0502020204030204" pitchFamily="34" charset="0"/>
                <a:cs typeface="Calibri" panose="020F0502020204030204" pitchFamily="34" charset="0"/>
              </a:rPr>
            </a:br>
            <a:br>
              <a:rPr lang="en-GB" sz="4000" i="1" dirty="0">
                <a:latin typeface="Calibri" panose="020F0502020204030204" pitchFamily="34" charset="0"/>
                <a:cs typeface="Calibri" panose="020F0502020204030204" pitchFamily="34" charset="0"/>
              </a:rPr>
            </a:br>
            <a:r>
              <a:rPr lang="en-GB" sz="3200" dirty="0">
                <a:latin typeface="Calibri" panose="020F0502020204030204" pitchFamily="34" charset="0"/>
                <a:cs typeface="Calibri" panose="020F0502020204030204" pitchFamily="34" charset="0"/>
              </a:rPr>
              <a:t>Student use of Google Translate for L2 assignments: student and staff attitudes, and implications for university policy </a:t>
            </a:r>
            <a:br>
              <a:rPr lang="en-GB" sz="3200" dirty="0">
                <a:latin typeface="Calibri" panose="020F0502020204030204" pitchFamily="34" charset="0"/>
                <a:cs typeface="Calibri" panose="020F0502020204030204" pitchFamily="34" charset="0"/>
              </a:rPr>
            </a:br>
            <a:br>
              <a:rPr lang="en-GB" sz="3200" dirty="0">
                <a:latin typeface="Calibri" panose="020F0502020204030204" pitchFamily="34" charset="0"/>
                <a:cs typeface="Calibri" panose="020F0502020204030204" pitchFamily="34" charset="0"/>
              </a:rPr>
            </a:br>
            <a:br>
              <a:rPr lang="en-GB" sz="3600" dirty="0">
                <a:latin typeface="Calibri" panose="020F0502020204030204" pitchFamily="34" charset="0"/>
                <a:cs typeface="Calibri" panose="020F0502020204030204" pitchFamily="34" charset="0"/>
              </a:rPr>
            </a:br>
            <a:br>
              <a:rPr lang="en-GB" sz="3600" dirty="0">
                <a:latin typeface="Calibri" panose="020F0502020204030204" pitchFamily="34" charset="0"/>
                <a:cs typeface="Calibri" panose="020F0502020204030204" pitchFamily="34" charset="0"/>
              </a:rPr>
            </a:br>
            <a:br>
              <a:rPr lang="en-GB" sz="3600" dirty="0">
                <a:latin typeface="Calibri" panose="020F0502020204030204" pitchFamily="34" charset="0"/>
                <a:cs typeface="Calibri" panose="020F0502020204030204" pitchFamily="34" charset="0"/>
              </a:rPr>
            </a:br>
            <a:r>
              <a:rPr lang="en-GB" sz="2000" dirty="0">
                <a:latin typeface="Calibri" panose="020F0502020204030204" pitchFamily="34" charset="0"/>
                <a:cs typeface="Calibri" panose="020F0502020204030204" pitchFamily="34" charset="0"/>
              </a:rPr>
              <a:t>Alison Organ, York St John University</a:t>
            </a:r>
            <a:br>
              <a:rPr lang="en-GB" sz="2000" dirty="0">
                <a:latin typeface="Calibri" panose="020F0502020204030204" pitchFamily="34" charset="0"/>
                <a:cs typeface="Calibri" panose="020F0502020204030204" pitchFamily="34" charset="0"/>
              </a:rPr>
            </a:br>
            <a:r>
              <a:rPr lang="en-GB" sz="2000" i="1" dirty="0">
                <a:latin typeface="Calibri" panose="020F0502020204030204" pitchFamily="34" charset="0"/>
                <a:cs typeface="Calibri" panose="020F0502020204030204" pitchFamily="34" charset="0"/>
              </a:rPr>
              <a:t>Translation Technology in Education – Facilitator or Risk? </a:t>
            </a:r>
            <a:r>
              <a:rPr lang="en-GB" sz="2000" dirty="0">
                <a:latin typeface="Calibri" panose="020F0502020204030204" pitchFamily="34" charset="0"/>
                <a:cs typeface="Calibri" panose="020F0502020204030204" pitchFamily="34" charset="0"/>
              </a:rPr>
              <a:t>Nottingham, 5 July 2019</a:t>
            </a:r>
          </a:p>
        </p:txBody>
      </p:sp>
      <p:pic>
        <p:nvPicPr>
          <p:cNvPr id="1028" name="Picture 4" descr="Image result for elephant">
            <a:extLst>
              <a:ext uri="{FF2B5EF4-FFF2-40B4-BE49-F238E27FC236}">
                <a16:creationId xmlns:a16="http://schemas.microsoft.com/office/drawing/2014/main" id="{11603F14-D724-43D5-9689-A8A85ED09DF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185185"/>
            <a:ext cx="792480" cy="5836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93687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00281-64D2-4C2A-960E-E864AA458295}"/>
              </a:ext>
            </a:extLst>
          </p:cNvPr>
          <p:cNvSpPr>
            <a:spLocks noGrp="1"/>
          </p:cNvSpPr>
          <p:nvPr>
            <p:ph type="title"/>
          </p:nvPr>
        </p:nvSpPr>
        <p:spPr>
          <a:xfrm>
            <a:off x="1510312" y="0"/>
            <a:ext cx="9520158" cy="1049235"/>
          </a:xfrm>
        </p:spPr>
        <p:txBody>
          <a:bodyPr>
            <a:normAutofit/>
          </a:bodyPr>
          <a:lstStyle/>
          <a:p>
            <a:r>
              <a:rPr lang="en-GB" sz="4400" dirty="0">
                <a:latin typeface="Calibri" panose="020F0502020204030204" pitchFamily="34" charset="0"/>
                <a:cs typeface="Calibri" panose="020F0502020204030204" pitchFamily="34" charset="0"/>
              </a:rPr>
              <a:t>Literature review – survey-based studies</a:t>
            </a:r>
          </a:p>
        </p:txBody>
      </p:sp>
      <p:sp>
        <p:nvSpPr>
          <p:cNvPr id="3" name="Content Placeholder 2">
            <a:extLst>
              <a:ext uri="{FF2B5EF4-FFF2-40B4-BE49-F238E27FC236}">
                <a16:creationId xmlns:a16="http://schemas.microsoft.com/office/drawing/2014/main" id="{74A56D05-76BC-4DBB-804D-30F059407175}"/>
              </a:ext>
            </a:extLst>
          </p:cNvPr>
          <p:cNvSpPr>
            <a:spLocks noGrp="1"/>
          </p:cNvSpPr>
          <p:nvPr>
            <p:ph idx="1"/>
          </p:nvPr>
        </p:nvSpPr>
        <p:spPr>
          <a:xfrm>
            <a:off x="1522504" y="886247"/>
            <a:ext cx="9520158" cy="4668813"/>
          </a:xfrm>
        </p:spPr>
        <p:txBody>
          <a:bodyPr>
            <a:normAutofit/>
          </a:bodyPr>
          <a:lstStyle/>
          <a:p>
            <a:pPr marL="0" indent="0">
              <a:buNone/>
            </a:pPr>
            <a:r>
              <a:rPr lang="en-GB" sz="3200" b="1" dirty="0">
                <a:latin typeface="Calibri" panose="020F0502020204030204" pitchFamily="34" charset="0"/>
                <a:cs typeface="Calibri" panose="020F0502020204030204" pitchFamily="34" charset="0"/>
              </a:rPr>
              <a:t>Conclusions:</a:t>
            </a:r>
          </a:p>
          <a:p>
            <a:pPr marL="0" indent="0">
              <a:buNone/>
            </a:pPr>
            <a:endParaRPr lang="en-GB" dirty="0">
              <a:latin typeface="Calibri" panose="020F0502020204030204" pitchFamily="34" charset="0"/>
              <a:cs typeface="Calibri" panose="020F0502020204030204" pitchFamily="34" charset="0"/>
            </a:endParaRPr>
          </a:p>
        </p:txBody>
      </p:sp>
      <p:graphicFrame>
        <p:nvGraphicFramePr>
          <p:cNvPr id="4" name="Table 3">
            <a:extLst>
              <a:ext uri="{FF2B5EF4-FFF2-40B4-BE49-F238E27FC236}">
                <a16:creationId xmlns:a16="http://schemas.microsoft.com/office/drawing/2014/main" id="{992B1CE2-5D1D-4983-B0AB-1C44854215EF}"/>
              </a:ext>
            </a:extLst>
          </p:cNvPr>
          <p:cNvGraphicFramePr>
            <a:graphicFrameLocks noGrp="1"/>
          </p:cNvGraphicFramePr>
          <p:nvPr>
            <p:extLst>
              <p:ext uri="{D42A27DB-BD31-4B8C-83A1-F6EECF244321}">
                <p14:modId xmlns:p14="http://schemas.microsoft.com/office/powerpoint/2010/main" val="121567648"/>
              </p:ext>
            </p:extLst>
          </p:nvPr>
        </p:nvGraphicFramePr>
        <p:xfrm>
          <a:off x="1522504" y="1519755"/>
          <a:ext cx="9950810" cy="4596126"/>
        </p:xfrm>
        <a:graphic>
          <a:graphicData uri="http://schemas.openxmlformats.org/drawingml/2006/table">
            <a:tbl>
              <a:tblPr firstRow="1" firstCol="1" bandRow="1">
                <a:tableStyleId>{5C22544A-7EE6-4342-B048-85BDC9FD1C3A}</a:tableStyleId>
              </a:tblPr>
              <a:tblGrid>
                <a:gridCol w="6783572">
                  <a:extLst>
                    <a:ext uri="{9D8B030D-6E8A-4147-A177-3AD203B41FA5}">
                      <a16:colId xmlns:a16="http://schemas.microsoft.com/office/drawing/2014/main" val="606498305"/>
                    </a:ext>
                  </a:extLst>
                </a:gridCol>
                <a:gridCol w="3167238">
                  <a:extLst>
                    <a:ext uri="{9D8B030D-6E8A-4147-A177-3AD203B41FA5}">
                      <a16:colId xmlns:a16="http://schemas.microsoft.com/office/drawing/2014/main" val="1728192111"/>
                    </a:ext>
                  </a:extLst>
                </a:gridCol>
              </a:tblGrid>
              <a:tr h="920946">
                <a:tc>
                  <a:txBody>
                    <a:bodyPr/>
                    <a:lstStyle/>
                    <a:p>
                      <a:pPr>
                        <a:lnSpc>
                          <a:spcPct val="120000"/>
                        </a:lnSpc>
                        <a:spcAft>
                          <a:spcPts val="0"/>
                        </a:spcAft>
                        <a:tabLst>
                          <a:tab pos="457200" algn="l"/>
                        </a:tabLst>
                      </a:pPr>
                      <a:r>
                        <a:rPr lang="en-GB" sz="2200" kern="1200" dirty="0">
                          <a:solidFill>
                            <a:schemeClr val="tx1"/>
                          </a:solidFill>
                          <a:effectLst/>
                          <a:latin typeface="Calibri" panose="020F0502020204030204" pitchFamily="34" charset="0"/>
                          <a:cs typeface="Calibri" panose="020F0502020204030204" pitchFamily="34" charset="0"/>
                        </a:rPr>
                        <a:t>FOMT is here to stay, and we can’t prevent students from using it unless we examine them in controlled conditions </a:t>
                      </a:r>
                      <a:endParaRPr lang="en-GB" sz="2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7542" marR="67542" marT="0" marB="0">
                    <a:lnB w="635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a:lnSpc>
                          <a:spcPct val="120000"/>
                        </a:lnSpc>
                        <a:spcAft>
                          <a:spcPts val="0"/>
                        </a:spcAft>
                        <a:tabLst>
                          <a:tab pos="457200" algn="l"/>
                        </a:tabLst>
                      </a:pPr>
                      <a:r>
                        <a:rPr lang="en-GB" sz="1600" b="0" kern="1200" dirty="0">
                          <a:solidFill>
                            <a:schemeClr val="tx1"/>
                          </a:solidFill>
                          <a:effectLst/>
                          <a:latin typeface="Calibri" panose="020F0502020204030204" pitchFamily="34" charset="0"/>
                          <a:cs typeface="Calibri" panose="020F0502020204030204" pitchFamily="34" charset="0"/>
                        </a:rPr>
                        <a:t>McCarthy 2004, </a:t>
                      </a:r>
                      <a:r>
                        <a:rPr lang="en-GB" sz="1600" b="0" kern="1200" dirty="0" err="1">
                          <a:solidFill>
                            <a:schemeClr val="tx1"/>
                          </a:solidFill>
                          <a:effectLst/>
                          <a:latin typeface="Calibri" panose="020F0502020204030204" pitchFamily="34" charset="0"/>
                          <a:cs typeface="Calibri" panose="020F0502020204030204" pitchFamily="34" charset="0"/>
                        </a:rPr>
                        <a:t>Korošec</a:t>
                      </a:r>
                      <a:r>
                        <a:rPr lang="en-GB" sz="1600" b="0" kern="1200" dirty="0">
                          <a:solidFill>
                            <a:schemeClr val="tx1"/>
                          </a:solidFill>
                          <a:effectLst/>
                          <a:latin typeface="Calibri" panose="020F0502020204030204" pitchFamily="34" charset="0"/>
                          <a:cs typeface="Calibri" panose="020F0502020204030204" pitchFamily="34" charset="0"/>
                        </a:rPr>
                        <a:t> 2011</a:t>
                      </a:r>
                      <a:endParaRPr lang="en-GB" sz="14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7542" marR="67542" marT="0" marB="0">
                    <a:lnB w="6350" cap="flat" cmpd="sng" algn="ctr">
                      <a:solidFill>
                        <a:schemeClr val="bg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88358664"/>
                  </a:ext>
                </a:extLst>
              </a:tr>
              <a:tr h="920946">
                <a:tc>
                  <a:txBody>
                    <a:bodyPr/>
                    <a:lstStyle/>
                    <a:p>
                      <a:pPr>
                        <a:lnSpc>
                          <a:spcPct val="120000"/>
                        </a:lnSpc>
                        <a:spcAft>
                          <a:spcPts val="0"/>
                        </a:spcAft>
                        <a:tabLst>
                          <a:tab pos="457200" algn="l"/>
                        </a:tabLst>
                      </a:pPr>
                      <a:r>
                        <a:rPr lang="en-GB" sz="2200" kern="1200" dirty="0">
                          <a:solidFill>
                            <a:schemeClr val="tx1"/>
                          </a:solidFill>
                          <a:effectLst/>
                          <a:latin typeface="Calibri" panose="020F0502020204030204" pitchFamily="34" charset="0"/>
                          <a:cs typeface="Calibri" panose="020F0502020204030204" pitchFamily="34" charset="0"/>
                        </a:rPr>
                        <a:t>Students need training in how to use FOMT properly, because they find it tempting to go for the easy option and pursue the end result without thinking about the means </a:t>
                      </a:r>
                    </a:p>
                  </a:txBody>
                  <a:tcPr marL="67542" marR="67542" marT="0" marB="0">
                    <a:lnT w="6350" cap="flat" cmpd="sng" algn="ctr">
                      <a:solidFill>
                        <a:schemeClr val="bg1"/>
                      </a:solidFill>
                      <a:prstDash val="solid"/>
                      <a:round/>
                      <a:headEnd type="none" w="med" len="med"/>
                      <a:tailEnd type="none" w="med" len="med"/>
                    </a:lnT>
                    <a:solidFill>
                      <a:schemeClr val="accent1">
                        <a:lumMod val="20000"/>
                        <a:lumOff val="80000"/>
                      </a:schemeClr>
                    </a:solidFill>
                  </a:tcPr>
                </a:tc>
                <a:tc>
                  <a:txBody>
                    <a:bodyPr/>
                    <a:lstStyle/>
                    <a:p>
                      <a:pPr>
                        <a:lnSpc>
                          <a:spcPct val="120000"/>
                        </a:lnSpc>
                        <a:spcAft>
                          <a:spcPts val="0"/>
                        </a:spcAft>
                        <a:tabLst>
                          <a:tab pos="457200" algn="l"/>
                        </a:tabLst>
                      </a:pPr>
                      <a:r>
                        <a:rPr lang="en-GB" sz="1600" kern="1200" dirty="0">
                          <a:effectLst/>
                          <a:latin typeface="Calibri" panose="020F0502020204030204" pitchFamily="34" charset="0"/>
                          <a:cs typeface="Calibri" panose="020F0502020204030204" pitchFamily="34" charset="0"/>
                        </a:rPr>
                        <a:t>McCarthy 2004, Bower 2010, </a:t>
                      </a:r>
                      <a:r>
                        <a:rPr lang="en-GB" sz="1600" kern="1200" dirty="0" err="1">
                          <a:effectLst/>
                          <a:latin typeface="Calibri" panose="020F0502020204030204" pitchFamily="34" charset="0"/>
                          <a:cs typeface="Calibri" panose="020F0502020204030204" pitchFamily="34" charset="0"/>
                        </a:rPr>
                        <a:t>Korošec</a:t>
                      </a:r>
                      <a:r>
                        <a:rPr lang="en-GB" sz="1600" kern="1200" dirty="0">
                          <a:effectLst/>
                          <a:latin typeface="Calibri" panose="020F0502020204030204" pitchFamily="34" charset="0"/>
                          <a:cs typeface="Calibri" panose="020F0502020204030204" pitchFamily="34" charset="0"/>
                        </a:rPr>
                        <a:t> 2011, Clifford 2013, Correa 2014, Jolley &amp; </a:t>
                      </a:r>
                      <a:r>
                        <a:rPr lang="en-GB" sz="1600" kern="1200" dirty="0" err="1">
                          <a:effectLst/>
                          <a:latin typeface="Calibri" panose="020F0502020204030204" pitchFamily="34" charset="0"/>
                          <a:cs typeface="Calibri" panose="020F0502020204030204" pitchFamily="34" charset="0"/>
                        </a:rPr>
                        <a:t>Maimone</a:t>
                      </a:r>
                      <a:r>
                        <a:rPr lang="en-GB" sz="1600" kern="1200" dirty="0">
                          <a:effectLst/>
                          <a:latin typeface="Calibri" panose="020F0502020204030204" pitchFamily="34" charset="0"/>
                          <a:cs typeface="Calibri" panose="020F0502020204030204" pitchFamily="34" charset="0"/>
                        </a:rPr>
                        <a:t> 2015, </a:t>
                      </a:r>
                      <a:r>
                        <a:rPr lang="en-GB" sz="1600" kern="1200" dirty="0" err="1">
                          <a:effectLst/>
                          <a:latin typeface="Calibri" panose="020F0502020204030204" pitchFamily="34" charset="0"/>
                          <a:cs typeface="Calibri" panose="020F0502020204030204" pitchFamily="34" charset="0"/>
                        </a:rPr>
                        <a:t>Steding</a:t>
                      </a:r>
                      <a:r>
                        <a:rPr lang="en-GB" sz="1600" kern="1200" dirty="0">
                          <a:effectLst/>
                          <a:latin typeface="Calibri" panose="020F0502020204030204" pitchFamily="34" charset="0"/>
                          <a:cs typeface="Calibri" panose="020F0502020204030204" pitchFamily="34" charset="0"/>
                        </a:rPr>
                        <a:t> (2009 cited in Fredholm 2015), </a:t>
                      </a:r>
                      <a:r>
                        <a:rPr lang="en-GB" sz="1600" kern="1200" dirty="0" err="1">
                          <a:effectLst/>
                          <a:latin typeface="Calibri" panose="020F0502020204030204" pitchFamily="34" charset="0"/>
                          <a:cs typeface="Calibri" panose="020F0502020204030204" pitchFamily="34" charset="0"/>
                        </a:rPr>
                        <a:t>Farzi</a:t>
                      </a:r>
                      <a:r>
                        <a:rPr lang="en-GB" sz="1600" kern="1200" dirty="0">
                          <a:effectLst/>
                          <a:latin typeface="Calibri" panose="020F0502020204030204" pitchFamily="34" charset="0"/>
                          <a:cs typeface="Calibri" panose="020F0502020204030204" pitchFamily="34" charset="0"/>
                        </a:rPr>
                        <a:t> 2016, Knowles 2016</a:t>
                      </a:r>
                    </a:p>
                    <a:p>
                      <a:pPr>
                        <a:lnSpc>
                          <a:spcPct val="120000"/>
                        </a:lnSpc>
                        <a:spcAft>
                          <a:spcPts val="0"/>
                        </a:spcAft>
                        <a:tabLst>
                          <a:tab pos="457200" algn="l"/>
                        </a:tabLst>
                      </a:pPr>
                      <a:endParaRPr lang="en-GB" sz="1400" dirty="0">
                        <a:effectLst/>
                        <a:latin typeface="Calibri" panose="020F0502020204030204" pitchFamily="34" charset="0"/>
                        <a:ea typeface="Calibri" panose="020F0502020204030204" pitchFamily="34" charset="0"/>
                        <a:cs typeface="Calibri" panose="020F0502020204030204" pitchFamily="34" charset="0"/>
                      </a:endParaRPr>
                    </a:p>
                  </a:txBody>
                  <a:tcPr marL="67542" marR="67542" marT="0" marB="0">
                    <a:lnT w="6350" cap="flat" cmpd="sng" algn="ctr">
                      <a:solidFill>
                        <a:schemeClr val="bg1"/>
                      </a:solidFill>
                      <a:prstDash val="solid"/>
                      <a:round/>
                      <a:headEnd type="none" w="med" len="med"/>
                      <a:tailEnd type="none" w="med" len="med"/>
                    </a:lnT>
                    <a:solidFill>
                      <a:schemeClr val="accent1">
                        <a:lumMod val="20000"/>
                        <a:lumOff val="80000"/>
                      </a:schemeClr>
                    </a:solidFill>
                  </a:tcPr>
                </a:tc>
                <a:extLst>
                  <a:ext uri="{0D108BD9-81ED-4DB2-BD59-A6C34878D82A}">
                    <a16:rowId xmlns:a16="http://schemas.microsoft.com/office/drawing/2014/main" val="1043415776"/>
                  </a:ext>
                </a:extLst>
              </a:tr>
              <a:tr h="792978">
                <a:tc>
                  <a:txBody>
                    <a:bodyPr/>
                    <a:lstStyle/>
                    <a:p>
                      <a:pPr>
                        <a:lnSpc>
                          <a:spcPct val="120000"/>
                        </a:lnSpc>
                        <a:spcAft>
                          <a:spcPts val="0"/>
                        </a:spcAft>
                        <a:tabLst>
                          <a:tab pos="457200" algn="l"/>
                        </a:tabLst>
                      </a:pPr>
                      <a:r>
                        <a:rPr lang="en-GB" sz="2200" kern="1200" dirty="0">
                          <a:solidFill>
                            <a:schemeClr val="tx1"/>
                          </a:solidFill>
                          <a:effectLst/>
                          <a:latin typeface="Calibri" panose="020F0502020204030204" pitchFamily="34" charset="0"/>
                          <a:cs typeface="Calibri" panose="020F0502020204030204" pitchFamily="34" charset="0"/>
                        </a:rPr>
                        <a:t>There is hesitation to embrace use of FOMT in class activities because this would appear to condone its use</a:t>
                      </a:r>
                      <a:endParaRPr lang="en-GB" sz="2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7542" marR="67542" marT="0" marB="0">
                    <a:solidFill>
                      <a:schemeClr val="accent1">
                        <a:lumMod val="40000"/>
                        <a:lumOff val="60000"/>
                      </a:schemeClr>
                    </a:solidFill>
                  </a:tcPr>
                </a:tc>
                <a:tc>
                  <a:txBody>
                    <a:bodyPr/>
                    <a:lstStyle/>
                    <a:p>
                      <a:pPr>
                        <a:lnSpc>
                          <a:spcPct val="120000"/>
                        </a:lnSpc>
                        <a:spcAft>
                          <a:spcPts val="0"/>
                        </a:spcAft>
                        <a:tabLst>
                          <a:tab pos="457200" algn="l"/>
                        </a:tabLst>
                      </a:pPr>
                      <a:r>
                        <a:rPr lang="en-GB" sz="1600" kern="1200" dirty="0">
                          <a:effectLst/>
                          <a:latin typeface="Calibri" panose="020F0502020204030204" pitchFamily="34" charset="0"/>
                          <a:cs typeface="Calibri" panose="020F0502020204030204" pitchFamily="34" charset="0"/>
                        </a:rPr>
                        <a:t>Correa 2014, Groves and </a:t>
                      </a:r>
                      <a:r>
                        <a:rPr lang="en-GB" sz="1600" kern="1200" dirty="0" err="1">
                          <a:effectLst/>
                          <a:latin typeface="Calibri" panose="020F0502020204030204" pitchFamily="34" charset="0"/>
                          <a:cs typeface="Calibri" panose="020F0502020204030204" pitchFamily="34" charset="0"/>
                        </a:rPr>
                        <a:t>Mundt</a:t>
                      </a:r>
                      <a:r>
                        <a:rPr lang="en-GB" sz="1600" kern="1200" dirty="0">
                          <a:effectLst/>
                          <a:latin typeface="Calibri" panose="020F0502020204030204" pitchFamily="34" charset="0"/>
                          <a:cs typeface="Calibri" panose="020F0502020204030204" pitchFamily="34" charset="0"/>
                        </a:rPr>
                        <a:t> 2015</a:t>
                      </a:r>
                      <a:endParaRPr lang="en-GB" sz="1400" dirty="0">
                        <a:effectLst/>
                        <a:latin typeface="Calibri" panose="020F0502020204030204" pitchFamily="34" charset="0"/>
                        <a:ea typeface="Calibri" panose="020F0502020204030204" pitchFamily="34" charset="0"/>
                        <a:cs typeface="Calibri" panose="020F0502020204030204" pitchFamily="34" charset="0"/>
                      </a:endParaRPr>
                    </a:p>
                  </a:txBody>
                  <a:tcPr marL="67542" marR="67542" marT="0" marB="0">
                    <a:solidFill>
                      <a:schemeClr val="accent1">
                        <a:lumMod val="40000"/>
                        <a:lumOff val="60000"/>
                      </a:schemeClr>
                    </a:solidFill>
                  </a:tcPr>
                </a:tc>
                <a:extLst>
                  <a:ext uri="{0D108BD9-81ED-4DB2-BD59-A6C34878D82A}">
                    <a16:rowId xmlns:a16="http://schemas.microsoft.com/office/drawing/2014/main" val="1322171060"/>
                  </a:ext>
                </a:extLst>
              </a:tr>
              <a:tr h="920946">
                <a:tc>
                  <a:txBody>
                    <a:bodyPr/>
                    <a:lstStyle/>
                    <a:p>
                      <a:pPr>
                        <a:lnSpc>
                          <a:spcPct val="120000"/>
                        </a:lnSpc>
                        <a:spcAft>
                          <a:spcPts val="0"/>
                        </a:spcAft>
                        <a:tabLst>
                          <a:tab pos="457200" algn="l"/>
                        </a:tabLst>
                      </a:pPr>
                      <a:r>
                        <a:rPr lang="en-GB" sz="2200" kern="1200" dirty="0">
                          <a:solidFill>
                            <a:schemeClr val="tx1"/>
                          </a:solidFill>
                          <a:effectLst/>
                          <a:latin typeface="Calibri" panose="020F0502020204030204" pitchFamily="34" charset="0"/>
                          <a:cs typeface="Calibri" panose="020F0502020204030204" pitchFamily="34" charset="0"/>
                        </a:rPr>
                        <a:t>There is ‘disarray’ in universities’ attitudes to its use (Case 2015:10), and we therefore need to reconsider assessment policy</a:t>
                      </a:r>
                      <a:endParaRPr lang="en-GB" sz="2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7542" marR="67542" marT="0" marB="0">
                    <a:solidFill>
                      <a:schemeClr val="accent1">
                        <a:lumMod val="20000"/>
                        <a:lumOff val="80000"/>
                      </a:schemeClr>
                    </a:solidFill>
                  </a:tcPr>
                </a:tc>
                <a:tc>
                  <a:txBody>
                    <a:bodyPr/>
                    <a:lstStyle/>
                    <a:p>
                      <a:pPr>
                        <a:lnSpc>
                          <a:spcPct val="120000"/>
                        </a:lnSpc>
                        <a:spcAft>
                          <a:spcPts val="0"/>
                        </a:spcAft>
                        <a:tabLst>
                          <a:tab pos="457200" algn="l"/>
                        </a:tabLst>
                      </a:pPr>
                      <a:r>
                        <a:rPr lang="en-GB" sz="1600" kern="1200" dirty="0" err="1">
                          <a:effectLst/>
                          <a:latin typeface="Calibri" panose="020F0502020204030204" pitchFamily="34" charset="0"/>
                          <a:cs typeface="Calibri" panose="020F0502020204030204" pitchFamily="34" charset="0"/>
                        </a:rPr>
                        <a:t>Josefsson</a:t>
                      </a:r>
                      <a:r>
                        <a:rPr lang="en-GB" sz="1600" kern="1200" dirty="0">
                          <a:effectLst/>
                          <a:latin typeface="Calibri" panose="020F0502020204030204" pitchFamily="34" charset="0"/>
                          <a:cs typeface="Calibri" panose="020F0502020204030204" pitchFamily="34" charset="0"/>
                        </a:rPr>
                        <a:t> 2011, Clifford et al 2013, O’Neill 2013, Jolley and </a:t>
                      </a:r>
                      <a:r>
                        <a:rPr lang="en-GB" sz="1600" kern="1200" dirty="0" err="1">
                          <a:effectLst/>
                          <a:latin typeface="Calibri" panose="020F0502020204030204" pitchFamily="34" charset="0"/>
                          <a:cs typeface="Calibri" panose="020F0502020204030204" pitchFamily="34" charset="0"/>
                        </a:rPr>
                        <a:t>Maimone</a:t>
                      </a:r>
                      <a:r>
                        <a:rPr lang="en-GB" sz="1600" kern="1200" dirty="0">
                          <a:effectLst/>
                          <a:latin typeface="Calibri" panose="020F0502020204030204" pitchFamily="34" charset="0"/>
                          <a:cs typeface="Calibri" panose="020F0502020204030204" pitchFamily="34" charset="0"/>
                        </a:rPr>
                        <a:t> 2015, </a:t>
                      </a:r>
                      <a:r>
                        <a:rPr lang="en-GB" sz="1600" kern="1200" dirty="0" err="1">
                          <a:effectLst/>
                          <a:latin typeface="Calibri" panose="020F0502020204030204" pitchFamily="34" charset="0"/>
                          <a:cs typeface="Calibri" panose="020F0502020204030204" pitchFamily="34" charset="0"/>
                        </a:rPr>
                        <a:t>Farzi</a:t>
                      </a:r>
                      <a:r>
                        <a:rPr lang="en-GB" sz="1600" kern="1200" dirty="0">
                          <a:effectLst/>
                          <a:latin typeface="Calibri" panose="020F0502020204030204" pitchFamily="34" charset="0"/>
                          <a:cs typeface="Calibri" panose="020F0502020204030204" pitchFamily="34" charset="0"/>
                        </a:rPr>
                        <a:t> 2016, </a:t>
                      </a:r>
                      <a:r>
                        <a:rPr lang="en-GB" sz="1600" kern="1200" dirty="0" err="1">
                          <a:effectLst/>
                          <a:latin typeface="Calibri" panose="020F0502020204030204" pitchFamily="34" charset="0"/>
                          <a:cs typeface="Calibri" panose="020F0502020204030204" pitchFamily="34" charset="0"/>
                        </a:rPr>
                        <a:t>Alhaisoni</a:t>
                      </a:r>
                      <a:r>
                        <a:rPr lang="en-GB" sz="1600" kern="1200" dirty="0">
                          <a:effectLst/>
                          <a:latin typeface="Calibri" panose="020F0502020204030204" pitchFamily="34" charset="0"/>
                          <a:cs typeface="Calibri" panose="020F0502020204030204" pitchFamily="34" charset="0"/>
                        </a:rPr>
                        <a:t> and </a:t>
                      </a:r>
                      <a:r>
                        <a:rPr lang="en-GB" sz="1600" kern="1200" dirty="0" err="1">
                          <a:effectLst/>
                          <a:latin typeface="Calibri" panose="020F0502020204030204" pitchFamily="34" charset="0"/>
                          <a:cs typeface="Calibri" panose="020F0502020204030204" pitchFamily="34" charset="0"/>
                        </a:rPr>
                        <a:t>Alhaysony</a:t>
                      </a:r>
                      <a:r>
                        <a:rPr lang="en-GB" sz="1600" kern="1200" dirty="0">
                          <a:effectLst/>
                          <a:latin typeface="Calibri" panose="020F0502020204030204" pitchFamily="34" charset="0"/>
                          <a:cs typeface="Calibri" panose="020F0502020204030204" pitchFamily="34" charset="0"/>
                        </a:rPr>
                        <a:t> 2017</a:t>
                      </a:r>
                      <a:endParaRPr lang="en-GB" sz="1400" dirty="0">
                        <a:effectLst/>
                        <a:latin typeface="Calibri" panose="020F0502020204030204" pitchFamily="34" charset="0"/>
                        <a:ea typeface="Calibri" panose="020F0502020204030204" pitchFamily="34" charset="0"/>
                        <a:cs typeface="Calibri" panose="020F0502020204030204" pitchFamily="34" charset="0"/>
                      </a:endParaRPr>
                    </a:p>
                  </a:txBody>
                  <a:tcPr marL="67542" marR="67542" marT="0" marB="0">
                    <a:solidFill>
                      <a:schemeClr val="accent1">
                        <a:lumMod val="20000"/>
                        <a:lumOff val="80000"/>
                      </a:schemeClr>
                    </a:solidFill>
                  </a:tcPr>
                </a:tc>
                <a:extLst>
                  <a:ext uri="{0D108BD9-81ED-4DB2-BD59-A6C34878D82A}">
                    <a16:rowId xmlns:a16="http://schemas.microsoft.com/office/drawing/2014/main" val="2194707699"/>
                  </a:ext>
                </a:extLst>
              </a:tr>
            </a:tbl>
          </a:graphicData>
        </a:graphic>
      </p:graphicFrame>
    </p:spTree>
    <p:extLst>
      <p:ext uri="{BB962C8B-B14F-4D97-AF65-F5344CB8AC3E}">
        <p14:creationId xmlns:p14="http://schemas.microsoft.com/office/powerpoint/2010/main" val="812190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00281-64D2-4C2A-960E-E864AA458295}"/>
              </a:ext>
            </a:extLst>
          </p:cNvPr>
          <p:cNvSpPr>
            <a:spLocks noGrp="1"/>
          </p:cNvSpPr>
          <p:nvPr>
            <p:ph type="title"/>
          </p:nvPr>
        </p:nvSpPr>
        <p:spPr>
          <a:xfrm>
            <a:off x="1534696" y="0"/>
            <a:ext cx="9520158" cy="1049235"/>
          </a:xfrm>
        </p:spPr>
        <p:txBody>
          <a:bodyPr>
            <a:normAutofit/>
          </a:bodyPr>
          <a:lstStyle/>
          <a:p>
            <a:r>
              <a:rPr lang="en-GB" sz="4400" dirty="0">
                <a:latin typeface="Calibri" panose="020F0502020204030204" pitchFamily="34" charset="0"/>
                <a:cs typeface="Calibri" panose="020F0502020204030204" pitchFamily="34" charset="0"/>
              </a:rPr>
              <a:t>Research questions:</a:t>
            </a:r>
          </a:p>
        </p:txBody>
      </p:sp>
      <p:sp>
        <p:nvSpPr>
          <p:cNvPr id="3" name="Content Placeholder 2">
            <a:extLst>
              <a:ext uri="{FF2B5EF4-FFF2-40B4-BE49-F238E27FC236}">
                <a16:creationId xmlns:a16="http://schemas.microsoft.com/office/drawing/2014/main" id="{74A56D05-76BC-4DBB-804D-30F059407175}"/>
              </a:ext>
            </a:extLst>
          </p:cNvPr>
          <p:cNvSpPr>
            <a:spLocks noGrp="1"/>
          </p:cNvSpPr>
          <p:nvPr>
            <p:ph idx="1"/>
          </p:nvPr>
        </p:nvSpPr>
        <p:spPr>
          <a:xfrm>
            <a:off x="1534696" y="1049235"/>
            <a:ext cx="9122608" cy="5138205"/>
          </a:xfrm>
        </p:spPr>
        <p:txBody>
          <a:bodyPr>
            <a:normAutofit/>
          </a:bodyPr>
          <a:lstStyle/>
          <a:p>
            <a:pPr marL="0" indent="0">
              <a:buNone/>
            </a:pPr>
            <a:r>
              <a:rPr lang="en-GB" sz="2400" dirty="0">
                <a:latin typeface="Calibri" panose="020F0502020204030204" pitchFamily="34" charset="0"/>
                <a:cs typeface="Calibri" panose="020F0502020204030204" pitchFamily="34" charset="0"/>
              </a:rPr>
              <a:t>1. How do students in the UK use FOMT  (Free Online Machine Translation) for L2 production, and what are their attitudes to its effectiveness and the ethics of using it in assignments?</a:t>
            </a:r>
          </a:p>
          <a:p>
            <a:pPr marL="0" indent="0">
              <a:buNone/>
            </a:pPr>
            <a:r>
              <a:rPr lang="en-GB" sz="2400" dirty="0">
                <a:latin typeface="Calibri" panose="020F0502020204030204" pitchFamily="34" charset="0"/>
                <a:cs typeface="Calibri" panose="020F0502020204030204" pitchFamily="34" charset="0"/>
              </a:rPr>
              <a:t>2. What are language instructors’ opinions regarding student use of FOMT for L2 production, its effectiveness and the ethics of using it in assignments?</a:t>
            </a:r>
          </a:p>
          <a:p>
            <a:pPr marL="0" indent="0">
              <a:buNone/>
            </a:pPr>
            <a:r>
              <a:rPr lang="en-GB" sz="2400" dirty="0">
                <a:latin typeface="Calibri" panose="020F0502020204030204" pitchFamily="34" charset="0"/>
                <a:cs typeface="Calibri" panose="020F0502020204030204" pitchFamily="34" charset="0"/>
              </a:rPr>
              <a:t>3. How should universities respond to student use of FOMT for L2 production when framing assessment policy?</a:t>
            </a:r>
          </a:p>
        </p:txBody>
      </p:sp>
    </p:spTree>
    <p:extLst>
      <p:ext uri="{BB962C8B-B14F-4D97-AF65-F5344CB8AC3E}">
        <p14:creationId xmlns:p14="http://schemas.microsoft.com/office/powerpoint/2010/main" val="12982948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00281-64D2-4C2A-960E-E864AA458295}"/>
              </a:ext>
            </a:extLst>
          </p:cNvPr>
          <p:cNvSpPr>
            <a:spLocks noGrp="1"/>
          </p:cNvSpPr>
          <p:nvPr>
            <p:ph type="title"/>
          </p:nvPr>
        </p:nvSpPr>
        <p:spPr>
          <a:xfrm>
            <a:off x="1510312" y="0"/>
            <a:ext cx="9520158" cy="1049235"/>
          </a:xfrm>
        </p:spPr>
        <p:txBody>
          <a:bodyPr>
            <a:normAutofit/>
          </a:bodyPr>
          <a:lstStyle/>
          <a:p>
            <a:r>
              <a:rPr lang="en-GB" sz="4400" dirty="0">
                <a:latin typeface="Calibri" panose="020F0502020204030204" pitchFamily="34" charset="0"/>
                <a:cs typeface="Calibri" panose="020F0502020204030204" pitchFamily="34" charset="0"/>
              </a:rPr>
              <a:t>Methodology – partial replication study</a:t>
            </a:r>
          </a:p>
        </p:txBody>
      </p:sp>
      <p:sp>
        <p:nvSpPr>
          <p:cNvPr id="3" name="Content Placeholder 2">
            <a:extLst>
              <a:ext uri="{FF2B5EF4-FFF2-40B4-BE49-F238E27FC236}">
                <a16:creationId xmlns:a16="http://schemas.microsoft.com/office/drawing/2014/main" id="{74A56D05-76BC-4DBB-804D-30F059407175}"/>
              </a:ext>
            </a:extLst>
          </p:cNvPr>
          <p:cNvSpPr>
            <a:spLocks noGrp="1"/>
          </p:cNvSpPr>
          <p:nvPr>
            <p:ph idx="1"/>
          </p:nvPr>
        </p:nvSpPr>
        <p:spPr>
          <a:xfrm>
            <a:off x="1522504" y="1098003"/>
            <a:ext cx="10218392" cy="4668813"/>
          </a:xfrm>
        </p:spPr>
        <p:txBody>
          <a:bodyPr>
            <a:normAutofit/>
          </a:bodyPr>
          <a:lstStyle/>
          <a:p>
            <a:pPr marL="0" indent="0">
              <a:buNone/>
            </a:pPr>
            <a:r>
              <a:rPr lang="en-GB" sz="2400" dirty="0">
                <a:latin typeface="Calibri" panose="020F0502020204030204" pitchFamily="34" charset="0"/>
                <a:cs typeface="Calibri" panose="020F0502020204030204" pitchFamily="34" charset="0"/>
              </a:rPr>
              <a:t>Jolley &amp; </a:t>
            </a:r>
            <a:r>
              <a:rPr lang="en-GB" sz="2400" dirty="0" err="1">
                <a:latin typeface="Calibri" panose="020F0502020204030204" pitchFamily="34" charset="0"/>
                <a:cs typeface="Calibri" panose="020F0502020204030204" pitchFamily="34" charset="0"/>
              </a:rPr>
              <a:t>Maimone</a:t>
            </a:r>
            <a:r>
              <a:rPr lang="en-GB" sz="2400" dirty="0">
                <a:latin typeface="Calibri" panose="020F0502020204030204" pitchFamily="34" charset="0"/>
                <a:cs typeface="Calibri" panose="020F0502020204030204" pitchFamily="34" charset="0"/>
              </a:rPr>
              <a:t> (2015)</a:t>
            </a:r>
          </a:p>
          <a:p>
            <a:r>
              <a:rPr lang="en-GB" sz="2400" dirty="0">
                <a:latin typeface="Calibri" panose="020F0502020204030204" pitchFamily="34" charset="0"/>
                <a:cs typeface="Calibri" panose="020F0502020204030204" pitchFamily="34" charset="0"/>
              </a:rPr>
              <a:t>their research questions and questionnaires very similar to my own</a:t>
            </a:r>
          </a:p>
          <a:p>
            <a:r>
              <a:rPr lang="en-GB" sz="2400" dirty="0">
                <a:latin typeface="Calibri" panose="020F0502020204030204" pitchFamily="34" charset="0"/>
                <a:cs typeface="Calibri" panose="020F0502020204030204" pitchFamily="34" charset="0"/>
              </a:rPr>
              <a:t>contacted Jolley &amp; </a:t>
            </a:r>
            <a:r>
              <a:rPr lang="en-GB" sz="2400" dirty="0" err="1">
                <a:latin typeface="Calibri" panose="020F0502020204030204" pitchFamily="34" charset="0"/>
                <a:cs typeface="Calibri" panose="020F0502020204030204" pitchFamily="34" charset="0"/>
              </a:rPr>
              <a:t>Maimone</a:t>
            </a:r>
            <a:r>
              <a:rPr lang="en-GB" sz="2400" dirty="0">
                <a:latin typeface="Calibri" panose="020F0502020204030204" pitchFamily="34" charset="0"/>
                <a:cs typeface="Calibri" panose="020F0502020204030204" pitchFamily="34" charset="0"/>
              </a:rPr>
              <a:t> to ask for the full script of their questionnaires and permission to carry out a partial replication study</a:t>
            </a:r>
          </a:p>
          <a:p>
            <a:r>
              <a:rPr lang="en-GB" sz="2400" dirty="0">
                <a:latin typeface="Calibri" panose="020F0502020204030204" pitchFamily="34" charset="0"/>
                <a:cs typeface="Calibri" panose="020F0502020204030204" pitchFamily="34" charset="0"/>
              </a:rPr>
              <a:t>permission granted</a:t>
            </a:r>
          </a:p>
          <a:p>
            <a:r>
              <a:rPr lang="en-GB" sz="2400" dirty="0">
                <a:latin typeface="Calibri" panose="020F0502020204030204" pitchFamily="34" charset="0"/>
                <a:cs typeface="Calibri" panose="020F0502020204030204" pitchFamily="34" charset="0"/>
              </a:rPr>
              <a:t>replication study ‘partial’ because some questions added, omitted or changed, but the majority were replicated.</a:t>
            </a:r>
            <a:endParaRPr lang="en-GB" sz="2800" dirty="0"/>
          </a:p>
          <a:p>
            <a:endParaRPr lang="en-GB"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209799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00281-64D2-4C2A-960E-E864AA458295}"/>
              </a:ext>
            </a:extLst>
          </p:cNvPr>
          <p:cNvSpPr>
            <a:spLocks noGrp="1"/>
          </p:cNvSpPr>
          <p:nvPr>
            <p:ph type="title"/>
          </p:nvPr>
        </p:nvSpPr>
        <p:spPr>
          <a:xfrm>
            <a:off x="1534696" y="0"/>
            <a:ext cx="9520158" cy="1049235"/>
          </a:xfrm>
        </p:spPr>
        <p:txBody>
          <a:bodyPr>
            <a:normAutofit/>
          </a:bodyPr>
          <a:lstStyle/>
          <a:p>
            <a:r>
              <a:rPr lang="en-GB" sz="4400" dirty="0">
                <a:latin typeface="Calibri" panose="020F0502020204030204" pitchFamily="34" charset="0"/>
                <a:cs typeface="Calibri" panose="020F0502020204030204" pitchFamily="34" charset="0"/>
              </a:rPr>
              <a:t>Methodology</a:t>
            </a:r>
          </a:p>
        </p:txBody>
      </p:sp>
      <p:sp>
        <p:nvSpPr>
          <p:cNvPr id="3" name="Content Placeholder 2">
            <a:extLst>
              <a:ext uri="{FF2B5EF4-FFF2-40B4-BE49-F238E27FC236}">
                <a16:creationId xmlns:a16="http://schemas.microsoft.com/office/drawing/2014/main" id="{74A56D05-76BC-4DBB-804D-30F059407175}"/>
              </a:ext>
            </a:extLst>
          </p:cNvPr>
          <p:cNvSpPr>
            <a:spLocks noGrp="1"/>
          </p:cNvSpPr>
          <p:nvPr>
            <p:ph idx="1"/>
          </p:nvPr>
        </p:nvSpPr>
        <p:spPr>
          <a:xfrm>
            <a:off x="1534695" y="1049235"/>
            <a:ext cx="9756759" cy="5138205"/>
          </a:xfrm>
        </p:spPr>
        <p:txBody>
          <a:bodyPr>
            <a:normAutofit/>
          </a:bodyPr>
          <a:lstStyle/>
          <a:p>
            <a:r>
              <a:rPr lang="en-GB" sz="2800" dirty="0">
                <a:latin typeface="Calibri" panose="020F0502020204030204" pitchFamily="34" charset="0"/>
                <a:cs typeface="Calibri" panose="020F0502020204030204" pitchFamily="34" charset="0"/>
              </a:rPr>
              <a:t>Student and staff surveys distributed via Qualtrics in May 2018 through Twitter, personal and departmental contacts (external examiners etc);</a:t>
            </a:r>
          </a:p>
          <a:p>
            <a:r>
              <a:rPr lang="en-GB" sz="2800" dirty="0">
                <a:latin typeface="Calibri" panose="020F0502020204030204" pitchFamily="34" charset="0"/>
                <a:cs typeface="Calibri" panose="020F0502020204030204" pitchFamily="34" charset="0"/>
              </a:rPr>
              <a:t>Student data gathered in July 2017</a:t>
            </a:r>
          </a:p>
          <a:p>
            <a:pPr lvl="1"/>
            <a:r>
              <a:rPr lang="en-GB" sz="2800" dirty="0">
                <a:latin typeface="Calibri" panose="020F0502020204030204" pitchFamily="34" charset="0"/>
                <a:cs typeface="Calibri" panose="020F0502020204030204" pitchFamily="34" charset="0"/>
              </a:rPr>
              <a:t>Usable student sample: 80</a:t>
            </a:r>
          </a:p>
          <a:p>
            <a:r>
              <a:rPr lang="en-GB" sz="2800" dirty="0">
                <a:latin typeface="Calibri" panose="020F0502020204030204" pitchFamily="34" charset="0"/>
                <a:cs typeface="Calibri" panose="020F0502020204030204" pitchFamily="34" charset="0"/>
              </a:rPr>
              <a:t>Staff data gathered in in July and November 2017 (survey sent out again)</a:t>
            </a:r>
          </a:p>
          <a:p>
            <a:pPr lvl="1"/>
            <a:r>
              <a:rPr lang="en-GB" sz="2800" dirty="0">
                <a:latin typeface="Calibri" panose="020F0502020204030204" pitchFamily="34" charset="0"/>
                <a:cs typeface="Calibri" panose="020F0502020204030204" pitchFamily="34" charset="0"/>
              </a:rPr>
              <a:t>Usable staff sample: 36</a:t>
            </a:r>
          </a:p>
          <a:p>
            <a:endParaRPr lang="en-GB" sz="2400" dirty="0">
              <a:latin typeface="Calibri" panose="020F0502020204030204" pitchFamily="34" charset="0"/>
              <a:cs typeface="Calibri" panose="020F0502020204030204" pitchFamily="34" charset="0"/>
            </a:endParaRPr>
          </a:p>
          <a:p>
            <a:endParaRPr lang="en-GB"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314798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00281-64D2-4C2A-960E-E864AA458295}"/>
              </a:ext>
            </a:extLst>
          </p:cNvPr>
          <p:cNvSpPr>
            <a:spLocks noGrp="1"/>
          </p:cNvSpPr>
          <p:nvPr>
            <p:ph type="title"/>
          </p:nvPr>
        </p:nvSpPr>
        <p:spPr>
          <a:xfrm>
            <a:off x="1534696" y="0"/>
            <a:ext cx="9520158" cy="1049235"/>
          </a:xfrm>
        </p:spPr>
        <p:txBody>
          <a:bodyPr>
            <a:normAutofit/>
          </a:bodyPr>
          <a:lstStyle/>
          <a:p>
            <a:r>
              <a:rPr lang="en-GB" sz="4400" dirty="0">
                <a:latin typeface="Calibri" panose="020F0502020204030204" pitchFamily="34" charset="0"/>
                <a:cs typeface="Calibri" panose="020F0502020204030204" pitchFamily="34" charset="0"/>
              </a:rPr>
              <a:t>Methodology</a:t>
            </a:r>
          </a:p>
        </p:txBody>
      </p:sp>
      <p:sp>
        <p:nvSpPr>
          <p:cNvPr id="3" name="Content Placeholder 2">
            <a:extLst>
              <a:ext uri="{FF2B5EF4-FFF2-40B4-BE49-F238E27FC236}">
                <a16:creationId xmlns:a16="http://schemas.microsoft.com/office/drawing/2014/main" id="{74A56D05-76BC-4DBB-804D-30F059407175}"/>
              </a:ext>
            </a:extLst>
          </p:cNvPr>
          <p:cNvSpPr>
            <a:spLocks noGrp="1"/>
          </p:cNvSpPr>
          <p:nvPr>
            <p:ph idx="1"/>
          </p:nvPr>
        </p:nvSpPr>
        <p:spPr>
          <a:xfrm>
            <a:off x="1534696" y="1049236"/>
            <a:ext cx="9122608" cy="4617918"/>
          </a:xfrm>
        </p:spPr>
        <p:txBody>
          <a:bodyPr>
            <a:normAutofit fontScale="92500" lnSpcReduction="20000"/>
          </a:bodyPr>
          <a:lstStyle/>
          <a:p>
            <a:pPr marL="0" indent="0">
              <a:buNone/>
            </a:pPr>
            <a:r>
              <a:rPr lang="en-GB" sz="3300" dirty="0">
                <a:latin typeface="Calibri" panose="020F0502020204030204" pitchFamily="34" charset="0"/>
                <a:cs typeface="Calibri" panose="020F0502020204030204" pitchFamily="34" charset="0"/>
              </a:rPr>
              <a:t>Sample:</a:t>
            </a:r>
          </a:p>
          <a:p>
            <a:r>
              <a:rPr lang="en-GB" sz="3300" dirty="0">
                <a:latin typeface="Calibri" panose="020F0502020204030204" pitchFamily="34" charset="0"/>
                <a:cs typeface="Calibri" panose="020F0502020204030204" pitchFamily="34" charset="0"/>
              </a:rPr>
              <a:t>Students:</a:t>
            </a:r>
          </a:p>
          <a:p>
            <a:pPr lvl="1"/>
            <a:r>
              <a:rPr lang="en-GB" sz="2800" dirty="0">
                <a:latin typeface="Calibri" panose="020F0502020204030204" pitchFamily="34" charset="0"/>
                <a:cs typeface="Calibri" panose="020F0502020204030204" pitchFamily="34" charset="0"/>
              </a:rPr>
              <a:t>Undergraduates (mostly 1</a:t>
            </a:r>
            <a:r>
              <a:rPr lang="en-GB" sz="2800" baseline="30000" dirty="0">
                <a:latin typeface="Calibri" panose="020F0502020204030204" pitchFamily="34" charset="0"/>
                <a:cs typeface="Calibri" panose="020F0502020204030204" pitchFamily="34" charset="0"/>
              </a:rPr>
              <a:t>st</a:t>
            </a:r>
            <a:r>
              <a:rPr lang="en-GB" sz="2800" dirty="0">
                <a:latin typeface="Calibri" panose="020F0502020204030204" pitchFamily="34" charset="0"/>
                <a:cs typeface="Calibri" panose="020F0502020204030204" pitchFamily="34" charset="0"/>
              </a:rPr>
              <a:t> and 2</a:t>
            </a:r>
            <a:r>
              <a:rPr lang="en-GB" sz="2800" baseline="30000" dirty="0">
                <a:latin typeface="Calibri" panose="020F0502020204030204" pitchFamily="34" charset="0"/>
                <a:cs typeface="Calibri" panose="020F0502020204030204" pitchFamily="34" charset="0"/>
              </a:rPr>
              <a:t>nd</a:t>
            </a:r>
            <a:r>
              <a:rPr lang="en-GB" sz="2800" dirty="0">
                <a:latin typeface="Calibri" panose="020F0502020204030204" pitchFamily="34" charset="0"/>
                <a:cs typeface="Calibri" panose="020F0502020204030204" pitchFamily="34" charset="0"/>
              </a:rPr>
              <a:t> years, some 3</a:t>
            </a:r>
            <a:r>
              <a:rPr lang="en-GB" sz="2800" baseline="30000" dirty="0">
                <a:latin typeface="Calibri" panose="020F0502020204030204" pitchFamily="34" charset="0"/>
                <a:cs typeface="Calibri" panose="020F0502020204030204" pitchFamily="34" charset="0"/>
              </a:rPr>
              <a:t>rd</a:t>
            </a:r>
            <a:r>
              <a:rPr lang="en-GB" sz="2800" dirty="0">
                <a:latin typeface="Calibri" panose="020F0502020204030204" pitchFamily="34" charset="0"/>
                <a:cs typeface="Calibri" panose="020F0502020204030204" pitchFamily="34" charset="0"/>
              </a:rPr>
              <a:t> and 4</a:t>
            </a:r>
            <a:r>
              <a:rPr lang="en-GB" sz="2800" baseline="30000" dirty="0">
                <a:latin typeface="Calibri" panose="020F0502020204030204" pitchFamily="34" charset="0"/>
                <a:cs typeface="Calibri" panose="020F0502020204030204" pitchFamily="34" charset="0"/>
              </a:rPr>
              <a:t>th</a:t>
            </a:r>
            <a:r>
              <a:rPr lang="en-GB" sz="2800" dirty="0">
                <a:latin typeface="Calibri" panose="020F0502020204030204" pitchFamily="34" charset="0"/>
                <a:cs typeface="Calibri" panose="020F0502020204030204" pitchFamily="34" charset="0"/>
              </a:rPr>
              <a:t> years) </a:t>
            </a:r>
          </a:p>
          <a:p>
            <a:pPr lvl="1"/>
            <a:r>
              <a:rPr lang="en-GB" sz="2800" dirty="0">
                <a:latin typeface="Calibri" panose="020F0502020204030204" pitchFamily="34" charset="0"/>
                <a:cs typeface="Calibri" panose="020F0502020204030204" pitchFamily="34" charset="0"/>
              </a:rPr>
              <a:t>Studying languages (mostly European) as a major part of their degree</a:t>
            </a:r>
          </a:p>
          <a:p>
            <a:r>
              <a:rPr lang="en-GB" sz="3300" dirty="0">
                <a:latin typeface="Calibri" panose="020F0502020204030204" pitchFamily="34" charset="0"/>
                <a:cs typeface="Calibri" panose="020F0502020204030204" pitchFamily="34" charset="0"/>
              </a:rPr>
              <a:t>Staff:</a:t>
            </a:r>
          </a:p>
          <a:p>
            <a:pPr lvl="1"/>
            <a:r>
              <a:rPr lang="en-GB" sz="2800" dirty="0">
                <a:latin typeface="Calibri" panose="020F0502020204030204" pitchFamily="34" charset="0"/>
                <a:cs typeface="Calibri" panose="020F0502020204030204" pitchFamily="34" charset="0"/>
              </a:rPr>
              <a:t>73% teach European languages at a HEI in the UK</a:t>
            </a:r>
          </a:p>
          <a:p>
            <a:pPr lvl="1"/>
            <a:r>
              <a:rPr lang="en-GB" sz="2800" dirty="0">
                <a:latin typeface="Calibri" panose="020F0502020204030204" pitchFamily="34" charset="0"/>
                <a:cs typeface="Calibri" panose="020F0502020204030204" pitchFamily="34" charset="0"/>
              </a:rPr>
              <a:t>18% teach non-European languages at a HEI in the UK</a:t>
            </a:r>
          </a:p>
          <a:p>
            <a:endParaRPr lang="en-GB" sz="2400" dirty="0">
              <a:latin typeface="Calibri" panose="020F0502020204030204" pitchFamily="34" charset="0"/>
              <a:cs typeface="Calibri" panose="020F0502020204030204" pitchFamily="34" charset="0"/>
            </a:endParaRPr>
          </a:p>
        </p:txBody>
      </p:sp>
      <p:pic>
        <p:nvPicPr>
          <p:cNvPr id="5" name="Picture 4">
            <a:extLst>
              <a:ext uri="{FF2B5EF4-FFF2-40B4-BE49-F238E27FC236}">
                <a16:creationId xmlns:a16="http://schemas.microsoft.com/office/drawing/2014/main" id="{BE41BA6C-7D18-4169-8142-98A117A84239}"/>
              </a:ext>
            </a:extLst>
          </p:cNvPr>
          <p:cNvPicPr>
            <a:picLocks noChangeAspect="1"/>
          </p:cNvPicPr>
          <p:nvPr/>
        </p:nvPicPr>
        <p:blipFill>
          <a:blip r:embed="rId2"/>
          <a:stretch>
            <a:fillRect/>
          </a:stretch>
        </p:blipFill>
        <p:spPr>
          <a:xfrm>
            <a:off x="11287690" y="2849830"/>
            <a:ext cx="792549" cy="579170"/>
          </a:xfrm>
          <a:prstGeom prst="rect">
            <a:avLst/>
          </a:prstGeom>
        </p:spPr>
      </p:pic>
    </p:spTree>
    <p:extLst>
      <p:ext uri="{BB962C8B-B14F-4D97-AF65-F5344CB8AC3E}">
        <p14:creationId xmlns:p14="http://schemas.microsoft.com/office/powerpoint/2010/main" val="30086157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00281-64D2-4C2A-960E-E864AA458295}"/>
              </a:ext>
            </a:extLst>
          </p:cNvPr>
          <p:cNvSpPr>
            <a:spLocks noGrp="1"/>
          </p:cNvSpPr>
          <p:nvPr>
            <p:ph type="title"/>
          </p:nvPr>
        </p:nvSpPr>
        <p:spPr>
          <a:xfrm>
            <a:off x="1534696" y="0"/>
            <a:ext cx="9520158" cy="1049235"/>
          </a:xfrm>
        </p:spPr>
        <p:txBody>
          <a:bodyPr>
            <a:normAutofit/>
          </a:bodyPr>
          <a:lstStyle/>
          <a:p>
            <a:r>
              <a:rPr lang="en-GB" sz="4400" dirty="0">
                <a:latin typeface="Calibri" panose="020F0502020204030204" pitchFamily="34" charset="0"/>
                <a:cs typeface="Calibri" panose="020F0502020204030204" pitchFamily="34" charset="0"/>
              </a:rPr>
              <a:t>Methodology:</a:t>
            </a:r>
          </a:p>
        </p:txBody>
      </p:sp>
      <p:sp>
        <p:nvSpPr>
          <p:cNvPr id="3" name="Content Placeholder 2">
            <a:extLst>
              <a:ext uri="{FF2B5EF4-FFF2-40B4-BE49-F238E27FC236}">
                <a16:creationId xmlns:a16="http://schemas.microsoft.com/office/drawing/2014/main" id="{74A56D05-76BC-4DBB-804D-30F059407175}"/>
              </a:ext>
            </a:extLst>
          </p:cNvPr>
          <p:cNvSpPr>
            <a:spLocks noGrp="1"/>
          </p:cNvSpPr>
          <p:nvPr>
            <p:ph idx="1"/>
          </p:nvPr>
        </p:nvSpPr>
        <p:spPr>
          <a:xfrm>
            <a:off x="1534696" y="957796"/>
            <a:ext cx="10220424" cy="5198456"/>
          </a:xfrm>
        </p:spPr>
        <p:txBody>
          <a:bodyPr>
            <a:normAutofit fontScale="77500" lnSpcReduction="20000"/>
          </a:bodyPr>
          <a:lstStyle/>
          <a:p>
            <a:pPr marL="0" indent="0">
              <a:buNone/>
            </a:pPr>
            <a:r>
              <a:rPr lang="en-GB" sz="2800" b="1" dirty="0">
                <a:latin typeface="Calibri" panose="020F0502020204030204" pitchFamily="34" charset="0"/>
                <a:cs typeface="Calibri" panose="020F0502020204030204" pitchFamily="34" charset="0"/>
              </a:rPr>
              <a:t>Students</a:t>
            </a:r>
            <a:r>
              <a:rPr lang="en-GB" sz="2800" dirty="0">
                <a:latin typeface="Calibri" panose="020F0502020204030204" pitchFamily="34" charset="0"/>
                <a:cs typeface="Calibri" panose="020F0502020204030204" pitchFamily="34" charset="0"/>
              </a:rPr>
              <a:t> were asked:</a:t>
            </a:r>
          </a:p>
          <a:p>
            <a:r>
              <a:rPr lang="en-GB" sz="2800" dirty="0">
                <a:latin typeface="Calibri" panose="020F0502020204030204" pitchFamily="34" charset="0"/>
                <a:cs typeface="Calibri" panose="020F0502020204030204" pitchFamily="34" charset="0"/>
              </a:rPr>
              <a:t>whether their instructors had mentioned a FOMT policy;</a:t>
            </a:r>
          </a:p>
          <a:p>
            <a:r>
              <a:rPr lang="en-GB" sz="2800" dirty="0">
                <a:latin typeface="Calibri" panose="020F0502020204030204" pitchFamily="34" charset="0"/>
                <a:cs typeface="Calibri" panose="020F0502020204030204" pitchFamily="34" charset="0"/>
              </a:rPr>
              <a:t>with what frequency they used FOMT tools for various aspects of their language learning: </a:t>
            </a:r>
          </a:p>
          <a:p>
            <a:pPr lvl="1"/>
            <a:r>
              <a:rPr lang="en-GB" sz="2400" dirty="0">
                <a:latin typeface="Calibri" panose="020F0502020204030204" pitchFamily="34" charset="0"/>
                <a:cs typeface="Calibri" panose="020F0502020204030204" pitchFamily="34" charset="0"/>
              </a:rPr>
              <a:t>for formative or summative assignments</a:t>
            </a:r>
          </a:p>
          <a:p>
            <a:pPr lvl="1"/>
            <a:r>
              <a:rPr lang="en-GB" sz="2400" dirty="0">
                <a:latin typeface="Calibri" panose="020F0502020204030204" pitchFamily="34" charset="0"/>
                <a:cs typeface="Calibri" panose="020F0502020204030204" pitchFamily="34" charset="0"/>
              </a:rPr>
              <a:t>for help with vocabulary or grammar</a:t>
            </a:r>
          </a:p>
          <a:p>
            <a:pPr lvl="1"/>
            <a:r>
              <a:rPr lang="en-GB" sz="2400" dirty="0">
                <a:latin typeface="Calibri" panose="020F0502020204030204" pitchFamily="34" charset="0"/>
                <a:cs typeface="Calibri" panose="020F0502020204030204" pitchFamily="34" charset="0"/>
              </a:rPr>
              <a:t>for translating different lengths of text, from individual words to paragraphs or whole texts; </a:t>
            </a:r>
          </a:p>
          <a:p>
            <a:r>
              <a:rPr lang="en-GB" sz="2800" dirty="0">
                <a:latin typeface="Calibri" panose="020F0502020204030204" pitchFamily="34" charset="0"/>
                <a:cs typeface="Calibri" panose="020F0502020204030204" pitchFamily="34" charset="0"/>
              </a:rPr>
              <a:t>their opinions on the accuracy of output of their chosen tool and the ethics of using it for the different tasks;</a:t>
            </a:r>
          </a:p>
          <a:p>
            <a:r>
              <a:rPr lang="en-GB" sz="2800" dirty="0">
                <a:latin typeface="Calibri" panose="020F0502020204030204" pitchFamily="34" charset="0"/>
                <a:cs typeface="Calibri" panose="020F0502020204030204" pitchFamily="34" charset="0"/>
              </a:rPr>
              <a:t>why they used it, and how they dealt with the output;</a:t>
            </a:r>
          </a:p>
          <a:p>
            <a:r>
              <a:rPr lang="en-GB" sz="2800" dirty="0">
                <a:latin typeface="Calibri" panose="020F0502020204030204" pitchFamily="34" charset="0"/>
                <a:cs typeface="Calibri" panose="020F0502020204030204" pitchFamily="34" charset="0"/>
              </a:rPr>
              <a:t>whether they thought that university language departments should teach students how to use FOMT effectively, and whether it should be permitted for submitted assignments.</a:t>
            </a:r>
          </a:p>
        </p:txBody>
      </p:sp>
    </p:spTree>
    <p:extLst>
      <p:ext uri="{BB962C8B-B14F-4D97-AF65-F5344CB8AC3E}">
        <p14:creationId xmlns:p14="http://schemas.microsoft.com/office/powerpoint/2010/main" val="10770844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00281-64D2-4C2A-960E-E864AA458295}"/>
              </a:ext>
            </a:extLst>
          </p:cNvPr>
          <p:cNvSpPr>
            <a:spLocks noGrp="1"/>
          </p:cNvSpPr>
          <p:nvPr>
            <p:ph type="title"/>
          </p:nvPr>
        </p:nvSpPr>
        <p:spPr>
          <a:xfrm>
            <a:off x="1534696" y="0"/>
            <a:ext cx="9520158" cy="1049235"/>
          </a:xfrm>
        </p:spPr>
        <p:txBody>
          <a:bodyPr>
            <a:normAutofit/>
          </a:bodyPr>
          <a:lstStyle/>
          <a:p>
            <a:r>
              <a:rPr lang="en-GB" sz="4400" dirty="0">
                <a:latin typeface="Calibri" panose="020F0502020204030204" pitchFamily="34" charset="0"/>
                <a:cs typeface="Calibri" panose="020F0502020204030204" pitchFamily="34" charset="0"/>
              </a:rPr>
              <a:t>Methodology:</a:t>
            </a:r>
          </a:p>
        </p:txBody>
      </p:sp>
      <p:sp>
        <p:nvSpPr>
          <p:cNvPr id="3" name="Content Placeholder 2">
            <a:extLst>
              <a:ext uri="{FF2B5EF4-FFF2-40B4-BE49-F238E27FC236}">
                <a16:creationId xmlns:a16="http://schemas.microsoft.com/office/drawing/2014/main" id="{74A56D05-76BC-4DBB-804D-30F059407175}"/>
              </a:ext>
            </a:extLst>
          </p:cNvPr>
          <p:cNvSpPr>
            <a:spLocks noGrp="1"/>
          </p:cNvSpPr>
          <p:nvPr>
            <p:ph idx="1"/>
          </p:nvPr>
        </p:nvSpPr>
        <p:spPr>
          <a:xfrm>
            <a:off x="1534696" y="1049235"/>
            <a:ext cx="9122608" cy="5138205"/>
          </a:xfrm>
        </p:spPr>
        <p:txBody>
          <a:bodyPr>
            <a:normAutofit fontScale="92500" lnSpcReduction="10000"/>
          </a:bodyPr>
          <a:lstStyle/>
          <a:p>
            <a:pPr marL="0" indent="0">
              <a:buNone/>
            </a:pPr>
            <a:r>
              <a:rPr lang="en-GB" sz="2400" b="1" dirty="0">
                <a:latin typeface="Calibri" panose="020F0502020204030204" pitchFamily="34" charset="0"/>
                <a:cs typeface="Calibri" panose="020F0502020204030204" pitchFamily="34" charset="0"/>
              </a:rPr>
              <a:t>Staff</a:t>
            </a:r>
            <a:r>
              <a:rPr lang="en-GB" sz="2400" dirty="0">
                <a:latin typeface="Calibri" panose="020F0502020204030204" pitchFamily="34" charset="0"/>
                <a:cs typeface="Calibri" panose="020F0502020204030204" pitchFamily="34" charset="0"/>
              </a:rPr>
              <a:t> were asked:</a:t>
            </a:r>
          </a:p>
          <a:p>
            <a:r>
              <a:rPr lang="en-GB" sz="2400" dirty="0">
                <a:latin typeface="Calibri" panose="020F0502020204030204" pitchFamily="34" charset="0"/>
                <a:cs typeface="Calibri" panose="020F0502020204030204" pitchFamily="34" charset="0"/>
              </a:rPr>
              <a:t>whether they had noticed the use of FOMT by their students;</a:t>
            </a:r>
          </a:p>
          <a:p>
            <a:r>
              <a:rPr lang="en-GB" sz="2400" dirty="0">
                <a:latin typeface="Calibri" panose="020F0502020204030204" pitchFamily="34" charset="0"/>
                <a:cs typeface="Calibri" panose="020F0502020204030204" pitchFamily="34" charset="0"/>
              </a:rPr>
              <a:t>whether their institution had a FOMT policy;</a:t>
            </a:r>
          </a:p>
          <a:p>
            <a:r>
              <a:rPr lang="en-GB" sz="2400" dirty="0">
                <a:latin typeface="Calibri" panose="020F0502020204030204" pitchFamily="34" charset="0"/>
                <a:cs typeface="Calibri" panose="020F0502020204030204" pitchFamily="34" charset="0"/>
              </a:rPr>
              <a:t>whether they used exercises on the use of FOMT in class;</a:t>
            </a:r>
          </a:p>
          <a:p>
            <a:r>
              <a:rPr lang="en-GB" sz="2400" dirty="0">
                <a:latin typeface="Calibri" panose="020F0502020204030204" pitchFamily="34" charset="0"/>
                <a:cs typeface="Calibri" panose="020F0502020204030204" pitchFamily="34" charset="0"/>
              </a:rPr>
              <a:t>how often they believed their students used FOMT and for what purpose;</a:t>
            </a:r>
          </a:p>
          <a:p>
            <a:r>
              <a:rPr lang="en-GB" sz="2400" dirty="0">
                <a:latin typeface="Calibri" panose="020F0502020204030204" pitchFamily="34" charset="0"/>
                <a:cs typeface="Calibri" panose="020F0502020204030204" pitchFamily="34" charset="0"/>
              </a:rPr>
              <a:t>why they thought their students used FOMT;</a:t>
            </a:r>
          </a:p>
          <a:p>
            <a:r>
              <a:rPr lang="en-GB" sz="2400" dirty="0">
                <a:latin typeface="Calibri" panose="020F0502020204030204" pitchFamily="34" charset="0"/>
                <a:cs typeface="Calibri" panose="020F0502020204030204" pitchFamily="34" charset="0"/>
              </a:rPr>
              <a:t>their opinions on the accuracy of output and the ethics of using it for the different tasks;</a:t>
            </a:r>
          </a:p>
          <a:p>
            <a:r>
              <a:rPr lang="en-GB" sz="2400" dirty="0">
                <a:latin typeface="Calibri" panose="020F0502020204030204" pitchFamily="34" charset="0"/>
                <a:cs typeface="Calibri" panose="020F0502020204030204" pitchFamily="34" charset="0"/>
              </a:rPr>
              <a:t>whether they thought that university language departments should teach students how to use FOMT effectively, and whether it should be permitted for submitted assignments.</a:t>
            </a:r>
          </a:p>
          <a:p>
            <a:endParaRPr lang="en-GB" sz="2400" dirty="0">
              <a:latin typeface="Calibri" panose="020F0502020204030204" pitchFamily="34" charset="0"/>
              <a:cs typeface="Calibri" panose="020F0502020204030204" pitchFamily="34" charset="0"/>
            </a:endParaRPr>
          </a:p>
          <a:p>
            <a:pPr marL="0" indent="0">
              <a:buNone/>
            </a:pPr>
            <a:endParaRPr lang="en-GB"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407443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00281-64D2-4C2A-960E-E864AA458295}"/>
              </a:ext>
            </a:extLst>
          </p:cNvPr>
          <p:cNvSpPr>
            <a:spLocks noGrp="1"/>
          </p:cNvSpPr>
          <p:nvPr>
            <p:ph type="title"/>
          </p:nvPr>
        </p:nvSpPr>
        <p:spPr>
          <a:xfrm>
            <a:off x="1534696" y="0"/>
            <a:ext cx="9520158" cy="1049235"/>
          </a:xfrm>
        </p:spPr>
        <p:txBody>
          <a:bodyPr>
            <a:normAutofit/>
          </a:bodyPr>
          <a:lstStyle/>
          <a:p>
            <a:r>
              <a:rPr lang="en-GB" sz="4400" dirty="0">
                <a:latin typeface="Calibri" panose="020F0502020204030204" pitchFamily="34" charset="0"/>
                <a:cs typeface="Calibri" panose="020F0502020204030204" pitchFamily="34" charset="0"/>
              </a:rPr>
              <a:t>Findings</a:t>
            </a:r>
          </a:p>
        </p:txBody>
      </p:sp>
      <p:sp>
        <p:nvSpPr>
          <p:cNvPr id="3" name="Content Placeholder 2">
            <a:extLst>
              <a:ext uri="{FF2B5EF4-FFF2-40B4-BE49-F238E27FC236}">
                <a16:creationId xmlns:a16="http://schemas.microsoft.com/office/drawing/2014/main" id="{74A56D05-76BC-4DBB-804D-30F059407175}"/>
              </a:ext>
            </a:extLst>
          </p:cNvPr>
          <p:cNvSpPr>
            <a:spLocks noGrp="1"/>
          </p:cNvSpPr>
          <p:nvPr>
            <p:ph idx="1"/>
          </p:nvPr>
        </p:nvSpPr>
        <p:spPr>
          <a:xfrm>
            <a:off x="1534696" y="1049235"/>
            <a:ext cx="9520158" cy="5138205"/>
          </a:xfrm>
        </p:spPr>
        <p:txBody>
          <a:bodyPr>
            <a:normAutofit/>
          </a:bodyPr>
          <a:lstStyle/>
          <a:p>
            <a:pPr marL="0" indent="0">
              <a:buNone/>
            </a:pPr>
            <a:r>
              <a:rPr lang="en-GB" sz="2400" b="1" dirty="0">
                <a:latin typeface="Calibri" panose="020F0502020204030204" pitchFamily="34" charset="0"/>
                <a:cs typeface="Calibri" panose="020F0502020204030204" pitchFamily="34" charset="0"/>
              </a:rPr>
              <a:t>Institutional policy:</a:t>
            </a:r>
          </a:p>
          <a:p>
            <a:pPr marL="0" indent="0">
              <a:buNone/>
            </a:pPr>
            <a:r>
              <a:rPr lang="en-GB" sz="2400" dirty="0">
                <a:latin typeface="Calibri" panose="020F0502020204030204" pitchFamily="34" charset="0"/>
                <a:cs typeface="Calibri" panose="020F0502020204030204" pitchFamily="34" charset="0"/>
              </a:rPr>
              <a:t>Has your instructor articulated / Does your institution have </a:t>
            </a:r>
          </a:p>
          <a:p>
            <a:pPr marL="0" indent="0">
              <a:buNone/>
            </a:pPr>
            <a:r>
              <a:rPr lang="en-GB" sz="2400" dirty="0">
                <a:latin typeface="Calibri" panose="020F0502020204030204" pitchFamily="34" charset="0"/>
                <a:cs typeface="Calibri" panose="020F0502020204030204" pitchFamily="34" charset="0"/>
              </a:rPr>
              <a:t>an official policy (on a syllabus or other course document or in class) regarding the use of online translation tools?</a:t>
            </a:r>
          </a:p>
          <a:p>
            <a:pPr marL="0" indent="0">
              <a:buNone/>
            </a:pPr>
            <a:r>
              <a:rPr lang="en-GB" sz="2400" dirty="0">
                <a:latin typeface="Calibri" panose="020F0502020204030204" pitchFamily="34" charset="0"/>
                <a:cs typeface="Calibri" panose="020F0502020204030204" pitchFamily="34" charset="0"/>
              </a:rPr>
              <a:t>Students:				Staff:</a:t>
            </a:r>
          </a:p>
          <a:p>
            <a:pPr marL="0" indent="0">
              <a:buNone/>
            </a:pPr>
            <a:endParaRPr lang="en-GB" sz="2400" dirty="0">
              <a:latin typeface="Calibri" panose="020F0502020204030204" pitchFamily="34" charset="0"/>
              <a:cs typeface="Calibri" panose="020F0502020204030204" pitchFamily="34" charset="0"/>
            </a:endParaRPr>
          </a:p>
        </p:txBody>
      </p:sp>
      <p:graphicFrame>
        <p:nvGraphicFramePr>
          <p:cNvPr id="8" name="Object 7">
            <a:extLst>
              <a:ext uri="{FF2B5EF4-FFF2-40B4-BE49-F238E27FC236}">
                <a16:creationId xmlns:a16="http://schemas.microsoft.com/office/drawing/2014/main" id="{91430705-19B0-4E3A-A6A2-5E12E8F27A81}"/>
              </a:ext>
            </a:extLst>
          </p:cNvPr>
          <p:cNvGraphicFramePr>
            <a:graphicFrameLocks noChangeAspect="1"/>
          </p:cNvGraphicFramePr>
          <p:nvPr>
            <p:extLst>
              <p:ext uri="{D42A27DB-BD31-4B8C-83A1-F6EECF244321}">
                <p14:modId xmlns:p14="http://schemas.microsoft.com/office/powerpoint/2010/main" val="3088154193"/>
              </p:ext>
            </p:extLst>
          </p:nvPr>
        </p:nvGraphicFramePr>
        <p:xfrm>
          <a:off x="1615438" y="3618336"/>
          <a:ext cx="3450803" cy="1573423"/>
        </p:xfrm>
        <a:graphic>
          <a:graphicData uri="http://schemas.openxmlformats.org/presentationml/2006/ole">
            <mc:AlternateContent xmlns:mc="http://schemas.openxmlformats.org/markup-compatibility/2006">
              <mc:Choice xmlns:v="urn:schemas-microsoft-com:vml" Requires="v">
                <p:oleObj spid="_x0000_s1026" name="Worksheet" r:id="rId3" imgW="1225420" imgH="558615" progId="Excel.Sheet.12">
                  <p:embed/>
                </p:oleObj>
              </mc:Choice>
              <mc:Fallback>
                <p:oleObj name="Worksheet" r:id="rId3" imgW="1225420" imgH="558615" progId="Excel.Sheet.12">
                  <p:embed/>
                  <p:pic>
                    <p:nvPicPr>
                      <p:cNvPr id="8" name="Object 7">
                        <a:extLst>
                          <a:ext uri="{FF2B5EF4-FFF2-40B4-BE49-F238E27FC236}">
                            <a16:creationId xmlns:a16="http://schemas.microsoft.com/office/drawing/2014/main" id="{91430705-19B0-4E3A-A6A2-5E12E8F27A81}"/>
                          </a:ext>
                        </a:extLst>
                      </p:cNvPr>
                      <p:cNvPicPr/>
                      <p:nvPr/>
                    </p:nvPicPr>
                    <p:blipFill>
                      <a:blip r:embed="rId4"/>
                      <a:stretch>
                        <a:fillRect/>
                      </a:stretch>
                    </p:blipFill>
                    <p:spPr>
                      <a:xfrm>
                        <a:off x="1615438" y="3618336"/>
                        <a:ext cx="3450803" cy="1573423"/>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A2AB12E6-2437-468D-8142-C649C5EEEB50}"/>
              </a:ext>
            </a:extLst>
          </p:cNvPr>
          <p:cNvGraphicFramePr>
            <a:graphicFrameLocks noChangeAspect="1"/>
          </p:cNvGraphicFramePr>
          <p:nvPr>
            <p:extLst>
              <p:ext uri="{D42A27DB-BD31-4B8C-83A1-F6EECF244321}">
                <p14:modId xmlns:p14="http://schemas.microsoft.com/office/powerpoint/2010/main" val="2452565637"/>
              </p:ext>
            </p:extLst>
          </p:nvPr>
        </p:nvGraphicFramePr>
        <p:xfrm>
          <a:off x="6191693" y="3600337"/>
          <a:ext cx="3450799" cy="1573422"/>
        </p:xfrm>
        <a:graphic>
          <a:graphicData uri="http://schemas.openxmlformats.org/presentationml/2006/ole">
            <mc:AlternateContent xmlns:mc="http://schemas.openxmlformats.org/markup-compatibility/2006">
              <mc:Choice xmlns:v="urn:schemas-microsoft-com:vml" Requires="v">
                <p:oleObj spid="_x0000_s1027" name="Worksheet" r:id="rId5" imgW="1225420" imgH="558615" progId="Excel.Sheet.12">
                  <p:embed/>
                </p:oleObj>
              </mc:Choice>
              <mc:Fallback>
                <p:oleObj name="Worksheet" r:id="rId5" imgW="1225420" imgH="558615" progId="Excel.Sheet.12">
                  <p:embed/>
                  <p:pic>
                    <p:nvPicPr>
                      <p:cNvPr id="9" name="Object 8">
                        <a:extLst>
                          <a:ext uri="{FF2B5EF4-FFF2-40B4-BE49-F238E27FC236}">
                            <a16:creationId xmlns:a16="http://schemas.microsoft.com/office/drawing/2014/main" id="{A2AB12E6-2437-468D-8142-C649C5EEEB50}"/>
                          </a:ext>
                        </a:extLst>
                      </p:cNvPr>
                      <p:cNvPicPr/>
                      <p:nvPr/>
                    </p:nvPicPr>
                    <p:blipFill>
                      <a:blip r:embed="rId6"/>
                      <a:stretch>
                        <a:fillRect/>
                      </a:stretch>
                    </p:blipFill>
                    <p:spPr>
                      <a:xfrm>
                        <a:off x="6191693" y="3600337"/>
                        <a:ext cx="3450799" cy="1573422"/>
                      </a:xfrm>
                      <a:prstGeom prst="rect">
                        <a:avLst/>
                      </a:prstGeom>
                    </p:spPr>
                  </p:pic>
                </p:oleObj>
              </mc:Fallback>
            </mc:AlternateContent>
          </a:graphicData>
        </a:graphic>
      </p:graphicFrame>
      <p:pic>
        <p:nvPicPr>
          <p:cNvPr id="10" name="Picture 9">
            <a:extLst>
              <a:ext uri="{FF2B5EF4-FFF2-40B4-BE49-F238E27FC236}">
                <a16:creationId xmlns:a16="http://schemas.microsoft.com/office/drawing/2014/main" id="{60241F75-D3BC-4C1B-8B50-D0046F6EF5E9}"/>
              </a:ext>
            </a:extLst>
          </p:cNvPr>
          <p:cNvPicPr>
            <a:picLocks noChangeAspect="1"/>
          </p:cNvPicPr>
          <p:nvPr/>
        </p:nvPicPr>
        <p:blipFill>
          <a:blip r:embed="rId7"/>
          <a:stretch>
            <a:fillRect/>
          </a:stretch>
        </p:blipFill>
        <p:spPr>
          <a:xfrm>
            <a:off x="11155645" y="235032"/>
            <a:ext cx="792549" cy="579170"/>
          </a:xfrm>
          <a:prstGeom prst="rect">
            <a:avLst/>
          </a:prstGeom>
        </p:spPr>
      </p:pic>
    </p:spTree>
    <p:extLst>
      <p:ext uri="{BB962C8B-B14F-4D97-AF65-F5344CB8AC3E}">
        <p14:creationId xmlns:p14="http://schemas.microsoft.com/office/powerpoint/2010/main" val="4831040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6D5FA634-5B08-4C87-A4A7-108A3F6E6E74}"/>
              </a:ext>
            </a:extLst>
          </p:cNvPr>
          <p:cNvPicPr>
            <a:picLocks noChangeAspect="1"/>
          </p:cNvPicPr>
          <p:nvPr/>
        </p:nvPicPr>
        <p:blipFill rotWithShape="1">
          <a:blip r:embed="rId2"/>
          <a:srcRect r="12097"/>
          <a:stretch/>
        </p:blipFill>
        <p:spPr>
          <a:xfrm>
            <a:off x="0" y="371240"/>
            <a:ext cx="12163731" cy="3488379"/>
          </a:xfrm>
          <a:prstGeom prst="rect">
            <a:avLst/>
          </a:prstGeom>
        </p:spPr>
      </p:pic>
      <p:sp>
        <p:nvSpPr>
          <p:cNvPr id="13" name="TextBox 12">
            <a:extLst>
              <a:ext uri="{FF2B5EF4-FFF2-40B4-BE49-F238E27FC236}">
                <a16:creationId xmlns:a16="http://schemas.microsoft.com/office/drawing/2014/main" id="{48A26A3B-E215-4A1B-AFE5-633D667EDCBB}"/>
              </a:ext>
            </a:extLst>
          </p:cNvPr>
          <p:cNvSpPr txBox="1"/>
          <p:nvPr/>
        </p:nvSpPr>
        <p:spPr>
          <a:xfrm>
            <a:off x="381000" y="4242389"/>
            <a:ext cx="11430000" cy="1569660"/>
          </a:xfrm>
          <a:prstGeom prst="rect">
            <a:avLst/>
          </a:prstGeom>
          <a:noFill/>
        </p:spPr>
        <p:txBody>
          <a:bodyPr wrap="square" rtlCol="0">
            <a:spAutoFit/>
          </a:bodyPr>
          <a:lstStyle/>
          <a:p>
            <a:pPr marL="342900" indent="-342900">
              <a:buFont typeface="Arial" panose="020B0604020202020204" pitchFamily="34" charset="0"/>
              <a:buChar char="•"/>
            </a:pPr>
            <a:r>
              <a:rPr lang="en-GB" sz="2400" dirty="0">
                <a:latin typeface="Calibri" panose="020F0502020204030204" pitchFamily="34" charset="0"/>
                <a:cs typeface="Calibri" panose="020F0502020204030204" pitchFamily="34" charset="0"/>
              </a:rPr>
              <a:t>In every case, the staff assumptions for use ‘frequently’ or ‘always’ (in blue) are higher than student reports, and for use ‘infrequently’ or ‘never’ (in red) they are lower. </a:t>
            </a:r>
          </a:p>
          <a:p>
            <a:pPr marL="342900" indent="-342900">
              <a:buFont typeface="Arial" panose="020B0604020202020204" pitchFamily="34" charset="0"/>
              <a:buChar char="•"/>
            </a:pPr>
            <a:r>
              <a:rPr lang="en-GB" sz="2400" dirty="0">
                <a:latin typeface="Calibri" panose="020F0502020204030204" pitchFamily="34" charset="0"/>
                <a:cs typeface="Calibri" panose="020F0502020204030204" pitchFamily="34" charset="0"/>
              </a:rPr>
              <a:t>This suggests that staff assume students are using FOMT more than they claim to be doing themselves.</a:t>
            </a:r>
          </a:p>
        </p:txBody>
      </p:sp>
      <p:sp>
        <p:nvSpPr>
          <p:cNvPr id="2" name="Rectangle 1">
            <a:extLst>
              <a:ext uri="{FF2B5EF4-FFF2-40B4-BE49-F238E27FC236}">
                <a16:creationId xmlns:a16="http://schemas.microsoft.com/office/drawing/2014/main" id="{FA57A806-E04E-4D7A-B093-0972D85C1991}"/>
              </a:ext>
            </a:extLst>
          </p:cNvPr>
          <p:cNvSpPr/>
          <p:nvPr/>
        </p:nvSpPr>
        <p:spPr>
          <a:xfrm>
            <a:off x="1754373" y="1190846"/>
            <a:ext cx="10132828" cy="232853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032608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E102955-A86E-49A0-AEEE-8965E4B5BCC4}"/>
              </a:ext>
            </a:extLst>
          </p:cNvPr>
          <p:cNvSpPr txBox="1"/>
          <p:nvPr/>
        </p:nvSpPr>
        <p:spPr>
          <a:xfrm>
            <a:off x="1196367" y="4617750"/>
            <a:ext cx="9268433" cy="1569660"/>
          </a:xfrm>
          <a:prstGeom prst="rect">
            <a:avLst/>
          </a:prstGeom>
          <a:noFill/>
        </p:spPr>
        <p:txBody>
          <a:bodyPr wrap="square" rtlCol="0">
            <a:spAutoFit/>
          </a:bodyPr>
          <a:lstStyle/>
          <a:p>
            <a:r>
              <a:rPr lang="en-GB" sz="2400" dirty="0">
                <a:latin typeface="Calibri" panose="020F0502020204030204" pitchFamily="34" charset="0"/>
                <a:cs typeface="Calibri" panose="020F0502020204030204" pitchFamily="34" charset="0"/>
              </a:rPr>
              <a:t>This shows that staff have a tendency to assume students choose FOMT as the ‘easy option’, whereas in fact it can betray a lack of confidence. Most common comments in ‘Other’ included to double-check vocab and  for help with grammar.</a:t>
            </a:r>
          </a:p>
        </p:txBody>
      </p:sp>
      <p:pic>
        <p:nvPicPr>
          <p:cNvPr id="5" name="Picture 4">
            <a:extLst>
              <a:ext uri="{FF2B5EF4-FFF2-40B4-BE49-F238E27FC236}">
                <a16:creationId xmlns:a16="http://schemas.microsoft.com/office/drawing/2014/main" id="{23CD5A3A-D2BF-4D5F-BD77-49176B137EF2}"/>
              </a:ext>
            </a:extLst>
          </p:cNvPr>
          <p:cNvPicPr>
            <a:picLocks noChangeAspect="1"/>
          </p:cNvPicPr>
          <p:nvPr/>
        </p:nvPicPr>
        <p:blipFill>
          <a:blip r:embed="rId2"/>
          <a:stretch>
            <a:fillRect/>
          </a:stretch>
        </p:blipFill>
        <p:spPr>
          <a:xfrm>
            <a:off x="1196367" y="252793"/>
            <a:ext cx="7751294" cy="4364957"/>
          </a:xfrm>
          <a:prstGeom prst="rect">
            <a:avLst/>
          </a:prstGeom>
        </p:spPr>
      </p:pic>
    </p:spTree>
    <p:extLst>
      <p:ext uri="{BB962C8B-B14F-4D97-AF65-F5344CB8AC3E}">
        <p14:creationId xmlns:p14="http://schemas.microsoft.com/office/powerpoint/2010/main" val="1015032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76E6C67-92FF-4BBA-95E9-33C25EB45A12}"/>
              </a:ext>
            </a:extLst>
          </p:cNvPr>
          <p:cNvSpPr>
            <a:spLocks noGrp="1"/>
          </p:cNvSpPr>
          <p:nvPr>
            <p:ph idx="1"/>
          </p:nvPr>
        </p:nvSpPr>
        <p:spPr>
          <a:xfrm>
            <a:off x="1534696" y="772160"/>
            <a:ext cx="9520158" cy="5364480"/>
          </a:xfrm>
        </p:spPr>
        <p:txBody>
          <a:bodyPr>
            <a:normAutofit/>
          </a:bodyPr>
          <a:lstStyle/>
          <a:p>
            <a:r>
              <a:rPr lang="en-GB" sz="3600" dirty="0">
                <a:latin typeface="Calibri" panose="020F0502020204030204" pitchFamily="34" charset="0"/>
                <a:cs typeface="Calibri" panose="020F0502020204030204" pitchFamily="34" charset="0"/>
              </a:rPr>
              <a:t>Background to the research project</a:t>
            </a:r>
          </a:p>
          <a:p>
            <a:r>
              <a:rPr lang="en-GB" sz="3600" dirty="0">
                <a:latin typeface="Calibri" panose="020F0502020204030204" pitchFamily="34" charset="0"/>
                <a:cs typeface="Calibri" panose="020F0502020204030204" pitchFamily="34" charset="0"/>
              </a:rPr>
              <a:t>Literature review </a:t>
            </a:r>
          </a:p>
          <a:p>
            <a:r>
              <a:rPr lang="en-GB" sz="3600" dirty="0">
                <a:latin typeface="Calibri" panose="020F0502020204030204" pitchFamily="34" charset="0"/>
                <a:cs typeface="Calibri" panose="020F0502020204030204" pitchFamily="34" charset="0"/>
              </a:rPr>
              <a:t>Methodology</a:t>
            </a:r>
          </a:p>
          <a:p>
            <a:r>
              <a:rPr lang="en-GB" sz="3600" dirty="0">
                <a:latin typeface="Calibri" panose="020F0502020204030204" pitchFamily="34" charset="0"/>
                <a:cs typeface="Calibri" panose="020F0502020204030204" pitchFamily="34" charset="0"/>
              </a:rPr>
              <a:t>Findings</a:t>
            </a:r>
          </a:p>
          <a:p>
            <a:r>
              <a:rPr lang="en-GB" sz="3600" dirty="0">
                <a:latin typeface="Calibri" panose="020F0502020204030204" pitchFamily="34" charset="0"/>
                <a:cs typeface="Calibri" panose="020F0502020204030204" pitchFamily="34" charset="0"/>
              </a:rPr>
              <a:t>Implications for assessment policy (discussion)</a:t>
            </a:r>
          </a:p>
          <a:p>
            <a:r>
              <a:rPr lang="en-GB" sz="3600" dirty="0">
                <a:latin typeface="Calibri" panose="020F0502020204030204" pitchFamily="34" charset="0"/>
                <a:cs typeface="Calibri" panose="020F0502020204030204" pitchFamily="34" charset="0"/>
              </a:rPr>
              <a:t>Bibliography</a:t>
            </a:r>
          </a:p>
        </p:txBody>
      </p:sp>
    </p:spTree>
    <p:extLst>
      <p:ext uri="{BB962C8B-B14F-4D97-AF65-F5344CB8AC3E}">
        <p14:creationId xmlns:p14="http://schemas.microsoft.com/office/powerpoint/2010/main" val="38623786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E102955-A86E-49A0-AEEE-8965E4B5BCC4}"/>
              </a:ext>
            </a:extLst>
          </p:cNvPr>
          <p:cNvSpPr txBox="1"/>
          <p:nvPr/>
        </p:nvSpPr>
        <p:spPr>
          <a:xfrm>
            <a:off x="901884" y="4702810"/>
            <a:ext cx="10239375" cy="1200329"/>
          </a:xfrm>
          <a:prstGeom prst="rect">
            <a:avLst/>
          </a:prstGeom>
          <a:noFill/>
        </p:spPr>
        <p:txBody>
          <a:bodyPr wrap="square" rtlCol="0">
            <a:spAutoFit/>
          </a:bodyPr>
          <a:lstStyle/>
          <a:p>
            <a:r>
              <a:rPr lang="en-GB" sz="2400" dirty="0">
                <a:latin typeface="Calibri" panose="020F0502020204030204" pitchFamily="34" charset="0"/>
                <a:cs typeface="Calibri" panose="020F0502020204030204" pitchFamily="34" charset="0"/>
              </a:rPr>
              <a:t>This shows that very few students admit to accepting the output without question; most say that they use their own knowledge to post-edit, but a large number also check against other sources.</a:t>
            </a:r>
          </a:p>
        </p:txBody>
      </p:sp>
      <p:pic>
        <p:nvPicPr>
          <p:cNvPr id="2" name="Picture 1">
            <a:extLst>
              <a:ext uri="{FF2B5EF4-FFF2-40B4-BE49-F238E27FC236}">
                <a16:creationId xmlns:a16="http://schemas.microsoft.com/office/drawing/2014/main" id="{1AFA526B-36E5-4907-9AA5-374216F4766E}"/>
              </a:ext>
            </a:extLst>
          </p:cNvPr>
          <p:cNvPicPr>
            <a:picLocks noChangeAspect="1"/>
          </p:cNvPicPr>
          <p:nvPr/>
        </p:nvPicPr>
        <p:blipFill>
          <a:blip r:embed="rId2"/>
          <a:stretch>
            <a:fillRect/>
          </a:stretch>
        </p:blipFill>
        <p:spPr>
          <a:xfrm>
            <a:off x="954271" y="224834"/>
            <a:ext cx="10134600" cy="4324350"/>
          </a:xfrm>
          <a:prstGeom prst="rect">
            <a:avLst/>
          </a:prstGeom>
        </p:spPr>
      </p:pic>
    </p:spTree>
    <p:extLst>
      <p:ext uri="{BB962C8B-B14F-4D97-AF65-F5344CB8AC3E}">
        <p14:creationId xmlns:p14="http://schemas.microsoft.com/office/powerpoint/2010/main" val="945118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6435756F-D773-4500-B4F7-8D24A6AC8A43}"/>
              </a:ext>
            </a:extLst>
          </p:cNvPr>
          <p:cNvPicPr>
            <a:picLocks noChangeAspect="1"/>
          </p:cNvPicPr>
          <p:nvPr/>
        </p:nvPicPr>
        <p:blipFill>
          <a:blip r:embed="rId2"/>
          <a:stretch>
            <a:fillRect/>
          </a:stretch>
        </p:blipFill>
        <p:spPr>
          <a:xfrm>
            <a:off x="1275905" y="141576"/>
            <a:ext cx="9475929" cy="5141801"/>
          </a:xfrm>
          <a:prstGeom prst="rect">
            <a:avLst/>
          </a:prstGeom>
        </p:spPr>
      </p:pic>
      <p:sp>
        <p:nvSpPr>
          <p:cNvPr id="3" name="TextBox 2">
            <a:extLst>
              <a:ext uri="{FF2B5EF4-FFF2-40B4-BE49-F238E27FC236}">
                <a16:creationId xmlns:a16="http://schemas.microsoft.com/office/drawing/2014/main" id="{735A50E0-B7C1-4A86-ADDF-CCEFD1BDEA1A}"/>
              </a:ext>
            </a:extLst>
          </p:cNvPr>
          <p:cNvSpPr txBox="1"/>
          <p:nvPr/>
        </p:nvSpPr>
        <p:spPr>
          <a:xfrm>
            <a:off x="1275905" y="5283377"/>
            <a:ext cx="9792588" cy="830997"/>
          </a:xfrm>
          <a:prstGeom prst="rect">
            <a:avLst/>
          </a:prstGeom>
          <a:noFill/>
        </p:spPr>
        <p:txBody>
          <a:bodyPr wrap="square" rtlCol="0">
            <a:spAutoFit/>
          </a:bodyPr>
          <a:lstStyle/>
          <a:p>
            <a:r>
              <a:rPr lang="en-GB" sz="2400" dirty="0">
                <a:latin typeface="Calibri" panose="020F0502020204030204" pitchFamily="34" charset="0"/>
                <a:cs typeface="Calibri" panose="020F0502020204030204" pitchFamily="34" charset="0"/>
              </a:rPr>
              <a:t>A possibly predictable inverse relationship between staff and student attitudes, although the majority agree that ethicality depends on usage.</a:t>
            </a:r>
          </a:p>
        </p:txBody>
      </p:sp>
    </p:spTree>
    <p:extLst>
      <p:ext uri="{BB962C8B-B14F-4D97-AF65-F5344CB8AC3E}">
        <p14:creationId xmlns:p14="http://schemas.microsoft.com/office/powerpoint/2010/main" val="539004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ED539A3-040E-4788-A4E9-C875D6A50C23}"/>
              </a:ext>
            </a:extLst>
          </p:cNvPr>
          <p:cNvSpPr txBox="1"/>
          <p:nvPr/>
        </p:nvSpPr>
        <p:spPr>
          <a:xfrm>
            <a:off x="628975" y="3327282"/>
            <a:ext cx="11125200" cy="1938992"/>
          </a:xfrm>
          <a:prstGeom prst="rect">
            <a:avLst/>
          </a:prstGeom>
          <a:noFill/>
        </p:spPr>
        <p:txBody>
          <a:bodyPr wrap="square" rtlCol="0">
            <a:spAutoFit/>
          </a:bodyPr>
          <a:lstStyle/>
          <a:p>
            <a:r>
              <a:rPr lang="en-GB" sz="2000" dirty="0">
                <a:latin typeface="Calibri" panose="020F0502020204030204" pitchFamily="34" charset="0"/>
                <a:cs typeface="Calibri" panose="020F0502020204030204" pitchFamily="34" charset="0"/>
              </a:rPr>
              <a:t>In each category, student percentages for ‘somewhat’ or ‘completely ethical’ (in blue) are higher than staff, and student percentages for ‘somewhat’ or ‘completely unethical’ (in red) are lower. </a:t>
            </a:r>
          </a:p>
          <a:p>
            <a:r>
              <a:rPr lang="en-GB" sz="2000" dirty="0">
                <a:latin typeface="Calibri" panose="020F0502020204030204" pitchFamily="34" charset="0"/>
                <a:cs typeface="Calibri" panose="020F0502020204030204" pitchFamily="34" charset="0"/>
              </a:rPr>
              <a:t>The clearest example of this is the data for </a:t>
            </a:r>
            <a:r>
              <a:rPr lang="en-GB" sz="2000" b="1" dirty="0">
                <a:latin typeface="Calibri" panose="020F0502020204030204" pitchFamily="34" charset="0"/>
                <a:cs typeface="Calibri" panose="020F0502020204030204" pitchFamily="34" charset="0"/>
              </a:rPr>
              <a:t>written assignments</a:t>
            </a:r>
            <a:r>
              <a:rPr lang="en-GB" sz="2000" dirty="0">
                <a:latin typeface="Calibri" panose="020F0502020204030204" pitchFamily="34" charset="0"/>
                <a:cs typeface="Calibri" panose="020F0502020204030204" pitchFamily="34" charset="0"/>
              </a:rPr>
              <a:t>, where </a:t>
            </a:r>
          </a:p>
          <a:p>
            <a:pPr marL="342900" indent="-342900">
              <a:buFont typeface="Arial" panose="020B0604020202020204" pitchFamily="34" charset="0"/>
              <a:buChar char="•"/>
            </a:pPr>
            <a:r>
              <a:rPr lang="en-GB" sz="2000" dirty="0">
                <a:latin typeface="Calibri" panose="020F0502020204030204" pitchFamily="34" charset="0"/>
                <a:cs typeface="Calibri" panose="020F0502020204030204" pitchFamily="34" charset="0"/>
              </a:rPr>
              <a:t>61% of staff consider FOMT use ‘somewhat’ or ‘completely unethical’, as against only 25% of students, whereas </a:t>
            </a:r>
          </a:p>
          <a:p>
            <a:pPr marL="342900" indent="-342900">
              <a:buFont typeface="Arial" panose="020B0604020202020204" pitchFamily="34" charset="0"/>
              <a:buChar char="•"/>
            </a:pPr>
            <a:r>
              <a:rPr lang="en-GB" sz="2000" dirty="0">
                <a:latin typeface="Calibri" panose="020F0502020204030204" pitchFamily="34" charset="0"/>
                <a:cs typeface="Calibri" panose="020F0502020204030204" pitchFamily="34" charset="0"/>
              </a:rPr>
              <a:t>56% of students consider it ‘somewhat’ or ‘completely ethical’ as against only 29% of staff.</a:t>
            </a:r>
          </a:p>
        </p:txBody>
      </p:sp>
      <p:pic>
        <p:nvPicPr>
          <p:cNvPr id="5" name="Picture 4">
            <a:extLst>
              <a:ext uri="{FF2B5EF4-FFF2-40B4-BE49-F238E27FC236}">
                <a16:creationId xmlns:a16="http://schemas.microsoft.com/office/drawing/2014/main" id="{CFD44237-B444-4B7B-845E-72E0471F0D33}"/>
              </a:ext>
            </a:extLst>
          </p:cNvPr>
          <p:cNvPicPr>
            <a:picLocks noChangeAspect="1"/>
          </p:cNvPicPr>
          <p:nvPr/>
        </p:nvPicPr>
        <p:blipFill rotWithShape="1">
          <a:blip r:embed="rId2"/>
          <a:srcRect r="12167"/>
          <a:stretch/>
        </p:blipFill>
        <p:spPr>
          <a:xfrm>
            <a:off x="0" y="234007"/>
            <a:ext cx="12191788" cy="2871409"/>
          </a:xfrm>
          <a:prstGeom prst="rect">
            <a:avLst/>
          </a:prstGeom>
        </p:spPr>
      </p:pic>
      <p:sp>
        <p:nvSpPr>
          <p:cNvPr id="2" name="Oval 1">
            <a:extLst>
              <a:ext uri="{FF2B5EF4-FFF2-40B4-BE49-F238E27FC236}">
                <a16:creationId xmlns:a16="http://schemas.microsoft.com/office/drawing/2014/main" id="{5B61C720-BABD-448E-B645-CC22CB5BFECF}"/>
              </a:ext>
            </a:extLst>
          </p:cNvPr>
          <p:cNvSpPr/>
          <p:nvPr/>
        </p:nvSpPr>
        <p:spPr>
          <a:xfrm>
            <a:off x="1446028" y="1645288"/>
            <a:ext cx="6783572" cy="609214"/>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Oval 5">
            <a:extLst>
              <a:ext uri="{FF2B5EF4-FFF2-40B4-BE49-F238E27FC236}">
                <a16:creationId xmlns:a16="http://schemas.microsoft.com/office/drawing/2014/main" id="{63A28DBD-95DE-4127-A051-FBE7138D5639}"/>
              </a:ext>
            </a:extLst>
          </p:cNvPr>
          <p:cNvSpPr/>
          <p:nvPr/>
        </p:nvSpPr>
        <p:spPr>
          <a:xfrm>
            <a:off x="5543107" y="1645288"/>
            <a:ext cx="6783572" cy="609214"/>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69D6D459-4C5A-4D37-B0D1-694CF20E7776}"/>
              </a:ext>
            </a:extLst>
          </p:cNvPr>
          <p:cNvSpPr/>
          <p:nvPr/>
        </p:nvSpPr>
        <p:spPr>
          <a:xfrm>
            <a:off x="1775956" y="785629"/>
            <a:ext cx="10132828" cy="232853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892641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
                                        </p:tgtEl>
                                        <p:attrNameLst>
                                          <p:attrName>style.visibility</p:attrName>
                                        </p:attrNameLst>
                                      </p:cBhvr>
                                      <p:to>
                                        <p:strVal val="visible"/>
                                      </p:to>
                                    </p:set>
                                  </p:childTnLst>
                                  <p:subTnLst>
                                    <p:animClr clrSpc="rgb" dir="cw">
                                      <p:cBhvr override="childStyle">
                                        <p:cTn dur="1" fill="hold" display="0" masterRel="nextClick" afterEffect="1"/>
                                        <p:tgtEl>
                                          <p:spTgt spid="2"/>
                                        </p:tgtEl>
                                        <p:attrNameLst>
                                          <p:attrName>ppt_c</p:attrName>
                                        </p:attrNameLst>
                                      </p:cBhvr>
                                      <p:to>
                                        <a:schemeClr val="bg2"/>
                                      </p:to>
                                    </p:animClr>
                                  </p:sub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
                                        </p:tgtEl>
                                        <p:attrNameLst>
                                          <p:attrName>style.visibility</p:attrName>
                                        </p:attrNameLst>
                                      </p:cBhvr>
                                      <p:to>
                                        <p:strVal val="visible"/>
                                      </p:to>
                                    </p:set>
                                  </p:childTnLst>
                                  <p:subTnLst>
                                    <p:animClr clrSpc="rgb" dir="cw">
                                      <p:cBhvr override="childStyle">
                                        <p:cTn dur="1" fill="hold" display="0" masterRel="nextClick" afterEffect="1"/>
                                        <p:tgtEl>
                                          <p:spTgt spid="6"/>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AB2F5452-7528-4F42-8714-8C57B159FC36}"/>
              </a:ext>
            </a:extLst>
          </p:cNvPr>
          <p:cNvSpPr>
            <a:spLocks noGrp="1"/>
          </p:cNvSpPr>
          <p:nvPr>
            <p:ph type="title"/>
          </p:nvPr>
        </p:nvSpPr>
        <p:spPr>
          <a:xfrm>
            <a:off x="1534696" y="0"/>
            <a:ext cx="9520158" cy="1049235"/>
          </a:xfrm>
        </p:spPr>
        <p:txBody>
          <a:bodyPr>
            <a:noAutofit/>
          </a:bodyPr>
          <a:lstStyle/>
          <a:p>
            <a:r>
              <a:rPr lang="en-GB" dirty="0">
                <a:latin typeface="Calibri" panose="020F0502020204030204" pitchFamily="34" charset="0"/>
                <a:cs typeface="Calibri" panose="020F0502020204030204" pitchFamily="34" charset="0"/>
              </a:rPr>
              <a:t>Questions put to both cohorts about university policy</a:t>
            </a:r>
          </a:p>
        </p:txBody>
      </p:sp>
      <p:sp>
        <p:nvSpPr>
          <p:cNvPr id="7" name="TextBox 6">
            <a:extLst>
              <a:ext uri="{FF2B5EF4-FFF2-40B4-BE49-F238E27FC236}">
                <a16:creationId xmlns:a16="http://schemas.microsoft.com/office/drawing/2014/main" id="{F2A07BE8-8664-45EC-80BC-C9ED95E76A36}"/>
              </a:ext>
            </a:extLst>
          </p:cNvPr>
          <p:cNvSpPr txBox="1"/>
          <p:nvPr/>
        </p:nvSpPr>
        <p:spPr>
          <a:xfrm>
            <a:off x="1534696" y="1049235"/>
            <a:ext cx="9671784" cy="3785652"/>
          </a:xfrm>
          <a:prstGeom prst="rect">
            <a:avLst/>
          </a:prstGeom>
          <a:noFill/>
        </p:spPr>
        <p:txBody>
          <a:bodyPr wrap="square" rtlCol="0">
            <a:spAutoFit/>
          </a:bodyPr>
          <a:lstStyle/>
          <a:p>
            <a:pPr marL="285750" indent="-285750">
              <a:buFont typeface="Arial" panose="020B0604020202020204" pitchFamily="34" charset="0"/>
              <a:buChar char="•"/>
            </a:pPr>
            <a:r>
              <a:rPr lang="en-GB" sz="2400" dirty="0">
                <a:latin typeface="Calibri" panose="020F0502020204030204" pitchFamily="34" charset="0"/>
                <a:cs typeface="Calibri" panose="020F0502020204030204" pitchFamily="34" charset="0"/>
              </a:rPr>
              <a:t>Use of online translation tools has a positive impact on the language learning process. </a:t>
            </a:r>
          </a:p>
          <a:p>
            <a:pPr marL="285750" indent="-285750">
              <a:buFont typeface="Arial" panose="020B0604020202020204" pitchFamily="34" charset="0"/>
              <a:buChar char="•"/>
            </a:pPr>
            <a:r>
              <a:rPr lang="en-GB" sz="2400" dirty="0">
                <a:latin typeface="Calibri" panose="020F0502020204030204" pitchFamily="34" charset="0"/>
                <a:cs typeface="Calibri" panose="020F0502020204030204" pitchFamily="34" charset="0"/>
              </a:rPr>
              <a:t>It would be helpful if instructors spent time teaching strategies for maximising the effectiveness of these tools. </a:t>
            </a:r>
          </a:p>
          <a:p>
            <a:pPr marL="285750" indent="-285750">
              <a:buFont typeface="Arial" panose="020B0604020202020204" pitchFamily="34" charset="0"/>
              <a:buChar char="•"/>
            </a:pPr>
            <a:r>
              <a:rPr lang="en-GB" sz="2400" dirty="0">
                <a:latin typeface="Calibri" panose="020F0502020204030204" pitchFamily="34" charset="0"/>
                <a:cs typeface="Calibri" panose="020F0502020204030204" pitchFamily="34" charset="0"/>
              </a:rPr>
              <a:t>Universities should allow students to use these tools in assignments, but give guidance on how to best to use them.</a:t>
            </a:r>
          </a:p>
          <a:p>
            <a:pPr marL="285750" indent="-285750">
              <a:buFont typeface="Arial" panose="020B0604020202020204" pitchFamily="34" charset="0"/>
              <a:buChar char="•"/>
            </a:pPr>
            <a:r>
              <a:rPr lang="en-GB" sz="2400" dirty="0">
                <a:latin typeface="Calibri" panose="020F0502020204030204" pitchFamily="34" charset="0"/>
                <a:cs typeface="Calibri" panose="020F0502020204030204" pitchFamily="34" charset="0"/>
              </a:rPr>
              <a:t>Universities should not allow students to use these tools in assignments and ask students to sign a declaration to that effect.</a:t>
            </a:r>
          </a:p>
          <a:p>
            <a:pPr marL="285750" indent="-285750">
              <a:buFont typeface="Arial" panose="020B0604020202020204" pitchFamily="34" charset="0"/>
              <a:buChar char="•"/>
            </a:pPr>
            <a:r>
              <a:rPr lang="en-GB" sz="2400" dirty="0">
                <a:latin typeface="Calibri" panose="020F0502020204030204" pitchFamily="34" charset="0"/>
                <a:cs typeface="Calibri" panose="020F0502020204030204" pitchFamily="34" charset="0"/>
              </a:rPr>
              <a:t>Universities should assess students under exam conditions to ensure that they cannot use translation tools</a:t>
            </a:r>
          </a:p>
        </p:txBody>
      </p:sp>
    </p:spTree>
    <p:extLst>
      <p:ext uri="{BB962C8B-B14F-4D97-AF65-F5344CB8AC3E}">
        <p14:creationId xmlns:p14="http://schemas.microsoft.com/office/powerpoint/2010/main" val="38637236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6403F04F-2543-46B5-AAEB-0E04F1DCC2FD}"/>
              </a:ext>
            </a:extLst>
          </p:cNvPr>
          <p:cNvSpPr txBox="1"/>
          <p:nvPr/>
        </p:nvSpPr>
        <p:spPr>
          <a:xfrm>
            <a:off x="635000" y="4745015"/>
            <a:ext cx="10922000" cy="1477328"/>
          </a:xfrm>
          <a:prstGeom prst="rect">
            <a:avLst/>
          </a:prstGeom>
          <a:noFill/>
        </p:spPr>
        <p:txBody>
          <a:bodyPr wrap="square" rtlCol="0">
            <a:spAutoFit/>
          </a:bodyPr>
          <a:lstStyle/>
          <a:p>
            <a:pPr marL="285750" indent="-285750">
              <a:buFont typeface="Arial" panose="020B0604020202020204" pitchFamily="34" charset="0"/>
              <a:buChar char="•"/>
            </a:pPr>
            <a:r>
              <a:rPr lang="en-GB" dirty="0">
                <a:latin typeface="Calibri" panose="020F0502020204030204" pitchFamily="34" charset="0"/>
                <a:cs typeface="Calibri" panose="020F0502020204030204" pitchFamily="34" charset="0"/>
              </a:rPr>
              <a:t>more students than staff think that FOMT has a positive impact on language learning;</a:t>
            </a:r>
          </a:p>
          <a:p>
            <a:pPr marL="285750" indent="-285750">
              <a:buFont typeface="Arial" panose="020B0604020202020204" pitchFamily="34" charset="0"/>
              <a:buChar char="•"/>
            </a:pPr>
            <a:r>
              <a:rPr lang="en-GB" dirty="0">
                <a:latin typeface="Calibri" panose="020F0502020204030204" pitchFamily="34" charset="0"/>
                <a:cs typeface="Calibri" panose="020F0502020204030204" pitchFamily="34" charset="0"/>
              </a:rPr>
              <a:t>students and staff agree that it would be helpful to teach strategies</a:t>
            </a:r>
          </a:p>
          <a:p>
            <a:pPr marL="285750" indent="-285750">
              <a:buFont typeface="Arial" panose="020B0604020202020204" pitchFamily="34" charset="0"/>
              <a:buChar char="•"/>
            </a:pPr>
            <a:r>
              <a:rPr lang="en-GB" dirty="0">
                <a:latin typeface="Calibri" panose="020F0502020204030204" pitchFamily="34" charset="0"/>
                <a:ea typeface="Calibri" panose="020F0502020204030204" pitchFamily="34" charset="0"/>
                <a:cs typeface="Times New Roman" panose="02020603050405020304" pitchFamily="18" charset="0"/>
              </a:rPr>
              <a:t>more students than staff think that universities </a:t>
            </a:r>
            <a:r>
              <a:rPr lang="en-GB" u="sng" dirty="0">
                <a:latin typeface="Calibri" panose="020F0502020204030204" pitchFamily="34" charset="0"/>
                <a:ea typeface="Calibri" panose="020F0502020204030204" pitchFamily="34" charset="0"/>
                <a:cs typeface="Times New Roman" panose="02020603050405020304" pitchFamily="18" charset="0"/>
              </a:rPr>
              <a:t>should</a:t>
            </a:r>
            <a:r>
              <a:rPr lang="en-GB" dirty="0">
                <a:latin typeface="Calibri" panose="020F0502020204030204" pitchFamily="34" charset="0"/>
                <a:ea typeface="Calibri" panose="020F0502020204030204" pitchFamily="34" charset="0"/>
                <a:cs typeface="Times New Roman" panose="02020603050405020304" pitchFamily="18" charset="0"/>
              </a:rPr>
              <a:t> allow students to use these tools in assignments</a:t>
            </a:r>
          </a:p>
          <a:p>
            <a:pPr marL="285750" indent="-285750">
              <a:buFont typeface="Arial" panose="020B0604020202020204" pitchFamily="34" charset="0"/>
              <a:buChar char="•"/>
            </a:pPr>
            <a:r>
              <a:rPr lang="en-GB" dirty="0">
                <a:latin typeface="Calibri" panose="020F0502020204030204" pitchFamily="34" charset="0"/>
                <a:cs typeface="Calibri" panose="020F0502020204030204" pitchFamily="34" charset="0"/>
              </a:rPr>
              <a:t>a majority of staff and students disagree that universities should </a:t>
            </a:r>
            <a:r>
              <a:rPr lang="en-GB" u="sng" dirty="0">
                <a:latin typeface="Calibri" panose="020F0502020204030204" pitchFamily="34" charset="0"/>
                <a:cs typeface="Calibri" panose="020F0502020204030204" pitchFamily="34" charset="0"/>
              </a:rPr>
              <a:t>not</a:t>
            </a:r>
            <a:r>
              <a:rPr lang="en-GB" dirty="0">
                <a:latin typeface="Calibri" panose="020F0502020204030204" pitchFamily="34" charset="0"/>
                <a:cs typeface="Calibri" panose="020F0502020204030204" pitchFamily="34" charset="0"/>
              </a:rPr>
              <a:t> allow students to use FOMT in assignments</a:t>
            </a:r>
          </a:p>
          <a:p>
            <a:pPr marL="285750" indent="-285750">
              <a:buFont typeface="Arial" panose="020B0604020202020204" pitchFamily="34" charset="0"/>
              <a:buChar char="•"/>
            </a:pPr>
            <a:r>
              <a:rPr lang="en-GB" dirty="0">
                <a:latin typeface="Calibri" panose="020F0502020204030204" pitchFamily="34" charset="0"/>
                <a:cs typeface="Calibri" panose="020F0502020204030204" pitchFamily="34" charset="0"/>
              </a:rPr>
              <a:t>more staff than students think that universities should assess under exam conditions</a:t>
            </a:r>
          </a:p>
        </p:txBody>
      </p:sp>
      <p:pic>
        <p:nvPicPr>
          <p:cNvPr id="2" name="Picture 1">
            <a:extLst>
              <a:ext uri="{FF2B5EF4-FFF2-40B4-BE49-F238E27FC236}">
                <a16:creationId xmlns:a16="http://schemas.microsoft.com/office/drawing/2014/main" id="{4CEA7F4B-B4D7-4B12-BEE7-A487E2264021}"/>
              </a:ext>
            </a:extLst>
          </p:cNvPr>
          <p:cNvPicPr>
            <a:picLocks noChangeAspect="1"/>
          </p:cNvPicPr>
          <p:nvPr/>
        </p:nvPicPr>
        <p:blipFill rotWithShape="1">
          <a:blip r:embed="rId2"/>
          <a:srcRect r="11485" b="14714"/>
          <a:stretch/>
        </p:blipFill>
        <p:spPr>
          <a:xfrm>
            <a:off x="0" y="9530"/>
            <a:ext cx="12192000" cy="4077304"/>
          </a:xfrm>
          <a:prstGeom prst="rect">
            <a:avLst/>
          </a:prstGeom>
        </p:spPr>
      </p:pic>
      <p:sp>
        <p:nvSpPr>
          <p:cNvPr id="8" name="Oval 7">
            <a:extLst>
              <a:ext uri="{FF2B5EF4-FFF2-40B4-BE49-F238E27FC236}">
                <a16:creationId xmlns:a16="http://schemas.microsoft.com/office/drawing/2014/main" id="{81F1FBDA-CEB8-4C5C-81E3-A1A2B296D471}"/>
              </a:ext>
            </a:extLst>
          </p:cNvPr>
          <p:cNvSpPr/>
          <p:nvPr/>
        </p:nvSpPr>
        <p:spPr>
          <a:xfrm>
            <a:off x="5686344" y="914894"/>
            <a:ext cx="6401578" cy="694134"/>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9">
            <a:extLst>
              <a:ext uri="{FF2B5EF4-FFF2-40B4-BE49-F238E27FC236}">
                <a16:creationId xmlns:a16="http://schemas.microsoft.com/office/drawing/2014/main" id="{FC3668BD-6F99-40E7-BDA5-4CA3A32CDFBC}"/>
              </a:ext>
            </a:extLst>
          </p:cNvPr>
          <p:cNvSpPr/>
          <p:nvPr/>
        </p:nvSpPr>
        <p:spPr>
          <a:xfrm>
            <a:off x="4375761" y="1489488"/>
            <a:ext cx="7712161" cy="694134"/>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Oval 10">
            <a:extLst>
              <a:ext uri="{FF2B5EF4-FFF2-40B4-BE49-F238E27FC236}">
                <a16:creationId xmlns:a16="http://schemas.microsoft.com/office/drawing/2014/main" id="{1E48D994-2377-4C24-8C4E-40FF7AA83242}"/>
              </a:ext>
            </a:extLst>
          </p:cNvPr>
          <p:cNvSpPr/>
          <p:nvPr/>
        </p:nvSpPr>
        <p:spPr>
          <a:xfrm>
            <a:off x="5304350" y="2077033"/>
            <a:ext cx="6783572" cy="694134"/>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Oval 11">
            <a:extLst>
              <a:ext uri="{FF2B5EF4-FFF2-40B4-BE49-F238E27FC236}">
                <a16:creationId xmlns:a16="http://schemas.microsoft.com/office/drawing/2014/main" id="{EFDCFA4F-394D-4F0A-9DE0-F500BD72D912}"/>
              </a:ext>
            </a:extLst>
          </p:cNvPr>
          <p:cNvSpPr/>
          <p:nvPr/>
        </p:nvSpPr>
        <p:spPr>
          <a:xfrm>
            <a:off x="2441339" y="2734866"/>
            <a:ext cx="7951598" cy="694134"/>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Oval 12">
            <a:extLst>
              <a:ext uri="{FF2B5EF4-FFF2-40B4-BE49-F238E27FC236}">
                <a16:creationId xmlns:a16="http://schemas.microsoft.com/office/drawing/2014/main" id="{AFF1CB98-8961-4B39-9F63-CA386F2ABC0F}"/>
              </a:ext>
            </a:extLst>
          </p:cNvPr>
          <p:cNvSpPr/>
          <p:nvPr/>
        </p:nvSpPr>
        <p:spPr>
          <a:xfrm>
            <a:off x="5304350" y="3392699"/>
            <a:ext cx="6783572" cy="694134"/>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4" name="Picture 13">
            <a:extLst>
              <a:ext uri="{FF2B5EF4-FFF2-40B4-BE49-F238E27FC236}">
                <a16:creationId xmlns:a16="http://schemas.microsoft.com/office/drawing/2014/main" id="{96BE4B6F-143B-4CD7-A8B2-FBA4077F02F3}"/>
              </a:ext>
            </a:extLst>
          </p:cNvPr>
          <p:cNvPicPr>
            <a:picLocks noChangeAspect="1"/>
          </p:cNvPicPr>
          <p:nvPr/>
        </p:nvPicPr>
        <p:blipFill rotWithShape="1">
          <a:blip r:embed="rId2"/>
          <a:srcRect t="92369" r="11485"/>
          <a:stretch/>
        </p:blipFill>
        <p:spPr>
          <a:xfrm>
            <a:off x="0" y="4086833"/>
            <a:ext cx="12192000" cy="364822"/>
          </a:xfrm>
          <a:prstGeom prst="rect">
            <a:avLst/>
          </a:prstGeom>
        </p:spPr>
      </p:pic>
    </p:spTree>
    <p:extLst>
      <p:ext uri="{BB962C8B-B14F-4D97-AF65-F5344CB8AC3E}">
        <p14:creationId xmlns:p14="http://schemas.microsoft.com/office/powerpoint/2010/main" val="2223282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9">
                                            <p:txEl>
                                              <p:pRg st="0" end="0"/>
                                            </p:txEl>
                                          </p:spTgt>
                                        </p:tgtEl>
                                        <p:attrNameLst>
                                          <p:attrName>ppt_c</p:attrName>
                                        </p:attrNameLst>
                                      </p:cBhvr>
                                      <p:to>
                                        <a:srgbClr val="808080"/>
                                      </p:to>
                                    </p:animClr>
                                  </p:sub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subTnLst>
                                    <p:animClr clrSpc="rgb" dir="cw">
                                      <p:cBhvr override="childStyle">
                                        <p:cTn dur="1" fill="hold" display="0" masterRel="nextClick" afterEffect="1"/>
                                        <p:tgtEl>
                                          <p:spTgt spid="8"/>
                                        </p:tgtEl>
                                        <p:attrNameLst>
                                          <p:attrName>ppt_c</p:attrName>
                                        </p:attrNameLst>
                                      </p:cBhvr>
                                      <p:to>
                                        <a:schemeClr val="bg2"/>
                                      </p:to>
                                    </p:animClr>
                                  </p:sub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9">
                                            <p:txEl>
                                              <p:pRg st="1" end="1"/>
                                            </p:txEl>
                                          </p:spTgt>
                                        </p:tgtEl>
                                        <p:attrNameLst>
                                          <p:attrName>ppt_c</p:attrName>
                                        </p:attrNameLst>
                                      </p:cBhvr>
                                      <p:to>
                                        <a:srgbClr val="808080"/>
                                      </p:to>
                                    </p:animClr>
                                  </p:sub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subTnLst>
                                    <p:animClr clrSpc="rgb" dir="cw">
                                      <p:cBhvr override="childStyle">
                                        <p:cTn dur="1" fill="hold" display="0" masterRel="nextClick" afterEffect="1"/>
                                        <p:tgtEl>
                                          <p:spTgt spid="10"/>
                                        </p:tgtEl>
                                        <p:attrNameLst>
                                          <p:attrName>ppt_c</p:attrName>
                                        </p:attrNameLst>
                                      </p:cBhvr>
                                      <p:to>
                                        <a:schemeClr val="bg2"/>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9">
                                            <p:txEl>
                                              <p:pRg st="2" end="2"/>
                                            </p:txEl>
                                          </p:spTgt>
                                        </p:tgtEl>
                                        <p:attrNameLst>
                                          <p:attrName>ppt_c</p:attrName>
                                        </p:attrNameLst>
                                      </p:cBhvr>
                                      <p:to>
                                        <a:srgbClr val="808080"/>
                                      </p:to>
                                    </p:animClr>
                                  </p:subTnLst>
                                </p:cTn>
                              </p:par>
                              <p:par>
                                <p:cTn id="19" presetID="1"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subTnLst>
                                    <p:animClr clrSpc="rgb" dir="cw">
                                      <p:cBhvr override="childStyle">
                                        <p:cTn dur="1" fill="hold" display="0" masterRel="nextClick" afterEffect="1"/>
                                        <p:tgtEl>
                                          <p:spTgt spid="11"/>
                                        </p:tgtEl>
                                        <p:attrNameLst>
                                          <p:attrName>ppt_c</p:attrName>
                                        </p:attrNameLst>
                                      </p:cBhvr>
                                      <p:to>
                                        <a:schemeClr val="bg2"/>
                                      </p:to>
                                    </p:animClr>
                                  </p:sub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9">
                                            <p:txEl>
                                              <p:pRg st="3" end="3"/>
                                            </p:txEl>
                                          </p:spTgt>
                                        </p:tgtEl>
                                        <p:attrNameLst>
                                          <p:attrName>ppt_c</p:attrName>
                                        </p:attrNameLst>
                                      </p:cBhvr>
                                      <p:to>
                                        <a:srgbClr val="808080"/>
                                      </p:to>
                                    </p:animClr>
                                  </p:subTnLst>
                                </p:cTn>
                              </p:par>
                              <p:par>
                                <p:cTn id="25" presetID="1" presetClass="entr" presetSubtype="0"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childTnLst>
                                  <p:subTnLst>
                                    <p:animClr clrSpc="rgb" dir="cw">
                                      <p:cBhvr override="childStyle">
                                        <p:cTn dur="1" fill="hold" display="0" masterRel="nextClick" afterEffect="1"/>
                                        <p:tgtEl>
                                          <p:spTgt spid="12"/>
                                        </p:tgtEl>
                                        <p:attrNameLst>
                                          <p:attrName>ppt_c</p:attrName>
                                        </p:attrNameLst>
                                      </p:cBhvr>
                                      <p:to>
                                        <a:schemeClr val="bg2"/>
                                      </p:to>
                                    </p:animClr>
                                  </p:sub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9">
                                            <p:txEl>
                                              <p:pRg st="4" end="4"/>
                                            </p:txEl>
                                          </p:spTgt>
                                        </p:tgtEl>
                                        <p:attrNameLst>
                                          <p:attrName>ppt_c</p:attrName>
                                        </p:attrNameLst>
                                      </p:cBhvr>
                                      <p:to>
                                        <a:srgbClr val="808080"/>
                                      </p:to>
                                    </p:animClr>
                                  </p:subTnLst>
                                </p:cTn>
                              </p:par>
                              <p:par>
                                <p:cTn id="31" presetID="1" presetClass="entr" presetSubtype="0" fill="hold" grpId="0" nodeType="withEffect">
                                  <p:stCondLst>
                                    <p:cond delay="0"/>
                                  </p:stCondLst>
                                  <p:childTnLst>
                                    <p:set>
                                      <p:cBhvr>
                                        <p:cTn id="32" dur="1" fill="hold">
                                          <p:stCondLst>
                                            <p:cond delay="0"/>
                                          </p:stCondLst>
                                        </p:cTn>
                                        <p:tgtEl>
                                          <p:spTgt spid="13"/>
                                        </p:tgtEl>
                                        <p:attrNameLst>
                                          <p:attrName>style.visibility</p:attrName>
                                        </p:attrNameLst>
                                      </p:cBhvr>
                                      <p:to>
                                        <p:strVal val="visible"/>
                                      </p:to>
                                    </p:set>
                                  </p:childTnLst>
                                  <p:subTnLst>
                                    <p:animClr clrSpc="rgb" dir="cw">
                                      <p:cBhvr override="childStyle">
                                        <p:cTn dur="1" fill="hold" display="0" masterRel="nextClick" afterEffect="1"/>
                                        <p:tgtEl>
                                          <p:spTgt spid="13"/>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P spid="11" grpId="0" animBg="1"/>
      <p:bldP spid="12" grpId="0" animBg="1"/>
      <p:bldP spid="13"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AB2F5452-7528-4F42-8714-8C57B159FC36}"/>
              </a:ext>
            </a:extLst>
          </p:cNvPr>
          <p:cNvSpPr>
            <a:spLocks noGrp="1"/>
          </p:cNvSpPr>
          <p:nvPr>
            <p:ph type="title"/>
          </p:nvPr>
        </p:nvSpPr>
        <p:spPr>
          <a:xfrm>
            <a:off x="1534696" y="0"/>
            <a:ext cx="9520158" cy="1049235"/>
          </a:xfrm>
        </p:spPr>
        <p:txBody>
          <a:bodyPr>
            <a:normAutofit/>
          </a:bodyPr>
          <a:lstStyle/>
          <a:p>
            <a:r>
              <a:rPr lang="en-GB" sz="4400" dirty="0">
                <a:latin typeface="Calibri" panose="020F0502020204030204" pitchFamily="34" charset="0"/>
                <a:cs typeface="Calibri" panose="020F0502020204030204" pitchFamily="34" charset="0"/>
              </a:rPr>
              <a:t>Student comments</a:t>
            </a:r>
          </a:p>
        </p:txBody>
      </p:sp>
      <p:sp>
        <p:nvSpPr>
          <p:cNvPr id="7" name="TextBox 6">
            <a:extLst>
              <a:ext uri="{FF2B5EF4-FFF2-40B4-BE49-F238E27FC236}">
                <a16:creationId xmlns:a16="http://schemas.microsoft.com/office/drawing/2014/main" id="{F2A07BE8-8664-45EC-80BC-C9ED95E76A36}"/>
              </a:ext>
            </a:extLst>
          </p:cNvPr>
          <p:cNvSpPr txBox="1"/>
          <p:nvPr/>
        </p:nvSpPr>
        <p:spPr>
          <a:xfrm>
            <a:off x="1534696" y="1049235"/>
            <a:ext cx="10304378" cy="4770537"/>
          </a:xfrm>
          <a:prstGeom prst="rect">
            <a:avLst/>
          </a:prstGeom>
          <a:noFill/>
        </p:spPr>
        <p:txBody>
          <a:bodyPr wrap="square" rtlCol="0">
            <a:spAutoFit/>
          </a:bodyPr>
          <a:lstStyle/>
          <a:p>
            <a:r>
              <a:rPr lang="en-GB" sz="2800" dirty="0">
                <a:latin typeface="Calibri" panose="020F0502020204030204" pitchFamily="34" charset="0"/>
                <a:cs typeface="Calibri" panose="020F0502020204030204" pitchFamily="34" charset="0"/>
              </a:rPr>
              <a:t>Positive impact on language learning?</a:t>
            </a:r>
          </a:p>
          <a:p>
            <a:pPr marL="342900" indent="-342900">
              <a:buFont typeface="Wingdings" panose="05000000000000000000" pitchFamily="2" charset="2"/>
              <a:buChar char="ü"/>
            </a:pPr>
            <a:r>
              <a:rPr lang="en-GB" sz="2000" i="1" dirty="0">
                <a:latin typeface="Calibri" panose="020F0502020204030204" pitchFamily="34" charset="0"/>
                <a:cs typeface="Calibri" panose="020F0502020204030204" pitchFamily="34" charset="0"/>
              </a:rPr>
              <a:t>It benefits positively if used in the correct way, by not simply translating everything and just accepting it but by </a:t>
            </a:r>
            <a:r>
              <a:rPr lang="en-GB" sz="2000" i="1" dirty="0">
                <a:solidFill>
                  <a:srgbClr val="FF0000"/>
                </a:solidFill>
                <a:latin typeface="Calibri" panose="020F0502020204030204" pitchFamily="34" charset="0"/>
                <a:cs typeface="Calibri" panose="020F0502020204030204" pitchFamily="34" charset="0"/>
              </a:rPr>
              <a:t>using it to analyse the grammatical structures used and learn new vocabulary </a:t>
            </a:r>
            <a:r>
              <a:rPr lang="en-GB" sz="2000" i="1" dirty="0">
                <a:latin typeface="Calibri" panose="020F0502020204030204" pitchFamily="34" charset="0"/>
                <a:cs typeface="Calibri" panose="020F0502020204030204" pitchFamily="34" charset="0"/>
              </a:rPr>
              <a:t>or to help in a situation if you are stuck and you learn from it.</a:t>
            </a:r>
          </a:p>
          <a:p>
            <a:pPr marL="342900" indent="-342900">
              <a:buFont typeface="Wingdings" panose="05000000000000000000" pitchFamily="2" charset="2"/>
              <a:buChar char="ü"/>
            </a:pPr>
            <a:r>
              <a:rPr lang="en-GB" sz="2000" i="1" dirty="0">
                <a:latin typeface="Calibri" panose="020F0502020204030204" pitchFamily="34" charset="0"/>
                <a:cs typeface="Calibri" panose="020F0502020204030204" pitchFamily="34" charset="0"/>
              </a:rPr>
              <a:t>It is inefficient to have to manually search a dictionary to check every word I am not 100% certain of, so online translators are very useful</a:t>
            </a:r>
          </a:p>
          <a:p>
            <a:pPr marL="342900" indent="-342900">
              <a:buFont typeface="Wingdings" panose="05000000000000000000" pitchFamily="2" charset="2"/>
              <a:buChar char="ü"/>
            </a:pPr>
            <a:r>
              <a:rPr lang="en-GB" sz="2000" i="1" dirty="0">
                <a:latin typeface="Calibri" panose="020F0502020204030204" pitchFamily="34" charset="0"/>
                <a:cs typeface="Calibri" panose="020F0502020204030204" pitchFamily="34" charset="0"/>
              </a:rPr>
              <a:t>They're incredibly useful for </a:t>
            </a:r>
            <a:r>
              <a:rPr lang="en-GB" sz="2000" i="1" dirty="0">
                <a:solidFill>
                  <a:srgbClr val="FF0000"/>
                </a:solidFill>
                <a:latin typeface="Calibri" panose="020F0502020204030204" pitchFamily="34" charset="0"/>
                <a:cs typeface="Calibri" panose="020F0502020204030204" pitchFamily="34" charset="0"/>
              </a:rPr>
              <a:t>expanding your vocabulary and exploring new structures </a:t>
            </a:r>
            <a:r>
              <a:rPr lang="en-GB" sz="2000" i="1" dirty="0">
                <a:latin typeface="Calibri" panose="020F0502020204030204" pitchFamily="34" charset="0"/>
                <a:cs typeface="Calibri" panose="020F0502020204030204" pitchFamily="34" charset="0"/>
              </a:rPr>
              <a:t>you may not have come across before.</a:t>
            </a:r>
          </a:p>
          <a:p>
            <a:pPr marL="285750" indent="-285750">
              <a:buFont typeface="Arial" panose="020B0604020202020204" pitchFamily="34" charset="0"/>
              <a:buChar char="•"/>
            </a:pPr>
            <a:endParaRPr lang="en-GB" sz="3200" i="1" dirty="0">
              <a:latin typeface="Calibri" panose="020F0502020204030204" pitchFamily="34" charset="0"/>
              <a:cs typeface="Calibri" panose="020F0502020204030204" pitchFamily="34" charset="0"/>
            </a:endParaRPr>
          </a:p>
          <a:p>
            <a:pPr marL="342900" indent="-342900">
              <a:buFont typeface="Wingdings" panose="05000000000000000000" pitchFamily="2" charset="2"/>
              <a:buChar char="û"/>
            </a:pPr>
            <a:r>
              <a:rPr lang="en-GB" sz="2000" i="1" dirty="0">
                <a:latin typeface="Calibri" panose="020F0502020204030204" pitchFamily="34" charset="0"/>
                <a:cs typeface="Calibri" panose="020F0502020204030204" pitchFamily="34" charset="0"/>
              </a:rPr>
              <a:t>This </a:t>
            </a:r>
            <a:r>
              <a:rPr lang="en-GB" sz="2000" i="1" dirty="0">
                <a:solidFill>
                  <a:srgbClr val="FF0000"/>
                </a:solidFill>
                <a:latin typeface="Calibri" panose="020F0502020204030204" pitchFamily="34" charset="0"/>
                <a:cs typeface="Calibri" panose="020F0502020204030204" pitchFamily="34" charset="0"/>
              </a:rPr>
              <a:t>depends on how they are being used </a:t>
            </a:r>
            <a:r>
              <a:rPr lang="en-GB" sz="2000" i="1" dirty="0">
                <a:latin typeface="Calibri" panose="020F0502020204030204" pitchFamily="34" charset="0"/>
                <a:cs typeface="Calibri" panose="020F0502020204030204" pitchFamily="34" charset="0"/>
              </a:rPr>
              <a:t>and whether or not the user takes into consideration how the translation might be wrong</a:t>
            </a:r>
            <a:r>
              <a:rPr lang="en-GB" sz="2400" i="1" dirty="0">
                <a:latin typeface="Calibri" panose="020F0502020204030204" pitchFamily="34" charset="0"/>
                <a:cs typeface="Calibri" panose="020F0502020204030204" pitchFamily="34" charset="0"/>
              </a:rPr>
              <a:t>.</a:t>
            </a:r>
          </a:p>
          <a:p>
            <a:pPr marL="342900" indent="-342900">
              <a:buFont typeface="Wingdings" panose="05000000000000000000" pitchFamily="2" charset="2"/>
              <a:buChar char="û"/>
            </a:pPr>
            <a:r>
              <a:rPr lang="en-GB" sz="2000" i="1" dirty="0">
                <a:latin typeface="Calibri" panose="020F0502020204030204" pitchFamily="34" charset="0"/>
                <a:cs typeface="Calibri" panose="020F0502020204030204" pitchFamily="34" charset="0"/>
              </a:rPr>
              <a:t>It will always </a:t>
            </a:r>
            <a:r>
              <a:rPr lang="en-GB" sz="2000" i="1" dirty="0">
                <a:solidFill>
                  <a:srgbClr val="FF0000"/>
                </a:solidFill>
                <a:latin typeface="Calibri" panose="020F0502020204030204" pitchFamily="34" charset="0"/>
                <a:cs typeface="Calibri" panose="020F0502020204030204" pitchFamily="34" charset="0"/>
              </a:rPr>
              <a:t>impede</a:t>
            </a:r>
            <a:r>
              <a:rPr lang="en-GB" sz="2000" i="1" dirty="0">
                <a:latin typeface="Calibri" panose="020F0502020204030204" pitchFamily="34" charset="0"/>
                <a:cs typeface="Calibri" panose="020F0502020204030204" pitchFamily="34" charset="0"/>
              </a:rPr>
              <a:t> your learning in the long run.</a:t>
            </a:r>
          </a:p>
          <a:p>
            <a:pPr marL="285750" indent="-285750">
              <a:buFont typeface="Arial" panose="020B0604020202020204" pitchFamily="34" charset="0"/>
              <a:buChar char="•"/>
            </a:pPr>
            <a:endParaRPr lang="en-GB" sz="2000" i="1"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endParaRPr lang="en-GB" sz="2000" i="1" dirty="0">
              <a:latin typeface="Calibri" panose="020F0502020204030204" pitchFamily="34" charset="0"/>
              <a:cs typeface="Calibri" panose="020F0502020204030204" pitchFamily="34" charset="0"/>
            </a:endParaRPr>
          </a:p>
        </p:txBody>
      </p:sp>
      <p:pic>
        <p:nvPicPr>
          <p:cNvPr id="2" name="Picture 1">
            <a:extLst>
              <a:ext uri="{FF2B5EF4-FFF2-40B4-BE49-F238E27FC236}">
                <a16:creationId xmlns:a16="http://schemas.microsoft.com/office/drawing/2014/main" id="{567DAA00-E218-4154-801E-C13748916546}"/>
              </a:ext>
            </a:extLst>
          </p:cNvPr>
          <p:cNvPicPr>
            <a:picLocks noChangeAspect="1"/>
          </p:cNvPicPr>
          <p:nvPr/>
        </p:nvPicPr>
        <p:blipFill>
          <a:blip r:embed="rId2"/>
          <a:stretch>
            <a:fillRect/>
          </a:stretch>
        </p:blipFill>
        <p:spPr>
          <a:xfrm>
            <a:off x="132045" y="5364455"/>
            <a:ext cx="792549" cy="579170"/>
          </a:xfrm>
          <a:prstGeom prst="rect">
            <a:avLst/>
          </a:prstGeom>
        </p:spPr>
      </p:pic>
    </p:spTree>
    <p:extLst>
      <p:ext uri="{BB962C8B-B14F-4D97-AF65-F5344CB8AC3E}">
        <p14:creationId xmlns:p14="http://schemas.microsoft.com/office/powerpoint/2010/main" val="18320915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AB2F5452-7528-4F42-8714-8C57B159FC36}"/>
              </a:ext>
            </a:extLst>
          </p:cNvPr>
          <p:cNvSpPr>
            <a:spLocks noGrp="1"/>
          </p:cNvSpPr>
          <p:nvPr>
            <p:ph type="title"/>
          </p:nvPr>
        </p:nvSpPr>
        <p:spPr>
          <a:xfrm>
            <a:off x="1534696" y="0"/>
            <a:ext cx="9520158" cy="1049235"/>
          </a:xfrm>
        </p:spPr>
        <p:txBody>
          <a:bodyPr>
            <a:normAutofit/>
          </a:bodyPr>
          <a:lstStyle/>
          <a:p>
            <a:r>
              <a:rPr lang="en-GB" sz="4400" dirty="0">
                <a:latin typeface="Calibri" panose="020F0502020204030204" pitchFamily="34" charset="0"/>
                <a:cs typeface="Calibri" panose="020F0502020204030204" pitchFamily="34" charset="0"/>
              </a:rPr>
              <a:t>Student comments</a:t>
            </a:r>
          </a:p>
        </p:txBody>
      </p:sp>
      <p:sp>
        <p:nvSpPr>
          <p:cNvPr id="7" name="TextBox 6">
            <a:extLst>
              <a:ext uri="{FF2B5EF4-FFF2-40B4-BE49-F238E27FC236}">
                <a16:creationId xmlns:a16="http://schemas.microsoft.com/office/drawing/2014/main" id="{F2A07BE8-8664-45EC-80BC-C9ED95E76A36}"/>
              </a:ext>
            </a:extLst>
          </p:cNvPr>
          <p:cNvSpPr txBox="1"/>
          <p:nvPr/>
        </p:nvSpPr>
        <p:spPr>
          <a:xfrm>
            <a:off x="1534696" y="1049235"/>
            <a:ext cx="9671784" cy="3293209"/>
          </a:xfrm>
          <a:prstGeom prst="rect">
            <a:avLst/>
          </a:prstGeom>
          <a:noFill/>
        </p:spPr>
        <p:txBody>
          <a:bodyPr wrap="square" rtlCol="0">
            <a:spAutoFit/>
          </a:bodyPr>
          <a:lstStyle/>
          <a:p>
            <a:r>
              <a:rPr lang="en-GB" sz="2800" dirty="0">
                <a:latin typeface="Calibri" panose="020F0502020204030204" pitchFamily="34" charset="0"/>
                <a:cs typeface="Calibri" panose="020F0502020204030204" pitchFamily="34" charset="0"/>
              </a:rPr>
              <a:t>Assessment:</a:t>
            </a:r>
          </a:p>
          <a:p>
            <a:pPr marL="285750" indent="-285750">
              <a:buFont typeface="Arial" panose="020B0604020202020204" pitchFamily="34" charset="0"/>
              <a:buChar char="•"/>
            </a:pPr>
            <a:r>
              <a:rPr lang="en-GB" sz="2000" i="1" dirty="0">
                <a:latin typeface="Calibri" panose="020F0502020204030204" pitchFamily="34" charset="0"/>
                <a:cs typeface="Calibri" panose="020F0502020204030204" pitchFamily="34" charset="0"/>
              </a:rPr>
              <a:t>I think it’s unfair that people </a:t>
            </a:r>
            <a:r>
              <a:rPr lang="en-GB" sz="2000" i="1" dirty="0">
                <a:solidFill>
                  <a:srgbClr val="FF0000"/>
                </a:solidFill>
                <a:latin typeface="Calibri" panose="020F0502020204030204" pitchFamily="34" charset="0"/>
                <a:cs typeface="Calibri" panose="020F0502020204030204" pitchFamily="34" charset="0"/>
              </a:rPr>
              <a:t>get away with using them </a:t>
            </a:r>
            <a:r>
              <a:rPr lang="en-GB" sz="2000" i="1" dirty="0">
                <a:latin typeface="Calibri" panose="020F0502020204030204" pitchFamily="34" charset="0"/>
                <a:cs typeface="Calibri" panose="020F0502020204030204" pitchFamily="34" charset="0"/>
              </a:rPr>
              <a:t>then have received better marks when in other subjects people would be extremely penalised for </a:t>
            </a:r>
            <a:r>
              <a:rPr lang="en-GB" sz="2000" i="1" dirty="0">
                <a:solidFill>
                  <a:srgbClr val="FF0000"/>
                </a:solidFill>
                <a:latin typeface="Calibri" panose="020F0502020204030204" pitchFamily="34" charset="0"/>
                <a:cs typeface="Calibri" panose="020F0502020204030204" pitchFamily="34" charset="0"/>
              </a:rPr>
              <a:t>cheating</a:t>
            </a:r>
            <a:r>
              <a:rPr lang="en-GB" sz="2000" i="1" dirty="0">
                <a:latin typeface="Calibri" panose="020F0502020204030204" pitchFamily="34" charset="0"/>
                <a:cs typeface="Calibri" panose="020F0502020204030204" pitchFamily="34" charset="0"/>
              </a:rPr>
              <a:t> like this.</a:t>
            </a:r>
          </a:p>
          <a:p>
            <a:pPr marL="285750" indent="-285750">
              <a:buFont typeface="Arial" panose="020B0604020202020204" pitchFamily="34" charset="0"/>
              <a:buChar char="•"/>
            </a:pPr>
            <a:endParaRPr lang="en-GB" sz="2000" i="1"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2000" i="1" dirty="0">
                <a:latin typeface="Calibri" panose="020F0502020204030204" pitchFamily="34" charset="0"/>
                <a:cs typeface="Calibri" panose="020F0502020204030204" pitchFamily="34" charset="0"/>
              </a:rPr>
              <a:t>As long as the user is aware that they are not always accurate and has a reasonable knowledge of the L2 in order to make a sound judgement on the result, then I think that the use of online translation tools should be permitted. </a:t>
            </a:r>
            <a:r>
              <a:rPr lang="en-GB" sz="2000" i="1" dirty="0">
                <a:solidFill>
                  <a:srgbClr val="FF0000"/>
                </a:solidFill>
                <a:latin typeface="Calibri" panose="020F0502020204030204" pitchFamily="34" charset="0"/>
                <a:cs typeface="Calibri" panose="020F0502020204030204" pitchFamily="34" charset="0"/>
              </a:rPr>
              <a:t>Forbidding the use of them is impractical </a:t>
            </a:r>
            <a:r>
              <a:rPr lang="en-GB" sz="2000" i="1" dirty="0">
                <a:latin typeface="Calibri" panose="020F0502020204030204" pitchFamily="34" charset="0"/>
                <a:cs typeface="Calibri" panose="020F0502020204030204" pitchFamily="34" charset="0"/>
              </a:rPr>
              <a:t>and does not reflect accurately </a:t>
            </a:r>
            <a:r>
              <a:rPr lang="en-GB" sz="2000" i="1" dirty="0">
                <a:solidFill>
                  <a:srgbClr val="FF0000"/>
                </a:solidFill>
                <a:latin typeface="Calibri" panose="020F0502020204030204" pitchFamily="34" charset="0"/>
                <a:cs typeface="Calibri" panose="020F0502020204030204" pitchFamily="34" charset="0"/>
              </a:rPr>
              <a:t>how the student would work or produce texts in a real life situation</a:t>
            </a:r>
            <a:r>
              <a:rPr lang="en-GB" sz="2000" i="1" dirty="0">
                <a:latin typeface="Calibri" panose="020F0502020204030204" pitchFamily="34" charset="0"/>
                <a:cs typeface="Calibri" panose="020F0502020204030204" pitchFamily="34" charset="0"/>
              </a:rPr>
              <a:t>, which would most likely involve consulting such a tool at some point.</a:t>
            </a:r>
            <a:endParaRPr lang="en-GB" sz="3200" i="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568994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AB2F5452-7528-4F42-8714-8C57B159FC36}"/>
              </a:ext>
            </a:extLst>
          </p:cNvPr>
          <p:cNvSpPr>
            <a:spLocks noGrp="1"/>
          </p:cNvSpPr>
          <p:nvPr>
            <p:ph type="title"/>
          </p:nvPr>
        </p:nvSpPr>
        <p:spPr>
          <a:xfrm>
            <a:off x="1534696" y="0"/>
            <a:ext cx="9520158" cy="1049235"/>
          </a:xfrm>
        </p:spPr>
        <p:txBody>
          <a:bodyPr>
            <a:normAutofit/>
          </a:bodyPr>
          <a:lstStyle/>
          <a:p>
            <a:r>
              <a:rPr lang="en-GB" sz="4400" dirty="0">
                <a:latin typeface="Calibri" panose="020F0502020204030204" pitchFamily="34" charset="0"/>
                <a:cs typeface="Calibri" panose="020F0502020204030204" pitchFamily="34" charset="0"/>
              </a:rPr>
              <a:t>Staff comments</a:t>
            </a:r>
          </a:p>
        </p:txBody>
      </p:sp>
      <p:sp>
        <p:nvSpPr>
          <p:cNvPr id="7" name="TextBox 6">
            <a:extLst>
              <a:ext uri="{FF2B5EF4-FFF2-40B4-BE49-F238E27FC236}">
                <a16:creationId xmlns:a16="http://schemas.microsoft.com/office/drawing/2014/main" id="{F2A07BE8-8664-45EC-80BC-C9ED95E76A36}"/>
              </a:ext>
            </a:extLst>
          </p:cNvPr>
          <p:cNvSpPr txBox="1"/>
          <p:nvPr/>
        </p:nvSpPr>
        <p:spPr>
          <a:xfrm>
            <a:off x="1534696" y="1049235"/>
            <a:ext cx="9671784" cy="4031873"/>
          </a:xfrm>
          <a:prstGeom prst="rect">
            <a:avLst/>
          </a:prstGeom>
          <a:noFill/>
        </p:spPr>
        <p:txBody>
          <a:bodyPr wrap="square" rtlCol="0">
            <a:spAutoFit/>
          </a:bodyPr>
          <a:lstStyle/>
          <a:p>
            <a:r>
              <a:rPr lang="en-GB" sz="2800" dirty="0">
                <a:latin typeface="Calibri" panose="020F0502020204030204" pitchFamily="34" charset="0"/>
                <a:cs typeface="Calibri" panose="020F0502020204030204" pitchFamily="34" charset="0"/>
              </a:rPr>
              <a:t>Positive impact on language learning?</a:t>
            </a:r>
          </a:p>
          <a:p>
            <a:endParaRPr lang="en-GB" sz="2800" dirty="0">
              <a:latin typeface="Calibri" panose="020F0502020204030204" pitchFamily="34" charset="0"/>
              <a:cs typeface="Calibri" panose="020F0502020204030204" pitchFamily="34" charset="0"/>
            </a:endParaRPr>
          </a:p>
          <a:p>
            <a:pPr marL="457200" indent="-457200">
              <a:buFont typeface="Wingdings" panose="05000000000000000000" pitchFamily="2" charset="2"/>
              <a:buChar char="ü"/>
            </a:pPr>
            <a:r>
              <a:rPr lang="en-GB" sz="2000" i="1" dirty="0">
                <a:latin typeface="Calibri" panose="020F0502020204030204" pitchFamily="34" charset="0"/>
                <a:cs typeface="Calibri" panose="020F0502020204030204" pitchFamily="34" charset="0"/>
              </a:rPr>
              <a:t>if it makes things easier and speedier, then this can aid learning</a:t>
            </a:r>
          </a:p>
          <a:p>
            <a:pPr marL="457200" indent="-457200">
              <a:buFont typeface="Wingdings" panose="05000000000000000000" pitchFamily="2" charset="2"/>
              <a:buChar char="ü"/>
            </a:pPr>
            <a:r>
              <a:rPr lang="en-GB" sz="2000" i="1" dirty="0">
                <a:latin typeface="Calibri" panose="020F0502020204030204" pitchFamily="34" charset="0"/>
                <a:cs typeface="Calibri" panose="020F0502020204030204" pitchFamily="34" charset="0"/>
              </a:rPr>
              <a:t>Some good in that it makes it easy to look up words and phrases but unfortunately I feel the presence of 'easy' online translation discourages the use of more reliable resources like dictionaries and corpora.</a:t>
            </a:r>
          </a:p>
          <a:p>
            <a:endParaRPr lang="en-GB" sz="2000" i="1" dirty="0">
              <a:latin typeface="Calibri" panose="020F0502020204030204" pitchFamily="34" charset="0"/>
              <a:cs typeface="Calibri" panose="020F0502020204030204" pitchFamily="34" charset="0"/>
            </a:endParaRPr>
          </a:p>
          <a:p>
            <a:pPr marL="342900" indent="-342900">
              <a:buFont typeface="Wingdings" panose="05000000000000000000" pitchFamily="2" charset="2"/>
              <a:buChar char="û"/>
            </a:pPr>
            <a:r>
              <a:rPr lang="en-GB" sz="2000" i="1" dirty="0">
                <a:latin typeface="Calibri" panose="020F0502020204030204" pitchFamily="34" charset="0"/>
                <a:cs typeface="Calibri" panose="020F0502020204030204" pitchFamily="34" charset="0"/>
              </a:rPr>
              <a:t>I feel that </a:t>
            </a:r>
            <a:r>
              <a:rPr lang="en-GB" sz="2000" i="1" dirty="0">
                <a:solidFill>
                  <a:srgbClr val="FF0000"/>
                </a:solidFill>
                <a:latin typeface="Calibri" panose="020F0502020204030204" pitchFamily="34" charset="0"/>
                <a:cs typeface="Calibri" panose="020F0502020204030204" pitchFamily="34" charset="0"/>
              </a:rPr>
              <a:t>using </a:t>
            </a:r>
            <a:r>
              <a:rPr lang="en-GB" sz="2000" i="1" dirty="0" err="1">
                <a:solidFill>
                  <a:srgbClr val="FF0000"/>
                </a:solidFill>
                <a:latin typeface="Calibri" panose="020F0502020204030204" pitchFamily="34" charset="0"/>
                <a:cs typeface="Calibri" panose="020F0502020204030204" pitchFamily="34" charset="0"/>
              </a:rPr>
              <a:t>GoogleTranslate</a:t>
            </a:r>
            <a:r>
              <a:rPr lang="en-GB" sz="2000" i="1" dirty="0">
                <a:solidFill>
                  <a:srgbClr val="FF0000"/>
                </a:solidFill>
                <a:latin typeface="Calibri" panose="020F0502020204030204" pitchFamily="34" charset="0"/>
                <a:cs typeface="Calibri" panose="020F0502020204030204" pitchFamily="34" charset="0"/>
              </a:rPr>
              <a:t> as a reading/writing compensation strategy bypasses the important 'noticing' stage of the acquisition process </a:t>
            </a:r>
            <a:r>
              <a:rPr lang="en-GB" sz="2000" i="1" dirty="0">
                <a:latin typeface="Calibri" panose="020F0502020204030204" pitchFamily="34" charset="0"/>
                <a:cs typeface="Calibri" panose="020F0502020204030204" pitchFamily="34" charset="0"/>
              </a:rPr>
              <a:t>(see Long).  … It seems like a </a:t>
            </a:r>
            <a:r>
              <a:rPr lang="en-GB" sz="2000" i="1" dirty="0" err="1">
                <a:latin typeface="Calibri" panose="020F0502020204030204" pitchFamily="34" charset="0"/>
                <a:cs typeface="Calibri" panose="020F0502020204030204" pitchFamily="34" charset="0"/>
              </a:rPr>
              <a:t>vivious</a:t>
            </a:r>
            <a:r>
              <a:rPr lang="en-GB" sz="2000" i="1" dirty="0">
                <a:latin typeface="Calibri" panose="020F0502020204030204" pitchFamily="34" charset="0"/>
                <a:cs typeface="Calibri" panose="020F0502020204030204" pitchFamily="34" charset="0"/>
              </a:rPr>
              <a:t> cycle - students don't engage with texts, so no uptake occurs, which impacts their language development, so they cannot interpret or edit the Google Translate results. I'm not sure how to square that circle!</a:t>
            </a:r>
            <a:endParaRPr lang="en-GB" sz="2800" dirty="0">
              <a:latin typeface="Calibri" panose="020F0502020204030204" pitchFamily="34" charset="0"/>
              <a:cs typeface="Calibri" panose="020F0502020204030204" pitchFamily="34" charset="0"/>
            </a:endParaRPr>
          </a:p>
        </p:txBody>
      </p:sp>
      <p:pic>
        <p:nvPicPr>
          <p:cNvPr id="2" name="Picture 1">
            <a:extLst>
              <a:ext uri="{FF2B5EF4-FFF2-40B4-BE49-F238E27FC236}">
                <a16:creationId xmlns:a16="http://schemas.microsoft.com/office/drawing/2014/main" id="{567DAA00-E218-4154-801E-C13748916546}"/>
              </a:ext>
            </a:extLst>
          </p:cNvPr>
          <p:cNvPicPr>
            <a:picLocks noChangeAspect="1"/>
          </p:cNvPicPr>
          <p:nvPr/>
        </p:nvPicPr>
        <p:blipFill>
          <a:blip r:embed="rId2"/>
          <a:stretch>
            <a:fillRect/>
          </a:stretch>
        </p:blipFill>
        <p:spPr>
          <a:xfrm>
            <a:off x="132045" y="5364455"/>
            <a:ext cx="792549" cy="579170"/>
          </a:xfrm>
          <a:prstGeom prst="rect">
            <a:avLst/>
          </a:prstGeom>
        </p:spPr>
      </p:pic>
    </p:spTree>
    <p:extLst>
      <p:ext uri="{BB962C8B-B14F-4D97-AF65-F5344CB8AC3E}">
        <p14:creationId xmlns:p14="http://schemas.microsoft.com/office/powerpoint/2010/main" val="17515746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AB2F5452-7528-4F42-8714-8C57B159FC36}"/>
              </a:ext>
            </a:extLst>
          </p:cNvPr>
          <p:cNvSpPr>
            <a:spLocks noGrp="1"/>
          </p:cNvSpPr>
          <p:nvPr>
            <p:ph type="title"/>
          </p:nvPr>
        </p:nvSpPr>
        <p:spPr>
          <a:xfrm>
            <a:off x="1534696" y="0"/>
            <a:ext cx="9520158" cy="1049235"/>
          </a:xfrm>
        </p:spPr>
        <p:txBody>
          <a:bodyPr>
            <a:normAutofit/>
          </a:bodyPr>
          <a:lstStyle/>
          <a:p>
            <a:r>
              <a:rPr lang="en-GB" sz="4400" dirty="0">
                <a:latin typeface="Calibri" panose="020F0502020204030204" pitchFamily="34" charset="0"/>
                <a:cs typeface="Calibri" panose="020F0502020204030204" pitchFamily="34" charset="0"/>
              </a:rPr>
              <a:t>Staff comments</a:t>
            </a:r>
          </a:p>
        </p:txBody>
      </p:sp>
      <p:sp>
        <p:nvSpPr>
          <p:cNvPr id="7" name="TextBox 6">
            <a:extLst>
              <a:ext uri="{FF2B5EF4-FFF2-40B4-BE49-F238E27FC236}">
                <a16:creationId xmlns:a16="http://schemas.microsoft.com/office/drawing/2014/main" id="{F2A07BE8-8664-45EC-80BC-C9ED95E76A36}"/>
              </a:ext>
            </a:extLst>
          </p:cNvPr>
          <p:cNvSpPr txBox="1"/>
          <p:nvPr/>
        </p:nvSpPr>
        <p:spPr>
          <a:xfrm>
            <a:off x="1534696" y="1049235"/>
            <a:ext cx="9671784" cy="3416320"/>
          </a:xfrm>
          <a:prstGeom prst="rect">
            <a:avLst/>
          </a:prstGeom>
          <a:noFill/>
        </p:spPr>
        <p:txBody>
          <a:bodyPr wrap="square" rtlCol="0">
            <a:spAutoFit/>
          </a:bodyPr>
          <a:lstStyle/>
          <a:p>
            <a:r>
              <a:rPr lang="en-GB" sz="2800" dirty="0">
                <a:latin typeface="Calibri" panose="020F0502020204030204" pitchFamily="34" charset="0"/>
                <a:cs typeface="Calibri" panose="020F0502020204030204" pitchFamily="34" charset="0"/>
              </a:rPr>
              <a:t>Including strategies for FOMT use in teaching:</a:t>
            </a:r>
          </a:p>
          <a:p>
            <a:pPr marL="457200" indent="-457200">
              <a:buFont typeface="Arial" panose="020B0604020202020204" pitchFamily="34" charset="0"/>
              <a:buChar char="•"/>
            </a:pPr>
            <a:r>
              <a:rPr lang="en-GB" sz="2000" i="1" dirty="0">
                <a:latin typeface="Calibri" panose="020F0502020204030204" pitchFamily="34" charset="0"/>
                <a:cs typeface="Calibri" panose="020F0502020204030204" pitchFamily="34" charset="0"/>
              </a:rPr>
              <a:t>Indeed. It's no good having a blanket ban, as </a:t>
            </a:r>
            <a:r>
              <a:rPr lang="en-GB" sz="2000" i="1" dirty="0">
                <a:solidFill>
                  <a:srgbClr val="FF0000"/>
                </a:solidFill>
                <a:latin typeface="Calibri" panose="020F0502020204030204" pitchFamily="34" charset="0"/>
                <a:cs typeface="Calibri" panose="020F0502020204030204" pitchFamily="34" charset="0"/>
              </a:rPr>
              <a:t>students will use the tools anyway</a:t>
            </a:r>
            <a:r>
              <a:rPr lang="en-GB" sz="2000" i="1" dirty="0">
                <a:latin typeface="Calibri" panose="020F0502020204030204" pitchFamily="34" charset="0"/>
                <a:cs typeface="Calibri" panose="020F0502020204030204" pitchFamily="34" charset="0"/>
              </a:rPr>
              <a:t>. </a:t>
            </a:r>
            <a:r>
              <a:rPr lang="en-GB" sz="2000" i="1" dirty="0">
                <a:solidFill>
                  <a:srgbClr val="FF0000"/>
                </a:solidFill>
                <a:latin typeface="Calibri" panose="020F0502020204030204" pitchFamily="34" charset="0"/>
                <a:cs typeface="Calibri" panose="020F0502020204030204" pitchFamily="34" charset="0"/>
              </a:rPr>
              <a:t>Promoting informed use and developing the skills they need to use </a:t>
            </a:r>
            <a:r>
              <a:rPr lang="en-GB" sz="2000" i="1" dirty="0" err="1">
                <a:solidFill>
                  <a:srgbClr val="FF0000"/>
                </a:solidFill>
                <a:latin typeface="Calibri" panose="020F0502020204030204" pitchFamily="34" charset="0"/>
                <a:cs typeface="Calibri" panose="020F0502020204030204" pitchFamily="34" charset="0"/>
              </a:rPr>
              <a:t>GoogleTranslate</a:t>
            </a:r>
            <a:r>
              <a:rPr lang="en-GB" sz="2000" i="1" dirty="0">
                <a:solidFill>
                  <a:srgbClr val="FF0000"/>
                </a:solidFill>
                <a:latin typeface="Calibri" panose="020F0502020204030204" pitchFamily="34" charset="0"/>
                <a:cs typeface="Calibri" panose="020F0502020204030204" pitchFamily="34" charset="0"/>
              </a:rPr>
              <a:t> effectively is sensible.</a:t>
            </a:r>
          </a:p>
          <a:p>
            <a:pPr marL="457200" indent="-457200">
              <a:buFont typeface="Arial" panose="020B0604020202020204" pitchFamily="34" charset="0"/>
              <a:buChar char="•"/>
            </a:pPr>
            <a:endParaRPr lang="en-GB" sz="2000" i="1" dirty="0">
              <a:latin typeface="Calibri" panose="020F0502020204030204" pitchFamily="34" charset="0"/>
              <a:cs typeface="Calibri" panose="020F0502020204030204" pitchFamily="34" charset="0"/>
            </a:endParaRPr>
          </a:p>
          <a:p>
            <a:pPr marL="457200" indent="-457200">
              <a:buFont typeface="Arial" panose="020B0604020202020204" pitchFamily="34" charset="0"/>
              <a:buChar char="•"/>
            </a:pPr>
            <a:r>
              <a:rPr lang="en-GB" sz="2000" i="1" dirty="0">
                <a:latin typeface="Calibri" panose="020F0502020204030204" pitchFamily="34" charset="0"/>
                <a:cs typeface="Calibri" panose="020F0502020204030204" pitchFamily="34" charset="0"/>
              </a:rPr>
              <a:t>This would include </a:t>
            </a:r>
            <a:r>
              <a:rPr lang="en-GB" sz="2000" i="1" dirty="0">
                <a:solidFill>
                  <a:srgbClr val="FF0000"/>
                </a:solidFill>
                <a:latin typeface="Calibri" panose="020F0502020204030204" pitchFamily="34" charset="0"/>
                <a:cs typeface="Calibri" panose="020F0502020204030204" pitchFamily="34" charset="0"/>
              </a:rPr>
              <a:t>talking about the shortcomings and how to interpret and adapt the outputs of online translation tools </a:t>
            </a:r>
            <a:r>
              <a:rPr lang="en-GB" sz="2000" i="1" dirty="0">
                <a:latin typeface="Calibri" panose="020F0502020204030204" pitchFamily="34" charset="0"/>
                <a:cs typeface="Calibri" panose="020F0502020204030204" pitchFamily="34" charset="0"/>
              </a:rPr>
              <a:t>(as well as some non-technical understanding of how the process works); however in practice </a:t>
            </a:r>
            <a:r>
              <a:rPr lang="en-GB" sz="2000" b="1" i="1" dirty="0">
                <a:solidFill>
                  <a:srgbClr val="FF0000"/>
                </a:solidFill>
                <a:latin typeface="Calibri" panose="020F0502020204030204" pitchFamily="34" charset="0"/>
                <a:cs typeface="Calibri" panose="020F0502020204030204" pitchFamily="34" charset="0"/>
              </a:rPr>
              <a:t>I am sometimes reluctant to address it in too much detail for fear of encouraging more use of online translation</a:t>
            </a:r>
            <a:r>
              <a:rPr lang="en-GB" sz="2000" b="1" i="1" dirty="0">
                <a:latin typeface="Calibri" panose="020F0502020204030204" pitchFamily="34" charset="0"/>
                <a:cs typeface="Calibri" panose="020F0502020204030204" pitchFamily="34" charset="0"/>
              </a:rPr>
              <a:t>. </a:t>
            </a:r>
          </a:p>
          <a:p>
            <a:pPr marL="457200" indent="-457200" algn="r">
              <a:buFont typeface="Arial" panose="020B0604020202020204" pitchFamily="34" charset="0"/>
              <a:buChar char="•"/>
            </a:pPr>
            <a:endParaRPr lang="en-GB"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089300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AB2F5452-7528-4F42-8714-8C57B159FC36}"/>
              </a:ext>
            </a:extLst>
          </p:cNvPr>
          <p:cNvSpPr>
            <a:spLocks noGrp="1"/>
          </p:cNvSpPr>
          <p:nvPr>
            <p:ph type="title"/>
          </p:nvPr>
        </p:nvSpPr>
        <p:spPr>
          <a:xfrm>
            <a:off x="1534696" y="0"/>
            <a:ext cx="9520158" cy="1049235"/>
          </a:xfrm>
        </p:spPr>
        <p:txBody>
          <a:bodyPr>
            <a:normAutofit/>
          </a:bodyPr>
          <a:lstStyle/>
          <a:p>
            <a:r>
              <a:rPr lang="en-GB" sz="4400" dirty="0">
                <a:latin typeface="Calibri" panose="020F0502020204030204" pitchFamily="34" charset="0"/>
                <a:cs typeface="Calibri" panose="020F0502020204030204" pitchFamily="34" charset="0"/>
              </a:rPr>
              <a:t>Staff comments</a:t>
            </a:r>
          </a:p>
        </p:txBody>
      </p:sp>
      <p:sp>
        <p:nvSpPr>
          <p:cNvPr id="7" name="TextBox 6">
            <a:extLst>
              <a:ext uri="{FF2B5EF4-FFF2-40B4-BE49-F238E27FC236}">
                <a16:creationId xmlns:a16="http://schemas.microsoft.com/office/drawing/2014/main" id="{F2A07BE8-8664-45EC-80BC-C9ED95E76A36}"/>
              </a:ext>
            </a:extLst>
          </p:cNvPr>
          <p:cNvSpPr txBox="1"/>
          <p:nvPr/>
        </p:nvSpPr>
        <p:spPr>
          <a:xfrm>
            <a:off x="1534696" y="1049235"/>
            <a:ext cx="9671784" cy="5447645"/>
          </a:xfrm>
          <a:prstGeom prst="rect">
            <a:avLst/>
          </a:prstGeom>
          <a:noFill/>
        </p:spPr>
        <p:txBody>
          <a:bodyPr wrap="square" rtlCol="0">
            <a:spAutoFit/>
          </a:bodyPr>
          <a:lstStyle/>
          <a:p>
            <a:r>
              <a:rPr lang="en-GB" sz="2800" dirty="0">
                <a:latin typeface="Calibri" panose="020F0502020204030204" pitchFamily="34" charset="0"/>
                <a:cs typeface="Calibri" panose="020F0502020204030204" pitchFamily="34" charset="0"/>
              </a:rPr>
              <a:t>Assessment</a:t>
            </a:r>
            <a:r>
              <a:rPr lang="en-GB" sz="2000" dirty="0">
                <a:latin typeface="Calibri" panose="020F0502020204030204" pitchFamily="34" charset="0"/>
                <a:cs typeface="Calibri" panose="020F0502020204030204" pitchFamily="34" charset="0"/>
              </a:rPr>
              <a:t>:</a:t>
            </a:r>
          </a:p>
          <a:p>
            <a:pPr marL="457200" indent="-457200">
              <a:buFont typeface="Arial" panose="020B0604020202020204" pitchFamily="34" charset="0"/>
              <a:buChar char="•"/>
            </a:pPr>
            <a:r>
              <a:rPr lang="en-GB" sz="2000" i="1" dirty="0">
                <a:latin typeface="Calibri" panose="020F0502020204030204" pitchFamily="34" charset="0"/>
                <a:cs typeface="Calibri" panose="020F0502020204030204" pitchFamily="34" charset="0"/>
              </a:rPr>
              <a:t>On the last question regarding assessment under exam conditions: They should definitely stay in the mix, and </a:t>
            </a:r>
            <a:r>
              <a:rPr lang="en-GB" sz="2000" i="1" dirty="0">
                <a:solidFill>
                  <a:srgbClr val="FF0000"/>
                </a:solidFill>
                <a:latin typeface="Calibri" panose="020F0502020204030204" pitchFamily="34" charset="0"/>
                <a:cs typeface="Calibri" panose="020F0502020204030204" pitchFamily="34" charset="0"/>
              </a:rPr>
              <a:t>their weighting should probably increase a little</a:t>
            </a:r>
            <a:r>
              <a:rPr lang="en-GB" sz="2000" i="1" dirty="0">
                <a:latin typeface="Calibri" panose="020F0502020204030204" pitchFamily="34" charset="0"/>
                <a:cs typeface="Calibri" panose="020F0502020204030204" pitchFamily="34" charset="0"/>
              </a:rPr>
              <a:t>.</a:t>
            </a:r>
          </a:p>
          <a:p>
            <a:pPr marL="457200" indent="-457200">
              <a:buFont typeface="Arial" panose="020B0604020202020204" pitchFamily="34" charset="0"/>
              <a:buChar char="•"/>
            </a:pPr>
            <a:endParaRPr lang="en-GB" sz="2000" i="1" dirty="0">
              <a:latin typeface="Calibri" panose="020F0502020204030204" pitchFamily="34" charset="0"/>
              <a:cs typeface="Calibri" panose="020F0502020204030204" pitchFamily="34" charset="0"/>
            </a:endParaRPr>
          </a:p>
          <a:p>
            <a:pPr marL="457200" indent="-457200">
              <a:buFont typeface="Arial" panose="020B0604020202020204" pitchFamily="34" charset="0"/>
              <a:buChar char="•"/>
            </a:pPr>
            <a:r>
              <a:rPr lang="en-GB" sz="2000" i="1" dirty="0">
                <a:latin typeface="Calibri" panose="020F0502020204030204" pitchFamily="34" charset="0"/>
                <a:cs typeface="Calibri" panose="020F0502020204030204" pitchFamily="34" charset="0"/>
              </a:rPr>
              <a:t>online translation can be a tool like any other, but it is really </a:t>
            </a:r>
            <a:r>
              <a:rPr lang="en-GB" sz="2000" i="1" dirty="0" err="1">
                <a:latin typeface="Calibri" panose="020F0502020204030204" pitchFamily="34" charset="0"/>
                <a:cs typeface="Calibri" panose="020F0502020204030204" pitchFamily="34" charset="0"/>
              </a:rPr>
              <a:t>iportant</a:t>
            </a:r>
            <a:r>
              <a:rPr lang="en-GB" sz="2000" i="1" dirty="0">
                <a:latin typeface="Calibri" panose="020F0502020204030204" pitchFamily="34" charset="0"/>
                <a:cs typeface="Calibri" panose="020F0502020204030204" pitchFamily="34" charset="0"/>
              </a:rPr>
              <a:t> [sic] that students understand that they can cross the line and use them too much. Occasional usage for learning support is fine, but </a:t>
            </a:r>
            <a:r>
              <a:rPr lang="en-GB" sz="2000" i="1" dirty="0">
                <a:solidFill>
                  <a:srgbClr val="FF0000"/>
                </a:solidFill>
                <a:latin typeface="Calibri" panose="020F0502020204030204" pitchFamily="34" charset="0"/>
                <a:cs typeface="Calibri" panose="020F0502020204030204" pitchFamily="34" charset="0"/>
              </a:rPr>
              <a:t>submitting whole or sections of formative tasks on machine translated text is completely wrong and should be penalised. Universities need to develop policies to address this</a:t>
            </a:r>
            <a:r>
              <a:rPr lang="en-GB" sz="2000" i="1" dirty="0">
                <a:latin typeface="Calibri" panose="020F0502020204030204" pitchFamily="34" charset="0"/>
                <a:cs typeface="Calibri" panose="020F0502020204030204" pitchFamily="34" charset="0"/>
              </a:rPr>
              <a:t>.</a:t>
            </a:r>
          </a:p>
          <a:p>
            <a:pPr marL="457200" indent="-457200">
              <a:buFont typeface="Arial" panose="020B0604020202020204" pitchFamily="34" charset="0"/>
              <a:buChar char="•"/>
            </a:pPr>
            <a:endParaRPr lang="en-GB" sz="2000" i="1" dirty="0">
              <a:latin typeface="Calibri" panose="020F0502020204030204" pitchFamily="34" charset="0"/>
              <a:cs typeface="Calibri" panose="020F0502020204030204" pitchFamily="34" charset="0"/>
            </a:endParaRPr>
          </a:p>
          <a:p>
            <a:pPr marL="457200" indent="-457200">
              <a:buFont typeface="Arial" panose="020B0604020202020204" pitchFamily="34" charset="0"/>
              <a:buChar char="•"/>
            </a:pPr>
            <a:r>
              <a:rPr lang="en-GB" sz="2000" i="1" dirty="0">
                <a:latin typeface="Calibri" panose="020F0502020204030204" pitchFamily="34" charset="0"/>
                <a:cs typeface="Calibri" panose="020F0502020204030204" pitchFamily="34" charset="0"/>
              </a:rPr>
              <a:t>I think the question is not so much about ethics. If we want to encourage them to learn without translation tools, we have to </a:t>
            </a:r>
            <a:r>
              <a:rPr lang="en-GB" sz="2000" i="1" dirty="0">
                <a:solidFill>
                  <a:srgbClr val="FF0000"/>
                </a:solidFill>
                <a:latin typeface="Calibri" panose="020F0502020204030204" pitchFamily="34" charset="0"/>
                <a:cs typeface="Calibri" panose="020F0502020204030204" pitchFamily="34" charset="0"/>
              </a:rPr>
              <a:t>get creative and revise assignments </a:t>
            </a:r>
            <a:r>
              <a:rPr lang="en-GB" sz="2000" i="1" dirty="0">
                <a:latin typeface="Calibri" panose="020F0502020204030204" pitchFamily="34" charset="0"/>
                <a:cs typeface="Calibri" panose="020F0502020204030204" pitchFamily="34" charset="0"/>
              </a:rPr>
              <a:t>where translation tools are not appealing or particularly useful, and we have to </a:t>
            </a:r>
            <a:r>
              <a:rPr lang="en-GB" sz="2000" i="1" dirty="0">
                <a:solidFill>
                  <a:srgbClr val="FF0000"/>
                </a:solidFill>
                <a:latin typeface="Calibri" panose="020F0502020204030204" pitchFamily="34" charset="0"/>
                <a:cs typeface="Calibri" panose="020F0502020204030204" pitchFamily="34" charset="0"/>
              </a:rPr>
              <a:t>assess language production frequently (both formatively and </a:t>
            </a:r>
            <a:r>
              <a:rPr lang="en-GB" sz="2000" i="1" dirty="0" err="1">
                <a:solidFill>
                  <a:srgbClr val="FF0000"/>
                </a:solidFill>
                <a:latin typeface="Calibri" panose="020F0502020204030204" pitchFamily="34" charset="0"/>
                <a:cs typeface="Calibri" panose="020F0502020204030204" pitchFamily="34" charset="0"/>
              </a:rPr>
              <a:t>summatively</a:t>
            </a:r>
            <a:r>
              <a:rPr lang="en-GB" sz="2000" i="1" dirty="0">
                <a:solidFill>
                  <a:srgbClr val="FF0000"/>
                </a:solidFill>
                <a:latin typeface="Calibri" panose="020F0502020204030204" pitchFamily="34" charset="0"/>
                <a:cs typeface="Calibri" panose="020F0502020204030204" pitchFamily="34" charset="0"/>
              </a:rPr>
              <a:t>) under controlled conditions</a:t>
            </a:r>
            <a:r>
              <a:rPr lang="en-GB" sz="2000" i="1" dirty="0">
                <a:latin typeface="Calibri" panose="020F0502020204030204" pitchFamily="34" charset="0"/>
                <a:cs typeface="Calibri" panose="020F0502020204030204" pitchFamily="34" charset="0"/>
              </a:rPr>
              <a:t>. Anything else really cannot be regulated, and </a:t>
            </a:r>
            <a:r>
              <a:rPr lang="en-GB" sz="2000" i="1" dirty="0">
                <a:solidFill>
                  <a:srgbClr val="FF0000"/>
                </a:solidFill>
                <a:latin typeface="Calibri" panose="020F0502020204030204" pitchFamily="34" charset="0"/>
                <a:cs typeface="Calibri" panose="020F0502020204030204" pitchFamily="34" charset="0"/>
              </a:rPr>
              <a:t>framing the issue as ethical really puts students in a very difficult position</a:t>
            </a:r>
            <a:r>
              <a:rPr lang="en-GB" sz="2000" i="1" dirty="0">
                <a:latin typeface="Calibri" panose="020F0502020204030204" pitchFamily="34" charset="0"/>
                <a:cs typeface="Calibri" panose="020F0502020204030204" pitchFamily="34" charset="0"/>
              </a:rPr>
              <a:t>. </a:t>
            </a:r>
          </a:p>
          <a:p>
            <a:pPr marL="457200" indent="-457200">
              <a:buFont typeface="Arial" panose="020B0604020202020204" pitchFamily="34" charset="0"/>
              <a:buChar char="•"/>
            </a:pPr>
            <a:endParaRPr lang="en-GB"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466140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00281-64D2-4C2A-960E-E864AA458295}"/>
              </a:ext>
            </a:extLst>
          </p:cNvPr>
          <p:cNvSpPr>
            <a:spLocks noGrp="1"/>
          </p:cNvSpPr>
          <p:nvPr>
            <p:ph type="title"/>
          </p:nvPr>
        </p:nvSpPr>
        <p:spPr>
          <a:xfrm>
            <a:off x="1534696" y="0"/>
            <a:ext cx="9520158" cy="1049235"/>
          </a:xfrm>
        </p:spPr>
        <p:txBody>
          <a:bodyPr>
            <a:normAutofit/>
          </a:bodyPr>
          <a:lstStyle/>
          <a:p>
            <a:r>
              <a:rPr lang="en-GB" sz="4400" dirty="0">
                <a:latin typeface="Calibri" panose="020F0502020204030204" pitchFamily="34" charset="0"/>
                <a:cs typeface="Calibri" panose="020F0502020204030204" pitchFamily="34" charset="0"/>
              </a:rPr>
              <a:t>Background to the research project</a:t>
            </a:r>
          </a:p>
        </p:txBody>
      </p:sp>
      <p:sp>
        <p:nvSpPr>
          <p:cNvPr id="3" name="Content Placeholder 2">
            <a:extLst>
              <a:ext uri="{FF2B5EF4-FFF2-40B4-BE49-F238E27FC236}">
                <a16:creationId xmlns:a16="http://schemas.microsoft.com/office/drawing/2014/main" id="{74A56D05-76BC-4DBB-804D-30F059407175}"/>
              </a:ext>
            </a:extLst>
          </p:cNvPr>
          <p:cNvSpPr>
            <a:spLocks noGrp="1"/>
          </p:cNvSpPr>
          <p:nvPr>
            <p:ph idx="1"/>
          </p:nvPr>
        </p:nvSpPr>
        <p:spPr>
          <a:xfrm>
            <a:off x="1534696" y="1049235"/>
            <a:ext cx="9946104" cy="5119553"/>
          </a:xfrm>
        </p:spPr>
        <p:txBody>
          <a:bodyPr>
            <a:normAutofit fontScale="92500" lnSpcReduction="20000"/>
          </a:bodyPr>
          <a:lstStyle/>
          <a:p>
            <a:pPr marL="0" indent="0">
              <a:buNone/>
            </a:pPr>
            <a:r>
              <a:rPr lang="en-GB" sz="3600" i="1" dirty="0">
                <a:latin typeface="Calibri" panose="020F0502020204030204" pitchFamily="34" charset="0"/>
                <a:cs typeface="Calibri" panose="020F0502020204030204" pitchFamily="34" charset="0"/>
              </a:rPr>
              <a:t>The elephant in the room </a:t>
            </a:r>
            <a:r>
              <a:rPr lang="en-GB" sz="3600" dirty="0">
                <a:latin typeface="Calibri" panose="020F0502020204030204" pitchFamily="34" charset="0"/>
                <a:cs typeface="Calibri" panose="020F0502020204030204" pitchFamily="34" charset="0"/>
              </a:rPr>
              <a:t>– students’ use of GT for L2 production in take-home assignments.</a:t>
            </a:r>
          </a:p>
          <a:p>
            <a:pPr marL="0" indent="0">
              <a:buNone/>
            </a:pPr>
            <a:r>
              <a:rPr lang="en-GB" sz="3600" dirty="0">
                <a:latin typeface="Calibri" panose="020F0502020204030204" pitchFamily="34" charset="0"/>
                <a:cs typeface="Calibri" panose="020F0502020204030204" pitchFamily="34" charset="0"/>
              </a:rPr>
              <a:t>Jargon:</a:t>
            </a:r>
          </a:p>
          <a:p>
            <a:r>
              <a:rPr lang="en-GB" sz="3600" dirty="0">
                <a:latin typeface="Calibri" panose="020F0502020204030204" pitchFamily="34" charset="0"/>
                <a:cs typeface="Calibri" panose="020F0502020204030204" pitchFamily="34" charset="0"/>
              </a:rPr>
              <a:t>MT = machine translation</a:t>
            </a:r>
          </a:p>
          <a:p>
            <a:r>
              <a:rPr lang="en-GB" sz="3600" dirty="0">
                <a:latin typeface="Calibri" panose="020F0502020204030204" pitchFamily="34" charset="0"/>
                <a:cs typeface="Calibri" panose="020F0502020204030204" pitchFamily="34" charset="0"/>
              </a:rPr>
              <a:t>FOMT = Free Online Machine Translation</a:t>
            </a:r>
          </a:p>
          <a:p>
            <a:r>
              <a:rPr lang="en-GB" sz="3600" dirty="0">
                <a:latin typeface="Calibri" panose="020F0502020204030204" pitchFamily="34" charset="0"/>
                <a:cs typeface="Calibri" panose="020F0502020204030204" pitchFamily="34" charset="0"/>
              </a:rPr>
              <a:t>GT = Google Translate</a:t>
            </a:r>
          </a:p>
          <a:p>
            <a:r>
              <a:rPr lang="en-GB" sz="3600" dirty="0">
                <a:latin typeface="Calibri" panose="020F0502020204030204" pitchFamily="34" charset="0"/>
                <a:cs typeface="Calibri" panose="020F0502020204030204" pitchFamily="34" charset="0"/>
              </a:rPr>
              <a:t>post-editing = taking the output from MT and editing it for context, accuracy etc.</a:t>
            </a:r>
          </a:p>
        </p:txBody>
      </p:sp>
      <p:pic>
        <p:nvPicPr>
          <p:cNvPr id="4" name="Picture 3">
            <a:extLst>
              <a:ext uri="{FF2B5EF4-FFF2-40B4-BE49-F238E27FC236}">
                <a16:creationId xmlns:a16="http://schemas.microsoft.com/office/drawing/2014/main" id="{B8C6BAC2-9B6F-4775-B36D-88876D19C019}"/>
              </a:ext>
            </a:extLst>
          </p:cNvPr>
          <p:cNvPicPr>
            <a:picLocks noChangeAspect="1"/>
          </p:cNvPicPr>
          <p:nvPr/>
        </p:nvPicPr>
        <p:blipFill>
          <a:blip r:embed="rId2"/>
          <a:stretch>
            <a:fillRect/>
          </a:stretch>
        </p:blipFill>
        <p:spPr>
          <a:xfrm>
            <a:off x="11238421" y="174439"/>
            <a:ext cx="792549" cy="579170"/>
          </a:xfrm>
          <a:prstGeom prst="rect">
            <a:avLst/>
          </a:prstGeom>
        </p:spPr>
      </p:pic>
    </p:spTree>
    <p:extLst>
      <p:ext uri="{BB962C8B-B14F-4D97-AF65-F5344CB8AC3E}">
        <p14:creationId xmlns:p14="http://schemas.microsoft.com/office/powerpoint/2010/main" val="32788904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AB2F5452-7528-4F42-8714-8C57B159FC36}"/>
              </a:ext>
            </a:extLst>
          </p:cNvPr>
          <p:cNvSpPr>
            <a:spLocks noGrp="1"/>
          </p:cNvSpPr>
          <p:nvPr>
            <p:ph type="title"/>
          </p:nvPr>
        </p:nvSpPr>
        <p:spPr>
          <a:xfrm>
            <a:off x="1310640" y="-219455"/>
            <a:ext cx="9520158" cy="1049235"/>
          </a:xfrm>
        </p:spPr>
        <p:txBody>
          <a:bodyPr>
            <a:normAutofit/>
          </a:bodyPr>
          <a:lstStyle/>
          <a:p>
            <a:r>
              <a:rPr lang="en-GB" sz="4400" dirty="0">
                <a:latin typeface="Calibri" panose="020F0502020204030204" pitchFamily="34" charset="0"/>
                <a:cs typeface="Calibri" panose="020F0502020204030204" pitchFamily="34" charset="0"/>
              </a:rPr>
              <a:t>Comparison with Jolley &amp; </a:t>
            </a:r>
            <a:r>
              <a:rPr lang="en-GB" sz="4400" dirty="0" err="1">
                <a:latin typeface="Calibri" panose="020F0502020204030204" pitchFamily="34" charset="0"/>
                <a:cs typeface="Calibri" panose="020F0502020204030204" pitchFamily="34" charset="0"/>
              </a:rPr>
              <a:t>Maimone</a:t>
            </a:r>
            <a:endParaRPr lang="en-GB" sz="4400" dirty="0">
              <a:latin typeface="Calibri" panose="020F0502020204030204" pitchFamily="34" charset="0"/>
              <a:cs typeface="Calibri" panose="020F0502020204030204" pitchFamily="34" charset="0"/>
            </a:endParaRPr>
          </a:p>
        </p:txBody>
      </p:sp>
      <p:pic>
        <p:nvPicPr>
          <p:cNvPr id="4" name="Picture 3">
            <a:extLst>
              <a:ext uri="{FF2B5EF4-FFF2-40B4-BE49-F238E27FC236}">
                <a16:creationId xmlns:a16="http://schemas.microsoft.com/office/drawing/2014/main" id="{A00382B8-38D8-4697-BCE5-E2FFAFFAC221}"/>
              </a:ext>
            </a:extLst>
          </p:cNvPr>
          <p:cNvPicPr>
            <a:picLocks noChangeAspect="1"/>
          </p:cNvPicPr>
          <p:nvPr/>
        </p:nvPicPr>
        <p:blipFill rotWithShape="1">
          <a:blip r:embed="rId3"/>
          <a:srcRect t="18026"/>
          <a:stretch/>
        </p:blipFill>
        <p:spPr>
          <a:xfrm>
            <a:off x="1361202" y="772237"/>
            <a:ext cx="7000967" cy="2714307"/>
          </a:xfrm>
          <a:prstGeom prst="rect">
            <a:avLst/>
          </a:prstGeom>
        </p:spPr>
      </p:pic>
      <p:pic>
        <p:nvPicPr>
          <p:cNvPr id="5" name="Picture 4">
            <a:extLst>
              <a:ext uri="{FF2B5EF4-FFF2-40B4-BE49-F238E27FC236}">
                <a16:creationId xmlns:a16="http://schemas.microsoft.com/office/drawing/2014/main" id="{0E1197B1-3821-45EF-8243-1F5167B5A9CD}"/>
              </a:ext>
            </a:extLst>
          </p:cNvPr>
          <p:cNvPicPr>
            <a:picLocks noChangeAspect="1"/>
          </p:cNvPicPr>
          <p:nvPr/>
        </p:nvPicPr>
        <p:blipFill rotWithShape="1">
          <a:blip r:embed="rId4"/>
          <a:srcRect r="10177"/>
          <a:stretch/>
        </p:blipFill>
        <p:spPr>
          <a:xfrm>
            <a:off x="5704535" y="3429000"/>
            <a:ext cx="6324905" cy="2755631"/>
          </a:xfrm>
          <a:prstGeom prst="rect">
            <a:avLst/>
          </a:prstGeom>
        </p:spPr>
      </p:pic>
      <p:sp>
        <p:nvSpPr>
          <p:cNvPr id="9" name="TextBox 8">
            <a:extLst>
              <a:ext uri="{FF2B5EF4-FFF2-40B4-BE49-F238E27FC236}">
                <a16:creationId xmlns:a16="http://schemas.microsoft.com/office/drawing/2014/main" id="{7C91D351-8AAC-4955-9065-8DAE1A2404EA}"/>
              </a:ext>
            </a:extLst>
          </p:cNvPr>
          <p:cNvSpPr txBox="1"/>
          <p:nvPr/>
        </p:nvSpPr>
        <p:spPr>
          <a:xfrm>
            <a:off x="650240" y="3643709"/>
            <a:ext cx="4897120" cy="1938992"/>
          </a:xfrm>
          <a:prstGeom prst="rect">
            <a:avLst/>
          </a:prstGeom>
          <a:noFill/>
        </p:spPr>
        <p:txBody>
          <a:bodyPr wrap="square" rtlCol="0">
            <a:spAutoFit/>
          </a:bodyPr>
          <a:lstStyle/>
          <a:p>
            <a:r>
              <a:rPr lang="en-GB" sz="2400" dirty="0">
                <a:latin typeface="Calibri" panose="020F0502020204030204" pitchFamily="34" charset="0"/>
                <a:cs typeface="Calibri" panose="020F0502020204030204" pitchFamily="34" charset="0"/>
              </a:rPr>
              <a:t>Student reported use of FOMT ‘frequently’ or ‘always’ for written assignments:</a:t>
            </a:r>
          </a:p>
          <a:p>
            <a:pPr marL="342900" indent="-342900">
              <a:buFont typeface="Arial" panose="020B0604020202020204" pitchFamily="34" charset="0"/>
              <a:buChar char="•"/>
            </a:pPr>
            <a:r>
              <a:rPr lang="en-GB" sz="2400" dirty="0">
                <a:latin typeface="Calibri" panose="020F0502020204030204" pitchFamily="34" charset="0"/>
                <a:cs typeface="Calibri" panose="020F0502020204030204" pitchFamily="34" charset="0"/>
              </a:rPr>
              <a:t>Jolley: 49% </a:t>
            </a:r>
          </a:p>
          <a:p>
            <a:pPr marL="342900" indent="-342900">
              <a:buFont typeface="Arial" panose="020B0604020202020204" pitchFamily="34" charset="0"/>
              <a:buChar char="•"/>
            </a:pPr>
            <a:r>
              <a:rPr lang="en-GB" sz="2400" dirty="0">
                <a:latin typeface="Calibri" panose="020F0502020204030204" pitchFamily="34" charset="0"/>
                <a:cs typeface="Calibri" panose="020F0502020204030204" pitchFamily="34" charset="0"/>
              </a:rPr>
              <a:t>Our study: 43%</a:t>
            </a:r>
          </a:p>
        </p:txBody>
      </p:sp>
      <p:sp>
        <p:nvSpPr>
          <p:cNvPr id="7" name="Oval 6">
            <a:extLst>
              <a:ext uri="{FF2B5EF4-FFF2-40B4-BE49-F238E27FC236}">
                <a16:creationId xmlns:a16="http://schemas.microsoft.com/office/drawing/2014/main" id="{7AA2C4E0-D2C8-4B62-A8FD-1A9E68FFF2CD}"/>
              </a:ext>
            </a:extLst>
          </p:cNvPr>
          <p:cNvSpPr/>
          <p:nvPr/>
        </p:nvSpPr>
        <p:spPr>
          <a:xfrm>
            <a:off x="5295014" y="1127338"/>
            <a:ext cx="3117718" cy="694134"/>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9">
            <a:extLst>
              <a:ext uri="{FF2B5EF4-FFF2-40B4-BE49-F238E27FC236}">
                <a16:creationId xmlns:a16="http://schemas.microsoft.com/office/drawing/2014/main" id="{6EAFE3B1-916F-47F0-A951-CBE8B4FFFA51}"/>
              </a:ext>
            </a:extLst>
          </p:cNvPr>
          <p:cNvSpPr/>
          <p:nvPr/>
        </p:nvSpPr>
        <p:spPr>
          <a:xfrm>
            <a:off x="9792585" y="4266138"/>
            <a:ext cx="2236855" cy="694134"/>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338445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subTnLst>
                                    <p:animClr clrSpc="rgb" dir="cw">
                                      <p:cBhvr override="childStyle">
                                        <p:cTn dur="1" fill="hold" display="0" masterRel="nextClick" afterEffect="1"/>
                                        <p:tgtEl>
                                          <p:spTgt spid="7"/>
                                        </p:tgtEl>
                                        <p:attrNameLst>
                                          <p:attrName>ppt_c</p:attrName>
                                        </p:attrNameLst>
                                      </p:cBhvr>
                                      <p:to>
                                        <a:schemeClr val="bg2"/>
                                      </p:to>
                                    </p:animClr>
                                  </p:sub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9">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subTnLst>
                                    <p:animClr clrSpc="rgb" dir="cw">
                                      <p:cBhvr override="childStyle">
                                        <p:cTn dur="1" fill="hold" display="0" masterRel="nextClick" afterEffect="1"/>
                                        <p:tgtEl>
                                          <p:spTgt spid="10"/>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F81D84FC-F0AD-4C6A-853D-598A636A5493}"/>
              </a:ext>
            </a:extLst>
          </p:cNvPr>
          <p:cNvPicPr>
            <a:picLocks noChangeAspect="1"/>
          </p:cNvPicPr>
          <p:nvPr/>
        </p:nvPicPr>
        <p:blipFill rotWithShape="1">
          <a:blip r:embed="rId3"/>
          <a:srcRect r="12416"/>
          <a:stretch/>
        </p:blipFill>
        <p:spPr>
          <a:xfrm>
            <a:off x="4937760" y="3895151"/>
            <a:ext cx="7397252" cy="2522098"/>
          </a:xfrm>
          <a:prstGeom prst="rect">
            <a:avLst/>
          </a:prstGeom>
        </p:spPr>
      </p:pic>
      <p:pic>
        <p:nvPicPr>
          <p:cNvPr id="2" name="Picture 1">
            <a:extLst>
              <a:ext uri="{FF2B5EF4-FFF2-40B4-BE49-F238E27FC236}">
                <a16:creationId xmlns:a16="http://schemas.microsoft.com/office/drawing/2014/main" id="{3BF20555-1DD3-4D4D-82D5-C3EA2C383EE1}"/>
              </a:ext>
            </a:extLst>
          </p:cNvPr>
          <p:cNvPicPr>
            <a:picLocks noChangeAspect="1"/>
          </p:cNvPicPr>
          <p:nvPr/>
        </p:nvPicPr>
        <p:blipFill rotWithShape="1">
          <a:blip r:embed="rId4"/>
          <a:srcRect l="3430"/>
          <a:stretch/>
        </p:blipFill>
        <p:spPr>
          <a:xfrm>
            <a:off x="0" y="705177"/>
            <a:ext cx="6578985" cy="3352800"/>
          </a:xfrm>
          <a:prstGeom prst="rect">
            <a:avLst/>
          </a:prstGeom>
        </p:spPr>
      </p:pic>
      <p:sp>
        <p:nvSpPr>
          <p:cNvPr id="12" name="Title 1">
            <a:extLst>
              <a:ext uri="{FF2B5EF4-FFF2-40B4-BE49-F238E27FC236}">
                <a16:creationId xmlns:a16="http://schemas.microsoft.com/office/drawing/2014/main" id="{9574E118-52F0-4455-844E-84940A3F70B5}"/>
              </a:ext>
            </a:extLst>
          </p:cNvPr>
          <p:cNvSpPr txBox="1">
            <a:spLocks/>
          </p:cNvSpPr>
          <p:nvPr/>
        </p:nvSpPr>
        <p:spPr>
          <a:xfrm>
            <a:off x="1310640" y="-219455"/>
            <a:ext cx="9520158" cy="1049235"/>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a:lstStyle>
          <a:p>
            <a:r>
              <a:rPr lang="en-GB" sz="4400" dirty="0">
                <a:latin typeface="Calibri" panose="020F0502020204030204" pitchFamily="34" charset="0"/>
                <a:cs typeface="Calibri" panose="020F0502020204030204" pitchFamily="34" charset="0"/>
              </a:rPr>
              <a:t>Comparison with Jolley &amp; </a:t>
            </a:r>
            <a:r>
              <a:rPr lang="en-GB" sz="4400" dirty="0" err="1">
                <a:latin typeface="Calibri" panose="020F0502020204030204" pitchFamily="34" charset="0"/>
                <a:cs typeface="Calibri" panose="020F0502020204030204" pitchFamily="34" charset="0"/>
              </a:rPr>
              <a:t>Maimone</a:t>
            </a:r>
            <a:endParaRPr lang="en-GB" sz="4400" dirty="0">
              <a:latin typeface="Calibri" panose="020F0502020204030204" pitchFamily="34" charset="0"/>
              <a:cs typeface="Calibri" panose="020F0502020204030204" pitchFamily="34" charset="0"/>
            </a:endParaRPr>
          </a:p>
        </p:txBody>
      </p:sp>
      <p:sp>
        <p:nvSpPr>
          <p:cNvPr id="14" name="TextBox 13">
            <a:extLst>
              <a:ext uri="{FF2B5EF4-FFF2-40B4-BE49-F238E27FC236}">
                <a16:creationId xmlns:a16="http://schemas.microsoft.com/office/drawing/2014/main" id="{25DBC52F-F808-4A89-9003-FCC622AAD14D}"/>
              </a:ext>
            </a:extLst>
          </p:cNvPr>
          <p:cNvSpPr txBox="1"/>
          <p:nvPr/>
        </p:nvSpPr>
        <p:spPr>
          <a:xfrm>
            <a:off x="6687879" y="705177"/>
            <a:ext cx="5344065" cy="1938992"/>
          </a:xfrm>
          <a:prstGeom prst="rect">
            <a:avLst/>
          </a:prstGeom>
          <a:noFill/>
        </p:spPr>
        <p:txBody>
          <a:bodyPr wrap="square" rtlCol="0">
            <a:spAutoFit/>
          </a:bodyPr>
          <a:lstStyle/>
          <a:p>
            <a:r>
              <a:rPr lang="en-GB" sz="2400" dirty="0">
                <a:latin typeface="Calibri" panose="020F0502020204030204" pitchFamily="34" charset="0"/>
                <a:cs typeface="Calibri" panose="020F0502020204030204" pitchFamily="34" charset="0"/>
              </a:rPr>
              <a:t>Use of FOMT ‘somewhat’ or ‘completely’ ethical for written assignments:</a:t>
            </a:r>
          </a:p>
          <a:p>
            <a:r>
              <a:rPr lang="en-GB" sz="2400" dirty="0">
                <a:latin typeface="Calibri" panose="020F0502020204030204" pitchFamily="34" charset="0"/>
                <a:cs typeface="Calibri" panose="020F0502020204030204" pitchFamily="34" charset="0"/>
              </a:rPr>
              <a:t>Jolley: </a:t>
            </a:r>
          </a:p>
          <a:p>
            <a:pPr marL="342900" indent="-342900">
              <a:buFont typeface="Arial" panose="020B0604020202020204" pitchFamily="34" charset="0"/>
              <a:buChar char="•"/>
            </a:pPr>
            <a:r>
              <a:rPr lang="en-GB" sz="2400" dirty="0">
                <a:latin typeface="Calibri" panose="020F0502020204030204" pitchFamily="34" charset="0"/>
                <a:cs typeface="Calibri" panose="020F0502020204030204" pitchFamily="34" charset="0"/>
              </a:rPr>
              <a:t>Students 75%  </a:t>
            </a:r>
          </a:p>
          <a:p>
            <a:pPr marL="342900" indent="-342900">
              <a:buFont typeface="Arial" panose="020B0604020202020204" pitchFamily="34" charset="0"/>
              <a:buChar char="•"/>
            </a:pPr>
            <a:r>
              <a:rPr lang="en-GB" sz="2400" dirty="0">
                <a:latin typeface="Calibri" panose="020F0502020204030204" pitchFamily="34" charset="0"/>
                <a:cs typeface="Calibri" panose="020F0502020204030204" pitchFamily="34" charset="0"/>
              </a:rPr>
              <a:t>Staff 31%</a:t>
            </a:r>
          </a:p>
        </p:txBody>
      </p:sp>
      <p:sp>
        <p:nvSpPr>
          <p:cNvPr id="6" name="Oval 5">
            <a:extLst>
              <a:ext uri="{FF2B5EF4-FFF2-40B4-BE49-F238E27FC236}">
                <a16:creationId xmlns:a16="http://schemas.microsoft.com/office/drawing/2014/main" id="{9E9D2511-94D0-4FBE-88ED-21205B7F7FF4}"/>
              </a:ext>
            </a:extLst>
          </p:cNvPr>
          <p:cNvSpPr/>
          <p:nvPr/>
        </p:nvSpPr>
        <p:spPr>
          <a:xfrm>
            <a:off x="2722453" y="1718056"/>
            <a:ext cx="3965426" cy="694134"/>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Oval 6">
            <a:extLst>
              <a:ext uri="{FF2B5EF4-FFF2-40B4-BE49-F238E27FC236}">
                <a16:creationId xmlns:a16="http://schemas.microsoft.com/office/drawing/2014/main" id="{6BB1A645-70B4-4CAC-B55A-1F32CF382D2A}"/>
              </a:ext>
            </a:extLst>
          </p:cNvPr>
          <p:cNvSpPr/>
          <p:nvPr/>
        </p:nvSpPr>
        <p:spPr>
          <a:xfrm>
            <a:off x="4750420" y="2065123"/>
            <a:ext cx="1828565" cy="500164"/>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Oval 7">
            <a:extLst>
              <a:ext uri="{FF2B5EF4-FFF2-40B4-BE49-F238E27FC236}">
                <a16:creationId xmlns:a16="http://schemas.microsoft.com/office/drawing/2014/main" id="{CD3456FD-A0E5-4E28-A952-1F7A22562F44}"/>
              </a:ext>
            </a:extLst>
          </p:cNvPr>
          <p:cNvSpPr/>
          <p:nvPr/>
        </p:nvSpPr>
        <p:spPr>
          <a:xfrm>
            <a:off x="8709102" y="5040951"/>
            <a:ext cx="3482898" cy="501205"/>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Oval 8">
            <a:extLst>
              <a:ext uri="{FF2B5EF4-FFF2-40B4-BE49-F238E27FC236}">
                <a16:creationId xmlns:a16="http://schemas.microsoft.com/office/drawing/2014/main" id="{18465FA5-F5F1-43FF-AA2A-8502571C4BE0}"/>
              </a:ext>
            </a:extLst>
          </p:cNvPr>
          <p:cNvSpPr/>
          <p:nvPr/>
        </p:nvSpPr>
        <p:spPr>
          <a:xfrm>
            <a:off x="10363435" y="5270850"/>
            <a:ext cx="1828565" cy="500164"/>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a:extLst>
              <a:ext uri="{FF2B5EF4-FFF2-40B4-BE49-F238E27FC236}">
                <a16:creationId xmlns:a16="http://schemas.microsoft.com/office/drawing/2014/main" id="{6BA86F80-D407-4D64-9EED-2883572F2765}"/>
              </a:ext>
            </a:extLst>
          </p:cNvPr>
          <p:cNvSpPr/>
          <p:nvPr/>
        </p:nvSpPr>
        <p:spPr>
          <a:xfrm>
            <a:off x="8039093" y="2696892"/>
            <a:ext cx="3188244" cy="646331"/>
          </a:xfrm>
          <a:prstGeom prst="rect">
            <a:avLst/>
          </a:prstGeom>
          <a:ln>
            <a:solidFill>
              <a:schemeClr val="accent1"/>
            </a:solidFill>
          </a:ln>
        </p:spPr>
        <p:txBody>
          <a:bodyPr wrap="square">
            <a:spAutoFit/>
          </a:bodyPr>
          <a:lstStyle/>
          <a:p>
            <a:r>
              <a:rPr lang="en-GB" dirty="0" err="1">
                <a:latin typeface="Calibri" panose="020F0502020204030204" pitchFamily="34" charset="0"/>
                <a:cs typeface="Calibri" panose="020F0502020204030204" pitchFamily="34" charset="0"/>
              </a:rPr>
              <a:t>Alhaisoni</a:t>
            </a:r>
            <a:r>
              <a:rPr lang="en-GB" dirty="0">
                <a:latin typeface="Calibri" panose="020F0502020204030204" pitchFamily="34" charset="0"/>
                <a:cs typeface="Calibri" panose="020F0502020204030204" pitchFamily="34" charset="0"/>
              </a:rPr>
              <a:t> and </a:t>
            </a:r>
            <a:r>
              <a:rPr lang="en-GB" dirty="0" err="1">
                <a:latin typeface="Calibri" panose="020F0502020204030204" pitchFamily="34" charset="0"/>
                <a:cs typeface="Calibri" panose="020F0502020204030204" pitchFamily="34" charset="0"/>
              </a:rPr>
              <a:t>Alhaysony</a:t>
            </a:r>
            <a:r>
              <a:rPr lang="en-GB" dirty="0">
                <a:latin typeface="Calibri" panose="020F0502020204030204" pitchFamily="34" charset="0"/>
                <a:cs typeface="Calibri" panose="020F0502020204030204" pitchFamily="34" charset="0"/>
              </a:rPr>
              <a:t> (2017) also show 75%  </a:t>
            </a:r>
            <a:endParaRPr lang="en-GB" dirty="0"/>
          </a:p>
        </p:txBody>
      </p:sp>
      <p:sp>
        <p:nvSpPr>
          <p:cNvPr id="13" name="TextBox 12">
            <a:extLst>
              <a:ext uri="{FF2B5EF4-FFF2-40B4-BE49-F238E27FC236}">
                <a16:creationId xmlns:a16="http://schemas.microsoft.com/office/drawing/2014/main" id="{DE341E99-2C01-4EAE-9969-D60170836F34}"/>
              </a:ext>
            </a:extLst>
          </p:cNvPr>
          <p:cNvSpPr txBox="1"/>
          <p:nvPr/>
        </p:nvSpPr>
        <p:spPr>
          <a:xfrm>
            <a:off x="2379116" y="4539227"/>
            <a:ext cx="2262157" cy="1200329"/>
          </a:xfrm>
          <a:prstGeom prst="rect">
            <a:avLst/>
          </a:prstGeom>
          <a:noFill/>
        </p:spPr>
        <p:txBody>
          <a:bodyPr wrap="square" rtlCol="0">
            <a:spAutoFit/>
          </a:bodyPr>
          <a:lstStyle/>
          <a:p>
            <a:r>
              <a:rPr lang="en-GB" sz="2400" dirty="0">
                <a:latin typeface="Calibri" panose="020F0502020204030204" pitchFamily="34" charset="0"/>
                <a:cs typeface="Calibri" panose="020F0502020204030204" pitchFamily="34" charset="0"/>
              </a:rPr>
              <a:t>Our study: </a:t>
            </a:r>
          </a:p>
          <a:p>
            <a:pPr marL="342900" indent="-342900">
              <a:buFont typeface="Arial" panose="020B0604020202020204" pitchFamily="34" charset="0"/>
              <a:buChar char="•"/>
            </a:pPr>
            <a:r>
              <a:rPr lang="en-GB" sz="2400" dirty="0">
                <a:latin typeface="Calibri" panose="020F0502020204030204" pitchFamily="34" charset="0"/>
                <a:cs typeface="Calibri" panose="020F0502020204030204" pitchFamily="34" charset="0"/>
              </a:rPr>
              <a:t>Students 56%</a:t>
            </a:r>
          </a:p>
          <a:p>
            <a:pPr marL="342900" indent="-342900">
              <a:buFont typeface="Arial" panose="020B0604020202020204" pitchFamily="34" charset="0"/>
              <a:buChar char="•"/>
            </a:pPr>
            <a:r>
              <a:rPr lang="en-GB" sz="2400" dirty="0">
                <a:latin typeface="Calibri" panose="020F0502020204030204" pitchFamily="34" charset="0"/>
                <a:cs typeface="Calibri" panose="020F0502020204030204" pitchFamily="34" charset="0"/>
              </a:rPr>
              <a:t>Staff 29%</a:t>
            </a:r>
          </a:p>
        </p:txBody>
      </p:sp>
    </p:spTree>
    <p:extLst>
      <p:ext uri="{BB962C8B-B14F-4D97-AF65-F5344CB8AC3E}">
        <p14:creationId xmlns:p14="http://schemas.microsoft.com/office/powerpoint/2010/main" val="17551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subTnLst>
                                    <p:animClr clrSpc="rgb" dir="cw">
                                      <p:cBhvr override="childStyle">
                                        <p:cTn dur="1" fill="hold" display="0" masterRel="nextClick" afterEffect="1"/>
                                        <p:tgtEl>
                                          <p:spTgt spid="6"/>
                                        </p:tgtEl>
                                        <p:attrNameLst>
                                          <p:attrName>ppt_c</p:attrName>
                                        </p:attrNameLst>
                                      </p:cBhvr>
                                      <p:to>
                                        <a:schemeClr val="bg2"/>
                                      </p:to>
                                    </p:animClr>
                                  </p:sub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4">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subTnLst>
                                    <p:animClr clrSpc="rgb" dir="cw">
                                      <p:cBhvr override="childStyle">
                                        <p:cTn dur="1" fill="hold" display="0" masterRel="nextClick" afterEffect="1"/>
                                        <p:tgtEl>
                                          <p:spTgt spid="7"/>
                                        </p:tgtEl>
                                        <p:attrNameLst>
                                          <p:attrName>ppt_c</p:attrName>
                                        </p:attrNameLst>
                                      </p:cBhvr>
                                      <p:to>
                                        <a:schemeClr val="bg2"/>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
                                            <p:txEl>
                                              <p:pRg st="1" end="1"/>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childTnLst>
                                  <p:subTnLst>
                                    <p:animClr clrSpc="rgb" dir="cw">
                                      <p:cBhvr override="childStyle">
                                        <p:cTn dur="1" fill="hold" display="0" masterRel="nextClick" afterEffect="1"/>
                                        <p:tgtEl>
                                          <p:spTgt spid="8"/>
                                        </p:tgtEl>
                                        <p:attrNameLst>
                                          <p:attrName>ppt_c</p:attrName>
                                        </p:attrNameLst>
                                      </p:cBhvr>
                                      <p:to>
                                        <a:schemeClr val="bg2"/>
                                      </p:to>
                                    </p:animClr>
                                  </p:sub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3">
                                            <p:txEl>
                                              <p:pRg st="2" end="2"/>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childTnLst>
                                  <p:subTnLst>
                                    <p:animClr clrSpc="rgb" dir="cw">
                                      <p:cBhvr override="childStyle">
                                        <p:cTn dur="1" fill="hold" display="0" masterRel="nextClick" afterEffect="1"/>
                                        <p:tgtEl>
                                          <p:spTgt spid="9"/>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3"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9574E118-52F0-4455-844E-84940A3F70B5}"/>
              </a:ext>
            </a:extLst>
          </p:cNvPr>
          <p:cNvSpPr txBox="1">
            <a:spLocks/>
          </p:cNvSpPr>
          <p:nvPr/>
        </p:nvSpPr>
        <p:spPr>
          <a:xfrm>
            <a:off x="1310640" y="-219455"/>
            <a:ext cx="9520158" cy="1049235"/>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a:lstStyle>
          <a:p>
            <a:r>
              <a:rPr lang="en-GB" sz="4400" dirty="0">
                <a:latin typeface="Calibri" panose="020F0502020204030204" pitchFamily="34" charset="0"/>
                <a:cs typeface="Calibri" panose="020F0502020204030204" pitchFamily="34" charset="0"/>
              </a:rPr>
              <a:t>Comparison with Jolley &amp; </a:t>
            </a:r>
            <a:r>
              <a:rPr lang="en-GB" sz="4400" dirty="0" err="1">
                <a:latin typeface="Calibri" panose="020F0502020204030204" pitchFamily="34" charset="0"/>
                <a:cs typeface="Calibri" panose="020F0502020204030204" pitchFamily="34" charset="0"/>
              </a:rPr>
              <a:t>Maimone</a:t>
            </a:r>
            <a:endParaRPr lang="en-GB" sz="4400" dirty="0">
              <a:latin typeface="Calibri" panose="020F0502020204030204" pitchFamily="34" charset="0"/>
              <a:cs typeface="Calibri" panose="020F0502020204030204" pitchFamily="34" charset="0"/>
            </a:endParaRPr>
          </a:p>
        </p:txBody>
      </p:sp>
      <p:graphicFrame>
        <p:nvGraphicFramePr>
          <p:cNvPr id="4" name="Table 3">
            <a:extLst>
              <a:ext uri="{FF2B5EF4-FFF2-40B4-BE49-F238E27FC236}">
                <a16:creationId xmlns:a16="http://schemas.microsoft.com/office/drawing/2014/main" id="{CAC824DF-E20F-4089-AA90-CB9096F83D5E}"/>
              </a:ext>
            </a:extLst>
          </p:cNvPr>
          <p:cNvGraphicFramePr>
            <a:graphicFrameLocks noGrp="1"/>
          </p:cNvGraphicFramePr>
          <p:nvPr>
            <p:extLst>
              <p:ext uri="{D42A27DB-BD31-4B8C-83A1-F6EECF244321}">
                <p14:modId xmlns:p14="http://schemas.microsoft.com/office/powerpoint/2010/main" val="2165233920"/>
              </p:ext>
            </p:extLst>
          </p:nvPr>
        </p:nvGraphicFramePr>
        <p:xfrm>
          <a:off x="2011680" y="972734"/>
          <a:ext cx="8819118" cy="5056488"/>
        </p:xfrm>
        <a:graphic>
          <a:graphicData uri="http://schemas.openxmlformats.org/drawingml/2006/table">
            <a:tbl>
              <a:tblPr>
                <a:tableStyleId>{5C22544A-7EE6-4342-B048-85BDC9FD1C3A}</a:tableStyleId>
              </a:tblPr>
              <a:tblGrid>
                <a:gridCol w="4986340">
                  <a:extLst>
                    <a:ext uri="{9D8B030D-6E8A-4147-A177-3AD203B41FA5}">
                      <a16:colId xmlns:a16="http://schemas.microsoft.com/office/drawing/2014/main" val="3612234967"/>
                    </a:ext>
                  </a:extLst>
                </a:gridCol>
                <a:gridCol w="1605623">
                  <a:extLst>
                    <a:ext uri="{9D8B030D-6E8A-4147-A177-3AD203B41FA5}">
                      <a16:colId xmlns:a16="http://schemas.microsoft.com/office/drawing/2014/main" val="1136989521"/>
                    </a:ext>
                  </a:extLst>
                </a:gridCol>
                <a:gridCol w="2227155">
                  <a:extLst>
                    <a:ext uri="{9D8B030D-6E8A-4147-A177-3AD203B41FA5}">
                      <a16:colId xmlns:a16="http://schemas.microsoft.com/office/drawing/2014/main" val="3499873063"/>
                    </a:ext>
                  </a:extLst>
                </a:gridCol>
              </a:tblGrid>
              <a:tr h="330516">
                <a:tc gridSpan="3">
                  <a:txBody>
                    <a:bodyPr/>
                    <a:lstStyle/>
                    <a:p>
                      <a:pPr algn="l" fontAlgn="b"/>
                      <a:r>
                        <a:rPr lang="en-GB" sz="2800" b="1" u="none" strike="noStrike" dirty="0">
                          <a:effectLst/>
                          <a:latin typeface="Calibri" panose="020F0502020204030204" pitchFamily="34" charset="0"/>
                          <a:cs typeface="Calibri" panose="020F0502020204030204" pitchFamily="34" charset="0"/>
                        </a:rPr>
                        <a:t>Comparison of student surveys</a:t>
                      </a:r>
                      <a:endParaRPr lang="en-GB" sz="2800" b="1" i="0" u="none" strike="noStrike" dirty="0">
                        <a:solidFill>
                          <a:srgbClr val="000000"/>
                        </a:solidFill>
                        <a:effectLst/>
                        <a:latin typeface="Calibri" panose="020F0502020204030204" pitchFamily="34" charset="0"/>
                        <a:cs typeface="Calibri" panose="020F0502020204030204" pitchFamily="34" charset="0"/>
                      </a:endParaRPr>
                    </a:p>
                  </a:txBody>
                  <a:tcPr marL="5991" marR="5991" marT="5991" marB="0" anchor="b"/>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552097806"/>
                  </a:ext>
                </a:extLst>
              </a:tr>
              <a:tr h="378750">
                <a:tc>
                  <a:txBody>
                    <a:bodyPr/>
                    <a:lstStyle/>
                    <a:p>
                      <a:pPr algn="l" fontAlgn="b"/>
                      <a:r>
                        <a:rPr lang="en-GB" sz="2000" u="none" strike="noStrike" dirty="0">
                          <a:effectLst/>
                          <a:latin typeface="Calibri" panose="020F0502020204030204" pitchFamily="34" charset="0"/>
                          <a:cs typeface="Calibri" panose="020F0502020204030204" pitchFamily="34" charset="0"/>
                        </a:rPr>
                        <a:t> </a:t>
                      </a:r>
                      <a:endParaRPr lang="en-GB" sz="2000" b="0" i="0" u="none" strike="noStrike" dirty="0">
                        <a:solidFill>
                          <a:srgbClr val="000000"/>
                        </a:solidFill>
                        <a:effectLst/>
                        <a:latin typeface="Calibri" panose="020F0502020204030204" pitchFamily="34" charset="0"/>
                        <a:cs typeface="Calibri" panose="020F0502020204030204" pitchFamily="34" charset="0"/>
                      </a:endParaRPr>
                    </a:p>
                  </a:txBody>
                  <a:tcPr marL="5991" marR="5991" marT="5991" marB="0" anchor="b"/>
                </a:tc>
                <a:tc>
                  <a:txBody>
                    <a:bodyPr/>
                    <a:lstStyle/>
                    <a:p>
                      <a:pPr algn="ctr" fontAlgn="b"/>
                      <a:r>
                        <a:rPr lang="en-GB" sz="2000" b="1" u="none" strike="noStrike" dirty="0">
                          <a:effectLst/>
                          <a:latin typeface="Calibri" panose="020F0502020204030204" pitchFamily="34" charset="0"/>
                          <a:cs typeface="Calibri" panose="020F0502020204030204" pitchFamily="34" charset="0"/>
                        </a:rPr>
                        <a:t>Current study </a:t>
                      </a:r>
                      <a:endParaRPr lang="en-GB" sz="2000" b="1" i="0" u="none" strike="noStrike" dirty="0">
                        <a:solidFill>
                          <a:srgbClr val="000000"/>
                        </a:solidFill>
                        <a:effectLst/>
                        <a:latin typeface="Calibri" panose="020F0502020204030204" pitchFamily="34" charset="0"/>
                        <a:cs typeface="Calibri" panose="020F0502020204030204" pitchFamily="34" charset="0"/>
                      </a:endParaRPr>
                    </a:p>
                  </a:txBody>
                  <a:tcPr marL="5991" marR="5991" marT="5991" marB="0" anchor="b"/>
                </a:tc>
                <a:tc>
                  <a:txBody>
                    <a:bodyPr/>
                    <a:lstStyle/>
                    <a:p>
                      <a:pPr algn="ctr" fontAlgn="b"/>
                      <a:r>
                        <a:rPr lang="en-GB" sz="2000" b="1" u="none" strike="noStrike" dirty="0">
                          <a:effectLst/>
                          <a:latin typeface="Calibri" panose="020F0502020204030204" pitchFamily="34" charset="0"/>
                          <a:cs typeface="Calibri" panose="020F0502020204030204" pitchFamily="34" charset="0"/>
                        </a:rPr>
                        <a:t>Jolley and </a:t>
                      </a:r>
                      <a:r>
                        <a:rPr lang="en-GB" sz="2000" b="1" u="none" strike="noStrike" dirty="0" err="1">
                          <a:effectLst/>
                          <a:latin typeface="Calibri" panose="020F0502020204030204" pitchFamily="34" charset="0"/>
                          <a:cs typeface="Calibri" panose="020F0502020204030204" pitchFamily="34" charset="0"/>
                        </a:rPr>
                        <a:t>Maimone</a:t>
                      </a:r>
                      <a:endParaRPr lang="en-GB" sz="2000" b="1" i="0" u="none" strike="noStrike" dirty="0">
                        <a:solidFill>
                          <a:srgbClr val="000000"/>
                        </a:solidFill>
                        <a:effectLst/>
                        <a:latin typeface="Calibri" panose="020F0502020204030204" pitchFamily="34" charset="0"/>
                        <a:cs typeface="Calibri" panose="020F0502020204030204" pitchFamily="34" charset="0"/>
                      </a:endParaRPr>
                    </a:p>
                  </a:txBody>
                  <a:tcPr marL="5991" marR="5991" marT="5991" marB="0" anchor="b"/>
                </a:tc>
                <a:extLst>
                  <a:ext uri="{0D108BD9-81ED-4DB2-BD59-A6C34878D82A}">
                    <a16:rowId xmlns:a16="http://schemas.microsoft.com/office/drawing/2014/main" val="1715512326"/>
                  </a:ext>
                </a:extLst>
              </a:tr>
              <a:tr h="330516">
                <a:tc>
                  <a:txBody>
                    <a:bodyPr/>
                    <a:lstStyle/>
                    <a:p>
                      <a:pPr algn="l" fontAlgn="b"/>
                      <a:r>
                        <a:rPr lang="en-GB" sz="2000" u="none" strike="noStrike">
                          <a:effectLst/>
                          <a:latin typeface="Calibri" panose="020F0502020204030204" pitchFamily="34" charset="0"/>
                          <a:cs typeface="Calibri" panose="020F0502020204030204" pitchFamily="34" charset="0"/>
                        </a:rPr>
                        <a:t>Total number in cohort</a:t>
                      </a:r>
                      <a:endParaRPr lang="en-GB" sz="2000" b="0" i="0" u="none" strike="noStrike">
                        <a:solidFill>
                          <a:srgbClr val="000000"/>
                        </a:solidFill>
                        <a:effectLst/>
                        <a:latin typeface="Calibri" panose="020F0502020204030204" pitchFamily="34" charset="0"/>
                        <a:cs typeface="Calibri" panose="020F0502020204030204" pitchFamily="34" charset="0"/>
                      </a:endParaRPr>
                    </a:p>
                  </a:txBody>
                  <a:tcPr marL="5991" marR="5991" marT="5991" marB="0" anchor="b"/>
                </a:tc>
                <a:tc>
                  <a:txBody>
                    <a:bodyPr/>
                    <a:lstStyle/>
                    <a:p>
                      <a:pPr algn="ctr" fontAlgn="b"/>
                      <a:r>
                        <a:rPr lang="en-GB" sz="2000" u="none" strike="noStrike">
                          <a:effectLst/>
                          <a:latin typeface="Calibri" panose="020F0502020204030204" pitchFamily="34" charset="0"/>
                          <a:cs typeface="Calibri" panose="020F0502020204030204" pitchFamily="34" charset="0"/>
                        </a:rPr>
                        <a:t>80</a:t>
                      </a:r>
                      <a:endParaRPr lang="en-GB" sz="2000" b="0" i="0" u="none" strike="noStrike">
                        <a:solidFill>
                          <a:srgbClr val="000000"/>
                        </a:solidFill>
                        <a:effectLst/>
                        <a:latin typeface="Calibri" panose="020F0502020204030204" pitchFamily="34" charset="0"/>
                        <a:cs typeface="Calibri" panose="020F0502020204030204" pitchFamily="34" charset="0"/>
                      </a:endParaRPr>
                    </a:p>
                  </a:txBody>
                  <a:tcPr marL="5991" marR="5991" marT="5991" marB="0" anchor="b"/>
                </a:tc>
                <a:tc>
                  <a:txBody>
                    <a:bodyPr/>
                    <a:lstStyle/>
                    <a:p>
                      <a:pPr algn="ctr" fontAlgn="b"/>
                      <a:r>
                        <a:rPr lang="en-GB" sz="2000" u="none" strike="noStrike" dirty="0">
                          <a:effectLst/>
                          <a:latin typeface="Calibri" panose="020F0502020204030204" pitchFamily="34" charset="0"/>
                          <a:cs typeface="Calibri" panose="020F0502020204030204" pitchFamily="34" charset="0"/>
                        </a:rPr>
                        <a:t>128</a:t>
                      </a:r>
                      <a:endParaRPr lang="en-GB" sz="2000" b="0" i="0" u="none" strike="noStrike" dirty="0">
                        <a:solidFill>
                          <a:srgbClr val="000000"/>
                        </a:solidFill>
                        <a:effectLst/>
                        <a:latin typeface="Calibri" panose="020F0502020204030204" pitchFamily="34" charset="0"/>
                        <a:cs typeface="Calibri" panose="020F0502020204030204" pitchFamily="34" charset="0"/>
                      </a:endParaRPr>
                    </a:p>
                  </a:txBody>
                  <a:tcPr marL="5991" marR="5991" marT="5991" marB="0" anchor="b"/>
                </a:tc>
                <a:extLst>
                  <a:ext uri="{0D108BD9-81ED-4DB2-BD59-A6C34878D82A}">
                    <a16:rowId xmlns:a16="http://schemas.microsoft.com/office/drawing/2014/main" val="2535962325"/>
                  </a:ext>
                </a:extLst>
              </a:tr>
              <a:tr h="330516">
                <a:tc>
                  <a:txBody>
                    <a:bodyPr/>
                    <a:lstStyle/>
                    <a:p>
                      <a:pPr algn="l" fontAlgn="b"/>
                      <a:r>
                        <a:rPr lang="en-GB" sz="2000" u="none" strike="noStrike" dirty="0">
                          <a:effectLst/>
                          <a:latin typeface="Calibri" panose="020F0502020204030204" pitchFamily="34" charset="0"/>
                          <a:cs typeface="Calibri" panose="020F0502020204030204" pitchFamily="34" charset="0"/>
                        </a:rPr>
                        <a:t>Overall FOMT use</a:t>
                      </a:r>
                      <a:endParaRPr lang="en-GB" sz="2000" b="1" i="0" u="none" strike="noStrike" dirty="0">
                        <a:solidFill>
                          <a:srgbClr val="000000"/>
                        </a:solidFill>
                        <a:effectLst/>
                        <a:latin typeface="Calibri" panose="020F0502020204030204" pitchFamily="34" charset="0"/>
                        <a:cs typeface="Calibri" panose="020F0502020204030204" pitchFamily="34" charset="0"/>
                      </a:endParaRPr>
                    </a:p>
                  </a:txBody>
                  <a:tcPr marL="5991" marR="5991" marT="5991" marB="0" anchor="b"/>
                </a:tc>
                <a:tc>
                  <a:txBody>
                    <a:bodyPr/>
                    <a:lstStyle/>
                    <a:p>
                      <a:pPr algn="ctr" fontAlgn="b"/>
                      <a:r>
                        <a:rPr lang="en-GB" sz="2000" u="none" strike="noStrike">
                          <a:effectLst/>
                          <a:latin typeface="Calibri" panose="020F0502020204030204" pitchFamily="34" charset="0"/>
                          <a:cs typeface="Calibri" panose="020F0502020204030204" pitchFamily="34" charset="0"/>
                        </a:rPr>
                        <a:t>96%</a:t>
                      </a:r>
                      <a:endParaRPr lang="en-GB" sz="2000" b="0" i="0" u="none" strike="noStrike">
                        <a:solidFill>
                          <a:srgbClr val="000000"/>
                        </a:solidFill>
                        <a:effectLst/>
                        <a:latin typeface="Calibri" panose="020F0502020204030204" pitchFamily="34" charset="0"/>
                        <a:cs typeface="Calibri" panose="020F0502020204030204" pitchFamily="34" charset="0"/>
                      </a:endParaRPr>
                    </a:p>
                  </a:txBody>
                  <a:tcPr marL="5991" marR="5991" marT="5991" marB="0" anchor="b"/>
                </a:tc>
                <a:tc>
                  <a:txBody>
                    <a:bodyPr/>
                    <a:lstStyle/>
                    <a:p>
                      <a:pPr algn="ctr" fontAlgn="b"/>
                      <a:r>
                        <a:rPr lang="en-GB" sz="2000" u="none" strike="noStrike" dirty="0">
                          <a:effectLst/>
                          <a:latin typeface="Calibri" panose="020F0502020204030204" pitchFamily="34" charset="0"/>
                          <a:cs typeface="Calibri" panose="020F0502020204030204" pitchFamily="34" charset="0"/>
                        </a:rPr>
                        <a:t>98%</a:t>
                      </a:r>
                      <a:endParaRPr lang="en-GB" sz="2000" b="0" i="0" u="none" strike="noStrike" dirty="0">
                        <a:solidFill>
                          <a:srgbClr val="000000"/>
                        </a:solidFill>
                        <a:effectLst/>
                        <a:latin typeface="Calibri" panose="020F0502020204030204" pitchFamily="34" charset="0"/>
                        <a:cs typeface="Calibri" panose="020F0502020204030204" pitchFamily="34" charset="0"/>
                      </a:endParaRPr>
                    </a:p>
                  </a:txBody>
                  <a:tcPr marL="5991" marR="5991" marT="5991" marB="0" anchor="b"/>
                </a:tc>
                <a:extLst>
                  <a:ext uri="{0D108BD9-81ED-4DB2-BD59-A6C34878D82A}">
                    <a16:rowId xmlns:a16="http://schemas.microsoft.com/office/drawing/2014/main" val="110171484"/>
                  </a:ext>
                </a:extLst>
              </a:tr>
              <a:tr h="330516">
                <a:tc gridSpan="3">
                  <a:txBody>
                    <a:bodyPr/>
                    <a:lstStyle/>
                    <a:p>
                      <a:pPr algn="l" fontAlgn="b"/>
                      <a:r>
                        <a:rPr lang="en-GB" sz="2400" b="1" u="none" strike="noStrike" dirty="0">
                          <a:effectLst/>
                          <a:latin typeface="Calibri" panose="020F0502020204030204" pitchFamily="34" charset="0"/>
                          <a:cs typeface="Calibri" panose="020F0502020204030204" pitchFamily="34" charset="0"/>
                        </a:rPr>
                        <a:t>Student reported usage</a:t>
                      </a:r>
                      <a:endParaRPr lang="en-GB" sz="2400" b="1" i="0" u="none" strike="noStrike" dirty="0">
                        <a:solidFill>
                          <a:srgbClr val="000000"/>
                        </a:solidFill>
                        <a:effectLst/>
                        <a:latin typeface="Calibri" panose="020F0502020204030204" pitchFamily="34" charset="0"/>
                        <a:cs typeface="Calibri" panose="020F0502020204030204" pitchFamily="34" charset="0"/>
                      </a:endParaRPr>
                    </a:p>
                  </a:txBody>
                  <a:tcPr marL="5991" marR="5991" marT="5991" marB="0" anchor="b"/>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204502500"/>
                  </a:ext>
                </a:extLst>
              </a:tr>
              <a:tr h="330516">
                <a:tc>
                  <a:txBody>
                    <a:bodyPr/>
                    <a:lstStyle/>
                    <a:p>
                      <a:pPr algn="l" fontAlgn="b"/>
                      <a:r>
                        <a:rPr lang="en-GB" sz="2000" b="1" u="none" strike="noStrike" dirty="0">
                          <a:effectLst/>
                          <a:latin typeface="Calibri" panose="020F0502020204030204" pitchFamily="34" charset="0"/>
                          <a:cs typeface="Calibri" panose="020F0502020204030204" pitchFamily="34" charset="0"/>
                        </a:rPr>
                        <a:t>by assignment type</a:t>
                      </a:r>
                      <a:endParaRPr lang="en-GB" sz="2000" b="1" i="0" u="none" strike="noStrike" dirty="0">
                        <a:solidFill>
                          <a:srgbClr val="000000"/>
                        </a:solidFill>
                        <a:effectLst/>
                        <a:latin typeface="Calibri" panose="020F0502020204030204" pitchFamily="34" charset="0"/>
                        <a:cs typeface="Calibri" panose="020F0502020204030204" pitchFamily="34" charset="0"/>
                      </a:endParaRPr>
                    </a:p>
                  </a:txBody>
                  <a:tcPr marL="5991" marR="5991" marT="5991" marB="0" anchor="b"/>
                </a:tc>
                <a:tc gridSpan="2">
                  <a:txBody>
                    <a:bodyPr/>
                    <a:lstStyle/>
                    <a:p>
                      <a:pPr algn="ctr" fontAlgn="b"/>
                      <a:r>
                        <a:rPr lang="en-GB" sz="2000" b="1" u="none" strike="noStrike" dirty="0">
                          <a:effectLst/>
                          <a:latin typeface="Calibri" panose="020F0502020204030204" pitchFamily="34" charset="0"/>
                          <a:cs typeface="Calibri" panose="020F0502020204030204" pitchFamily="34" charset="0"/>
                        </a:rPr>
                        <a:t>Frequently / Always</a:t>
                      </a:r>
                      <a:endParaRPr lang="en-GB" sz="2000" b="1" i="0" u="none" strike="noStrike" dirty="0">
                        <a:solidFill>
                          <a:srgbClr val="000000"/>
                        </a:solidFill>
                        <a:effectLst/>
                        <a:latin typeface="Calibri" panose="020F0502020204030204" pitchFamily="34" charset="0"/>
                        <a:cs typeface="Calibri" panose="020F0502020204030204" pitchFamily="34" charset="0"/>
                      </a:endParaRPr>
                    </a:p>
                  </a:txBody>
                  <a:tcPr marL="5991" marR="5991" marT="5991" marB="0" anchor="b"/>
                </a:tc>
                <a:tc hMerge="1">
                  <a:txBody>
                    <a:bodyPr/>
                    <a:lstStyle/>
                    <a:p>
                      <a:endParaRPr lang="en-GB"/>
                    </a:p>
                  </a:txBody>
                  <a:tcPr/>
                </a:tc>
                <a:extLst>
                  <a:ext uri="{0D108BD9-81ED-4DB2-BD59-A6C34878D82A}">
                    <a16:rowId xmlns:a16="http://schemas.microsoft.com/office/drawing/2014/main" val="1099930399"/>
                  </a:ext>
                </a:extLst>
              </a:tr>
              <a:tr h="330516">
                <a:tc>
                  <a:txBody>
                    <a:bodyPr/>
                    <a:lstStyle/>
                    <a:p>
                      <a:pPr algn="l" fontAlgn="ctr"/>
                      <a:r>
                        <a:rPr lang="en-GB" sz="2000" u="none" strike="noStrike" dirty="0">
                          <a:effectLst/>
                          <a:latin typeface="Calibri" panose="020F0502020204030204" pitchFamily="34" charset="0"/>
                          <a:cs typeface="Calibri" panose="020F0502020204030204" pitchFamily="34" charset="0"/>
                        </a:rPr>
                        <a:t>Formative work / practice</a:t>
                      </a:r>
                      <a:endParaRPr lang="en-GB" sz="2000" b="0" i="0" u="none" strike="noStrike" dirty="0">
                        <a:solidFill>
                          <a:srgbClr val="222222"/>
                        </a:solidFill>
                        <a:effectLst/>
                        <a:latin typeface="Calibri" panose="020F0502020204030204" pitchFamily="34" charset="0"/>
                        <a:cs typeface="Calibri" panose="020F0502020204030204" pitchFamily="34" charset="0"/>
                      </a:endParaRPr>
                    </a:p>
                  </a:txBody>
                  <a:tcPr marL="5991" marR="5991" marT="5991" marB="0" anchor="ctr"/>
                </a:tc>
                <a:tc>
                  <a:txBody>
                    <a:bodyPr/>
                    <a:lstStyle/>
                    <a:p>
                      <a:pPr algn="ctr" fontAlgn="b"/>
                      <a:r>
                        <a:rPr lang="en-GB" sz="2000" u="none" strike="noStrike">
                          <a:effectLst/>
                          <a:latin typeface="Calibri" panose="020F0502020204030204" pitchFamily="34" charset="0"/>
                          <a:cs typeface="Calibri" panose="020F0502020204030204" pitchFamily="34" charset="0"/>
                        </a:rPr>
                        <a:t>48%</a:t>
                      </a:r>
                      <a:endParaRPr lang="en-GB" sz="2000" b="0" i="0" u="none" strike="noStrike">
                        <a:solidFill>
                          <a:srgbClr val="000000"/>
                        </a:solidFill>
                        <a:effectLst/>
                        <a:latin typeface="Calibri" panose="020F0502020204030204" pitchFamily="34" charset="0"/>
                        <a:cs typeface="Calibri" panose="020F0502020204030204" pitchFamily="34" charset="0"/>
                      </a:endParaRPr>
                    </a:p>
                  </a:txBody>
                  <a:tcPr marL="5991" marR="5991" marT="5991" marB="0" anchor="b"/>
                </a:tc>
                <a:tc>
                  <a:txBody>
                    <a:bodyPr/>
                    <a:lstStyle/>
                    <a:p>
                      <a:pPr algn="ctr" fontAlgn="b"/>
                      <a:r>
                        <a:rPr lang="en-GB" sz="2000" u="none" strike="noStrike" dirty="0">
                          <a:effectLst/>
                          <a:latin typeface="Calibri" panose="020F0502020204030204" pitchFamily="34" charset="0"/>
                          <a:cs typeface="Calibri" panose="020F0502020204030204" pitchFamily="34" charset="0"/>
                        </a:rPr>
                        <a:t>18%</a:t>
                      </a:r>
                      <a:endParaRPr lang="en-GB" sz="2000" b="0" i="0" u="none" strike="noStrike" dirty="0">
                        <a:solidFill>
                          <a:srgbClr val="000000"/>
                        </a:solidFill>
                        <a:effectLst/>
                        <a:latin typeface="Calibri" panose="020F0502020204030204" pitchFamily="34" charset="0"/>
                        <a:cs typeface="Calibri" panose="020F0502020204030204" pitchFamily="34" charset="0"/>
                      </a:endParaRPr>
                    </a:p>
                  </a:txBody>
                  <a:tcPr marL="5991" marR="5991" marT="5991" marB="0" anchor="b"/>
                </a:tc>
                <a:extLst>
                  <a:ext uri="{0D108BD9-81ED-4DB2-BD59-A6C34878D82A}">
                    <a16:rowId xmlns:a16="http://schemas.microsoft.com/office/drawing/2014/main" val="2323620546"/>
                  </a:ext>
                </a:extLst>
              </a:tr>
              <a:tr h="409716">
                <a:tc>
                  <a:txBody>
                    <a:bodyPr/>
                    <a:lstStyle/>
                    <a:p>
                      <a:pPr algn="l" fontAlgn="ctr"/>
                      <a:r>
                        <a:rPr lang="en-GB" sz="2000" u="none" strike="noStrike">
                          <a:effectLst/>
                          <a:latin typeface="Calibri" panose="020F0502020204030204" pitchFamily="34" charset="0"/>
                          <a:cs typeface="Calibri" panose="020F0502020204030204" pitchFamily="34" charset="0"/>
                        </a:rPr>
                        <a:t>Submitted translation assignments</a:t>
                      </a:r>
                      <a:endParaRPr lang="en-GB" sz="2000" b="0" i="0" u="none" strike="noStrike">
                        <a:solidFill>
                          <a:srgbClr val="222222"/>
                        </a:solidFill>
                        <a:effectLst/>
                        <a:latin typeface="Calibri" panose="020F0502020204030204" pitchFamily="34" charset="0"/>
                        <a:cs typeface="Calibri" panose="020F0502020204030204" pitchFamily="34" charset="0"/>
                      </a:endParaRPr>
                    </a:p>
                  </a:txBody>
                  <a:tcPr marL="5991" marR="5991" marT="5991" marB="0" anchor="ctr"/>
                </a:tc>
                <a:tc>
                  <a:txBody>
                    <a:bodyPr/>
                    <a:lstStyle/>
                    <a:p>
                      <a:pPr algn="ctr" fontAlgn="b"/>
                      <a:r>
                        <a:rPr lang="en-GB" sz="2000" u="none" strike="noStrike">
                          <a:effectLst/>
                          <a:latin typeface="Calibri" panose="020F0502020204030204" pitchFamily="34" charset="0"/>
                          <a:cs typeface="Calibri" panose="020F0502020204030204" pitchFamily="34" charset="0"/>
                        </a:rPr>
                        <a:t>41%</a:t>
                      </a:r>
                      <a:endParaRPr lang="en-GB" sz="2000" b="0" i="0" u="none" strike="noStrike">
                        <a:solidFill>
                          <a:srgbClr val="000000"/>
                        </a:solidFill>
                        <a:effectLst/>
                        <a:latin typeface="Calibri" panose="020F0502020204030204" pitchFamily="34" charset="0"/>
                        <a:cs typeface="Calibri" panose="020F0502020204030204" pitchFamily="34" charset="0"/>
                      </a:endParaRPr>
                    </a:p>
                  </a:txBody>
                  <a:tcPr marL="5991" marR="5991" marT="5991" marB="0" anchor="b"/>
                </a:tc>
                <a:tc>
                  <a:txBody>
                    <a:bodyPr/>
                    <a:lstStyle/>
                    <a:p>
                      <a:pPr algn="ctr" fontAlgn="b"/>
                      <a:r>
                        <a:rPr lang="en-GB" sz="2000" u="none" strike="noStrike" dirty="0">
                          <a:effectLst/>
                          <a:latin typeface="Calibri" panose="020F0502020204030204" pitchFamily="34" charset="0"/>
                          <a:cs typeface="Calibri" panose="020F0502020204030204" pitchFamily="34" charset="0"/>
                        </a:rPr>
                        <a:t>34%</a:t>
                      </a:r>
                      <a:endParaRPr lang="en-GB" sz="2000" b="0" i="0" u="none" strike="noStrike" dirty="0">
                        <a:solidFill>
                          <a:srgbClr val="000000"/>
                        </a:solidFill>
                        <a:effectLst/>
                        <a:latin typeface="Calibri" panose="020F0502020204030204" pitchFamily="34" charset="0"/>
                        <a:cs typeface="Calibri" panose="020F0502020204030204" pitchFamily="34" charset="0"/>
                      </a:endParaRPr>
                    </a:p>
                  </a:txBody>
                  <a:tcPr marL="5991" marR="5991" marT="5991" marB="0" anchor="b"/>
                </a:tc>
                <a:extLst>
                  <a:ext uri="{0D108BD9-81ED-4DB2-BD59-A6C34878D82A}">
                    <a16:rowId xmlns:a16="http://schemas.microsoft.com/office/drawing/2014/main" val="4248979051"/>
                  </a:ext>
                </a:extLst>
              </a:tr>
              <a:tr h="409716">
                <a:tc>
                  <a:txBody>
                    <a:bodyPr/>
                    <a:lstStyle/>
                    <a:p>
                      <a:pPr algn="l" fontAlgn="ctr"/>
                      <a:r>
                        <a:rPr lang="en-GB" sz="2000" u="none" strike="noStrike" dirty="0">
                          <a:effectLst/>
                          <a:latin typeface="Calibri" panose="020F0502020204030204" pitchFamily="34" charset="0"/>
                          <a:cs typeface="Calibri" panose="020F0502020204030204" pitchFamily="34" charset="0"/>
                        </a:rPr>
                        <a:t>Submitted written assignments</a:t>
                      </a:r>
                      <a:endParaRPr lang="en-GB" sz="2000" b="0" i="0" u="none" strike="noStrike" dirty="0">
                        <a:solidFill>
                          <a:srgbClr val="222222"/>
                        </a:solidFill>
                        <a:effectLst/>
                        <a:latin typeface="Calibri" panose="020F0502020204030204" pitchFamily="34" charset="0"/>
                        <a:cs typeface="Calibri" panose="020F0502020204030204" pitchFamily="34" charset="0"/>
                      </a:endParaRPr>
                    </a:p>
                  </a:txBody>
                  <a:tcPr marL="5991" marR="5991" marT="5991" marB="0" anchor="ctr"/>
                </a:tc>
                <a:tc>
                  <a:txBody>
                    <a:bodyPr/>
                    <a:lstStyle/>
                    <a:p>
                      <a:pPr algn="ctr" fontAlgn="b"/>
                      <a:r>
                        <a:rPr lang="en-GB" sz="2000" u="none" strike="noStrike" dirty="0">
                          <a:effectLst/>
                          <a:latin typeface="Calibri" panose="020F0502020204030204" pitchFamily="34" charset="0"/>
                          <a:cs typeface="Calibri" panose="020F0502020204030204" pitchFamily="34" charset="0"/>
                        </a:rPr>
                        <a:t>43%</a:t>
                      </a:r>
                      <a:endParaRPr lang="en-GB" sz="2000" b="0" i="0" u="none" strike="noStrike" dirty="0">
                        <a:solidFill>
                          <a:srgbClr val="000000"/>
                        </a:solidFill>
                        <a:effectLst/>
                        <a:latin typeface="Calibri" panose="020F0502020204030204" pitchFamily="34" charset="0"/>
                        <a:cs typeface="Calibri" panose="020F0502020204030204" pitchFamily="34" charset="0"/>
                      </a:endParaRPr>
                    </a:p>
                  </a:txBody>
                  <a:tcPr marL="5991" marR="5991" marT="5991" marB="0" anchor="b"/>
                </a:tc>
                <a:tc>
                  <a:txBody>
                    <a:bodyPr/>
                    <a:lstStyle/>
                    <a:p>
                      <a:pPr algn="ctr" fontAlgn="b"/>
                      <a:r>
                        <a:rPr lang="en-GB" sz="2000" u="none" strike="noStrike" dirty="0">
                          <a:effectLst/>
                          <a:latin typeface="Calibri" panose="020F0502020204030204" pitchFamily="34" charset="0"/>
                          <a:cs typeface="Calibri" panose="020F0502020204030204" pitchFamily="34" charset="0"/>
                        </a:rPr>
                        <a:t>49%</a:t>
                      </a:r>
                      <a:endParaRPr lang="en-GB" sz="2000" b="0" i="0" u="none" strike="noStrike" dirty="0">
                        <a:solidFill>
                          <a:srgbClr val="000000"/>
                        </a:solidFill>
                        <a:effectLst/>
                        <a:latin typeface="Calibri" panose="020F0502020204030204" pitchFamily="34" charset="0"/>
                        <a:cs typeface="Calibri" panose="020F0502020204030204" pitchFamily="34" charset="0"/>
                      </a:endParaRPr>
                    </a:p>
                  </a:txBody>
                  <a:tcPr marL="5991" marR="5991" marT="5991" marB="0" anchor="b"/>
                </a:tc>
                <a:extLst>
                  <a:ext uri="{0D108BD9-81ED-4DB2-BD59-A6C34878D82A}">
                    <a16:rowId xmlns:a16="http://schemas.microsoft.com/office/drawing/2014/main" val="3773825215"/>
                  </a:ext>
                </a:extLst>
              </a:tr>
              <a:tr h="330516">
                <a:tc>
                  <a:txBody>
                    <a:bodyPr/>
                    <a:lstStyle/>
                    <a:p>
                      <a:pPr algn="l" fontAlgn="ctr"/>
                      <a:r>
                        <a:rPr lang="en-GB" sz="2000" u="none" strike="noStrike">
                          <a:effectLst/>
                          <a:latin typeface="Calibri" panose="020F0502020204030204" pitchFamily="34" charset="0"/>
                          <a:cs typeface="Calibri" panose="020F0502020204030204" pitchFamily="34" charset="0"/>
                        </a:rPr>
                        <a:t>Presentations</a:t>
                      </a:r>
                      <a:endParaRPr lang="en-GB" sz="2000" b="0" i="0" u="none" strike="noStrike">
                        <a:solidFill>
                          <a:srgbClr val="222222"/>
                        </a:solidFill>
                        <a:effectLst/>
                        <a:latin typeface="Calibri" panose="020F0502020204030204" pitchFamily="34" charset="0"/>
                        <a:cs typeface="Calibri" panose="020F0502020204030204" pitchFamily="34" charset="0"/>
                      </a:endParaRPr>
                    </a:p>
                  </a:txBody>
                  <a:tcPr marL="5991" marR="5991" marT="5991" marB="0" anchor="ctr"/>
                </a:tc>
                <a:tc>
                  <a:txBody>
                    <a:bodyPr/>
                    <a:lstStyle/>
                    <a:p>
                      <a:pPr algn="ctr" fontAlgn="b"/>
                      <a:r>
                        <a:rPr lang="en-GB" sz="2000" u="none" strike="noStrike">
                          <a:effectLst/>
                          <a:latin typeface="Calibri" panose="020F0502020204030204" pitchFamily="34" charset="0"/>
                          <a:cs typeface="Calibri" panose="020F0502020204030204" pitchFamily="34" charset="0"/>
                        </a:rPr>
                        <a:t>39%</a:t>
                      </a:r>
                      <a:endParaRPr lang="en-GB" sz="2000" b="0" i="0" u="none" strike="noStrike">
                        <a:solidFill>
                          <a:srgbClr val="000000"/>
                        </a:solidFill>
                        <a:effectLst/>
                        <a:latin typeface="Calibri" panose="020F0502020204030204" pitchFamily="34" charset="0"/>
                        <a:cs typeface="Calibri" panose="020F0502020204030204" pitchFamily="34" charset="0"/>
                      </a:endParaRPr>
                    </a:p>
                  </a:txBody>
                  <a:tcPr marL="5991" marR="5991" marT="5991" marB="0" anchor="b"/>
                </a:tc>
                <a:tc>
                  <a:txBody>
                    <a:bodyPr/>
                    <a:lstStyle/>
                    <a:p>
                      <a:pPr algn="ctr" fontAlgn="b"/>
                      <a:r>
                        <a:rPr lang="en-GB" sz="2000" u="none" strike="noStrike" dirty="0">
                          <a:effectLst/>
                          <a:latin typeface="Calibri" panose="020F0502020204030204" pitchFamily="34" charset="0"/>
                          <a:cs typeface="Calibri" panose="020F0502020204030204" pitchFamily="34" charset="0"/>
                        </a:rPr>
                        <a:t>34%</a:t>
                      </a:r>
                      <a:endParaRPr lang="en-GB" sz="2000" b="0" i="0" u="none" strike="noStrike" dirty="0">
                        <a:solidFill>
                          <a:srgbClr val="000000"/>
                        </a:solidFill>
                        <a:effectLst/>
                        <a:latin typeface="Calibri" panose="020F0502020204030204" pitchFamily="34" charset="0"/>
                        <a:cs typeface="Calibri" panose="020F0502020204030204" pitchFamily="34" charset="0"/>
                      </a:endParaRPr>
                    </a:p>
                  </a:txBody>
                  <a:tcPr marL="5991" marR="5991" marT="5991" marB="0" anchor="b"/>
                </a:tc>
                <a:extLst>
                  <a:ext uri="{0D108BD9-81ED-4DB2-BD59-A6C34878D82A}">
                    <a16:rowId xmlns:a16="http://schemas.microsoft.com/office/drawing/2014/main" val="4225646111"/>
                  </a:ext>
                </a:extLst>
              </a:tr>
              <a:tr h="330516">
                <a:tc>
                  <a:txBody>
                    <a:bodyPr/>
                    <a:lstStyle/>
                    <a:p>
                      <a:pPr algn="l" fontAlgn="ctr"/>
                      <a:r>
                        <a:rPr lang="en-GB" sz="2000" b="1" u="none" strike="noStrike" dirty="0">
                          <a:effectLst/>
                          <a:latin typeface="Calibri" panose="020F0502020204030204" pitchFamily="34" charset="0"/>
                          <a:cs typeface="Calibri" panose="020F0502020204030204" pitchFamily="34" charset="0"/>
                        </a:rPr>
                        <a:t>by purpose</a:t>
                      </a:r>
                      <a:endParaRPr lang="en-GB" sz="2000" b="1" i="0" u="none" strike="noStrike" dirty="0">
                        <a:solidFill>
                          <a:srgbClr val="222222"/>
                        </a:solidFill>
                        <a:effectLst/>
                        <a:latin typeface="Calibri" panose="020F0502020204030204" pitchFamily="34" charset="0"/>
                        <a:cs typeface="Calibri" panose="020F0502020204030204" pitchFamily="34" charset="0"/>
                      </a:endParaRPr>
                    </a:p>
                  </a:txBody>
                  <a:tcPr marL="5991" marR="5991" marT="5991" marB="0" anchor="ctr"/>
                </a:tc>
                <a:tc>
                  <a:txBody>
                    <a:bodyPr/>
                    <a:lstStyle/>
                    <a:p>
                      <a:pPr algn="ctr" fontAlgn="b"/>
                      <a:r>
                        <a:rPr lang="en-GB" sz="2000" u="none" strike="noStrike">
                          <a:effectLst/>
                          <a:latin typeface="Calibri" panose="020F0502020204030204" pitchFamily="34" charset="0"/>
                          <a:cs typeface="Calibri" panose="020F0502020204030204" pitchFamily="34" charset="0"/>
                        </a:rPr>
                        <a:t> </a:t>
                      </a:r>
                      <a:endParaRPr lang="en-GB" sz="2000" b="0" i="0" u="none" strike="noStrike">
                        <a:solidFill>
                          <a:srgbClr val="000000"/>
                        </a:solidFill>
                        <a:effectLst/>
                        <a:latin typeface="Calibri" panose="020F0502020204030204" pitchFamily="34" charset="0"/>
                        <a:cs typeface="Calibri" panose="020F0502020204030204" pitchFamily="34" charset="0"/>
                      </a:endParaRPr>
                    </a:p>
                  </a:txBody>
                  <a:tcPr marL="5991" marR="5991" marT="5991" marB="0" anchor="b"/>
                </a:tc>
                <a:tc>
                  <a:txBody>
                    <a:bodyPr/>
                    <a:lstStyle/>
                    <a:p>
                      <a:pPr algn="ctr" fontAlgn="b"/>
                      <a:r>
                        <a:rPr lang="en-GB" sz="2000" u="none" strike="noStrike" dirty="0">
                          <a:effectLst/>
                          <a:latin typeface="Calibri" panose="020F0502020204030204" pitchFamily="34" charset="0"/>
                          <a:cs typeface="Calibri" panose="020F0502020204030204" pitchFamily="34" charset="0"/>
                        </a:rPr>
                        <a:t> </a:t>
                      </a:r>
                      <a:endParaRPr lang="en-GB" sz="2000" b="0" i="0" u="none" strike="noStrike" dirty="0">
                        <a:solidFill>
                          <a:srgbClr val="000000"/>
                        </a:solidFill>
                        <a:effectLst/>
                        <a:latin typeface="Calibri" panose="020F0502020204030204" pitchFamily="34" charset="0"/>
                        <a:cs typeface="Calibri" panose="020F0502020204030204" pitchFamily="34" charset="0"/>
                      </a:endParaRPr>
                    </a:p>
                  </a:txBody>
                  <a:tcPr marL="5991" marR="5991" marT="5991" marB="0" anchor="b"/>
                </a:tc>
                <a:extLst>
                  <a:ext uri="{0D108BD9-81ED-4DB2-BD59-A6C34878D82A}">
                    <a16:rowId xmlns:a16="http://schemas.microsoft.com/office/drawing/2014/main" val="2670729703"/>
                  </a:ext>
                </a:extLst>
              </a:tr>
              <a:tr h="330516">
                <a:tc>
                  <a:txBody>
                    <a:bodyPr/>
                    <a:lstStyle/>
                    <a:p>
                      <a:pPr algn="l" fontAlgn="ctr"/>
                      <a:r>
                        <a:rPr lang="en-GB" sz="2000" u="none" strike="noStrike">
                          <a:effectLst/>
                          <a:latin typeface="Calibri" panose="020F0502020204030204" pitchFamily="34" charset="0"/>
                          <a:cs typeface="Calibri" panose="020F0502020204030204" pitchFamily="34" charset="0"/>
                        </a:rPr>
                        <a:t>To verify 'hunches'</a:t>
                      </a:r>
                      <a:endParaRPr lang="en-GB" sz="2000" b="0" i="0" u="none" strike="noStrike">
                        <a:solidFill>
                          <a:srgbClr val="222222"/>
                        </a:solidFill>
                        <a:effectLst/>
                        <a:latin typeface="Calibri" panose="020F0502020204030204" pitchFamily="34" charset="0"/>
                        <a:cs typeface="Calibri" panose="020F0502020204030204" pitchFamily="34" charset="0"/>
                      </a:endParaRPr>
                    </a:p>
                  </a:txBody>
                  <a:tcPr marL="5991" marR="5991" marT="5991" marB="0" anchor="ctr"/>
                </a:tc>
                <a:tc>
                  <a:txBody>
                    <a:bodyPr/>
                    <a:lstStyle/>
                    <a:p>
                      <a:pPr algn="ctr" fontAlgn="b"/>
                      <a:r>
                        <a:rPr lang="en-GB" sz="2000" u="none" strike="noStrike">
                          <a:effectLst/>
                          <a:latin typeface="Calibri" panose="020F0502020204030204" pitchFamily="34" charset="0"/>
                          <a:cs typeface="Calibri" panose="020F0502020204030204" pitchFamily="34" charset="0"/>
                        </a:rPr>
                        <a:t>71%</a:t>
                      </a:r>
                      <a:endParaRPr lang="en-GB" sz="2000" b="0" i="0" u="none" strike="noStrike">
                        <a:solidFill>
                          <a:srgbClr val="000000"/>
                        </a:solidFill>
                        <a:effectLst/>
                        <a:latin typeface="Calibri" panose="020F0502020204030204" pitchFamily="34" charset="0"/>
                        <a:cs typeface="Calibri" panose="020F0502020204030204" pitchFamily="34" charset="0"/>
                      </a:endParaRPr>
                    </a:p>
                  </a:txBody>
                  <a:tcPr marL="5991" marR="5991" marT="5991" marB="0" anchor="b"/>
                </a:tc>
                <a:tc>
                  <a:txBody>
                    <a:bodyPr/>
                    <a:lstStyle/>
                    <a:p>
                      <a:pPr algn="ctr" fontAlgn="b"/>
                      <a:r>
                        <a:rPr lang="en-GB" sz="2000" u="none" strike="noStrike" dirty="0">
                          <a:effectLst/>
                          <a:latin typeface="Calibri" panose="020F0502020204030204" pitchFamily="34" charset="0"/>
                          <a:cs typeface="Calibri" panose="020F0502020204030204" pitchFamily="34" charset="0"/>
                        </a:rPr>
                        <a:t>70%</a:t>
                      </a:r>
                      <a:endParaRPr lang="en-GB" sz="2000" b="0" i="0" u="none" strike="noStrike" dirty="0">
                        <a:solidFill>
                          <a:srgbClr val="000000"/>
                        </a:solidFill>
                        <a:effectLst/>
                        <a:latin typeface="Calibri" panose="020F0502020204030204" pitchFamily="34" charset="0"/>
                        <a:cs typeface="Calibri" panose="020F0502020204030204" pitchFamily="34" charset="0"/>
                      </a:endParaRPr>
                    </a:p>
                  </a:txBody>
                  <a:tcPr marL="5991" marR="5991" marT="5991" marB="0" anchor="b"/>
                </a:tc>
                <a:extLst>
                  <a:ext uri="{0D108BD9-81ED-4DB2-BD59-A6C34878D82A}">
                    <a16:rowId xmlns:a16="http://schemas.microsoft.com/office/drawing/2014/main" val="3162672361"/>
                  </a:ext>
                </a:extLst>
              </a:tr>
              <a:tr h="409716">
                <a:tc>
                  <a:txBody>
                    <a:bodyPr/>
                    <a:lstStyle/>
                    <a:p>
                      <a:pPr algn="l" fontAlgn="ctr"/>
                      <a:r>
                        <a:rPr lang="en-GB" sz="2000" u="none" strike="noStrike" dirty="0">
                          <a:effectLst/>
                          <a:latin typeface="Calibri" panose="020F0502020204030204" pitchFamily="34" charset="0"/>
                          <a:cs typeface="Calibri" panose="020F0502020204030204" pitchFamily="34" charset="0"/>
                        </a:rPr>
                        <a:t>Help with vocabulary / terminology</a:t>
                      </a:r>
                      <a:endParaRPr lang="en-GB" sz="2000" b="0" i="0" u="none" strike="noStrike" dirty="0">
                        <a:solidFill>
                          <a:srgbClr val="222222"/>
                        </a:solidFill>
                        <a:effectLst/>
                        <a:latin typeface="Calibri" panose="020F0502020204030204" pitchFamily="34" charset="0"/>
                        <a:cs typeface="Calibri" panose="020F0502020204030204" pitchFamily="34" charset="0"/>
                      </a:endParaRPr>
                    </a:p>
                  </a:txBody>
                  <a:tcPr marL="5991" marR="5991" marT="5991" marB="0" anchor="ctr"/>
                </a:tc>
                <a:tc>
                  <a:txBody>
                    <a:bodyPr/>
                    <a:lstStyle/>
                    <a:p>
                      <a:pPr algn="ctr" fontAlgn="b"/>
                      <a:r>
                        <a:rPr lang="en-GB" sz="2000" u="none" strike="noStrike">
                          <a:effectLst/>
                          <a:latin typeface="Calibri" panose="020F0502020204030204" pitchFamily="34" charset="0"/>
                          <a:cs typeface="Calibri" panose="020F0502020204030204" pitchFamily="34" charset="0"/>
                        </a:rPr>
                        <a:t>59%</a:t>
                      </a:r>
                      <a:endParaRPr lang="en-GB" sz="2000" b="0" i="0" u="none" strike="noStrike">
                        <a:solidFill>
                          <a:srgbClr val="000000"/>
                        </a:solidFill>
                        <a:effectLst/>
                        <a:latin typeface="Calibri" panose="020F0502020204030204" pitchFamily="34" charset="0"/>
                        <a:cs typeface="Calibri" panose="020F0502020204030204" pitchFamily="34" charset="0"/>
                      </a:endParaRPr>
                    </a:p>
                  </a:txBody>
                  <a:tcPr marL="5991" marR="5991" marT="5991" marB="0" anchor="b"/>
                </a:tc>
                <a:tc>
                  <a:txBody>
                    <a:bodyPr/>
                    <a:lstStyle/>
                    <a:p>
                      <a:pPr algn="ctr" fontAlgn="b"/>
                      <a:r>
                        <a:rPr lang="en-GB" sz="2000" u="none" strike="noStrike" dirty="0">
                          <a:effectLst/>
                          <a:latin typeface="Calibri" panose="020F0502020204030204" pitchFamily="34" charset="0"/>
                          <a:cs typeface="Calibri" panose="020F0502020204030204" pitchFamily="34" charset="0"/>
                        </a:rPr>
                        <a:t>56%</a:t>
                      </a:r>
                      <a:endParaRPr lang="en-GB" sz="2000" b="0" i="0" u="none" strike="noStrike" dirty="0">
                        <a:solidFill>
                          <a:srgbClr val="000000"/>
                        </a:solidFill>
                        <a:effectLst/>
                        <a:latin typeface="Calibri" panose="020F0502020204030204" pitchFamily="34" charset="0"/>
                        <a:cs typeface="Calibri" panose="020F0502020204030204" pitchFamily="34" charset="0"/>
                      </a:endParaRPr>
                    </a:p>
                  </a:txBody>
                  <a:tcPr marL="5991" marR="5991" marT="5991" marB="0" anchor="b"/>
                </a:tc>
                <a:extLst>
                  <a:ext uri="{0D108BD9-81ED-4DB2-BD59-A6C34878D82A}">
                    <a16:rowId xmlns:a16="http://schemas.microsoft.com/office/drawing/2014/main" val="3071459540"/>
                  </a:ext>
                </a:extLst>
              </a:tr>
              <a:tr h="330516">
                <a:tc>
                  <a:txBody>
                    <a:bodyPr/>
                    <a:lstStyle/>
                    <a:p>
                      <a:pPr algn="l" fontAlgn="ctr"/>
                      <a:r>
                        <a:rPr lang="en-GB" sz="2000" u="none" strike="noStrike">
                          <a:effectLst/>
                          <a:latin typeface="Calibri" panose="020F0502020204030204" pitchFamily="34" charset="0"/>
                          <a:cs typeface="Calibri" panose="020F0502020204030204" pitchFamily="34" charset="0"/>
                        </a:rPr>
                        <a:t>Help with grammar structures</a:t>
                      </a:r>
                      <a:endParaRPr lang="en-GB" sz="2000" b="0" i="0" u="none" strike="noStrike">
                        <a:solidFill>
                          <a:srgbClr val="222222"/>
                        </a:solidFill>
                        <a:effectLst/>
                        <a:latin typeface="Calibri" panose="020F0502020204030204" pitchFamily="34" charset="0"/>
                        <a:cs typeface="Calibri" panose="020F0502020204030204" pitchFamily="34" charset="0"/>
                      </a:endParaRPr>
                    </a:p>
                  </a:txBody>
                  <a:tcPr marL="5991" marR="5991" marT="5991" marB="0" anchor="ctr"/>
                </a:tc>
                <a:tc>
                  <a:txBody>
                    <a:bodyPr/>
                    <a:lstStyle/>
                    <a:p>
                      <a:pPr algn="ctr" fontAlgn="b"/>
                      <a:r>
                        <a:rPr lang="en-GB" sz="2000" u="none" strike="noStrike">
                          <a:effectLst/>
                          <a:latin typeface="Calibri" panose="020F0502020204030204" pitchFamily="34" charset="0"/>
                          <a:cs typeface="Calibri" panose="020F0502020204030204" pitchFamily="34" charset="0"/>
                        </a:rPr>
                        <a:t>23%</a:t>
                      </a:r>
                      <a:endParaRPr lang="en-GB" sz="2000" b="0" i="0" u="none" strike="noStrike">
                        <a:solidFill>
                          <a:srgbClr val="000000"/>
                        </a:solidFill>
                        <a:effectLst/>
                        <a:latin typeface="Calibri" panose="020F0502020204030204" pitchFamily="34" charset="0"/>
                        <a:cs typeface="Calibri" panose="020F0502020204030204" pitchFamily="34" charset="0"/>
                      </a:endParaRPr>
                    </a:p>
                  </a:txBody>
                  <a:tcPr marL="5991" marR="5991" marT="5991" marB="0" anchor="b"/>
                </a:tc>
                <a:tc>
                  <a:txBody>
                    <a:bodyPr/>
                    <a:lstStyle/>
                    <a:p>
                      <a:pPr algn="ctr" fontAlgn="b"/>
                      <a:r>
                        <a:rPr lang="en-GB" sz="2000" u="none" strike="noStrike" dirty="0">
                          <a:effectLst/>
                          <a:latin typeface="Calibri" panose="020F0502020204030204" pitchFamily="34" charset="0"/>
                          <a:cs typeface="Calibri" panose="020F0502020204030204" pitchFamily="34" charset="0"/>
                        </a:rPr>
                        <a:t>13%</a:t>
                      </a:r>
                      <a:endParaRPr lang="en-GB" sz="2000" b="0" i="0" u="none" strike="noStrike" dirty="0">
                        <a:solidFill>
                          <a:srgbClr val="000000"/>
                        </a:solidFill>
                        <a:effectLst/>
                        <a:latin typeface="Calibri" panose="020F0502020204030204" pitchFamily="34" charset="0"/>
                        <a:cs typeface="Calibri" panose="020F0502020204030204" pitchFamily="34" charset="0"/>
                      </a:endParaRPr>
                    </a:p>
                  </a:txBody>
                  <a:tcPr marL="5991" marR="5991" marT="5991" marB="0" anchor="b"/>
                </a:tc>
                <a:extLst>
                  <a:ext uri="{0D108BD9-81ED-4DB2-BD59-A6C34878D82A}">
                    <a16:rowId xmlns:a16="http://schemas.microsoft.com/office/drawing/2014/main" val="693026956"/>
                  </a:ext>
                </a:extLst>
              </a:tr>
            </a:tbl>
          </a:graphicData>
        </a:graphic>
      </p:graphicFrame>
      <p:pic>
        <p:nvPicPr>
          <p:cNvPr id="5" name="Picture 4">
            <a:extLst>
              <a:ext uri="{FF2B5EF4-FFF2-40B4-BE49-F238E27FC236}">
                <a16:creationId xmlns:a16="http://schemas.microsoft.com/office/drawing/2014/main" id="{A9F44929-214D-431E-8600-E0A4AB6B71AC}"/>
              </a:ext>
            </a:extLst>
          </p:cNvPr>
          <p:cNvPicPr>
            <a:picLocks noChangeAspect="1"/>
          </p:cNvPicPr>
          <p:nvPr/>
        </p:nvPicPr>
        <p:blipFill>
          <a:blip r:embed="rId3"/>
          <a:stretch>
            <a:fillRect/>
          </a:stretch>
        </p:blipFill>
        <p:spPr>
          <a:xfrm>
            <a:off x="11216605" y="5445707"/>
            <a:ext cx="792549" cy="579170"/>
          </a:xfrm>
          <a:prstGeom prst="rect">
            <a:avLst/>
          </a:prstGeom>
        </p:spPr>
      </p:pic>
    </p:spTree>
    <p:extLst>
      <p:ext uri="{BB962C8B-B14F-4D97-AF65-F5344CB8AC3E}">
        <p14:creationId xmlns:p14="http://schemas.microsoft.com/office/powerpoint/2010/main" val="71980262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9574E118-52F0-4455-844E-84940A3F70B5}"/>
              </a:ext>
            </a:extLst>
          </p:cNvPr>
          <p:cNvSpPr txBox="1">
            <a:spLocks/>
          </p:cNvSpPr>
          <p:nvPr/>
        </p:nvSpPr>
        <p:spPr>
          <a:xfrm>
            <a:off x="1310640" y="-219455"/>
            <a:ext cx="9520158" cy="1049235"/>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a:lstStyle>
          <a:p>
            <a:r>
              <a:rPr lang="en-GB" sz="4400" dirty="0">
                <a:latin typeface="Calibri" panose="020F0502020204030204" pitchFamily="34" charset="0"/>
                <a:cs typeface="Calibri" panose="020F0502020204030204" pitchFamily="34" charset="0"/>
              </a:rPr>
              <a:t>Comparison with Jolley &amp; </a:t>
            </a:r>
            <a:r>
              <a:rPr lang="en-GB" sz="4400" dirty="0" err="1">
                <a:latin typeface="Calibri" panose="020F0502020204030204" pitchFamily="34" charset="0"/>
                <a:cs typeface="Calibri" panose="020F0502020204030204" pitchFamily="34" charset="0"/>
              </a:rPr>
              <a:t>Maimone</a:t>
            </a:r>
            <a:endParaRPr lang="en-GB" sz="4400" dirty="0">
              <a:latin typeface="Calibri" panose="020F0502020204030204" pitchFamily="34" charset="0"/>
              <a:cs typeface="Calibri" panose="020F0502020204030204" pitchFamily="34" charset="0"/>
            </a:endParaRPr>
          </a:p>
        </p:txBody>
      </p:sp>
      <p:graphicFrame>
        <p:nvGraphicFramePr>
          <p:cNvPr id="2" name="Table 1">
            <a:extLst>
              <a:ext uri="{FF2B5EF4-FFF2-40B4-BE49-F238E27FC236}">
                <a16:creationId xmlns:a16="http://schemas.microsoft.com/office/drawing/2014/main" id="{C65FC307-DF37-44E9-9D89-7E61E3E0E7A3}"/>
              </a:ext>
            </a:extLst>
          </p:cNvPr>
          <p:cNvGraphicFramePr>
            <a:graphicFrameLocks noGrp="1"/>
          </p:cNvGraphicFramePr>
          <p:nvPr>
            <p:extLst>
              <p:ext uri="{D42A27DB-BD31-4B8C-83A1-F6EECF244321}">
                <p14:modId xmlns:p14="http://schemas.microsoft.com/office/powerpoint/2010/main" val="495724204"/>
              </p:ext>
            </p:extLst>
          </p:nvPr>
        </p:nvGraphicFramePr>
        <p:xfrm>
          <a:off x="1605280" y="1078700"/>
          <a:ext cx="10302240" cy="3884930"/>
        </p:xfrm>
        <a:graphic>
          <a:graphicData uri="http://schemas.openxmlformats.org/drawingml/2006/table">
            <a:tbl>
              <a:tblPr>
                <a:tableStyleId>{5C22544A-7EE6-4342-B048-85BDC9FD1C3A}</a:tableStyleId>
              </a:tblPr>
              <a:tblGrid>
                <a:gridCol w="2344581">
                  <a:extLst>
                    <a:ext uri="{9D8B030D-6E8A-4147-A177-3AD203B41FA5}">
                      <a16:colId xmlns:a16="http://schemas.microsoft.com/office/drawing/2014/main" val="667291734"/>
                    </a:ext>
                  </a:extLst>
                </a:gridCol>
                <a:gridCol w="2593179">
                  <a:extLst>
                    <a:ext uri="{9D8B030D-6E8A-4147-A177-3AD203B41FA5}">
                      <a16:colId xmlns:a16="http://schemas.microsoft.com/office/drawing/2014/main" val="2480974573"/>
                    </a:ext>
                  </a:extLst>
                </a:gridCol>
                <a:gridCol w="1270000">
                  <a:extLst>
                    <a:ext uri="{9D8B030D-6E8A-4147-A177-3AD203B41FA5}">
                      <a16:colId xmlns:a16="http://schemas.microsoft.com/office/drawing/2014/main" val="3689686774"/>
                    </a:ext>
                  </a:extLst>
                </a:gridCol>
                <a:gridCol w="2481728">
                  <a:extLst>
                    <a:ext uri="{9D8B030D-6E8A-4147-A177-3AD203B41FA5}">
                      <a16:colId xmlns:a16="http://schemas.microsoft.com/office/drawing/2014/main" val="2578101465"/>
                    </a:ext>
                  </a:extLst>
                </a:gridCol>
                <a:gridCol w="1612752">
                  <a:extLst>
                    <a:ext uri="{9D8B030D-6E8A-4147-A177-3AD203B41FA5}">
                      <a16:colId xmlns:a16="http://schemas.microsoft.com/office/drawing/2014/main" val="2104021669"/>
                    </a:ext>
                  </a:extLst>
                </a:gridCol>
              </a:tblGrid>
              <a:tr h="0">
                <a:tc gridSpan="5">
                  <a:txBody>
                    <a:bodyPr/>
                    <a:lstStyle/>
                    <a:p>
                      <a:pPr algn="l" fontAlgn="b"/>
                      <a:r>
                        <a:rPr lang="en-GB" sz="2800" b="1" u="none" strike="noStrike" dirty="0">
                          <a:effectLst/>
                          <a:latin typeface="Calibri" panose="020F0502020204030204" pitchFamily="34" charset="0"/>
                          <a:cs typeface="Calibri" panose="020F0502020204030204" pitchFamily="34" charset="0"/>
                        </a:rPr>
                        <a:t>Student estimation of ethicality of using FOMT</a:t>
                      </a:r>
                    </a:p>
                    <a:p>
                      <a:pPr algn="l" fontAlgn="b"/>
                      <a:endParaRPr lang="en-GB" sz="2400" b="1" i="0" u="none" strike="noStrike" dirty="0">
                        <a:solidFill>
                          <a:srgbClr val="000000"/>
                        </a:solidFill>
                        <a:effectLst/>
                        <a:latin typeface="Calibri" panose="020F0502020204030204" pitchFamily="34" charset="0"/>
                        <a:cs typeface="Calibri" panose="020F0502020204030204" pitchFamily="34" charset="0"/>
                      </a:endParaRPr>
                    </a:p>
                  </a:txBody>
                  <a:tcPr marL="6350" marR="6350" marT="6350" marB="0" anchor="b">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666738190"/>
                  </a:ext>
                </a:extLst>
              </a:tr>
              <a:tr h="184150">
                <a:tc>
                  <a:txBody>
                    <a:bodyPr/>
                    <a:lstStyle/>
                    <a:p>
                      <a:pPr algn="l" fontAlgn="b"/>
                      <a:r>
                        <a:rPr lang="en-GB" sz="2000" b="1" u="none" strike="noStrike" dirty="0">
                          <a:effectLst/>
                          <a:latin typeface="Calibri" panose="020F0502020204030204" pitchFamily="34" charset="0"/>
                          <a:cs typeface="Calibri" panose="020F0502020204030204" pitchFamily="34" charset="0"/>
                        </a:rPr>
                        <a:t>By assignment type</a:t>
                      </a:r>
                      <a:endParaRPr lang="en-GB" sz="2000" b="1" i="0" u="none" strike="noStrike" dirty="0">
                        <a:solidFill>
                          <a:srgbClr val="000000"/>
                        </a:solidFill>
                        <a:effectLst/>
                        <a:latin typeface="Calibri" panose="020F0502020204030204" pitchFamily="34" charset="0"/>
                        <a:cs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gridSpan="2">
                  <a:txBody>
                    <a:bodyPr/>
                    <a:lstStyle/>
                    <a:p>
                      <a:pPr algn="ctr" fontAlgn="b"/>
                      <a:r>
                        <a:rPr lang="en-GB" sz="2000" b="1" u="none" strike="noStrike" dirty="0">
                          <a:effectLst/>
                          <a:latin typeface="Calibri" panose="020F0502020204030204" pitchFamily="34" charset="0"/>
                          <a:cs typeface="Calibri" panose="020F0502020204030204" pitchFamily="34" charset="0"/>
                        </a:rPr>
                        <a:t>Completely/somewhat </a:t>
                      </a:r>
                      <a:r>
                        <a:rPr lang="en-GB" sz="2000" b="1" i="1" u="none" strike="noStrike" dirty="0">
                          <a:effectLst/>
                          <a:latin typeface="Calibri" panose="020F0502020204030204" pitchFamily="34" charset="0"/>
                          <a:cs typeface="Calibri" panose="020F0502020204030204" pitchFamily="34" charset="0"/>
                        </a:rPr>
                        <a:t>unethical</a:t>
                      </a:r>
                      <a:endParaRPr lang="en-GB" sz="2000" b="1" i="1" u="none" strike="noStrike" dirty="0">
                        <a:solidFill>
                          <a:srgbClr val="000000"/>
                        </a:solidFill>
                        <a:effectLst/>
                        <a:latin typeface="Calibri" panose="020F0502020204030204" pitchFamily="34" charset="0"/>
                        <a:cs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pPr algn="l" fontAlgn="b"/>
                      <a:endParaRPr lang="en-GB" sz="2000" b="1" i="0" u="none" strike="noStrike" dirty="0">
                        <a:solidFill>
                          <a:srgbClr val="000000"/>
                        </a:solidFill>
                        <a:effectLst/>
                        <a:latin typeface="Calibri" panose="020F0502020204030204" pitchFamily="34" charset="0"/>
                        <a:cs typeface="Calibri" panose="020F0502020204030204" pitchFamily="34" charset="0"/>
                      </a:endParaRPr>
                    </a:p>
                  </a:txBody>
                  <a:tcPr marL="6350" marR="6350" marT="6350" marB="0" anchor="b"/>
                </a:tc>
                <a:tc gridSpan="2">
                  <a:txBody>
                    <a:bodyPr/>
                    <a:lstStyle/>
                    <a:p>
                      <a:pPr algn="ctr" fontAlgn="b"/>
                      <a:r>
                        <a:rPr lang="en-GB" sz="2000" b="1" u="none" strike="noStrike" dirty="0">
                          <a:effectLst/>
                          <a:latin typeface="Calibri" panose="020F0502020204030204" pitchFamily="34" charset="0"/>
                          <a:cs typeface="Calibri" panose="020F0502020204030204" pitchFamily="34" charset="0"/>
                        </a:rPr>
                        <a:t>Completely / somewhat </a:t>
                      </a:r>
                      <a:r>
                        <a:rPr lang="en-GB" sz="2000" b="1" i="1" u="none" strike="noStrike" dirty="0">
                          <a:effectLst/>
                          <a:latin typeface="Calibri" panose="020F0502020204030204" pitchFamily="34" charset="0"/>
                          <a:cs typeface="Calibri" panose="020F0502020204030204" pitchFamily="34" charset="0"/>
                        </a:rPr>
                        <a:t>ethical</a:t>
                      </a:r>
                      <a:endParaRPr lang="en-GB" sz="2000" b="1" i="1" u="none" strike="noStrike" dirty="0">
                        <a:solidFill>
                          <a:srgbClr val="000000"/>
                        </a:solidFill>
                        <a:effectLst/>
                        <a:latin typeface="Calibri" panose="020F0502020204030204" pitchFamily="34" charset="0"/>
                        <a:cs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pPr algn="l" fontAlgn="b"/>
                      <a:endParaRPr lang="en-GB" sz="2000" b="1" i="0" u="none" strike="noStrike" dirty="0">
                        <a:solidFill>
                          <a:srgbClr val="000000"/>
                        </a:solidFill>
                        <a:effectLst/>
                        <a:latin typeface="Calibri" panose="020F0502020204030204" pitchFamily="34" charset="0"/>
                        <a:cs typeface="Calibri" panose="020F0502020204030204" pitchFamily="34" charset="0"/>
                      </a:endParaRPr>
                    </a:p>
                  </a:txBody>
                  <a:tcPr marL="6350" marR="6350" marT="6350" marB="0" anchor="b"/>
                </a:tc>
                <a:extLst>
                  <a:ext uri="{0D108BD9-81ED-4DB2-BD59-A6C34878D82A}">
                    <a16:rowId xmlns:a16="http://schemas.microsoft.com/office/drawing/2014/main" val="3124001270"/>
                  </a:ext>
                </a:extLst>
              </a:tr>
              <a:tr h="184150">
                <a:tc>
                  <a:txBody>
                    <a:bodyPr/>
                    <a:lstStyle/>
                    <a:p>
                      <a:pPr algn="l" fontAlgn="b"/>
                      <a:r>
                        <a:rPr lang="en-GB" sz="2000" b="1" u="none" strike="noStrike" dirty="0">
                          <a:effectLst/>
                          <a:latin typeface="Calibri" panose="020F0502020204030204" pitchFamily="34" charset="0"/>
                          <a:cs typeface="Calibri" panose="020F0502020204030204" pitchFamily="34" charset="0"/>
                        </a:rPr>
                        <a:t> </a:t>
                      </a:r>
                      <a:endParaRPr lang="en-GB" sz="2000" b="1" i="0" u="none" strike="noStrike" dirty="0">
                        <a:solidFill>
                          <a:srgbClr val="000000"/>
                        </a:solidFill>
                        <a:effectLst/>
                        <a:latin typeface="Calibri" panose="020F0502020204030204" pitchFamily="34" charset="0"/>
                        <a:cs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GB" sz="2000" b="1" u="none" strike="noStrike" dirty="0">
                          <a:effectLst/>
                          <a:latin typeface="Calibri" panose="020F0502020204030204" pitchFamily="34" charset="0"/>
                          <a:cs typeface="Calibri" panose="020F0502020204030204" pitchFamily="34" charset="0"/>
                        </a:rPr>
                        <a:t>Current study </a:t>
                      </a:r>
                      <a:endParaRPr lang="en-GB" sz="2000" b="1" i="0" u="none" strike="noStrike" dirty="0">
                        <a:solidFill>
                          <a:srgbClr val="000000"/>
                        </a:solidFill>
                        <a:effectLst/>
                        <a:latin typeface="Calibri" panose="020F0502020204030204" pitchFamily="34" charset="0"/>
                        <a:cs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tcPr>
                </a:tc>
                <a:tc>
                  <a:txBody>
                    <a:bodyPr/>
                    <a:lstStyle/>
                    <a:p>
                      <a:pPr algn="ctr" fontAlgn="b"/>
                      <a:r>
                        <a:rPr lang="en-GB" sz="2000" b="1" u="none" strike="noStrike" dirty="0">
                          <a:effectLst/>
                          <a:latin typeface="Calibri" panose="020F0502020204030204" pitchFamily="34" charset="0"/>
                          <a:cs typeface="Calibri" panose="020F0502020204030204" pitchFamily="34" charset="0"/>
                        </a:rPr>
                        <a:t>Jolley and </a:t>
                      </a:r>
                      <a:r>
                        <a:rPr lang="en-GB" sz="2000" b="1" u="none" strike="noStrike" dirty="0" err="1">
                          <a:effectLst/>
                          <a:latin typeface="Calibri" panose="020F0502020204030204" pitchFamily="34" charset="0"/>
                          <a:cs typeface="Calibri" panose="020F0502020204030204" pitchFamily="34" charset="0"/>
                        </a:rPr>
                        <a:t>Maimone</a:t>
                      </a:r>
                      <a:endParaRPr lang="en-GB" sz="2000" b="1" i="0" u="none" strike="noStrike" dirty="0">
                        <a:solidFill>
                          <a:srgbClr val="000000"/>
                        </a:solidFill>
                        <a:effectLst/>
                        <a:latin typeface="Calibri" panose="020F0502020204030204" pitchFamily="34" charset="0"/>
                        <a:cs typeface="Calibri" panose="020F0502020204030204" pitchFamily="34" charset="0"/>
                      </a:endParaRPr>
                    </a:p>
                  </a:txBody>
                  <a:tcPr marL="6350" marR="6350" marT="6350" marB="0" anchor="b">
                    <a:lnR w="12700" cap="flat" cmpd="sng" algn="ctr">
                      <a:solidFill>
                        <a:schemeClr val="tx1"/>
                      </a:solidFill>
                      <a:prstDash val="solid"/>
                      <a:round/>
                      <a:headEnd type="none" w="med" len="med"/>
                      <a:tailEnd type="none" w="med" len="med"/>
                    </a:lnR>
                  </a:tcPr>
                </a:tc>
                <a:tc>
                  <a:txBody>
                    <a:bodyPr/>
                    <a:lstStyle/>
                    <a:p>
                      <a:pPr algn="ctr" fontAlgn="b"/>
                      <a:r>
                        <a:rPr lang="en-GB" sz="2000" b="1" u="none" strike="noStrike" dirty="0">
                          <a:effectLst/>
                          <a:latin typeface="Calibri" panose="020F0502020204030204" pitchFamily="34" charset="0"/>
                          <a:cs typeface="Calibri" panose="020F0502020204030204" pitchFamily="34" charset="0"/>
                        </a:rPr>
                        <a:t>Current study </a:t>
                      </a:r>
                      <a:endParaRPr lang="en-GB" sz="2000" b="1" i="0" u="none" strike="noStrike" dirty="0">
                        <a:solidFill>
                          <a:srgbClr val="000000"/>
                        </a:solidFill>
                        <a:effectLst/>
                        <a:latin typeface="Calibri" panose="020F0502020204030204" pitchFamily="34" charset="0"/>
                        <a:cs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tcPr>
                </a:tc>
                <a:tc>
                  <a:txBody>
                    <a:bodyPr/>
                    <a:lstStyle/>
                    <a:p>
                      <a:pPr algn="ctr" fontAlgn="b"/>
                      <a:r>
                        <a:rPr lang="en-GB" sz="2000" b="1" u="none" strike="noStrike" dirty="0">
                          <a:effectLst/>
                          <a:latin typeface="Calibri" panose="020F0502020204030204" pitchFamily="34" charset="0"/>
                          <a:cs typeface="Calibri" panose="020F0502020204030204" pitchFamily="34" charset="0"/>
                        </a:rPr>
                        <a:t>Jolley and </a:t>
                      </a:r>
                      <a:r>
                        <a:rPr lang="en-GB" sz="2000" b="1" u="none" strike="noStrike" dirty="0" err="1">
                          <a:effectLst/>
                          <a:latin typeface="Calibri" panose="020F0502020204030204" pitchFamily="34" charset="0"/>
                          <a:cs typeface="Calibri" panose="020F0502020204030204" pitchFamily="34" charset="0"/>
                        </a:rPr>
                        <a:t>Maimone</a:t>
                      </a:r>
                      <a:endParaRPr lang="en-GB" sz="2000" b="1" i="0" u="none" strike="noStrike" dirty="0">
                        <a:solidFill>
                          <a:srgbClr val="000000"/>
                        </a:solidFill>
                        <a:effectLst/>
                        <a:latin typeface="Calibri" panose="020F0502020204030204" pitchFamily="34" charset="0"/>
                        <a:cs typeface="Calibri" panose="020F0502020204030204" pitchFamily="34" charset="0"/>
                      </a:endParaRPr>
                    </a:p>
                  </a:txBody>
                  <a:tcPr marL="6350" marR="6350" marT="635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747731469"/>
                  </a:ext>
                </a:extLst>
              </a:tr>
              <a:tr h="228130">
                <a:tc>
                  <a:txBody>
                    <a:bodyPr/>
                    <a:lstStyle/>
                    <a:p>
                      <a:pPr algn="l" fontAlgn="ctr"/>
                      <a:r>
                        <a:rPr lang="en-GB" sz="2000" u="none" strike="noStrike" dirty="0">
                          <a:effectLst/>
                          <a:latin typeface="Calibri" panose="020F0502020204030204" pitchFamily="34" charset="0"/>
                          <a:cs typeface="Calibri" panose="020F0502020204030204" pitchFamily="34" charset="0"/>
                        </a:rPr>
                        <a:t>Presentations</a:t>
                      </a:r>
                      <a:endParaRPr lang="en-GB" sz="2000" b="0" i="0" u="none" strike="noStrike" dirty="0">
                        <a:solidFill>
                          <a:srgbClr val="222222"/>
                        </a:solidFill>
                        <a:effectLst/>
                        <a:latin typeface="Calibri" panose="020F0502020204030204" pitchFamily="34" charset="0"/>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GB" sz="2000" u="none" strike="noStrike" dirty="0">
                          <a:effectLst/>
                          <a:latin typeface="Calibri" panose="020F0502020204030204" pitchFamily="34" charset="0"/>
                          <a:cs typeface="Calibri" panose="020F0502020204030204" pitchFamily="34" charset="0"/>
                        </a:rPr>
                        <a:t>12%</a:t>
                      </a:r>
                      <a:endParaRPr lang="en-GB" sz="2000" b="0" i="0" u="none" strike="noStrike" dirty="0">
                        <a:solidFill>
                          <a:srgbClr val="000000"/>
                        </a:solidFill>
                        <a:effectLst/>
                        <a:latin typeface="Calibri" panose="020F0502020204030204" pitchFamily="34" charset="0"/>
                        <a:cs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tcPr>
                </a:tc>
                <a:tc>
                  <a:txBody>
                    <a:bodyPr/>
                    <a:lstStyle/>
                    <a:p>
                      <a:pPr algn="ctr" fontAlgn="b"/>
                      <a:r>
                        <a:rPr lang="en-GB" sz="2000" u="none" strike="noStrike" dirty="0">
                          <a:effectLst/>
                          <a:latin typeface="Calibri" panose="020F0502020204030204" pitchFamily="34" charset="0"/>
                          <a:cs typeface="Calibri" panose="020F0502020204030204" pitchFamily="34" charset="0"/>
                        </a:rPr>
                        <a:t>18%</a:t>
                      </a:r>
                      <a:endParaRPr lang="en-GB" sz="2000" b="0" i="0" u="none" strike="noStrike" dirty="0">
                        <a:solidFill>
                          <a:srgbClr val="000000"/>
                        </a:solidFill>
                        <a:effectLst/>
                        <a:latin typeface="Calibri" panose="020F0502020204030204" pitchFamily="34" charset="0"/>
                        <a:cs typeface="Calibri" panose="020F0502020204030204" pitchFamily="34" charset="0"/>
                      </a:endParaRPr>
                    </a:p>
                  </a:txBody>
                  <a:tcPr marL="6350" marR="6350" marT="6350" marB="0" anchor="b">
                    <a:lnR w="12700" cap="flat" cmpd="sng" algn="ctr">
                      <a:solidFill>
                        <a:schemeClr val="tx1"/>
                      </a:solidFill>
                      <a:prstDash val="solid"/>
                      <a:round/>
                      <a:headEnd type="none" w="med" len="med"/>
                      <a:tailEnd type="none" w="med" len="med"/>
                    </a:lnR>
                  </a:tcPr>
                </a:tc>
                <a:tc>
                  <a:txBody>
                    <a:bodyPr/>
                    <a:lstStyle/>
                    <a:p>
                      <a:pPr algn="ctr" fontAlgn="b"/>
                      <a:r>
                        <a:rPr lang="en-GB" sz="2000" u="none" strike="noStrike" dirty="0">
                          <a:effectLst/>
                          <a:latin typeface="Calibri" panose="020F0502020204030204" pitchFamily="34" charset="0"/>
                          <a:cs typeface="Calibri" panose="020F0502020204030204" pitchFamily="34" charset="0"/>
                        </a:rPr>
                        <a:t>77%</a:t>
                      </a:r>
                      <a:endParaRPr lang="en-GB" sz="2000" b="0" i="0" u="none" strike="noStrike" dirty="0">
                        <a:solidFill>
                          <a:srgbClr val="000000"/>
                        </a:solidFill>
                        <a:effectLst/>
                        <a:latin typeface="Calibri" panose="020F0502020204030204" pitchFamily="34" charset="0"/>
                        <a:cs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tcPr>
                </a:tc>
                <a:tc>
                  <a:txBody>
                    <a:bodyPr/>
                    <a:lstStyle/>
                    <a:p>
                      <a:pPr algn="ctr" fontAlgn="b"/>
                      <a:r>
                        <a:rPr lang="en-GB" sz="2000" u="none" strike="noStrike" dirty="0">
                          <a:effectLst/>
                          <a:latin typeface="Calibri" panose="020F0502020204030204" pitchFamily="34" charset="0"/>
                          <a:cs typeface="Calibri" panose="020F0502020204030204" pitchFamily="34" charset="0"/>
                        </a:rPr>
                        <a:t>69%</a:t>
                      </a:r>
                      <a:endParaRPr lang="en-GB" sz="2000" b="0" i="0" u="none" strike="noStrike" dirty="0">
                        <a:solidFill>
                          <a:srgbClr val="000000"/>
                        </a:solidFill>
                        <a:effectLst/>
                        <a:latin typeface="Calibri" panose="020F0502020204030204" pitchFamily="34" charset="0"/>
                        <a:cs typeface="Calibri" panose="020F0502020204030204" pitchFamily="34" charset="0"/>
                      </a:endParaRPr>
                    </a:p>
                  </a:txBody>
                  <a:tcPr marL="6350" marR="6350" marT="635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594933746"/>
                  </a:ext>
                </a:extLst>
              </a:tr>
              <a:tr h="368300">
                <a:tc>
                  <a:txBody>
                    <a:bodyPr/>
                    <a:lstStyle/>
                    <a:p>
                      <a:pPr algn="l" fontAlgn="ctr"/>
                      <a:r>
                        <a:rPr lang="en-GB" sz="2000" u="none" strike="noStrike" dirty="0">
                          <a:effectLst/>
                          <a:latin typeface="Calibri" panose="020F0502020204030204" pitchFamily="34" charset="0"/>
                          <a:cs typeface="Calibri" panose="020F0502020204030204" pitchFamily="34" charset="0"/>
                        </a:rPr>
                        <a:t>Submitted translation assignments</a:t>
                      </a:r>
                      <a:endParaRPr lang="en-GB" sz="2000" b="0" i="0" u="none" strike="noStrike" dirty="0">
                        <a:solidFill>
                          <a:srgbClr val="222222"/>
                        </a:solidFill>
                        <a:effectLst/>
                        <a:latin typeface="Calibri" panose="020F0502020204030204" pitchFamily="34" charset="0"/>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GB" sz="2000" u="none" strike="noStrike" dirty="0">
                          <a:effectLst/>
                          <a:latin typeface="Calibri" panose="020F0502020204030204" pitchFamily="34" charset="0"/>
                          <a:cs typeface="Calibri" panose="020F0502020204030204" pitchFamily="34" charset="0"/>
                        </a:rPr>
                        <a:t>35%</a:t>
                      </a:r>
                      <a:endParaRPr lang="en-GB" sz="2000" b="0" i="0" u="none" strike="noStrike" dirty="0">
                        <a:solidFill>
                          <a:srgbClr val="000000"/>
                        </a:solidFill>
                        <a:effectLst/>
                        <a:latin typeface="Calibri" panose="020F0502020204030204" pitchFamily="34" charset="0"/>
                        <a:cs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tcPr>
                </a:tc>
                <a:tc>
                  <a:txBody>
                    <a:bodyPr/>
                    <a:lstStyle/>
                    <a:p>
                      <a:pPr algn="ctr" fontAlgn="b"/>
                      <a:r>
                        <a:rPr lang="en-GB" sz="2000" u="none" strike="noStrike" dirty="0">
                          <a:effectLst/>
                          <a:latin typeface="Calibri" panose="020F0502020204030204" pitchFamily="34" charset="0"/>
                          <a:cs typeface="Calibri" panose="020F0502020204030204" pitchFamily="34" charset="0"/>
                        </a:rPr>
                        <a:t>45%</a:t>
                      </a:r>
                      <a:endParaRPr lang="en-GB" sz="2000" b="0" i="0" u="none" strike="noStrike" dirty="0">
                        <a:solidFill>
                          <a:srgbClr val="000000"/>
                        </a:solidFill>
                        <a:effectLst/>
                        <a:latin typeface="Calibri" panose="020F0502020204030204" pitchFamily="34" charset="0"/>
                        <a:cs typeface="Calibri" panose="020F0502020204030204" pitchFamily="34" charset="0"/>
                      </a:endParaRPr>
                    </a:p>
                  </a:txBody>
                  <a:tcPr marL="6350" marR="6350" marT="6350" marB="0" anchor="b">
                    <a:lnR w="12700" cap="flat" cmpd="sng" algn="ctr">
                      <a:solidFill>
                        <a:schemeClr val="tx1"/>
                      </a:solidFill>
                      <a:prstDash val="solid"/>
                      <a:round/>
                      <a:headEnd type="none" w="med" len="med"/>
                      <a:tailEnd type="none" w="med" len="med"/>
                    </a:lnR>
                  </a:tcPr>
                </a:tc>
                <a:tc>
                  <a:txBody>
                    <a:bodyPr/>
                    <a:lstStyle/>
                    <a:p>
                      <a:pPr algn="ctr" fontAlgn="b"/>
                      <a:r>
                        <a:rPr lang="en-GB" sz="2000" u="none" strike="noStrike" dirty="0">
                          <a:effectLst/>
                          <a:latin typeface="Calibri" panose="020F0502020204030204" pitchFamily="34" charset="0"/>
                          <a:cs typeface="Calibri" panose="020F0502020204030204" pitchFamily="34" charset="0"/>
                        </a:rPr>
                        <a:t>47%</a:t>
                      </a:r>
                      <a:endParaRPr lang="en-GB" sz="2000" b="0" i="0" u="none" strike="noStrike" dirty="0">
                        <a:solidFill>
                          <a:srgbClr val="000000"/>
                        </a:solidFill>
                        <a:effectLst/>
                        <a:latin typeface="Calibri" panose="020F0502020204030204" pitchFamily="34" charset="0"/>
                        <a:cs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tcPr>
                </a:tc>
                <a:tc>
                  <a:txBody>
                    <a:bodyPr/>
                    <a:lstStyle/>
                    <a:p>
                      <a:pPr algn="ctr" fontAlgn="b"/>
                      <a:r>
                        <a:rPr lang="en-GB" sz="2000" u="none" strike="noStrike" dirty="0">
                          <a:effectLst/>
                          <a:latin typeface="Calibri" panose="020F0502020204030204" pitchFamily="34" charset="0"/>
                          <a:cs typeface="Calibri" panose="020F0502020204030204" pitchFamily="34" charset="0"/>
                        </a:rPr>
                        <a:t>38%</a:t>
                      </a:r>
                      <a:endParaRPr lang="en-GB" sz="2000" b="0" i="0" u="none" strike="noStrike" dirty="0">
                        <a:solidFill>
                          <a:srgbClr val="000000"/>
                        </a:solidFill>
                        <a:effectLst/>
                        <a:latin typeface="Calibri" panose="020F0502020204030204" pitchFamily="34" charset="0"/>
                        <a:cs typeface="Calibri" panose="020F0502020204030204" pitchFamily="34" charset="0"/>
                      </a:endParaRPr>
                    </a:p>
                  </a:txBody>
                  <a:tcPr marL="6350" marR="6350" marT="635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773694962"/>
                  </a:ext>
                </a:extLst>
              </a:tr>
              <a:tr h="368300">
                <a:tc>
                  <a:txBody>
                    <a:bodyPr/>
                    <a:lstStyle/>
                    <a:p>
                      <a:pPr algn="l" fontAlgn="ctr"/>
                      <a:r>
                        <a:rPr lang="en-GB" sz="2000" u="none" strike="noStrike" dirty="0">
                          <a:effectLst/>
                          <a:latin typeface="Calibri" panose="020F0502020204030204" pitchFamily="34" charset="0"/>
                          <a:cs typeface="Calibri" panose="020F0502020204030204" pitchFamily="34" charset="0"/>
                        </a:rPr>
                        <a:t>Submitted written assignments</a:t>
                      </a:r>
                      <a:endParaRPr lang="en-GB" sz="2000" b="0" i="0" u="none" strike="noStrike" dirty="0">
                        <a:solidFill>
                          <a:srgbClr val="222222"/>
                        </a:solidFill>
                        <a:effectLst/>
                        <a:latin typeface="Calibri" panose="020F0502020204030204" pitchFamily="34" charset="0"/>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GB" sz="2000" u="none" strike="noStrike" dirty="0">
                          <a:effectLst/>
                          <a:latin typeface="Calibri" panose="020F0502020204030204" pitchFamily="34" charset="0"/>
                          <a:cs typeface="Calibri" panose="020F0502020204030204" pitchFamily="34" charset="0"/>
                        </a:rPr>
                        <a:t>25%</a:t>
                      </a:r>
                      <a:endParaRPr lang="en-GB" sz="2000" b="0" i="0" u="none" strike="noStrike" dirty="0">
                        <a:solidFill>
                          <a:srgbClr val="000000"/>
                        </a:solidFill>
                        <a:effectLst/>
                        <a:latin typeface="Calibri" panose="020F0502020204030204" pitchFamily="34" charset="0"/>
                        <a:cs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tcPr>
                </a:tc>
                <a:tc>
                  <a:txBody>
                    <a:bodyPr/>
                    <a:lstStyle/>
                    <a:p>
                      <a:pPr algn="ctr" fontAlgn="b"/>
                      <a:r>
                        <a:rPr lang="en-GB" sz="2000" u="none" strike="noStrike" dirty="0">
                          <a:effectLst/>
                          <a:latin typeface="Calibri" panose="020F0502020204030204" pitchFamily="34" charset="0"/>
                          <a:cs typeface="Calibri" panose="020F0502020204030204" pitchFamily="34" charset="0"/>
                        </a:rPr>
                        <a:t>14%</a:t>
                      </a:r>
                      <a:endParaRPr lang="en-GB" sz="2000" b="0" i="0" u="none" strike="noStrike" dirty="0">
                        <a:solidFill>
                          <a:srgbClr val="000000"/>
                        </a:solidFill>
                        <a:effectLst/>
                        <a:latin typeface="Calibri" panose="020F0502020204030204" pitchFamily="34" charset="0"/>
                        <a:cs typeface="Calibri" panose="020F0502020204030204" pitchFamily="34" charset="0"/>
                      </a:endParaRPr>
                    </a:p>
                  </a:txBody>
                  <a:tcPr marL="6350" marR="6350" marT="6350" marB="0" anchor="b">
                    <a:lnR w="12700" cap="flat" cmpd="sng" algn="ctr">
                      <a:solidFill>
                        <a:schemeClr val="tx1"/>
                      </a:solidFill>
                      <a:prstDash val="solid"/>
                      <a:round/>
                      <a:headEnd type="none" w="med" len="med"/>
                      <a:tailEnd type="none" w="med" len="med"/>
                    </a:lnR>
                  </a:tcPr>
                </a:tc>
                <a:tc>
                  <a:txBody>
                    <a:bodyPr/>
                    <a:lstStyle/>
                    <a:p>
                      <a:pPr algn="ctr" fontAlgn="b"/>
                      <a:r>
                        <a:rPr lang="en-GB" sz="2000" u="none" strike="noStrike" dirty="0">
                          <a:effectLst/>
                          <a:latin typeface="Calibri" panose="020F0502020204030204" pitchFamily="34" charset="0"/>
                          <a:cs typeface="Calibri" panose="020F0502020204030204" pitchFamily="34" charset="0"/>
                        </a:rPr>
                        <a:t>56%</a:t>
                      </a:r>
                      <a:endParaRPr lang="en-GB" sz="2000" b="0" i="0" u="none" strike="noStrike" dirty="0">
                        <a:solidFill>
                          <a:srgbClr val="000000"/>
                        </a:solidFill>
                        <a:effectLst/>
                        <a:latin typeface="Calibri" panose="020F0502020204030204" pitchFamily="34" charset="0"/>
                        <a:cs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tcPr>
                </a:tc>
                <a:tc>
                  <a:txBody>
                    <a:bodyPr/>
                    <a:lstStyle/>
                    <a:p>
                      <a:pPr algn="ctr" fontAlgn="b"/>
                      <a:r>
                        <a:rPr lang="en-GB" sz="2000" u="none" strike="noStrike" dirty="0">
                          <a:effectLst/>
                          <a:latin typeface="Calibri" panose="020F0502020204030204" pitchFamily="34" charset="0"/>
                          <a:cs typeface="Calibri" panose="020F0502020204030204" pitchFamily="34" charset="0"/>
                        </a:rPr>
                        <a:t>75%</a:t>
                      </a:r>
                      <a:endParaRPr lang="en-GB" sz="2000" b="0" i="0" u="none" strike="noStrike" dirty="0">
                        <a:solidFill>
                          <a:srgbClr val="000000"/>
                        </a:solidFill>
                        <a:effectLst/>
                        <a:latin typeface="Calibri" panose="020F0502020204030204" pitchFamily="34" charset="0"/>
                        <a:cs typeface="Calibri" panose="020F0502020204030204" pitchFamily="34" charset="0"/>
                      </a:endParaRPr>
                    </a:p>
                  </a:txBody>
                  <a:tcPr marL="6350" marR="6350" marT="635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573396702"/>
                  </a:ext>
                </a:extLst>
              </a:tr>
              <a:tr h="184150">
                <a:tc>
                  <a:txBody>
                    <a:bodyPr/>
                    <a:lstStyle/>
                    <a:p>
                      <a:pPr algn="l" fontAlgn="ctr"/>
                      <a:r>
                        <a:rPr lang="en-GB" sz="2000" u="none" strike="noStrike" dirty="0">
                          <a:effectLst/>
                          <a:latin typeface="Calibri" panose="020F0502020204030204" pitchFamily="34" charset="0"/>
                          <a:cs typeface="Calibri" panose="020F0502020204030204" pitchFamily="34" charset="0"/>
                        </a:rPr>
                        <a:t>Formative work / practice</a:t>
                      </a:r>
                      <a:endParaRPr lang="en-GB" sz="2000" b="0" i="0" u="none" strike="noStrike" dirty="0">
                        <a:solidFill>
                          <a:srgbClr val="222222"/>
                        </a:solidFill>
                        <a:effectLst/>
                        <a:latin typeface="Calibri" panose="020F0502020204030204" pitchFamily="34" charset="0"/>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b"/>
                      <a:r>
                        <a:rPr lang="en-GB" sz="2000" u="none" strike="noStrike" dirty="0">
                          <a:effectLst/>
                          <a:latin typeface="Calibri" panose="020F0502020204030204" pitchFamily="34" charset="0"/>
                          <a:cs typeface="Calibri" panose="020F0502020204030204" pitchFamily="34" charset="0"/>
                        </a:rPr>
                        <a:t>9%</a:t>
                      </a:r>
                      <a:endParaRPr lang="en-GB" sz="2000" b="0" i="0" u="none" strike="noStrike" dirty="0">
                        <a:solidFill>
                          <a:srgbClr val="000000"/>
                        </a:solidFill>
                        <a:effectLst/>
                        <a:latin typeface="Calibri" panose="020F0502020204030204" pitchFamily="34" charset="0"/>
                        <a:cs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fontAlgn="b"/>
                      <a:r>
                        <a:rPr lang="en-GB" sz="2000" u="none" strike="noStrike" dirty="0">
                          <a:effectLst/>
                          <a:latin typeface="Calibri" panose="020F0502020204030204" pitchFamily="34" charset="0"/>
                          <a:cs typeface="Calibri" panose="020F0502020204030204" pitchFamily="34" charset="0"/>
                        </a:rPr>
                        <a:t>18%</a:t>
                      </a:r>
                      <a:endParaRPr lang="en-GB" sz="2000" b="0" i="0" u="none" strike="noStrike" dirty="0">
                        <a:solidFill>
                          <a:srgbClr val="000000"/>
                        </a:solidFill>
                        <a:effectLst/>
                        <a:latin typeface="Calibri" panose="020F0502020204030204" pitchFamily="34" charset="0"/>
                        <a:cs typeface="Calibri" panose="020F0502020204030204" pitchFamily="34" charset="0"/>
                      </a:endParaRPr>
                    </a:p>
                  </a:txBody>
                  <a:tcPr marL="6350" marR="6350" marT="6350"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b"/>
                      <a:r>
                        <a:rPr lang="en-GB" sz="2000" u="none" strike="noStrike" dirty="0">
                          <a:effectLst/>
                          <a:latin typeface="Calibri" panose="020F0502020204030204" pitchFamily="34" charset="0"/>
                          <a:cs typeface="Calibri" panose="020F0502020204030204" pitchFamily="34" charset="0"/>
                        </a:rPr>
                        <a:t>80%</a:t>
                      </a:r>
                      <a:endParaRPr lang="en-GB" sz="2000" b="0" i="0" u="none" strike="noStrike" dirty="0">
                        <a:solidFill>
                          <a:srgbClr val="000000"/>
                        </a:solidFill>
                        <a:effectLst/>
                        <a:latin typeface="Calibri" panose="020F0502020204030204" pitchFamily="34" charset="0"/>
                        <a:cs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fontAlgn="b"/>
                      <a:r>
                        <a:rPr lang="en-GB" sz="2000" u="none" strike="noStrike" dirty="0">
                          <a:effectLst/>
                          <a:latin typeface="Calibri" panose="020F0502020204030204" pitchFamily="34" charset="0"/>
                          <a:cs typeface="Calibri" panose="020F0502020204030204" pitchFamily="34" charset="0"/>
                        </a:rPr>
                        <a:t>65%</a:t>
                      </a:r>
                      <a:endParaRPr lang="en-GB" sz="2000" b="0" i="0" u="none" strike="noStrike" dirty="0">
                        <a:solidFill>
                          <a:srgbClr val="000000"/>
                        </a:solidFill>
                        <a:effectLst/>
                        <a:latin typeface="Calibri" panose="020F0502020204030204" pitchFamily="34" charset="0"/>
                        <a:cs typeface="Calibri" panose="020F0502020204030204" pitchFamily="34" charset="0"/>
                      </a:endParaRPr>
                    </a:p>
                  </a:txBody>
                  <a:tcPr marL="6350" marR="6350" marT="6350"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32994471"/>
                  </a:ext>
                </a:extLst>
              </a:tr>
            </a:tbl>
          </a:graphicData>
        </a:graphic>
      </p:graphicFrame>
    </p:spTree>
    <p:extLst>
      <p:ext uri="{BB962C8B-B14F-4D97-AF65-F5344CB8AC3E}">
        <p14:creationId xmlns:p14="http://schemas.microsoft.com/office/powerpoint/2010/main" val="33898776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AB2F5452-7528-4F42-8714-8C57B159FC36}"/>
              </a:ext>
            </a:extLst>
          </p:cNvPr>
          <p:cNvSpPr>
            <a:spLocks noGrp="1"/>
          </p:cNvSpPr>
          <p:nvPr>
            <p:ph type="title"/>
          </p:nvPr>
        </p:nvSpPr>
        <p:spPr>
          <a:xfrm>
            <a:off x="1534696" y="0"/>
            <a:ext cx="9520158" cy="1049235"/>
          </a:xfrm>
        </p:spPr>
        <p:txBody>
          <a:bodyPr>
            <a:normAutofit/>
          </a:bodyPr>
          <a:lstStyle/>
          <a:p>
            <a:r>
              <a:rPr lang="en-GB" sz="4400" dirty="0">
                <a:latin typeface="Calibri" panose="020F0502020204030204" pitchFamily="34" charset="0"/>
                <a:cs typeface="Calibri" panose="020F0502020204030204" pitchFamily="34" charset="0"/>
              </a:rPr>
              <a:t>Implications for our assessment policy</a:t>
            </a:r>
          </a:p>
        </p:txBody>
      </p:sp>
      <p:sp>
        <p:nvSpPr>
          <p:cNvPr id="7" name="TextBox 6">
            <a:extLst>
              <a:ext uri="{FF2B5EF4-FFF2-40B4-BE49-F238E27FC236}">
                <a16:creationId xmlns:a16="http://schemas.microsoft.com/office/drawing/2014/main" id="{F2A07BE8-8664-45EC-80BC-C9ED95E76A36}"/>
              </a:ext>
            </a:extLst>
          </p:cNvPr>
          <p:cNvSpPr txBox="1"/>
          <p:nvPr/>
        </p:nvSpPr>
        <p:spPr>
          <a:xfrm>
            <a:off x="1534696" y="1049235"/>
            <a:ext cx="9671784" cy="5016758"/>
          </a:xfrm>
          <a:prstGeom prst="rect">
            <a:avLst/>
          </a:prstGeom>
          <a:noFill/>
        </p:spPr>
        <p:txBody>
          <a:bodyPr wrap="square" rtlCol="0">
            <a:spAutoFit/>
          </a:bodyPr>
          <a:lstStyle/>
          <a:p>
            <a:r>
              <a:rPr lang="en-GB" sz="2800" dirty="0">
                <a:latin typeface="Calibri" panose="020F0502020204030204" pitchFamily="34" charset="0"/>
                <a:cs typeface="Calibri" panose="020F0502020204030204" pitchFamily="34" charset="0"/>
              </a:rPr>
              <a:t>On the strength of this research, we took the following decisions for this academic year:</a:t>
            </a:r>
          </a:p>
          <a:p>
            <a:pPr marL="342900" lvl="0" indent="-342900">
              <a:buFont typeface="Arial" panose="020B0604020202020204" pitchFamily="34" charset="0"/>
              <a:buChar char="•"/>
            </a:pPr>
            <a:r>
              <a:rPr lang="en-GB" sz="2400" b="1" dirty="0">
                <a:latin typeface="Calibri" panose="020F0502020204030204" pitchFamily="34" charset="0"/>
                <a:cs typeface="Calibri" panose="020F0502020204030204" pitchFamily="34" charset="0"/>
              </a:rPr>
              <a:t>remove a short written </a:t>
            </a:r>
            <a:r>
              <a:rPr lang="en-GB" sz="2400" dirty="0">
                <a:latin typeface="Calibri" panose="020F0502020204030204" pitchFamily="34" charset="0"/>
                <a:cs typeface="Calibri" panose="020F0502020204030204" pitchFamily="34" charset="0"/>
              </a:rPr>
              <a:t>piece from the e-portfolio at Beginners, Continuation and Intermediate level, and </a:t>
            </a:r>
            <a:r>
              <a:rPr lang="en-GB" sz="2400" b="1" dirty="0">
                <a:latin typeface="Calibri" panose="020F0502020204030204" pitchFamily="34" charset="0"/>
                <a:cs typeface="Calibri" panose="020F0502020204030204" pitchFamily="34" charset="0"/>
              </a:rPr>
              <a:t>increase the weighting for the class written test</a:t>
            </a:r>
            <a:r>
              <a:rPr lang="en-GB" sz="2400" dirty="0">
                <a:latin typeface="Calibri" panose="020F0502020204030204" pitchFamily="34" charset="0"/>
                <a:cs typeface="Calibri" panose="020F0502020204030204" pitchFamily="34" charset="0"/>
              </a:rPr>
              <a:t>;</a:t>
            </a:r>
          </a:p>
          <a:p>
            <a:pPr marL="342900" indent="-342900">
              <a:buFont typeface="Arial" panose="020B0604020202020204" pitchFamily="34" charset="0"/>
              <a:buChar char="•"/>
            </a:pPr>
            <a:r>
              <a:rPr lang="en-GB" sz="2400" dirty="0">
                <a:latin typeface="Calibri" panose="020F0502020204030204" pitchFamily="34" charset="0"/>
                <a:cs typeface="Calibri" panose="020F0502020204030204" pitchFamily="34" charset="0"/>
              </a:rPr>
              <a:t>continue to test L2 competence at Advanced and Proficiency level by </a:t>
            </a:r>
            <a:r>
              <a:rPr lang="en-GB" sz="2400" b="1" dirty="0">
                <a:latin typeface="Calibri" panose="020F0502020204030204" pitchFamily="34" charset="0"/>
                <a:cs typeface="Calibri" panose="020F0502020204030204" pitchFamily="34" charset="0"/>
              </a:rPr>
              <a:t>written and grammar tests conducted in class under exam conditions;</a:t>
            </a:r>
            <a:endParaRPr lang="en-GB" sz="2400" dirty="0">
              <a:latin typeface="Calibri" panose="020F0502020204030204" pitchFamily="34" charset="0"/>
              <a:cs typeface="Calibri" panose="020F0502020204030204" pitchFamily="34" charset="0"/>
            </a:endParaRPr>
          </a:p>
          <a:p>
            <a:pPr marL="342900" lvl="0" indent="-342900">
              <a:buFont typeface="Arial" panose="020B0604020202020204" pitchFamily="34" charset="0"/>
              <a:buChar char="•"/>
            </a:pPr>
            <a:r>
              <a:rPr lang="en-GB" sz="2400" dirty="0">
                <a:latin typeface="Calibri" panose="020F0502020204030204" pitchFamily="34" charset="0"/>
                <a:cs typeface="Calibri" panose="020F0502020204030204" pitchFamily="34" charset="0"/>
              </a:rPr>
              <a:t>continue to set L2 essays at Advanced and Proficiency level, in order to encourage personal research and train students how to write essays and use L2 academic language, but </a:t>
            </a:r>
            <a:r>
              <a:rPr lang="en-GB" sz="2400" b="1" dirty="0">
                <a:latin typeface="Calibri" panose="020F0502020204030204" pitchFamily="34" charset="0"/>
                <a:cs typeface="Calibri" panose="020F0502020204030204" pitchFamily="34" charset="0"/>
              </a:rPr>
              <a:t>no longer include specific language marking criteria</a:t>
            </a:r>
            <a:r>
              <a:rPr lang="en-GB" sz="2400" dirty="0">
                <a:latin typeface="Calibri" panose="020F0502020204030204" pitchFamily="34" charset="0"/>
                <a:cs typeface="Calibri" panose="020F0502020204030204" pitchFamily="34" charset="0"/>
              </a:rPr>
              <a:t>. These are covered by more generic ‘communication’ and ‘presentation’ criteria in line with generic assessment descriptors such as those for essays written in English:</a:t>
            </a:r>
          </a:p>
        </p:txBody>
      </p:sp>
    </p:spTree>
    <p:extLst>
      <p:ext uri="{BB962C8B-B14F-4D97-AF65-F5344CB8AC3E}">
        <p14:creationId xmlns:p14="http://schemas.microsoft.com/office/powerpoint/2010/main" val="186602235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AB2F5452-7528-4F42-8714-8C57B159FC36}"/>
              </a:ext>
            </a:extLst>
          </p:cNvPr>
          <p:cNvSpPr>
            <a:spLocks noGrp="1"/>
          </p:cNvSpPr>
          <p:nvPr>
            <p:ph type="title"/>
          </p:nvPr>
        </p:nvSpPr>
        <p:spPr>
          <a:xfrm>
            <a:off x="1534696" y="0"/>
            <a:ext cx="9520158" cy="1049235"/>
          </a:xfrm>
        </p:spPr>
        <p:txBody>
          <a:bodyPr>
            <a:normAutofit/>
          </a:bodyPr>
          <a:lstStyle/>
          <a:p>
            <a:r>
              <a:rPr lang="en-GB" sz="4400" dirty="0">
                <a:latin typeface="Calibri" panose="020F0502020204030204" pitchFamily="34" charset="0"/>
                <a:cs typeface="Calibri" panose="020F0502020204030204" pitchFamily="34" charset="0"/>
              </a:rPr>
              <a:t>New essay marking criteria</a:t>
            </a:r>
          </a:p>
        </p:txBody>
      </p:sp>
      <p:graphicFrame>
        <p:nvGraphicFramePr>
          <p:cNvPr id="4" name="Table 3">
            <a:extLst>
              <a:ext uri="{FF2B5EF4-FFF2-40B4-BE49-F238E27FC236}">
                <a16:creationId xmlns:a16="http://schemas.microsoft.com/office/drawing/2014/main" id="{97E3F438-3D0B-43A0-8527-CB5D5AC8FEBB}"/>
              </a:ext>
            </a:extLst>
          </p:cNvPr>
          <p:cNvGraphicFramePr>
            <a:graphicFrameLocks noGrp="1"/>
          </p:cNvGraphicFramePr>
          <p:nvPr>
            <p:extLst>
              <p:ext uri="{D42A27DB-BD31-4B8C-83A1-F6EECF244321}">
                <p14:modId xmlns:p14="http://schemas.microsoft.com/office/powerpoint/2010/main" val="4206800603"/>
              </p:ext>
            </p:extLst>
          </p:nvPr>
        </p:nvGraphicFramePr>
        <p:xfrm>
          <a:off x="1644929" y="909998"/>
          <a:ext cx="9805864" cy="5241212"/>
        </p:xfrm>
        <a:graphic>
          <a:graphicData uri="http://schemas.openxmlformats.org/drawingml/2006/table">
            <a:tbl>
              <a:tblPr firstRow="1" firstCol="1" bandRow="1"/>
              <a:tblGrid>
                <a:gridCol w="1225733">
                  <a:extLst>
                    <a:ext uri="{9D8B030D-6E8A-4147-A177-3AD203B41FA5}">
                      <a16:colId xmlns:a16="http://schemas.microsoft.com/office/drawing/2014/main" val="1971087774"/>
                    </a:ext>
                  </a:extLst>
                </a:gridCol>
                <a:gridCol w="1225733">
                  <a:extLst>
                    <a:ext uri="{9D8B030D-6E8A-4147-A177-3AD203B41FA5}">
                      <a16:colId xmlns:a16="http://schemas.microsoft.com/office/drawing/2014/main" val="70476542"/>
                    </a:ext>
                  </a:extLst>
                </a:gridCol>
                <a:gridCol w="1225733">
                  <a:extLst>
                    <a:ext uri="{9D8B030D-6E8A-4147-A177-3AD203B41FA5}">
                      <a16:colId xmlns:a16="http://schemas.microsoft.com/office/drawing/2014/main" val="1203386658"/>
                    </a:ext>
                  </a:extLst>
                </a:gridCol>
                <a:gridCol w="1225733">
                  <a:extLst>
                    <a:ext uri="{9D8B030D-6E8A-4147-A177-3AD203B41FA5}">
                      <a16:colId xmlns:a16="http://schemas.microsoft.com/office/drawing/2014/main" val="225837926"/>
                    </a:ext>
                  </a:extLst>
                </a:gridCol>
                <a:gridCol w="1225733">
                  <a:extLst>
                    <a:ext uri="{9D8B030D-6E8A-4147-A177-3AD203B41FA5}">
                      <a16:colId xmlns:a16="http://schemas.microsoft.com/office/drawing/2014/main" val="919042520"/>
                    </a:ext>
                  </a:extLst>
                </a:gridCol>
                <a:gridCol w="1225733">
                  <a:extLst>
                    <a:ext uri="{9D8B030D-6E8A-4147-A177-3AD203B41FA5}">
                      <a16:colId xmlns:a16="http://schemas.microsoft.com/office/drawing/2014/main" val="681856044"/>
                    </a:ext>
                  </a:extLst>
                </a:gridCol>
                <a:gridCol w="1225733">
                  <a:extLst>
                    <a:ext uri="{9D8B030D-6E8A-4147-A177-3AD203B41FA5}">
                      <a16:colId xmlns:a16="http://schemas.microsoft.com/office/drawing/2014/main" val="65448681"/>
                    </a:ext>
                  </a:extLst>
                </a:gridCol>
                <a:gridCol w="1225733">
                  <a:extLst>
                    <a:ext uri="{9D8B030D-6E8A-4147-A177-3AD203B41FA5}">
                      <a16:colId xmlns:a16="http://schemas.microsoft.com/office/drawing/2014/main" val="2913461494"/>
                    </a:ext>
                  </a:extLst>
                </a:gridCol>
              </a:tblGrid>
              <a:tr h="388707">
                <a:tc>
                  <a:txBody>
                    <a:bodyPr/>
                    <a:lstStyle/>
                    <a:p>
                      <a:pPr>
                        <a:lnSpc>
                          <a:spcPct val="115000"/>
                        </a:lnSpc>
                        <a:spcAft>
                          <a:spcPts val="0"/>
                        </a:spcAft>
                      </a:pPr>
                      <a:r>
                        <a:rPr lang="en-GB" sz="1050" b="1" dirty="0">
                          <a:effectLst/>
                          <a:latin typeface="Calibri" panose="020F0502020204030204" pitchFamily="34" charset="0"/>
                          <a:ea typeface="Times New Roman" panose="02020603050405020304" pitchFamily="18" charset="0"/>
                          <a:cs typeface="Calibri" panose="020F0502020204030204" pitchFamily="34" charset="0"/>
                        </a:rPr>
                        <a:t>Grade:</a:t>
                      </a:r>
                      <a:endParaRPr lang="en-GB" sz="1100" dirty="0">
                        <a:effectLst/>
                        <a:latin typeface="Calibri" panose="020F0502020204030204" pitchFamily="34" charset="0"/>
                        <a:ea typeface="Times New Roman" panose="02020603050405020304" pitchFamily="18" charset="0"/>
                        <a:cs typeface="Calibri" panose="020F0502020204030204" pitchFamily="34" charset="0"/>
                      </a:endParaRPr>
                    </a:p>
                  </a:txBody>
                  <a:tcPr marL="41752" marR="41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050" b="1">
                          <a:effectLst/>
                          <a:latin typeface="Calibri" panose="020F0502020204030204" pitchFamily="34" charset="0"/>
                          <a:ea typeface="Times New Roman" panose="02020603050405020304" pitchFamily="18" charset="0"/>
                          <a:cs typeface="Calibri" panose="020F0502020204030204" pitchFamily="34" charset="0"/>
                        </a:rPr>
                        <a:t>Non serious attempt</a:t>
                      </a:r>
                      <a:endParaRPr lang="en-GB" sz="1100">
                        <a:effectLst/>
                        <a:latin typeface="Calibri" panose="020F0502020204030204" pitchFamily="34" charset="0"/>
                        <a:ea typeface="Times New Roman" panose="02020603050405020304" pitchFamily="18" charset="0"/>
                        <a:cs typeface="Calibri" panose="020F0502020204030204" pitchFamily="34" charset="0"/>
                      </a:endParaRPr>
                    </a:p>
                    <a:p>
                      <a:pPr>
                        <a:lnSpc>
                          <a:spcPct val="115000"/>
                        </a:lnSpc>
                        <a:spcAft>
                          <a:spcPts val="0"/>
                        </a:spcAft>
                      </a:pPr>
                      <a:r>
                        <a:rPr lang="en-GB" sz="1050" b="1">
                          <a:effectLst/>
                          <a:latin typeface="Calibri" panose="020F0502020204030204" pitchFamily="34" charset="0"/>
                          <a:ea typeface="Times New Roman" panose="02020603050405020304" pitchFamily="18" charset="0"/>
                          <a:cs typeface="Calibri" panose="020F0502020204030204" pitchFamily="34" charset="0"/>
                        </a:rPr>
                        <a:t>F  0-19</a:t>
                      </a:r>
                      <a:endParaRPr lang="en-GB" sz="1100">
                        <a:effectLst/>
                        <a:latin typeface="Calibri" panose="020F0502020204030204" pitchFamily="34" charset="0"/>
                        <a:ea typeface="Times New Roman" panose="02020603050405020304" pitchFamily="18" charset="0"/>
                        <a:cs typeface="Calibri" panose="020F0502020204030204" pitchFamily="34" charset="0"/>
                      </a:endParaRPr>
                    </a:p>
                  </a:txBody>
                  <a:tcPr marL="41752" marR="41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050" b="1">
                          <a:effectLst/>
                          <a:latin typeface="Calibri" panose="020F0502020204030204" pitchFamily="34" charset="0"/>
                          <a:ea typeface="Times New Roman" panose="02020603050405020304" pitchFamily="18" charset="0"/>
                          <a:cs typeface="Calibri" panose="020F0502020204030204" pitchFamily="34" charset="0"/>
                        </a:rPr>
                        <a:t>Fail</a:t>
                      </a:r>
                      <a:endParaRPr lang="en-GB" sz="1100">
                        <a:effectLst/>
                        <a:latin typeface="Calibri" panose="020F0502020204030204" pitchFamily="34" charset="0"/>
                        <a:ea typeface="Times New Roman" panose="02020603050405020304" pitchFamily="18" charset="0"/>
                        <a:cs typeface="Calibri" panose="020F0502020204030204" pitchFamily="34" charset="0"/>
                      </a:endParaRPr>
                    </a:p>
                    <a:p>
                      <a:pPr>
                        <a:lnSpc>
                          <a:spcPct val="115000"/>
                        </a:lnSpc>
                        <a:spcAft>
                          <a:spcPts val="0"/>
                        </a:spcAft>
                      </a:pPr>
                      <a:r>
                        <a:rPr lang="en-GB" sz="1050" b="1">
                          <a:effectLst/>
                          <a:latin typeface="Calibri" panose="020F0502020204030204" pitchFamily="34" charset="0"/>
                          <a:ea typeface="Times New Roman" panose="02020603050405020304" pitchFamily="18" charset="0"/>
                          <a:cs typeface="Calibri" panose="020F0502020204030204" pitchFamily="34" charset="0"/>
                        </a:rPr>
                        <a:t>F 20-39</a:t>
                      </a:r>
                      <a:endParaRPr lang="en-GB" sz="1100">
                        <a:effectLst/>
                        <a:latin typeface="Calibri" panose="020F0502020204030204" pitchFamily="34" charset="0"/>
                        <a:ea typeface="Times New Roman" panose="02020603050405020304" pitchFamily="18" charset="0"/>
                        <a:cs typeface="Calibri" panose="020F0502020204030204" pitchFamily="34" charset="0"/>
                      </a:endParaRPr>
                    </a:p>
                  </a:txBody>
                  <a:tcPr marL="41752" marR="41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050" b="1">
                          <a:effectLst/>
                          <a:latin typeface="Calibri" panose="020F0502020204030204" pitchFamily="34" charset="0"/>
                          <a:ea typeface="Times New Roman" panose="02020603050405020304" pitchFamily="18" charset="0"/>
                          <a:cs typeface="Calibri" panose="020F0502020204030204" pitchFamily="34" charset="0"/>
                        </a:rPr>
                        <a:t>Fair</a:t>
                      </a:r>
                      <a:endParaRPr lang="en-GB" sz="1100">
                        <a:effectLst/>
                        <a:latin typeface="Calibri" panose="020F0502020204030204" pitchFamily="34" charset="0"/>
                        <a:ea typeface="Times New Roman" panose="02020603050405020304" pitchFamily="18" charset="0"/>
                        <a:cs typeface="Calibri" panose="020F0502020204030204" pitchFamily="34" charset="0"/>
                      </a:endParaRPr>
                    </a:p>
                    <a:p>
                      <a:pPr>
                        <a:lnSpc>
                          <a:spcPct val="115000"/>
                        </a:lnSpc>
                        <a:spcAft>
                          <a:spcPts val="0"/>
                        </a:spcAft>
                      </a:pPr>
                      <a:r>
                        <a:rPr lang="en-GB" sz="1050" b="1">
                          <a:effectLst/>
                          <a:latin typeface="Calibri" panose="020F0502020204030204" pitchFamily="34" charset="0"/>
                          <a:ea typeface="Times New Roman" panose="02020603050405020304" pitchFamily="18" charset="0"/>
                          <a:cs typeface="Calibri" panose="020F0502020204030204" pitchFamily="34" charset="0"/>
                        </a:rPr>
                        <a:t>D 40-49</a:t>
                      </a:r>
                      <a:endParaRPr lang="en-GB" sz="1100">
                        <a:effectLst/>
                        <a:latin typeface="Calibri" panose="020F0502020204030204" pitchFamily="34" charset="0"/>
                        <a:ea typeface="Times New Roman" panose="02020603050405020304" pitchFamily="18" charset="0"/>
                        <a:cs typeface="Calibri" panose="020F0502020204030204" pitchFamily="34" charset="0"/>
                      </a:endParaRPr>
                    </a:p>
                  </a:txBody>
                  <a:tcPr marL="41752" marR="41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050" b="1">
                          <a:effectLst/>
                          <a:latin typeface="Calibri" panose="020F0502020204030204" pitchFamily="34" charset="0"/>
                          <a:ea typeface="Times New Roman" panose="02020603050405020304" pitchFamily="18" charset="0"/>
                          <a:cs typeface="Calibri" panose="020F0502020204030204" pitchFamily="34" charset="0"/>
                        </a:rPr>
                        <a:t>Good</a:t>
                      </a:r>
                      <a:endParaRPr lang="en-GB" sz="1100">
                        <a:effectLst/>
                        <a:latin typeface="Calibri" panose="020F0502020204030204" pitchFamily="34" charset="0"/>
                        <a:ea typeface="Times New Roman" panose="02020603050405020304" pitchFamily="18" charset="0"/>
                        <a:cs typeface="Calibri" panose="020F0502020204030204" pitchFamily="34" charset="0"/>
                      </a:endParaRPr>
                    </a:p>
                    <a:p>
                      <a:pPr>
                        <a:lnSpc>
                          <a:spcPct val="115000"/>
                        </a:lnSpc>
                        <a:spcAft>
                          <a:spcPts val="0"/>
                        </a:spcAft>
                      </a:pPr>
                      <a:r>
                        <a:rPr lang="en-GB" sz="1050" b="1">
                          <a:effectLst/>
                          <a:latin typeface="Calibri" panose="020F0502020204030204" pitchFamily="34" charset="0"/>
                          <a:ea typeface="Times New Roman" panose="02020603050405020304" pitchFamily="18" charset="0"/>
                          <a:cs typeface="Calibri" panose="020F0502020204030204" pitchFamily="34" charset="0"/>
                        </a:rPr>
                        <a:t>C 50-59</a:t>
                      </a:r>
                      <a:endParaRPr lang="en-GB" sz="1100">
                        <a:effectLst/>
                        <a:latin typeface="Calibri" panose="020F0502020204030204" pitchFamily="34" charset="0"/>
                        <a:ea typeface="Times New Roman" panose="02020603050405020304" pitchFamily="18" charset="0"/>
                        <a:cs typeface="Calibri" panose="020F0502020204030204" pitchFamily="34" charset="0"/>
                      </a:endParaRPr>
                    </a:p>
                  </a:txBody>
                  <a:tcPr marL="41752" marR="41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050" b="1">
                          <a:effectLst/>
                          <a:latin typeface="Calibri" panose="020F0502020204030204" pitchFamily="34" charset="0"/>
                          <a:ea typeface="Times New Roman" panose="02020603050405020304" pitchFamily="18" charset="0"/>
                          <a:cs typeface="Calibri" panose="020F0502020204030204" pitchFamily="34" charset="0"/>
                        </a:rPr>
                        <a:t>Very good</a:t>
                      </a:r>
                      <a:endParaRPr lang="en-GB" sz="1100">
                        <a:effectLst/>
                        <a:latin typeface="Calibri" panose="020F0502020204030204" pitchFamily="34" charset="0"/>
                        <a:ea typeface="Times New Roman" panose="02020603050405020304" pitchFamily="18" charset="0"/>
                        <a:cs typeface="Calibri" panose="020F0502020204030204" pitchFamily="34" charset="0"/>
                      </a:endParaRPr>
                    </a:p>
                    <a:p>
                      <a:pPr>
                        <a:lnSpc>
                          <a:spcPct val="115000"/>
                        </a:lnSpc>
                        <a:spcAft>
                          <a:spcPts val="0"/>
                        </a:spcAft>
                      </a:pPr>
                      <a:r>
                        <a:rPr lang="en-GB" sz="1050" b="1">
                          <a:effectLst/>
                          <a:latin typeface="Calibri" panose="020F0502020204030204" pitchFamily="34" charset="0"/>
                          <a:ea typeface="Times New Roman" panose="02020603050405020304" pitchFamily="18" charset="0"/>
                          <a:cs typeface="Calibri" panose="020F0502020204030204" pitchFamily="34" charset="0"/>
                        </a:rPr>
                        <a:t>B 60-69</a:t>
                      </a:r>
                      <a:endParaRPr lang="en-GB" sz="1100">
                        <a:effectLst/>
                        <a:latin typeface="Calibri" panose="020F0502020204030204" pitchFamily="34" charset="0"/>
                        <a:ea typeface="Times New Roman" panose="02020603050405020304" pitchFamily="18" charset="0"/>
                        <a:cs typeface="Calibri" panose="020F0502020204030204" pitchFamily="34" charset="0"/>
                      </a:endParaRPr>
                    </a:p>
                  </a:txBody>
                  <a:tcPr marL="41752" marR="41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050" b="1">
                          <a:effectLst/>
                          <a:latin typeface="Calibri" panose="020F0502020204030204" pitchFamily="34" charset="0"/>
                          <a:ea typeface="Times New Roman" panose="02020603050405020304" pitchFamily="18" charset="0"/>
                          <a:cs typeface="Calibri" panose="020F0502020204030204" pitchFamily="34" charset="0"/>
                        </a:rPr>
                        <a:t>Excellent</a:t>
                      </a:r>
                      <a:endParaRPr lang="en-GB" sz="1100">
                        <a:effectLst/>
                        <a:latin typeface="Calibri" panose="020F0502020204030204" pitchFamily="34" charset="0"/>
                        <a:ea typeface="Times New Roman" panose="02020603050405020304" pitchFamily="18" charset="0"/>
                        <a:cs typeface="Calibri" panose="020F0502020204030204" pitchFamily="34" charset="0"/>
                      </a:endParaRPr>
                    </a:p>
                    <a:p>
                      <a:pPr>
                        <a:lnSpc>
                          <a:spcPct val="115000"/>
                        </a:lnSpc>
                        <a:spcAft>
                          <a:spcPts val="0"/>
                        </a:spcAft>
                      </a:pPr>
                      <a:r>
                        <a:rPr lang="en-GB" sz="1050" b="1">
                          <a:effectLst/>
                          <a:latin typeface="Calibri" panose="020F0502020204030204" pitchFamily="34" charset="0"/>
                          <a:ea typeface="Times New Roman" panose="02020603050405020304" pitchFamily="18" charset="0"/>
                          <a:cs typeface="Calibri" panose="020F0502020204030204" pitchFamily="34" charset="0"/>
                        </a:rPr>
                        <a:t>A 70-84</a:t>
                      </a:r>
                      <a:endParaRPr lang="en-GB" sz="1100">
                        <a:effectLst/>
                        <a:latin typeface="Calibri" panose="020F0502020204030204" pitchFamily="34" charset="0"/>
                        <a:ea typeface="Times New Roman" panose="02020603050405020304" pitchFamily="18" charset="0"/>
                        <a:cs typeface="Calibri" panose="020F0502020204030204" pitchFamily="34" charset="0"/>
                      </a:endParaRPr>
                    </a:p>
                  </a:txBody>
                  <a:tcPr marL="41752" marR="41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050" b="1">
                          <a:effectLst/>
                          <a:latin typeface="Calibri" panose="020F0502020204030204" pitchFamily="34" charset="0"/>
                          <a:ea typeface="Times New Roman" panose="02020603050405020304" pitchFamily="18" charset="0"/>
                          <a:cs typeface="Calibri" panose="020F0502020204030204" pitchFamily="34" charset="0"/>
                        </a:rPr>
                        <a:t>Outstanding</a:t>
                      </a:r>
                      <a:endParaRPr lang="en-GB" sz="1100">
                        <a:effectLst/>
                        <a:latin typeface="Calibri" panose="020F0502020204030204" pitchFamily="34" charset="0"/>
                        <a:ea typeface="Times New Roman" panose="02020603050405020304" pitchFamily="18" charset="0"/>
                        <a:cs typeface="Calibri" panose="020F0502020204030204" pitchFamily="34" charset="0"/>
                      </a:endParaRPr>
                    </a:p>
                    <a:p>
                      <a:pPr>
                        <a:lnSpc>
                          <a:spcPct val="115000"/>
                        </a:lnSpc>
                        <a:spcAft>
                          <a:spcPts val="0"/>
                        </a:spcAft>
                      </a:pPr>
                      <a:r>
                        <a:rPr lang="en-GB" sz="1050" b="1">
                          <a:effectLst/>
                          <a:latin typeface="Calibri" panose="020F0502020204030204" pitchFamily="34" charset="0"/>
                          <a:ea typeface="Times New Roman" panose="02020603050405020304" pitchFamily="18" charset="0"/>
                          <a:cs typeface="Calibri" panose="020F0502020204030204" pitchFamily="34" charset="0"/>
                        </a:rPr>
                        <a:t>A* 85-100</a:t>
                      </a:r>
                      <a:endParaRPr lang="en-GB" sz="1100">
                        <a:effectLst/>
                        <a:latin typeface="Calibri" panose="020F0502020204030204" pitchFamily="34" charset="0"/>
                        <a:ea typeface="Times New Roman" panose="02020603050405020304" pitchFamily="18" charset="0"/>
                        <a:cs typeface="Calibri" panose="020F0502020204030204" pitchFamily="34" charset="0"/>
                      </a:endParaRPr>
                    </a:p>
                  </a:txBody>
                  <a:tcPr marL="41752" marR="41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75010841"/>
                  </a:ext>
                </a:extLst>
              </a:tr>
              <a:tr h="653538">
                <a:tc>
                  <a:txBody>
                    <a:bodyPr/>
                    <a:lstStyle/>
                    <a:p>
                      <a:pPr algn="r">
                        <a:lnSpc>
                          <a:spcPts val="1150"/>
                        </a:lnSpc>
                        <a:spcAft>
                          <a:spcPts val="0"/>
                        </a:spcAft>
                      </a:pPr>
                      <a:r>
                        <a:rPr lang="en-GB" sz="1200" b="1" dirty="0">
                          <a:effectLst/>
                          <a:latin typeface="Calibri" panose="020F0502020204030204" pitchFamily="34" charset="0"/>
                          <a:ea typeface="Times New Roman" panose="02020603050405020304" pitchFamily="18" charset="0"/>
                          <a:cs typeface="Calibri" panose="020F0502020204030204" pitchFamily="34" charset="0"/>
                        </a:rPr>
                        <a:t>Qua</a:t>
                      </a:r>
                      <a:r>
                        <a:rPr lang="en-GB" sz="1200" b="1" spc="-5" dirty="0">
                          <a:effectLst/>
                          <a:latin typeface="Calibri" panose="020F0502020204030204" pitchFamily="34" charset="0"/>
                          <a:ea typeface="Times New Roman" panose="02020603050405020304" pitchFamily="18" charset="0"/>
                          <a:cs typeface="Calibri" panose="020F0502020204030204" pitchFamily="34" charset="0"/>
                        </a:rPr>
                        <a:t>lit</a:t>
                      </a:r>
                      <a:r>
                        <a:rPr lang="en-GB" sz="1200" b="1" dirty="0">
                          <a:effectLst/>
                          <a:latin typeface="Calibri" panose="020F0502020204030204" pitchFamily="34" charset="0"/>
                          <a:ea typeface="Times New Roman" panose="02020603050405020304" pitchFamily="18" charset="0"/>
                          <a:cs typeface="Calibri" panose="020F0502020204030204" pitchFamily="34" charset="0"/>
                        </a:rPr>
                        <a:t>y of content</a:t>
                      </a:r>
                      <a:endParaRPr lang="en-GB" sz="1400" b="1" dirty="0">
                        <a:effectLst/>
                        <a:latin typeface="Calibri" panose="020F0502020204030204" pitchFamily="34" charset="0"/>
                        <a:ea typeface="Times New Roman" panose="02020603050405020304" pitchFamily="18" charset="0"/>
                        <a:cs typeface="Calibri" panose="020F0502020204030204" pitchFamily="34" charset="0"/>
                      </a:endParaRPr>
                    </a:p>
                  </a:txBody>
                  <a:tcPr marL="41752" marR="41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nSpc>
                          <a:spcPct val="115000"/>
                        </a:lnSpc>
                        <a:spcAft>
                          <a:spcPts val="0"/>
                        </a:spcAft>
                      </a:pPr>
                      <a:r>
                        <a:rPr lang="en-GB" sz="1050" spc="30">
                          <a:effectLst/>
                          <a:latin typeface="Calibri" panose="020F0502020204030204" pitchFamily="34" charset="0"/>
                          <a:ea typeface="Times New Roman" panose="02020603050405020304" pitchFamily="18" charset="0"/>
                          <a:cs typeface="Calibri" panose="020F0502020204030204" pitchFamily="34" charset="0"/>
                        </a:rPr>
                        <a:t>Very weak</a:t>
                      </a:r>
                      <a:r>
                        <a:rPr lang="en-GB" sz="1050" spc="10">
                          <a:effectLst/>
                          <a:latin typeface="Calibri" panose="020F0502020204030204" pitchFamily="34" charset="0"/>
                          <a:ea typeface="Times New Roman" panose="02020603050405020304" pitchFamily="18" charset="0"/>
                          <a:cs typeface="Calibri" panose="020F0502020204030204" pitchFamily="34" charset="0"/>
                        </a:rPr>
                        <a:t> </a:t>
                      </a:r>
                      <a:r>
                        <a:rPr lang="en-GB" sz="1050" spc="-5">
                          <a:effectLst/>
                          <a:latin typeface="Calibri" panose="020F0502020204030204" pitchFamily="34" charset="0"/>
                          <a:ea typeface="Times New Roman" panose="02020603050405020304" pitchFamily="18" charset="0"/>
                          <a:cs typeface="Calibri" panose="020F0502020204030204" pitchFamily="34" charset="0"/>
                        </a:rPr>
                        <a:t>ana</a:t>
                      </a:r>
                      <a:r>
                        <a:rPr lang="en-GB" sz="1050">
                          <a:effectLst/>
                          <a:latin typeface="Calibri" panose="020F0502020204030204" pitchFamily="34" charset="0"/>
                          <a:ea typeface="Times New Roman" panose="02020603050405020304" pitchFamily="18" charset="0"/>
                          <a:cs typeface="Calibri" panose="020F0502020204030204" pitchFamily="34" charset="0"/>
                        </a:rPr>
                        <a:t>l</a:t>
                      </a:r>
                      <a:r>
                        <a:rPr lang="en-GB" sz="1050" spc="-5">
                          <a:effectLst/>
                          <a:latin typeface="Calibri" panose="020F0502020204030204" pitchFamily="34" charset="0"/>
                          <a:ea typeface="Times New Roman" panose="02020603050405020304" pitchFamily="18" charset="0"/>
                          <a:cs typeface="Calibri" panose="020F0502020204030204" pitchFamily="34" charset="0"/>
                        </a:rPr>
                        <a:t>y</a:t>
                      </a:r>
                      <a:r>
                        <a:rPr lang="en-GB" sz="1050" spc="5">
                          <a:effectLst/>
                          <a:latin typeface="Calibri" panose="020F0502020204030204" pitchFamily="34" charset="0"/>
                          <a:ea typeface="Times New Roman" panose="02020603050405020304" pitchFamily="18" charset="0"/>
                          <a:cs typeface="Calibri" panose="020F0502020204030204" pitchFamily="34" charset="0"/>
                        </a:rPr>
                        <a:t>s</a:t>
                      </a:r>
                      <a:r>
                        <a:rPr lang="en-GB" sz="1050">
                          <a:effectLst/>
                          <a:latin typeface="Calibri" panose="020F0502020204030204" pitchFamily="34" charset="0"/>
                          <a:ea typeface="Times New Roman" panose="02020603050405020304" pitchFamily="18" charset="0"/>
                          <a:cs typeface="Calibri" panose="020F0502020204030204" pitchFamily="34" charset="0"/>
                        </a:rPr>
                        <a:t>is</a:t>
                      </a:r>
                      <a:r>
                        <a:rPr lang="en-GB" sz="1050" spc="10">
                          <a:effectLst/>
                          <a:latin typeface="Calibri" panose="020F0502020204030204" pitchFamily="34" charset="0"/>
                          <a:ea typeface="Times New Roman" panose="02020603050405020304" pitchFamily="18" charset="0"/>
                          <a:cs typeface="Calibri" panose="020F0502020204030204" pitchFamily="34" charset="0"/>
                        </a:rPr>
                        <a:t> </a:t>
                      </a:r>
                      <a:r>
                        <a:rPr lang="en-GB" sz="1050" spc="-5">
                          <a:effectLst/>
                          <a:latin typeface="Calibri" panose="020F0502020204030204" pitchFamily="34" charset="0"/>
                          <a:ea typeface="Times New Roman" panose="02020603050405020304" pitchFamily="18" charset="0"/>
                          <a:cs typeface="Calibri" panose="020F0502020204030204" pitchFamily="34" charset="0"/>
                        </a:rPr>
                        <a:t>an</a:t>
                      </a:r>
                      <a:r>
                        <a:rPr lang="en-GB" sz="1050">
                          <a:effectLst/>
                          <a:latin typeface="Calibri" panose="020F0502020204030204" pitchFamily="34" charset="0"/>
                          <a:ea typeface="Times New Roman" panose="02020603050405020304" pitchFamily="18" charset="0"/>
                          <a:cs typeface="Calibri" panose="020F0502020204030204" pitchFamily="34" charset="0"/>
                        </a:rPr>
                        <a:t>d </a:t>
                      </a:r>
                      <a:r>
                        <a:rPr lang="en-GB" sz="1050" spc="-5">
                          <a:effectLst/>
                          <a:latin typeface="Calibri" panose="020F0502020204030204" pitchFamily="34" charset="0"/>
                          <a:ea typeface="Times New Roman" panose="02020603050405020304" pitchFamily="18" charset="0"/>
                          <a:cs typeface="Calibri" panose="020F0502020204030204" pitchFamily="34" charset="0"/>
                        </a:rPr>
                        <a:t>eva</a:t>
                      </a:r>
                      <a:r>
                        <a:rPr lang="en-GB" sz="1050">
                          <a:effectLst/>
                          <a:latin typeface="Calibri" panose="020F0502020204030204" pitchFamily="34" charset="0"/>
                          <a:ea typeface="Times New Roman" panose="02020603050405020304" pitchFamily="18" charset="0"/>
                          <a:cs typeface="Calibri" panose="020F0502020204030204" pitchFamily="34" charset="0"/>
                        </a:rPr>
                        <a:t>lu</a:t>
                      </a:r>
                      <a:r>
                        <a:rPr lang="en-GB" sz="1050" spc="-5">
                          <a:effectLst/>
                          <a:latin typeface="Calibri" panose="020F0502020204030204" pitchFamily="34" charset="0"/>
                          <a:ea typeface="Times New Roman" panose="02020603050405020304" pitchFamily="18" charset="0"/>
                          <a:cs typeface="Calibri" panose="020F0502020204030204" pitchFamily="34" charset="0"/>
                        </a:rPr>
                        <a:t>a</a:t>
                      </a:r>
                      <a:r>
                        <a:rPr lang="en-GB" sz="1050" spc="5">
                          <a:effectLst/>
                          <a:latin typeface="Calibri" panose="020F0502020204030204" pitchFamily="34" charset="0"/>
                          <a:ea typeface="Times New Roman" panose="02020603050405020304" pitchFamily="18" charset="0"/>
                          <a:cs typeface="Calibri" panose="020F0502020204030204" pitchFamily="34" charset="0"/>
                        </a:rPr>
                        <a:t>t</a:t>
                      </a:r>
                      <a:r>
                        <a:rPr lang="en-GB" sz="1050">
                          <a:effectLst/>
                          <a:latin typeface="Calibri" panose="020F0502020204030204" pitchFamily="34" charset="0"/>
                          <a:ea typeface="Times New Roman" panose="02020603050405020304" pitchFamily="18" charset="0"/>
                          <a:cs typeface="Calibri" panose="020F0502020204030204" pitchFamily="34" charset="0"/>
                        </a:rPr>
                        <a:t>ion.</a:t>
                      </a:r>
                      <a:endParaRPr lang="en-GB" sz="1100">
                        <a:effectLst/>
                        <a:latin typeface="Calibri" panose="020F0502020204030204" pitchFamily="34" charset="0"/>
                        <a:ea typeface="Times New Roman" panose="02020603050405020304" pitchFamily="18" charset="0"/>
                        <a:cs typeface="Calibri" panose="020F0502020204030204" pitchFamily="34" charset="0"/>
                      </a:endParaRPr>
                    </a:p>
                  </a:txBody>
                  <a:tcPr marL="41752" marR="41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nSpc>
                          <a:spcPct val="115000"/>
                        </a:lnSpc>
                        <a:spcAft>
                          <a:spcPts val="0"/>
                        </a:spcAft>
                      </a:pPr>
                      <a:r>
                        <a:rPr lang="en-GB" sz="1050" spc="30">
                          <a:effectLst/>
                          <a:latin typeface="Calibri" panose="020F0502020204030204" pitchFamily="34" charset="0"/>
                          <a:ea typeface="Times New Roman" panose="02020603050405020304" pitchFamily="18" charset="0"/>
                          <a:cs typeface="Calibri" panose="020F0502020204030204" pitchFamily="34" charset="0"/>
                        </a:rPr>
                        <a:t>W</a:t>
                      </a:r>
                      <a:r>
                        <a:rPr lang="en-GB" sz="1050" spc="-5">
                          <a:effectLst/>
                          <a:latin typeface="Calibri" panose="020F0502020204030204" pitchFamily="34" charset="0"/>
                          <a:ea typeface="Times New Roman" panose="02020603050405020304" pitchFamily="18" charset="0"/>
                          <a:cs typeface="Calibri" panose="020F0502020204030204" pitchFamily="34" charset="0"/>
                        </a:rPr>
                        <a:t>ea</a:t>
                      </a:r>
                      <a:r>
                        <a:rPr lang="en-GB" sz="1050">
                          <a:effectLst/>
                          <a:latin typeface="Calibri" panose="020F0502020204030204" pitchFamily="34" charset="0"/>
                          <a:ea typeface="Times New Roman" panose="02020603050405020304" pitchFamily="18" charset="0"/>
                          <a:cs typeface="Calibri" panose="020F0502020204030204" pitchFamily="34" charset="0"/>
                        </a:rPr>
                        <a:t>k</a:t>
                      </a:r>
                      <a:r>
                        <a:rPr lang="en-GB" sz="1050" spc="10">
                          <a:effectLst/>
                          <a:latin typeface="Calibri" panose="020F0502020204030204" pitchFamily="34" charset="0"/>
                          <a:ea typeface="Times New Roman" panose="02020603050405020304" pitchFamily="18" charset="0"/>
                          <a:cs typeface="Calibri" panose="020F0502020204030204" pitchFamily="34" charset="0"/>
                        </a:rPr>
                        <a:t> </a:t>
                      </a:r>
                      <a:r>
                        <a:rPr lang="en-GB" sz="1050" spc="-5">
                          <a:effectLst/>
                          <a:latin typeface="Calibri" panose="020F0502020204030204" pitchFamily="34" charset="0"/>
                          <a:ea typeface="Times New Roman" panose="02020603050405020304" pitchFamily="18" charset="0"/>
                          <a:cs typeface="Calibri" panose="020F0502020204030204" pitchFamily="34" charset="0"/>
                        </a:rPr>
                        <a:t>ana</a:t>
                      </a:r>
                      <a:r>
                        <a:rPr lang="en-GB" sz="1050">
                          <a:effectLst/>
                          <a:latin typeface="Calibri" panose="020F0502020204030204" pitchFamily="34" charset="0"/>
                          <a:ea typeface="Times New Roman" panose="02020603050405020304" pitchFamily="18" charset="0"/>
                          <a:cs typeface="Calibri" panose="020F0502020204030204" pitchFamily="34" charset="0"/>
                        </a:rPr>
                        <a:t>l</a:t>
                      </a:r>
                      <a:r>
                        <a:rPr lang="en-GB" sz="1050" spc="-5">
                          <a:effectLst/>
                          <a:latin typeface="Calibri" panose="020F0502020204030204" pitchFamily="34" charset="0"/>
                          <a:ea typeface="Times New Roman" panose="02020603050405020304" pitchFamily="18" charset="0"/>
                          <a:cs typeface="Calibri" panose="020F0502020204030204" pitchFamily="34" charset="0"/>
                        </a:rPr>
                        <a:t>y</a:t>
                      </a:r>
                      <a:r>
                        <a:rPr lang="en-GB" sz="1050" spc="5">
                          <a:effectLst/>
                          <a:latin typeface="Calibri" panose="020F0502020204030204" pitchFamily="34" charset="0"/>
                          <a:ea typeface="Times New Roman" panose="02020603050405020304" pitchFamily="18" charset="0"/>
                          <a:cs typeface="Calibri" panose="020F0502020204030204" pitchFamily="34" charset="0"/>
                        </a:rPr>
                        <a:t>s</a:t>
                      </a:r>
                      <a:r>
                        <a:rPr lang="en-GB" sz="1050">
                          <a:effectLst/>
                          <a:latin typeface="Calibri" panose="020F0502020204030204" pitchFamily="34" charset="0"/>
                          <a:ea typeface="Times New Roman" panose="02020603050405020304" pitchFamily="18" charset="0"/>
                          <a:cs typeface="Calibri" panose="020F0502020204030204" pitchFamily="34" charset="0"/>
                        </a:rPr>
                        <a:t>is</a:t>
                      </a:r>
                      <a:r>
                        <a:rPr lang="en-GB" sz="1050" spc="10">
                          <a:effectLst/>
                          <a:latin typeface="Calibri" panose="020F0502020204030204" pitchFamily="34" charset="0"/>
                          <a:ea typeface="Times New Roman" panose="02020603050405020304" pitchFamily="18" charset="0"/>
                          <a:cs typeface="Calibri" panose="020F0502020204030204" pitchFamily="34" charset="0"/>
                        </a:rPr>
                        <a:t> </a:t>
                      </a:r>
                      <a:r>
                        <a:rPr lang="en-GB" sz="1050" spc="-5">
                          <a:effectLst/>
                          <a:latin typeface="Calibri" panose="020F0502020204030204" pitchFamily="34" charset="0"/>
                          <a:ea typeface="Times New Roman" panose="02020603050405020304" pitchFamily="18" charset="0"/>
                          <a:cs typeface="Calibri" panose="020F0502020204030204" pitchFamily="34" charset="0"/>
                        </a:rPr>
                        <a:t>an</a:t>
                      </a:r>
                      <a:r>
                        <a:rPr lang="en-GB" sz="1050">
                          <a:effectLst/>
                          <a:latin typeface="Calibri" panose="020F0502020204030204" pitchFamily="34" charset="0"/>
                          <a:ea typeface="Times New Roman" panose="02020603050405020304" pitchFamily="18" charset="0"/>
                          <a:cs typeface="Calibri" panose="020F0502020204030204" pitchFamily="34" charset="0"/>
                        </a:rPr>
                        <a:t>d </a:t>
                      </a:r>
                      <a:r>
                        <a:rPr lang="en-GB" sz="1050" spc="-5">
                          <a:effectLst/>
                          <a:latin typeface="Calibri" panose="020F0502020204030204" pitchFamily="34" charset="0"/>
                          <a:ea typeface="Times New Roman" panose="02020603050405020304" pitchFamily="18" charset="0"/>
                          <a:cs typeface="Calibri" panose="020F0502020204030204" pitchFamily="34" charset="0"/>
                        </a:rPr>
                        <a:t>eva</a:t>
                      </a:r>
                      <a:r>
                        <a:rPr lang="en-GB" sz="1050">
                          <a:effectLst/>
                          <a:latin typeface="Calibri" panose="020F0502020204030204" pitchFamily="34" charset="0"/>
                          <a:ea typeface="Times New Roman" panose="02020603050405020304" pitchFamily="18" charset="0"/>
                          <a:cs typeface="Calibri" panose="020F0502020204030204" pitchFamily="34" charset="0"/>
                        </a:rPr>
                        <a:t>lu</a:t>
                      </a:r>
                      <a:r>
                        <a:rPr lang="en-GB" sz="1050" spc="-5">
                          <a:effectLst/>
                          <a:latin typeface="Calibri" panose="020F0502020204030204" pitchFamily="34" charset="0"/>
                          <a:ea typeface="Times New Roman" panose="02020603050405020304" pitchFamily="18" charset="0"/>
                          <a:cs typeface="Calibri" panose="020F0502020204030204" pitchFamily="34" charset="0"/>
                        </a:rPr>
                        <a:t>a</a:t>
                      </a:r>
                      <a:r>
                        <a:rPr lang="en-GB" sz="1050" spc="5">
                          <a:effectLst/>
                          <a:latin typeface="Calibri" panose="020F0502020204030204" pitchFamily="34" charset="0"/>
                          <a:ea typeface="Times New Roman" panose="02020603050405020304" pitchFamily="18" charset="0"/>
                          <a:cs typeface="Calibri" panose="020F0502020204030204" pitchFamily="34" charset="0"/>
                        </a:rPr>
                        <a:t>t</a:t>
                      </a:r>
                      <a:r>
                        <a:rPr lang="en-GB" sz="1050">
                          <a:effectLst/>
                          <a:latin typeface="Calibri" panose="020F0502020204030204" pitchFamily="34" charset="0"/>
                          <a:ea typeface="Times New Roman" panose="02020603050405020304" pitchFamily="18" charset="0"/>
                          <a:cs typeface="Calibri" panose="020F0502020204030204" pitchFamily="34" charset="0"/>
                        </a:rPr>
                        <a:t>ion.</a:t>
                      </a:r>
                      <a:endParaRPr lang="en-GB" sz="1100">
                        <a:effectLst/>
                        <a:latin typeface="Calibri" panose="020F0502020204030204" pitchFamily="34" charset="0"/>
                        <a:ea typeface="Times New Roman" panose="02020603050405020304" pitchFamily="18" charset="0"/>
                        <a:cs typeface="Calibri" panose="020F0502020204030204" pitchFamily="34" charset="0"/>
                      </a:endParaRPr>
                    </a:p>
                  </a:txBody>
                  <a:tcPr marL="41752" marR="41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nSpc>
                          <a:spcPct val="115000"/>
                        </a:lnSpc>
                        <a:spcAft>
                          <a:spcPts val="0"/>
                        </a:spcAft>
                      </a:pPr>
                      <a:r>
                        <a:rPr lang="en-GB" sz="1050">
                          <a:effectLst/>
                          <a:latin typeface="Calibri" panose="020F0502020204030204" pitchFamily="34" charset="0"/>
                          <a:ea typeface="Times New Roman" panose="02020603050405020304" pitchFamily="18" charset="0"/>
                          <a:cs typeface="Calibri" panose="020F0502020204030204" pitchFamily="34" charset="0"/>
                        </a:rPr>
                        <a:t>Fair </a:t>
                      </a:r>
                      <a:r>
                        <a:rPr lang="en-GB" sz="1050" spc="-5">
                          <a:effectLst/>
                          <a:latin typeface="Calibri" panose="020F0502020204030204" pitchFamily="34" charset="0"/>
                          <a:ea typeface="Times New Roman" panose="02020603050405020304" pitchFamily="18" charset="0"/>
                          <a:cs typeface="Calibri" panose="020F0502020204030204" pitchFamily="34" charset="0"/>
                        </a:rPr>
                        <a:t>ana</a:t>
                      </a:r>
                      <a:r>
                        <a:rPr lang="en-GB" sz="1050">
                          <a:effectLst/>
                          <a:latin typeface="Calibri" panose="020F0502020204030204" pitchFamily="34" charset="0"/>
                          <a:ea typeface="Times New Roman" panose="02020603050405020304" pitchFamily="18" charset="0"/>
                          <a:cs typeface="Calibri" panose="020F0502020204030204" pitchFamily="34" charset="0"/>
                        </a:rPr>
                        <a:t>l</a:t>
                      </a:r>
                      <a:r>
                        <a:rPr lang="en-GB" sz="1050" spc="-5">
                          <a:effectLst/>
                          <a:latin typeface="Calibri" panose="020F0502020204030204" pitchFamily="34" charset="0"/>
                          <a:ea typeface="Times New Roman" panose="02020603050405020304" pitchFamily="18" charset="0"/>
                          <a:cs typeface="Calibri" panose="020F0502020204030204" pitchFamily="34" charset="0"/>
                        </a:rPr>
                        <a:t>y</a:t>
                      </a:r>
                      <a:r>
                        <a:rPr lang="en-GB" sz="1050" spc="5">
                          <a:effectLst/>
                          <a:latin typeface="Calibri" panose="020F0502020204030204" pitchFamily="34" charset="0"/>
                          <a:ea typeface="Times New Roman" panose="02020603050405020304" pitchFamily="18" charset="0"/>
                          <a:cs typeface="Calibri" panose="020F0502020204030204" pitchFamily="34" charset="0"/>
                        </a:rPr>
                        <a:t>s</a:t>
                      </a:r>
                      <a:r>
                        <a:rPr lang="en-GB" sz="1050">
                          <a:effectLst/>
                          <a:latin typeface="Calibri" panose="020F0502020204030204" pitchFamily="34" charset="0"/>
                          <a:ea typeface="Times New Roman" panose="02020603050405020304" pitchFamily="18" charset="0"/>
                          <a:cs typeface="Calibri" panose="020F0502020204030204" pitchFamily="34" charset="0"/>
                        </a:rPr>
                        <a:t>is</a:t>
                      </a:r>
                      <a:r>
                        <a:rPr lang="en-GB" sz="1050" spc="10">
                          <a:effectLst/>
                          <a:latin typeface="Calibri" panose="020F0502020204030204" pitchFamily="34" charset="0"/>
                          <a:ea typeface="Times New Roman" panose="02020603050405020304" pitchFamily="18" charset="0"/>
                          <a:cs typeface="Calibri" panose="020F0502020204030204" pitchFamily="34" charset="0"/>
                        </a:rPr>
                        <a:t> </a:t>
                      </a:r>
                      <a:r>
                        <a:rPr lang="en-GB" sz="1050" spc="-15">
                          <a:effectLst/>
                          <a:latin typeface="Calibri" panose="020F0502020204030204" pitchFamily="34" charset="0"/>
                          <a:ea typeface="Times New Roman" panose="02020603050405020304" pitchFamily="18" charset="0"/>
                          <a:cs typeface="Calibri" panose="020F0502020204030204" pitchFamily="34" charset="0"/>
                        </a:rPr>
                        <a:t>w</a:t>
                      </a:r>
                      <a:r>
                        <a:rPr lang="en-GB" sz="1050">
                          <a:effectLst/>
                          <a:latin typeface="Calibri" panose="020F0502020204030204" pitchFamily="34" charset="0"/>
                          <a:ea typeface="Times New Roman" panose="02020603050405020304" pitchFamily="18" charset="0"/>
                          <a:cs typeface="Calibri" panose="020F0502020204030204" pitchFamily="34" charset="0"/>
                        </a:rPr>
                        <a:t>i</a:t>
                      </a:r>
                      <a:r>
                        <a:rPr lang="en-GB" sz="1050" spc="5">
                          <a:effectLst/>
                          <a:latin typeface="Calibri" panose="020F0502020204030204" pitchFamily="34" charset="0"/>
                          <a:ea typeface="Times New Roman" panose="02020603050405020304" pitchFamily="18" charset="0"/>
                          <a:cs typeface="Calibri" panose="020F0502020204030204" pitchFamily="34" charset="0"/>
                        </a:rPr>
                        <a:t>t</a:t>
                      </a:r>
                      <a:r>
                        <a:rPr lang="en-GB" sz="1050">
                          <a:effectLst/>
                          <a:latin typeface="Calibri" panose="020F0502020204030204" pitchFamily="34" charset="0"/>
                          <a:ea typeface="Times New Roman" panose="02020603050405020304" pitchFamily="18" charset="0"/>
                          <a:cs typeface="Calibri" panose="020F0502020204030204" pitchFamily="34" charset="0"/>
                        </a:rPr>
                        <a:t>h </a:t>
                      </a:r>
                      <a:r>
                        <a:rPr lang="en-GB" sz="1050" spc="5">
                          <a:effectLst/>
                          <a:latin typeface="Calibri" panose="020F0502020204030204" pitchFamily="34" charset="0"/>
                          <a:ea typeface="Times New Roman" panose="02020603050405020304" pitchFamily="18" charset="0"/>
                          <a:cs typeface="Calibri" panose="020F0502020204030204" pitchFamily="34" charset="0"/>
                        </a:rPr>
                        <a:t>s</a:t>
                      </a:r>
                      <a:r>
                        <a:rPr lang="en-GB" sz="1050" spc="-5">
                          <a:effectLst/>
                          <a:latin typeface="Calibri" panose="020F0502020204030204" pitchFamily="34" charset="0"/>
                          <a:ea typeface="Times New Roman" panose="02020603050405020304" pitchFamily="18" charset="0"/>
                          <a:cs typeface="Calibri" panose="020F0502020204030204" pitchFamily="34" charset="0"/>
                        </a:rPr>
                        <a:t>o</a:t>
                      </a:r>
                      <a:r>
                        <a:rPr lang="en-GB" sz="1050" spc="15">
                          <a:effectLst/>
                          <a:latin typeface="Calibri" panose="020F0502020204030204" pitchFamily="34" charset="0"/>
                          <a:ea typeface="Times New Roman" panose="02020603050405020304" pitchFamily="18" charset="0"/>
                          <a:cs typeface="Calibri" panose="020F0502020204030204" pitchFamily="34" charset="0"/>
                        </a:rPr>
                        <a:t>m</a:t>
                      </a:r>
                      <a:r>
                        <a:rPr lang="en-GB" sz="1050">
                          <a:effectLst/>
                          <a:latin typeface="Calibri" panose="020F0502020204030204" pitchFamily="34" charset="0"/>
                          <a:ea typeface="Times New Roman" panose="02020603050405020304" pitchFamily="18" charset="0"/>
                          <a:cs typeface="Calibri" panose="020F0502020204030204" pitchFamily="34" charset="0"/>
                        </a:rPr>
                        <a:t>e </a:t>
                      </a:r>
                      <a:r>
                        <a:rPr lang="en-GB" sz="1050" spc="-5">
                          <a:effectLst/>
                          <a:latin typeface="Calibri" panose="020F0502020204030204" pitchFamily="34" charset="0"/>
                          <a:ea typeface="Times New Roman" panose="02020603050405020304" pitchFamily="18" charset="0"/>
                          <a:cs typeface="Calibri" panose="020F0502020204030204" pitchFamily="34" charset="0"/>
                        </a:rPr>
                        <a:t>eva</a:t>
                      </a:r>
                      <a:r>
                        <a:rPr lang="en-GB" sz="1050">
                          <a:effectLst/>
                          <a:latin typeface="Calibri" panose="020F0502020204030204" pitchFamily="34" charset="0"/>
                          <a:ea typeface="Times New Roman" panose="02020603050405020304" pitchFamily="18" charset="0"/>
                          <a:cs typeface="Calibri" panose="020F0502020204030204" pitchFamily="34" charset="0"/>
                        </a:rPr>
                        <a:t>lu</a:t>
                      </a:r>
                      <a:r>
                        <a:rPr lang="en-GB" sz="1050" spc="-5">
                          <a:effectLst/>
                          <a:latin typeface="Calibri" panose="020F0502020204030204" pitchFamily="34" charset="0"/>
                          <a:ea typeface="Times New Roman" panose="02020603050405020304" pitchFamily="18" charset="0"/>
                          <a:cs typeface="Calibri" panose="020F0502020204030204" pitchFamily="34" charset="0"/>
                        </a:rPr>
                        <a:t>a</a:t>
                      </a:r>
                      <a:r>
                        <a:rPr lang="en-GB" sz="1050" spc="5">
                          <a:effectLst/>
                          <a:latin typeface="Calibri" panose="020F0502020204030204" pitchFamily="34" charset="0"/>
                          <a:ea typeface="Times New Roman" panose="02020603050405020304" pitchFamily="18" charset="0"/>
                          <a:cs typeface="Calibri" panose="020F0502020204030204" pitchFamily="34" charset="0"/>
                        </a:rPr>
                        <a:t>t</a:t>
                      </a:r>
                      <a:r>
                        <a:rPr lang="en-GB" sz="1050">
                          <a:effectLst/>
                          <a:latin typeface="Calibri" panose="020F0502020204030204" pitchFamily="34" charset="0"/>
                          <a:ea typeface="Times New Roman" panose="02020603050405020304" pitchFamily="18" charset="0"/>
                          <a:cs typeface="Calibri" panose="020F0502020204030204" pitchFamily="34" charset="0"/>
                        </a:rPr>
                        <a:t>ion.</a:t>
                      </a:r>
                      <a:endParaRPr lang="en-GB" sz="1100">
                        <a:effectLst/>
                        <a:latin typeface="Calibri" panose="020F0502020204030204" pitchFamily="34" charset="0"/>
                        <a:ea typeface="Times New Roman" panose="02020603050405020304" pitchFamily="18" charset="0"/>
                        <a:cs typeface="Calibri" panose="020F0502020204030204" pitchFamily="34" charset="0"/>
                      </a:endParaRPr>
                    </a:p>
                  </a:txBody>
                  <a:tcPr marL="41752" marR="41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nSpc>
                          <a:spcPct val="115000"/>
                        </a:lnSpc>
                        <a:spcAft>
                          <a:spcPts val="0"/>
                        </a:spcAft>
                      </a:pPr>
                      <a:r>
                        <a:rPr lang="en-GB" sz="1050">
                          <a:effectLst/>
                          <a:latin typeface="Calibri" panose="020F0502020204030204" pitchFamily="34" charset="0"/>
                          <a:ea typeface="Times New Roman" panose="02020603050405020304" pitchFamily="18" charset="0"/>
                          <a:cs typeface="Calibri" panose="020F0502020204030204" pitchFamily="34" charset="0"/>
                        </a:rPr>
                        <a:t>G</a:t>
                      </a:r>
                      <a:r>
                        <a:rPr lang="en-GB" sz="1050" spc="-5">
                          <a:effectLst/>
                          <a:latin typeface="Calibri" panose="020F0502020204030204" pitchFamily="34" charset="0"/>
                          <a:ea typeface="Times New Roman" panose="02020603050405020304" pitchFamily="18" charset="0"/>
                          <a:cs typeface="Calibri" panose="020F0502020204030204" pitchFamily="34" charset="0"/>
                        </a:rPr>
                        <a:t>oo</a:t>
                      </a:r>
                      <a:r>
                        <a:rPr lang="en-GB" sz="1050">
                          <a:effectLst/>
                          <a:latin typeface="Calibri" panose="020F0502020204030204" pitchFamily="34" charset="0"/>
                          <a:ea typeface="Times New Roman" panose="02020603050405020304" pitchFamily="18" charset="0"/>
                          <a:cs typeface="Calibri" panose="020F0502020204030204" pitchFamily="34" charset="0"/>
                        </a:rPr>
                        <a:t>d </a:t>
                      </a:r>
                      <a:r>
                        <a:rPr lang="en-GB" sz="1050" spc="-5">
                          <a:effectLst/>
                          <a:latin typeface="Calibri" panose="020F0502020204030204" pitchFamily="34" charset="0"/>
                          <a:ea typeface="Times New Roman" panose="02020603050405020304" pitchFamily="18" charset="0"/>
                          <a:cs typeface="Calibri" panose="020F0502020204030204" pitchFamily="34" charset="0"/>
                        </a:rPr>
                        <a:t>ana</a:t>
                      </a:r>
                      <a:r>
                        <a:rPr lang="en-GB" sz="1050">
                          <a:effectLst/>
                          <a:latin typeface="Calibri" panose="020F0502020204030204" pitchFamily="34" charset="0"/>
                          <a:ea typeface="Times New Roman" panose="02020603050405020304" pitchFamily="18" charset="0"/>
                          <a:cs typeface="Calibri" panose="020F0502020204030204" pitchFamily="34" charset="0"/>
                        </a:rPr>
                        <a:t>l</a:t>
                      </a:r>
                      <a:r>
                        <a:rPr lang="en-GB" sz="1050" spc="-5">
                          <a:effectLst/>
                          <a:latin typeface="Calibri" panose="020F0502020204030204" pitchFamily="34" charset="0"/>
                          <a:ea typeface="Times New Roman" panose="02020603050405020304" pitchFamily="18" charset="0"/>
                          <a:cs typeface="Calibri" panose="020F0502020204030204" pitchFamily="34" charset="0"/>
                        </a:rPr>
                        <a:t>y</a:t>
                      </a:r>
                      <a:r>
                        <a:rPr lang="en-GB" sz="1050" spc="5">
                          <a:effectLst/>
                          <a:latin typeface="Calibri" panose="020F0502020204030204" pitchFamily="34" charset="0"/>
                          <a:ea typeface="Times New Roman" panose="02020603050405020304" pitchFamily="18" charset="0"/>
                          <a:cs typeface="Calibri" panose="020F0502020204030204" pitchFamily="34" charset="0"/>
                        </a:rPr>
                        <a:t>s</a:t>
                      </a:r>
                      <a:r>
                        <a:rPr lang="en-GB" sz="1050">
                          <a:effectLst/>
                          <a:latin typeface="Calibri" panose="020F0502020204030204" pitchFamily="34" charset="0"/>
                          <a:ea typeface="Times New Roman" panose="02020603050405020304" pitchFamily="18" charset="0"/>
                          <a:cs typeface="Calibri" panose="020F0502020204030204" pitchFamily="34" charset="0"/>
                        </a:rPr>
                        <a:t>is</a:t>
                      </a:r>
                      <a:r>
                        <a:rPr lang="en-GB" sz="1050" spc="10">
                          <a:effectLst/>
                          <a:latin typeface="Calibri" panose="020F0502020204030204" pitchFamily="34" charset="0"/>
                          <a:ea typeface="Times New Roman" panose="02020603050405020304" pitchFamily="18" charset="0"/>
                          <a:cs typeface="Calibri" panose="020F0502020204030204" pitchFamily="34" charset="0"/>
                        </a:rPr>
                        <a:t> </a:t>
                      </a:r>
                      <a:r>
                        <a:rPr lang="en-GB" sz="1050" spc="-5">
                          <a:effectLst/>
                          <a:latin typeface="Calibri" panose="020F0502020204030204" pitchFamily="34" charset="0"/>
                          <a:ea typeface="Times New Roman" panose="02020603050405020304" pitchFamily="18" charset="0"/>
                          <a:cs typeface="Calibri" panose="020F0502020204030204" pitchFamily="34" charset="0"/>
                        </a:rPr>
                        <a:t>an</a:t>
                      </a:r>
                      <a:r>
                        <a:rPr lang="en-GB" sz="1050">
                          <a:effectLst/>
                          <a:latin typeface="Calibri" panose="020F0502020204030204" pitchFamily="34" charset="0"/>
                          <a:ea typeface="Times New Roman" panose="02020603050405020304" pitchFamily="18" charset="0"/>
                          <a:cs typeface="Calibri" panose="020F0502020204030204" pitchFamily="34" charset="0"/>
                        </a:rPr>
                        <a:t>d </a:t>
                      </a:r>
                      <a:r>
                        <a:rPr lang="en-GB" sz="1050" spc="5">
                          <a:effectLst/>
                          <a:latin typeface="Calibri" panose="020F0502020204030204" pitchFamily="34" charset="0"/>
                          <a:ea typeface="Times New Roman" panose="02020603050405020304" pitchFamily="18" charset="0"/>
                          <a:cs typeface="Calibri" panose="020F0502020204030204" pitchFamily="34" charset="0"/>
                        </a:rPr>
                        <a:t>s</a:t>
                      </a:r>
                      <a:r>
                        <a:rPr lang="en-GB" sz="1050" spc="-5">
                          <a:effectLst/>
                          <a:latin typeface="Calibri" panose="020F0502020204030204" pitchFamily="34" charset="0"/>
                          <a:ea typeface="Times New Roman" panose="02020603050405020304" pitchFamily="18" charset="0"/>
                          <a:cs typeface="Calibri" panose="020F0502020204030204" pitchFamily="34" charset="0"/>
                        </a:rPr>
                        <a:t>oun</a:t>
                      </a:r>
                      <a:r>
                        <a:rPr lang="en-GB" sz="1050">
                          <a:effectLst/>
                          <a:latin typeface="Calibri" panose="020F0502020204030204" pitchFamily="34" charset="0"/>
                          <a:ea typeface="Times New Roman" panose="02020603050405020304" pitchFamily="18" charset="0"/>
                          <a:cs typeface="Calibri" panose="020F0502020204030204" pitchFamily="34" charset="0"/>
                        </a:rPr>
                        <a:t>d </a:t>
                      </a:r>
                      <a:r>
                        <a:rPr lang="en-GB" sz="1050" spc="-5">
                          <a:effectLst/>
                          <a:latin typeface="Calibri" panose="020F0502020204030204" pitchFamily="34" charset="0"/>
                          <a:ea typeface="Times New Roman" panose="02020603050405020304" pitchFamily="18" charset="0"/>
                          <a:cs typeface="Calibri" panose="020F0502020204030204" pitchFamily="34" charset="0"/>
                        </a:rPr>
                        <a:t>eva</a:t>
                      </a:r>
                      <a:r>
                        <a:rPr lang="en-GB" sz="1050">
                          <a:effectLst/>
                          <a:latin typeface="Calibri" panose="020F0502020204030204" pitchFamily="34" charset="0"/>
                          <a:ea typeface="Times New Roman" panose="02020603050405020304" pitchFamily="18" charset="0"/>
                          <a:cs typeface="Calibri" panose="020F0502020204030204" pitchFamily="34" charset="0"/>
                        </a:rPr>
                        <a:t>lu</a:t>
                      </a:r>
                      <a:r>
                        <a:rPr lang="en-GB" sz="1050" spc="-5">
                          <a:effectLst/>
                          <a:latin typeface="Calibri" panose="020F0502020204030204" pitchFamily="34" charset="0"/>
                          <a:ea typeface="Times New Roman" panose="02020603050405020304" pitchFamily="18" charset="0"/>
                          <a:cs typeface="Calibri" panose="020F0502020204030204" pitchFamily="34" charset="0"/>
                        </a:rPr>
                        <a:t>a</a:t>
                      </a:r>
                      <a:r>
                        <a:rPr lang="en-GB" sz="1050" spc="5">
                          <a:effectLst/>
                          <a:latin typeface="Calibri" panose="020F0502020204030204" pitchFamily="34" charset="0"/>
                          <a:ea typeface="Times New Roman" panose="02020603050405020304" pitchFamily="18" charset="0"/>
                          <a:cs typeface="Calibri" panose="020F0502020204030204" pitchFamily="34" charset="0"/>
                        </a:rPr>
                        <a:t>t</a:t>
                      </a:r>
                      <a:r>
                        <a:rPr lang="en-GB" sz="1050">
                          <a:effectLst/>
                          <a:latin typeface="Calibri" panose="020F0502020204030204" pitchFamily="34" charset="0"/>
                          <a:ea typeface="Times New Roman" panose="02020603050405020304" pitchFamily="18" charset="0"/>
                          <a:cs typeface="Calibri" panose="020F0502020204030204" pitchFamily="34" charset="0"/>
                        </a:rPr>
                        <a:t>ion.</a:t>
                      </a:r>
                      <a:endParaRPr lang="en-GB" sz="1100">
                        <a:effectLst/>
                        <a:latin typeface="Calibri" panose="020F0502020204030204" pitchFamily="34" charset="0"/>
                        <a:ea typeface="Times New Roman" panose="02020603050405020304" pitchFamily="18" charset="0"/>
                        <a:cs typeface="Calibri" panose="020F0502020204030204" pitchFamily="34" charset="0"/>
                      </a:endParaRPr>
                    </a:p>
                  </a:txBody>
                  <a:tcPr marL="41752" marR="41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nSpc>
                          <a:spcPct val="115000"/>
                        </a:lnSpc>
                        <a:spcAft>
                          <a:spcPts val="0"/>
                        </a:spcAft>
                      </a:pPr>
                      <a:r>
                        <a:rPr lang="en-GB" sz="1050" spc="5">
                          <a:effectLst/>
                          <a:latin typeface="Calibri" panose="020F0502020204030204" pitchFamily="34" charset="0"/>
                          <a:ea typeface="Times New Roman" panose="02020603050405020304" pitchFamily="18" charset="0"/>
                          <a:cs typeface="Calibri" panose="020F0502020204030204" pitchFamily="34" charset="0"/>
                        </a:rPr>
                        <a:t>Acc</a:t>
                      </a:r>
                      <a:r>
                        <a:rPr lang="en-GB" sz="1050" spc="-5">
                          <a:effectLst/>
                          <a:latin typeface="Calibri" panose="020F0502020204030204" pitchFamily="34" charset="0"/>
                          <a:ea typeface="Times New Roman" panose="02020603050405020304" pitchFamily="18" charset="0"/>
                          <a:cs typeface="Calibri" panose="020F0502020204030204" pitchFamily="34" charset="0"/>
                        </a:rPr>
                        <a:t>ura</a:t>
                      </a:r>
                      <a:r>
                        <a:rPr lang="en-GB" sz="1050" spc="5">
                          <a:effectLst/>
                          <a:latin typeface="Calibri" panose="020F0502020204030204" pitchFamily="34" charset="0"/>
                          <a:ea typeface="Times New Roman" panose="02020603050405020304" pitchFamily="18" charset="0"/>
                          <a:cs typeface="Calibri" panose="020F0502020204030204" pitchFamily="34" charset="0"/>
                        </a:rPr>
                        <a:t>t</a:t>
                      </a:r>
                      <a:r>
                        <a:rPr lang="en-GB" sz="1050">
                          <a:effectLst/>
                          <a:latin typeface="Calibri" panose="020F0502020204030204" pitchFamily="34" charset="0"/>
                          <a:ea typeface="Times New Roman" panose="02020603050405020304" pitchFamily="18" charset="0"/>
                          <a:cs typeface="Calibri" panose="020F0502020204030204" pitchFamily="34" charset="0"/>
                        </a:rPr>
                        <a:t>e </a:t>
                      </a:r>
                      <a:r>
                        <a:rPr lang="en-GB" sz="1050" spc="-5">
                          <a:effectLst/>
                          <a:latin typeface="Calibri" panose="020F0502020204030204" pitchFamily="34" charset="0"/>
                          <a:ea typeface="Times New Roman" panose="02020603050405020304" pitchFamily="18" charset="0"/>
                          <a:cs typeface="Calibri" panose="020F0502020204030204" pitchFamily="34" charset="0"/>
                        </a:rPr>
                        <a:t>ana</a:t>
                      </a:r>
                      <a:r>
                        <a:rPr lang="en-GB" sz="1050">
                          <a:effectLst/>
                          <a:latin typeface="Calibri" panose="020F0502020204030204" pitchFamily="34" charset="0"/>
                          <a:ea typeface="Times New Roman" panose="02020603050405020304" pitchFamily="18" charset="0"/>
                          <a:cs typeface="Calibri" panose="020F0502020204030204" pitchFamily="34" charset="0"/>
                        </a:rPr>
                        <a:t>l</a:t>
                      </a:r>
                      <a:r>
                        <a:rPr lang="en-GB" sz="1050" spc="-5">
                          <a:effectLst/>
                          <a:latin typeface="Calibri" panose="020F0502020204030204" pitchFamily="34" charset="0"/>
                          <a:ea typeface="Times New Roman" panose="02020603050405020304" pitchFamily="18" charset="0"/>
                          <a:cs typeface="Calibri" panose="020F0502020204030204" pitchFamily="34" charset="0"/>
                        </a:rPr>
                        <a:t>y</a:t>
                      </a:r>
                      <a:r>
                        <a:rPr lang="en-GB" sz="1050" spc="5">
                          <a:effectLst/>
                          <a:latin typeface="Calibri" panose="020F0502020204030204" pitchFamily="34" charset="0"/>
                          <a:ea typeface="Times New Roman" panose="02020603050405020304" pitchFamily="18" charset="0"/>
                          <a:cs typeface="Calibri" panose="020F0502020204030204" pitchFamily="34" charset="0"/>
                        </a:rPr>
                        <a:t>s</a:t>
                      </a:r>
                      <a:r>
                        <a:rPr lang="en-GB" sz="1050">
                          <a:effectLst/>
                          <a:latin typeface="Calibri" panose="020F0502020204030204" pitchFamily="34" charset="0"/>
                          <a:ea typeface="Times New Roman" panose="02020603050405020304" pitchFamily="18" charset="0"/>
                          <a:cs typeface="Calibri" panose="020F0502020204030204" pitchFamily="34" charset="0"/>
                        </a:rPr>
                        <a:t>is</a:t>
                      </a:r>
                      <a:r>
                        <a:rPr lang="en-GB" sz="1050" spc="10">
                          <a:effectLst/>
                          <a:latin typeface="Calibri" panose="020F0502020204030204" pitchFamily="34" charset="0"/>
                          <a:ea typeface="Times New Roman" panose="02020603050405020304" pitchFamily="18" charset="0"/>
                          <a:cs typeface="Calibri" panose="020F0502020204030204" pitchFamily="34" charset="0"/>
                        </a:rPr>
                        <a:t> </a:t>
                      </a:r>
                      <a:r>
                        <a:rPr lang="en-GB" sz="1050" spc="-5">
                          <a:effectLst/>
                          <a:latin typeface="Calibri" panose="020F0502020204030204" pitchFamily="34" charset="0"/>
                          <a:ea typeface="Times New Roman" panose="02020603050405020304" pitchFamily="18" charset="0"/>
                          <a:cs typeface="Calibri" panose="020F0502020204030204" pitchFamily="34" charset="0"/>
                        </a:rPr>
                        <a:t>an</a:t>
                      </a:r>
                      <a:r>
                        <a:rPr lang="en-GB" sz="1050">
                          <a:effectLst/>
                          <a:latin typeface="Calibri" panose="020F0502020204030204" pitchFamily="34" charset="0"/>
                          <a:ea typeface="Times New Roman" panose="02020603050405020304" pitchFamily="18" charset="0"/>
                          <a:cs typeface="Calibri" panose="020F0502020204030204" pitchFamily="34" charset="0"/>
                        </a:rPr>
                        <a:t>d </a:t>
                      </a:r>
                      <a:r>
                        <a:rPr lang="en-GB" sz="1050" spc="-5">
                          <a:effectLst/>
                          <a:latin typeface="Calibri" panose="020F0502020204030204" pitchFamily="34" charset="0"/>
                          <a:ea typeface="Times New Roman" panose="02020603050405020304" pitchFamily="18" charset="0"/>
                          <a:cs typeface="Calibri" panose="020F0502020204030204" pitchFamily="34" charset="0"/>
                        </a:rPr>
                        <a:t>ver</a:t>
                      </a:r>
                      <a:r>
                        <a:rPr lang="en-GB" sz="1050">
                          <a:effectLst/>
                          <a:latin typeface="Calibri" panose="020F0502020204030204" pitchFamily="34" charset="0"/>
                          <a:ea typeface="Times New Roman" panose="02020603050405020304" pitchFamily="18" charset="0"/>
                          <a:cs typeface="Calibri" panose="020F0502020204030204" pitchFamily="34" charset="0"/>
                        </a:rPr>
                        <a:t>y </a:t>
                      </a:r>
                      <a:r>
                        <a:rPr lang="en-GB" sz="1050" spc="-5">
                          <a:effectLst/>
                          <a:latin typeface="Calibri" panose="020F0502020204030204" pitchFamily="34" charset="0"/>
                          <a:ea typeface="Times New Roman" panose="02020603050405020304" pitchFamily="18" charset="0"/>
                          <a:cs typeface="Calibri" panose="020F0502020204030204" pitchFamily="34" charset="0"/>
                        </a:rPr>
                        <a:t>goo</a:t>
                      </a:r>
                      <a:r>
                        <a:rPr lang="en-GB" sz="1050">
                          <a:effectLst/>
                          <a:latin typeface="Calibri" panose="020F0502020204030204" pitchFamily="34" charset="0"/>
                          <a:ea typeface="Times New Roman" panose="02020603050405020304" pitchFamily="18" charset="0"/>
                          <a:cs typeface="Calibri" panose="020F0502020204030204" pitchFamily="34" charset="0"/>
                        </a:rPr>
                        <a:t>d </a:t>
                      </a:r>
                      <a:r>
                        <a:rPr lang="en-GB" sz="1050" spc="-5">
                          <a:effectLst/>
                          <a:latin typeface="Calibri" panose="020F0502020204030204" pitchFamily="34" charset="0"/>
                          <a:ea typeface="Times New Roman" panose="02020603050405020304" pitchFamily="18" charset="0"/>
                          <a:cs typeface="Calibri" panose="020F0502020204030204" pitchFamily="34" charset="0"/>
                        </a:rPr>
                        <a:t>eva</a:t>
                      </a:r>
                      <a:r>
                        <a:rPr lang="en-GB" sz="1050">
                          <a:effectLst/>
                          <a:latin typeface="Calibri" panose="020F0502020204030204" pitchFamily="34" charset="0"/>
                          <a:ea typeface="Times New Roman" panose="02020603050405020304" pitchFamily="18" charset="0"/>
                          <a:cs typeface="Calibri" panose="020F0502020204030204" pitchFamily="34" charset="0"/>
                        </a:rPr>
                        <a:t>lu</a:t>
                      </a:r>
                      <a:r>
                        <a:rPr lang="en-GB" sz="1050" spc="-5">
                          <a:effectLst/>
                          <a:latin typeface="Calibri" panose="020F0502020204030204" pitchFamily="34" charset="0"/>
                          <a:ea typeface="Times New Roman" panose="02020603050405020304" pitchFamily="18" charset="0"/>
                          <a:cs typeface="Calibri" panose="020F0502020204030204" pitchFamily="34" charset="0"/>
                        </a:rPr>
                        <a:t>a</a:t>
                      </a:r>
                      <a:r>
                        <a:rPr lang="en-GB" sz="1050" spc="5">
                          <a:effectLst/>
                          <a:latin typeface="Calibri" panose="020F0502020204030204" pitchFamily="34" charset="0"/>
                          <a:ea typeface="Times New Roman" panose="02020603050405020304" pitchFamily="18" charset="0"/>
                          <a:cs typeface="Calibri" panose="020F0502020204030204" pitchFamily="34" charset="0"/>
                        </a:rPr>
                        <a:t>t</a:t>
                      </a:r>
                      <a:r>
                        <a:rPr lang="en-GB" sz="1050">
                          <a:effectLst/>
                          <a:latin typeface="Calibri" panose="020F0502020204030204" pitchFamily="34" charset="0"/>
                          <a:ea typeface="Times New Roman" panose="02020603050405020304" pitchFamily="18" charset="0"/>
                          <a:cs typeface="Calibri" panose="020F0502020204030204" pitchFamily="34" charset="0"/>
                        </a:rPr>
                        <a:t>ion.</a:t>
                      </a:r>
                      <a:endParaRPr lang="en-GB" sz="1100">
                        <a:effectLst/>
                        <a:latin typeface="Calibri" panose="020F0502020204030204" pitchFamily="34" charset="0"/>
                        <a:ea typeface="Times New Roman" panose="02020603050405020304" pitchFamily="18" charset="0"/>
                        <a:cs typeface="Calibri" panose="020F0502020204030204" pitchFamily="34" charset="0"/>
                      </a:endParaRPr>
                    </a:p>
                  </a:txBody>
                  <a:tcPr marL="41752" marR="41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nSpc>
                          <a:spcPct val="115000"/>
                        </a:lnSpc>
                        <a:spcAft>
                          <a:spcPts val="0"/>
                        </a:spcAft>
                      </a:pPr>
                      <a:r>
                        <a:rPr lang="en-GB" sz="1050" dirty="0">
                          <a:effectLst/>
                          <a:latin typeface="Calibri" panose="020F0502020204030204" pitchFamily="34" charset="0"/>
                          <a:ea typeface="Times New Roman" panose="02020603050405020304" pitchFamily="18" charset="0"/>
                          <a:cs typeface="Calibri" panose="020F0502020204030204" pitchFamily="34" charset="0"/>
                        </a:rPr>
                        <a:t>Strong critical a</a:t>
                      </a:r>
                      <a:r>
                        <a:rPr lang="en-GB" sz="1050" spc="5" dirty="0">
                          <a:effectLst/>
                          <a:latin typeface="Calibri" panose="020F0502020204030204" pitchFamily="34" charset="0"/>
                          <a:ea typeface="Times New Roman" panose="02020603050405020304" pitchFamily="18" charset="0"/>
                          <a:cs typeface="Calibri" panose="020F0502020204030204" pitchFamily="34" charset="0"/>
                        </a:rPr>
                        <a:t>b</a:t>
                      </a:r>
                      <a:r>
                        <a:rPr lang="en-GB" sz="1050" dirty="0">
                          <a:effectLst/>
                          <a:latin typeface="Calibri" panose="020F0502020204030204" pitchFamily="34" charset="0"/>
                          <a:ea typeface="Times New Roman" panose="02020603050405020304" pitchFamily="18" charset="0"/>
                          <a:cs typeface="Calibri" panose="020F0502020204030204" pitchFamily="34" charset="0"/>
                        </a:rPr>
                        <a:t>ility and analytical approach to </a:t>
                      </a:r>
                      <a:r>
                        <a:rPr lang="en-GB" sz="1050" spc="-10" dirty="0">
                          <a:effectLst/>
                          <a:latin typeface="Calibri" panose="020F0502020204030204" pitchFamily="34" charset="0"/>
                          <a:ea typeface="Times New Roman" panose="02020603050405020304" pitchFamily="18" charset="0"/>
                          <a:cs typeface="Calibri" panose="020F0502020204030204" pitchFamily="34" charset="0"/>
                        </a:rPr>
                        <a:t>t</a:t>
                      </a:r>
                      <a:r>
                        <a:rPr lang="en-GB" sz="1050" spc="-5" dirty="0">
                          <a:effectLst/>
                          <a:latin typeface="Calibri" panose="020F0502020204030204" pitchFamily="34" charset="0"/>
                          <a:ea typeface="Times New Roman" panose="02020603050405020304" pitchFamily="18" charset="0"/>
                          <a:cs typeface="Calibri" panose="020F0502020204030204" pitchFamily="34" charset="0"/>
                        </a:rPr>
                        <a:t>h</a:t>
                      </a:r>
                      <a:r>
                        <a:rPr lang="en-GB" sz="1050" dirty="0">
                          <a:effectLst/>
                          <a:latin typeface="Calibri" panose="020F0502020204030204" pitchFamily="34" charset="0"/>
                          <a:ea typeface="Times New Roman" panose="02020603050405020304" pitchFamily="18" charset="0"/>
                          <a:cs typeface="Calibri" panose="020F0502020204030204" pitchFamily="34" charset="0"/>
                        </a:rPr>
                        <a:t>e subject.</a:t>
                      </a:r>
                      <a:endParaRPr lang="en-GB" sz="1100" dirty="0">
                        <a:effectLst/>
                        <a:latin typeface="Calibri" panose="020F0502020204030204" pitchFamily="34" charset="0"/>
                        <a:ea typeface="Times New Roman" panose="02020603050405020304" pitchFamily="18" charset="0"/>
                        <a:cs typeface="Calibri" panose="020F0502020204030204" pitchFamily="34" charset="0"/>
                      </a:endParaRPr>
                    </a:p>
                  </a:txBody>
                  <a:tcPr marL="41752" marR="41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nSpc>
                          <a:spcPct val="115000"/>
                        </a:lnSpc>
                        <a:spcAft>
                          <a:spcPts val="0"/>
                        </a:spcAft>
                      </a:pPr>
                      <a:r>
                        <a:rPr lang="en-GB" sz="1050">
                          <a:effectLst/>
                          <a:latin typeface="Calibri" panose="020F0502020204030204" pitchFamily="34" charset="0"/>
                          <a:ea typeface="Times New Roman" panose="02020603050405020304" pitchFamily="18" charset="0"/>
                          <a:cs typeface="Calibri" panose="020F0502020204030204" pitchFamily="34" charset="0"/>
                        </a:rPr>
                        <a:t>Exceptional critical a</a:t>
                      </a:r>
                      <a:r>
                        <a:rPr lang="en-GB" sz="1050" spc="5">
                          <a:effectLst/>
                          <a:latin typeface="Calibri" panose="020F0502020204030204" pitchFamily="34" charset="0"/>
                          <a:ea typeface="Times New Roman" panose="02020603050405020304" pitchFamily="18" charset="0"/>
                          <a:cs typeface="Calibri" panose="020F0502020204030204" pitchFamily="34" charset="0"/>
                        </a:rPr>
                        <a:t>b</a:t>
                      </a:r>
                      <a:r>
                        <a:rPr lang="en-GB" sz="1050">
                          <a:effectLst/>
                          <a:latin typeface="Calibri" panose="020F0502020204030204" pitchFamily="34" charset="0"/>
                          <a:ea typeface="Times New Roman" panose="02020603050405020304" pitchFamily="18" charset="0"/>
                          <a:cs typeface="Calibri" panose="020F0502020204030204" pitchFamily="34" charset="0"/>
                        </a:rPr>
                        <a:t>ility &amp; analytical approach to </a:t>
                      </a:r>
                      <a:r>
                        <a:rPr lang="en-GB" sz="1050" spc="-10">
                          <a:effectLst/>
                          <a:latin typeface="Calibri" panose="020F0502020204030204" pitchFamily="34" charset="0"/>
                          <a:ea typeface="Times New Roman" panose="02020603050405020304" pitchFamily="18" charset="0"/>
                          <a:cs typeface="Calibri" panose="020F0502020204030204" pitchFamily="34" charset="0"/>
                        </a:rPr>
                        <a:t>t</a:t>
                      </a:r>
                      <a:r>
                        <a:rPr lang="en-GB" sz="1050" spc="-5">
                          <a:effectLst/>
                          <a:latin typeface="Calibri" panose="020F0502020204030204" pitchFamily="34" charset="0"/>
                          <a:ea typeface="Times New Roman" panose="02020603050405020304" pitchFamily="18" charset="0"/>
                          <a:cs typeface="Calibri" panose="020F0502020204030204" pitchFamily="34" charset="0"/>
                        </a:rPr>
                        <a:t>h</a:t>
                      </a:r>
                      <a:r>
                        <a:rPr lang="en-GB" sz="1050">
                          <a:effectLst/>
                          <a:latin typeface="Calibri" panose="020F0502020204030204" pitchFamily="34" charset="0"/>
                          <a:ea typeface="Times New Roman" panose="02020603050405020304" pitchFamily="18" charset="0"/>
                          <a:cs typeface="Calibri" panose="020F0502020204030204" pitchFamily="34" charset="0"/>
                        </a:rPr>
                        <a:t>e subject.</a:t>
                      </a:r>
                      <a:endParaRPr lang="en-GB" sz="1100">
                        <a:effectLst/>
                        <a:latin typeface="Calibri" panose="020F0502020204030204" pitchFamily="34" charset="0"/>
                        <a:ea typeface="Times New Roman" panose="02020603050405020304" pitchFamily="18" charset="0"/>
                        <a:cs typeface="Calibri" panose="020F0502020204030204" pitchFamily="34" charset="0"/>
                      </a:endParaRPr>
                    </a:p>
                  </a:txBody>
                  <a:tcPr marL="41752" marR="41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08248027"/>
                  </a:ext>
                </a:extLst>
              </a:tr>
              <a:tr h="742022">
                <a:tc>
                  <a:txBody>
                    <a:bodyPr/>
                    <a:lstStyle/>
                    <a:p>
                      <a:pPr algn="r">
                        <a:lnSpc>
                          <a:spcPts val="1150"/>
                        </a:lnSpc>
                        <a:spcAft>
                          <a:spcPts val="0"/>
                        </a:spcAft>
                      </a:pPr>
                      <a:r>
                        <a:rPr lang="en-GB" sz="1200" b="1" spc="-5" dirty="0">
                          <a:effectLst/>
                          <a:latin typeface="Calibri" panose="020F0502020204030204" pitchFamily="34" charset="0"/>
                          <a:ea typeface="Times New Roman" panose="02020603050405020304" pitchFamily="18" charset="0"/>
                          <a:cs typeface="Calibri" panose="020F0502020204030204" pitchFamily="34" charset="0"/>
                        </a:rPr>
                        <a:t>Knowledge and understanding</a:t>
                      </a:r>
                      <a:endParaRPr lang="en-GB" sz="1400" b="1" dirty="0">
                        <a:effectLst/>
                        <a:latin typeface="Calibri" panose="020F0502020204030204" pitchFamily="34" charset="0"/>
                        <a:ea typeface="Times New Roman" panose="02020603050405020304" pitchFamily="18" charset="0"/>
                        <a:cs typeface="Calibri" panose="020F0502020204030204" pitchFamily="34" charset="0"/>
                      </a:endParaRPr>
                    </a:p>
                  </a:txBody>
                  <a:tcPr marL="41752" marR="41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4605" marR="257175">
                        <a:lnSpc>
                          <a:spcPct val="110000"/>
                        </a:lnSpc>
                        <a:spcAft>
                          <a:spcPts val="0"/>
                        </a:spcAft>
                      </a:pPr>
                      <a:r>
                        <a:rPr lang="en-GB" sz="1050" spc="5" dirty="0">
                          <a:effectLst/>
                          <a:latin typeface="Calibri" panose="020F0502020204030204" pitchFamily="34" charset="0"/>
                          <a:ea typeface="Times New Roman" panose="02020603050405020304" pitchFamily="18" charset="0"/>
                          <a:cs typeface="Calibri" panose="020F0502020204030204" pitchFamily="34" charset="0"/>
                        </a:rPr>
                        <a:t>S</a:t>
                      </a:r>
                      <a:r>
                        <a:rPr lang="en-GB" sz="1050" spc="-5" dirty="0">
                          <a:effectLst/>
                          <a:latin typeface="Calibri" panose="020F0502020204030204" pitchFamily="34" charset="0"/>
                          <a:ea typeface="Times New Roman" panose="02020603050405020304" pitchFamily="18" charset="0"/>
                          <a:cs typeface="Calibri" panose="020F0502020204030204" pitchFamily="34" charset="0"/>
                        </a:rPr>
                        <a:t>ub</a:t>
                      </a:r>
                      <a:r>
                        <a:rPr lang="en-GB" sz="1050" dirty="0">
                          <a:effectLst/>
                          <a:latin typeface="Calibri" panose="020F0502020204030204" pitchFamily="34" charset="0"/>
                          <a:ea typeface="Times New Roman" panose="02020603050405020304" pitchFamily="18" charset="0"/>
                          <a:cs typeface="Calibri" panose="020F0502020204030204" pitchFamily="34" charset="0"/>
                        </a:rPr>
                        <a:t>je</a:t>
                      </a:r>
                      <a:r>
                        <a:rPr lang="en-GB" sz="1050" spc="5" dirty="0">
                          <a:effectLst/>
                          <a:latin typeface="Calibri" panose="020F0502020204030204" pitchFamily="34" charset="0"/>
                          <a:ea typeface="Times New Roman" panose="02020603050405020304" pitchFamily="18" charset="0"/>
                          <a:cs typeface="Calibri" panose="020F0502020204030204" pitchFamily="34" charset="0"/>
                        </a:rPr>
                        <a:t>c</a:t>
                      </a:r>
                      <a:r>
                        <a:rPr lang="en-GB" sz="1050" dirty="0">
                          <a:effectLst/>
                          <a:latin typeface="Calibri" panose="020F0502020204030204" pitchFamily="34" charset="0"/>
                          <a:ea typeface="Times New Roman" panose="02020603050405020304" pitchFamily="18" charset="0"/>
                          <a:cs typeface="Calibri" panose="020F0502020204030204" pitchFamily="34" charset="0"/>
                        </a:rPr>
                        <a:t>t</a:t>
                      </a:r>
                      <a:r>
                        <a:rPr lang="en-GB" sz="1050" spc="10" dirty="0">
                          <a:effectLst/>
                          <a:latin typeface="Calibri" panose="020F0502020204030204" pitchFamily="34" charset="0"/>
                          <a:ea typeface="Times New Roman" panose="02020603050405020304" pitchFamily="18" charset="0"/>
                          <a:cs typeface="Calibri" panose="020F0502020204030204" pitchFamily="34" charset="0"/>
                        </a:rPr>
                        <a:t> </a:t>
                      </a:r>
                      <a:r>
                        <a:rPr lang="en-GB" sz="1050" spc="5" dirty="0">
                          <a:effectLst/>
                          <a:latin typeface="Calibri" panose="020F0502020204030204" pitchFamily="34" charset="0"/>
                          <a:ea typeface="Times New Roman" panose="02020603050405020304" pitchFamily="18" charset="0"/>
                          <a:cs typeface="Calibri" panose="020F0502020204030204" pitchFamily="34" charset="0"/>
                        </a:rPr>
                        <a:t>k</a:t>
                      </a:r>
                      <a:r>
                        <a:rPr lang="en-GB" sz="1050" spc="-5" dirty="0">
                          <a:effectLst/>
                          <a:latin typeface="Calibri" panose="020F0502020204030204" pitchFamily="34" charset="0"/>
                          <a:ea typeface="Times New Roman" panose="02020603050405020304" pitchFamily="18" charset="0"/>
                          <a:cs typeface="Calibri" panose="020F0502020204030204" pitchFamily="34" charset="0"/>
                        </a:rPr>
                        <a:t>no</a:t>
                      </a:r>
                      <a:r>
                        <a:rPr lang="en-GB" sz="1050" spc="-15" dirty="0">
                          <a:effectLst/>
                          <a:latin typeface="Calibri" panose="020F0502020204030204" pitchFamily="34" charset="0"/>
                          <a:ea typeface="Times New Roman" panose="02020603050405020304" pitchFamily="18" charset="0"/>
                          <a:cs typeface="Calibri" panose="020F0502020204030204" pitchFamily="34" charset="0"/>
                        </a:rPr>
                        <a:t>w</a:t>
                      </a:r>
                      <a:r>
                        <a:rPr lang="en-GB" sz="1050" dirty="0">
                          <a:effectLst/>
                          <a:latin typeface="Calibri" panose="020F0502020204030204" pitchFamily="34" charset="0"/>
                          <a:ea typeface="Times New Roman" panose="02020603050405020304" pitchFamily="18" charset="0"/>
                          <a:cs typeface="Calibri" panose="020F0502020204030204" pitchFamily="34" charset="0"/>
                        </a:rPr>
                        <a:t>le</a:t>
                      </a:r>
                      <a:r>
                        <a:rPr lang="en-GB" sz="1050" spc="-5" dirty="0">
                          <a:effectLst/>
                          <a:latin typeface="Calibri" panose="020F0502020204030204" pitchFamily="34" charset="0"/>
                          <a:ea typeface="Times New Roman" panose="02020603050405020304" pitchFamily="18" charset="0"/>
                          <a:cs typeface="Calibri" panose="020F0502020204030204" pitchFamily="34" charset="0"/>
                        </a:rPr>
                        <a:t>dg</a:t>
                      </a:r>
                      <a:r>
                        <a:rPr lang="en-GB" sz="1050" dirty="0">
                          <a:effectLst/>
                          <a:latin typeface="Calibri" panose="020F0502020204030204" pitchFamily="34" charset="0"/>
                          <a:ea typeface="Times New Roman" panose="02020603050405020304" pitchFamily="18" charset="0"/>
                          <a:cs typeface="Calibri" panose="020F0502020204030204" pitchFamily="34" charset="0"/>
                        </a:rPr>
                        <a:t>e is very </a:t>
                      </a:r>
                      <a:r>
                        <a:rPr lang="en-GB" sz="1050" spc="-5" dirty="0">
                          <a:effectLst/>
                          <a:latin typeface="Calibri" panose="020F0502020204030204" pitchFamily="34" charset="0"/>
                          <a:ea typeface="Times New Roman" panose="02020603050405020304" pitchFamily="18" charset="0"/>
                          <a:cs typeface="Calibri" panose="020F0502020204030204" pitchFamily="34" charset="0"/>
                        </a:rPr>
                        <a:t>poor</a:t>
                      </a:r>
                      <a:r>
                        <a:rPr lang="en-GB" sz="1050" dirty="0">
                          <a:effectLst/>
                          <a:latin typeface="Calibri" panose="020F0502020204030204" pitchFamily="34" charset="0"/>
                          <a:ea typeface="Times New Roman" panose="02020603050405020304" pitchFamily="18" charset="0"/>
                          <a:cs typeface="Calibri" panose="020F0502020204030204" pitchFamily="34" charset="0"/>
                        </a:rPr>
                        <a:t>ly </a:t>
                      </a:r>
                      <a:r>
                        <a:rPr lang="en-GB" sz="1050" spc="-5" dirty="0">
                          <a:effectLst/>
                          <a:latin typeface="Calibri" panose="020F0502020204030204" pitchFamily="34" charset="0"/>
                          <a:ea typeface="Times New Roman" panose="02020603050405020304" pitchFamily="18" charset="0"/>
                          <a:cs typeface="Calibri" panose="020F0502020204030204" pitchFamily="34" charset="0"/>
                        </a:rPr>
                        <a:t>de</a:t>
                      </a:r>
                      <a:r>
                        <a:rPr lang="en-GB" sz="1050" spc="15" dirty="0">
                          <a:effectLst/>
                          <a:latin typeface="Calibri" panose="020F0502020204030204" pitchFamily="34" charset="0"/>
                          <a:ea typeface="Times New Roman" panose="02020603050405020304" pitchFamily="18" charset="0"/>
                          <a:cs typeface="Calibri" panose="020F0502020204030204" pitchFamily="34" charset="0"/>
                        </a:rPr>
                        <a:t>m</a:t>
                      </a:r>
                      <a:r>
                        <a:rPr lang="en-GB" sz="1050" spc="-5" dirty="0">
                          <a:effectLst/>
                          <a:latin typeface="Calibri" panose="020F0502020204030204" pitchFamily="34" charset="0"/>
                          <a:ea typeface="Times New Roman" panose="02020603050405020304" pitchFamily="18" charset="0"/>
                          <a:cs typeface="Calibri" panose="020F0502020204030204" pitchFamily="34" charset="0"/>
                        </a:rPr>
                        <a:t>on</a:t>
                      </a:r>
                      <a:r>
                        <a:rPr lang="en-GB" sz="1050" spc="5" dirty="0">
                          <a:effectLst/>
                          <a:latin typeface="Calibri" panose="020F0502020204030204" pitchFamily="34" charset="0"/>
                          <a:ea typeface="Times New Roman" panose="02020603050405020304" pitchFamily="18" charset="0"/>
                          <a:cs typeface="Calibri" panose="020F0502020204030204" pitchFamily="34" charset="0"/>
                        </a:rPr>
                        <a:t>st</a:t>
                      </a:r>
                      <a:r>
                        <a:rPr lang="en-GB" sz="1050" spc="-5" dirty="0">
                          <a:effectLst/>
                          <a:latin typeface="Calibri" panose="020F0502020204030204" pitchFamily="34" charset="0"/>
                          <a:ea typeface="Times New Roman" panose="02020603050405020304" pitchFamily="18" charset="0"/>
                          <a:cs typeface="Calibri" panose="020F0502020204030204" pitchFamily="34" charset="0"/>
                        </a:rPr>
                        <a:t>ra</a:t>
                      </a:r>
                      <a:r>
                        <a:rPr lang="en-GB" sz="1050" spc="5" dirty="0">
                          <a:effectLst/>
                          <a:latin typeface="Calibri" panose="020F0502020204030204" pitchFamily="34" charset="0"/>
                          <a:ea typeface="Times New Roman" panose="02020603050405020304" pitchFamily="18" charset="0"/>
                          <a:cs typeface="Calibri" panose="020F0502020204030204" pitchFamily="34" charset="0"/>
                        </a:rPr>
                        <a:t>ted</a:t>
                      </a:r>
                      <a:endParaRPr lang="en-GB" sz="1100" dirty="0">
                        <a:effectLst/>
                        <a:latin typeface="Calibri" panose="020F0502020204030204" pitchFamily="34" charset="0"/>
                        <a:ea typeface="Times New Roman" panose="02020603050405020304" pitchFamily="18" charset="0"/>
                        <a:cs typeface="Calibri" panose="020F0502020204030204" pitchFamily="34" charset="0"/>
                      </a:endParaRPr>
                    </a:p>
                  </a:txBody>
                  <a:tcPr marL="41752" marR="41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4605" marR="257175">
                        <a:lnSpc>
                          <a:spcPct val="110000"/>
                        </a:lnSpc>
                        <a:spcAft>
                          <a:spcPts val="0"/>
                        </a:spcAft>
                      </a:pPr>
                      <a:r>
                        <a:rPr lang="en-GB" sz="1050" spc="5">
                          <a:effectLst/>
                          <a:latin typeface="Calibri" panose="020F0502020204030204" pitchFamily="34" charset="0"/>
                          <a:ea typeface="Times New Roman" panose="02020603050405020304" pitchFamily="18" charset="0"/>
                          <a:cs typeface="Calibri" panose="020F0502020204030204" pitchFamily="34" charset="0"/>
                        </a:rPr>
                        <a:t>S</a:t>
                      </a:r>
                      <a:r>
                        <a:rPr lang="en-GB" sz="1050" spc="-5">
                          <a:effectLst/>
                          <a:latin typeface="Calibri" panose="020F0502020204030204" pitchFamily="34" charset="0"/>
                          <a:ea typeface="Times New Roman" panose="02020603050405020304" pitchFamily="18" charset="0"/>
                          <a:cs typeface="Calibri" panose="020F0502020204030204" pitchFamily="34" charset="0"/>
                        </a:rPr>
                        <a:t>ub</a:t>
                      </a:r>
                      <a:r>
                        <a:rPr lang="en-GB" sz="1050">
                          <a:effectLst/>
                          <a:latin typeface="Calibri" panose="020F0502020204030204" pitchFamily="34" charset="0"/>
                          <a:ea typeface="Times New Roman" panose="02020603050405020304" pitchFamily="18" charset="0"/>
                          <a:cs typeface="Calibri" panose="020F0502020204030204" pitchFamily="34" charset="0"/>
                        </a:rPr>
                        <a:t>je</a:t>
                      </a:r>
                      <a:r>
                        <a:rPr lang="en-GB" sz="1050" spc="5">
                          <a:effectLst/>
                          <a:latin typeface="Calibri" panose="020F0502020204030204" pitchFamily="34" charset="0"/>
                          <a:ea typeface="Times New Roman" panose="02020603050405020304" pitchFamily="18" charset="0"/>
                          <a:cs typeface="Calibri" panose="020F0502020204030204" pitchFamily="34" charset="0"/>
                        </a:rPr>
                        <a:t>c</a:t>
                      </a:r>
                      <a:r>
                        <a:rPr lang="en-GB" sz="1050">
                          <a:effectLst/>
                          <a:latin typeface="Calibri" panose="020F0502020204030204" pitchFamily="34" charset="0"/>
                          <a:ea typeface="Times New Roman" panose="02020603050405020304" pitchFamily="18" charset="0"/>
                          <a:cs typeface="Calibri" panose="020F0502020204030204" pitchFamily="34" charset="0"/>
                        </a:rPr>
                        <a:t>t</a:t>
                      </a:r>
                      <a:r>
                        <a:rPr lang="en-GB" sz="1050" spc="10">
                          <a:effectLst/>
                          <a:latin typeface="Calibri" panose="020F0502020204030204" pitchFamily="34" charset="0"/>
                          <a:ea typeface="Times New Roman" panose="02020603050405020304" pitchFamily="18" charset="0"/>
                          <a:cs typeface="Calibri" panose="020F0502020204030204" pitchFamily="34" charset="0"/>
                        </a:rPr>
                        <a:t> </a:t>
                      </a:r>
                      <a:r>
                        <a:rPr lang="en-GB" sz="1050" spc="5">
                          <a:effectLst/>
                          <a:latin typeface="Calibri" panose="020F0502020204030204" pitchFamily="34" charset="0"/>
                          <a:ea typeface="Times New Roman" panose="02020603050405020304" pitchFamily="18" charset="0"/>
                          <a:cs typeface="Calibri" panose="020F0502020204030204" pitchFamily="34" charset="0"/>
                        </a:rPr>
                        <a:t>k</a:t>
                      </a:r>
                      <a:r>
                        <a:rPr lang="en-GB" sz="1050" spc="-5">
                          <a:effectLst/>
                          <a:latin typeface="Calibri" panose="020F0502020204030204" pitchFamily="34" charset="0"/>
                          <a:ea typeface="Times New Roman" panose="02020603050405020304" pitchFamily="18" charset="0"/>
                          <a:cs typeface="Calibri" panose="020F0502020204030204" pitchFamily="34" charset="0"/>
                        </a:rPr>
                        <a:t>no</a:t>
                      </a:r>
                      <a:r>
                        <a:rPr lang="en-GB" sz="1050" spc="-15">
                          <a:effectLst/>
                          <a:latin typeface="Calibri" panose="020F0502020204030204" pitchFamily="34" charset="0"/>
                          <a:ea typeface="Times New Roman" panose="02020603050405020304" pitchFamily="18" charset="0"/>
                          <a:cs typeface="Calibri" panose="020F0502020204030204" pitchFamily="34" charset="0"/>
                        </a:rPr>
                        <a:t>w</a:t>
                      </a:r>
                      <a:r>
                        <a:rPr lang="en-GB" sz="1050">
                          <a:effectLst/>
                          <a:latin typeface="Calibri" panose="020F0502020204030204" pitchFamily="34" charset="0"/>
                          <a:ea typeface="Times New Roman" panose="02020603050405020304" pitchFamily="18" charset="0"/>
                          <a:cs typeface="Calibri" panose="020F0502020204030204" pitchFamily="34" charset="0"/>
                        </a:rPr>
                        <a:t>le</a:t>
                      </a:r>
                      <a:r>
                        <a:rPr lang="en-GB" sz="1050" spc="-5">
                          <a:effectLst/>
                          <a:latin typeface="Calibri" panose="020F0502020204030204" pitchFamily="34" charset="0"/>
                          <a:ea typeface="Times New Roman" panose="02020603050405020304" pitchFamily="18" charset="0"/>
                          <a:cs typeface="Calibri" panose="020F0502020204030204" pitchFamily="34" charset="0"/>
                        </a:rPr>
                        <a:t>dg</a:t>
                      </a:r>
                      <a:r>
                        <a:rPr lang="en-GB" sz="1050">
                          <a:effectLst/>
                          <a:latin typeface="Calibri" panose="020F0502020204030204" pitchFamily="34" charset="0"/>
                          <a:ea typeface="Times New Roman" panose="02020603050405020304" pitchFamily="18" charset="0"/>
                          <a:cs typeface="Calibri" panose="020F0502020204030204" pitchFamily="34" charset="0"/>
                        </a:rPr>
                        <a:t>e is </a:t>
                      </a:r>
                      <a:r>
                        <a:rPr lang="en-GB" sz="1050" spc="-5">
                          <a:effectLst/>
                          <a:latin typeface="Calibri" panose="020F0502020204030204" pitchFamily="34" charset="0"/>
                          <a:ea typeface="Times New Roman" panose="02020603050405020304" pitchFamily="18" charset="0"/>
                          <a:cs typeface="Calibri" panose="020F0502020204030204" pitchFamily="34" charset="0"/>
                        </a:rPr>
                        <a:t>poor</a:t>
                      </a:r>
                      <a:r>
                        <a:rPr lang="en-GB" sz="1050">
                          <a:effectLst/>
                          <a:latin typeface="Calibri" panose="020F0502020204030204" pitchFamily="34" charset="0"/>
                          <a:ea typeface="Times New Roman" panose="02020603050405020304" pitchFamily="18" charset="0"/>
                          <a:cs typeface="Calibri" panose="020F0502020204030204" pitchFamily="34" charset="0"/>
                        </a:rPr>
                        <a:t>ly </a:t>
                      </a:r>
                      <a:r>
                        <a:rPr lang="en-GB" sz="1050" spc="-5">
                          <a:effectLst/>
                          <a:latin typeface="Calibri" panose="020F0502020204030204" pitchFamily="34" charset="0"/>
                          <a:ea typeface="Times New Roman" panose="02020603050405020304" pitchFamily="18" charset="0"/>
                          <a:cs typeface="Calibri" panose="020F0502020204030204" pitchFamily="34" charset="0"/>
                        </a:rPr>
                        <a:t>de</a:t>
                      </a:r>
                      <a:r>
                        <a:rPr lang="en-GB" sz="1050" spc="15">
                          <a:effectLst/>
                          <a:latin typeface="Calibri" panose="020F0502020204030204" pitchFamily="34" charset="0"/>
                          <a:ea typeface="Times New Roman" panose="02020603050405020304" pitchFamily="18" charset="0"/>
                          <a:cs typeface="Calibri" panose="020F0502020204030204" pitchFamily="34" charset="0"/>
                        </a:rPr>
                        <a:t>m</a:t>
                      </a:r>
                      <a:r>
                        <a:rPr lang="en-GB" sz="1050" spc="-5">
                          <a:effectLst/>
                          <a:latin typeface="Calibri" panose="020F0502020204030204" pitchFamily="34" charset="0"/>
                          <a:ea typeface="Times New Roman" panose="02020603050405020304" pitchFamily="18" charset="0"/>
                          <a:cs typeface="Calibri" panose="020F0502020204030204" pitchFamily="34" charset="0"/>
                        </a:rPr>
                        <a:t>on</a:t>
                      </a:r>
                      <a:r>
                        <a:rPr lang="en-GB" sz="1050" spc="5">
                          <a:effectLst/>
                          <a:latin typeface="Calibri" panose="020F0502020204030204" pitchFamily="34" charset="0"/>
                          <a:ea typeface="Times New Roman" panose="02020603050405020304" pitchFamily="18" charset="0"/>
                          <a:cs typeface="Calibri" panose="020F0502020204030204" pitchFamily="34" charset="0"/>
                        </a:rPr>
                        <a:t>st</a:t>
                      </a:r>
                      <a:r>
                        <a:rPr lang="en-GB" sz="1050" spc="-5">
                          <a:effectLst/>
                          <a:latin typeface="Calibri" panose="020F0502020204030204" pitchFamily="34" charset="0"/>
                          <a:ea typeface="Times New Roman" panose="02020603050405020304" pitchFamily="18" charset="0"/>
                          <a:cs typeface="Calibri" panose="020F0502020204030204" pitchFamily="34" charset="0"/>
                        </a:rPr>
                        <a:t>ra</a:t>
                      </a:r>
                      <a:r>
                        <a:rPr lang="en-GB" sz="1050" spc="5">
                          <a:effectLst/>
                          <a:latin typeface="Calibri" panose="020F0502020204030204" pitchFamily="34" charset="0"/>
                          <a:ea typeface="Times New Roman" panose="02020603050405020304" pitchFamily="18" charset="0"/>
                          <a:cs typeface="Calibri" panose="020F0502020204030204" pitchFamily="34" charset="0"/>
                        </a:rPr>
                        <a:t>ted</a:t>
                      </a:r>
                      <a:endParaRPr lang="en-GB" sz="1100">
                        <a:effectLst/>
                        <a:latin typeface="Calibri" panose="020F0502020204030204" pitchFamily="34" charset="0"/>
                        <a:ea typeface="Times New Roman" panose="02020603050405020304" pitchFamily="18" charset="0"/>
                        <a:cs typeface="Calibri" panose="020F0502020204030204" pitchFamily="34" charset="0"/>
                      </a:endParaRPr>
                    </a:p>
                  </a:txBody>
                  <a:tcPr marL="41752" marR="41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4605" marR="67310">
                        <a:lnSpc>
                          <a:spcPct val="110000"/>
                        </a:lnSpc>
                        <a:spcAft>
                          <a:spcPts val="0"/>
                        </a:spcAft>
                      </a:pPr>
                      <a:r>
                        <a:rPr lang="en-GB" sz="1050">
                          <a:effectLst/>
                          <a:latin typeface="Calibri" panose="020F0502020204030204" pitchFamily="34" charset="0"/>
                          <a:ea typeface="Times New Roman" panose="02020603050405020304" pitchFamily="18" charset="0"/>
                          <a:cs typeface="Calibri" panose="020F0502020204030204" pitchFamily="34" charset="0"/>
                        </a:rPr>
                        <a:t>Fair </a:t>
                      </a:r>
                      <a:r>
                        <a:rPr lang="en-GB" sz="1050" spc="-5">
                          <a:effectLst/>
                          <a:latin typeface="Calibri" panose="020F0502020204030204" pitchFamily="34" charset="0"/>
                          <a:ea typeface="Times New Roman" panose="02020603050405020304" pitchFamily="18" charset="0"/>
                          <a:cs typeface="Calibri" panose="020F0502020204030204" pitchFamily="34" charset="0"/>
                        </a:rPr>
                        <a:t>under</a:t>
                      </a:r>
                      <a:r>
                        <a:rPr lang="en-GB" sz="1050" spc="5">
                          <a:effectLst/>
                          <a:latin typeface="Calibri" panose="020F0502020204030204" pitchFamily="34" charset="0"/>
                          <a:ea typeface="Times New Roman" panose="02020603050405020304" pitchFamily="18" charset="0"/>
                          <a:cs typeface="Calibri" panose="020F0502020204030204" pitchFamily="34" charset="0"/>
                        </a:rPr>
                        <a:t>st</a:t>
                      </a:r>
                      <a:r>
                        <a:rPr lang="en-GB" sz="1050" spc="-5">
                          <a:effectLst/>
                          <a:latin typeface="Calibri" panose="020F0502020204030204" pitchFamily="34" charset="0"/>
                          <a:ea typeface="Times New Roman" panose="02020603050405020304" pitchFamily="18" charset="0"/>
                          <a:cs typeface="Calibri" panose="020F0502020204030204" pitchFamily="34" charset="0"/>
                        </a:rPr>
                        <a:t>and</a:t>
                      </a:r>
                      <a:r>
                        <a:rPr lang="en-GB" sz="1050">
                          <a:effectLst/>
                          <a:latin typeface="Calibri" panose="020F0502020204030204" pitchFamily="34" charset="0"/>
                          <a:ea typeface="Times New Roman" panose="02020603050405020304" pitchFamily="18" charset="0"/>
                          <a:cs typeface="Calibri" panose="020F0502020204030204" pitchFamily="34" charset="0"/>
                        </a:rPr>
                        <a:t>ing </a:t>
                      </a:r>
                      <a:r>
                        <a:rPr lang="en-GB" sz="1050" spc="-5">
                          <a:effectLst/>
                          <a:latin typeface="Calibri" panose="020F0502020204030204" pitchFamily="34" charset="0"/>
                          <a:ea typeface="Times New Roman" panose="02020603050405020304" pitchFamily="18" charset="0"/>
                          <a:cs typeface="Calibri" panose="020F0502020204030204" pitchFamily="34" charset="0"/>
                        </a:rPr>
                        <a:t>o</a:t>
                      </a:r>
                      <a:r>
                        <a:rPr lang="en-GB" sz="1050">
                          <a:effectLst/>
                          <a:latin typeface="Calibri" panose="020F0502020204030204" pitchFamily="34" charset="0"/>
                          <a:ea typeface="Times New Roman" panose="02020603050405020304" pitchFamily="18" charset="0"/>
                          <a:cs typeface="Calibri" panose="020F0502020204030204" pitchFamily="34" charset="0"/>
                        </a:rPr>
                        <a:t>f</a:t>
                      </a:r>
                      <a:r>
                        <a:rPr lang="en-GB" sz="1050" spc="10">
                          <a:effectLst/>
                          <a:latin typeface="Calibri" panose="020F0502020204030204" pitchFamily="34" charset="0"/>
                          <a:ea typeface="Times New Roman" panose="02020603050405020304" pitchFamily="18" charset="0"/>
                          <a:cs typeface="Calibri" panose="020F0502020204030204" pitchFamily="34" charset="0"/>
                        </a:rPr>
                        <a:t> </a:t>
                      </a:r>
                      <a:r>
                        <a:rPr lang="en-GB" sz="1050">
                          <a:effectLst/>
                          <a:latin typeface="Calibri" panose="020F0502020204030204" pitchFamily="34" charset="0"/>
                          <a:ea typeface="Times New Roman" panose="02020603050405020304" pitchFamily="18" charset="0"/>
                          <a:cs typeface="Calibri" panose="020F0502020204030204" pitchFamily="34" charset="0"/>
                        </a:rPr>
                        <a:t>a </a:t>
                      </a:r>
                      <a:r>
                        <a:rPr lang="en-GB" sz="1050" spc="5">
                          <a:effectLst/>
                          <a:latin typeface="Calibri" panose="020F0502020204030204" pitchFamily="34" charset="0"/>
                          <a:ea typeface="Times New Roman" panose="02020603050405020304" pitchFamily="18" charset="0"/>
                          <a:cs typeface="Calibri" panose="020F0502020204030204" pitchFamily="34" charset="0"/>
                        </a:rPr>
                        <a:t>f</a:t>
                      </a:r>
                      <a:r>
                        <a:rPr lang="en-GB" sz="1050" spc="-5">
                          <a:effectLst/>
                          <a:latin typeface="Calibri" panose="020F0502020204030204" pitchFamily="34" charset="0"/>
                          <a:ea typeface="Times New Roman" panose="02020603050405020304" pitchFamily="18" charset="0"/>
                          <a:cs typeface="Calibri" panose="020F0502020204030204" pitchFamily="34" charset="0"/>
                        </a:rPr>
                        <a:t>e</a:t>
                      </a:r>
                      <a:r>
                        <a:rPr lang="en-GB" sz="1050">
                          <a:effectLst/>
                          <a:latin typeface="Calibri" panose="020F0502020204030204" pitchFamily="34" charset="0"/>
                          <a:ea typeface="Times New Roman" panose="02020603050405020304" pitchFamily="18" charset="0"/>
                          <a:cs typeface="Calibri" panose="020F0502020204030204" pitchFamily="34" charset="0"/>
                        </a:rPr>
                        <a:t>w </a:t>
                      </a:r>
                      <a:r>
                        <a:rPr lang="en-GB" sz="1050" spc="-5">
                          <a:effectLst/>
                          <a:latin typeface="Calibri" panose="020F0502020204030204" pitchFamily="34" charset="0"/>
                          <a:ea typeface="Times New Roman" panose="02020603050405020304" pitchFamily="18" charset="0"/>
                          <a:cs typeface="Calibri" panose="020F0502020204030204" pitchFamily="34" charset="0"/>
                        </a:rPr>
                        <a:t>re</a:t>
                      </a:r>
                      <a:r>
                        <a:rPr lang="en-GB" sz="1050">
                          <a:effectLst/>
                          <a:latin typeface="Calibri" panose="020F0502020204030204" pitchFamily="34" charset="0"/>
                          <a:ea typeface="Times New Roman" panose="02020603050405020304" pitchFamily="18" charset="0"/>
                          <a:cs typeface="Calibri" panose="020F0502020204030204" pitchFamily="34" charset="0"/>
                        </a:rPr>
                        <a:t>le</a:t>
                      </a:r>
                      <a:r>
                        <a:rPr lang="en-GB" sz="1050" spc="-5">
                          <a:effectLst/>
                          <a:latin typeface="Calibri" panose="020F0502020204030204" pitchFamily="34" charset="0"/>
                          <a:ea typeface="Times New Roman" panose="02020603050405020304" pitchFamily="18" charset="0"/>
                          <a:cs typeface="Calibri" panose="020F0502020204030204" pitchFamily="34" charset="0"/>
                        </a:rPr>
                        <a:t>van</a:t>
                      </a:r>
                      <a:r>
                        <a:rPr lang="en-GB" sz="1050">
                          <a:effectLst/>
                          <a:latin typeface="Calibri" panose="020F0502020204030204" pitchFamily="34" charset="0"/>
                          <a:ea typeface="Times New Roman" panose="02020603050405020304" pitchFamily="18" charset="0"/>
                          <a:cs typeface="Calibri" panose="020F0502020204030204" pitchFamily="34" charset="0"/>
                        </a:rPr>
                        <a:t>t</a:t>
                      </a:r>
                      <a:r>
                        <a:rPr lang="en-GB" sz="1050" spc="10">
                          <a:effectLst/>
                          <a:latin typeface="Calibri" panose="020F0502020204030204" pitchFamily="34" charset="0"/>
                          <a:ea typeface="Times New Roman" panose="02020603050405020304" pitchFamily="18" charset="0"/>
                          <a:cs typeface="Calibri" panose="020F0502020204030204" pitchFamily="34" charset="0"/>
                        </a:rPr>
                        <a:t> </a:t>
                      </a:r>
                      <a:r>
                        <a:rPr lang="en-GB" sz="1050">
                          <a:effectLst/>
                          <a:latin typeface="Calibri" panose="020F0502020204030204" pitchFamily="34" charset="0"/>
                          <a:ea typeface="Times New Roman" panose="02020603050405020304" pitchFamily="18" charset="0"/>
                          <a:cs typeface="Calibri" panose="020F0502020204030204" pitchFamily="34" charset="0"/>
                        </a:rPr>
                        <a:t>id</a:t>
                      </a:r>
                      <a:r>
                        <a:rPr lang="en-GB" sz="1050" spc="-5">
                          <a:effectLst/>
                          <a:latin typeface="Calibri" panose="020F0502020204030204" pitchFamily="34" charset="0"/>
                          <a:ea typeface="Times New Roman" panose="02020603050405020304" pitchFamily="18" charset="0"/>
                          <a:cs typeface="Calibri" panose="020F0502020204030204" pitchFamily="34" charset="0"/>
                        </a:rPr>
                        <a:t>ea</a:t>
                      </a:r>
                      <a:r>
                        <a:rPr lang="en-GB" sz="1050">
                          <a:effectLst/>
                          <a:latin typeface="Calibri" panose="020F0502020204030204" pitchFamily="34" charset="0"/>
                          <a:ea typeface="Times New Roman" panose="02020603050405020304" pitchFamily="18" charset="0"/>
                          <a:cs typeface="Calibri" panose="020F0502020204030204" pitchFamily="34" charset="0"/>
                        </a:rPr>
                        <a:t>s.</a:t>
                      </a:r>
                      <a:endParaRPr lang="en-GB" sz="1100">
                        <a:effectLst/>
                        <a:latin typeface="Calibri" panose="020F0502020204030204" pitchFamily="34" charset="0"/>
                        <a:ea typeface="Times New Roman" panose="02020603050405020304" pitchFamily="18" charset="0"/>
                        <a:cs typeface="Calibri" panose="020F0502020204030204" pitchFamily="34" charset="0"/>
                      </a:endParaRPr>
                    </a:p>
                  </a:txBody>
                  <a:tcPr marL="41752" marR="41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4605" marR="121285">
                        <a:lnSpc>
                          <a:spcPct val="110000"/>
                        </a:lnSpc>
                        <a:spcAft>
                          <a:spcPts val="0"/>
                        </a:spcAft>
                      </a:pPr>
                      <a:r>
                        <a:rPr lang="en-GB" sz="1050">
                          <a:effectLst/>
                          <a:latin typeface="Calibri" panose="020F0502020204030204" pitchFamily="34" charset="0"/>
                          <a:ea typeface="Times New Roman" panose="02020603050405020304" pitchFamily="18" charset="0"/>
                          <a:cs typeface="Calibri" panose="020F0502020204030204" pitchFamily="34" charset="0"/>
                        </a:rPr>
                        <a:t>G</a:t>
                      </a:r>
                      <a:r>
                        <a:rPr lang="en-GB" sz="1050" spc="-5">
                          <a:effectLst/>
                          <a:latin typeface="Calibri" panose="020F0502020204030204" pitchFamily="34" charset="0"/>
                          <a:ea typeface="Times New Roman" panose="02020603050405020304" pitchFamily="18" charset="0"/>
                          <a:cs typeface="Calibri" panose="020F0502020204030204" pitchFamily="34" charset="0"/>
                        </a:rPr>
                        <a:t>oo</a:t>
                      </a:r>
                      <a:r>
                        <a:rPr lang="en-GB" sz="1050">
                          <a:effectLst/>
                          <a:latin typeface="Calibri" panose="020F0502020204030204" pitchFamily="34" charset="0"/>
                          <a:ea typeface="Times New Roman" panose="02020603050405020304" pitchFamily="18" charset="0"/>
                          <a:cs typeface="Calibri" panose="020F0502020204030204" pitchFamily="34" charset="0"/>
                        </a:rPr>
                        <a:t>d </a:t>
                      </a:r>
                      <a:r>
                        <a:rPr lang="en-GB" sz="1050" spc="-5">
                          <a:effectLst/>
                          <a:latin typeface="Calibri" panose="020F0502020204030204" pitchFamily="34" charset="0"/>
                          <a:ea typeface="Times New Roman" panose="02020603050405020304" pitchFamily="18" charset="0"/>
                          <a:cs typeface="Calibri" panose="020F0502020204030204" pitchFamily="34" charset="0"/>
                        </a:rPr>
                        <a:t>under</a:t>
                      </a:r>
                      <a:r>
                        <a:rPr lang="en-GB" sz="1050" spc="5">
                          <a:effectLst/>
                          <a:latin typeface="Calibri" panose="020F0502020204030204" pitchFamily="34" charset="0"/>
                          <a:ea typeface="Times New Roman" panose="02020603050405020304" pitchFamily="18" charset="0"/>
                          <a:cs typeface="Calibri" panose="020F0502020204030204" pitchFamily="34" charset="0"/>
                        </a:rPr>
                        <a:t>st</a:t>
                      </a:r>
                      <a:r>
                        <a:rPr lang="en-GB" sz="1050" spc="-5">
                          <a:effectLst/>
                          <a:latin typeface="Calibri" panose="020F0502020204030204" pitchFamily="34" charset="0"/>
                          <a:ea typeface="Times New Roman" panose="02020603050405020304" pitchFamily="18" charset="0"/>
                          <a:cs typeface="Calibri" panose="020F0502020204030204" pitchFamily="34" charset="0"/>
                        </a:rPr>
                        <a:t>and</a:t>
                      </a:r>
                      <a:r>
                        <a:rPr lang="en-GB" sz="1050">
                          <a:effectLst/>
                          <a:latin typeface="Calibri" panose="020F0502020204030204" pitchFamily="34" charset="0"/>
                          <a:ea typeface="Times New Roman" panose="02020603050405020304" pitchFamily="18" charset="0"/>
                          <a:cs typeface="Calibri" panose="020F0502020204030204" pitchFamily="34" charset="0"/>
                        </a:rPr>
                        <a:t>ing </a:t>
                      </a:r>
                      <a:r>
                        <a:rPr lang="en-GB" sz="1050" spc="-5">
                          <a:effectLst/>
                          <a:latin typeface="Calibri" panose="020F0502020204030204" pitchFamily="34" charset="0"/>
                          <a:ea typeface="Times New Roman" panose="02020603050405020304" pitchFamily="18" charset="0"/>
                          <a:cs typeface="Calibri" panose="020F0502020204030204" pitchFamily="34" charset="0"/>
                        </a:rPr>
                        <a:t>o</a:t>
                      </a:r>
                      <a:r>
                        <a:rPr lang="en-GB" sz="1050">
                          <a:effectLst/>
                          <a:latin typeface="Calibri" panose="020F0502020204030204" pitchFamily="34" charset="0"/>
                          <a:ea typeface="Times New Roman" panose="02020603050405020304" pitchFamily="18" charset="0"/>
                          <a:cs typeface="Calibri" panose="020F0502020204030204" pitchFamily="34" charset="0"/>
                        </a:rPr>
                        <a:t>f </a:t>
                      </a:r>
                      <a:r>
                        <a:rPr lang="en-GB" sz="1050" spc="-5">
                          <a:effectLst/>
                          <a:latin typeface="Calibri" panose="020F0502020204030204" pitchFamily="34" charset="0"/>
                          <a:ea typeface="Times New Roman" panose="02020603050405020304" pitchFamily="18" charset="0"/>
                          <a:cs typeface="Calibri" panose="020F0502020204030204" pitchFamily="34" charset="0"/>
                        </a:rPr>
                        <a:t>re</a:t>
                      </a:r>
                      <a:r>
                        <a:rPr lang="en-GB" sz="1050">
                          <a:effectLst/>
                          <a:latin typeface="Calibri" panose="020F0502020204030204" pitchFamily="34" charset="0"/>
                          <a:ea typeface="Times New Roman" panose="02020603050405020304" pitchFamily="18" charset="0"/>
                          <a:cs typeface="Calibri" panose="020F0502020204030204" pitchFamily="34" charset="0"/>
                        </a:rPr>
                        <a:t>le</a:t>
                      </a:r>
                      <a:r>
                        <a:rPr lang="en-GB" sz="1050" spc="-5">
                          <a:effectLst/>
                          <a:latin typeface="Calibri" panose="020F0502020204030204" pitchFamily="34" charset="0"/>
                          <a:ea typeface="Times New Roman" panose="02020603050405020304" pitchFamily="18" charset="0"/>
                          <a:cs typeface="Calibri" panose="020F0502020204030204" pitchFamily="34" charset="0"/>
                        </a:rPr>
                        <a:t>van</a:t>
                      </a:r>
                      <a:r>
                        <a:rPr lang="en-GB" sz="1050">
                          <a:effectLst/>
                          <a:latin typeface="Calibri" panose="020F0502020204030204" pitchFamily="34" charset="0"/>
                          <a:ea typeface="Times New Roman" panose="02020603050405020304" pitchFamily="18" charset="0"/>
                          <a:cs typeface="Calibri" panose="020F0502020204030204" pitchFamily="34" charset="0"/>
                        </a:rPr>
                        <a:t>t</a:t>
                      </a:r>
                      <a:r>
                        <a:rPr lang="en-GB" sz="1050" spc="10">
                          <a:effectLst/>
                          <a:latin typeface="Calibri" panose="020F0502020204030204" pitchFamily="34" charset="0"/>
                          <a:ea typeface="Times New Roman" panose="02020603050405020304" pitchFamily="18" charset="0"/>
                          <a:cs typeface="Calibri" panose="020F0502020204030204" pitchFamily="34" charset="0"/>
                        </a:rPr>
                        <a:t> </a:t>
                      </a:r>
                      <a:r>
                        <a:rPr lang="en-GB" sz="1050">
                          <a:effectLst/>
                          <a:latin typeface="Calibri" panose="020F0502020204030204" pitchFamily="34" charset="0"/>
                          <a:ea typeface="Times New Roman" panose="02020603050405020304" pitchFamily="18" charset="0"/>
                          <a:cs typeface="Calibri" panose="020F0502020204030204" pitchFamily="34" charset="0"/>
                        </a:rPr>
                        <a:t>id</a:t>
                      </a:r>
                      <a:r>
                        <a:rPr lang="en-GB" sz="1050" spc="-5">
                          <a:effectLst/>
                          <a:latin typeface="Calibri" panose="020F0502020204030204" pitchFamily="34" charset="0"/>
                          <a:ea typeface="Times New Roman" panose="02020603050405020304" pitchFamily="18" charset="0"/>
                          <a:cs typeface="Calibri" panose="020F0502020204030204" pitchFamily="34" charset="0"/>
                        </a:rPr>
                        <a:t>ea</a:t>
                      </a:r>
                      <a:r>
                        <a:rPr lang="en-GB" sz="1050">
                          <a:effectLst/>
                          <a:latin typeface="Calibri" panose="020F0502020204030204" pitchFamily="34" charset="0"/>
                          <a:ea typeface="Times New Roman" panose="02020603050405020304" pitchFamily="18" charset="0"/>
                          <a:cs typeface="Calibri" panose="020F0502020204030204" pitchFamily="34" charset="0"/>
                        </a:rPr>
                        <a:t>s.</a:t>
                      </a:r>
                      <a:endParaRPr lang="en-GB" sz="1100">
                        <a:effectLst/>
                        <a:latin typeface="Calibri" panose="020F0502020204030204" pitchFamily="34" charset="0"/>
                        <a:ea typeface="Times New Roman" panose="02020603050405020304" pitchFamily="18" charset="0"/>
                        <a:cs typeface="Calibri" panose="020F0502020204030204" pitchFamily="34" charset="0"/>
                      </a:endParaRPr>
                    </a:p>
                  </a:txBody>
                  <a:tcPr marL="41752" marR="41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4605" marR="254635">
                        <a:lnSpc>
                          <a:spcPct val="110000"/>
                        </a:lnSpc>
                        <a:spcAft>
                          <a:spcPts val="0"/>
                        </a:spcAft>
                      </a:pPr>
                      <a:r>
                        <a:rPr lang="en-GB" sz="1050" spc="5">
                          <a:effectLst/>
                          <a:latin typeface="Calibri" panose="020F0502020204030204" pitchFamily="34" charset="0"/>
                          <a:ea typeface="Times New Roman" panose="02020603050405020304" pitchFamily="18" charset="0"/>
                          <a:cs typeface="Calibri" panose="020F0502020204030204" pitchFamily="34" charset="0"/>
                        </a:rPr>
                        <a:t>V</a:t>
                      </a:r>
                      <a:r>
                        <a:rPr lang="en-GB" sz="1050" spc="-5">
                          <a:effectLst/>
                          <a:latin typeface="Calibri" panose="020F0502020204030204" pitchFamily="34" charset="0"/>
                          <a:ea typeface="Times New Roman" panose="02020603050405020304" pitchFamily="18" charset="0"/>
                          <a:cs typeface="Calibri" panose="020F0502020204030204" pitchFamily="34" charset="0"/>
                        </a:rPr>
                        <a:t>er</a:t>
                      </a:r>
                      <a:r>
                        <a:rPr lang="en-GB" sz="1050">
                          <a:effectLst/>
                          <a:latin typeface="Calibri" panose="020F0502020204030204" pitchFamily="34" charset="0"/>
                          <a:ea typeface="Times New Roman" panose="02020603050405020304" pitchFamily="18" charset="0"/>
                          <a:cs typeface="Calibri" panose="020F0502020204030204" pitchFamily="34" charset="0"/>
                        </a:rPr>
                        <a:t>y </a:t>
                      </a:r>
                      <a:r>
                        <a:rPr lang="en-GB" sz="1050" spc="-5">
                          <a:effectLst/>
                          <a:latin typeface="Calibri" panose="020F0502020204030204" pitchFamily="34" charset="0"/>
                          <a:ea typeface="Times New Roman" panose="02020603050405020304" pitchFamily="18" charset="0"/>
                          <a:cs typeface="Calibri" panose="020F0502020204030204" pitchFamily="34" charset="0"/>
                        </a:rPr>
                        <a:t>goo</a:t>
                      </a:r>
                      <a:r>
                        <a:rPr lang="en-GB" sz="1050">
                          <a:effectLst/>
                          <a:latin typeface="Calibri" panose="020F0502020204030204" pitchFamily="34" charset="0"/>
                          <a:ea typeface="Times New Roman" panose="02020603050405020304" pitchFamily="18" charset="0"/>
                          <a:cs typeface="Calibri" panose="020F0502020204030204" pitchFamily="34" charset="0"/>
                        </a:rPr>
                        <a:t>d </a:t>
                      </a:r>
                      <a:r>
                        <a:rPr lang="en-GB" sz="1050" spc="-5">
                          <a:effectLst/>
                          <a:latin typeface="Calibri" panose="020F0502020204030204" pitchFamily="34" charset="0"/>
                          <a:ea typeface="Times New Roman" panose="02020603050405020304" pitchFamily="18" charset="0"/>
                          <a:cs typeface="Calibri" panose="020F0502020204030204" pitchFamily="34" charset="0"/>
                        </a:rPr>
                        <a:t>under</a:t>
                      </a:r>
                      <a:r>
                        <a:rPr lang="en-GB" sz="1050" spc="5">
                          <a:effectLst/>
                          <a:latin typeface="Calibri" panose="020F0502020204030204" pitchFamily="34" charset="0"/>
                          <a:ea typeface="Times New Roman" panose="02020603050405020304" pitchFamily="18" charset="0"/>
                          <a:cs typeface="Calibri" panose="020F0502020204030204" pitchFamily="34" charset="0"/>
                        </a:rPr>
                        <a:t>st</a:t>
                      </a:r>
                      <a:r>
                        <a:rPr lang="en-GB" sz="1050" spc="-5">
                          <a:effectLst/>
                          <a:latin typeface="Calibri" panose="020F0502020204030204" pitchFamily="34" charset="0"/>
                          <a:ea typeface="Times New Roman" panose="02020603050405020304" pitchFamily="18" charset="0"/>
                          <a:cs typeface="Calibri" panose="020F0502020204030204" pitchFamily="34" charset="0"/>
                        </a:rPr>
                        <a:t>and</a:t>
                      </a:r>
                      <a:r>
                        <a:rPr lang="en-GB" sz="1050">
                          <a:effectLst/>
                          <a:latin typeface="Calibri" panose="020F0502020204030204" pitchFamily="34" charset="0"/>
                          <a:ea typeface="Times New Roman" panose="02020603050405020304" pitchFamily="18" charset="0"/>
                          <a:cs typeface="Calibri" panose="020F0502020204030204" pitchFamily="34" charset="0"/>
                        </a:rPr>
                        <a:t>ing </a:t>
                      </a:r>
                      <a:r>
                        <a:rPr lang="en-GB" sz="1050" spc="-5">
                          <a:effectLst/>
                          <a:latin typeface="Calibri" panose="020F0502020204030204" pitchFamily="34" charset="0"/>
                          <a:ea typeface="Times New Roman" panose="02020603050405020304" pitchFamily="18" charset="0"/>
                          <a:cs typeface="Calibri" panose="020F0502020204030204" pitchFamily="34" charset="0"/>
                        </a:rPr>
                        <a:t>o</a:t>
                      </a:r>
                      <a:r>
                        <a:rPr lang="en-GB" sz="1050">
                          <a:effectLst/>
                          <a:latin typeface="Calibri" panose="020F0502020204030204" pitchFamily="34" charset="0"/>
                          <a:ea typeface="Times New Roman" panose="02020603050405020304" pitchFamily="18" charset="0"/>
                          <a:cs typeface="Calibri" panose="020F0502020204030204" pitchFamily="34" charset="0"/>
                        </a:rPr>
                        <a:t>f</a:t>
                      </a:r>
                      <a:r>
                        <a:rPr lang="en-GB" sz="1050" spc="10">
                          <a:effectLst/>
                          <a:latin typeface="Calibri" panose="020F0502020204030204" pitchFamily="34" charset="0"/>
                          <a:ea typeface="Times New Roman" panose="02020603050405020304" pitchFamily="18" charset="0"/>
                          <a:cs typeface="Calibri" panose="020F0502020204030204" pitchFamily="34" charset="0"/>
                        </a:rPr>
                        <a:t> </a:t>
                      </a:r>
                      <a:r>
                        <a:rPr lang="en-GB" sz="1050">
                          <a:effectLst/>
                          <a:latin typeface="Calibri" panose="020F0502020204030204" pitchFamily="34" charset="0"/>
                          <a:ea typeface="Times New Roman" panose="02020603050405020304" pitchFamily="18" charset="0"/>
                          <a:cs typeface="Calibri" panose="020F0502020204030204" pitchFamily="34" charset="0"/>
                        </a:rPr>
                        <a:t>a </a:t>
                      </a:r>
                      <a:r>
                        <a:rPr lang="en-GB" sz="1050" spc="-5">
                          <a:effectLst/>
                          <a:latin typeface="Calibri" panose="020F0502020204030204" pitchFamily="34" charset="0"/>
                          <a:ea typeface="Times New Roman" panose="02020603050405020304" pitchFamily="18" charset="0"/>
                          <a:cs typeface="Calibri" panose="020F0502020204030204" pitchFamily="34" charset="0"/>
                        </a:rPr>
                        <a:t>rang</a:t>
                      </a:r>
                      <a:r>
                        <a:rPr lang="en-GB" sz="1050">
                          <a:effectLst/>
                          <a:latin typeface="Calibri" panose="020F0502020204030204" pitchFamily="34" charset="0"/>
                          <a:ea typeface="Times New Roman" panose="02020603050405020304" pitchFamily="18" charset="0"/>
                          <a:cs typeface="Calibri" panose="020F0502020204030204" pitchFamily="34" charset="0"/>
                        </a:rPr>
                        <a:t>e </a:t>
                      </a:r>
                      <a:r>
                        <a:rPr lang="en-GB" sz="1050" spc="-5">
                          <a:effectLst/>
                          <a:latin typeface="Calibri" panose="020F0502020204030204" pitchFamily="34" charset="0"/>
                          <a:ea typeface="Times New Roman" panose="02020603050405020304" pitchFamily="18" charset="0"/>
                          <a:cs typeface="Calibri" panose="020F0502020204030204" pitchFamily="34" charset="0"/>
                        </a:rPr>
                        <a:t>o</a:t>
                      </a:r>
                      <a:r>
                        <a:rPr lang="en-GB" sz="1050">
                          <a:effectLst/>
                          <a:latin typeface="Calibri" panose="020F0502020204030204" pitchFamily="34" charset="0"/>
                          <a:ea typeface="Times New Roman" panose="02020603050405020304" pitchFamily="18" charset="0"/>
                          <a:cs typeface="Calibri" panose="020F0502020204030204" pitchFamily="34" charset="0"/>
                        </a:rPr>
                        <a:t>f</a:t>
                      </a:r>
                      <a:r>
                        <a:rPr lang="en-GB" sz="1050" spc="10">
                          <a:effectLst/>
                          <a:latin typeface="Calibri" panose="020F0502020204030204" pitchFamily="34" charset="0"/>
                          <a:ea typeface="Times New Roman" panose="02020603050405020304" pitchFamily="18" charset="0"/>
                          <a:cs typeface="Calibri" panose="020F0502020204030204" pitchFamily="34" charset="0"/>
                        </a:rPr>
                        <a:t> </a:t>
                      </a:r>
                      <a:r>
                        <a:rPr lang="en-GB" sz="1050">
                          <a:effectLst/>
                          <a:latin typeface="Calibri" panose="020F0502020204030204" pitchFamily="34" charset="0"/>
                          <a:ea typeface="Times New Roman" panose="02020603050405020304" pitchFamily="18" charset="0"/>
                          <a:cs typeface="Calibri" panose="020F0502020204030204" pitchFamily="34" charset="0"/>
                        </a:rPr>
                        <a:t>id</a:t>
                      </a:r>
                      <a:r>
                        <a:rPr lang="en-GB" sz="1050" spc="-5">
                          <a:effectLst/>
                          <a:latin typeface="Calibri" panose="020F0502020204030204" pitchFamily="34" charset="0"/>
                          <a:ea typeface="Times New Roman" panose="02020603050405020304" pitchFamily="18" charset="0"/>
                          <a:cs typeface="Calibri" panose="020F0502020204030204" pitchFamily="34" charset="0"/>
                        </a:rPr>
                        <a:t>ea</a:t>
                      </a:r>
                      <a:r>
                        <a:rPr lang="en-GB" sz="1050">
                          <a:effectLst/>
                          <a:latin typeface="Calibri" panose="020F0502020204030204" pitchFamily="34" charset="0"/>
                          <a:ea typeface="Times New Roman" panose="02020603050405020304" pitchFamily="18" charset="0"/>
                          <a:cs typeface="Calibri" panose="020F0502020204030204" pitchFamily="34" charset="0"/>
                        </a:rPr>
                        <a:t>s.</a:t>
                      </a:r>
                      <a:endParaRPr lang="en-GB" sz="1100">
                        <a:effectLst/>
                        <a:latin typeface="Calibri" panose="020F0502020204030204" pitchFamily="34" charset="0"/>
                        <a:ea typeface="Times New Roman" panose="02020603050405020304" pitchFamily="18" charset="0"/>
                        <a:cs typeface="Calibri" panose="020F0502020204030204" pitchFamily="34" charset="0"/>
                      </a:endParaRPr>
                    </a:p>
                  </a:txBody>
                  <a:tcPr marL="41752" marR="41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4605" marR="63500">
                        <a:lnSpc>
                          <a:spcPct val="110000"/>
                        </a:lnSpc>
                        <a:spcAft>
                          <a:spcPts val="0"/>
                        </a:spcAft>
                      </a:pPr>
                      <a:r>
                        <a:rPr lang="en-GB" sz="1050" spc="5">
                          <a:effectLst/>
                          <a:latin typeface="Calibri" panose="020F0502020204030204" pitchFamily="34" charset="0"/>
                          <a:ea typeface="Times New Roman" panose="02020603050405020304" pitchFamily="18" charset="0"/>
                          <a:cs typeface="Calibri" panose="020F0502020204030204" pitchFamily="34" charset="0"/>
                        </a:rPr>
                        <a:t>E</a:t>
                      </a:r>
                      <a:r>
                        <a:rPr lang="en-GB" sz="1050" spc="-20">
                          <a:effectLst/>
                          <a:latin typeface="Calibri" panose="020F0502020204030204" pitchFamily="34" charset="0"/>
                          <a:ea typeface="Times New Roman" panose="02020603050405020304" pitchFamily="18" charset="0"/>
                          <a:cs typeface="Calibri" panose="020F0502020204030204" pitchFamily="34" charset="0"/>
                        </a:rPr>
                        <a:t>x</a:t>
                      </a:r>
                      <a:r>
                        <a:rPr lang="en-GB" sz="1050" spc="5">
                          <a:effectLst/>
                          <a:latin typeface="Calibri" panose="020F0502020204030204" pitchFamily="34" charset="0"/>
                          <a:ea typeface="Times New Roman" panose="02020603050405020304" pitchFamily="18" charset="0"/>
                          <a:cs typeface="Calibri" panose="020F0502020204030204" pitchFamily="34" charset="0"/>
                        </a:rPr>
                        <a:t>c</a:t>
                      </a:r>
                      <a:r>
                        <a:rPr lang="en-GB" sz="1050" spc="-5">
                          <a:effectLst/>
                          <a:latin typeface="Calibri" panose="020F0502020204030204" pitchFamily="34" charset="0"/>
                          <a:ea typeface="Times New Roman" panose="02020603050405020304" pitchFamily="18" charset="0"/>
                          <a:cs typeface="Calibri" panose="020F0502020204030204" pitchFamily="34" charset="0"/>
                        </a:rPr>
                        <a:t>e</a:t>
                      </a:r>
                      <a:r>
                        <a:rPr lang="en-GB" sz="1050">
                          <a:effectLst/>
                          <a:latin typeface="Calibri" panose="020F0502020204030204" pitchFamily="34" charset="0"/>
                          <a:ea typeface="Times New Roman" panose="02020603050405020304" pitchFamily="18" charset="0"/>
                          <a:cs typeface="Calibri" panose="020F0502020204030204" pitchFamily="34" charset="0"/>
                        </a:rPr>
                        <a:t>ll</a:t>
                      </a:r>
                      <a:r>
                        <a:rPr lang="en-GB" sz="1050" spc="-5">
                          <a:effectLst/>
                          <a:latin typeface="Calibri" panose="020F0502020204030204" pitchFamily="34" charset="0"/>
                          <a:ea typeface="Times New Roman" panose="02020603050405020304" pitchFamily="18" charset="0"/>
                          <a:cs typeface="Calibri" panose="020F0502020204030204" pitchFamily="34" charset="0"/>
                        </a:rPr>
                        <a:t>en</a:t>
                      </a:r>
                      <a:r>
                        <a:rPr lang="en-GB" sz="1050">
                          <a:effectLst/>
                          <a:latin typeface="Calibri" panose="020F0502020204030204" pitchFamily="34" charset="0"/>
                          <a:ea typeface="Times New Roman" panose="02020603050405020304" pitchFamily="18" charset="0"/>
                          <a:cs typeface="Calibri" panose="020F0502020204030204" pitchFamily="34" charset="0"/>
                        </a:rPr>
                        <a:t>t</a:t>
                      </a:r>
                      <a:r>
                        <a:rPr lang="en-GB" sz="1050" spc="10">
                          <a:effectLst/>
                          <a:latin typeface="Calibri" panose="020F0502020204030204" pitchFamily="34" charset="0"/>
                          <a:ea typeface="Times New Roman" panose="02020603050405020304" pitchFamily="18" charset="0"/>
                          <a:cs typeface="Calibri" panose="020F0502020204030204" pitchFamily="34" charset="0"/>
                        </a:rPr>
                        <a:t> </a:t>
                      </a:r>
                      <a:r>
                        <a:rPr lang="en-GB" sz="1050" spc="-5">
                          <a:effectLst/>
                          <a:latin typeface="Calibri" panose="020F0502020204030204" pitchFamily="34" charset="0"/>
                          <a:ea typeface="Times New Roman" panose="02020603050405020304" pitchFamily="18" charset="0"/>
                          <a:cs typeface="Calibri" panose="020F0502020204030204" pitchFamily="34" charset="0"/>
                        </a:rPr>
                        <a:t>under</a:t>
                      </a:r>
                      <a:r>
                        <a:rPr lang="en-GB" sz="1050" spc="5">
                          <a:effectLst/>
                          <a:latin typeface="Calibri" panose="020F0502020204030204" pitchFamily="34" charset="0"/>
                          <a:ea typeface="Times New Roman" panose="02020603050405020304" pitchFamily="18" charset="0"/>
                          <a:cs typeface="Calibri" panose="020F0502020204030204" pitchFamily="34" charset="0"/>
                        </a:rPr>
                        <a:t>st</a:t>
                      </a:r>
                      <a:r>
                        <a:rPr lang="en-GB" sz="1050" spc="-5">
                          <a:effectLst/>
                          <a:latin typeface="Calibri" panose="020F0502020204030204" pitchFamily="34" charset="0"/>
                          <a:ea typeface="Times New Roman" panose="02020603050405020304" pitchFamily="18" charset="0"/>
                          <a:cs typeface="Calibri" panose="020F0502020204030204" pitchFamily="34" charset="0"/>
                        </a:rPr>
                        <a:t>and</a:t>
                      </a:r>
                      <a:r>
                        <a:rPr lang="en-GB" sz="1050">
                          <a:effectLst/>
                          <a:latin typeface="Calibri" panose="020F0502020204030204" pitchFamily="34" charset="0"/>
                          <a:ea typeface="Times New Roman" panose="02020603050405020304" pitchFamily="18" charset="0"/>
                          <a:cs typeface="Calibri" panose="020F0502020204030204" pitchFamily="34" charset="0"/>
                        </a:rPr>
                        <a:t>ing </a:t>
                      </a:r>
                      <a:r>
                        <a:rPr lang="en-GB" sz="1050" spc="-5">
                          <a:effectLst/>
                          <a:latin typeface="Calibri" panose="020F0502020204030204" pitchFamily="34" charset="0"/>
                          <a:ea typeface="Times New Roman" panose="02020603050405020304" pitchFamily="18" charset="0"/>
                          <a:cs typeface="Calibri" panose="020F0502020204030204" pitchFamily="34" charset="0"/>
                        </a:rPr>
                        <a:t>o</a:t>
                      </a:r>
                      <a:r>
                        <a:rPr lang="en-GB" sz="1050">
                          <a:effectLst/>
                          <a:latin typeface="Calibri" panose="020F0502020204030204" pitchFamily="34" charset="0"/>
                          <a:ea typeface="Times New Roman" panose="02020603050405020304" pitchFamily="18" charset="0"/>
                          <a:cs typeface="Calibri" panose="020F0502020204030204" pitchFamily="34" charset="0"/>
                        </a:rPr>
                        <a:t>f a </a:t>
                      </a:r>
                      <a:r>
                        <a:rPr lang="en-GB" sz="1050" spc="-15">
                          <a:effectLst/>
                          <a:latin typeface="Calibri" panose="020F0502020204030204" pitchFamily="34" charset="0"/>
                          <a:ea typeface="Times New Roman" panose="02020603050405020304" pitchFamily="18" charset="0"/>
                          <a:cs typeface="Calibri" panose="020F0502020204030204" pitchFamily="34" charset="0"/>
                        </a:rPr>
                        <a:t>w</a:t>
                      </a:r>
                      <a:r>
                        <a:rPr lang="en-GB" sz="1050">
                          <a:effectLst/>
                          <a:latin typeface="Calibri" panose="020F0502020204030204" pitchFamily="34" charset="0"/>
                          <a:ea typeface="Times New Roman" panose="02020603050405020304" pitchFamily="18" charset="0"/>
                          <a:cs typeface="Calibri" panose="020F0502020204030204" pitchFamily="34" charset="0"/>
                        </a:rPr>
                        <a:t>ide </a:t>
                      </a:r>
                      <a:r>
                        <a:rPr lang="en-GB" sz="1050" spc="-5">
                          <a:effectLst/>
                          <a:latin typeface="Calibri" panose="020F0502020204030204" pitchFamily="34" charset="0"/>
                          <a:ea typeface="Times New Roman" panose="02020603050405020304" pitchFamily="18" charset="0"/>
                          <a:cs typeface="Calibri" panose="020F0502020204030204" pitchFamily="34" charset="0"/>
                        </a:rPr>
                        <a:t>rang</a:t>
                      </a:r>
                      <a:r>
                        <a:rPr lang="en-GB" sz="1050">
                          <a:effectLst/>
                          <a:latin typeface="Calibri" panose="020F0502020204030204" pitchFamily="34" charset="0"/>
                          <a:ea typeface="Times New Roman" panose="02020603050405020304" pitchFamily="18" charset="0"/>
                          <a:cs typeface="Calibri" panose="020F0502020204030204" pitchFamily="34" charset="0"/>
                        </a:rPr>
                        <a:t>e </a:t>
                      </a:r>
                      <a:r>
                        <a:rPr lang="en-GB" sz="1050" spc="-5">
                          <a:effectLst/>
                          <a:latin typeface="Calibri" panose="020F0502020204030204" pitchFamily="34" charset="0"/>
                          <a:ea typeface="Times New Roman" panose="02020603050405020304" pitchFamily="18" charset="0"/>
                          <a:cs typeface="Calibri" panose="020F0502020204030204" pitchFamily="34" charset="0"/>
                        </a:rPr>
                        <a:t>o</a:t>
                      </a:r>
                      <a:r>
                        <a:rPr lang="en-GB" sz="1050">
                          <a:effectLst/>
                          <a:latin typeface="Calibri" panose="020F0502020204030204" pitchFamily="34" charset="0"/>
                          <a:ea typeface="Times New Roman" panose="02020603050405020304" pitchFamily="18" charset="0"/>
                          <a:cs typeface="Calibri" panose="020F0502020204030204" pitchFamily="34" charset="0"/>
                        </a:rPr>
                        <a:t>f id</a:t>
                      </a:r>
                      <a:r>
                        <a:rPr lang="en-GB" sz="1050" spc="-5">
                          <a:effectLst/>
                          <a:latin typeface="Calibri" panose="020F0502020204030204" pitchFamily="34" charset="0"/>
                          <a:ea typeface="Times New Roman" panose="02020603050405020304" pitchFamily="18" charset="0"/>
                          <a:cs typeface="Calibri" panose="020F0502020204030204" pitchFamily="34" charset="0"/>
                        </a:rPr>
                        <a:t>ea</a:t>
                      </a:r>
                      <a:r>
                        <a:rPr lang="en-GB" sz="1050">
                          <a:effectLst/>
                          <a:latin typeface="Calibri" panose="020F0502020204030204" pitchFamily="34" charset="0"/>
                          <a:ea typeface="Times New Roman" panose="02020603050405020304" pitchFamily="18" charset="0"/>
                          <a:cs typeface="Calibri" panose="020F0502020204030204" pitchFamily="34" charset="0"/>
                        </a:rPr>
                        <a:t>s.</a:t>
                      </a:r>
                      <a:endParaRPr lang="en-GB" sz="1100">
                        <a:effectLst/>
                        <a:latin typeface="Calibri" panose="020F0502020204030204" pitchFamily="34" charset="0"/>
                        <a:ea typeface="Times New Roman" panose="02020603050405020304" pitchFamily="18" charset="0"/>
                        <a:cs typeface="Calibri" panose="020F0502020204030204" pitchFamily="34" charset="0"/>
                      </a:endParaRPr>
                    </a:p>
                  </a:txBody>
                  <a:tcPr marL="41752" marR="41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nSpc>
                          <a:spcPts val="1130"/>
                        </a:lnSpc>
                        <a:spcAft>
                          <a:spcPts val="0"/>
                        </a:spcAft>
                      </a:pPr>
                      <a:r>
                        <a:rPr lang="en-GB" sz="1050" spc="5">
                          <a:effectLst/>
                          <a:latin typeface="Calibri" panose="020F0502020204030204" pitchFamily="34" charset="0"/>
                          <a:ea typeface="Times New Roman" panose="02020603050405020304" pitchFamily="18" charset="0"/>
                          <a:cs typeface="Calibri" panose="020F0502020204030204" pitchFamily="34" charset="0"/>
                        </a:rPr>
                        <a:t>E</a:t>
                      </a:r>
                      <a:r>
                        <a:rPr lang="en-GB" sz="1050" spc="-20">
                          <a:effectLst/>
                          <a:latin typeface="Calibri" panose="020F0502020204030204" pitchFamily="34" charset="0"/>
                          <a:ea typeface="Times New Roman" panose="02020603050405020304" pitchFamily="18" charset="0"/>
                          <a:cs typeface="Calibri" panose="020F0502020204030204" pitchFamily="34" charset="0"/>
                        </a:rPr>
                        <a:t>x</a:t>
                      </a:r>
                      <a:r>
                        <a:rPr lang="en-GB" sz="1050" spc="5">
                          <a:effectLst/>
                          <a:latin typeface="Calibri" panose="020F0502020204030204" pitchFamily="34" charset="0"/>
                          <a:ea typeface="Times New Roman" panose="02020603050405020304" pitchFamily="18" charset="0"/>
                          <a:cs typeface="Calibri" panose="020F0502020204030204" pitchFamily="34" charset="0"/>
                        </a:rPr>
                        <a:t>c</a:t>
                      </a:r>
                      <a:r>
                        <a:rPr lang="en-GB" sz="1050" spc="-5">
                          <a:effectLst/>
                          <a:latin typeface="Calibri" panose="020F0502020204030204" pitchFamily="34" charset="0"/>
                          <a:ea typeface="Times New Roman" panose="02020603050405020304" pitchFamily="18" charset="0"/>
                          <a:cs typeface="Calibri" panose="020F0502020204030204" pitchFamily="34" charset="0"/>
                        </a:rPr>
                        <a:t>eptional under</a:t>
                      </a:r>
                      <a:r>
                        <a:rPr lang="en-GB" sz="1050" spc="5">
                          <a:effectLst/>
                          <a:latin typeface="Calibri" panose="020F0502020204030204" pitchFamily="34" charset="0"/>
                          <a:ea typeface="Times New Roman" panose="02020603050405020304" pitchFamily="18" charset="0"/>
                          <a:cs typeface="Calibri" panose="020F0502020204030204" pitchFamily="34" charset="0"/>
                        </a:rPr>
                        <a:t>st</a:t>
                      </a:r>
                      <a:r>
                        <a:rPr lang="en-GB" sz="1050" spc="-5">
                          <a:effectLst/>
                          <a:latin typeface="Calibri" panose="020F0502020204030204" pitchFamily="34" charset="0"/>
                          <a:ea typeface="Times New Roman" panose="02020603050405020304" pitchFamily="18" charset="0"/>
                          <a:cs typeface="Calibri" panose="020F0502020204030204" pitchFamily="34" charset="0"/>
                        </a:rPr>
                        <a:t>and</a:t>
                      </a:r>
                      <a:r>
                        <a:rPr lang="en-GB" sz="1050">
                          <a:effectLst/>
                          <a:latin typeface="Calibri" panose="020F0502020204030204" pitchFamily="34" charset="0"/>
                          <a:ea typeface="Times New Roman" panose="02020603050405020304" pitchFamily="18" charset="0"/>
                          <a:cs typeface="Calibri" panose="020F0502020204030204" pitchFamily="34" charset="0"/>
                        </a:rPr>
                        <a:t>ing </a:t>
                      </a:r>
                      <a:r>
                        <a:rPr lang="en-GB" sz="1050" spc="-5">
                          <a:effectLst/>
                          <a:latin typeface="Calibri" panose="020F0502020204030204" pitchFamily="34" charset="0"/>
                          <a:ea typeface="Times New Roman" panose="02020603050405020304" pitchFamily="18" charset="0"/>
                          <a:cs typeface="Calibri" panose="020F0502020204030204" pitchFamily="34" charset="0"/>
                        </a:rPr>
                        <a:t>o</a:t>
                      </a:r>
                      <a:r>
                        <a:rPr lang="en-GB" sz="1050">
                          <a:effectLst/>
                          <a:latin typeface="Calibri" panose="020F0502020204030204" pitchFamily="34" charset="0"/>
                          <a:ea typeface="Times New Roman" panose="02020603050405020304" pitchFamily="18" charset="0"/>
                          <a:cs typeface="Calibri" panose="020F0502020204030204" pitchFamily="34" charset="0"/>
                        </a:rPr>
                        <a:t>f a </a:t>
                      </a:r>
                      <a:r>
                        <a:rPr lang="en-GB" sz="1050" spc="-15">
                          <a:effectLst/>
                          <a:latin typeface="Calibri" panose="020F0502020204030204" pitchFamily="34" charset="0"/>
                          <a:ea typeface="Times New Roman" panose="02020603050405020304" pitchFamily="18" charset="0"/>
                          <a:cs typeface="Calibri" panose="020F0502020204030204" pitchFamily="34" charset="0"/>
                        </a:rPr>
                        <a:t>w</a:t>
                      </a:r>
                      <a:r>
                        <a:rPr lang="en-GB" sz="1050">
                          <a:effectLst/>
                          <a:latin typeface="Calibri" panose="020F0502020204030204" pitchFamily="34" charset="0"/>
                          <a:ea typeface="Times New Roman" panose="02020603050405020304" pitchFamily="18" charset="0"/>
                          <a:cs typeface="Calibri" panose="020F0502020204030204" pitchFamily="34" charset="0"/>
                        </a:rPr>
                        <a:t>ide </a:t>
                      </a:r>
                      <a:r>
                        <a:rPr lang="en-GB" sz="1050" spc="-5">
                          <a:effectLst/>
                          <a:latin typeface="Calibri" panose="020F0502020204030204" pitchFamily="34" charset="0"/>
                          <a:ea typeface="Times New Roman" panose="02020603050405020304" pitchFamily="18" charset="0"/>
                          <a:cs typeface="Calibri" panose="020F0502020204030204" pitchFamily="34" charset="0"/>
                        </a:rPr>
                        <a:t>rang</a:t>
                      </a:r>
                      <a:r>
                        <a:rPr lang="en-GB" sz="1050">
                          <a:effectLst/>
                          <a:latin typeface="Calibri" panose="020F0502020204030204" pitchFamily="34" charset="0"/>
                          <a:ea typeface="Times New Roman" panose="02020603050405020304" pitchFamily="18" charset="0"/>
                          <a:cs typeface="Calibri" panose="020F0502020204030204" pitchFamily="34" charset="0"/>
                        </a:rPr>
                        <a:t>e </a:t>
                      </a:r>
                      <a:r>
                        <a:rPr lang="en-GB" sz="1050" spc="-5">
                          <a:effectLst/>
                          <a:latin typeface="Calibri" panose="020F0502020204030204" pitchFamily="34" charset="0"/>
                          <a:ea typeface="Times New Roman" panose="02020603050405020304" pitchFamily="18" charset="0"/>
                          <a:cs typeface="Calibri" panose="020F0502020204030204" pitchFamily="34" charset="0"/>
                        </a:rPr>
                        <a:t>o</a:t>
                      </a:r>
                      <a:r>
                        <a:rPr lang="en-GB" sz="1050">
                          <a:effectLst/>
                          <a:latin typeface="Calibri" panose="020F0502020204030204" pitchFamily="34" charset="0"/>
                          <a:ea typeface="Times New Roman" panose="02020603050405020304" pitchFamily="18" charset="0"/>
                          <a:cs typeface="Calibri" panose="020F0502020204030204" pitchFamily="34" charset="0"/>
                        </a:rPr>
                        <a:t>f id</a:t>
                      </a:r>
                      <a:r>
                        <a:rPr lang="en-GB" sz="1050" spc="-5">
                          <a:effectLst/>
                          <a:latin typeface="Calibri" panose="020F0502020204030204" pitchFamily="34" charset="0"/>
                          <a:ea typeface="Times New Roman" panose="02020603050405020304" pitchFamily="18" charset="0"/>
                          <a:cs typeface="Calibri" panose="020F0502020204030204" pitchFamily="34" charset="0"/>
                        </a:rPr>
                        <a:t>ea</a:t>
                      </a:r>
                      <a:r>
                        <a:rPr lang="en-GB" sz="1050">
                          <a:effectLst/>
                          <a:latin typeface="Calibri" panose="020F0502020204030204" pitchFamily="34" charset="0"/>
                          <a:ea typeface="Times New Roman" panose="02020603050405020304" pitchFamily="18" charset="0"/>
                          <a:cs typeface="Calibri" panose="020F0502020204030204" pitchFamily="34" charset="0"/>
                        </a:rPr>
                        <a:t>s.</a:t>
                      </a:r>
                      <a:endParaRPr lang="en-GB" sz="1100">
                        <a:effectLst/>
                        <a:latin typeface="Calibri" panose="020F0502020204030204" pitchFamily="34" charset="0"/>
                        <a:ea typeface="Times New Roman" panose="02020603050405020304" pitchFamily="18" charset="0"/>
                        <a:cs typeface="Calibri" panose="020F0502020204030204" pitchFamily="34" charset="0"/>
                      </a:endParaRPr>
                    </a:p>
                  </a:txBody>
                  <a:tcPr marL="41752" marR="41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97465130"/>
                  </a:ext>
                </a:extLst>
              </a:tr>
              <a:tr h="905146">
                <a:tc>
                  <a:txBody>
                    <a:bodyPr/>
                    <a:lstStyle/>
                    <a:p>
                      <a:pPr algn="r">
                        <a:lnSpc>
                          <a:spcPts val="1150"/>
                        </a:lnSpc>
                        <a:spcAft>
                          <a:spcPts val="0"/>
                        </a:spcAft>
                      </a:pPr>
                      <a:r>
                        <a:rPr lang="en-GB" sz="1200" b="1" spc="-5" dirty="0">
                          <a:effectLst/>
                          <a:latin typeface="Calibri" panose="020F0502020204030204" pitchFamily="34" charset="0"/>
                          <a:ea typeface="Times New Roman" panose="02020603050405020304" pitchFamily="18" charset="0"/>
                          <a:cs typeface="Calibri" panose="020F0502020204030204" pitchFamily="34" charset="0"/>
                        </a:rPr>
                        <a:t>Org</a:t>
                      </a:r>
                      <a:r>
                        <a:rPr lang="en-GB" sz="1200" b="1" spc="5" dirty="0">
                          <a:effectLst/>
                          <a:latin typeface="Calibri" panose="020F0502020204030204" pitchFamily="34" charset="0"/>
                          <a:ea typeface="Times New Roman" panose="02020603050405020304" pitchFamily="18" charset="0"/>
                          <a:cs typeface="Calibri" panose="020F0502020204030204" pitchFamily="34" charset="0"/>
                        </a:rPr>
                        <a:t>a</a:t>
                      </a:r>
                      <a:r>
                        <a:rPr lang="en-GB" sz="1200" b="1" spc="-5" dirty="0">
                          <a:effectLst/>
                          <a:latin typeface="Calibri" panose="020F0502020204030204" pitchFamily="34" charset="0"/>
                          <a:ea typeface="Times New Roman" panose="02020603050405020304" pitchFamily="18" charset="0"/>
                          <a:cs typeface="Calibri" panose="020F0502020204030204" pitchFamily="34" charset="0"/>
                        </a:rPr>
                        <a:t>nis</a:t>
                      </a:r>
                      <a:r>
                        <a:rPr lang="en-GB" sz="1200" b="1" spc="5" dirty="0">
                          <a:effectLst/>
                          <a:latin typeface="Calibri" panose="020F0502020204030204" pitchFamily="34" charset="0"/>
                          <a:ea typeface="Times New Roman" panose="02020603050405020304" pitchFamily="18" charset="0"/>
                          <a:cs typeface="Calibri" panose="020F0502020204030204" pitchFamily="34" charset="0"/>
                        </a:rPr>
                        <a:t>a</a:t>
                      </a:r>
                      <a:r>
                        <a:rPr lang="en-GB" sz="1200" b="1" dirty="0">
                          <a:effectLst/>
                          <a:latin typeface="Calibri" panose="020F0502020204030204" pitchFamily="34" charset="0"/>
                          <a:ea typeface="Times New Roman" panose="02020603050405020304" pitchFamily="18" charset="0"/>
                          <a:cs typeface="Calibri" panose="020F0502020204030204" pitchFamily="34" charset="0"/>
                        </a:rPr>
                        <a:t>t</a:t>
                      </a:r>
                      <a:r>
                        <a:rPr lang="en-GB" sz="1200" b="1" spc="-5" dirty="0">
                          <a:effectLst/>
                          <a:latin typeface="Calibri" panose="020F0502020204030204" pitchFamily="34" charset="0"/>
                          <a:ea typeface="Times New Roman" panose="02020603050405020304" pitchFamily="18" charset="0"/>
                          <a:cs typeface="Calibri" panose="020F0502020204030204" pitchFamily="34" charset="0"/>
                        </a:rPr>
                        <a:t>io</a:t>
                      </a:r>
                      <a:r>
                        <a:rPr lang="en-GB" sz="1200" b="1" dirty="0">
                          <a:effectLst/>
                          <a:latin typeface="Calibri" panose="020F0502020204030204" pitchFamily="34" charset="0"/>
                          <a:ea typeface="Times New Roman" panose="02020603050405020304" pitchFamily="18" charset="0"/>
                          <a:cs typeface="Calibri" panose="020F0502020204030204" pitchFamily="34" charset="0"/>
                        </a:rPr>
                        <a:t>n</a:t>
                      </a:r>
                      <a:r>
                        <a:rPr lang="en-GB" sz="1200" b="1" spc="-5" dirty="0">
                          <a:effectLst/>
                          <a:latin typeface="Calibri" panose="020F0502020204030204" pitchFamily="34" charset="0"/>
                          <a:ea typeface="Times New Roman" panose="02020603050405020304" pitchFamily="18" charset="0"/>
                          <a:cs typeface="Calibri" panose="020F0502020204030204" pitchFamily="34" charset="0"/>
                        </a:rPr>
                        <a:t> </a:t>
                      </a:r>
                      <a:r>
                        <a:rPr lang="en-GB" sz="1200" b="1" spc="5" dirty="0">
                          <a:effectLst/>
                          <a:latin typeface="Calibri" panose="020F0502020204030204" pitchFamily="34" charset="0"/>
                          <a:ea typeface="Times New Roman" panose="02020603050405020304" pitchFamily="18" charset="0"/>
                          <a:cs typeface="Calibri" panose="020F0502020204030204" pitchFamily="34" charset="0"/>
                        </a:rPr>
                        <a:t>a</a:t>
                      </a:r>
                      <a:r>
                        <a:rPr lang="en-GB" sz="1200" b="1" dirty="0">
                          <a:effectLst/>
                          <a:latin typeface="Calibri" panose="020F0502020204030204" pitchFamily="34" charset="0"/>
                          <a:ea typeface="Times New Roman" panose="02020603050405020304" pitchFamily="18" charset="0"/>
                          <a:cs typeface="Calibri" panose="020F0502020204030204" pitchFamily="34" charset="0"/>
                        </a:rPr>
                        <a:t>nd cohes</a:t>
                      </a:r>
                      <a:r>
                        <a:rPr lang="en-GB" sz="1200" b="1" spc="-10" dirty="0">
                          <a:effectLst/>
                          <a:latin typeface="Calibri" panose="020F0502020204030204" pitchFamily="34" charset="0"/>
                          <a:ea typeface="Times New Roman" panose="02020603050405020304" pitchFamily="18" charset="0"/>
                          <a:cs typeface="Calibri" panose="020F0502020204030204" pitchFamily="34" charset="0"/>
                        </a:rPr>
                        <a:t>i</a:t>
                      </a:r>
                      <a:r>
                        <a:rPr lang="en-GB" sz="1200" b="1" dirty="0">
                          <a:effectLst/>
                          <a:latin typeface="Calibri" panose="020F0502020204030204" pitchFamily="34" charset="0"/>
                          <a:ea typeface="Times New Roman" panose="02020603050405020304" pitchFamily="18" charset="0"/>
                          <a:cs typeface="Calibri" panose="020F0502020204030204" pitchFamily="34" charset="0"/>
                        </a:rPr>
                        <a:t>on</a:t>
                      </a:r>
                      <a:endParaRPr lang="en-GB" sz="1400" b="1" dirty="0">
                        <a:effectLst/>
                        <a:latin typeface="Calibri" panose="020F0502020204030204" pitchFamily="34" charset="0"/>
                        <a:ea typeface="Times New Roman" panose="02020603050405020304" pitchFamily="18" charset="0"/>
                        <a:cs typeface="Calibri" panose="020F0502020204030204" pitchFamily="34" charset="0"/>
                      </a:endParaRPr>
                    </a:p>
                  </a:txBody>
                  <a:tcPr marL="41752" marR="41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36195">
                        <a:lnSpc>
                          <a:spcPct val="115000"/>
                        </a:lnSpc>
                        <a:spcAft>
                          <a:spcPts val="0"/>
                        </a:spcAft>
                      </a:pPr>
                      <a:r>
                        <a:rPr lang="en-GB" sz="1050" spc="-5" dirty="0">
                          <a:effectLst/>
                          <a:latin typeface="Calibri" panose="020F0502020204030204" pitchFamily="34" charset="0"/>
                          <a:ea typeface="Times New Roman" panose="02020603050405020304" pitchFamily="18" charset="0"/>
                          <a:cs typeface="Calibri" panose="020F0502020204030204" pitchFamily="34" charset="0"/>
                        </a:rPr>
                        <a:t>Lack of structure, very poor cohesion.</a:t>
                      </a:r>
                      <a:endParaRPr lang="en-GB" sz="1100" dirty="0">
                        <a:effectLst/>
                        <a:latin typeface="Calibri" panose="020F0502020204030204" pitchFamily="34" charset="0"/>
                        <a:ea typeface="Times New Roman" panose="02020603050405020304" pitchFamily="18" charset="0"/>
                        <a:cs typeface="Calibri" panose="020F0502020204030204" pitchFamily="34" charset="0"/>
                      </a:endParaRPr>
                    </a:p>
                  </a:txBody>
                  <a:tcPr marL="41752" marR="41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nSpc>
                          <a:spcPct val="115000"/>
                        </a:lnSpc>
                        <a:spcAft>
                          <a:spcPts val="0"/>
                        </a:spcAft>
                      </a:pPr>
                      <a:r>
                        <a:rPr lang="en-GB" sz="1050" dirty="0">
                          <a:effectLst/>
                          <a:latin typeface="Calibri" panose="020F0502020204030204" pitchFamily="34" charset="0"/>
                          <a:ea typeface="Times New Roman" panose="02020603050405020304" pitchFamily="18" charset="0"/>
                          <a:cs typeface="Calibri" panose="020F0502020204030204" pitchFamily="34" charset="0"/>
                        </a:rPr>
                        <a:t>Poor structure and cohesion.</a:t>
                      </a:r>
                      <a:endParaRPr lang="en-GB" sz="1100" dirty="0">
                        <a:effectLst/>
                        <a:latin typeface="Calibri" panose="020F0502020204030204" pitchFamily="34" charset="0"/>
                        <a:ea typeface="Times New Roman" panose="02020603050405020304" pitchFamily="18" charset="0"/>
                        <a:cs typeface="Calibri" panose="020F0502020204030204" pitchFamily="34" charset="0"/>
                      </a:endParaRPr>
                    </a:p>
                  </a:txBody>
                  <a:tcPr marL="41752" marR="41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nSpc>
                          <a:spcPct val="115000"/>
                        </a:lnSpc>
                        <a:spcAft>
                          <a:spcPts val="0"/>
                        </a:spcAft>
                      </a:pPr>
                      <a:r>
                        <a:rPr lang="en-GB" sz="1050">
                          <a:effectLst/>
                          <a:latin typeface="Calibri" panose="020F0502020204030204" pitchFamily="34" charset="0"/>
                          <a:ea typeface="Times New Roman" panose="02020603050405020304" pitchFamily="18" charset="0"/>
                          <a:cs typeface="Calibri" panose="020F0502020204030204" pitchFamily="34" charset="0"/>
                        </a:rPr>
                        <a:t>Fair structure, some use of connectors and cohesive devices.</a:t>
                      </a:r>
                      <a:endParaRPr lang="en-GB" sz="1100">
                        <a:effectLst/>
                        <a:latin typeface="Calibri" panose="020F0502020204030204" pitchFamily="34" charset="0"/>
                        <a:ea typeface="Times New Roman" panose="02020603050405020304" pitchFamily="18" charset="0"/>
                        <a:cs typeface="Calibri" panose="020F0502020204030204" pitchFamily="34" charset="0"/>
                      </a:endParaRPr>
                    </a:p>
                  </a:txBody>
                  <a:tcPr marL="41752" marR="41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nSpc>
                          <a:spcPct val="115000"/>
                        </a:lnSpc>
                        <a:spcAft>
                          <a:spcPts val="0"/>
                        </a:spcAft>
                      </a:pPr>
                      <a:r>
                        <a:rPr lang="en-GB" sz="1050">
                          <a:effectLst/>
                          <a:latin typeface="Calibri" panose="020F0502020204030204" pitchFamily="34" charset="0"/>
                          <a:ea typeface="Times New Roman" panose="02020603050405020304" pitchFamily="18" charset="0"/>
                          <a:cs typeface="Calibri" panose="020F0502020204030204" pitchFamily="34" charset="0"/>
                        </a:rPr>
                        <a:t>Good structure on the whole, some good use of connectors and cohesive devices.</a:t>
                      </a:r>
                      <a:endParaRPr lang="en-GB" sz="1100">
                        <a:effectLst/>
                        <a:latin typeface="Calibri" panose="020F0502020204030204" pitchFamily="34" charset="0"/>
                        <a:ea typeface="Times New Roman" panose="02020603050405020304" pitchFamily="18" charset="0"/>
                        <a:cs typeface="Calibri" panose="020F0502020204030204" pitchFamily="34" charset="0"/>
                      </a:endParaRPr>
                    </a:p>
                  </a:txBody>
                  <a:tcPr marL="41752" marR="41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a:lnSpc>
                          <a:spcPct val="115000"/>
                        </a:lnSpc>
                        <a:spcAft>
                          <a:spcPts val="0"/>
                        </a:spcAft>
                      </a:pPr>
                      <a:r>
                        <a:rPr lang="en-GB" sz="1050">
                          <a:effectLst/>
                          <a:latin typeface="Calibri" panose="020F0502020204030204" pitchFamily="34" charset="0"/>
                          <a:ea typeface="Times New Roman" panose="02020603050405020304" pitchFamily="18" charset="0"/>
                          <a:cs typeface="Calibri" panose="020F0502020204030204" pitchFamily="34" charset="0"/>
                        </a:rPr>
                        <a:t>Logical structure, very good use of connectors and cohesive devices.</a:t>
                      </a:r>
                      <a:endParaRPr lang="en-GB" sz="1100">
                        <a:effectLst/>
                        <a:latin typeface="Calibri" panose="020F0502020204030204" pitchFamily="34" charset="0"/>
                        <a:ea typeface="Times New Roman" panose="02020603050405020304" pitchFamily="18" charset="0"/>
                        <a:cs typeface="Calibri" panose="020F0502020204030204" pitchFamily="34" charset="0"/>
                      </a:endParaRPr>
                    </a:p>
                  </a:txBody>
                  <a:tcPr marL="41752" marR="41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a:lnSpc>
                          <a:spcPct val="115000"/>
                        </a:lnSpc>
                        <a:spcAft>
                          <a:spcPts val="0"/>
                        </a:spcAft>
                      </a:pPr>
                      <a:r>
                        <a:rPr lang="en-GB" sz="1050">
                          <a:effectLst/>
                          <a:latin typeface="Calibri" panose="020F0502020204030204" pitchFamily="34" charset="0"/>
                          <a:ea typeface="Times New Roman" panose="02020603050405020304" pitchFamily="18" charset="0"/>
                          <a:cs typeface="Calibri" panose="020F0502020204030204" pitchFamily="34" charset="0"/>
                        </a:rPr>
                        <a:t>Excellent and well-presented structure, excellent use of connectors and cohesive devices.</a:t>
                      </a:r>
                      <a:endParaRPr lang="en-GB" sz="1100">
                        <a:effectLst/>
                        <a:latin typeface="Calibri" panose="020F0502020204030204" pitchFamily="34" charset="0"/>
                        <a:ea typeface="Times New Roman" panose="02020603050405020304" pitchFamily="18" charset="0"/>
                        <a:cs typeface="Calibri" panose="020F0502020204030204" pitchFamily="34" charset="0"/>
                      </a:endParaRPr>
                    </a:p>
                  </a:txBody>
                  <a:tcPr marL="41752" marR="41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a:lnSpc>
                          <a:spcPct val="115000"/>
                        </a:lnSpc>
                        <a:spcAft>
                          <a:spcPts val="0"/>
                        </a:spcAft>
                      </a:pPr>
                      <a:r>
                        <a:rPr lang="en-GB" sz="1050">
                          <a:effectLst/>
                          <a:latin typeface="Calibri" panose="020F0502020204030204" pitchFamily="34" charset="0"/>
                          <a:ea typeface="Times New Roman" panose="02020603050405020304" pitchFamily="18" charset="0"/>
                          <a:cs typeface="Calibri" panose="020F0502020204030204" pitchFamily="34" charset="0"/>
                        </a:rPr>
                        <a:t>Outstanding and well-presented structure, outstanding use of connectors and cohesive devices. </a:t>
                      </a:r>
                      <a:endParaRPr lang="en-GB" sz="1100">
                        <a:effectLst/>
                        <a:latin typeface="Calibri" panose="020F0502020204030204" pitchFamily="34" charset="0"/>
                        <a:ea typeface="Times New Roman" panose="02020603050405020304" pitchFamily="18" charset="0"/>
                        <a:cs typeface="Calibri" panose="020F0502020204030204" pitchFamily="34" charset="0"/>
                      </a:endParaRPr>
                    </a:p>
                  </a:txBody>
                  <a:tcPr marL="41752" marR="41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95439711"/>
                  </a:ext>
                </a:extLst>
              </a:tr>
              <a:tr h="674408">
                <a:tc>
                  <a:txBody>
                    <a:bodyPr/>
                    <a:lstStyle/>
                    <a:p>
                      <a:pPr algn="r">
                        <a:lnSpc>
                          <a:spcPts val="1150"/>
                        </a:lnSpc>
                        <a:spcAft>
                          <a:spcPts val="0"/>
                        </a:spcAft>
                      </a:pPr>
                      <a:r>
                        <a:rPr lang="en-GB" sz="1200" b="1" dirty="0">
                          <a:effectLst/>
                          <a:latin typeface="Calibri" panose="020F0502020204030204" pitchFamily="34" charset="0"/>
                          <a:ea typeface="Times New Roman" panose="02020603050405020304" pitchFamily="18" charset="0"/>
                          <a:cs typeface="Calibri" panose="020F0502020204030204" pitchFamily="34" charset="0"/>
                        </a:rPr>
                        <a:t>Communication</a:t>
                      </a:r>
                      <a:endParaRPr lang="en-GB" sz="1400" b="1" dirty="0">
                        <a:effectLst/>
                        <a:latin typeface="Calibri" panose="020F0502020204030204" pitchFamily="34" charset="0"/>
                        <a:ea typeface="Times New Roman" panose="02020603050405020304" pitchFamily="18" charset="0"/>
                        <a:cs typeface="Calibri" panose="020F0502020204030204" pitchFamily="34" charset="0"/>
                      </a:endParaRPr>
                    </a:p>
                  </a:txBody>
                  <a:tcPr marL="41752" marR="41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14605" marR="65405">
                        <a:lnSpc>
                          <a:spcPct val="110000"/>
                        </a:lnSpc>
                        <a:spcAft>
                          <a:spcPts val="0"/>
                        </a:spcAft>
                      </a:pP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I</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dea</a:t>
                      </a:r>
                      <a:r>
                        <a:rPr lang="en-GB" sz="1050" b="0" dirty="0">
                          <a:effectLst/>
                          <a:latin typeface="Calibri" panose="020F0502020204030204" pitchFamily="34" charset="0"/>
                          <a:ea typeface="Times New Roman" panose="02020603050405020304" pitchFamily="18" charset="0"/>
                          <a:cs typeface="Calibri" panose="020F0502020204030204" pitchFamily="34" charset="0"/>
                        </a:rPr>
                        <a:t>s</a:t>
                      </a:r>
                      <a:r>
                        <a:rPr lang="en-GB" sz="1050" b="0" spc="10" dirty="0">
                          <a:effectLst/>
                          <a:latin typeface="Calibri" panose="020F0502020204030204" pitchFamily="34" charset="0"/>
                          <a:ea typeface="Times New Roman" panose="02020603050405020304" pitchFamily="18" charset="0"/>
                          <a:cs typeface="Calibri" panose="020F0502020204030204" pitchFamily="34" charset="0"/>
                        </a:rPr>
                        <a:t> </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ar</a:t>
                      </a:r>
                      <a:r>
                        <a:rPr lang="en-GB" sz="1050" b="0" dirty="0">
                          <a:effectLst/>
                          <a:latin typeface="Calibri" panose="020F0502020204030204" pitchFamily="34" charset="0"/>
                          <a:ea typeface="Times New Roman" panose="02020603050405020304" pitchFamily="18" charset="0"/>
                          <a:cs typeface="Calibri" panose="020F0502020204030204" pitchFamily="34" charset="0"/>
                        </a:rPr>
                        <a:t>e </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no</a:t>
                      </a:r>
                      <a:r>
                        <a:rPr lang="en-GB" sz="1050" b="0" dirty="0">
                          <a:effectLst/>
                          <a:latin typeface="Calibri" panose="020F0502020204030204" pitchFamily="34" charset="0"/>
                          <a:ea typeface="Times New Roman" panose="02020603050405020304" pitchFamily="18" charset="0"/>
                          <a:cs typeface="Calibri" panose="020F0502020204030204" pitchFamily="34" charset="0"/>
                        </a:rPr>
                        <a:t>t </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c</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o</a:t>
                      </a:r>
                      <a:r>
                        <a:rPr lang="en-GB" sz="1050" b="0" spc="15" dirty="0">
                          <a:effectLst/>
                          <a:latin typeface="Calibri" panose="020F0502020204030204" pitchFamily="34" charset="0"/>
                          <a:ea typeface="Times New Roman" panose="02020603050405020304" pitchFamily="18" charset="0"/>
                          <a:cs typeface="Calibri" panose="020F0502020204030204" pitchFamily="34" charset="0"/>
                        </a:rPr>
                        <a:t>mm</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un</a:t>
                      </a:r>
                      <a:r>
                        <a:rPr lang="en-GB" sz="1050" b="0" dirty="0">
                          <a:effectLst/>
                          <a:latin typeface="Calibri" panose="020F0502020204030204" pitchFamily="34" charset="0"/>
                          <a:ea typeface="Times New Roman" panose="02020603050405020304" pitchFamily="18" charset="0"/>
                          <a:cs typeface="Calibri" panose="020F0502020204030204" pitchFamily="34" charset="0"/>
                        </a:rPr>
                        <a:t>i</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c</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a</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t</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e</a:t>
                      </a:r>
                      <a:r>
                        <a:rPr lang="en-GB" sz="1050" b="0" dirty="0">
                          <a:effectLst/>
                          <a:latin typeface="Calibri" panose="020F0502020204030204" pitchFamily="34" charset="0"/>
                          <a:ea typeface="Times New Roman" panose="02020603050405020304" pitchFamily="18" charset="0"/>
                          <a:cs typeface="Calibri" panose="020F0502020204030204" pitchFamily="34" charset="0"/>
                        </a:rPr>
                        <a:t>d </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e</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ff</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e</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ct</a:t>
                      </a:r>
                      <a:r>
                        <a:rPr lang="en-GB" sz="1050" b="0" dirty="0">
                          <a:effectLst/>
                          <a:latin typeface="Calibri" panose="020F0502020204030204" pitchFamily="34" charset="0"/>
                          <a:ea typeface="Times New Roman" panose="02020603050405020304" pitchFamily="18" charset="0"/>
                          <a:cs typeface="Calibri" panose="020F0502020204030204" pitchFamily="34" charset="0"/>
                        </a:rPr>
                        <a:t>i</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ve</a:t>
                      </a:r>
                      <a:r>
                        <a:rPr lang="en-GB" sz="1050" b="0" dirty="0">
                          <a:effectLst/>
                          <a:latin typeface="Calibri" panose="020F0502020204030204" pitchFamily="34" charset="0"/>
                          <a:ea typeface="Times New Roman" panose="02020603050405020304" pitchFamily="18" charset="0"/>
                          <a:cs typeface="Calibri" panose="020F0502020204030204" pitchFamily="34" charset="0"/>
                        </a:rPr>
                        <a:t>ly.</a:t>
                      </a:r>
                      <a:endParaRPr lang="en-GB" sz="1100" b="0" dirty="0">
                        <a:effectLst/>
                        <a:latin typeface="Calibri" panose="020F0502020204030204" pitchFamily="34" charset="0"/>
                        <a:ea typeface="Times New Roman" panose="02020603050405020304" pitchFamily="18" charset="0"/>
                        <a:cs typeface="Calibri" panose="020F0502020204030204" pitchFamily="34" charset="0"/>
                      </a:endParaRPr>
                    </a:p>
                  </a:txBody>
                  <a:tcPr marL="41752" marR="41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14605" marR="65405">
                        <a:lnSpc>
                          <a:spcPct val="110000"/>
                        </a:lnSpc>
                        <a:spcAft>
                          <a:spcPts val="0"/>
                        </a:spcAft>
                      </a:pP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I</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dea</a:t>
                      </a:r>
                      <a:r>
                        <a:rPr lang="en-GB" sz="1050" b="0" dirty="0">
                          <a:effectLst/>
                          <a:latin typeface="Calibri" panose="020F0502020204030204" pitchFamily="34" charset="0"/>
                          <a:ea typeface="Times New Roman" panose="02020603050405020304" pitchFamily="18" charset="0"/>
                          <a:cs typeface="Calibri" panose="020F0502020204030204" pitchFamily="34" charset="0"/>
                        </a:rPr>
                        <a:t>s</a:t>
                      </a:r>
                      <a:r>
                        <a:rPr lang="en-GB" sz="1050" b="0" spc="10" dirty="0">
                          <a:effectLst/>
                          <a:latin typeface="Calibri" panose="020F0502020204030204" pitchFamily="34" charset="0"/>
                          <a:ea typeface="Times New Roman" panose="02020603050405020304" pitchFamily="18" charset="0"/>
                          <a:cs typeface="Calibri" panose="020F0502020204030204" pitchFamily="34" charset="0"/>
                        </a:rPr>
                        <a:t> </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ar</a:t>
                      </a:r>
                      <a:r>
                        <a:rPr lang="en-GB" sz="1050" b="0" dirty="0">
                          <a:effectLst/>
                          <a:latin typeface="Calibri" panose="020F0502020204030204" pitchFamily="34" charset="0"/>
                          <a:ea typeface="Times New Roman" panose="02020603050405020304" pitchFamily="18" charset="0"/>
                          <a:cs typeface="Calibri" panose="020F0502020204030204" pitchFamily="34" charset="0"/>
                        </a:rPr>
                        <a:t>e </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no</a:t>
                      </a:r>
                      <a:r>
                        <a:rPr lang="en-GB" sz="1050" b="0" dirty="0">
                          <a:effectLst/>
                          <a:latin typeface="Calibri" panose="020F0502020204030204" pitchFamily="34" charset="0"/>
                          <a:ea typeface="Times New Roman" panose="02020603050405020304" pitchFamily="18" charset="0"/>
                          <a:cs typeface="Calibri" panose="020F0502020204030204" pitchFamily="34" charset="0"/>
                        </a:rPr>
                        <a:t>t </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c</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o</a:t>
                      </a:r>
                      <a:r>
                        <a:rPr lang="en-GB" sz="1050" b="0" spc="15" dirty="0">
                          <a:effectLst/>
                          <a:latin typeface="Calibri" panose="020F0502020204030204" pitchFamily="34" charset="0"/>
                          <a:ea typeface="Times New Roman" panose="02020603050405020304" pitchFamily="18" charset="0"/>
                          <a:cs typeface="Calibri" panose="020F0502020204030204" pitchFamily="34" charset="0"/>
                        </a:rPr>
                        <a:t>mm</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un</a:t>
                      </a:r>
                      <a:r>
                        <a:rPr lang="en-GB" sz="1050" b="0" dirty="0">
                          <a:effectLst/>
                          <a:latin typeface="Calibri" panose="020F0502020204030204" pitchFamily="34" charset="0"/>
                          <a:ea typeface="Times New Roman" panose="02020603050405020304" pitchFamily="18" charset="0"/>
                          <a:cs typeface="Calibri" panose="020F0502020204030204" pitchFamily="34" charset="0"/>
                        </a:rPr>
                        <a:t>i</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c</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a</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t</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e</a:t>
                      </a:r>
                      <a:r>
                        <a:rPr lang="en-GB" sz="1050" b="0" dirty="0">
                          <a:effectLst/>
                          <a:latin typeface="Calibri" panose="020F0502020204030204" pitchFamily="34" charset="0"/>
                          <a:ea typeface="Times New Roman" panose="02020603050405020304" pitchFamily="18" charset="0"/>
                          <a:cs typeface="Calibri" panose="020F0502020204030204" pitchFamily="34" charset="0"/>
                        </a:rPr>
                        <a:t>d </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e</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ff</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e</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ct</a:t>
                      </a:r>
                      <a:r>
                        <a:rPr lang="en-GB" sz="1050" b="0" dirty="0">
                          <a:effectLst/>
                          <a:latin typeface="Calibri" panose="020F0502020204030204" pitchFamily="34" charset="0"/>
                          <a:ea typeface="Times New Roman" panose="02020603050405020304" pitchFamily="18" charset="0"/>
                          <a:cs typeface="Calibri" panose="020F0502020204030204" pitchFamily="34" charset="0"/>
                        </a:rPr>
                        <a:t>i</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ve</a:t>
                      </a:r>
                      <a:r>
                        <a:rPr lang="en-GB" sz="1050" b="0" dirty="0">
                          <a:effectLst/>
                          <a:latin typeface="Calibri" panose="020F0502020204030204" pitchFamily="34" charset="0"/>
                          <a:ea typeface="Times New Roman" panose="02020603050405020304" pitchFamily="18" charset="0"/>
                          <a:cs typeface="Calibri" panose="020F0502020204030204" pitchFamily="34" charset="0"/>
                        </a:rPr>
                        <a:t>ly.</a:t>
                      </a:r>
                      <a:endParaRPr lang="en-GB" sz="1100" b="0" dirty="0">
                        <a:effectLst/>
                        <a:latin typeface="Calibri" panose="020F0502020204030204" pitchFamily="34" charset="0"/>
                        <a:ea typeface="Times New Roman" panose="02020603050405020304" pitchFamily="18" charset="0"/>
                        <a:cs typeface="Calibri" panose="020F0502020204030204" pitchFamily="34" charset="0"/>
                      </a:endParaRPr>
                    </a:p>
                  </a:txBody>
                  <a:tcPr marL="41752" marR="41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14605" marR="182245">
                        <a:lnSpc>
                          <a:spcPct val="110000"/>
                        </a:lnSpc>
                        <a:spcAft>
                          <a:spcPts val="0"/>
                        </a:spcAft>
                      </a:pP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I</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dea</a:t>
                      </a:r>
                      <a:r>
                        <a:rPr lang="en-GB" sz="1050" b="0" dirty="0">
                          <a:effectLst/>
                          <a:latin typeface="Calibri" panose="020F0502020204030204" pitchFamily="34" charset="0"/>
                          <a:ea typeface="Times New Roman" panose="02020603050405020304" pitchFamily="18" charset="0"/>
                          <a:cs typeface="Calibri" panose="020F0502020204030204" pitchFamily="34" charset="0"/>
                        </a:rPr>
                        <a:t>s</a:t>
                      </a:r>
                      <a:r>
                        <a:rPr lang="en-GB" sz="1050" b="0" spc="10" dirty="0">
                          <a:effectLst/>
                          <a:latin typeface="Calibri" panose="020F0502020204030204" pitchFamily="34" charset="0"/>
                          <a:ea typeface="Times New Roman" panose="02020603050405020304" pitchFamily="18" charset="0"/>
                          <a:cs typeface="Calibri" panose="020F0502020204030204" pitchFamily="34" charset="0"/>
                        </a:rPr>
                        <a:t> </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ar</a:t>
                      </a:r>
                      <a:r>
                        <a:rPr lang="en-GB" sz="1050" b="0" dirty="0">
                          <a:effectLst/>
                          <a:latin typeface="Calibri" panose="020F0502020204030204" pitchFamily="34" charset="0"/>
                          <a:ea typeface="Times New Roman" panose="02020603050405020304" pitchFamily="18" charset="0"/>
                          <a:cs typeface="Calibri" panose="020F0502020204030204" pitchFamily="34" charset="0"/>
                        </a:rPr>
                        <a:t>e </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c</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o</a:t>
                      </a:r>
                      <a:r>
                        <a:rPr lang="en-GB" sz="1050" b="0" spc="15" dirty="0">
                          <a:effectLst/>
                          <a:latin typeface="Calibri" panose="020F0502020204030204" pitchFamily="34" charset="0"/>
                          <a:ea typeface="Times New Roman" panose="02020603050405020304" pitchFamily="18" charset="0"/>
                          <a:cs typeface="Calibri" panose="020F0502020204030204" pitchFamily="34" charset="0"/>
                        </a:rPr>
                        <a:t>mm</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un</a:t>
                      </a:r>
                      <a:r>
                        <a:rPr lang="en-GB" sz="1050" b="0" dirty="0">
                          <a:effectLst/>
                          <a:latin typeface="Calibri" panose="020F0502020204030204" pitchFamily="34" charset="0"/>
                          <a:ea typeface="Times New Roman" panose="02020603050405020304" pitchFamily="18" charset="0"/>
                          <a:cs typeface="Calibri" panose="020F0502020204030204" pitchFamily="34" charset="0"/>
                        </a:rPr>
                        <a:t>i</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c</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a</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t</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e</a:t>
                      </a:r>
                      <a:r>
                        <a:rPr lang="en-GB" sz="1050" b="0" dirty="0">
                          <a:effectLst/>
                          <a:latin typeface="Calibri" panose="020F0502020204030204" pitchFamily="34" charset="0"/>
                          <a:ea typeface="Times New Roman" panose="02020603050405020304" pitchFamily="18" charset="0"/>
                          <a:cs typeface="Calibri" panose="020F0502020204030204" pitchFamily="34" charset="0"/>
                        </a:rPr>
                        <a:t>d </a:t>
                      </a:r>
                      <a:r>
                        <a:rPr lang="en-GB" sz="1050" b="0" spc="-15" dirty="0">
                          <a:effectLst/>
                          <a:latin typeface="Calibri" panose="020F0502020204030204" pitchFamily="34" charset="0"/>
                          <a:ea typeface="Times New Roman" panose="02020603050405020304" pitchFamily="18" charset="0"/>
                          <a:cs typeface="Calibri" panose="020F0502020204030204" pitchFamily="34" charset="0"/>
                        </a:rPr>
                        <a:t>w</a:t>
                      </a:r>
                      <a:r>
                        <a:rPr lang="en-GB" sz="1050" b="0" dirty="0">
                          <a:effectLst/>
                          <a:latin typeface="Calibri" panose="020F0502020204030204" pitchFamily="34" charset="0"/>
                          <a:ea typeface="Times New Roman" panose="02020603050405020304" pitchFamily="18" charset="0"/>
                          <a:cs typeface="Calibri" panose="020F0502020204030204" pitchFamily="34" charset="0"/>
                        </a:rPr>
                        <a:t>i</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t</a:t>
                      </a:r>
                      <a:r>
                        <a:rPr lang="en-GB" sz="1050" b="0" dirty="0">
                          <a:effectLst/>
                          <a:latin typeface="Calibri" panose="020F0502020204030204" pitchFamily="34" charset="0"/>
                          <a:ea typeface="Times New Roman" panose="02020603050405020304" pitchFamily="18" charset="0"/>
                          <a:cs typeface="Calibri" panose="020F0502020204030204" pitchFamily="34" charset="0"/>
                        </a:rPr>
                        <a:t>h </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s</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o</a:t>
                      </a:r>
                      <a:r>
                        <a:rPr lang="en-GB" sz="1050" b="0" spc="15" dirty="0">
                          <a:effectLst/>
                          <a:latin typeface="Calibri" panose="020F0502020204030204" pitchFamily="34" charset="0"/>
                          <a:ea typeface="Times New Roman" panose="02020603050405020304" pitchFamily="18" charset="0"/>
                          <a:cs typeface="Calibri" panose="020F0502020204030204" pitchFamily="34" charset="0"/>
                        </a:rPr>
                        <a:t>m</a:t>
                      </a:r>
                      <a:r>
                        <a:rPr lang="en-GB" sz="1050" b="0" dirty="0">
                          <a:effectLst/>
                          <a:latin typeface="Calibri" panose="020F0502020204030204" pitchFamily="34" charset="0"/>
                          <a:ea typeface="Times New Roman" panose="02020603050405020304" pitchFamily="18" charset="0"/>
                          <a:cs typeface="Calibri" panose="020F0502020204030204" pitchFamily="34" charset="0"/>
                        </a:rPr>
                        <a:t>e </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s</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u</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cc</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e</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s</a:t>
                      </a:r>
                      <a:r>
                        <a:rPr lang="en-GB" sz="1050" b="0" dirty="0">
                          <a:effectLst/>
                          <a:latin typeface="Calibri" panose="020F0502020204030204" pitchFamily="34" charset="0"/>
                          <a:ea typeface="Times New Roman" panose="02020603050405020304" pitchFamily="18" charset="0"/>
                          <a:cs typeface="Calibri" panose="020F0502020204030204" pitchFamily="34" charset="0"/>
                        </a:rPr>
                        <a:t>s.</a:t>
                      </a:r>
                      <a:endParaRPr lang="en-GB" sz="1100" b="0" dirty="0">
                        <a:effectLst/>
                        <a:latin typeface="Calibri" panose="020F0502020204030204" pitchFamily="34" charset="0"/>
                        <a:ea typeface="Times New Roman" panose="02020603050405020304" pitchFamily="18" charset="0"/>
                        <a:cs typeface="Calibri" panose="020F0502020204030204" pitchFamily="34" charset="0"/>
                      </a:endParaRPr>
                    </a:p>
                  </a:txBody>
                  <a:tcPr marL="41752" marR="41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14605">
                        <a:lnSpc>
                          <a:spcPct val="115000"/>
                        </a:lnSpc>
                        <a:spcAft>
                          <a:spcPts val="0"/>
                        </a:spcAft>
                      </a:pPr>
                      <a:r>
                        <a:rPr lang="en-GB" sz="1050" b="0" spc="-10" dirty="0">
                          <a:effectLst/>
                          <a:latin typeface="Calibri" panose="020F0502020204030204" pitchFamily="34" charset="0"/>
                          <a:ea typeface="Times New Roman" panose="02020603050405020304" pitchFamily="18" charset="0"/>
                          <a:cs typeface="Calibri" panose="020F0502020204030204" pitchFamily="34" charset="0"/>
                        </a:rPr>
                        <a:t>M</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o</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s</a:t>
                      </a:r>
                      <a:r>
                        <a:rPr lang="en-GB" sz="1050" b="0" dirty="0">
                          <a:effectLst/>
                          <a:latin typeface="Calibri" panose="020F0502020204030204" pitchFamily="34" charset="0"/>
                          <a:ea typeface="Times New Roman" panose="02020603050405020304" pitchFamily="18" charset="0"/>
                          <a:cs typeface="Calibri" panose="020F0502020204030204" pitchFamily="34" charset="0"/>
                        </a:rPr>
                        <a:t>t i</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dea</a:t>
                      </a:r>
                      <a:r>
                        <a:rPr lang="en-GB" sz="1050" b="0" dirty="0">
                          <a:effectLst/>
                          <a:latin typeface="Calibri" panose="020F0502020204030204" pitchFamily="34" charset="0"/>
                          <a:ea typeface="Times New Roman" panose="02020603050405020304" pitchFamily="18" charset="0"/>
                          <a:cs typeface="Calibri" panose="020F0502020204030204" pitchFamily="34" charset="0"/>
                        </a:rPr>
                        <a:t>s </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c</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o</a:t>
                      </a:r>
                      <a:r>
                        <a:rPr lang="en-GB" sz="1050" b="0" spc="15" dirty="0">
                          <a:effectLst/>
                          <a:latin typeface="Calibri" panose="020F0502020204030204" pitchFamily="34" charset="0"/>
                          <a:ea typeface="Times New Roman" panose="02020603050405020304" pitchFamily="18" charset="0"/>
                          <a:cs typeface="Calibri" panose="020F0502020204030204" pitchFamily="34" charset="0"/>
                        </a:rPr>
                        <a:t>mm</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un</a:t>
                      </a:r>
                      <a:r>
                        <a:rPr lang="en-GB" sz="1050" b="0" dirty="0">
                          <a:effectLst/>
                          <a:latin typeface="Calibri" panose="020F0502020204030204" pitchFamily="34" charset="0"/>
                          <a:ea typeface="Times New Roman" panose="02020603050405020304" pitchFamily="18" charset="0"/>
                          <a:cs typeface="Calibri" panose="020F0502020204030204" pitchFamily="34" charset="0"/>
                        </a:rPr>
                        <a:t>i</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c</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a</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t</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e</a:t>
                      </a:r>
                      <a:r>
                        <a:rPr lang="en-GB" sz="1050" b="0" dirty="0">
                          <a:effectLst/>
                          <a:latin typeface="Calibri" panose="020F0502020204030204" pitchFamily="34" charset="0"/>
                          <a:ea typeface="Times New Roman" panose="02020603050405020304" pitchFamily="18" charset="0"/>
                          <a:cs typeface="Calibri" panose="020F0502020204030204" pitchFamily="34" charset="0"/>
                        </a:rPr>
                        <a:t>d </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e</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ff</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e</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ct</a:t>
                      </a:r>
                      <a:r>
                        <a:rPr lang="en-GB" sz="1050" b="0" dirty="0">
                          <a:effectLst/>
                          <a:latin typeface="Calibri" panose="020F0502020204030204" pitchFamily="34" charset="0"/>
                          <a:ea typeface="Times New Roman" panose="02020603050405020304" pitchFamily="18" charset="0"/>
                          <a:cs typeface="Calibri" panose="020F0502020204030204" pitchFamily="34" charset="0"/>
                        </a:rPr>
                        <a:t>i</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ve</a:t>
                      </a:r>
                      <a:r>
                        <a:rPr lang="en-GB" sz="1050" b="0" dirty="0">
                          <a:effectLst/>
                          <a:latin typeface="Calibri" panose="020F0502020204030204" pitchFamily="34" charset="0"/>
                          <a:ea typeface="Times New Roman" panose="02020603050405020304" pitchFamily="18" charset="0"/>
                          <a:cs typeface="Calibri" panose="020F0502020204030204" pitchFamily="34" charset="0"/>
                        </a:rPr>
                        <a:t>ly.</a:t>
                      </a:r>
                      <a:endParaRPr lang="en-GB" sz="1100" b="0" dirty="0">
                        <a:effectLst/>
                        <a:latin typeface="Calibri" panose="020F0502020204030204" pitchFamily="34" charset="0"/>
                        <a:ea typeface="Times New Roman" panose="02020603050405020304" pitchFamily="18" charset="0"/>
                        <a:cs typeface="Calibri" panose="020F0502020204030204" pitchFamily="34" charset="0"/>
                      </a:endParaRPr>
                    </a:p>
                  </a:txBody>
                  <a:tcPr marL="41752" marR="41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14605" marR="216535">
                        <a:lnSpc>
                          <a:spcPct val="110000"/>
                        </a:lnSpc>
                        <a:spcAft>
                          <a:spcPts val="0"/>
                        </a:spcAft>
                      </a:pP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V</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er</a:t>
                      </a:r>
                      <a:r>
                        <a:rPr lang="en-GB" sz="1050" b="0" dirty="0">
                          <a:effectLst/>
                          <a:latin typeface="Calibri" panose="020F0502020204030204" pitchFamily="34" charset="0"/>
                          <a:ea typeface="Times New Roman" panose="02020603050405020304" pitchFamily="18" charset="0"/>
                          <a:cs typeface="Calibri" panose="020F0502020204030204" pitchFamily="34" charset="0"/>
                        </a:rPr>
                        <a:t>y </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goo</a:t>
                      </a:r>
                      <a:r>
                        <a:rPr lang="en-GB" sz="1050" b="0" dirty="0">
                          <a:effectLst/>
                          <a:latin typeface="Calibri" panose="020F0502020204030204" pitchFamily="34" charset="0"/>
                          <a:ea typeface="Times New Roman" panose="02020603050405020304" pitchFamily="18" charset="0"/>
                          <a:cs typeface="Calibri" panose="020F0502020204030204" pitchFamily="34" charset="0"/>
                        </a:rPr>
                        <a:t>d </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ab</a:t>
                      </a:r>
                      <a:r>
                        <a:rPr lang="en-GB" sz="1050" b="0" dirty="0">
                          <a:effectLst/>
                          <a:latin typeface="Calibri" panose="020F0502020204030204" pitchFamily="34" charset="0"/>
                          <a:ea typeface="Times New Roman" panose="02020603050405020304" pitchFamily="18" charset="0"/>
                          <a:cs typeface="Calibri" panose="020F0502020204030204" pitchFamily="34" charset="0"/>
                        </a:rPr>
                        <a:t>ili</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t</a:t>
                      </a:r>
                      <a:r>
                        <a:rPr lang="en-GB" sz="1050" b="0" dirty="0">
                          <a:effectLst/>
                          <a:latin typeface="Calibri" panose="020F0502020204030204" pitchFamily="34" charset="0"/>
                          <a:ea typeface="Times New Roman" panose="02020603050405020304" pitchFamily="18" charset="0"/>
                          <a:cs typeface="Calibri" panose="020F0502020204030204" pitchFamily="34" charset="0"/>
                        </a:rPr>
                        <a:t>y </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t</a:t>
                      </a:r>
                      <a:r>
                        <a:rPr lang="en-GB" sz="1050" b="0" dirty="0">
                          <a:effectLst/>
                          <a:latin typeface="Calibri" panose="020F0502020204030204" pitchFamily="34" charset="0"/>
                          <a:ea typeface="Times New Roman" panose="02020603050405020304" pitchFamily="18" charset="0"/>
                          <a:cs typeface="Calibri" panose="020F0502020204030204" pitchFamily="34" charset="0"/>
                        </a:rPr>
                        <a:t>o </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c</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o</a:t>
                      </a:r>
                      <a:r>
                        <a:rPr lang="en-GB" sz="1050" b="0" spc="15" dirty="0">
                          <a:effectLst/>
                          <a:latin typeface="Calibri" panose="020F0502020204030204" pitchFamily="34" charset="0"/>
                          <a:ea typeface="Times New Roman" panose="02020603050405020304" pitchFamily="18" charset="0"/>
                          <a:cs typeface="Calibri" panose="020F0502020204030204" pitchFamily="34" charset="0"/>
                        </a:rPr>
                        <a:t>mm</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un</a:t>
                      </a:r>
                      <a:r>
                        <a:rPr lang="en-GB" sz="1050" b="0" dirty="0">
                          <a:effectLst/>
                          <a:latin typeface="Calibri" panose="020F0502020204030204" pitchFamily="34" charset="0"/>
                          <a:ea typeface="Times New Roman" panose="02020603050405020304" pitchFamily="18" charset="0"/>
                          <a:cs typeface="Calibri" panose="020F0502020204030204" pitchFamily="34" charset="0"/>
                        </a:rPr>
                        <a:t>i</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c</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a</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t</a:t>
                      </a:r>
                      <a:r>
                        <a:rPr lang="en-GB" sz="1050" b="0" dirty="0">
                          <a:effectLst/>
                          <a:latin typeface="Calibri" panose="020F0502020204030204" pitchFamily="34" charset="0"/>
                          <a:ea typeface="Times New Roman" panose="02020603050405020304" pitchFamily="18" charset="0"/>
                          <a:cs typeface="Calibri" panose="020F0502020204030204" pitchFamily="34" charset="0"/>
                        </a:rPr>
                        <a:t>e id</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ea</a:t>
                      </a:r>
                      <a:r>
                        <a:rPr lang="en-GB" sz="1050" b="0" dirty="0">
                          <a:effectLst/>
                          <a:latin typeface="Calibri" panose="020F0502020204030204" pitchFamily="34" charset="0"/>
                          <a:ea typeface="Times New Roman" panose="02020603050405020304" pitchFamily="18" charset="0"/>
                          <a:cs typeface="Calibri" panose="020F0502020204030204" pitchFamily="34" charset="0"/>
                        </a:rPr>
                        <a:t>s </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c</a:t>
                      </a:r>
                      <a:r>
                        <a:rPr lang="en-GB" sz="1050" b="0" dirty="0">
                          <a:effectLst/>
                          <a:latin typeface="Calibri" panose="020F0502020204030204" pitchFamily="34" charset="0"/>
                          <a:ea typeface="Times New Roman" panose="02020603050405020304" pitchFamily="18" charset="0"/>
                          <a:cs typeface="Calibri" panose="020F0502020204030204" pitchFamily="34" charset="0"/>
                        </a:rPr>
                        <a:t>le</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ar</a:t>
                      </a:r>
                      <a:r>
                        <a:rPr lang="en-GB" sz="1050" b="0" dirty="0">
                          <a:effectLst/>
                          <a:latin typeface="Calibri" panose="020F0502020204030204" pitchFamily="34" charset="0"/>
                          <a:ea typeface="Times New Roman" panose="02020603050405020304" pitchFamily="18" charset="0"/>
                          <a:cs typeface="Calibri" panose="020F0502020204030204" pitchFamily="34" charset="0"/>
                        </a:rPr>
                        <a:t>ly.</a:t>
                      </a:r>
                      <a:endParaRPr lang="en-GB" sz="1100" b="0" dirty="0">
                        <a:effectLst/>
                        <a:latin typeface="Calibri" panose="020F0502020204030204" pitchFamily="34" charset="0"/>
                        <a:ea typeface="Times New Roman" panose="02020603050405020304" pitchFamily="18" charset="0"/>
                        <a:cs typeface="Calibri" panose="020F0502020204030204" pitchFamily="34" charset="0"/>
                      </a:endParaRPr>
                    </a:p>
                  </a:txBody>
                  <a:tcPr marL="41752" marR="41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14605" marR="56515">
                        <a:lnSpc>
                          <a:spcPct val="110000"/>
                        </a:lnSpc>
                        <a:spcAft>
                          <a:spcPts val="0"/>
                        </a:spcAft>
                      </a:pP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E</a:t>
                      </a:r>
                      <a:r>
                        <a:rPr lang="en-GB" sz="1050" b="0" spc="-20" dirty="0">
                          <a:effectLst/>
                          <a:latin typeface="Calibri" panose="020F0502020204030204" pitchFamily="34" charset="0"/>
                          <a:ea typeface="Times New Roman" panose="02020603050405020304" pitchFamily="18" charset="0"/>
                          <a:cs typeface="Calibri" panose="020F0502020204030204" pitchFamily="34" charset="0"/>
                        </a:rPr>
                        <a:t>x</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c</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e</a:t>
                      </a:r>
                      <a:r>
                        <a:rPr lang="en-GB" sz="1050" b="0" dirty="0">
                          <a:effectLst/>
                          <a:latin typeface="Calibri" panose="020F0502020204030204" pitchFamily="34" charset="0"/>
                          <a:ea typeface="Times New Roman" panose="02020603050405020304" pitchFamily="18" charset="0"/>
                          <a:cs typeface="Calibri" panose="020F0502020204030204" pitchFamily="34" charset="0"/>
                        </a:rPr>
                        <a:t>ll</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en</a:t>
                      </a:r>
                      <a:r>
                        <a:rPr lang="en-GB" sz="1050" b="0" dirty="0">
                          <a:effectLst/>
                          <a:latin typeface="Calibri" panose="020F0502020204030204" pitchFamily="34" charset="0"/>
                          <a:ea typeface="Times New Roman" panose="02020603050405020304" pitchFamily="18" charset="0"/>
                          <a:cs typeface="Calibri" panose="020F0502020204030204" pitchFamily="34" charset="0"/>
                        </a:rPr>
                        <a:t>t</a:t>
                      </a:r>
                      <a:r>
                        <a:rPr lang="en-GB" sz="1050" b="0" spc="10" dirty="0">
                          <a:effectLst/>
                          <a:latin typeface="Calibri" panose="020F0502020204030204" pitchFamily="34" charset="0"/>
                          <a:ea typeface="Times New Roman" panose="02020603050405020304" pitchFamily="18" charset="0"/>
                          <a:cs typeface="Calibri" panose="020F0502020204030204" pitchFamily="34" charset="0"/>
                        </a:rPr>
                        <a:t> </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ab</a:t>
                      </a:r>
                      <a:r>
                        <a:rPr lang="en-GB" sz="1050" b="0" dirty="0">
                          <a:effectLst/>
                          <a:latin typeface="Calibri" panose="020F0502020204030204" pitchFamily="34" charset="0"/>
                          <a:ea typeface="Times New Roman" panose="02020603050405020304" pitchFamily="18" charset="0"/>
                          <a:cs typeface="Calibri" panose="020F0502020204030204" pitchFamily="34" charset="0"/>
                        </a:rPr>
                        <a:t>ili</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t</a:t>
                      </a:r>
                      <a:r>
                        <a:rPr lang="en-GB" sz="1050" b="0" dirty="0">
                          <a:effectLst/>
                          <a:latin typeface="Calibri" panose="020F0502020204030204" pitchFamily="34" charset="0"/>
                          <a:ea typeface="Times New Roman" panose="02020603050405020304" pitchFamily="18" charset="0"/>
                          <a:cs typeface="Calibri" panose="020F0502020204030204" pitchFamily="34" charset="0"/>
                        </a:rPr>
                        <a:t>y </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t</a:t>
                      </a:r>
                      <a:r>
                        <a:rPr lang="en-GB" sz="1050" b="0" dirty="0">
                          <a:effectLst/>
                          <a:latin typeface="Calibri" panose="020F0502020204030204" pitchFamily="34" charset="0"/>
                          <a:ea typeface="Times New Roman" panose="02020603050405020304" pitchFamily="18" charset="0"/>
                          <a:cs typeface="Calibri" panose="020F0502020204030204" pitchFamily="34" charset="0"/>
                        </a:rPr>
                        <a:t>o </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c</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o</a:t>
                      </a:r>
                      <a:r>
                        <a:rPr lang="en-GB" sz="1050" b="0" spc="15" dirty="0">
                          <a:effectLst/>
                          <a:latin typeface="Calibri" panose="020F0502020204030204" pitchFamily="34" charset="0"/>
                          <a:ea typeface="Times New Roman" panose="02020603050405020304" pitchFamily="18" charset="0"/>
                          <a:cs typeface="Calibri" panose="020F0502020204030204" pitchFamily="34" charset="0"/>
                        </a:rPr>
                        <a:t>mm</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un</a:t>
                      </a:r>
                      <a:r>
                        <a:rPr lang="en-GB" sz="1050" b="0" dirty="0">
                          <a:effectLst/>
                          <a:latin typeface="Calibri" panose="020F0502020204030204" pitchFamily="34" charset="0"/>
                          <a:ea typeface="Times New Roman" panose="02020603050405020304" pitchFamily="18" charset="0"/>
                          <a:cs typeface="Calibri" panose="020F0502020204030204" pitchFamily="34" charset="0"/>
                        </a:rPr>
                        <a:t>i</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c</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a</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t</a:t>
                      </a:r>
                      <a:r>
                        <a:rPr lang="en-GB" sz="1050" b="0" dirty="0">
                          <a:effectLst/>
                          <a:latin typeface="Calibri" panose="020F0502020204030204" pitchFamily="34" charset="0"/>
                          <a:ea typeface="Times New Roman" panose="02020603050405020304" pitchFamily="18" charset="0"/>
                          <a:cs typeface="Calibri" panose="020F0502020204030204" pitchFamily="34" charset="0"/>
                        </a:rPr>
                        <a:t>e id</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ea</a:t>
                      </a:r>
                      <a:r>
                        <a:rPr lang="en-GB" sz="1050" b="0" dirty="0">
                          <a:effectLst/>
                          <a:latin typeface="Calibri" panose="020F0502020204030204" pitchFamily="34" charset="0"/>
                          <a:ea typeface="Times New Roman" panose="02020603050405020304" pitchFamily="18" charset="0"/>
                          <a:cs typeface="Calibri" panose="020F0502020204030204" pitchFamily="34" charset="0"/>
                        </a:rPr>
                        <a:t>s</a:t>
                      </a:r>
                      <a:r>
                        <a:rPr lang="en-GB" sz="1050" b="0" spc="10" dirty="0">
                          <a:effectLst/>
                          <a:latin typeface="Calibri" panose="020F0502020204030204" pitchFamily="34" charset="0"/>
                          <a:ea typeface="Times New Roman" panose="02020603050405020304" pitchFamily="18" charset="0"/>
                          <a:cs typeface="Calibri" panose="020F0502020204030204" pitchFamily="34" charset="0"/>
                        </a:rPr>
                        <a:t> </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c</a:t>
                      </a:r>
                      <a:r>
                        <a:rPr lang="en-GB" sz="1050" b="0" dirty="0">
                          <a:effectLst/>
                          <a:latin typeface="Calibri" panose="020F0502020204030204" pitchFamily="34" charset="0"/>
                          <a:ea typeface="Times New Roman" panose="02020603050405020304" pitchFamily="18" charset="0"/>
                          <a:cs typeface="Calibri" panose="020F0502020204030204" pitchFamily="34" charset="0"/>
                        </a:rPr>
                        <a:t>le</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ar</a:t>
                      </a:r>
                      <a:r>
                        <a:rPr lang="en-GB" sz="1050" b="0" dirty="0">
                          <a:effectLst/>
                          <a:latin typeface="Calibri" panose="020F0502020204030204" pitchFamily="34" charset="0"/>
                          <a:ea typeface="Times New Roman" panose="02020603050405020304" pitchFamily="18" charset="0"/>
                          <a:cs typeface="Calibri" panose="020F0502020204030204" pitchFamily="34" charset="0"/>
                        </a:rPr>
                        <a:t>ly.</a:t>
                      </a:r>
                      <a:endParaRPr lang="en-GB" sz="1100" b="0" dirty="0">
                        <a:effectLst/>
                        <a:latin typeface="Calibri" panose="020F0502020204030204" pitchFamily="34" charset="0"/>
                        <a:ea typeface="Times New Roman" panose="02020603050405020304" pitchFamily="18" charset="0"/>
                        <a:cs typeface="Calibri" panose="020F0502020204030204" pitchFamily="34" charset="0"/>
                      </a:endParaRPr>
                    </a:p>
                  </a:txBody>
                  <a:tcPr marL="41752" marR="41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36195">
                        <a:lnSpc>
                          <a:spcPts val="1130"/>
                        </a:lnSpc>
                        <a:spcAft>
                          <a:spcPts val="0"/>
                        </a:spcAft>
                      </a:pPr>
                      <a:r>
                        <a:rPr lang="en-GB" sz="1050" b="0" spc="5">
                          <a:effectLst/>
                          <a:latin typeface="Calibri" panose="020F0502020204030204" pitchFamily="34" charset="0"/>
                          <a:ea typeface="Times New Roman" panose="02020603050405020304" pitchFamily="18" charset="0"/>
                          <a:cs typeface="Calibri" panose="020F0502020204030204" pitchFamily="34" charset="0"/>
                        </a:rPr>
                        <a:t>Exceptional</a:t>
                      </a:r>
                      <a:r>
                        <a:rPr lang="en-GB" sz="1050" b="0" spc="10">
                          <a:effectLst/>
                          <a:latin typeface="Calibri" panose="020F0502020204030204" pitchFamily="34" charset="0"/>
                          <a:ea typeface="Times New Roman" panose="02020603050405020304" pitchFamily="18" charset="0"/>
                          <a:cs typeface="Calibri" panose="020F0502020204030204" pitchFamily="34" charset="0"/>
                        </a:rPr>
                        <a:t> </a:t>
                      </a:r>
                      <a:r>
                        <a:rPr lang="en-GB" sz="1050" b="0" spc="-5">
                          <a:effectLst/>
                          <a:latin typeface="Calibri" panose="020F0502020204030204" pitchFamily="34" charset="0"/>
                          <a:ea typeface="Times New Roman" panose="02020603050405020304" pitchFamily="18" charset="0"/>
                          <a:cs typeface="Calibri" panose="020F0502020204030204" pitchFamily="34" charset="0"/>
                        </a:rPr>
                        <a:t>ab</a:t>
                      </a:r>
                      <a:r>
                        <a:rPr lang="en-GB" sz="1050" b="0">
                          <a:effectLst/>
                          <a:latin typeface="Calibri" panose="020F0502020204030204" pitchFamily="34" charset="0"/>
                          <a:ea typeface="Times New Roman" panose="02020603050405020304" pitchFamily="18" charset="0"/>
                          <a:cs typeface="Calibri" panose="020F0502020204030204" pitchFamily="34" charset="0"/>
                        </a:rPr>
                        <a:t>ili</a:t>
                      </a:r>
                      <a:r>
                        <a:rPr lang="en-GB" sz="1050" b="0" spc="5">
                          <a:effectLst/>
                          <a:latin typeface="Calibri" panose="020F0502020204030204" pitchFamily="34" charset="0"/>
                          <a:ea typeface="Times New Roman" panose="02020603050405020304" pitchFamily="18" charset="0"/>
                          <a:cs typeface="Calibri" panose="020F0502020204030204" pitchFamily="34" charset="0"/>
                        </a:rPr>
                        <a:t>t</a:t>
                      </a:r>
                      <a:r>
                        <a:rPr lang="en-GB" sz="1050" b="0">
                          <a:effectLst/>
                          <a:latin typeface="Calibri" panose="020F0502020204030204" pitchFamily="34" charset="0"/>
                          <a:ea typeface="Times New Roman" panose="02020603050405020304" pitchFamily="18" charset="0"/>
                          <a:cs typeface="Calibri" panose="020F0502020204030204" pitchFamily="34" charset="0"/>
                        </a:rPr>
                        <a:t>y </a:t>
                      </a:r>
                      <a:r>
                        <a:rPr lang="en-GB" sz="1050" b="0" spc="5">
                          <a:effectLst/>
                          <a:latin typeface="Calibri" panose="020F0502020204030204" pitchFamily="34" charset="0"/>
                          <a:ea typeface="Times New Roman" panose="02020603050405020304" pitchFamily="18" charset="0"/>
                          <a:cs typeface="Calibri" panose="020F0502020204030204" pitchFamily="34" charset="0"/>
                        </a:rPr>
                        <a:t>t</a:t>
                      </a:r>
                      <a:r>
                        <a:rPr lang="en-GB" sz="1050" b="0">
                          <a:effectLst/>
                          <a:latin typeface="Calibri" panose="020F0502020204030204" pitchFamily="34" charset="0"/>
                          <a:ea typeface="Times New Roman" panose="02020603050405020304" pitchFamily="18" charset="0"/>
                          <a:cs typeface="Calibri" panose="020F0502020204030204" pitchFamily="34" charset="0"/>
                        </a:rPr>
                        <a:t>o </a:t>
                      </a:r>
                      <a:r>
                        <a:rPr lang="en-GB" sz="1050" b="0" spc="5">
                          <a:effectLst/>
                          <a:latin typeface="Calibri" panose="020F0502020204030204" pitchFamily="34" charset="0"/>
                          <a:ea typeface="Times New Roman" panose="02020603050405020304" pitchFamily="18" charset="0"/>
                          <a:cs typeface="Calibri" panose="020F0502020204030204" pitchFamily="34" charset="0"/>
                        </a:rPr>
                        <a:t>c</a:t>
                      </a:r>
                      <a:r>
                        <a:rPr lang="en-GB" sz="1050" b="0" spc="-5">
                          <a:effectLst/>
                          <a:latin typeface="Calibri" panose="020F0502020204030204" pitchFamily="34" charset="0"/>
                          <a:ea typeface="Times New Roman" panose="02020603050405020304" pitchFamily="18" charset="0"/>
                          <a:cs typeface="Calibri" panose="020F0502020204030204" pitchFamily="34" charset="0"/>
                        </a:rPr>
                        <a:t>o</a:t>
                      </a:r>
                      <a:r>
                        <a:rPr lang="en-GB" sz="1050" b="0" spc="15">
                          <a:effectLst/>
                          <a:latin typeface="Calibri" panose="020F0502020204030204" pitchFamily="34" charset="0"/>
                          <a:ea typeface="Times New Roman" panose="02020603050405020304" pitchFamily="18" charset="0"/>
                          <a:cs typeface="Calibri" panose="020F0502020204030204" pitchFamily="34" charset="0"/>
                        </a:rPr>
                        <a:t>mm</a:t>
                      </a:r>
                      <a:r>
                        <a:rPr lang="en-GB" sz="1050" b="0" spc="-5">
                          <a:effectLst/>
                          <a:latin typeface="Calibri" panose="020F0502020204030204" pitchFamily="34" charset="0"/>
                          <a:ea typeface="Times New Roman" panose="02020603050405020304" pitchFamily="18" charset="0"/>
                          <a:cs typeface="Calibri" panose="020F0502020204030204" pitchFamily="34" charset="0"/>
                        </a:rPr>
                        <a:t>un</a:t>
                      </a:r>
                      <a:r>
                        <a:rPr lang="en-GB" sz="1050" b="0">
                          <a:effectLst/>
                          <a:latin typeface="Calibri" panose="020F0502020204030204" pitchFamily="34" charset="0"/>
                          <a:ea typeface="Times New Roman" panose="02020603050405020304" pitchFamily="18" charset="0"/>
                          <a:cs typeface="Calibri" panose="020F0502020204030204" pitchFamily="34" charset="0"/>
                        </a:rPr>
                        <a:t>i</a:t>
                      </a:r>
                      <a:r>
                        <a:rPr lang="en-GB" sz="1050" b="0" spc="5">
                          <a:effectLst/>
                          <a:latin typeface="Calibri" panose="020F0502020204030204" pitchFamily="34" charset="0"/>
                          <a:ea typeface="Times New Roman" panose="02020603050405020304" pitchFamily="18" charset="0"/>
                          <a:cs typeface="Calibri" panose="020F0502020204030204" pitchFamily="34" charset="0"/>
                        </a:rPr>
                        <a:t>c</a:t>
                      </a:r>
                      <a:r>
                        <a:rPr lang="en-GB" sz="1050" b="0" spc="-5">
                          <a:effectLst/>
                          <a:latin typeface="Calibri" panose="020F0502020204030204" pitchFamily="34" charset="0"/>
                          <a:ea typeface="Times New Roman" panose="02020603050405020304" pitchFamily="18" charset="0"/>
                          <a:cs typeface="Calibri" panose="020F0502020204030204" pitchFamily="34" charset="0"/>
                        </a:rPr>
                        <a:t>a</a:t>
                      </a:r>
                      <a:r>
                        <a:rPr lang="en-GB" sz="1050" b="0" spc="5">
                          <a:effectLst/>
                          <a:latin typeface="Calibri" panose="020F0502020204030204" pitchFamily="34" charset="0"/>
                          <a:ea typeface="Times New Roman" panose="02020603050405020304" pitchFamily="18" charset="0"/>
                          <a:cs typeface="Calibri" panose="020F0502020204030204" pitchFamily="34" charset="0"/>
                        </a:rPr>
                        <a:t>t</a:t>
                      </a:r>
                      <a:r>
                        <a:rPr lang="en-GB" sz="1050" b="0">
                          <a:effectLst/>
                          <a:latin typeface="Calibri" panose="020F0502020204030204" pitchFamily="34" charset="0"/>
                          <a:ea typeface="Times New Roman" panose="02020603050405020304" pitchFamily="18" charset="0"/>
                          <a:cs typeface="Calibri" panose="020F0502020204030204" pitchFamily="34" charset="0"/>
                        </a:rPr>
                        <a:t>e id</a:t>
                      </a:r>
                      <a:r>
                        <a:rPr lang="en-GB" sz="1050" b="0" spc="-5">
                          <a:effectLst/>
                          <a:latin typeface="Calibri" panose="020F0502020204030204" pitchFamily="34" charset="0"/>
                          <a:ea typeface="Times New Roman" panose="02020603050405020304" pitchFamily="18" charset="0"/>
                          <a:cs typeface="Calibri" panose="020F0502020204030204" pitchFamily="34" charset="0"/>
                        </a:rPr>
                        <a:t>ea</a:t>
                      </a:r>
                      <a:r>
                        <a:rPr lang="en-GB" sz="1050" b="0">
                          <a:effectLst/>
                          <a:latin typeface="Calibri" panose="020F0502020204030204" pitchFamily="34" charset="0"/>
                          <a:ea typeface="Times New Roman" panose="02020603050405020304" pitchFamily="18" charset="0"/>
                          <a:cs typeface="Calibri" panose="020F0502020204030204" pitchFamily="34" charset="0"/>
                        </a:rPr>
                        <a:t>s</a:t>
                      </a:r>
                      <a:r>
                        <a:rPr lang="en-GB" sz="1050" b="0" spc="10">
                          <a:effectLst/>
                          <a:latin typeface="Calibri" panose="020F0502020204030204" pitchFamily="34" charset="0"/>
                          <a:ea typeface="Times New Roman" panose="02020603050405020304" pitchFamily="18" charset="0"/>
                          <a:cs typeface="Calibri" panose="020F0502020204030204" pitchFamily="34" charset="0"/>
                        </a:rPr>
                        <a:t> </a:t>
                      </a:r>
                      <a:r>
                        <a:rPr lang="en-GB" sz="1050" b="0" spc="5">
                          <a:effectLst/>
                          <a:latin typeface="Calibri" panose="020F0502020204030204" pitchFamily="34" charset="0"/>
                          <a:ea typeface="Times New Roman" panose="02020603050405020304" pitchFamily="18" charset="0"/>
                          <a:cs typeface="Calibri" panose="020F0502020204030204" pitchFamily="34" charset="0"/>
                        </a:rPr>
                        <a:t>c</a:t>
                      </a:r>
                      <a:r>
                        <a:rPr lang="en-GB" sz="1050" b="0">
                          <a:effectLst/>
                          <a:latin typeface="Calibri" panose="020F0502020204030204" pitchFamily="34" charset="0"/>
                          <a:ea typeface="Times New Roman" panose="02020603050405020304" pitchFamily="18" charset="0"/>
                          <a:cs typeface="Calibri" panose="020F0502020204030204" pitchFamily="34" charset="0"/>
                        </a:rPr>
                        <a:t>le</a:t>
                      </a:r>
                      <a:r>
                        <a:rPr lang="en-GB" sz="1050" b="0" spc="-5">
                          <a:effectLst/>
                          <a:latin typeface="Calibri" panose="020F0502020204030204" pitchFamily="34" charset="0"/>
                          <a:ea typeface="Times New Roman" panose="02020603050405020304" pitchFamily="18" charset="0"/>
                          <a:cs typeface="Calibri" panose="020F0502020204030204" pitchFamily="34" charset="0"/>
                        </a:rPr>
                        <a:t>ar</a:t>
                      </a:r>
                      <a:r>
                        <a:rPr lang="en-GB" sz="1050" b="0">
                          <a:effectLst/>
                          <a:latin typeface="Calibri" panose="020F0502020204030204" pitchFamily="34" charset="0"/>
                          <a:ea typeface="Times New Roman" panose="02020603050405020304" pitchFamily="18" charset="0"/>
                          <a:cs typeface="Calibri" panose="020F0502020204030204" pitchFamily="34" charset="0"/>
                        </a:rPr>
                        <a:t>ly.</a:t>
                      </a:r>
                      <a:endParaRPr lang="en-GB" sz="1100" b="0">
                        <a:effectLst/>
                        <a:latin typeface="Calibri" panose="020F0502020204030204" pitchFamily="34" charset="0"/>
                        <a:ea typeface="Times New Roman" panose="02020603050405020304" pitchFamily="18" charset="0"/>
                        <a:cs typeface="Calibri" panose="020F0502020204030204" pitchFamily="34" charset="0"/>
                      </a:endParaRPr>
                    </a:p>
                  </a:txBody>
                  <a:tcPr marL="41752" marR="41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075347330"/>
                  </a:ext>
                </a:extLst>
              </a:tr>
              <a:tr h="866847">
                <a:tc>
                  <a:txBody>
                    <a:bodyPr/>
                    <a:lstStyle/>
                    <a:p>
                      <a:pPr algn="r">
                        <a:lnSpc>
                          <a:spcPts val="1150"/>
                        </a:lnSpc>
                        <a:spcAft>
                          <a:spcPts val="0"/>
                        </a:spcAft>
                      </a:pPr>
                      <a:r>
                        <a:rPr lang="en-GB" sz="1200" b="1" spc="-5" dirty="0">
                          <a:effectLst/>
                          <a:latin typeface="Calibri" panose="020F0502020204030204" pitchFamily="34" charset="0"/>
                          <a:ea typeface="Times New Roman" panose="02020603050405020304" pitchFamily="18" charset="0"/>
                          <a:cs typeface="Calibri" panose="020F0502020204030204" pitchFamily="34" charset="0"/>
                        </a:rPr>
                        <a:t>Presentation</a:t>
                      </a:r>
                      <a:endParaRPr lang="en-GB" sz="1400" b="1" dirty="0">
                        <a:effectLst/>
                        <a:latin typeface="Calibri" panose="020F0502020204030204" pitchFamily="34" charset="0"/>
                        <a:ea typeface="Times New Roman" panose="02020603050405020304" pitchFamily="18" charset="0"/>
                        <a:cs typeface="Calibri" panose="020F0502020204030204" pitchFamily="34" charset="0"/>
                      </a:endParaRPr>
                    </a:p>
                  </a:txBody>
                  <a:tcPr marL="41752" marR="41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14605" marR="65405">
                        <a:lnSpc>
                          <a:spcPct val="110000"/>
                        </a:lnSpc>
                        <a:spcAft>
                          <a:spcPts val="0"/>
                        </a:spcAft>
                      </a:pPr>
                      <a:r>
                        <a:rPr lang="en-GB" sz="1050" b="0" dirty="0">
                          <a:effectLst/>
                          <a:latin typeface="Calibri" panose="020F0502020204030204" pitchFamily="34" charset="0"/>
                          <a:ea typeface="Times New Roman" panose="02020603050405020304" pitchFamily="18" charset="0"/>
                          <a:cs typeface="Calibri" panose="020F0502020204030204" pitchFamily="34" charset="0"/>
                        </a:rPr>
                        <a:t>C</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o</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m</a:t>
                      </a:r>
                      <a:r>
                        <a:rPr lang="en-GB" sz="1050" b="0" spc="-10" dirty="0">
                          <a:effectLst/>
                          <a:latin typeface="Calibri" panose="020F0502020204030204" pitchFamily="34" charset="0"/>
                          <a:ea typeface="Times New Roman" panose="02020603050405020304" pitchFamily="18" charset="0"/>
                          <a:cs typeface="Calibri" panose="020F0502020204030204" pitchFamily="34" charset="0"/>
                        </a:rPr>
                        <a:t>m</a:t>
                      </a:r>
                      <a:r>
                        <a:rPr lang="en-GB" sz="1050" b="0" dirty="0">
                          <a:effectLst/>
                          <a:latin typeface="Calibri" panose="020F0502020204030204" pitchFamily="34" charset="0"/>
                          <a:ea typeface="Times New Roman" panose="02020603050405020304" pitchFamily="18" charset="0"/>
                          <a:cs typeface="Calibri" panose="020F0502020204030204" pitchFamily="34" charset="0"/>
                        </a:rPr>
                        <a:t>unicati</a:t>
                      </a:r>
                      <a:r>
                        <a:rPr lang="en-GB" sz="1050" b="0" spc="10" dirty="0">
                          <a:effectLst/>
                          <a:latin typeface="Calibri" panose="020F0502020204030204" pitchFamily="34" charset="0"/>
                          <a:ea typeface="Times New Roman" panose="02020603050405020304" pitchFamily="18" charset="0"/>
                          <a:cs typeface="Calibri" panose="020F0502020204030204" pitchFamily="34" charset="0"/>
                        </a:rPr>
                        <a:t>o</a:t>
                      </a:r>
                      <a:r>
                        <a:rPr lang="en-GB" sz="1050" b="0" dirty="0">
                          <a:effectLst/>
                          <a:latin typeface="Calibri" panose="020F0502020204030204" pitchFamily="34" charset="0"/>
                          <a:ea typeface="Times New Roman" panose="02020603050405020304" pitchFamily="18" charset="0"/>
                          <a:cs typeface="Calibri" panose="020F0502020204030204" pitchFamily="34" charset="0"/>
                        </a:rPr>
                        <a:t>n</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 </a:t>
                      </a:r>
                      <a:r>
                        <a:rPr lang="en-GB" sz="1050" b="0" dirty="0">
                          <a:effectLst/>
                          <a:latin typeface="Calibri" panose="020F0502020204030204" pitchFamily="34" charset="0"/>
                          <a:ea typeface="Times New Roman" panose="02020603050405020304" pitchFamily="18" charset="0"/>
                          <a:cs typeface="Calibri" panose="020F0502020204030204" pitchFamily="34" charset="0"/>
                        </a:rPr>
                        <a:t>is highly c</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o</a:t>
                      </a:r>
                      <a:r>
                        <a:rPr lang="en-GB" sz="1050" b="0" spc="-10" dirty="0">
                          <a:effectLst/>
                          <a:latin typeface="Calibri" panose="020F0502020204030204" pitchFamily="34" charset="0"/>
                          <a:ea typeface="Times New Roman" panose="02020603050405020304" pitchFamily="18" charset="0"/>
                          <a:cs typeface="Calibri" panose="020F0502020204030204" pitchFamily="34" charset="0"/>
                        </a:rPr>
                        <a:t>m</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pro</a:t>
                      </a:r>
                      <a:r>
                        <a:rPr lang="en-GB" sz="1050" b="0" spc="-10" dirty="0">
                          <a:effectLst/>
                          <a:latin typeface="Calibri" panose="020F0502020204030204" pitchFamily="34" charset="0"/>
                          <a:ea typeface="Times New Roman" panose="02020603050405020304" pitchFamily="18" charset="0"/>
                          <a:cs typeface="Calibri" panose="020F0502020204030204" pitchFamily="34" charset="0"/>
                        </a:rPr>
                        <a:t>m</a:t>
                      </a:r>
                      <a:r>
                        <a:rPr lang="en-GB" sz="1050" b="0" dirty="0">
                          <a:effectLst/>
                          <a:latin typeface="Calibri" panose="020F0502020204030204" pitchFamily="34" charset="0"/>
                          <a:ea typeface="Times New Roman" panose="02020603050405020304" pitchFamily="18" charset="0"/>
                          <a:cs typeface="Calibri" panose="020F0502020204030204" pitchFamily="34" charset="0"/>
                        </a:rPr>
                        <a:t>ised</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 b</a:t>
                      </a:r>
                      <a:r>
                        <a:rPr lang="en-GB" sz="1050" b="0" dirty="0">
                          <a:effectLst/>
                          <a:latin typeface="Calibri" panose="020F0502020204030204" pitchFamily="34" charset="0"/>
                          <a:ea typeface="Times New Roman" panose="02020603050405020304" pitchFamily="18" charset="0"/>
                          <a:cs typeface="Calibri" panose="020F0502020204030204" pitchFamily="34" charset="0"/>
                        </a:rPr>
                        <a:t>y </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s</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p</a:t>
                      </a:r>
                      <a:r>
                        <a:rPr lang="en-GB" sz="1050" b="0" dirty="0">
                          <a:effectLst/>
                          <a:latin typeface="Calibri" panose="020F0502020204030204" pitchFamily="34" charset="0"/>
                          <a:ea typeface="Times New Roman" panose="02020603050405020304" pitchFamily="18" charset="0"/>
                          <a:cs typeface="Calibri" panose="020F0502020204030204" pitchFamily="34" charset="0"/>
                        </a:rPr>
                        <a:t>e</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lli</a:t>
                      </a:r>
                      <a:r>
                        <a:rPr lang="en-GB" sz="1050" b="0" dirty="0">
                          <a:effectLst/>
                          <a:latin typeface="Calibri" panose="020F0502020204030204" pitchFamily="34" charset="0"/>
                          <a:ea typeface="Times New Roman" panose="02020603050405020304" pitchFamily="18" charset="0"/>
                          <a:cs typeface="Calibri" panose="020F0502020204030204" pitchFamily="34" charset="0"/>
                        </a:rPr>
                        <a:t>ng a</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n</a:t>
                      </a:r>
                      <a:r>
                        <a:rPr lang="en-GB" sz="1050" b="0" dirty="0">
                          <a:effectLst/>
                          <a:latin typeface="Calibri" panose="020F0502020204030204" pitchFamily="34" charset="0"/>
                          <a:ea typeface="Times New Roman" panose="02020603050405020304" pitchFamily="18" charset="0"/>
                          <a:cs typeface="Calibri" panose="020F0502020204030204" pitchFamily="34" charset="0"/>
                        </a:rPr>
                        <a:t>d/or pu</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n</a:t>
                      </a:r>
                      <a:r>
                        <a:rPr lang="en-GB" sz="1050" b="0" dirty="0">
                          <a:effectLst/>
                          <a:latin typeface="Calibri" panose="020F0502020204030204" pitchFamily="34" charset="0"/>
                          <a:ea typeface="Times New Roman" panose="02020603050405020304" pitchFamily="18" charset="0"/>
                          <a:cs typeface="Calibri" panose="020F0502020204030204" pitchFamily="34" charset="0"/>
                        </a:rPr>
                        <a:t>ct</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u</a:t>
                      </a:r>
                      <a:r>
                        <a:rPr lang="en-GB" sz="1050" b="0" dirty="0">
                          <a:effectLst/>
                          <a:latin typeface="Calibri" panose="020F0502020204030204" pitchFamily="34" charset="0"/>
                          <a:ea typeface="Times New Roman" panose="02020603050405020304" pitchFamily="18" charset="0"/>
                          <a:cs typeface="Calibri" panose="020F0502020204030204" pitchFamily="34" charset="0"/>
                        </a:rPr>
                        <a:t>ation error</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s</a:t>
                      </a:r>
                      <a:endParaRPr lang="en-GB" sz="1100" b="0" dirty="0">
                        <a:effectLst/>
                        <a:latin typeface="Calibri" panose="020F0502020204030204" pitchFamily="34" charset="0"/>
                        <a:ea typeface="Times New Roman" panose="02020603050405020304" pitchFamily="18" charset="0"/>
                        <a:cs typeface="Calibri" panose="020F0502020204030204" pitchFamily="34" charset="0"/>
                      </a:endParaRPr>
                    </a:p>
                  </a:txBody>
                  <a:tcPr marL="41752" marR="41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14605" marR="65405">
                        <a:lnSpc>
                          <a:spcPct val="110000"/>
                        </a:lnSpc>
                        <a:spcAft>
                          <a:spcPts val="0"/>
                        </a:spcAft>
                      </a:pPr>
                      <a:r>
                        <a:rPr lang="en-GB" sz="1050" b="0">
                          <a:effectLst/>
                          <a:latin typeface="Calibri" panose="020F0502020204030204" pitchFamily="34" charset="0"/>
                          <a:ea typeface="Times New Roman" panose="02020603050405020304" pitchFamily="18" charset="0"/>
                          <a:cs typeface="Calibri" panose="020F0502020204030204" pitchFamily="34" charset="0"/>
                        </a:rPr>
                        <a:t>C</a:t>
                      </a:r>
                      <a:r>
                        <a:rPr lang="en-GB" sz="1050" b="0" spc="5">
                          <a:effectLst/>
                          <a:latin typeface="Calibri" panose="020F0502020204030204" pitchFamily="34" charset="0"/>
                          <a:ea typeface="Times New Roman" panose="02020603050405020304" pitchFamily="18" charset="0"/>
                          <a:cs typeface="Calibri" panose="020F0502020204030204" pitchFamily="34" charset="0"/>
                        </a:rPr>
                        <a:t>o</a:t>
                      </a:r>
                      <a:r>
                        <a:rPr lang="en-GB" sz="1050" b="0" spc="-5">
                          <a:effectLst/>
                          <a:latin typeface="Calibri" panose="020F0502020204030204" pitchFamily="34" charset="0"/>
                          <a:ea typeface="Times New Roman" panose="02020603050405020304" pitchFamily="18" charset="0"/>
                          <a:cs typeface="Calibri" panose="020F0502020204030204" pitchFamily="34" charset="0"/>
                        </a:rPr>
                        <a:t>m</a:t>
                      </a:r>
                      <a:r>
                        <a:rPr lang="en-GB" sz="1050" b="0" spc="-10">
                          <a:effectLst/>
                          <a:latin typeface="Calibri" panose="020F0502020204030204" pitchFamily="34" charset="0"/>
                          <a:ea typeface="Times New Roman" panose="02020603050405020304" pitchFamily="18" charset="0"/>
                          <a:cs typeface="Calibri" panose="020F0502020204030204" pitchFamily="34" charset="0"/>
                        </a:rPr>
                        <a:t>m</a:t>
                      </a:r>
                      <a:r>
                        <a:rPr lang="en-GB" sz="1050" b="0">
                          <a:effectLst/>
                          <a:latin typeface="Calibri" panose="020F0502020204030204" pitchFamily="34" charset="0"/>
                          <a:ea typeface="Times New Roman" panose="02020603050405020304" pitchFamily="18" charset="0"/>
                          <a:cs typeface="Calibri" panose="020F0502020204030204" pitchFamily="34" charset="0"/>
                        </a:rPr>
                        <a:t>unicati</a:t>
                      </a:r>
                      <a:r>
                        <a:rPr lang="en-GB" sz="1050" b="0" spc="10">
                          <a:effectLst/>
                          <a:latin typeface="Calibri" panose="020F0502020204030204" pitchFamily="34" charset="0"/>
                          <a:ea typeface="Times New Roman" panose="02020603050405020304" pitchFamily="18" charset="0"/>
                          <a:cs typeface="Calibri" panose="020F0502020204030204" pitchFamily="34" charset="0"/>
                        </a:rPr>
                        <a:t>o</a:t>
                      </a:r>
                      <a:r>
                        <a:rPr lang="en-GB" sz="1050" b="0">
                          <a:effectLst/>
                          <a:latin typeface="Calibri" panose="020F0502020204030204" pitchFamily="34" charset="0"/>
                          <a:ea typeface="Times New Roman" panose="02020603050405020304" pitchFamily="18" charset="0"/>
                          <a:cs typeface="Calibri" panose="020F0502020204030204" pitchFamily="34" charset="0"/>
                        </a:rPr>
                        <a:t>n</a:t>
                      </a:r>
                      <a:r>
                        <a:rPr lang="en-GB" sz="1050" b="0" spc="5">
                          <a:effectLst/>
                          <a:latin typeface="Calibri" panose="020F0502020204030204" pitchFamily="34" charset="0"/>
                          <a:ea typeface="Times New Roman" panose="02020603050405020304" pitchFamily="18" charset="0"/>
                          <a:cs typeface="Calibri" panose="020F0502020204030204" pitchFamily="34" charset="0"/>
                        </a:rPr>
                        <a:t> </a:t>
                      </a:r>
                      <a:r>
                        <a:rPr lang="en-GB" sz="1050" b="0">
                          <a:effectLst/>
                          <a:latin typeface="Calibri" panose="020F0502020204030204" pitchFamily="34" charset="0"/>
                          <a:ea typeface="Times New Roman" panose="02020603050405020304" pitchFamily="18" charset="0"/>
                          <a:cs typeface="Calibri" panose="020F0502020204030204" pitchFamily="34" charset="0"/>
                        </a:rPr>
                        <a:t>is c</a:t>
                      </a:r>
                      <a:r>
                        <a:rPr lang="en-GB" sz="1050" b="0" spc="5">
                          <a:effectLst/>
                          <a:latin typeface="Calibri" panose="020F0502020204030204" pitchFamily="34" charset="0"/>
                          <a:ea typeface="Times New Roman" panose="02020603050405020304" pitchFamily="18" charset="0"/>
                          <a:cs typeface="Calibri" panose="020F0502020204030204" pitchFamily="34" charset="0"/>
                        </a:rPr>
                        <a:t>o</a:t>
                      </a:r>
                      <a:r>
                        <a:rPr lang="en-GB" sz="1050" b="0" spc="-10">
                          <a:effectLst/>
                          <a:latin typeface="Calibri" panose="020F0502020204030204" pitchFamily="34" charset="0"/>
                          <a:ea typeface="Times New Roman" panose="02020603050405020304" pitchFamily="18" charset="0"/>
                          <a:cs typeface="Calibri" panose="020F0502020204030204" pitchFamily="34" charset="0"/>
                        </a:rPr>
                        <a:t>m</a:t>
                      </a:r>
                      <a:r>
                        <a:rPr lang="en-GB" sz="1050" b="0" spc="5">
                          <a:effectLst/>
                          <a:latin typeface="Calibri" panose="020F0502020204030204" pitchFamily="34" charset="0"/>
                          <a:ea typeface="Times New Roman" panose="02020603050405020304" pitchFamily="18" charset="0"/>
                          <a:cs typeface="Calibri" panose="020F0502020204030204" pitchFamily="34" charset="0"/>
                        </a:rPr>
                        <a:t>pro</a:t>
                      </a:r>
                      <a:r>
                        <a:rPr lang="en-GB" sz="1050" b="0" spc="-10">
                          <a:effectLst/>
                          <a:latin typeface="Calibri" panose="020F0502020204030204" pitchFamily="34" charset="0"/>
                          <a:ea typeface="Times New Roman" panose="02020603050405020304" pitchFamily="18" charset="0"/>
                          <a:cs typeface="Calibri" panose="020F0502020204030204" pitchFamily="34" charset="0"/>
                        </a:rPr>
                        <a:t>m</a:t>
                      </a:r>
                      <a:r>
                        <a:rPr lang="en-GB" sz="1050" b="0">
                          <a:effectLst/>
                          <a:latin typeface="Calibri" panose="020F0502020204030204" pitchFamily="34" charset="0"/>
                          <a:ea typeface="Times New Roman" panose="02020603050405020304" pitchFamily="18" charset="0"/>
                          <a:cs typeface="Calibri" panose="020F0502020204030204" pitchFamily="34" charset="0"/>
                        </a:rPr>
                        <a:t>ised</a:t>
                      </a:r>
                      <a:r>
                        <a:rPr lang="en-GB" sz="1050" b="0" spc="5">
                          <a:effectLst/>
                          <a:latin typeface="Calibri" panose="020F0502020204030204" pitchFamily="34" charset="0"/>
                          <a:ea typeface="Times New Roman" panose="02020603050405020304" pitchFamily="18" charset="0"/>
                          <a:cs typeface="Calibri" panose="020F0502020204030204" pitchFamily="34" charset="0"/>
                        </a:rPr>
                        <a:t> b</a:t>
                      </a:r>
                      <a:r>
                        <a:rPr lang="en-GB" sz="1050" b="0">
                          <a:effectLst/>
                          <a:latin typeface="Calibri" panose="020F0502020204030204" pitchFamily="34" charset="0"/>
                          <a:ea typeface="Times New Roman" panose="02020603050405020304" pitchFamily="18" charset="0"/>
                          <a:cs typeface="Calibri" panose="020F0502020204030204" pitchFamily="34" charset="0"/>
                        </a:rPr>
                        <a:t>y </a:t>
                      </a:r>
                      <a:r>
                        <a:rPr lang="en-GB" sz="1050" b="0" spc="-5">
                          <a:effectLst/>
                          <a:latin typeface="Calibri" panose="020F0502020204030204" pitchFamily="34" charset="0"/>
                          <a:ea typeface="Times New Roman" panose="02020603050405020304" pitchFamily="18" charset="0"/>
                          <a:cs typeface="Calibri" panose="020F0502020204030204" pitchFamily="34" charset="0"/>
                        </a:rPr>
                        <a:t>s</a:t>
                      </a:r>
                      <a:r>
                        <a:rPr lang="en-GB" sz="1050" b="0" spc="5">
                          <a:effectLst/>
                          <a:latin typeface="Calibri" panose="020F0502020204030204" pitchFamily="34" charset="0"/>
                          <a:ea typeface="Times New Roman" panose="02020603050405020304" pitchFamily="18" charset="0"/>
                          <a:cs typeface="Calibri" panose="020F0502020204030204" pitchFamily="34" charset="0"/>
                        </a:rPr>
                        <a:t>p</a:t>
                      </a:r>
                      <a:r>
                        <a:rPr lang="en-GB" sz="1050" b="0">
                          <a:effectLst/>
                          <a:latin typeface="Calibri" panose="020F0502020204030204" pitchFamily="34" charset="0"/>
                          <a:ea typeface="Times New Roman" panose="02020603050405020304" pitchFamily="18" charset="0"/>
                          <a:cs typeface="Calibri" panose="020F0502020204030204" pitchFamily="34" charset="0"/>
                        </a:rPr>
                        <a:t>e</a:t>
                      </a:r>
                      <a:r>
                        <a:rPr lang="en-GB" sz="1050" b="0" spc="-5">
                          <a:effectLst/>
                          <a:latin typeface="Calibri" panose="020F0502020204030204" pitchFamily="34" charset="0"/>
                          <a:ea typeface="Times New Roman" panose="02020603050405020304" pitchFamily="18" charset="0"/>
                          <a:cs typeface="Calibri" panose="020F0502020204030204" pitchFamily="34" charset="0"/>
                        </a:rPr>
                        <a:t>lli</a:t>
                      </a:r>
                      <a:r>
                        <a:rPr lang="en-GB" sz="1050" b="0">
                          <a:effectLst/>
                          <a:latin typeface="Calibri" panose="020F0502020204030204" pitchFamily="34" charset="0"/>
                          <a:ea typeface="Times New Roman" panose="02020603050405020304" pitchFamily="18" charset="0"/>
                          <a:cs typeface="Calibri" panose="020F0502020204030204" pitchFamily="34" charset="0"/>
                        </a:rPr>
                        <a:t>ng a</a:t>
                      </a:r>
                      <a:r>
                        <a:rPr lang="en-GB" sz="1050" b="0" spc="5">
                          <a:effectLst/>
                          <a:latin typeface="Calibri" panose="020F0502020204030204" pitchFamily="34" charset="0"/>
                          <a:ea typeface="Times New Roman" panose="02020603050405020304" pitchFamily="18" charset="0"/>
                          <a:cs typeface="Calibri" panose="020F0502020204030204" pitchFamily="34" charset="0"/>
                        </a:rPr>
                        <a:t>n</a:t>
                      </a:r>
                      <a:r>
                        <a:rPr lang="en-GB" sz="1050" b="0">
                          <a:effectLst/>
                          <a:latin typeface="Calibri" panose="020F0502020204030204" pitchFamily="34" charset="0"/>
                          <a:ea typeface="Times New Roman" panose="02020603050405020304" pitchFamily="18" charset="0"/>
                          <a:cs typeface="Calibri" panose="020F0502020204030204" pitchFamily="34" charset="0"/>
                        </a:rPr>
                        <a:t>d/or pu</a:t>
                      </a:r>
                      <a:r>
                        <a:rPr lang="en-GB" sz="1050" b="0" spc="5">
                          <a:effectLst/>
                          <a:latin typeface="Calibri" panose="020F0502020204030204" pitchFamily="34" charset="0"/>
                          <a:ea typeface="Times New Roman" panose="02020603050405020304" pitchFamily="18" charset="0"/>
                          <a:cs typeface="Calibri" panose="020F0502020204030204" pitchFamily="34" charset="0"/>
                        </a:rPr>
                        <a:t>n</a:t>
                      </a:r>
                      <a:r>
                        <a:rPr lang="en-GB" sz="1050" b="0">
                          <a:effectLst/>
                          <a:latin typeface="Calibri" panose="020F0502020204030204" pitchFamily="34" charset="0"/>
                          <a:ea typeface="Times New Roman" panose="02020603050405020304" pitchFamily="18" charset="0"/>
                          <a:cs typeface="Calibri" panose="020F0502020204030204" pitchFamily="34" charset="0"/>
                        </a:rPr>
                        <a:t>ct</a:t>
                      </a:r>
                      <a:r>
                        <a:rPr lang="en-GB" sz="1050" b="0" spc="5">
                          <a:effectLst/>
                          <a:latin typeface="Calibri" panose="020F0502020204030204" pitchFamily="34" charset="0"/>
                          <a:ea typeface="Times New Roman" panose="02020603050405020304" pitchFamily="18" charset="0"/>
                          <a:cs typeface="Calibri" panose="020F0502020204030204" pitchFamily="34" charset="0"/>
                        </a:rPr>
                        <a:t>u</a:t>
                      </a:r>
                      <a:r>
                        <a:rPr lang="en-GB" sz="1050" b="0">
                          <a:effectLst/>
                          <a:latin typeface="Calibri" panose="020F0502020204030204" pitchFamily="34" charset="0"/>
                          <a:ea typeface="Times New Roman" panose="02020603050405020304" pitchFamily="18" charset="0"/>
                          <a:cs typeface="Calibri" panose="020F0502020204030204" pitchFamily="34" charset="0"/>
                        </a:rPr>
                        <a:t>ation error</a:t>
                      </a:r>
                      <a:r>
                        <a:rPr lang="en-GB" sz="1050" b="0" spc="-5">
                          <a:effectLst/>
                          <a:latin typeface="Calibri" panose="020F0502020204030204" pitchFamily="34" charset="0"/>
                          <a:ea typeface="Times New Roman" panose="02020603050405020304" pitchFamily="18" charset="0"/>
                          <a:cs typeface="Calibri" panose="020F0502020204030204" pitchFamily="34" charset="0"/>
                        </a:rPr>
                        <a:t>s</a:t>
                      </a:r>
                      <a:r>
                        <a:rPr lang="en-GB" sz="1050" b="0">
                          <a:effectLst/>
                          <a:latin typeface="Calibri" panose="020F0502020204030204" pitchFamily="34" charset="0"/>
                          <a:ea typeface="Times New Roman" panose="02020603050405020304" pitchFamily="18" charset="0"/>
                          <a:cs typeface="Calibri" panose="020F0502020204030204" pitchFamily="34" charset="0"/>
                        </a:rPr>
                        <a:t>.</a:t>
                      </a:r>
                      <a:endParaRPr lang="en-GB" sz="1100" b="0">
                        <a:effectLst/>
                        <a:latin typeface="Calibri" panose="020F0502020204030204" pitchFamily="34" charset="0"/>
                        <a:ea typeface="Times New Roman" panose="02020603050405020304" pitchFamily="18" charset="0"/>
                        <a:cs typeface="Calibri" panose="020F0502020204030204" pitchFamily="34" charset="0"/>
                      </a:endParaRPr>
                    </a:p>
                  </a:txBody>
                  <a:tcPr marL="41752" marR="41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14605" marR="182245">
                        <a:lnSpc>
                          <a:spcPct val="110000"/>
                        </a:lnSpc>
                        <a:spcAft>
                          <a:spcPts val="0"/>
                        </a:spcAft>
                      </a:pPr>
                      <a:r>
                        <a:rPr lang="en-GB" sz="1050" b="0">
                          <a:effectLst/>
                          <a:latin typeface="Calibri" panose="020F0502020204030204" pitchFamily="34" charset="0"/>
                          <a:ea typeface="Times New Roman" panose="02020603050405020304" pitchFamily="18" charset="0"/>
                          <a:cs typeface="Calibri" panose="020F0502020204030204" pitchFamily="34" charset="0"/>
                        </a:rPr>
                        <a:t>Frequent </a:t>
                      </a:r>
                      <a:r>
                        <a:rPr lang="en-GB" sz="1050" b="0" spc="-5">
                          <a:effectLst/>
                          <a:latin typeface="Calibri" panose="020F0502020204030204" pitchFamily="34" charset="0"/>
                          <a:ea typeface="Times New Roman" panose="02020603050405020304" pitchFamily="18" charset="0"/>
                          <a:cs typeface="Calibri" panose="020F0502020204030204" pitchFamily="34" charset="0"/>
                        </a:rPr>
                        <a:t>s</a:t>
                      </a:r>
                      <a:r>
                        <a:rPr lang="en-GB" sz="1050" b="0" spc="5">
                          <a:effectLst/>
                          <a:latin typeface="Calibri" panose="020F0502020204030204" pitchFamily="34" charset="0"/>
                          <a:ea typeface="Times New Roman" panose="02020603050405020304" pitchFamily="18" charset="0"/>
                          <a:cs typeface="Calibri" panose="020F0502020204030204" pitchFamily="34" charset="0"/>
                        </a:rPr>
                        <a:t>p</a:t>
                      </a:r>
                      <a:r>
                        <a:rPr lang="en-GB" sz="1050" b="0">
                          <a:effectLst/>
                          <a:latin typeface="Calibri" panose="020F0502020204030204" pitchFamily="34" charset="0"/>
                          <a:ea typeface="Times New Roman" panose="02020603050405020304" pitchFamily="18" charset="0"/>
                          <a:cs typeface="Calibri" panose="020F0502020204030204" pitchFamily="34" charset="0"/>
                        </a:rPr>
                        <a:t>e</a:t>
                      </a:r>
                      <a:r>
                        <a:rPr lang="en-GB" sz="1050" b="0" spc="-5">
                          <a:effectLst/>
                          <a:latin typeface="Calibri" panose="020F0502020204030204" pitchFamily="34" charset="0"/>
                          <a:ea typeface="Times New Roman" panose="02020603050405020304" pitchFamily="18" charset="0"/>
                          <a:cs typeface="Calibri" panose="020F0502020204030204" pitchFamily="34" charset="0"/>
                        </a:rPr>
                        <a:t>lli</a:t>
                      </a:r>
                      <a:r>
                        <a:rPr lang="en-GB" sz="1050" b="0">
                          <a:effectLst/>
                          <a:latin typeface="Calibri" panose="020F0502020204030204" pitchFamily="34" charset="0"/>
                          <a:ea typeface="Times New Roman" panose="02020603050405020304" pitchFamily="18" charset="0"/>
                          <a:cs typeface="Calibri" panose="020F0502020204030204" pitchFamily="34" charset="0"/>
                        </a:rPr>
                        <a:t>ng a</a:t>
                      </a:r>
                      <a:r>
                        <a:rPr lang="en-GB" sz="1050" b="0" spc="5">
                          <a:effectLst/>
                          <a:latin typeface="Calibri" panose="020F0502020204030204" pitchFamily="34" charset="0"/>
                          <a:ea typeface="Times New Roman" panose="02020603050405020304" pitchFamily="18" charset="0"/>
                          <a:cs typeface="Calibri" panose="020F0502020204030204" pitchFamily="34" charset="0"/>
                        </a:rPr>
                        <a:t>n</a:t>
                      </a:r>
                      <a:r>
                        <a:rPr lang="en-GB" sz="1050" b="0">
                          <a:effectLst/>
                          <a:latin typeface="Calibri" panose="020F0502020204030204" pitchFamily="34" charset="0"/>
                          <a:ea typeface="Times New Roman" panose="02020603050405020304" pitchFamily="18" charset="0"/>
                          <a:cs typeface="Calibri" panose="020F0502020204030204" pitchFamily="34" charset="0"/>
                        </a:rPr>
                        <a:t>d/or pu</a:t>
                      </a:r>
                      <a:r>
                        <a:rPr lang="en-GB" sz="1050" b="0" spc="5">
                          <a:effectLst/>
                          <a:latin typeface="Calibri" panose="020F0502020204030204" pitchFamily="34" charset="0"/>
                          <a:ea typeface="Times New Roman" panose="02020603050405020304" pitchFamily="18" charset="0"/>
                          <a:cs typeface="Calibri" panose="020F0502020204030204" pitchFamily="34" charset="0"/>
                        </a:rPr>
                        <a:t>n</a:t>
                      </a:r>
                      <a:r>
                        <a:rPr lang="en-GB" sz="1050" b="0">
                          <a:effectLst/>
                          <a:latin typeface="Calibri" panose="020F0502020204030204" pitchFamily="34" charset="0"/>
                          <a:ea typeface="Times New Roman" panose="02020603050405020304" pitchFamily="18" charset="0"/>
                          <a:cs typeface="Calibri" panose="020F0502020204030204" pitchFamily="34" charset="0"/>
                        </a:rPr>
                        <a:t>ct</a:t>
                      </a:r>
                      <a:r>
                        <a:rPr lang="en-GB" sz="1050" b="0" spc="5">
                          <a:effectLst/>
                          <a:latin typeface="Calibri" panose="020F0502020204030204" pitchFamily="34" charset="0"/>
                          <a:ea typeface="Times New Roman" panose="02020603050405020304" pitchFamily="18" charset="0"/>
                          <a:cs typeface="Calibri" panose="020F0502020204030204" pitchFamily="34" charset="0"/>
                        </a:rPr>
                        <a:t>u</a:t>
                      </a:r>
                      <a:r>
                        <a:rPr lang="en-GB" sz="1050" b="0">
                          <a:effectLst/>
                          <a:latin typeface="Calibri" panose="020F0502020204030204" pitchFamily="34" charset="0"/>
                          <a:ea typeface="Times New Roman" panose="02020603050405020304" pitchFamily="18" charset="0"/>
                          <a:cs typeface="Calibri" panose="020F0502020204030204" pitchFamily="34" charset="0"/>
                        </a:rPr>
                        <a:t>ation errors.</a:t>
                      </a:r>
                      <a:endParaRPr lang="en-GB" sz="1100" b="0">
                        <a:effectLst/>
                        <a:latin typeface="Calibri" panose="020F0502020204030204" pitchFamily="34" charset="0"/>
                        <a:ea typeface="Times New Roman" panose="02020603050405020304" pitchFamily="18" charset="0"/>
                        <a:cs typeface="Calibri" panose="020F0502020204030204" pitchFamily="34" charset="0"/>
                      </a:endParaRPr>
                    </a:p>
                  </a:txBody>
                  <a:tcPr marL="41752" marR="41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14605">
                        <a:lnSpc>
                          <a:spcPct val="115000"/>
                        </a:lnSpc>
                        <a:spcAft>
                          <a:spcPts val="0"/>
                        </a:spcAft>
                      </a:pP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R</a:t>
                      </a:r>
                      <a:r>
                        <a:rPr lang="en-GB" sz="1050" b="0" dirty="0">
                          <a:effectLst/>
                          <a:latin typeface="Calibri" panose="020F0502020204030204" pitchFamily="34" charset="0"/>
                          <a:ea typeface="Times New Roman" panose="02020603050405020304" pitchFamily="18" charset="0"/>
                          <a:cs typeface="Calibri" panose="020F0502020204030204" pitchFamily="34" charset="0"/>
                        </a:rPr>
                        <a:t>elati</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v</a:t>
                      </a:r>
                      <a:r>
                        <a:rPr lang="en-GB" sz="1050" b="0" dirty="0">
                          <a:effectLst/>
                          <a:latin typeface="Calibri" panose="020F0502020204030204" pitchFamily="34" charset="0"/>
                          <a:ea typeface="Times New Roman" panose="02020603050405020304" pitchFamily="18" charset="0"/>
                          <a:cs typeface="Calibri" panose="020F0502020204030204" pitchFamily="34" charset="0"/>
                        </a:rPr>
                        <a:t>ely freq</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u</a:t>
                      </a:r>
                      <a:r>
                        <a:rPr lang="en-GB" sz="1050" b="0" dirty="0">
                          <a:effectLst/>
                          <a:latin typeface="Calibri" panose="020F0502020204030204" pitchFamily="34" charset="0"/>
                          <a:ea typeface="Times New Roman" panose="02020603050405020304" pitchFamily="18" charset="0"/>
                          <a:cs typeface="Calibri" panose="020F0502020204030204" pitchFamily="34" charset="0"/>
                        </a:rPr>
                        <a:t>e</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n</a:t>
                      </a:r>
                      <a:r>
                        <a:rPr lang="en-GB" sz="1050" b="0" dirty="0">
                          <a:effectLst/>
                          <a:latin typeface="Calibri" panose="020F0502020204030204" pitchFamily="34" charset="0"/>
                          <a:ea typeface="Times New Roman" panose="02020603050405020304" pitchFamily="18" charset="0"/>
                          <a:cs typeface="Calibri" panose="020F0502020204030204" pitchFamily="34" charset="0"/>
                        </a:rPr>
                        <a:t>t </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s</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p</a:t>
                      </a:r>
                      <a:r>
                        <a:rPr lang="en-GB" sz="1050" b="0" dirty="0">
                          <a:effectLst/>
                          <a:latin typeface="Calibri" panose="020F0502020204030204" pitchFamily="34" charset="0"/>
                          <a:ea typeface="Times New Roman" panose="02020603050405020304" pitchFamily="18" charset="0"/>
                          <a:cs typeface="Calibri" panose="020F0502020204030204" pitchFamily="34" charset="0"/>
                        </a:rPr>
                        <a:t>e</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lli</a:t>
                      </a:r>
                      <a:r>
                        <a:rPr lang="en-GB" sz="1050" b="0" dirty="0">
                          <a:effectLst/>
                          <a:latin typeface="Calibri" panose="020F0502020204030204" pitchFamily="34" charset="0"/>
                          <a:ea typeface="Times New Roman" panose="02020603050405020304" pitchFamily="18" charset="0"/>
                          <a:cs typeface="Calibri" panose="020F0502020204030204" pitchFamily="34" charset="0"/>
                        </a:rPr>
                        <a:t>ng a</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n</a:t>
                      </a:r>
                      <a:r>
                        <a:rPr lang="en-GB" sz="1050" b="0" dirty="0">
                          <a:effectLst/>
                          <a:latin typeface="Calibri" panose="020F0502020204030204" pitchFamily="34" charset="0"/>
                          <a:ea typeface="Times New Roman" panose="02020603050405020304" pitchFamily="18" charset="0"/>
                          <a:cs typeface="Calibri" panose="020F0502020204030204" pitchFamily="34" charset="0"/>
                        </a:rPr>
                        <a:t>d/or pu</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n</a:t>
                      </a:r>
                      <a:r>
                        <a:rPr lang="en-GB" sz="1050" b="0" dirty="0">
                          <a:effectLst/>
                          <a:latin typeface="Calibri" panose="020F0502020204030204" pitchFamily="34" charset="0"/>
                          <a:ea typeface="Times New Roman" panose="02020603050405020304" pitchFamily="18" charset="0"/>
                          <a:cs typeface="Calibri" panose="020F0502020204030204" pitchFamily="34" charset="0"/>
                        </a:rPr>
                        <a:t>ct</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u</a:t>
                      </a:r>
                      <a:r>
                        <a:rPr lang="en-GB" sz="1050" b="0" dirty="0">
                          <a:effectLst/>
                          <a:latin typeface="Calibri" panose="020F0502020204030204" pitchFamily="34" charset="0"/>
                          <a:ea typeface="Times New Roman" panose="02020603050405020304" pitchFamily="18" charset="0"/>
                          <a:cs typeface="Calibri" panose="020F0502020204030204" pitchFamily="34" charset="0"/>
                        </a:rPr>
                        <a:t>ation errors.</a:t>
                      </a:r>
                      <a:endParaRPr lang="en-GB" sz="1100" b="0" dirty="0">
                        <a:effectLst/>
                        <a:latin typeface="Calibri" panose="020F0502020204030204" pitchFamily="34" charset="0"/>
                        <a:ea typeface="Times New Roman" panose="02020603050405020304" pitchFamily="18" charset="0"/>
                        <a:cs typeface="Calibri" panose="020F0502020204030204" pitchFamily="34" charset="0"/>
                      </a:endParaRPr>
                    </a:p>
                  </a:txBody>
                  <a:tcPr marL="41752" marR="41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14605" marR="216535">
                        <a:lnSpc>
                          <a:spcPct val="110000"/>
                        </a:lnSpc>
                        <a:spcAft>
                          <a:spcPts val="0"/>
                        </a:spcAft>
                      </a:pP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Some</a:t>
                      </a:r>
                      <a:r>
                        <a:rPr lang="en-GB" sz="1050" b="0" dirty="0">
                          <a:effectLst/>
                          <a:latin typeface="Calibri" panose="020F0502020204030204" pitchFamily="34" charset="0"/>
                          <a:ea typeface="Times New Roman" panose="02020603050405020304" pitchFamily="18" charset="0"/>
                          <a:cs typeface="Calibri" panose="020F0502020204030204" pitchFamily="34" charset="0"/>
                        </a:rPr>
                        <a:t> </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s</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p</a:t>
                      </a:r>
                      <a:r>
                        <a:rPr lang="en-GB" sz="1050" b="0" dirty="0">
                          <a:effectLst/>
                          <a:latin typeface="Calibri" panose="020F0502020204030204" pitchFamily="34" charset="0"/>
                          <a:ea typeface="Times New Roman" panose="02020603050405020304" pitchFamily="18" charset="0"/>
                          <a:cs typeface="Calibri" panose="020F0502020204030204" pitchFamily="34" charset="0"/>
                        </a:rPr>
                        <a:t>e</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lli</a:t>
                      </a:r>
                      <a:r>
                        <a:rPr lang="en-GB" sz="1050" b="0" dirty="0">
                          <a:effectLst/>
                          <a:latin typeface="Calibri" panose="020F0502020204030204" pitchFamily="34" charset="0"/>
                          <a:ea typeface="Times New Roman" panose="02020603050405020304" pitchFamily="18" charset="0"/>
                          <a:cs typeface="Calibri" panose="020F0502020204030204" pitchFamily="34" charset="0"/>
                        </a:rPr>
                        <a:t>ng a</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n</a:t>
                      </a:r>
                      <a:r>
                        <a:rPr lang="en-GB" sz="1050" b="0" dirty="0">
                          <a:effectLst/>
                          <a:latin typeface="Calibri" panose="020F0502020204030204" pitchFamily="34" charset="0"/>
                          <a:ea typeface="Times New Roman" panose="02020603050405020304" pitchFamily="18" charset="0"/>
                          <a:cs typeface="Calibri" panose="020F0502020204030204" pitchFamily="34" charset="0"/>
                        </a:rPr>
                        <a:t>d/or pu</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n</a:t>
                      </a:r>
                      <a:r>
                        <a:rPr lang="en-GB" sz="1050" b="0" dirty="0">
                          <a:effectLst/>
                          <a:latin typeface="Calibri" panose="020F0502020204030204" pitchFamily="34" charset="0"/>
                          <a:ea typeface="Times New Roman" panose="02020603050405020304" pitchFamily="18" charset="0"/>
                          <a:cs typeface="Calibri" panose="020F0502020204030204" pitchFamily="34" charset="0"/>
                        </a:rPr>
                        <a:t>ct</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u</a:t>
                      </a:r>
                      <a:r>
                        <a:rPr lang="en-GB" sz="1050" b="0" dirty="0">
                          <a:effectLst/>
                          <a:latin typeface="Calibri" panose="020F0502020204030204" pitchFamily="34" charset="0"/>
                          <a:ea typeface="Times New Roman" panose="02020603050405020304" pitchFamily="18" charset="0"/>
                          <a:cs typeface="Calibri" panose="020F0502020204030204" pitchFamily="34" charset="0"/>
                        </a:rPr>
                        <a:t>ation errors.</a:t>
                      </a:r>
                      <a:endParaRPr lang="en-GB" sz="1100" b="0" dirty="0">
                        <a:effectLst/>
                        <a:latin typeface="Calibri" panose="020F0502020204030204" pitchFamily="34" charset="0"/>
                        <a:ea typeface="Times New Roman" panose="02020603050405020304" pitchFamily="18" charset="0"/>
                        <a:cs typeface="Calibri" panose="020F0502020204030204" pitchFamily="34" charset="0"/>
                      </a:endParaRPr>
                    </a:p>
                  </a:txBody>
                  <a:tcPr marL="41752" marR="41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14605" marR="56515">
                        <a:lnSpc>
                          <a:spcPct val="110000"/>
                        </a:lnSpc>
                        <a:spcAft>
                          <a:spcPts val="0"/>
                        </a:spcAft>
                      </a:pPr>
                      <a:r>
                        <a:rPr lang="en-GB" sz="1050" b="0" dirty="0">
                          <a:effectLst/>
                          <a:latin typeface="Calibri" panose="020F0502020204030204" pitchFamily="34" charset="0"/>
                          <a:ea typeface="Times New Roman" panose="02020603050405020304" pitchFamily="18" charset="0"/>
                          <a:cs typeface="Calibri" panose="020F0502020204030204" pitchFamily="34" charset="0"/>
                        </a:rPr>
                        <a:t>Few </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s</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p</a:t>
                      </a:r>
                      <a:r>
                        <a:rPr lang="en-GB" sz="1050" b="0" dirty="0">
                          <a:effectLst/>
                          <a:latin typeface="Calibri" panose="020F0502020204030204" pitchFamily="34" charset="0"/>
                          <a:ea typeface="Times New Roman" panose="02020603050405020304" pitchFamily="18" charset="0"/>
                          <a:cs typeface="Calibri" panose="020F0502020204030204" pitchFamily="34" charset="0"/>
                        </a:rPr>
                        <a:t>e</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lli</a:t>
                      </a:r>
                      <a:r>
                        <a:rPr lang="en-GB" sz="1050" b="0" dirty="0">
                          <a:effectLst/>
                          <a:latin typeface="Calibri" panose="020F0502020204030204" pitchFamily="34" charset="0"/>
                          <a:ea typeface="Times New Roman" panose="02020603050405020304" pitchFamily="18" charset="0"/>
                          <a:cs typeface="Calibri" panose="020F0502020204030204" pitchFamily="34" charset="0"/>
                        </a:rPr>
                        <a:t>ng a</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n</a:t>
                      </a:r>
                      <a:r>
                        <a:rPr lang="en-GB" sz="1050" b="0" dirty="0">
                          <a:effectLst/>
                          <a:latin typeface="Calibri" panose="020F0502020204030204" pitchFamily="34" charset="0"/>
                          <a:ea typeface="Times New Roman" panose="02020603050405020304" pitchFamily="18" charset="0"/>
                          <a:cs typeface="Calibri" panose="020F0502020204030204" pitchFamily="34" charset="0"/>
                        </a:rPr>
                        <a:t>d/or pu</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n</a:t>
                      </a:r>
                      <a:r>
                        <a:rPr lang="en-GB" sz="1050" b="0" dirty="0">
                          <a:effectLst/>
                          <a:latin typeface="Calibri" panose="020F0502020204030204" pitchFamily="34" charset="0"/>
                          <a:ea typeface="Times New Roman" panose="02020603050405020304" pitchFamily="18" charset="0"/>
                          <a:cs typeface="Calibri" panose="020F0502020204030204" pitchFamily="34" charset="0"/>
                        </a:rPr>
                        <a:t>ct</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u</a:t>
                      </a:r>
                      <a:r>
                        <a:rPr lang="en-GB" sz="1050" b="0" dirty="0">
                          <a:effectLst/>
                          <a:latin typeface="Calibri" panose="020F0502020204030204" pitchFamily="34" charset="0"/>
                          <a:ea typeface="Times New Roman" panose="02020603050405020304" pitchFamily="18" charset="0"/>
                          <a:cs typeface="Calibri" panose="020F0502020204030204" pitchFamily="34" charset="0"/>
                        </a:rPr>
                        <a:t>ation errors.</a:t>
                      </a:r>
                      <a:endParaRPr lang="en-GB" sz="1100" b="0" dirty="0">
                        <a:effectLst/>
                        <a:latin typeface="Calibri" panose="020F0502020204030204" pitchFamily="34" charset="0"/>
                        <a:ea typeface="Times New Roman" panose="02020603050405020304" pitchFamily="18" charset="0"/>
                        <a:cs typeface="Calibri" panose="020F0502020204030204" pitchFamily="34" charset="0"/>
                      </a:endParaRPr>
                    </a:p>
                  </a:txBody>
                  <a:tcPr marL="41752" marR="41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36195">
                        <a:lnSpc>
                          <a:spcPts val="1130"/>
                        </a:lnSpc>
                        <a:spcAft>
                          <a:spcPts val="0"/>
                        </a:spcAft>
                      </a:pPr>
                      <a:r>
                        <a:rPr lang="en-GB" sz="1050" b="0" dirty="0">
                          <a:effectLst/>
                          <a:latin typeface="Calibri" panose="020F0502020204030204" pitchFamily="34" charset="0"/>
                          <a:ea typeface="Times New Roman" panose="02020603050405020304" pitchFamily="18" charset="0"/>
                          <a:cs typeface="Calibri" panose="020F0502020204030204" pitchFamily="34" charset="0"/>
                        </a:rPr>
                        <a:t>Error-free</a:t>
                      </a:r>
                      <a:endParaRPr lang="en-GB" sz="1100" b="0" dirty="0">
                        <a:effectLst/>
                        <a:latin typeface="Calibri" panose="020F0502020204030204" pitchFamily="34" charset="0"/>
                        <a:ea typeface="Times New Roman" panose="02020603050405020304" pitchFamily="18" charset="0"/>
                        <a:cs typeface="Calibri" panose="020F0502020204030204" pitchFamily="34" charset="0"/>
                      </a:endParaRPr>
                    </a:p>
                  </a:txBody>
                  <a:tcPr marL="41752" marR="41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145903976"/>
                  </a:ext>
                </a:extLst>
              </a:tr>
              <a:tr h="653538">
                <a:tc>
                  <a:txBody>
                    <a:bodyPr/>
                    <a:lstStyle/>
                    <a:p>
                      <a:pPr algn="r">
                        <a:lnSpc>
                          <a:spcPts val="1150"/>
                        </a:lnSpc>
                        <a:spcAft>
                          <a:spcPts val="0"/>
                        </a:spcAft>
                      </a:pPr>
                      <a:r>
                        <a:rPr lang="en-GB" sz="1200" b="1" spc="-5" dirty="0">
                          <a:effectLst/>
                          <a:latin typeface="Calibri" panose="020F0502020204030204" pitchFamily="34" charset="0"/>
                          <a:ea typeface="Times New Roman" panose="02020603050405020304" pitchFamily="18" charset="0"/>
                          <a:cs typeface="Calibri" panose="020F0502020204030204" pitchFamily="34" charset="0"/>
                        </a:rPr>
                        <a:t>Referencing</a:t>
                      </a:r>
                      <a:endParaRPr lang="en-GB" sz="1400" b="1" dirty="0">
                        <a:effectLst/>
                        <a:latin typeface="Calibri" panose="020F0502020204030204" pitchFamily="34" charset="0"/>
                        <a:ea typeface="Times New Roman" panose="02020603050405020304" pitchFamily="18" charset="0"/>
                        <a:cs typeface="Calibri" panose="020F0502020204030204" pitchFamily="34" charset="0"/>
                      </a:endParaRPr>
                    </a:p>
                  </a:txBody>
                  <a:tcPr marL="41752" marR="41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nSpc>
                          <a:spcPct val="115000"/>
                        </a:lnSpc>
                        <a:spcAft>
                          <a:spcPts val="0"/>
                        </a:spcAft>
                      </a:pPr>
                      <a:r>
                        <a:rPr lang="en-GB" sz="1050" spc="5" dirty="0">
                          <a:effectLst/>
                          <a:latin typeface="Calibri" panose="020F0502020204030204" pitchFamily="34" charset="0"/>
                          <a:ea typeface="Times New Roman" panose="02020603050405020304" pitchFamily="18" charset="0"/>
                          <a:cs typeface="Calibri" panose="020F0502020204030204" pitchFamily="34" charset="0"/>
                        </a:rPr>
                        <a:t>No</a:t>
                      </a:r>
                      <a:r>
                        <a:rPr lang="en-GB" sz="1050" dirty="0">
                          <a:effectLst/>
                          <a:latin typeface="Calibri" panose="020F0502020204030204" pitchFamily="34" charset="0"/>
                          <a:ea typeface="Times New Roman" panose="02020603050405020304" pitchFamily="18" charset="0"/>
                          <a:cs typeface="Calibri" panose="020F0502020204030204" pitchFamily="34" charset="0"/>
                        </a:rPr>
                        <a:t> </a:t>
                      </a:r>
                      <a:r>
                        <a:rPr lang="en-GB" sz="1050" spc="-5" dirty="0">
                          <a:effectLst/>
                          <a:latin typeface="Calibri" panose="020F0502020204030204" pitchFamily="34" charset="0"/>
                          <a:ea typeface="Times New Roman" panose="02020603050405020304" pitchFamily="18" charset="0"/>
                          <a:cs typeface="Calibri" panose="020F0502020204030204" pitchFamily="34" charset="0"/>
                        </a:rPr>
                        <a:t>re</a:t>
                      </a:r>
                      <a:r>
                        <a:rPr lang="en-GB" sz="1050" spc="5" dirty="0">
                          <a:effectLst/>
                          <a:latin typeface="Calibri" panose="020F0502020204030204" pitchFamily="34" charset="0"/>
                          <a:ea typeface="Times New Roman" panose="02020603050405020304" pitchFamily="18" charset="0"/>
                          <a:cs typeface="Calibri" panose="020F0502020204030204" pitchFamily="34" charset="0"/>
                        </a:rPr>
                        <a:t>f</a:t>
                      </a:r>
                      <a:r>
                        <a:rPr lang="en-GB" sz="1050" spc="-5" dirty="0">
                          <a:effectLst/>
                          <a:latin typeface="Calibri" panose="020F0502020204030204" pitchFamily="34" charset="0"/>
                          <a:ea typeface="Times New Roman" panose="02020603050405020304" pitchFamily="18" charset="0"/>
                          <a:cs typeface="Calibri" panose="020F0502020204030204" pitchFamily="34" charset="0"/>
                        </a:rPr>
                        <a:t>eren</a:t>
                      </a:r>
                      <a:r>
                        <a:rPr lang="en-GB" sz="1050" spc="5" dirty="0">
                          <a:effectLst/>
                          <a:latin typeface="Calibri" panose="020F0502020204030204" pitchFamily="34" charset="0"/>
                          <a:ea typeface="Times New Roman" panose="02020603050405020304" pitchFamily="18" charset="0"/>
                          <a:cs typeface="Calibri" panose="020F0502020204030204" pitchFamily="34" charset="0"/>
                        </a:rPr>
                        <a:t>c</a:t>
                      </a:r>
                      <a:r>
                        <a:rPr lang="en-GB" sz="1050" dirty="0">
                          <a:effectLst/>
                          <a:latin typeface="Calibri" panose="020F0502020204030204" pitchFamily="34" charset="0"/>
                          <a:ea typeface="Times New Roman" panose="02020603050405020304" pitchFamily="18" charset="0"/>
                          <a:cs typeface="Calibri" panose="020F0502020204030204" pitchFamily="34" charset="0"/>
                        </a:rPr>
                        <a:t>ing </a:t>
                      </a:r>
                      <a:r>
                        <a:rPr lang="en-GB" sz="1050" spc="-5" dirty="0">
                          <a:effectLst/>
                          <a:latin typeface="Calibri" panose="020F0502020204030204" pitchFamily="34" charset="0"/>
                          <a:ea typeface="Times New Roman" panose="02020603050405020304" pitchFamily="18" charset="0"/>
                          <a:cs typeface="Calibri" panose="020F0502020204030204" pitchFamily="34" charset="0"/>
                        </a:rPr>
                        <a:t>or under</a:t>
                      </a:r>
                      <a:r>
                        <a:rPr lang="en-GB" sz="1050" spc="5" dirty="0">
                          <a:effectLst/>
                          <a:latin typeface="Calibri" panose="020F0502020204030204" pitchFamily="34" charset="0"/>
                          <a:ea typeface="Times New Roman" panose="02020603050405020304" pitchFamily="18" charset="0"/>
                          <a:cs typeface="Calibri" panose="020F0502020204030204" pitchFamily="34" charset="0"/>
                        </a:rPr>
                        <a:t>st</a:t>
                      </a:r>
                      <a:r>
                        <a:rPr lang="en-GB" sz="1050" spc="-5" dirty="0">
                          <a:effectLst/>
                          <a:latin typeface="Calibri" panose="020F0502020204030204" pitchFamily="34" charset="0"/>
                          <a:ea typeface="Times New Roman" panose="02020603050405020304" pitchFamily="18" charset="0"/>
                          <a:cs typeface="Calibri" panose="020F0502020204030204" pitchFamily="34" charset="0"/>
                        </a:rPr>
                        <a:t>and</a:t>
                      </a:r>
                      <a:r>
                        <a:rPr lang="en-GB" sz="1050" dirty="0">
                          <a:effectLst/>
                          <a:latin typeface="Calibri" panose="020F0502020204030204" pitchFamily="34" charset="0"/>
                          <a:ea typeface="Times New Roman" panose="02020603050405020304" pitchFamily="18" charset="0"/>
                          <a:cs typeface="Calibri" panose="020F0502020204030204" pitchFamily="34" charset="0"/>
                        </a:rPr>
                        <a:t>ing </a:t>
                      </a:r>
                      <a:r>
                        <a:rPr lang="en-GB" sz="1050" spc="-5" dirty="0">
                          <a:effectLst/>
                          <a:latin typeface="Calibri" panose="020F0502020204030204" pitchFamily="34" charset="0"/>
                          <a:ea typeface="Times New Roman" panose="02020603050405020304" pitchFamily="18" charset="0"/>
                          <a:cs typeface="Calibri" panose="020F0502020204030204" pitchFamily="34" charset="0"/>
                        </a:rPr>
                        <a:t>o</a:t>
                      </a:r>
                      <a:r>
                        <a:rPr lang="en-GB" sz="1050" dirty="0">
                          <a:effectLst/>
                          <a:latin typeface="Calibri" panose="020F0502020204030204" pitchFamily="34" charset="0"/>
                          <a:ea typeface="Times New Roman" panose="02020603050405020304" pitchFamily="18" charset="0"/>
                          <a:cs typeface="Calibri" panose="020F0502020204030204" pitchFamily="34" charset="0"/>
                        </a:rPr>
                        <a:t>f </a:t>
                      </a:r>
                      <a:r>
                        <a:rPr lang="en-GB" sz="1050" spc="5" dirty="0">
                          <a:effectLst/>
                          <a:latin typeface="Calibri" panose="020F0502020204030204" pitchFamily="34" charset="0"/>
                          <a:ea typeface="Times New Roman" panose="02020603050405020304" pitchFamily="18" charset="0"/>
                          <a:cs typeface="Calibri" panose="020F0502020204030204" pitchFamily="34" charset="0"/>
                        </a:rPr>
                        <a:t>c</a:t>
                      </a:r>
                      <a:r>
                        <a:rPr lang="en-GB" sz="1050" spc="-5" dirty="0">
                          <a:effectLst/>
                          <a:latin typeface="Calibri" panose="020F0502020204030204" pitchFamily="34" charset="0"/>
                          <a:ea typeface="Times New Roman" panose="02020603050405020304" pitchFamily="18" charset="0"/>
                          <a:cs typeface="Calibri" panose="020F0502020204030204" pitchFamily="34" charset="0"/>
                        </a:rPr>
                        <a:t>onven</a:t>
                      </a:r>
                      <a:r>
                        <a:rPr lang="en-GB" sz="1050" spc="5" dirty="0">
                          <a:effectLst/>
                          <a:latin typeface="Calibri" panose="020F0502020204030204" pitchFamily="34" charset="0"/>
                          <a:ea typeface="Times New Roman" panose="02020603050405020304" pitchFamily="18" charset="0"/>
                          <a:cs typeface="Calibri" panose="020F0502020204030204" pitchFamily="34" charset="0"/>
                        </a:rPr>
                        <a:t>t</a:t>
                      </a:r>
                      <a:r>
                        <a:rPr lang="en-GB" sz="1050" dirty="0">
                          <a:effectLst/>
                          <a:latin typeface="Calibri" panose="020F0502020204030204" pitchFamily="34" charset="0"/>
                          <a:ea typeface="Times New Roman" panose="02020603050405020304" pitchFamily="18" charset="0"/>
                          <a:cs typeface="Calibri" panose="020F0502020204030204" pitchFamily="34" charset="0"/>
                        </a:rPr>
                        <a:t>io</a:t>
                      </a:r>
                      <a:r>
                        <a:rPr lang="en-GB" sz="1050" spc="-5" dirty="0">
                          <a:effectLst/>
                          <a:latin typeface="Calibri" panose="020F0502020204030204" pitchFamily="34" charset="0"/>
                          <a:ea typeface="Times New Roman" panose="02020603050405020304" pitchFamily="18" charset="0"/>
                          <a:cs typeface="Calibri" panose="020F0502020204030204" pitchFamily="34" charset="0"/>
                        </a:rPr>
                        <a:t>n</a:t>
                      </a:r>
                      <a:r>
                        <a:rPr lang="en-GB" sz="1050" dirty="0">
                          <a:effectLst/>
                          <a:latin typeface="Calibri" panose="020F0502020204030204" pitchFamily="34" charset="0"/>
                          <a:ea typeface="Times New Roman" panose="02020603050405020304" pitchFamily="18" charset="0"/>
                          <a:cs typeface="Calibri" panose="020F0502020204030204" pitchFamily="34" charset="0"/>
                        </a:rPr>
                        <a:t>s.</a:t>
                      </a:r>
                      <a:endParaRPr lang="en-GB" sz="1100" dirty="0">
                        <a:effectLst/>
                        <a:latin typeface="Calibri" panose="020F0502020204030204" pitchFamily="34" charset="0"/>
                        <a:ea typeface="Times New Roman" panose="02020603050405020304" pitchFamily="18" charset="0"/>
                        <a:cs typeface="Calibri" panose="020F0502020204030204" pitchFamily="34" charset="0"/>
                      </a:endParaRPr>
                    </a:p>
                  </a:txBody>
                  <a:tcPr marL="41752" marR="41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nSpc>
                          <a:spcPct val="115000"/>
                        </a:lnSpc>
                        <a:spcAft>
                          <a:spcPts val="0"/>
                        </a:spcAft>
                      </a:pPr>
                      <a:r>
                        <a:rPr lang="en-GB" sz="1050" spc="5">
                          <a:effectLst/>
                          <a:latin typeface="Calibri" panose="020F0502020204030204" pitchFamily="34" charset="0"/>
                          <a:ea typeface="Times New Roman" panose="02020603050405020304" pitchFamily="18" charset="0"/>
                          <a:cs typeface="Calibri" panose="020F0502020204030204" pitchFamily="34" charset="0"/>
                        </a:rPr>
                        <a:t>P</a:t>
                      </a:r>
                      <a:r>
                        <a:rPr lang="en-GB" sz="1050" spc="-5">
                          <a:effectLst/>
                          <a:latin typeface="Calibri" panose="020F0502020204030204" pitchFamily="34" charset="0"/>
                          <a:ea typeface="Times New Roman" panose="02020603050405020304" pitchFamily="18" charset="0"/>
                          <a:cs typeface="Calibri" panose="020F0502020204030204" pitchFamily="34" charset="0"/>
                        </a:rPr>
                        <a:t>oo</a:t>
                      </a:r>
                      <a:r>
                        <a:rPr lang="en-GB" sz="1050">
                          <a:effectLst/>
                          <a:latin typeface="Calibri" panose="020F0502020204030204" pitchFamily="34" charset="0"/>
                          <a:ea typeface="Times New Roman" panose="02020603050405020304" pitchFamily="18" charset="0"/>
                          <a:cs typeface="Calibri" panose="020F0502020204030204" pitchFamily="34" charset="0"/>
                        </a:rPr>
                        <a:t>r </a:t>
                      </a:r>
                      <a:r>
                        <a:rPr lang="en-GB" sz="1050" spc="-5">
                          <a:effectLst/>
                          <a:latin typeface="Calibri" panose="020F0502020204030204" pitchFamily="34" charset="0"/>
                          <a:ea typeface="Times New Roman" panose="02020603050405020304" pitchFamily="18" charset="0"/>
                          <a:cs typeface="Calibri" panose="020F0502020204030204" pitchFamily="34" charset="0"/>
                        </a:rPr>
                        <a:t>re</a:t>
                      </a:r>
                      <a:r>
                        <a:rPr lang="en-GB" sz="1050" spc="5">
                          <a:effectLst/>
                          <a:latin typeface="Calibri" panose="020F0502020204030204" pitchFamily="34" charset="0"/>
                          <a:ea typeface="Times New Roman" panose="02020603050405020304" pitchFamily="18" charset="0"/>
                          <a:cs typeface="Calibri" panose="020F0502020204030204" pitchFamily="34" charset="0"/>
                        </a:rPr>
                        <a:t>f</a:t>
                      </a:r>
                      <a:r>
                        <a:rPr lang="en-GB" sz="1050" spc="-5">
                          <a:effectLst/>
                          <a:latin typeface="Calibri" panose="020F0502020204030204" pitchFamily="34" charset="0"/>
                          <a:ea typeface="Times New Roman" panose="02020603050405020304" pitchFamily="18" charset="0"/>
                          <a:cs typeface="Calibri" panose="020F0502020204030204" pitchFamily="34" charset="0"/>
                        </a:rPr>
                        <a:t>eren</a:t>
                      </a:r>
                      <a:r>
                        <a:rPr lang="en-GB" sz="1050" spc="5">
                          <a:effectLst/>
                          <a:latin typeface="Calibri" panose="020F0502020204030204" pitchFamily="34" charset="0"/>
                          <a:ea typeface="Times New Roman" panose="02020603050405020304" pitchFamily="18" charset="0"/>
                          <a:cs typeface="Calibri" panose="020F0502020204030204" pitchFamily="34" charset="0"/>
                        </a:rPr>
                        <a:t>c</a:t>
                      </a:r>
                      <a:r>
                        <a:rPr lang="en-GB" sz="1050">
                          <a:effectLst/>
                          <a:latin typeface="Calibri" panose="020F0502020204030204" pitchFamily="34" charset="0"/>
                          <a:ea typeface="Times New Roman" panose="02020603050405020304" pitchFamily="18" charset="0"/>
                          <a:cs typeface="Calibri" panose="020F0502020204030204" pitchFamily="34" charset="0"/>
                        </a:rPr>
                        <a:t>ing </a:t>
                      </a:r>
                      <a:r>
                        <a:rPr lang="en-GB" sz="1050" spc="-5">
                          <a:effectLst/>
                          <a:latin typeface="Calibri" panose="020F0502020204030204" pitchFamily="34" charset="0"/>
                          <a:ea typeface="Times New Roman" panose="02020603050405020304" pitchFamily="18" charset="0"/>
                          <a:cs typeface="Calibri" panose="020F0502020204030204" pitchFamily="34" charset="0"/>
                        </a:rPr>
                        <a:t>an</a:t>
                      </a:r>
                      <a:r>
                        <a:rPr lang="en-GB" sz="1050">
                          <a:effectLst/>
                          <a:latin typeface="Calibri" panose="020F0502020204030204" pitchFamily="34" charset="0"/>
                          <a:ea typeface="Times New Roman" panose="02020603050405020304" pitchFamily="18" charset="0"/>
                          <a:cs typeface="Calibri" panose="020F0502020204030204" pitchFamily="34" charset="0"/>
                        </a:rPr>
                        <a:t>d li</a:t>
                      </a:r>
                      <a:r>
                        <a:rPr lang="en-GB" sz="1050" spc="5">
                          <a:effectLst/>
                          <a:latin typeface="Calibri" panose="020F0502020204030204" pitchFamily="34" charset="0"/>
                          <a:ea typeface="Times New Roman" panose="02020603050405020304" pitchFamily="18" charset="0"/>
                          <a:cs typeface="Calibri" panose="020F0502020204030204" pitchFamily="34" charset="0"/>
                        </a:rPr>
                        <a:t>tt</a:t>
                      </a:r>
                      <a:r>
                        <a:rPr lang="en-GB" sz="1050">
                          <a:effectLst/>
                          <a:latin typeface="Calibri" panose="020F0502020204030204" pitchFamily="34" charset="0"/>
                          <a:ea typeface="Times New Roman" panose="02020603050405020304" pitchFamily="18" charset="0"/>
                          <a:cs typeface="Calibri" panose="020F0502020204030204" pitchFamily="34" charset="0"/>
                        </a:rPr>
                        <a:t>le </a:t>
                      </a:r>
                      <a:r>
                        <a:rPr lang="en-GB" sz="1050" spc="-5">
                          <a:effectLst/>
                          <a:latin typeface="Calibri" panose="020F0502020204030204" pitchFamily="34" charset="0"/>
                          <a:ea typeface="Times New Roman" panose="02020603050405020304" pitchFamily="18" charset="0"/>
                          <a:cs typeface="Calibri" panose="020F0502020204030204" pitchFamily="34" charset="0"/>
                        </a:rPr>
                        <a:t>under</a:t>
                      </a:r>
                      <a:r>
                        <a:rPr lang="en-GB" sz="1050" spc="5">
                          <a:effectLst/>
                          <a:latin typeface="Calibri" panose="020F0502020204030204" pitchFamily="34" charset="0"/>
                          <a:ea typeface="Times New Roman" panose="02020603050405020304" pitchFamily="18" charset="0"/>
                          <a:cs typeface="Calibri" panose="020F0502020204030204" pitchFamily="34" charset="0"/>
                        </a:rPr>
                        <a:t>st</a:t>
                      </a:r>
                      <a:r>
                        <a:rPr lang="en-GB" sz="1050" spc="-5">
                          <a:effectLst/>
                          <a:latin typeface="Calibri" panose="020F0502020204030204" pitchFamily="34" charset="0"/>
                          <a:ea typeface="Times New Roman" panose="02020603050405020304" pitchFamily="18" charset="0"/>
                          <a:cs typeface="Calibri" panose="020F0502020204030204" pitchFamily="34" charset="0"/>
                        </a:rPr>
                        <a:t>and</a:t>
                      </a:r>
                      <a:r>
                        <a:rPr lang="en-GB" sz="1050">
                          <a:effectLst/>
                          <a:latin typeface="Calibri" panose="020F0502020204030204" pitchFamily="34" charset="0"/>
                          <a:ea typeface="Times New Roman" panose="02020603050405020304" pitchFamily="18" charset="0"/>
                          <a:cs typeface="Calibri" panose="020F0502020204030204" pitchFamily="34" charset="0"/>
                        </a:rPr>
                        <a:t>ing </a:t>
                      </a:r>
                      <a:r>
                        <a:rPr lang="en-GB" sz="1050" spc="-5">
                          <a:effectLst/>
                          <a:latin typeface="Calibri" panose="020F0502020204030204" pitchFamily="34" charset="0"/>
                          <a:ea typeface="Times New Roman" panose="02020603050405020304" pitchFamily="18" charset="0"/>
                          <a:cs typeface="Calibri" panose="020F0502020204030204" pitchFamily="34" charset="0"/>
                        </a:rPr>
                        <a:t>o</a:t>
                      </a:r>
                      <a:r>
                        <a:rPr lang="en-GB" sz="1050">
                          <a:effectLst/>
                          <a:latin typeface="Calibri" panose="020F0502020204030204" pitchFamily="34" charset="0"/>
                          <a:ea typeface="Times New Roman" panose="02020603050405020304" pitchFamily="18" charset="0"/>
                          <a:cs typeface="Calibri" panose="020F0502020204030204" pitchFamily="34" charset="0"/>
                        </a:rPr>
                        <a:t>f </a:t>
                      </a:r>
                      <a:r>
                        <a:rPr lang="en-GB" sz="1050" spc="5">
                          <a:effectLst/>
                          <a:latin typeface="Calibri" panose="020F0502020204030204" pitchFamily="34" charset="0"/>
                          <a:ea typeface="Times New Roman" panose="02020603050405020304" pitchFamily="18" charset="0"/>
                          <a:cs typeface="Calibri" panose="020F0502020204030204" pitchFamily="34" charset="0"/>
                        </a:rPr>
                        <a:t>c</a:t>
                      </a:r>
                      <a:r>
                        <a:rPr lang="en-GB" sz="1050" spc="-5">
                          <a:effectLst/>
                          <a:latin typeface="Calibri" panose="020F0502020204030204" pitchFamily="34" charset="0"/>
                          <a:ea typeface="Times New Roman" panose="02020603050405020304" pitchFamily="18" charset="0"/>
                          <a:cs typeface="Calibri" panose="020F0502020204030204" pitchFamily="34" charset="0"/>
                        </a:rPr>
                        <a:t>onven</a:t>
                      </a:r>
                      <a:r>
                        <a:rPr lang="en-GB" sz="1050" spc="5">
                          <a:effectLst/>
                          <a:latin typeface="Calibri" panose="020F0502020204030204" pitchFamily="34" charset="0"/>
                          <a:ea typeface="Times New Roman" panose="02020603050405020304" pitchFamily="18" charset="0"/>
                          <a:cs typeface="Calibri" panose="020F0502020204030204" pitchFamily="34" charset="0"/>
                        </a:rPr>
                        <a:t>t</a:t>
                      </a:r>
                      <a:r>
                        <a:rPr lang="en-GB" sz="1050">
                          <a:effectLst/>
                          <a:latin typeface="Calibri" panose="020F0502020204030204" pitchFamily="34" charset="0"/>
                          <a:ea typeface="Times New Roman" panose="02020603050405020304" pitchFamily="18" charset="0"/>
                          <a:cs typeface="Calibri" panose="020F0502020204030204" pitchFamily="34" charset="0"/>
                        </a:rPr>
                        <a:t>io</a:t>
                      </a:r>
                      <a:r>
                        <a:rPr lang="en-GB" sz="1050" spc="-5">
                          <a:effectLst/>
                          <a:latin typeface="Calibri" panose="020F0502020204030204" pitchFamily="34" charset="0"/>
                          <a:ea typeface="Times New Roman" panose="02020603050405020304" pitchFamily="18" charset="0"/>
                          <a:cs typeface="Calibri" panose="020F0502020204030204" pitchFamily="34" charset="0"/>
                        </a:rPr>
                        <a:t>n</a:t>
                      </a:r>
                      <a:r>
                        <a:rPr lang="en-GB" sz="1050">
                          <a:effectLst/>
                          <a:latin typeface="Calibri" panose="020F0502020204030204" pitchFamily="34" charset="0"/>
                          <a:ea typeface="Times New Roman" panose="02020603050405020304" pitchFamily="18" charset="0"/>
                          <a:cs typeface="Calibri" panose="020F0502020204030204" pitchFamily="34" charset="0"/>
                        </a:rPr>
                        <a:t>s.</a:t>
                      </a:r>
                      <a:endParaRPr lang="en-GB" sz="1100">
                        <a:effectLst/>
                        <a:latin typeface="Calibri" panose="020F0502020204030204" pitchFamily="34" charset="0"/>
                        <a:ea typeface="Times New Roman" panose="02020603050405020304" pitchFamily="18" charset="0"/>
                        <a:cs typeface="Calibri" panose="020F0502020204030204" pitchFamily="34" charset="0"/>
                      </a:endParaRPr>
                    </a:p>
                  </a:txBody>
                  <a:tcPr marL="41752" marR="41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nSpc>
                          <a:spcPct val="115000"/>
                        </a:lnSpc>
                        <a:spcAft>
                          <a:spcPts val="0"/>
                        </a:spcAft>
                      </a:pPr>
                      <a:r>
                        <a:rPr lang="en-GB" sz="1050">
                          <a:effectLst/>
                          <a:latin typeface="Calibri" panose="020F0502020204030204" pitchFamily="34" charset="0"/>
                          <a:ea typeface="Times New Roman" panose="02020603050405020304" pitchFamily="18" charset="0"/>
                          <a:cs typeface="Calibri" panose="020F0502020204030204" pitchFamily="34" charset="0"/>
                        </a:rPr>
                        <a:t>Fair </a:t>
                      </a:r>
                      <a:r>
                        <a:rPr lang="en-GB" sz="1050" spc="-5">
                          <a:effectLst/>
                          <a:latin typeface="Calibri" panose="020F0502020204030204" pitchFamily="34" charset="0"/>
                          <a:ea typeface="Times New Roman" panose="02020603050405020304" pitchFamily="18" charset="0"/>
                          <a:cs typeface="Calibri" panose="020F0502020204030204" pitchFamily="34" charset="0"/>
                        </a:rPr>
                        <a:t>under</a:t>
                      </a:r>
                      <a:r>
                        <a:rPr lang="en-GB" sz="1050" spc="5">
                          <a:effectLst/>
                          <a:latin typeface="Calibri" panose="020F0502020204030204" pitchFamily="34" charset="0"/>
                          <a:ea typeface="Times New Roman" panose="02020603050405020304" pitchFamily="18" charset="0"/>
                          <a:cs typeface="Calibri" panose="020F0502020204030204" pitchFamily="34" charset="0"/>
                        </a:rPr>
                        <a:t>st</a:t>
                      </a:r>
                      <a:r>
                        <a:rPr lang="en-GB" sz="1050" spc="-5">
                          <a:effectLst/>
                          <a:latin typeface="Calibri" panose="020F0502020204030204" pitchFamily="34" charset="0"/>
                          <a:ea typeface="Times New Roman" panose="02020603050405020304" pitchFamily="18" charset="0"/>
                          <a:cs typeface="Calibri" panose="020F0502020204030204" pitchFamily="34" charset="0"/>
                        </a:rPr>
                        <a:t>and</a:t>
                      </a:r>
                      <a:r>
                        <a:rPr lang="en-GB" sz="1050">
                          <a:effectLst/>
                          <a:latin typeface="Calibri" panose="020F0502020204030204" pitchFamily="34" charset="0"/>
                          <a:ea typeface="Times New Roman" panose="02020603050405020304" pitchFamily="18" charset="0"/>
                          <a:cs typeface="Calibri" panose="020F0502020204030204" pitchFamily="34" charset="0"/>
                        </a:rPr>
                        <a:t>ing </a:t>
                      </a:r>
                      <a:r>
                        <a:rPr lang="en-GB" sz="1050" spc="-5">
                          <a:effectLst/>
                          <a:latin typeface="Calibri" panose="020F0502020204030204" pitchFamily="34" charset="0"/>
                          <a:ea typeface="Times New Roman" panose="02020603050405020304" pitchFamily="18" charset="0"/>
                          <a:cs typeface="Calibri" panose="020F0502020204030204" pitchFamily="34" charset="0"/>
                        </a:rPr>
                        <a:t>o</a:t>
                      </a:r>
                      <a:r>
                        <a:rPr lang="en-GB" sz="1050">
                          <a:effectLst/>
                          <a:latin typeface="Calibri" panose="020F0502020204030204" pitchFamily="34" charset="0"/>
                          <a:ea typeface="Times New Roman" panose="02020603050405020304" pitchFamily="18" charset="0"/>
                          <a:cs typeface="Calibri" panose="020F0502020204030204" pitchFamily="34" charset="0"/>
                        </a:rPr>
                        <a:t>f </a:t>
                      </a:r>
                      <a:r>
                        <a:rPr lang="en-GB" sz="1050" spc="5">
                          <a:effectLst/>
                          <a:latin typeface="Calibri" panose="020F0502020204030204" pitchFamily="34" charset="0"/>
                          <a:ea typeface="Times New Roman" panose="02020603050405020304" pitchFamily="18" charset="0"/>
                          <a:cs typeface="Calibri" panose="020F0502020204030204" pitchFamily="34" charset="0"/>
                        </a:rPr>
                        <a:t>c</a:t>
                      </a:r>
                      <a:r>
                        <a:rPr lang="en-GB" sz="1050" spc="-5">
                          <a:effectLst/>
                          <a:latin typeface="Calibri" panose="020F0502020204030204" pitchFamily="34" charset="0"/>
                          <a:ea typeface="Times New Roman" panose="02020603050405020304" pitchFamily="18" charset="0"/>
                          <a:cs typeface="Calibri" panose="020F0502020204030204" pitchFamily="34" charset="0"/>
                        </a:rPr>
                        <a:t>onven</a:t>
                      </a:r>
                      <a:r>
                        <a:rPr lang="en-GB" sz="1050" spc="5">
                          <a:effectLst/>
                          <a:latin typeface="Calibri" panose="020F0502020204030204" pitchFamily="34" charset="0"/>
                          <a:ea typeface="Times New Roman" panose="02020603050405020304" pitchFamily="18" charset="0"/>
                          <a:cs typeface="Calibri" panose="020F0502020204030204" pitchFamily="34" charset="0"/>
                        </a:rPr>
                        <a:t>t</a:t>
                      </a:r>
                      <a:r>
                        <a:rPr lang="en-GB" sz="1050">
                          <a:effectLst/>
                          <a:latin typeface="Calibri" panose="020F0502020204030204" pitchFamily="34" charset="0"/>
                          <a:ea typeface="Times New Roman" panose="02020603050405020304" pitchFamily="18" charset="0"/>
                          <a:cs typeface="Calibri" panose="020F0502020204030204" pitchFamily="34" charset="0"/>
                        </a:rPr>
                        <a:t>io</a:t>
                      </a:r>
                      <a:r>
                        <a:rPr lang="en-GB" sz="1050" spc="-5">
                          <a:effectLst/>
                          <a:latin typeface="Calibri" panose="020F0502020204030204" pitchFamily="34" charset="0"/>
                          <a:ea typeface="Times New Roman" panose="02020603050405020304" pitchFamily="18" charset="0"/>
                          <a:cs typeface="Calibri" panose="020F0502020204030204" pitchFamily="34" charset="0"/>
                        </a:rPr>
                        <a:t>n</a:t>
                      </a:r>
                      <a:r>
                        <a:rPr lang="en-GB" sz="1050">
                          <a:effectLst/>
                          <a:latin typeface="Calibri" panose="020F0502020204030204" pitchFamily="34" charset="0"/>
                          <a:ea typeface="Times New Roman" panose="02020603050405020304" pitchFamily="18" charset="0"/>
                          <a:cs typeface="Calibri" panose="020F0502020204030204" pitchFamily="34" charset="0"/>
                        </a:rPr>
                        <a:t>s.</a:t>
                      </a:r>
                      <a:endParaRPr lang="en-GB" sz="1100">
                        <a:effectLst/>
                        <a:latin typeface="Calibri" panose="020F0502020204030204" pitchFamily="34" charset="0"/>
                        <a:ea typeface="Times New Roman" panose="02020603050405020304" pitchFamily="18" charset="0"/>
                        <a:cs typeface="Calibri" panose="020F0502020204030204" pitchFamily="34" charset="0"/>
                      </a:endParaRPr>
                    </a:p>
                  </a:txBody>
                  <a:tcPr marL="41752" marR="41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nSpc>
                          <a:spcPct val="115000"/>
                        </a:lnSpc>
                        <a:spcAft>
                          <a:spcPts val="0"/>
                        </a:spcAft>
                      </a:pPr>
                      <a:r>
                        <a:rPr lang="en-GB" sz="1050">
                          <a:effectLst/>
                          <a:latin typeface="Calibri" panose="020F0502020204030204" pitchFamily="34" charset="0"/>
                          <a:ea typeface="Times New Roman" panose="02020603050405020304" pitchFamily="18" charset="0"/>
                          <a:cs typeface="Calibri" panose="020F0502020204030204" pitchFamily="34" charset="0"/>
                        </a:rPr>
                        <a:t>G</a:t>
                      </a:r>
                      <a:r>
                        <a:rPr lang="en-GB" sz="1050" spc="-5">
                          <a:effectLst/>
                          <a:latin typeface="Calibri" panose="020F0502020204030204" pitchFamily="34" charset="0"/>
                          <a:ea typeface="Times New Roman" panose="02020603050405020304" pitchFamily="18" charset="0"/>
                          <a:cs typeface="Calibri" panose="020F0502020204030204" pitchFamily="34" charset="0"/>
                        </a:rPr>
                        <a:t>oo</a:t>
                      </a:r>
                      <a:r>
                        <a:rPr lang="en-GB" sz="1050">
                          <a:effectLst/>
                          <a:latin typeface="Calibri" panose="020F0502020204030204" pitchFamily="34" charset="0"/>
                          <a:ea typeface="Times New Roman" panose="02020603050405020304" pitchFamily="18" charset="0"/>
                          <a:cs typeface="Calibri" panose="020F0502020204030204" pitchFamily="34" charset="0"/>
                        </a:rPr>
                        <a:t>d </a:t>
                      </a:r>
                      <a:r>
                        <a:rPr lang="en-GB" sz="1050" spc="-5">
                          <a:effectLst/>
                          <a:latin typeface="Calibri" panose="020F0502020204030204" pitchFamily="34" charset="0"/>
                          <a:ea typeface="Times New Roman" panose="02020603050405020304" pitchFamily="18" charset="0"/>
                          <a:cs typeface="Calibri" panose="020F0502020204030204" pitchFamily="34" charset="0"/>
                        </a:rPr>
                        <a:t>re</a:t>
                      </a:r>
                      <a:r>
                        <a:rPr lang="en-GB" sz="1050" spc="5">
                          <a:effectLst/>
                          <a:latin typeface="Calibri" panose="020F0502020204030204" pitchFamily="34" charset="0"/>
                          <a:ea typeface="Times New Roman" panose="02020603050405020304" pitchFamily="18" charset="0"/>
                          <a:cs typeface="Calibri" panose="020F0502020204030204" pitchFamily="34" charset="0"/>
                        </a:rPr>
                        <a:t>f</a:t>
                      </a:r>
                      <a:r>
                        <a:rPr lang="en-GB" sz="1050" spc="-5">
                          <a:effectLst/>
                          <a:latin typeface="Calibri" panose="020F0502020204030204" pitchFamily="34" charset="0"/>
                          <a:ea typeface="Times New Roman" panose="02020603050405020304" pitchFamily="18" charset="0"/>
                          <a:cs typeface="Calibri" panose="020F0502020204030204" pitchFamily="34" charset="0"/>
                        </a:rPr>
                        <a:t>eren</a:t>
                      </a:r>
                      <a:r>
                        <a:rPr lang="en-GB" sz="1050" spc="5">
                          <a:effectLst/>
                          <a:latin typeface="Calibri" panose="020F0502020204030204" pitchFamily="34" charset="0"/>
                          <a:ea typeface="Times New Roman" panose="02020603050405020304" pitchFamily="18" charset="0"/>
                          <a:cs typeface="Calibri" panose="020F0502020204030204" pitchFamily="34" charset="0"/>
                        </a:rPr>
                        <a:t>c</a:t>
                      </a:r>
                      <a:r>
                        <a:rPr lang="en-GB" sz="1050">
                          <a:effectLst/>
                          <a:latin typeface="Calibri" panose="020F0502020204030204" pitchFamily="34" charset="0"/>
                          <a:ea typeface="Times New Roman" panose="02020603050405020304" pitchFamily="18" charset="0"/>
                          <a:cs typeface="Calibri" panose="020F0502020204030204" pitchFamily="34" charset="0"/>
                        </a:rPr>
                        <a:t>ing </a:t>
                      </a:r>
                      <a:r>
                        <a:rPr lang="en-GB" sz="1050" spc="-5">
                          <a:effectLst/>
                          <a:latin typeface="Calibri" panose="020F0502020204030204" pitchFamily="34" charset="0"/>
                          <a:ea typeface="Times New Roman" panose="02020603050405020304" pitchFamily="18" charset="0"/>
                          <a:cs typeface="Calibri" panose="020F0502020204030204" pitchFamily="34" charset="0"/>
                        </a:rPr>
                        <a:t>an</a:t>
                      </a:r>
                      <a:r>
                        <a:rPr lang="en-GB" sz="1050">
                          <a:effectLst/>
                          <a:latin typeface="Calibri" panose="020F0502020204030204" pitchFamily="34" charset="0"/>
                          <a:ea typeface="Times New Roman" panose="02020603050405020304" pitchFamily="18" charset="0"/>
                          <a:cs typeface="Calibri" panose="020F0502020204030204" pitchFamily="34" charset="0"/>
                        </a:rPr>
                        <a:t>d </a:t>
                      </a:r>
                      <a:r>
                        <a:rPr lang="en-GB" sz="1050" spc="5">
                          <a:effectLst/>
                          <a:latin typeface="Calibri" panose="020F0502020204030204" pitchFamily="34" charset="0"/>
                          <a:ea typeface="Times New Roman" panose="02020603050405020304" pitchFamily="18" charset="0"/>
                          <a:cs typeface="Calibri" panose="020F0502020204030204" pitchFamily="34" charset="0"/>
                        </a:rPr>
                        <a:t>c</a:t>
                      </a:r>
                      <a:r>
                        <a:rPr lang="en-GB" sz="1050" spc="-5">
                          <a:effectLst/>
                          <a:latin typeface="Calibri" panose="020F0502020204030204" pitchFamily="34" charset="0"/>
                          <a:ea typeface="Times New Roman" panose="02020603050405020304" pitchFamily="18" charset="0"/>
                          <a:cs typeface="Calibri" panose="020F0502020204030204" pitchFamily="34" charset="0"/>
                        </a:rPr>
                        <a:t>on</a:t>
                      </a:r>
                      <a:r>
                        <a:rPr lang="en-GB" sz="1050" spc="5">
                          <a:effectLst/>
                          <a:latin typeface="Calibri" panose="020F0502020204030204" pitchFamily="34" charset="0"/>
                          <a:ea typeface="Times New Roman" panose="02020603050405020304" pitchFamily="18" charset="0"/>
                          <a:cs typeface="Calibri" panose="020F0502020204030204" pitchFamily="34" charset="0"/>
                        </a:rPr>
                        <a:t>s</a:t>
                      </a:r>
                      <a:r>
                        <a:rPr lang="en-GB" sz="1050">
                          <a:effectLst/>
                          <a:latin typeface="Calibri" panose="020F0502020204030204" pitchFamily="34" charset="0"/>
                          <a:ea typeface="Times New Roman" panose="02020603050405020304" pitchFamily="18" charset="0"/>
                          <a:cs typeface="Calibri" panose="020F0502020204030204" pitchFamily="34" charset="0"/>
                        </a:rPr>
                        <a:t>i</a:t>
                      </a:r>
                      <a:r>
                        <a:rPr lang="en-GB" sz="1050" spc="5">
                          <a:effectLst/>
                          <a:latin typeface="Calibri" panose="020F0502020204030204" pitchFamily="34" charset="0"/>
                          <a:ea typeface="Times New Roman" panose="02020603050405020304" pitchFamily="18" charset="0"/>
                          <a:cs typeface="Calibri" panose="020F0502020204030204" pitchFamily="34" charset="0"/>
                        </a:rPr>
                        <a:t>st</a:t>
                      </a:r>
                      <a:r>
                        <a:rPr lang="en-GB" sz="1050" spc="-5">
                          <a:effectLst/>
                          <a:latin typeface="Calibri" panose="020F0502020204030204" pitchFamily="34" charset="0"/>
                          <a:ea typeface="Times New Roman" panose="02020603050405020304" pitchFamily="18" charset="0"/>
                          <a:cs typeface="Calibri" panose="020F0502020204030204" pitchFamily="34" charset="0"/>
                        </a:rPr>
                        <a:t>en</a:t>
                      </a:r>
                      <a:r>
                        <a:rPr lang="en-GB" sz="1050">
                          <a:effectLst/>
                          <a:latin typeface="Calibri" panose="020F0502020204030204" pitchFamily="34" charset="0"/>
                          <a:ea typeface="Times New Roman" panose="02020603050405020304" pitchFamily="18" charset="0"/>
                          <a:cs typeface="Calibri" panose="020F0502020204030204" pitchFamily="34" charset="0"/>
                        </a:rPr>
                        <a:t>t</a:t>
                      </a:r>
                      <a:r>
                        <a:rPr lang="en-GB" sz="1050" spc="10">
                          <a:effectLst/>
                          <a:latin typeface="Calibri" panose="020F0502020204030204" pitchFamily="34" charset="0"/>
                          <a:ea typeface="Times New Roman" panose="02020603050405020304" pitchFamily="18" charset="0"/>
                          <a:cs typeface="Calibri" panose="020F0502020204030204" pitchFamily="34" charset="0"/>
                        </a:rPr>
                        <a:t> </a:t>
                      </a:r>
                      <a:r>
                        <a:rPr lang="en-GB" sz="1050" spc="-5">
                          <a:effectLst/>
                          <a:latin typeface="Calibri" panose="020F0502020204030204" pitchFamily="34" charset="0"/>
                          <a:ea typeface="Times New Roman" panose="02020603050405020304" pitchFamily="18" charset="0"/>
                          <a:cs typeface="Calibri" panose="020F0502020204030204" pitchFamily="34" charset="0"/>
                        </a:rPr>
                        <a:t>approa</a:t>
                      </a:r>
                      <a:r>
                        <a:rPr lang="en-GB" sz="1050" spc="5">
                          <a:effectLst/>
                          <a:latin typeface="Calibri" panose="020F0502020204030204" pitchFamily="34" charset="0"/>
                          <a:ea typeface="Times New Roman" panose="02020603050405020304" pitchFamily="18" charset="0"/>
                          <a:cs typeface="Calibri" panose="020F0502020204030204" pitchFamily="34" charset="0"/>
                        </a:rPr>
                        <a:t>c</a:t>
                      </a:r>
                      <a:r>
                        <a:rPr lang="en-GB" sz="1050">
                          <a:effectLst/>
                          <a:latin typeface="Calibri" panose="020F0502020204030204" pitchFamily="34" charset="0"/>
                          <a:ea typeface="Times New Roman" panose="02020603050405020304" pitchFamily="18" charset="0"/>
                          <a:cs typeface="Calibri" panose="020F0502020204030204" pitchFamily="34" charset="0"/>
                        </a:rPr>
                        <a:t>h </a:t>
                      </a:r>
                      <a:r>
                        <a:rPr lang="en-GB" sz="1050" spc="5">
                          <a:effectLst/>
                          <a:latin typeface="Calibri" panose="020F0502020204030204" pitchFamily="34" charset="0"/>
                          <a:ea typeface="Times New Roman" panose="02020603050405020304" pitchFamily="18" charset="0"/>
                          <a:cs typeface="Calibri" panose="020F0502020204030204" pitchFamily="34" charset="0"/>
                        </a:rPr>
                        <a:t>t</a:t>
                      </a:r>
                      <a:r>
                        <a:rPr lang="en-GB" sz="1050">
                          <a:effectLst/>
                          <a:latin typeface="Calibri" panose="020F0502020204030204" pitchFamily="34" charset="0"/>
                          <a:ea typeface="Times New Roman" panose="02020603050405020304" pitchFamily="18" charset="0"/>
                          <a:cs typeface="Calibri" panose="020F0502020204030204" pitchFamily="34" charset="0"/>
                        </a:rPr>
                        <a:t>o </a:t>
                      </a:r>
                      <a:r>
                        <a:rPr lang="en-GB" sz="1050" spc="5">
                          <a:effectLst/>
                          <a:latin typeface="Calibri" panose="020F0502020204030204" pitchFamily="34" charset="0"/>
                          <a:ea typeface="Times New Roman" panose="02020603050405020304" pitchFamily="18" charset="0"/>
                          <a:cs typeface="Calibri" panose="020F0502020204030204" pitchFamily="34" charset="0"/>
                        </a:rPr>
                        <a:t>c</a:t>
                      </a:r>
                      <a:r>
                        <a:rPr lang="en-GB" sz="1050" spc="-5">
                          <a:effectLst/>
                          <a:latin typeface="Calibri" panose="020F0502020204030204" pitchFamily="34" charset="0"/>
                          <a:ea typeface="Times New Roman" panose="02020603050405020304" pitchFamily="18" charset="0"/>
                          <a:cs typeface="Calibri" panose="020F0502020204030204" pitchFamily="34" charset="0"/>
                        </a:rPr>
                        <a:t>onven</a:t>
                      </a:r>
                      <a:r>
                        <a:rPr lang="en-GB" sz="1050" spc="5">
                          <a:effectLst/>
                          <a:latin typeface="Calibri" panose="020F0502020204030204" pitchFamily="34" charset="0"/>
                          <a:ea typeface="Times New Roman" panose="02020603050405020304" pitchFamily="18" charset="0"/>
                          <a:cs typeface="Calibri" panose="020F0502020204030204" pitchFamily="34" charset="0"/>
                        </a:rPr>
                        <a:t>t</a:t>
                      </a:r>
                      <a:r>
                        <a:rPr lang="en-GB" sz="1050">
                          <a:effectLst/>
                          <a:latin typeface="Calibri" panose="020F0502020204030204" pitchFamily="34" charset="0"/>
                          <a:ea typeface="Times New Roman" panose="02020603050405020304" pitchFamily="18" charset="0"/>
                          <a:cs typeface="Calibri" panose="020F0502020204030204" pitchFamily="34" charset="0"/>
                        </a:rPr>
                        <a:t>io</a:t>
                      </a:r>
                      <a:r>
                        <a:rPr lang="en-GB" sz="1050" spc="-5">
                          <a:effectLst/>
                          <a:latin typeface="Calibri" panose="020F0502020204030204" pitchFamily="34" charset="0"/>
                          <a:ea typeface="Times New Roman" panose="02020603050405020304" pitchFamily="18" charset="0"/>
                          <a:cs typeface="Calibri" panose="020F0502020204030204" pitchFamily="34" charset="0"/>
                        </a:rPr>
                        <a:t>n</a:t>
                      </a:r>
                      <a:r>
                        <a:rPr lang="en-GB" sz="1050">
                          <a:effectLst/>
                          <a:latin typeface="Calibri" panose="020F0502020204030204" pitchFamily="34" charset="0"/>
                          <a:ea typeface="Times New Roman" panose="02020603050405020304" pitchFamily="18" charset="0"/>
                          <a:cs typeface="Calibri" panose="020F0502020204030204" pitchFamily="34" charset="0"/>
                        </a:rPr>
                        <a:t>s.</a:t>
                      </a:r>
                      <a:endParaRPr lang="en-GB" sz="1100">
                        <a:effectLst/>
                        <a:latin typeface="Calibri" panose="020F0502020204030204" pitchFamily="34" charset="0"/>
                        <a:ea typeface="Times New Roman" panose="02020603050405020304" pitchFamily="18" charset="0"/>
                        <a:cs typeface="Calibri" panose="020F0502020204030204" pitchFamily="34" charset="0"/>
                      </a:endParaRPr>
                    </a:p>
                  </a:txBody>
                  <a:tcPr marL="41752" marR="41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nSpc>
                          <a:spcPct val="115000"/>
                        </a:lnSpc>
                        <a:spcAft>
                          <a:spcPts val="0"/>
                        </a:spcAft>
                      </a:pPr>
                      <a:r>
                        <a:rPr lang="en-GB" sz="1050" spc="5">
                          <a:effectLst/>
                          <a:latin typeface="Calibri" panose="020F0502020204030204" pitchFamily="34" charset="0"/>
                          <a:ea typeface="Times New Roman" panose="02020603050405020304" pitchFamily="18" charset="0"/>
                          <a:cs typeface="Calibri" panose="020F0502020204030204" pitchFamily="34" charset="0"/>
                        </a:rPr>
                        <a:t>Acc</a:t>
                      </a:r>
                      <a:r>
                        <a:rPr lang="en-GB" sz="1050" spc="-5">
                          <a:effectLst/>
                          <a:latin typeface="Calibri" panose="020F0502020204030204" pitchFamily="34" charset="0"/>
                          <a:ea typeface="Times New Roman" panose="02020603050405020304" pitchFamily="18" charset="0"/>
                          <a:cs typeface="Calibri" panose="020F0502020204030204" pitchFamily="34" charset="0"/>
                        </a:rPr>
                        <a:t>ura</a:t>
                      </a:r>
                      <a:r>
                        <a:rPr lang="en-GB" sz="1050" spc="5">
                          <a:effectLst/>
                          <a:latin typeface="Calibri" panose="020F0502020204030204" pitchFamily="34" charset="0"/>
                          <a:ea typeface="Times New Roman" panose="02020603050405020304" pitchFamily="18" charset="0"/>
                          <a:cs typeface="Calibri" panose="020F0502020204030204" pitchFamily="34" charset="0"/>
                        </a:rPr>
                        <a:t>t</a:t>
                      </a:r>
                      <a:r>
                        <a:rPr lang="en-GB" sz="1050">
                          <a:effectLst/>
                          <a:latin typeface="Calibri" panose="020F0502020204030204" pitchFamily="34" charset="0"/>
                          <a:ea typeface="Times New Roman" panose="02020603050405020304" pitchFamily="18" charset="0"/>
                          <a:cs typeface="Calibri" panose="020F0502020204030204" pitchFamily="34" charset="0"/>
                        </a:rPr>
                        <a:t>e </a:t>
                      </a:r>
                      <a:r>
                        <a:rPr lang="en-GB" sz="1050" spc="-5">
                          <a:effectLst/>
                          <a:latin typeface="Calibri" panose="020F0502020204030204" pitchFamily="34" charset="0"/>
                          <a:ea typeface="Times New Roman" panose="02020603050405020304" pitchFamily="18" charset="0"/>
                          <a:cs typeface="Calibri" panose="020F0502020204030204" pitchFamily="34" charset="0"/>
                        </a:rPr>
                        <a:t>an</a:t>
                      </a:r>
                      <a:r>
                        <a:rPr lang="en-GB" sz="1050">
                          <a:effectLst/>
                          <a:latin typeface="Calibri" panose="020F0502020204030204" pitchFamily="34" charset="0"/>
                          <a:ea typeface="Times New Roman" panose="02020603050405020304" pitchFamily="18" charset="0"/>
                          <a:cs typeface="Calibri" panose="020F0502020204030204" pitchFamily="34" charset="0"/>
                        </a:rPr>
                        <a:t>d </a:t>
                      </a:r>
                      <a:r>
                        <a:rPr lang="en-GB" sz="1050" spc="5">
                          <a:effectLst/>
                          <a:latin typeface="Calibri" panose="020F0502020204030204" pitchFamily="34" charset="0"/>
                          <a:ea typeface="Times New Roman" panose="02020603050405020304" pitchFamily="18" charset="0"/>
                          <a:cs typeface="Calibri" panose="020F0502020204030204" pitchFamily="34" charset="0"/>
                        </a:rPr>
                        <a:t>c</a:t>
                      </a:r>
                      <a:r>
                        <a:rPr lang="en-GB" sz="1050" spc="-5">
                          <a:effectLst/>
                          <a:latin typeface="Calibri" panose="020F0502020204030204" pitchFamily="34" charset="0"/>
                          <a:ea typeface="Times New Roman" panose="02020603050405020304" pitchFamily="18" charset="0"/>
                          <a:cs typeface="Calibri" panose="020F0502020204030204" pitchFamily="34" charset="0"/>
                        </a:rPr>
                        <a:t>on</a:t>
                      </a:r>
                      <a:r>
                        <a:rPr lang="en-GB" sz="1050" spc="5">
                          <a:effectLst/>
                          <a:latin typeface="Calibri" panose="020F0502020204030204" pitchFamily="34" charset="0"/>
                          <a:ea typeface="Times New Roman" panose="02020603050405020304" pitchFamily="18" charset="0"/>
                          <a:cs typeface="Calibri" panose="020F0502020204030204" pitchFamily="34" charset="0"/>
                        </a:rPr>
                        <a:t>s</a:t>
                      </a:r>
                      <a:r>
                        <a:rPr lang="en-GB" sz="1050">
                          <a:effectLst/>
                          <a:latin typeface="Calibri" panose="020F0502020204030204" pitchFamily="34" charset="0"/>
                          <a:ea typeface="Times New Roman" panose="02020603050405020304" pitchFamily="18" charset="0"/>
                          <a:cs typeface="Calibri" panose="020F0502020204030204" pitchFamily="34" charset="0"/>
                        </a:rPr>
                        <a:t>i</a:t>
                      </a:r>
                      <a:r>
                        <a:rPr lang="en-GB" sz="1050" spc="5">
                          <a:effectLst/>
                          <a:latin typeface="Calibri" panose="020F0502020204030204" pitchFamily="34" charset="0"/>
                          <a:ea typeface="Times New Roman" panose="02020603050405020304" pitchFamily="18" charset="0"/>
                          <a:cs typeface="Calibri" panose="020F0502020204030204" pitchFamily="34" charset="0"/>
                        </a:rPr>
                        <a:t>st</a:t>
                      </a:r>
                      <a:r>
                        <a:rPr lang="en-GB" sz="1050" spc="-5">
                          <a:effectLst/>
                          <a:latin typeface="Calibri" panose="020F0502020204030204" pitchFamily="34" charset="0"/>
                          <a:ea typeface="Times New Roman" panose="02020603050405020304" pitchFamily="18" charset="0"/>
                          <a:cs typeface="Calibri" panose="020F0502020204030204" pitchFamily="34" charset="0"/>
                        </a:rPr>
                        <a:t>en</a:t>
                      </a:r>
                      <a:r>
                        <a:rPr lang="en-GB" sz="1050">
                          <a:effectLst/>
                          <a:latin typeface="Calibri" panose="020F0502020204030204" pitchFamily="34" charset="0"/>
                          <a:ea typeface="Times New Roman" panose="02020603050405020304" pitchFamily="18" charset="0"/>
                          <a:cs typeface="Calibri" panose="020F0502020204030204" pitchFamily="34" charset="0"/>
                        </a:rPr>
                        <a:t>t </a:t>
                      </a:r>
                      <a:r>
                        <a:rPr lang="en-GB" sz="1050" spc="-5">
                          <a:effectLst/>
                          <a:latin typeface="Calibri" panose="020F0502020204030204" pitchFamily="34" charset="0"/>
                          <a:ea typeface="Times New Roman" panose="02020603050405020304" pitchFamily="18" charset="0"/>
                          <a:cs typeface="Calibri" panose="020F0502020204030204" pitchFamily="34" charset="0"/>
                        </a:rPr>
                        <a:t>re</a:t>
                      </a:r>
                      <a:r>
                        <a:rPr lang="en-GB" sz="1050" spc="5">
                          <a:effectLst/>
                          <a:latin typeface="Calibri" panose="020F0502020204030204" pitchFamily="34" charset="0"/>
                          <a:ea typeface="Times New Roman" panose="02020603050405020304" pitchFamily="18" charset="0"/>
                          <a:cs typeface="Calibri" panose="020F0502020204030204" pitchFamily="34" charset="0"/>
                        </a:rPr>
                        <a:t>f</a:t>
                      </a:r>
                      <a:r>
                        <a:rPr lang="en-GB" sz="1050" spc="-5">
                          <a:effectLst/>
                          <a:latin typeface="Calibri" panose="020F0502020204030204" pitchFamily="34" charset="0"/>
                          <a:ea typeface="Times New Roman" panose="02020603050405020304" pitchFamily="18" charset="0"/>
                          <a:cs typeface="Calibri" panose="020F0502020204030204" pitchFamily="34" charset="0"/>
                        </a:rPr>
                        <a:t>eren</a:t>
                      </a:r>
                      <a:r>
                        <a:rPr lang="en-GB" sz="1050" spc="5">
                          <a:effectLst/>
                          <a:latin typeface="Calibri" panose="020F0502020204030204" pitchFamily="34" charset="0"/>
                          <a:ea typeface="Times New Roman" panose="02020603050405020304" pitchFamily="18" charset="0"/>
                          <a:cs typeface="Calibri" panose="020F0502020204030204" pitchFamily="34" charset="0"/>
                        </a:rPr>
                        <a:t>c</a:t>
                      </a:r>
                      <a:r>
                        <a:rPr lang="en-GB" sz="1050">
                          <a:effectLst/>
                          <a:latin typeface="Calibri" panose="020F0502020204030204" pitchFamily="34" charset="0"/>
                          <a:ea typeface="Times New Roman" panose="02020603050405020304" pitchFamily="18" charset="0"/>
                          <a:cs typeface="Calibri" panose="020F0502020204030204" pitchFamily="34" charset="0"/>
                        </a:rPr>
                        <a:t>ing </a:t>
                      </a:r>
                      <a:r>
                        <a:rPr lang="en-GB" sz="1050" spc="-5">
                          <a:effectLst/>
                          <a:latin typeface="Calibri" panose="020F0502020204030204" pitchFamily="34" charset="0"/>
                          <a:ea typeface="Times New Roman" panose="02020603050405020304" pitchFamily="18" charset="0"/>
                          <a:cs typeface="Calibri" panose="020F0502020204030204" pitchFamily="34" charset="0"/>
                        </a:rPr>
                        <a:t>an</a:t>
                      </a:r>
                      <a:r>
                        <a:rPr lang="en-GB" sz="1050">
                          <a:effectLst/>
                          <a:latin typeface="Calibri" panose="020F0502020204030204" pitchFamily="34" charset="0"/>
                          <a:ea typeface="Times New Roman" panose="02020603050405020304" pitchFamily="18" charset="0"/>
                          <a:cs typeface="Calibri" panose="020F0502020204030204" pitchFamily="34" charset="0"/>
                        </a:rPr>
                        <a:t>d </a:t>
                      </a:r>
                      <a:r>
                        <a:rPr lang="en-GB" sz="1050" spc="-5">
                          <a:effectLst/>
                          <a:latin typeface="Calibri" panose="020F0502020204030204" pitchFamily="34" charset="0"/>
                          <a:ea typeface="Times New Roman" panose="02020603050405020304" pitchFamily="18" charset="0"/>
                          <a:cs typeface="Calibri" panose="020F0502020204030204" pitchFamily="34" charset="0"/>
                        </a:rPr>
                        <a:t>pre</a:t>
                      </a:r>
                      <a:r>
                        <a:rPr lang="en-GB" sz="1050" spc="5">
                          <a:effectLst/>
                          <a:latin typeface="Calibri" panose="020F0502020204030204" pitchFamily="34" charset="0"/>
                          <a:ea typeface="Times New Roman" panose="02020603050405020304" pitchFamily="18" charset="0"/>
                          <a:cs typeface="Calibri" panose="020F0502020204030204" pitchFamily="34" charset="0"/>
                        </a:rPr>
                        <a:t>s</a:t>
                      </a:r>
                      <a:r>
                        <a:rPr lang="en-GB" sz="1050" spc="-5">
                          <a:effectLst/>
                          <a:latin typeface="Calibri" panose="020F0502020204030204" pitchFamily="34" charset="0"/>
                          <a:ea typeface="Times New Roman" panose="02020603050405020304" pitchFamily="18" charset="0"/>
                          <a:cs typeface="Calibri" panose="020F0502020204030204" pitchFamily="34" charset="0"/>
                        </a:rPr>
                        <a:t>en</a:t>
                      </a:r>
                      <a:r>
                        <a:rPr lang="en-GB" sz="1050" spc="5">
                          <a:effectLst/>
                          <a:latin typeface="Calibri" panose="020F0502020204030204" pitchFamily="34" charset="0"/>
                          <a:ea typeface="Times New Roman" panose="02020603050405020304" pitchFamily="18" charset="0"/>
                          <a:cs typeface="Calibri" panose="020F0502020204030204" pitchFamily="34" charset="0"/>
                        </a:rPr>
                        <a:t>t</a:t>
                      </a:r>
                      <a:r>
                        <a:rPr lang="en-GB" sz="1050" spc="-5">
                          <a:effectLst/>
                          <a:latin typeface="Calibri" panose="020F0502020204030204" pitchFamily="34" charset="0"/>
                          <a:ea typeface="Times New Roman" panose="02020603050405020304" pitchFamily="18" charset="0"/>
                          <a:cs typeface="Calibri" panose="020F0502020204030204" pitchFamily="34" charset="0"/>
                        </a:rPr>
                        <a:t>a</a:t>
                      </a:r>
                      <a:r>
                        <a:rPr lang="en-GB" sz="1050" spc="5">
                          <a:effectLst/>
                          <a:latin typeface="Calibri" panose="020F0502020204030204" pitchFamily="34" charset="0"/>
                          <a:ea typeface="Times New Roman" panose="02020603050405020304" pitchFamily="18" charset="0"/>
                          <a:cs typeface="Calibri" panose="020F0502020204030204" pitchFamily="34" charset="0"/>
                        </a:rPr>
                        <a:t>t</a:t>
                      </a:r>
                      <a:r>
                        <a:rPr lang="en-GB" sz="1050">
                          <a:effectLst/>
                          <a:latin typeface="Calibri" panose="020F0502020204030204" pitchFamily="34" charset="0"/>
                          <a:ea typeface="Times New Roman" panose="02020603050405020304" pitchFamily="18" charset="0"/>
                          <a:cs typeface="Calibri" panose="020F0502020204030204" pitchFamily="34" charset="0"/>
                        </a:rPr>
                        <a:t>ion.</a:t>
                      </a:r>
                      <a:endParaRPr lang="en-GB" sz="1100">
                        <a:effectLst/>
                        <a:latin typeface="Calibri" panose="020F0502020204030204" pitchFamily="34" charset="0"/>
                        <a:ea typeface="Times New Roman" panose="02020603050405020304" pitchFamily="18" charset="0"/>
                        <a:cs typeface="Calibri" panose="020F0502020204030204" pitchFamily="34" charset="0"/>
                      </a:endParaRPr>
                    </a:p>
                  </a:txBody>
                  <a:tcPr marL="41752" marR="41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nSpc>
                          <a:spcPct val="115000"/>
                        </a:lnSpc>
                        <a:spcAft>
                          <a:spcPts val="0"/>
                        </a:spcAft>
                      </a:pPr>
                      <a:r>
                        <a:rPr lang="en-GB" sz="1050">
                          <a:effectLst/>
                          <a:latin typeface="Calibri" panose="020F0502020204030204" pitchFamily="34" charset="0"/>
                          <a:ea typeface="Times New Roman" panose="02020603050405020304" pitchFamily="18" charset="0"/>
                          <a:cs typeface="Calibri" panose="020F0502020204030204" pitchFamily="34" charset="0"/>
                        </a:rPr>
                        <a:t>Te</a:t>
                      </a:r>
                      <a:r>
                        <a:rPr lang="en-GB" sz="1050" spc="5">
                          <a:effectLst/>
                          <a:latin typeface="Calibri" panose="020F0502020204030204" pitchFamily="34" charset="0"/>
                          <a:ea typeface="Times New Roman" panose="02020603050405020304" pitchFamily="18" charset="0"/>
                          <a:cs typeface="Calibri" panose="020F0502020204030204" pitchFamily="34" charset="0"/>
                        </a:rPr>
                        <a:t>c</a:t>
                      </a:r>
                      <a:r>
                        <a:rPr lang="en-GB" sz="1050" spc="-5">
                          <a:effectLst/>
                          <a:latin typeface="Calibri" panose="020F0502020204030204" pitchFamily="34" charset="0"/>
                          <a:ea typeface="Times New Roman" panose="02020603050405020304" pitchFamily="18" charset="0"/>
                          <a:cs typeface="Calibri" panose="020F0502020204030204" pitchFamily="34" charset="0"/>
                        </a:rPr>
                        <a:t>hn</a:t>
                      </a:r>
                      <a:r>
                        <a:rPr lang="en-GB" sz="1050">
                          <a:effectLst/>
                          <a:latin typeface="Calibri" panose="020F0502020204030204" pitchFamily="34" charset="0"/>
                          <a:ea typeface="Times New Roman" panose="02020603050405020304" pitchFamily="18" charset="0"/>
                          <a:cs typeface="Calibri" panose="020F0502020204030204" pitchFamily="34" charset="0"/>
                        </a:rPr>
                        <a:t>i</a:t>
                      </a:r>
                      <a:r>
                        <a:rPr lang="en-GB" sz="1050" spc="5">
                          <a:effectLst/>
                          <a:latin typeface="Calibri" panose="020F0502020204030204" pitchFamily="34" charset="0"/>
                          <a:ea typeface="Times New Roman" panose="02020603050405020304" pitchFamily="18" charset="0"/>
                          <a:cs typeface="Calibri" panose="020F0502020204030204" pitchFamily="34" charset="0"/>
                        </a:rPr>
                        <a:t>c</a:t>
                      </a:r>
                      <a:r>
                        <a:rPr lang="en-GB" sz="1050" spc="-5">
                          <a:effectLst/>
                          <a:latin typeface="Calibri" panose="020F0502020204030204" pitchFamily="34" charset="0"/>
                          <a:ea typeface="Times New Roman" panose="02020603050405020304" pitchFamily="18" charset="0"/>
                          <a:cs typeface="Calibri" panose="020F0502020204030204" pitchFamily="34" charset="0"/>
                        </a:rPr>
                        <a:t>a</a:t>
                      </a:r>
                      <a:r>
                        <a:rPr lang="en-GB" sz="1050">
                          <a:effectLst/>
                          <a:latin typeface="Calibri" panose="020F0502020204030204" pitchFamily="34" charset="0"/>
                          <a:ea typeface="Times New Roman" panose="02020603050405020304" pitchFamily="18" charset="0"/>
                          <a:cs typeface="Calibri" panose="020F0502020204030204" pitchFamily="34" charset="0"/>
                        </a:rPr>
                        <a:t>lly </a:t>
                      </a:r>
                      <a:r>
                        <a:rPr lang="en-GB" sz="1050" spc="-5">
                          <a:effectLst/>
                          <a:latin typeface="Calibri" panose="020F0502020204030204" pitchFamily="34" charset="0"/>
                          <a:ea typeface="Times New Roman" panose="02020603050405020304" pitchFamily="18" charset="0"/>
                          <a:cs typeface="Calibri" panose="020F0502020204030204" pitchFamily="34" charset="0"/>
                        </a:rPr>
                        <a:t>e</a:t>
                      </a:r>
                      <a:r>
                        <a:rPr lang="en-GB" sz="1050" spc="-20">
                          <a:effectLst/>
                          <a:latin typeface="Calibri" panose="020F0502020204030204" pitchFamily="34" charset="0"/>
                          <a:ea typeface="Times New Roman" panose="02020603050405020304" pitchFamily="18" charset="0"/>
                          <a:cs typeface="Calibri" panose="020F0502020204030204" pitchFamily="34" charset="0"/>
                        </a:rPr>
                        <a:t>x</a:t>
                      </a:r>
                      <a:r>
                        <a:rPr lang="en-GB" sz="1050" spc="5">
                          <a:effectLst/>
                          <a:latin typeface="Calibri" panose="020F0502020204030204" pitchFamily="34" charset="0"/>
                          <a:ea typeface="Times New Roman" panose="02020603050405020304" pitchFamily="18" charset="0"/>
                          <a:cs typeface="Calibri" panose="020F0502020204030204" pitchFamily="34" charset="0"/>
                        </a:rPr>
                        <a:t>c</a:t>
                      </a:r>
                      <a:r>
                        <a:rPr lang="en-GB" sz="1050" spc="-5">
                          <a:effectLst/>
                          <a:latin typeface="Calibri" panose="020F0502020204030204" pitchFamily="34" charset="0"/>
                          <a:ea typeface="Times New Roman" panose="02020603050405020304" pitchFamily="18" charset="0"/>
                          <a:cs typeface="Calibri" panose="020F0502020204030204" pitchFamily="34" charset="0"/>
                        </a:rPr>
                        <a:t>e</a:t>
                      </a:r>
                      <a:r>
                        <a:rPr lang="en-GB" sz="1050">
                          <a:effectLst/>
                          <a:latin typeface="Calibri" panose="020F0502020204030204" pitchFamily="34" charset="0"/>
                          <a:ea typeface="Times New Roman" panose="02020603050405020304" pitchFamily="18" charset="0"/>
                          <a:cs typeface="Calibri" panose="020F0502020204030204" pitchFamily="34" charset="0"/>
                        </a:rPr>
                        <a:t>ll</a:t>
                      </a:r>
                      <a:r>
                        <a:rPr lang="en-GB" sz="1050" spc="-5">
                          <a:effectLst/>
                          <a:latin typeface="Calibri" panose="020F0502020204030204" pitchFamily="34" charset="0"/>
                          <a:ea typeface="Times New Roman" panose="02020603050405020304" pitchFamily="18" charset="0"/>
                          <a:cs typeface="Calibri" panose="020F0502020204030204" pitchFamily="34" charset="0"/>
                        </a:rPr>
                        <a:t>en</a:t>
                      </a:r>
                      <a:r>
                        <a:rPr lang="en-GB" sz="1050" spc="5">
                          <a:effectLst/>
                          <a:latin typeface="Calibri" panose="020F0502020204030204" pitchFamily="34" charset="0"/>
                          <a:ea typeface="Times New Roman" panose="02020603050405020304" pitchFamily="18" charset="0"/>
                          <a:cs typeface="Calibri" panose="020F0502020204030204" pitchFamily="34" charset="0"/>
                        </a:rPr>
                        <a:t>t</a:t>
                      </a:r>
                      <a:r>
                        <a:rPr lang="en-GB" sz="1050">
                          <a:effectLst/>
                          <a:latin typeface="Calibri" panose="020F0502020204030204" pitchFamily="34" charset="0"/>
                          <a:ea typeface="Times New Roman" panose="02020603050405020304" pitchFamily="18" charset="0"/>
                          <a:cs typeface="Calibri" panose="020F0502020204030204" pitchFamily="34" charset="0"/>
                        </a:rPr>
                        <a:t>, </a:t>
                      </a:r>
                      <a:r>
                        <a:rPr lang="en-GB" sz="1050" spc="-5">
                          <a:effectLst/>
                          <a:latin typeface="Calibri" panose="020F0502020204030204" pitchFamily="34" charset="0"/>
                          <a:ea typeface="Times New Roman" panose="02020603050405020304" pitchFamily="18" charset="0"/>
                          <a:cs typeface="Calibri" panose="020F0502020204030204" pitchFamily="34" charset="0"/>
                        </a:rPr>
                        <a:t>a</a:t>
                      </a:r>
                      <a:r>
                        <a:rPr lang="en-GB" sz="1050" spc="5">
                          <a:effectLst/>
                          <a:latin typeface="Calibri" panose="020F0502020204030204" pitchFamily="34" charset="0"/>
                          <a:ea typeface="Times New Roman" panose="02020603050405020304" pitchFamily="18" charset="0"/>
                          <a:cs typeface="Calibri" panose="020F0502020204030204" pitchFamily="34" charset="0"/>
                        </a:rPr>
                        <a:t>cc</a:t>
                      </a:r>
                      <a:r>
                        <a:rPr lang="en-GB" sz="1050" spc="-5">
                          <a:effectLst/>
                          <a:latin typeface="Calibri" panose="020F0502020204030204" pitchFamily="34" charset="0"/>
                          <a:ea typeface="Times New Roman" panose="02020603050405020304" pitchFamily="18" charset="0"/>
                          <a:cs typeface="Calibri" panose="020F0502020204030204" pitchFamily="34" charset="0"/>
                        </a:rPr>
                        <a:t>ura</a:t>
                      </a:r>
                      <a:r>
                        <a:rPr lang="en-GB" sz="1050" spc="5">
                          <a:effectLst/>
                          <a:latin typeface="Calibri" panose="020F0502020204030204" pitchFamily="34" charset="0"/>
                          <a:ea typeface="Times New Roman" panose="02020603050405020304" pitchFamily="18" charset="0"/>
                          <a:cs typeface="Calibri" panose="020F0502020204030204" pitchFamily="34" charset="0"/>
                        </a:rPr>
                        <a:t>t</a:t>
                      </a:r>
                      <a:r>
                        <a:rPr lang="en-GB" sz="1050">
                          <a:effectLst/>
                          <a:latin typeface="Calibri" panose="020F0502020204030204" pitchFamily="34" charset="0"/>
                          <a:ea typeface="Times New Roman" panose="02020603050405020304" pitchFamily="18" charset="0"/>
                          <a:cs typeface="Calibri" panose="020F0502020204030204" pitchFamily="34" charset="0"/>
                        </a:rPr>
                        <a:t>e </a:t>
                      </a:r>
                      <a:r>
                        <a:rPr lang="en-GB" sz="1050" spc="-5">
                          <a:effectLst/>
                          <a:latin typeface="Calibri" panose="020F0502020204030204" pitchFamily="34" charset="0"/>
                          <a:ea typeface="Times New Roman" panose="02020603050405020304" pitchFamily="18" charset="0"/>
                          <a:cs typeface="Calibri" panose="020F0502020204030204" pitchFamily="34" charset="0"/>
                        </a:rPr>
                        <a:t>re</a:t>
                      </a:r>
                      <a:r>
                        <a:rPr lang="en-GB" sz="1050" spc="5">
                          <a:effectLst/>
                          <a:latin typeface="Calibri" panose="020F0502020204030204" pitchFamily="34" charset="0"/>
                          <a:ea typeface="Times New Roman" panose="02020603050405020304" pitchFamily="18" charset="0"/>
                          <a:cs typeface="Calibri" panose="020F0502020204030204" pitchFamily="34" charset="0"/>
                        </a:rPr>
                        <a:t>f</a:t>
                      </a:r>
                      <a:r>
                        <a:rPr lang="en-GB" sz="1050" spc="-5">
                          <a:effectLst/>
                          <a:latin typeface="Calibri" panose="020F0502020204030204" pitchFamily="34" charset="0"/>
                          <a:ea typeface="Times New Roman" panose="02020603050405020304" pitchFamily="18" charset="0"/>
                          <a:cs typeface="Calibri" panose="020F0502020204030204" pitchFamily="34" charset="0"/>
                        </a:rPr>
                        <a:t>eren</a:t>
                      </a:r>
                      <a:r>
                        <a:rPr lang="en-GB" sz="1050" spc="5">
                          <a:effectLst/>
                          <a:latin typeface="Calibri" panose="020F0502020204030204" pitchFamily="34" charset="0"/>
                          <a:ea typeface="Times New Roman" panose="02020603050405020304" pitchFamily="18" charset="0"/>
                          <a:cs typeface="Calibri" panose="020F0502020204030204" pitchFamily="34" charset="0"/>
                        </a:rPr>
                        <a:t>c</a:t>
                      </a:r>
                      <a:r>
                        <a:rPr lang="en-GB" sz="1050">
                          <a:effectLst/>
                          <a:latin typeface="Calibri" panose="020F0502020204030204" pitchFamily="34" charset="0"/>
                          <a:ea typeface="Times New Roman" panose="02020603050405020304" pitchFamily="18" charset="0"/>
                          <a:cs typeface="Calibri" panose="020F0502020204030204" pitchFamily="34" charset="0"/>
                        </a:rPr>
                        <a:t>ing </a:t>
                      </a:r>
                      <a:r>
                        <a:rPr lang="en-GB" sz="1050" spc="-5">
                          <a:effectLst/>
                          <a:latin typeface="Calibri" panose="020F0502020204030204" pitchFamily="34" charset="0"/>
                          <a:ea typeface="Times New Roman" panose="02020603050405020304" pitchFamily="18" charset="0"/>
                          <a:cs typeface="Calibri" panose="020F0502020204030204" pitchFamily="34" charset="0"/>
                        </a:rPr>
                        <a:t>an</a:t>
                      </a:r>
                      <a:r>
                        <a:rPr lang="en-GB" sz="1050">
                          <a:effectLst/>
                          <a:latin typeface="Calibri" panose="020F0502020204030204" pitchFamily="34" charset="0"/>
                          <a:ea typeface="Times New Roman" panose="02020603050405020304" pitchFamily="18" charset="0"/>
                          <a:cs typeface="Calibri" panose="020F0502020204030204" pitchFamily="34" charset="0"/>
                        </a:rPr>
                        <a:t>d </a:t>
                      </a:r>
                      <a:r>
                        <a:rPr lang="en-GB" sz="1050" spc="-5">
                          <a:effectLst/>
                          <a:latin typeface="Calibri" panose="020F0502020204030204" pitchFamily="34" charset="0"/>
                          <a:ea typeface="Times New Roman" panose="02020603050405020304" pitchFamily="18" charset="0"/>
                          <a:cs typeface="Calibri" panose="020F0502020204030204" pitchFamily="34" charset="0"/>
                        </a:rPr>
                        <a:t>pre</a:t>
                      </a:r>
                      <a:r>
                        <a:rPr lang="en-GB" sz="1050" spc="5">
                          <a:effectLst/>
                          <a:latin typeface="Calibri" panose="020F0502020204030204" pitchFamily="34" charset="0"/>
                          <a:ea typeface="Times New Roman" panose="02020603050405020304" pitchFamily="18" charset="0"/>
                          <a:cs typeface="Calibri" panose="020F0502020204030204" pitchFamily="34" charset="0"/>
                        </a:rPr>
                        <a:t>s</a:t>
                      </a:r>
                      <a:r>
                        <a:rPr lang="en-GB" sz="1050" spc="-5">
                          <a:effectLst/>
                          <a:latin typeface="Calibri" panose="020F0502020204030204" pitchFamily="34" charset="0"/>
                          <a:ea typeface="Times New Roman" panose="02020603050405020304" pitchFamily="18" charset="0"/>
                          <a:cs typeface="Calibri" panose="020F0502020204030204" pitchFamily="34" charset="0"/>
                        </a:rPr>
                        <a:t>en</a:t>
                      </a:r>
                      <a:r>
                        <a:rPr lang="en-GB" sz="1050" spc="5">
                          <a:effectLst/>
                          <a:latin typeface="Calibri" panose="020F0502020204030204" pitchFamily="34" charset="0"/>
                          <a:ea typeface="Times New Roman" panose="02020603050405020304" pitchFamily="18" charset="0"/>
                          <a:cs typeface="Calibri" panose="020F0502020204030204" pitchFamily="34" charset="0"/>
                        </a:rPr>
                        <a:t>t</a:t>
                      </a:r>
                      <a:r>
                        <a:rPr lang="en-GB" sz="1050" spc="-5">
                          <a:effectLst/>
                          <a:latin typeface="Calibri" panose="020F0502020204030204" pitchFamily="34" charset="0"/>
                          <a:ea typeface="Times New Roman" panose="02020603050405020304" pitchFamily="18" charset="0"/>
                          <a:cs typeface="Calibri" panose="020F0502020204030204" pitchFamily="34" charset="0"/>
                        </a:rPr>
                        <a:t>a</a:t>
                      </a:r>
                      <a:r>
                        <a:rPr lang="en-GB" sz="1050" spc="5">
                          <a:effectLst/>
                          <a:latin typeface="Calibri" panose="020F0502020204030204" pitchFamily="34" charset="0"/>
                          <a:ea typeface="Times New Roman" panose="02020603050405020304" pitchFamily="18" charset="0"/>
                          <a:cs typeface="Calibri" panose="020F0502020204030204" pitchFamily="34" charset="0"/>
                        </a:rPr>
                        <a:t>t</a:t>
                      </a:r>
                      <a:r>
                        <a:rPr lang="en-GB" sz="1050">
                          <a:effectLst/>
                          <a:latin typeface="Calibri" panose="020F0502020204030204" pitchFamily="34" charset="0"/>
                          <a:ea typeface="Times New Roman" panose="02020603050405020304" pitchFamily="18" charset="0"/>
                          <a:cs typeface="Calibri" panose="020F0502020204030204" pitchFamily="34" charset="0"/>
                        </a:rPr>
                        <a:t>ion.</a:t>
                      </a:r>
                      <a:endParaRPr lang="en-GB" sz="1100">
                        <a:effectLst/>
                        <a:latin typeface="Calibri" panose="020F0502020204030204" pitchFamily="34" charset="0"/>
                        <a:ea typeface="Times New Roman" panose="02020603050405020304" pitchFamily="18" charset="0"/>
                        <a:cs typeface="Calibri" panose="020F0502020204030204" pitchFamily="34" charset="0"/>
                      </a:endParaRPr>
                    </a:p>
                  </a:txBody>
                  <a:tcPr marL="41752" marR="41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nSpc>
                          <a:spcPts val="1130"/>
                        </a:lnSpc>
                        <a:spcAft>
                          <a:spcPts val="0"/>
                        </a:spcAft>
                      </a:pPr>
                      <a:r>
                        <a:rPr lang="en-GB" sz="1050" dirty="0">
                          <a:effectLst/>
                          <a:latin typeface="Calibri" panose="020F0502020204030204" pitchFamily="34" charset="0"/>
                          <a:ea typeface="Times New Roman" panose="02020603050405020304" pitchFamily="18" charset="0"/>
                          <a:cs typeface="Calibri" panose="020F0502020204030204" pitchFamily="34" charset="0"/>
                        </a:rPr>
                        <a:t>Error-free</a:t>
                      </a:r>
                      <a:endParaRPr lang="en-GB" sz="1100" dirty="0">
                        <a:effectLst/>
                        <a:latin typeface="Calibri" panose="020F0502020204030204" pitchFamily="34" charset="0"/>
                        <a:ea typeface="Times New Roman" panose="02020603050405020304" pitchFamily="18" charset="0"/>
                        <a:cs typeface="Calibri" panose="020F0502020204030204" pitchFamily="34" charset="0"/>
                      </a:endParaRPr>
                    </a:p>
                  </a:txBody>
                  <a:tcPr marL="41752" marR="41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46501602"/>
                  </a:ext>
                </a:extLst>
              </a:tr>
            </a:tbl>
          </a:graphicData>
        </a:graphic>
      </p:graphicFrame>
    </p:spTree>
    <p:extLst>
      <p:ext uri="{BB962C8B-B14F-4D97-AF65-F5344CB8AC3E}">
        <p14:creationId xmlns:p14="http://schemas.microsoft.com/office/powerpoint/2010/main" val="372228163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963431B-9EA1-4F23-B34C-72B2BDE5B4F3}"/>
              </a:ext>
            </a:extLst>
          </p:cNvPr>
          <p:cNvPicPr>
            <a:picLocks noChangeAspect="1"/>
          </p:cNvPicPr>
          <p:nvPr/>
        </p:nvPicPr>
        <p:blipFill>
          <a:blip r:embed="rId2"/>
          <a:stretch>
            <a:fillRect/>
          </a:stretch>
        </p:blipFill>
        <p:spPr>
          <a:xfrm>
            <a:off x="1534696" y="670560"/>
            <a:ext cx="7649944" cy="6139760"/>
          </a:xfrm>
          <a:prstGeom prst="rect">
            <a:avLst/>
          </a:prstGeom>
          <a:effectLst>
            <a:outerShdw blurRad="50800" dist="50800" dir="5400000" algn="ctr" rotWithShape="0">
              <a:srgbClr val="000000">
                <a:alpha val="0"/>
              </a:srgbClr>
            </a:outerShdw>
          </a:effectLst>
        </p:spPr>
      </p:pic>
      <p:sp>
        <p:nvSpPr>
          <p:cNvPr id="2" name="Title 1">
            <a:extLst>
              <a:ext uri="{FF2B5EF4-FFF2-40B4-BE49-F238E27FC236}">
                <a16:creationId xmlns:a16="http://schemas.microsoft.com/office/drawing/2014/main" id="{5CB00281-64D2-4C2A-960E-E864AA458295}"/>
              </a:ext>
            </a:extLst>
          </p:cNvPr>
          <p:cNvSpPr>
            <a:spLocks noGrp="1"/>
          </p:cNvSpPr>
          <p:nvPr>
            <p:ph type="title"/>
          </p:nvPr>
        </p:nvSpPr>
        <p:spPr>
          <a:xfrm>
            <a:off x="1534696" y="0"/>
            <a:ext cx="9520158" cy="1049235"/>
          </a:xfrm>
        </p:spPr>
        <p:txBody>
          <a:bodyPr>
            <a:normAutofit/>
          </a:bodyPr>
          <a:lstStyle/>
          <a:p>
            <a:r>
              <a:rPr lang="en-GB" sz="4400" dirty="0">
                <a:latin typeface="Calibri" panose="020F0502020204030204" pitchFamily="34" charset="0"/>
                <a:cs typeface="Calibri" panose="020F0502020204030204" pitchFamily="34" charset="0"/>
              </a:rPr>
              <a:t>Discussion</a:t>
            </a:r>
          </a:p>
        </p:txBody>
      </p:sp>
      <p:sp>
        <p:nvSpPr>
          <p:cNvPr id="3" name="Content Placeholder 2">
            <a:extLst>
              <a:ext uri="{FF2B5EF4-FFF2-40B4-BE49-F238E27FC236}">
                <a16:creationId xmlns:a16="http://schemas.microsoft.com/office/drawing/2014/main" id="{74A56D05-76BC-4DBB-804D-30F059407175}"/>
              </a:ext>
            </a:extLst>
          </p:cNvPr>
          <p:cNvSpPr>
            <a:spLocks noGrp="1"/>
          </p:cNvSpPr>
          <p:nvPr>
            <p:ph idx="1"/>
          </p:nvPr>
        </p:nvSpPr>
        <p:spPr>
          <a:xfrm>
            <a:off x="1534696" y="1049235"/>
            <a:ext cx="10220424" cy="5138205"/>
          </a:xfrm>
        </p:spPr>
        <p:txBody>
          <a:bodyPr>
            <a:normAutofit/>
          </a:bodyPr>
          <a:lstStyle/>
          <a:p>
            <a:r>
              <a:rPr lang="en-GB" sz="2800" dirty="0">
                <a:latin typeface="Calibri" panose="020F0502020204030204" pitchFamily="34" charset="0"/>
                <a:cs typeface="Calibri" panose="020F0502020204030204" pitchFamily="34" charset="0"/>
              </a:rPr>
              <a:t>What do you think are the implications of this research for assessment policy?</a:t>
            </a:r>
          </a:p>
          <a:p>
            <a:r>
              <a:rPr lang="en-GB" sz="2800" dirty="0">
                <a:latin typeface="Calibri" panose="020F0502020204030204" pitchFamily="34" charset="0"/>
                <a:cs typeface="Calibri" panose="020F0502020204030204" pitchFamily="34" charset="0"/>
              </a:rPr>
              <a:t>What do you think of our solutions?</a:t>
            </a:r>
          </a:p>
          <a:p>
            <a:r>
              <a:rPr lang="en-GB" sz="2800" dirty="0">
                <a:latin typeface="Calibri" panose="020F0502020204030204" pitchFamily="34" charset="0"/>
                <a:cs typeface="Calibri" panose="020F0502020204030204" pitchFamily="34" charset="0"/>
              </a:rPr>
              <a:t>Has your department discussed FOMT use and/or developed an assessment policy?</a:t>
            </a:r>
          </a:p>
          <a:p>
            <a:endParaRPr lang="en-GB" sz="2800" dirty="0">
              <a:latin typeface="Calibri" panose="020F0502020204030204" pitchFamily="34" charset="0"/>
              <a:cs typeface="Calibri" panose="020F0502020204030204" pitchFamily="34" charset="0"/>
            </a:endParaRPr>
          </a:p>
          <a:p>
            <a:pPr marL="0" indent="0">
              <a:buNone/>
            </a:pPr>
            <a:r>
              <a:rPr lang="en-GB" sz="4400" dirty="0">
                <a:latin typeface="Calibri" panose="020F0502020204030204" pitchFamily="34" charset="0"/>
                <a:cs typeface="Calibri" panose="020F0502020204030204" pitchFamily="34" charset="0"/>
              </a:rPr>
              <a:t>Any other questions?</a:t>
            </a:r>
          </a:p>
          <a:p>
            <a:pPr marL="0" indent="0">
              <a:buNone/>
            </a:pPr>
            <a:endParaRPr lang="en-GB"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844748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00281-64D2-4C2A-960E-E864AA458295}"/>
              </a:ext>
            </a:extLst>
          </p:cNvPr>
          <p:cNvSpPr>
            <a:spLocks noGrp="1"/>
          </p:cNvSpPr>
          <p:nvPr>
            <p:ph type="title"/>
          </p:nvPr>
        </p:nvSpPr>
        <p:spPr>
          <a:xfrm>
            <a:off x="1534696" y="0"/>
            <a:ext cx="9520158" cy="1049235"/>
          </a:xfrm>
        </p:spPr>
        <p:txBody>
          <a:bodyPr>
            <a:normAutofit/>
          </a:bodyPr>
          <a:lstStyle/>
          <a:p>
            <a:r>
              <a:rPr lang="en-GB" sz="4400" dirty="0">
                <a:latin typeface="Calibri" panose="020F0502020204030204" pitchFamily="34" charset="0"/>
                <a:cs typeface="Calibri" panose="020F0502020204030204" pitchFamily="34" charset="0"/>
              </a:rPr>
              <a:t>Bibliography</a:t>
            </a:r>
          </a:p>
        </p:txBody>
      </p:sp>
      <p:sp>
        <p:nvSpPr>
          <p:cNvPr id="3" name="Content Placeholder 2">
            <a:extLst>
              <a:ext uri="{FF2B5EF4-FFF2-40B4-BE49-F238E27FC236}">
                <a16:creationId xmlns:a16="http://schemas.microsoft.com/office/drawing/2014/main" id="{74A56D05-76BC-4DBB-804D-30F059407175}"/>
              </a:ext>
            </a:extLst>
          </p:cNvPr>
          <p:cNvSpPr>
            <a:spLocks noGrp="1"/>
          </p:cNvSpPr>
          <p:nvPr>
            <p:ph idx="1"/>
          </p:nvPr>
        </p:nvSpPr>
        <p:spPr>
          <a:xfrm>
            <a:off x="1546888" y="976083"/>
            <a:ext cx="10220424" cy="5144301"/>
          </a:xfrm>
        </p:spPr>
        <p:txBody>
          <a:bodyPr>
            <a:normAutofit/>
          </a:bodyPr>
          <a:lstStyle/>
          <a:p>
            <a:pPr marL="0" indent="0">
              <a:lnSpc>
                <a:spcPct val="100000"/>
              </a:lnSpc>
              <a:buNone/>
            </a:pPr>
            <a:r>
              <a:rPr lang="en-GB" sz="1500" dirty="0" err="1">
                <a:latin typeface="Calibri" panose="020F0502020204030204" pitchFamily="34" charset="0"/>
              </a:rPr>
              <a:t>Alhaisoni</a:t>
            </a:r>
            <a:r>
              <a:rPr lang="en-GB" sz="1500" dirty="0">
                <a:latin typeface="Calibri" panose="020F0502020204030204" pitchFamily="34" charset="0"/>
              </a:rPr>
              <a:t>, E. and </a:t>
            </a:r>
            <a:r>
              <a:rPr lang="en-GB" sz="1500" dirty="0" err="1">
                <a:latin typeface="Calibri" panose="020F0502020204030204" pitchFamily="34" charset="0"/>
              </a:rPr>
              <a:t>Alhaysony</a:t>
            </a:r>
            <a:r>
              <a:rPr lang="en-GB" sz="1500" dirty="0">
                <a:latin typeface="Calibri" panose="020F0502020204030204" pitchFamily="34" charset="0"/>
              </a:rPr>
              <a:t>, M., (2017). An Investigation of Saudi EFL University Students’ Attitudes towards the Use of Google Translate. International Journal of English Language Education, 5(1), pp.72-82. Available at </a:t>
            </a:r>
            <a:r>
              <a:rPr lang="en-GB" sz="1500" dirty="0">
                <a:latin typeface="Calibri" panose="020F0502020204030204" pitchFamily="34" charset="0"/>
                <a:hlinkClick r:id="rId2"/>
              </a:rPr>
              <a:t>http://www.macrothink.org/journal/index.php/ijele/article/view/10696/8598</a:t>
            </a:r>
            <a:r>
              <a:rPr lang="en-GB" sz="1500" dirty="0">
                <a:latin typeface="Calibri" panose="020F0502020204030204" pitchFamily="34" charset="0"/>
              </a:rPr>
              <a:t> [Accessed 11.6.18]</a:t>
            </a:r>
          </a:p>
          <a:p>
            <a:pPr marL="0" indent="0">
              <a:lnSpc>
                <a:spcPct val="100000"/>
              </a:lnSpc>
              <a:buNone/>
            </a:pPr>
            <a:r>
              <a:rPr lang="en-GB" sz="1500" dirty="0">
                <a:latin typeface="Calibri" panose="020F0502020204030204" pitchFamily="34" charset="0"/>
              </a:rPr>
              <a:t>Bower, J., (2010). Japanese university students' use of online machine translators for English writing tasks.  </a:t>
            </a:r>
            <a:r>
              <a:rPr lang="en-GB" sz="1500" i="1" dirty="0">
                <a:latin typeface="Calibri" panose="020F0502020204030204" pitchFamily="34" charset="0"/>
              </a:rPr>
              <a:t>LSJ Journal </a:t>
            </a:r>
            <a:r>
              <a:rPr lang="en-GB" sz="1500" i="1" dirty="0" err="1">
                <a:latin typeface="Calibri" panose="020F0502020204030204" pitchFamily="34" charset="0"/>
              </a:rPr>
              <a:t>Gengo</a:t>
            </a:r>
            <a:r>
              <a:rPr lang="en-GB" sz="1500" i="1" dirty="0">
                <a:latin typeface="Calibri" panose="020F0502020204030204" pitchFamily="34" charset="0"/>
              </a:rPr>
              <a:t> </a:t>
            </a:r>
            <a:r>
              <a:rPr lang="en-GB" sz="1500" i="1" dirty="0" err="1">
                <a:latin typeface="Calibri" panose="020F0502020204030204" pitchFamily="34" charset="0"/>
              </a:rPr>
              <a:t>Kenkyu</a:t>
            </a:r>
            <a:r>
              <a:rPr lang="en-GB" sz="1500" dirty="0">
                <a:latin typeface="Calibri" panose="020F0502020204030204" pitchFamily="34" charset="0"/>
              </a:rPr>
              <a:t> [Internet] Available at: </a:t>
            </a:r>
            <a:r>
              <a:rPr lang="en-GB" sz="1500" u="sng" dirty="0">
                <a:latin typeface="Calibri" panose="020F0502020204030204" pitchFamily="34" charset="0"/>
                <a:hlinkClick r:id="rId3"/>
              </a:rPr>
              <a:t>https://kuis.repo.nii.ac.jp/?action=repository_action_common_download&amp;item_id=496&amp;item_no=1&amp;attribute_id=18&amp;file_no=1</a:t>
            </a:r>
            <a:r>
              <a:rPr lang="en-GB" sz="1500" u="sng" dirty="0">
                <a:latin typeface="Calibri" panose="020F0502020204030204" pitchFamily="34" charset="0"/>
              </a:rPr>
              <a:t> </a:t>
            </a:r>
            <a:r>
              <a:rPr lang="en-GB" sz="1500" dirty="0">
                <a:latin typeface="Calibri" panose="020F0502020204030204" pitchFamily="34" charset="0"/>
              </a:rPr>
              <a:t>[Accessed 18.1.18]</a:t>
            </a:r>
          </a:p>
          <a:p>
            <a:pPr marL="0" indent="0">
              <a:lnSpc>
                <a:spcPct val="100000"/>
              </a:lnSpc>
              <a:buNone/>
            </a:pPr>
            <a:r>
              <a:rPr lang="en-GB" sz="1500" dirty="0">
                <a:latin typeface="Calibri" panose="020F0502020204030204" pitchFamily="34" charset="0"/>
              </a:rPr>
              <a:t>Case, M., (2015). Machine translation and the disruption of foreign language learning activities. </a:t>
            </a:r>
            <a:r>
              <a:rPr lang="en-GB" sz="1500" i="1" dirty="0">
                <a:latin typeface="Calibri" panose="020F0502020204030204" pitchFamily="34" charset="0"/>
              </a:rPr>
              <a:t>eLearning Papers</a:t>
            </a:r>
            <a:r>
              <a:rPr lang="en-GB" sz="1500" dirty="0">
                <a:latin typeface="Calibri" panose="020F0502020204030204" pitchFamily="34" charset="0"/>
              </a:rPr>
              <a:t>, (45), pp.4-16.  [Internet] Available at: </a:t>
            </a:r>
            <a:r>
              <a:rPr lang="en-GB" sz="1500" u="sng" dirty="0">
                <a:latin typeface="Calibri" panose="020F0502020204030204" pitchFamily="34" charset="0"/>
                <a:hlinkClick r:id="rId4"/>
              </a:rPr>
              <a:t>http://www.diva-portal.org/smash/record.jsf?pid=diva2%3A874792&amp;dswid=-780</a:t>
            </a:r>
            <a:r>
              <a:rPr lang="en-GB" sz="1500" dirty="0">
                <a:latin typeface="Calibri" panose="020F0502020204030204" pitchFamily="34" charset="0"/>
              </a:rPr>
              <a:t>  [Accessed 17.01.18]</a:t>
            </a:r>
          </a:p>
          <a:p>
            <a:pPr marL="0" indent="0">
              <a:lnSpc>
                <a:spcPct val="100000"/>
              </a:lnSpc>
              <a:buNone/>
            </a:pPr>
            <a:r>
              <a:rPr lang="en-GB" sz="1500" dirty="0">
                <a:latin typeface="Calibri" panose="020F0502020204030204" pitchFamily="34" charset="0"/>
              </a:rPr>
              <a:t>Clifford, J., </a:t>
            </a:r>
            <a:r>
              <a:rPr lang="en-GB" sz="1500" dirty="0" err="1">
                <a:latin typeface="Calibri" panose="020F0502020204030204" pitchFamily="34" charset="0"/>
              </a:rPr>
              <a:t>Merschel</a:t>
            </a:r>
            <a:r>
              <a:rPr lang="en-GB" sz="1500" dirty="0">
                <a:latin typeface="Calibri" panose="020F0502020204030204" pitchFamily="34" charset="0"/>
              </a:rPr>
              <a:t>, L. and </a:t>
            </a:r>
            <a:r>
              <a:rPr lang="en-GB" sz="1500" dirty="0" err="1">
                <a:latin typeface="Calibri" panose="020F0502020204030204" pitchFamily="34" charset="0"/>
              </a:rPr>
              <a:t>Munné</a:t>
            </a:r>
            <a:r>
              <a:rPr lang="en-GB" sz="1500" dirty="0">
                <a:latin typeface="Calibri" panose="020F0502020204030204" pitchFamily="34" charset="0"/>
              </a:rPr>
              <a:t>, J., (2013)</a:t>
            </a:r>
            <a:r>
              <a:rPr lang="en-GB" sz="1500" i="1" dirty="0">
                <a:latin typeface="Calibri" panose="020F0502020204030204" pitchFamily="34" charset="0"/>
              </a:rPr>
              <a:t>. </a:t>
            </a:r>
            <a:r>
              <a:rPr lang="en-GB" sz="1500" dirty="0">
                <a:latin typeface="Calibri" panose="020F0502020204030204" pitchFamily="34" charset="0"/>
              </a:rPr>
              <a:t>Surveying the Landscape: What is the Role of Machine Translation in Language Learning</a:t>
            </a:r>
            <a:r>
              <a:rPr lang="en-GB" sz="1500" i="1" dirty="0">
                <a:latin typeface="Calibri" panose="020F0502020204030204" pitchFamily="34" charset="0"/>
              </a:rPr>
              <a:t>?. @ tic. </a:t>
            </a:r>
            <a:r>
              <a:rPr lang="en-GB" sz="1500" i="1" dirty="0" err="1">
                <a:latin typeface="Calibri" panose="020F0502020204030204" pitchFamily="34" charset="0"/>
              </a:rPr>
              <a:t>revista</a:t>
            </a:r>
            <a:r>
              <a:rPr lang="en-GB" sz="1500" i="1" dirty="0">
                <a:latin typeface="Calibri" panose="020F0502020204030204" pitchFamily="34" charset="0"/>
              </a:rPr>
              <a:t> </a:t>
            </a:r>
            <a:r>
              <a:rPr lang="en-GB" sz="1500" i="1" dirty="0" err="1">
                <a:latin typeface="Calibri" panose="020F0502020204030204" pitchFamily="34" charset="0"/>
              </a:rPr>
              <a:t>d'innovació</a:t>
            </a:r>
            <a:r>
              <a:rPr lang="en-GB" sz="1500" i="1" dirty="0">
                <a:latin typeface="Calibri" panose="020F0502020204030204" pitchFamily="34" charset="0"/>
              </a:rPr>
              <a:t> </a:t>
            </a:r>
            <a:r>
              <a:rPr lang="en-GB" sz="1500" i="1" dirty="0" err="1">
                <a:latin typeface="Calibri" panose="020F0502020204030204" pitchFamily="34" charset="0"/>
              </a:rPr>
              <a:t>educativa</a:t>
            </a:r>
            <a:r>
              <a:rPr lang="en-GB" sz="1500" dirty="0">
                <a:latin typeface="Calibri" panose="020F0502020204030204" pitchFamily="34" charset="0"/>
              </a:rPr>
              <a:t>, (10). January-June, 2013, pp. 108-121 [Internet] Available at: </a:t>
            </a:r>
            <a:r>
              <a:rPr lang="en-GB" sz="1500" u="sng" dirty="0">
                <a:latin typeface="Calibri" panose="020F0502020204030204" pitchFamily="34" charset="0"/>
                <a:hlinkClick r:id="rId5"/>
              </a:rPr>
              <a:t>http://www.redalyc.org/pdf/3495/349532398012.pdf</a:t>
            </a:r>
            <a:r>
              <a:rPr lang="en-GB" sz="1500" dirty="0">
                <a:latin typeface="Calibri" panose="020F0502020204030204" pitchFamily="34" charset="0"/>
              </a:rPr>
              <a:t> [Accessed 13.6.18]</a:t>
            </a:r>
          </a:p>
          <a:p>
            <a:pPr marL="0" indent="0">
              <a:lnSpc>
                <a:spcPct val="100000"/>
              </a:lnSpc>
              <a:buNone/>
            </a:pPr>
            <a:r>
              <a:rPr lang="en-GB" sz="1500" dirty="0">
                <a:latin typeface="Calibri" panose="020F0502020204030204" pitchFamily="34" charset="0"/>
              </a:rPr>
              <a:t>Correa, M. (2014). Leaving the “peer” out of peer-editing: Online translators as a pedagogical tool in the Spanish as a second language classroom. </a:t>
            </a:r>
            <a:r>
              <a:rPr lang="en-GB" sz="1500" i="1" dirty="0">
                <a:latin typeface="Calibri" panose="020F0502020204030204" pitchFamily="34" charset="0"/>
              </a:rPr>
              <a:t>Latin American Journal of Content and Language Integrated Learning</a:t>
            </a:r>
            <a:r>
              <a:rPr lang="en-GB" sz="1500" dirty="0">
                <a:latin typeface="Calibri" panose="020F0502020204030204" pitchFamily="34" charset="0"/>
              </a:rPr>
              <a:t>, 7(2), 1–20 doi:10.5294/laclil.2014.7.1.1 </a:t>
            </a:r>
            <a:r>
              <a:rPr lang="en-GB" sz="1500" dirty="0" err="1">
                <a:latin typeface="Calibri" panose="020F0502020204030204" pitchFamily="34" charset="0"/>
              </a:rPr>
              <a:t>eISSN</a:t>
            </a:r>
            <a:r>
              <a:rPr lang="en-GB" sz="1500" dirty="0">
                <a:latin typeface="Calibri" panose="020F0502020204030204" pitchFamily="34" charset="0"/>
              </a:rPr>
              <a:t> 2322-9721. [Internet] Available at </a:t>
            </a:r>
            <a:r>
              <a:rPr lang="en-GB" sz="1500" u="sng" dirty="0">
                <a:latin typeface="Calibri" panose="020F0502020204030204" pitchFamily="34" charset="0"/>
                <a:hlinkClick r:id="rId6" invalidUrl="http:///"/>
              </a:rPr>
              <a:t>http://</a:t>
            </a:r>
            <a:r>
              <a:rPr lang="en-GB" sz="1500" u="sng" dirty="0">
                <a:latin typeface="Calibri" panose="020F0502020204030204" pitchFamily="34" charset="0"/>
                <a:hlinkClick r:id="rId7"/>
              </a:rPr>
              <a:t>laclil.unisabana.edu.co/index.php/LACLIL/article/view/3568/3411</a:t>
            </a:r>
            <a:r>
              <a:rPr lang="en-GB" sz="1500" dirty="0">
                <a:latin typeface="Calibri" panose="020F0502020204030204" pitchFamily="34" charset="0"/>
              </a:rPr>
              <a:t> [Accessed 17.01.18]</a:t>
            </a:r>
          </a:p>
          <a:p>
            <a:pPr marL="0" indent="0">
              <a:lnSpc>
                <a:spcPct val="100000"/>
              </a:lnSpc>
              <a:buNone/>
            </a:pPr>
            <a:r>
              <a:rPr lang="en-GB" sz="1500" dirty="0" err="1">
                <a:latin typeface="Calibri" panose="020F0502020204030204" pitchFamily="34" charset="0"/>
              </a:rPr>
              <a:t>Farzi</a:t>
            </a:r>
            <a:r>
              <a:rPr lang="en-GB" sz="1500" dirty="0">
                <a:latin typeface="Calibri" panose="020F0502020204030204" pitchFamily="34" charset="0"/>
              </a:rPr>
              <a:t>, R. (2016) </a:t>
            </a:r>
            <a:r>
              <a:rPr lang="en-GB" sz="1500" i="1" dirty="0">
                <a:latin typeface="Calibri" panose="020F0502020204030204" pitchFamily="34" charset="0"/>
              </a:rPr>
              <a:t>Taming Translation Technology for L2 Writing: Documenting the Use of Free Online Translation Tools by ESL Students in a Writing Course</a:t>
            </a:r>
            <a:r>
              <a:rPr lang="en-GB" sz="1500" dirty="0">
                <a:latin typeface="Calibri" panose="020F0502020204030204" pitchFamily="34" charset="0"/>
              </a:rPr>
              <a:t>. (Doctoral dissertation, University of Ottawa). [Internet] Available at: </a:t>
            </a:r>
            <a:r>
              <a:rPr lang="en-GB" sz="1500" u="sng" dirty="0">
                <a:latin typeface="Calibri" panose="020F0502020204030204" pitchFamily="34" charset="0"/>
                <a:hlinkClick r:id="rId8"/>
              </a:rPr>
              <a:t>https://ruor.uottawa.ca/handle/10393/34585</a:t>
            </a:r>
            <a:r>
              <a:rPr lang="en-GB" sz="1500" dirty="0">
                <a:latin typeface="Calibri" panose="020F0502020204030204" pitchFamily="34" charset="0"/>
              </a:rPr>
              <a:t> [Accessed 18.01.18]</a:t>
            </a:r>
          </a:p>
        </p:txBody>
      </p:sp>
    </p:spTree>
    <p:extLst>
      <p:ext uri="{BB962C8B-B14F-4D97-AF65-F5344CB8AC3E}">
        <p14:creationId xmlns:p14="http://schemas.microsoft.com/office/powerpoint/2010/main" val="138317248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00281-64D2-4C2A-960E-E864AA458295}"/>
              </a:ext>
            </a:extLst>
          </p:cNvPr>
          <p:cNvSpPr>
            <a:spLocks noGrp="1"/>
          </p:cNvSpPr>
          <p:nvPr>
            <p:ph type="title"/>
          </p:nvPr>
        </p:nvSpPr>
        <p:spPr>
          <a:xfrm>
            <a:off x="1534696" y="0"/>
            <a:ext cx="9520158" cy="1049235"/>
          </a:xfrm>
        </p:spPr>
        <p:txBody>
          <a:bodyPr>
            <a:normAutofit/>
          </a:bodyPr>
          <a:lstStyle/>
          <a:p>
            <a:r>
              <a:rPr lang="en-GB" sz="4400" dirty="0">
                <a:latin typeface="Calibri" panose="020F0502020204030204" pitchFamily="34" charset="0"/>
                <a:cs typeface="Calibri" panose="020F0502020204030204" pitchFamily="34" charset="0"/>
              </a:rPr>
              <a:t>Bibliography</a:t>
            </a:r>
          </a:p>
        </p:txBody>
      </p:sp>
      <p:sp>
        <p:nvSpPr>
          <p:cNvPr id="3" name="Content Placeholder 2">
            <a:extLst>
              <a:ext uri="{FF2B5EF4-FFF2-40B4-BE49-F238E27FC236}">
                <a16:creationId xmlns:a16="http://schemas.microsoft.com/office/drawing/2014/main" id="{74A56D05-76BC-4DBB-804D-30F059407175}"/>
              </a:ext>
            </a:extLst>
          </p:cNvPr>
          <p:cNvSpPr>
            <a:spLocks noGrp="1"/>
          </p:cNvSpPr>
          <p:nvPr>
            <p:ph idx="1"/>
          </p:nvPr>
        </p:nvSpPr>
        <p:spPr>
          <a:xfrm>
            <a:off x="1546888" y="976082"/>
            <a:ext cx="10220424" cy="5562941"/>
          </a:xfrm>
        </p:spPr>
        <p:txBody>
          <a:bodyPr>
            <a:normAutofit fontScale="70000" lnSpcReduction="20000"/>
          </a:bodyPr>
          <a:lstStyle/>
          <a:p>
            <a:pPr marL="0" indent="0">
              <a:buNone/>
            </a:pPr>
            <a:r>
              <a:rPr lang="en-GB" sz="2100" dirty="0">
                <a:latin typeface="Calibri" panose="020F0502020204030204" pitchFamily="34" charset="0"/>
              </a:rPr>
              <a:t>Fredholm, K., (2015). Online translation use in Spanish as a foreign language essay writing: Effects on fluency, complexity and accuracy. </a:t>
            </a:r>
            <a:r>
              <a:rPr lang="fr-FR" sz="2100" i="1" dirty="0" err="1">
                <a:latin typeface="Calibri" panose="020F0502020204030204" pitchFamily="34" charset="0"/>
              </a:rPr>
              <a:t>Revista</a:t>
            </a:r>
            <a:r>
              <a:rPr lang="fr-FR" sz="2100" i="1" dirty="0">
                <a:latin typeface="Calibri" panose="020F0502020204030204" pitchFamily="34" charset="0"/>
              </a:rPr>
              <a:t> </a:t>
            </a:r>
            <a:r>
              <a:rPr lang="fr-FR" sz="2100" i="1" dirty="0" err="1">
                <a:latin typeface="Calibri" panose="020F0502020204030204" pitchFamily="34" charset="0"/>
              </a:rPr>
              <a:t>Nebrija</a:t>
            </a:r>
            <a:r>
              <a:rPr lang="fr-FR" sz="2100" i="1" dirty="0">
                <a:latin typeface="Calibri" panose="020F0502020204030204" pitchFamily="34" charset="0"/>
              </a:rPr>
              <a:t> de </a:t>
            </a:r>
            <a:r>
              <a:rPr lang="fr-FR" sz="2100" i="1" dirty="0" err="1">
                <a:latin typeface="Calibri" panose="020F0502020204030204" pitchFamily="34" charset="0"/>
              </a:rPr>
              <a:t>Lingüística</a:t>
            </a:r>
            <a:r>
              <a:rPr lang="fr-FR" sz="2100" i="1" dirty="0">
                <a:latin typeface="Calibri" panose="020F0502020204030204" pitchFamily="34" charset="0"/>
              </a:rPr>
              <a:t> </a:t>
            </a:r>
            <a:r>
              <a:rPr lang="fr-FR" sz="2100" i="1" dirty="0" err="1">
                <a:latin typeface="Calibri" panose="020F0502020204030204" pitchFamily="34" charset="0"/>
              </a:rPr>
              <a:t>Aplicada</a:t>
            </a:r>
            <a:r>
              <a:rPr lang="fr-FR" sz="2100" i="1" dirty="0">
                <a:latin typeface="Calibri" panose="020F0502020204030204" pitchFamily="34" charset="0"/>
              </a:rPr>
              <a:t> a la </a:t>
            </a:r>
            <a:r>
              <a:rPr lang="fr-FR" sz="2100" i="1" dirty="0" err="1">
                <a:latin typeface="Calibri" panose="020F0502020204030204" pitchFamily="34" charset="0"/>
              </a:rPr>
              <a:t>Enseñanza</a:t>
            </a:r>
            <a:r>
              <a:rPr lang="fr-FR" sz="2100" i="1" dirty="0">
                <a:latin typeface="Calibri" panose="020F0502020204030204" pitchFamily="34" charset="0"/>
              </a:rPr>
              <a:t> de </a:t>
            </a:r>
            <a:r>
              <a:rPr lang="fr-FR" sz="2100" i="1" dirty="0" err="1">
                <a:latin typeface="Calibri" panose="020F0502020204030204" pitchFamily="34" charset="0"/>
              </a:rPr>
              <a:t>Lenguas</a:t>
            </a:r>
            <a:r>
              <a:rPr lang="fr-FR" sz="2100" dirty="0">
                <a:latin typeface="Calibri" panose="020F0502020204030204" pitchFamily="34" charset="0"/>
              </a:rPr>
              <a:t>, (18), pp.7-24. </a:t>
            </a:r>
            <a:r>
              <a:rPr lang="en-GB" sz="2100" dirty="0">
                <a:latin typeface="Calibri" panose="020F0502020204030204" pitchFamily="34" charset="0"/>
              </a:rPr>
              <a:t>[Internet] Available at: </a:t>
            </a:r>
            <a:r>
              <a:rPr lang="en-GB" sz="2100" u="sng" dirty="0">
                <a:latin typeface="Calibri" panose="020F0502020204030204" pitchFamily="34" charset="0"/>
                <a:hlinkClick r:id="rId2"/>
              </a:rPr>
              <a:t>https://revistas.nebrija.com/revista-linguistica/article/view/248</a:t>
            </a:r>
            <a:r>
              <a:rPr lang="en-GB" sz="2100" dirty="0">
                <a:latin typeface="Calibri" panose="020F0502020204030204" pitchFamily="34" charset="0"/>
              </a:rPr>
              <a:t>  [Accessed 26.01.18]</a:t>
            </a:r>
          </a:p>
          <a:p>
            <a:pPr marL="0" indent="0">
              <a:buNone/>
            </a:pPr>
            <a:r>
              <a:rPr lang="en-GB" sz="2100" dirty="0">
                <a:latin typeface="Calibri" panose="020F0502020204030204" pitchFamily="34" charset="0"/>
              </a:rPr>
              <a:t>Groves, M. and </a:t>
            </a:r>
            <a:r>
              <a:rPr lang="en-GB" sz="2100" dirty="0" err="1">
                <a:latin typeface="Calibri" panose="020F0502020204030204" pitchFamily="34" charset="0"/>
              </a:rPr>
              <a:t>Mundt</a:t>
            </a:r>
            <a:r>
              <a:rPr lang="en-GB" sz="2100" dirty="0">
                <a:latin typeface="Calibri" panose="020F0502020204030204" pitchFamily="34" charset="0"/>
              </a:rPr>
              <a:t>, K., 2015. Friend or foe? Google Translate in language for academic purposes. </a:t>
            </a:r>
            <a:r>
              <a:rPr lang="en-GB" sz="2100" i="1" dirty="0">
                <a:latin typeface="Calibri" panose="020F0502020204030204" pitchFamily="34" charset="0"/>
              </a:rPr>
              <a:t>English for Specific Purposes</a:t>
            </a:r>
            <a:r>
              <a:rPr lang="en-GB" sz="2100" dirty="0">
                <a:latin typeface="Calibri" panose="020F0502020204030204" pitchFamily="34" charset="0"/>
              </a:rPr>
              <a:t>, </a:t>
            </a:r>
            <a:r>
              <a:rPr lang="en-GB" sz="2100" i="1" dirty="0">
                <a:latin typeface="Calibri" panose="020F0502020204030204" pitchFamily="34" charset="0"/>
              </a:rPr>
              <a:t>37</a:t>
            </a:r>
            <a:r>
              <a:rPr lang="en-GB" sz="2100" dirty="0">
                <a:latin typeface="Calibri" panose="020F0502020204030204" pitchFamily="34" charset="0"/>
              </a:rPr>
              <a:t>, pp.112-121. [Internet] Available at: </a:t>
            </a:r>
            <a:r>
              <a:rPr lang="en-GB" sz="2100" u="sng" dirty="0">
                <a:latin typeface="Calibri" panose="020F0502020204030204" pitchFamily="34" charset="0"/>
                <a:hlinkClick r:id="rId3"/>
              </a:rPr>
              <a:t>https://www.sciencedirect.com/science/article/pii/S088949061400060X</a:t>
            </a:r>
            <a:r>
              <a:rPr lang="en-GB" sz="2100" dirty="0">
                <a:latin typeface="Calibri" panose="020F0502020204030204" pitchFamily="34" charset="0"/>
              </a:rPr>
              <a:t> [Accessed 17.01.18]</a:t>
            </a:r>
          </a:p>
          <a:p>
            <a:pPr marL="0" indent="0">
              <a:buNone/>
            </a:pPr>
            <a:r>
              <a:rPr lang="en-GB" sz="2100" dirty="0">
                <a:latin typeface="Calibri" panose="020F0502020204030204" pitchFamily="34" charset="0"/>
              </a:rPr>
              <a:t>Jolley, J.R. and </a:t>
            </a:r>
            <a:r>
              <a:rPr lang="en-GB" sz="2100" dirty="0" err="1">
                <a:latin typeface="Calibri" panose="020F0502020204030204" pitchFamily="34" charset="0"/>
              </a:rPr>
              <a:t>Maimone</a:t>
            </a:r>
            <a:r>
              <a:rPr lang="en-GB" sz="2100" dirty="0">
                <a:latin typeface="Calibri" panose="020F0502020204030204" pitchFamily="34" charset="0"/>
              </a:rPr>
              <a:t>, L., 2015. Free online machine translation: use and perceptions by Spanish students and instructors. </a:t>
            </a:r>
            <a:r>
              <a:rPr lang="en-GB" sz="2100" i="1" dirty="0">
                <a:latin typeface="Calibri" panose="020F0502020204030204" pitchFamily="34" charset="0"/>
              </a:rPr>
              <a:t>Learn Languages, Explore Cultures, Transform Lives</a:t>
            </a:r>
            <a:r>
              <a:rPr lang="en-GB" sz="2100" dirty="0">
                <a:latin typeface="Calibri" panose="020F0502020204030204" pitchFamily="34" charset="0"/>
              </a:rPr>
              <a:t>, pp.181-200. [Internet] Available at: </a:t>
            </a:r>
            <a:r>
              <a:rPr lang="en-GB" sz="2100" u="sng" dirty="0">
                <a:latin typeface="Calibri" panose="020F0502020204030204" pitchFamily="34" charset="0"/>
                <a:hlinkClick r:id="rId4"/>
              </a:rPr>
              <a:t>https://s3.amazonaws.com/academia.edu.documents/36927315/Free_Online_Machine_Translation.pdf?AWSAccessKeyId=AKIAIWOWYYGZ2Y53UL3A&amp;Expires=1528717408&amp;Signature=BRMSnKdXuTVVcjOLejyT0Yyg6mw%3D&amp;response-content-disposition=inline%3B%20filename%3DFree_Online_Machine_Translation_Use_and.pdf</a:t>
            </a:r>
            <a:r>
              <a:rPr lang="en-GB" sz="2100" u="sng" dirty="0">
                <a:latin typeface="Calibri" panose="020F0502020204030204" pitchFamily="34" charset="0"/>
              </a:rPr>
              <a:t> </a:t>
            </a:r>
            <a:r>
              <a:rPr lang="en-GB" sz="2100" dirty="0">
                <a:latin typeface="Calibri" panose="020F0502020204030204" pitchFamily="34" charset="0"/>
              </a:rPr>
              <a:t>[Accessed 17.1.18]</a:t>
            </a:r>
          </a:p>
          <a:p>
            <a:pPr marL="0" indent="0">
              <a:buNone/>
            </a:pPr>
            <a:r>
              <a:rPr lang="en-GB" sz="2100" dirty="0">
                <a:latin typeface="Calibri" panose="020F0502020204030204" pitchFamily="34" charset="0"/>
              </a:rPr>
              <a:t>Knowles, C.L., 2016. </a:t>
            </a:r>
            <a:r>
              <a:rPr lang="en-GB" sz="2100" i="1" dirty="0">
                <a:latin typeface="Calibri" panose="020F0502020204030204" pitchFamily="34" charset="0"/>
              </a:rPr>
              <a:t>Investigating instructor perceptions of online machine translation and second language acquisition within most commonly taught language courses</a:t>
            </a:r>
            <a:r>
              <a:rPr lang="en-GB" sz="2100" dirty="0">
                <a:latin typeface="Calibri" panose="020F0502020204030204" pitchFamily="34" charset="0"/>
              </a:rPr>
              <a:t>. The University of Memphis. [Internet] Available at: </a:t>
            </a:r>
            <a:r>
              <a:rPr lang="en-GB" sz="2100" u="sng" dirty="0">
                <a:latin typeface="Calibri" panose="020F0502020204030204" pitchFamily="34" charset="0"/>
                <a:hlinkClick r:id="rId5"/>
              </a:rPr>
              <a:t>https://search.proquest.com/openview/1f36cf98d5c9d44ad45d474f2450b058/1?pq-origsite=gscholar&amp;cbl=18750&amp;diss=y</a:t>
            </a:r>
            <a:r>
              <a:rPr lang="en-GB" sz="2100" dirty="0">
                <a:latin typeface="Calibri" panose="020F0502020204030204" pitchFamily="34" charset="0"/>
              </a:rPr>
              <a:t> [Accessed 13.6.18]</a:t>
            </a:r>
          </a:p>
          <a:p>
            <a:pPr marL="0" indent="0">
              <a:buNone/>
            </a:pPr>
            <a:r>
              <a:rPr lang="en-GB" sz="2100" dirty="0">
                <a:latin typeface="Calibri" panose="020F0502020204030204" pitchFamily="34" charset="0"/>
              </a:rPr>
              <a:t>Le, Q.V. and Schuster, M., 2016. A neural network for machine translation, at production scale. </a:t>
            </a:r>
            <a:r>
              <a:rPr lang="en-GB" sz="2100" i="1" dirty="0">
                <a:latin typeface="Calibri" panose="020F0502020204030204" pitchFamily="34" charset="0"/>
              </a:rPr>
              <a:t>Google research blog</a:t>
            </a:r>
            <a:r>
              <a:rPr lang="en-GB" sz="2100" dirty="0">
                <a:latin typeface="Calibri" panose="020F0502020204030204" pitchFamily="34" charset="0"/>
              </a:rPr>
              <a:t>. [Internet] Available at: </a:t>
            </a:r>
            <a:r>
              <a:rPr lang="en-GB" sz="2100" u="sng" dirty="0">
                <a:latin typeface="Calibri" panose="020F0502020204030204" pitchFamily="34" charset="0"/>
                <a:hlinkClick r:id="rId6"/>
              </a:rPr>
              <a:t>https://ai.googleblog.com/2016/09/a-neural-network-for-machine.html</a:t>
            </a:r>
            <a:r>
              <a:rPr lang="en-GB" sz="2100" dirty="0">
                <a:latin typeface="Calibri" panose="020F0502020204030204" pitchFamily="34" charset="0"/>
              </a:rPr>
              <a:t> [Accessed 26.2.19]</a:t>
            </a:r>
          </a:p>
          <a:p>
            <a:pPr marL="0" indent="0">
              <a:buNone/>
            </a:pPr>
            <a:r>
              <a:rPr lang="en-GB" sz="2100" dirty="0">
                <a:latin typeface="Calibri" panose="020F0502020204030204" pitchFamily="34" charset="0"/>
              </a:rPr>
              <a:t>Luton, Lisette (2003). If the Computer did my Homework, How Come I didn’t get an A? </a:t>
            </a:r>
            <a:r>
              <a:rPr lang="en-GB" sz="2100" i="1" dirty="0">
                <a:latin typeface="Calibri" panose="020F0502020204030204" pitchFamily="34" charset="0"/>
              </a:rPr>
              <a:t>The French Review</a:t>
            </a:r>
            <a:r>
              <a:rPr lang="en-GB" sz="2100" dirty="0">
                <a:latin typeface="Calibri" panose="020F0502020204030204" pitchFamily="34" charset="0"/>
              </a:rPr>
              <a:t>, 76 (4), pp. 766-770. [Internet] Available </a:t>
            </a:r>
            <a:r>
              <a:rPr lang="en-GB" dirty="0">
                <a:latin typeface="Calibri" panose="020F0502020204030204" pitchFamily="34" charset="0"/>
              </a:rPr>
              <a:t>at: </a:t>
            </a:r>
            <a:r>
              <a:rPr lang="en-GB" u="sng" dirty="0">
                <a:latin typeface="Calibri" panose="020F0502020204030204" pitchFamily="34" charset="0"/>
                <a:hlinkClick r:id="rId7"/>
              </a:rPr>
              <a:t>https://www.jstor.org/stable/3133085?seq=1#metadata_info_tab_contents</a:t>
            </a:r>
            <a:r>
              <a:rPr lang="en-GB" dirty="0">
                <a:latin typeface="Calibri" panose="020F0502020204030204" pitchFamily="34" charset="0"/>
              </a:rPr>
              <a:t> [Accessed 26.2.19]</a:t>
            </a:r>
          </a:p>
        </p:txBody>
      </p:sp>
    </p:spTree>
    <p:extLst>
      <p:ext uri="{BB962C8B-B14F-4D97-AF65-F5344CB8AC3E}">
        <p14:creationId xmlns:p14="http://schemas.microsoft.com/office/powerpoint/2010/main" val="231225046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00281-64D2-4C2A-960E-E864AA458295}"/>
              </a:ext>
            </a:extLst>
          </p:cNvPr>
          <p:cNvSpPr>
            <a:spLocks noGrp="1"/>
          </p:cNvSpPr>
          <p:nvPr>
            <p:ph type="title"/>
          </p:nvPr>
        </p:nvSpPr>
        <p:spPr>
          <a:xfrm>
            <a:off x="1534696" y="0"/>
            <a:ext cx="9520158" cy="1049235"/>
          </a:xfrm>
        </p:spPr>
        <p:txBody>
          <a:bodyPr>
            <a:normAutofit/>
          </a:bodyPr>
          <a:lstStyle/>
          <a:p>
            <a:r>
              <a:rPr lang="en-GB" sz="4400" dirty="0">
                <a:latin typeface="Calibri" panose="020F0502020204030204" pitchFamily="34" charset="0"/>
                <a:cs typeface="Calibri" panose="020F0502020204030204" pitchFamily="34" charset="0"/>
              </a:rPr>
              <a:t>Bibliography</a:t>
            </a:r>
          </a:p>
        </p:txBody>
      </p:sp>
      <p:sp>
        <p:nvSpPr>
          <p:cNvPr id="3" name="Content Placeholder 2">
            <a:extLst>
              <a:ext uri="{FF2B5EF4-FFF2-40B4-BE49-F238E27FC236}">
                <a16:creationId xmlns:a16="http://schemas.microsoft.com/office/drawing/2014/main" id="{74A56D05-76BC-4DBB-804D-30F059407175}"/>
              </a:ext>
            </a:extLst>
          </p:cNvPr>
          <p:cNvSpPr>
            <a:spLocks noGrp="1"/>
          </p:cNvSpPr>
          <p:nvPr>
            <p:ph idx="1"/>
          </p:nvPr>
        </p:nvSpPr>
        <p:spPr>
          <a:xfrm>
            <a:off x="1546888" y="976083"/>
            <a:ext cx="10220424" cy="5138205"/>
          </a:xfrm>
        </p:spPr>
        <p:txBody>
          <a:bodyPr>
            <a:normAutofit fontScale="77500" lnSpcReduction="20000"/>
          </a:bodyPr>
          <a:lstStyle/>
          <a:p>
            <a:pPr marL="0" indent="0">
              <a:buNone/>
            </a:pPr>
            <a:r>
              <a:rPr lang="en-GB" dirty="0">
                <a:latin typeface="Calibri" panose="020F0502020204030204" pitchFamily="34" charset="0"/>
              </a:rPr>
              <a:t>Niño, A. (2008a) Evaluating the use of machine translation post-editing in the foreign language class, </a:t>
            </a:r>
            <a:r>
              <a:rPr lang="en-GB" i="1" dirty="0">
                <a:latin typeface="Calibri" panose="020F0502020204030204" pitchFamily="34" charset="0"/>
              </a:rPr>
              <a:t>Computer Assisted Language Learning</a:t>
            </a:r>
            <a:r>
              <a:rPr lang="en-GB" dirty="0">
                <a:latin typeface="Calibri" panose="020F0502020204030204" pitchFamily="34" charset="0"/>
              </a:rPr>
              <a:t>, 21:1, 29-49 [Internet] Available at: </a:t>
            </a:r>
            <a:r>
              <a:rPr lang="en-GB" u="sng" dirty="0">
                <a:latin typeface="Calibri" panose="020F0502020204030204" pitchFamily="34" charset="0"/>
                <a:hlinkClick r:id="rId2"/>
              </a:rPr>
              <a:t>https://doi.org/10.1080/09588220701865482</a:t>
            </a:r>
            <a:r>
              <a:rPr lang="en-GB" dirty="0">
                <a:latin typeface="Calibri" panose="020F0502020204030204" pitchFamily="34" charset="0"/>
              </a:rPr>
              <a:t> [Accessed 18.1.18]</a:t>
            </a:r>
          </a:p>
          <a:p>
            <a:pPr marL="0" indent="0">
              <a:buNone/>
            </a:pPr>
            <a:r>
              <a:rPr lang="en-GB" dirty="0">
                <a:latin typeface="Calibri" panose="020F0502020204030204" pitchFamily="34" charset="0"/>
              </a:rPr>
              <a:t>Niño, A., (2008b) Free Online Machine Translation as a New Form of Cheating in Foreign Language Written Production. </a:t>
            </a:r>
            <a:r>
              <a:rPr lang="en-GB" i="1" dirty="0">
                <a:latin typeface="Calibri" panose="020F0502020204030204" pitchFamily="34" charset="0"/>
              </a:rPr>
              <a:t>The EUROCALL Review</a:t>
            </a:r>
            <a:r>
              <a:rPr lang="en-GB" dirty="0">
                <a:latin typeface="Calibri" panose="020F0502020204030204" pitchFamily="34" charset="0"/>
              </a:rPr>
              <a:t>, 14, 9-12 [Internet] Available </a:t>
            </a:r>
            <a:r>
              <a:rPr lang="en-GB" dirty="0" err="1">
                <a:latin typeface="Calibri" panose="020F0502020204030204" pitchFamily="34" charset="0"/>
              </a:rPr>
              <a:t>at:</a:t>
            </a:r>
            <a:r>
              <a:rPr lang="en-GB" u="sng" dirty="0" err="1">
                <a:latin typeface="Calibri" panose="020F0502020204030204" pitchFamily="34" charset="0"/>
                <a:hlinkClick r:id="rId3"/>
              </a:rPr>
              <a:t>http</a:t>
            </a:r>
            <a:r>
              <a:rPr lang="en-GB" u="sng" dirty="0">
                <a:latin typeface="Calibri" panose="020F0502020204030204" pitchFamily="34" charset="0"/>
                <a:hlinkClick r:id="rId3"/>
              </a:rPr>
              <a:t>://www.eurocall-languages.org/uploaded/EUROCALL_Review/review14.pdf</a:t>
            </a:r>
            <a:r>
              <a:rPr lang="en-GB" u="sng" dirty="0">
                <a:latin typeface="Calibri" panose="020F0502020204030204" pitchFamily="34" charset="0"/>
              </a:rPr>
              <a:t> </a:t>
            </a:r>
            <a:r>
              <a:rPr lang="en-GB" dirty="0">
                <a:latin typeface="Calibri" panose="020F0502020204030204" pitchFamily="34" charset="0"/>
              </a:rPr>
              <a:t>[Accessed 18.1.18]</a:t>
            </a:r>
          </a:p>
          <a:p>
            <a:pPr marL="0" indent="0">
              <a:buNone/>
            </a:pPr>
            <a:r>
              <a:rPr lang="en-GB" dirty="0">
                <a:latin typeface="Calibri" panose="020F0502020204030204" pitchFamily="34" charset="0"/>
              </a:rPr>
              <a:t>Niño, A. (2009) Machine translation in foreign language learning: Language learners' and tutors' perceptions of its advantages and disadvantages. </a:t>
            </a:r>
            <a:r>
              <a:rPr lang="en-GB" i="1" dirty="0" err="1">
                <a:latin typeface="Calibri" panose="020F0502020204030204" pitchFamily="34" charset="0"/>
              </a:rPr>
              <a:t>ReCALL</a:t>
            </a:r>
            <a:r>
              <a:rPr lang="en-GB" dirty="0">
                <a:latin typeface="Calibri" panose="020F0502020204030204" pitchFamily="34" charset="0"/>
              </a:rPr>
              <a:t>, 21(2), pp.241-258 [Internet] Available at: </a:t>
            </a:r>
            <a:r>
              <a:rPr lang="en-GB" u="sng" dirty="0">
                <a:latin typeface="Calibri" panose="020F0502020204030204" pitchFamily="34" charset="0"/>
                <a:hlinkClick r:id="rId4"/>
              </a:rPr>
              <a:t>https://doi.org/10.1017/S0958344009000172 </a:t>
            </a:r>
            <a:r>
              <a:rPr lang="en-GB" dirty="0">
                <a:latin typeface="Calibri" panose="020F0502020204030204" pitchFamily="34" charset="0"/>
              </a:rPr>
              <a:t>[</a:t>
            </a:r>
            <a:r>
              <a:rPr lang="en-GB" dirty="0">
                <a:latin typeface="Calibri" panose="020F0502020204030204" pitchFamily="34" charset="0"/>
                <a:hlinkClick r:id="rId5"/>
              </a:rPr>
              <a:t>Accessed 20.2.19</a:t>
            </a:r>
            <a:r>
              <a:rPr lang="en-GB" dirty="0">
                <a:latin typeface="Calibri" panose="020F0502020204030204" pitchFamily="34" charset="0"/>
              </a:rPr>
              <a:t>]</a:t>
            </a:r>
          </a:p>
          <a:p>
            <a:pPr marL="0" indent="0">
              <a:buNone/>
            </a:pPr>
            <a:r>
              <a:rPr lang="en-GB" dirty="0">
                <a:latin typeface="Calibri" panose="020F0502020204030204" pitchFamily="34" charset="0"/>
              </a:rPr>
              <a:t>Somers, H., </a:t>
            </a:r>
            <a:r>
              <a:rPr lang="en-GB" dirty="0" err="1">
                <a:latin typeface="Calibri" panose="020F0502020204030204" pitchFamily="34" charset="0"/>
              </a:rPr>
              <a:t>Gaspari</a:t>
            </a:r>
            <a:r>
              <a:rPr lang="en-GB" dirty="0">
                <a:latin typeface="Calibri" panose="020F0502020204030204" pitchFamily="34" charset="0"/>
              </a:rPr>
              <a:t>, F. and Niño, A. 2006. </a:t>
            </a:r>
            <a:r>
              <a:rPr lang="en-GB" i="1" dirty="0">
                <a:latin typeface="Calibri" panose="020F0502020204030204" pitchFamily="34" charset="0"/>
              </a:rPr>
              <a:t>Detecting Inappropriate Use of Free Online Machine Translation by Language Students – A Special Case of Plagiarism Detection.</a:t>
            </a:r>
            <a:r>
              <a:rPr lang="en-GB" dirty="0">
                <a:latin typeface="Calibri" panose="020F0502020204030204" pitchFamily="34" charset="0"/>
              </a:rPr>
              <a:t> Proceedings of the Eleventh Annual Conference of the European Association for Machine Translation, Oslo, Norway, 41-48. [Internet] Available at: </a:t>
            </a:r>
            <a:r>
              <a:rPr lang="en-GB" u="sng" dirty="0">
                <a:latin typeface="Calibri" panose="020F0502020204030204" pitchFamily="34" charset="0"/>
                <a:hlinkClick r:id="rId6"/>
              </a:rPr>
              <a:t>https://www.researchgate.net/profile/Federico_Gaspari/publication/228353067_Detecting_inappropriate_use_of_free_online_machine_translation_by_language_students-A_special_case_of_plagiarism_detection/links/53fc684c0cf2364ccc0495fd/Detecting-inappropriate-use-of-free-online-machine-translation-by-language-students-A-special-case-of-plagiarism-detection.pdf</a:t>
            </a:r>
            <a:r>
              <a:rPr lang="en-GB" u="sng" dirty="0">
                <a:latin typeface="Calibri" panose="020F0502020204030204" pitchFamily="34" charset="0"/>
              </a:rPr>
              <a:t> </a:t>
            </a:r>
            <a:r>
              <a:rPr lang="en-GB" dirty="0">
                <a:latin typeface="Calibri" panose="020F0502020204030204" pitchFamily="34" charset="0"/>
              </a:rPr>
              <a:t>[Accessed 18.1.18]</a:t>
            </a:r>
          </a:p>
          <a:p>
            <a:pPr marL="0" indent="0">
              <a:buNone/>
            </a:pPr>
            <a:r>
              <a:rPr lang="en-GB" dirty="0">
                <a:latin typeface="Calibri" panose="020F0502020204030204" pitchFamily="34" charset="0"/>
              </a:rPr>
              <a:t>Wu, Y. et al (2016</a:t>
            </a:r>
            <a:r>
              <a:rPr lang="en-GB" i="1" dirty="0">
                <a:latin typeface="Calibri" panose="020F0502020204030204" pitchFamily="34" charset="0"/>
              </a:rPr>
              <a:t>) Google’s Neural Machine Translation System: Bridging the Gap between Human and Machine Translation.</a:t>
            </a:r>
            <a:r>
              <a:rPr lang="en-GB" dirty="0">
                <a:latin typeface="Calibri" panose="020F0502020204030204" pitchFamily="34" charset="0"/>
              </a:rPr>
              <a:t> </a:t>
            </a:r>
            <a:r>
              <a:rPr lang="en-GB" dirty="0" err="1">
                <a:latin typeface="Calibri" panose="020F0502020204030204" pitchFamily="34" charset="0"/>
              </a:rPr>
              <a:t>arXiv</a:t>
            </a:r>
            <a:r>
              <a:rPr lang="en-GB" dirty="0">
                <a:latin typeface="Calibri" panose="020F0502020204030204" pitchFamily="34" charset="0"/>
              </a:rPr>
              <a:t> preprint arXiv:1609.08144. [Internet] Available at:  </a:t>
            </a:r>
            <a:r>
              <a:rPr lang="en-GB" u="sng" dirty="0">
                <a:latin typeface="Calibri" panose="020F0502020204030204" pitchFamily="34" charset="0"/>
                <a:hlinkClick r:id="rId7"/>
              </a:rPr>
              <a:t>https://arxiv.org/abs/1609.08144v2</a:t>
            </a:r>
            <a:r>
              <a:rPr lang="en-GB" u="sng" dirty="0">
                <a:latin typeface="Calibri" panose="020F0502020204030204" pitchFamily="34" charset="0"/>
              </a:rPr>
              <a:t> </a:t>
            </a:r>
            <a:r>
              <a:rPr lang="en-GB" dirty="0">
                <a:latin typeface="Calibri" panose="020F0502020204030204" pitchFamily="34" charset="0"/>
              </a:rPr>
              <a:t>[Accessed 29.1.18]</a:t>
            </a:r>
          </a:p>
        </p:txBody>
      </p:sp>
    </p:spTree>
    <p:extLst>
      <p:ext uri="{BB962C8B-B14F-4D97-AF65-F5344CB8AC3E}">
        <p14:creationId xmlns:p14="http://schemas.microsoft.com/office/powerpoint/2010/main" val="39716065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00281-64D2-4C2A-960E-E864AA458295}"/>
              </a:ext>
            </a:extLst>
          </p:cNvPr>
          <p:cNvSpPr>
            <a:spLocks noGrp="1"/>
          </p:cNvSpPr>
          <p:nvPr>
            <p:ph type="title"/>
          </p:nvPr>
        </p:nvSpPr>
        <p:spPr>
          <a:xfrm>
            <a:off x="1534696" y="0"/>
            <a:ext cx="9520158" cy="1049235"/>
          </a:xfrm>
        </p:spPr>
        <p:txBody>
          <a:bodyPr>
            <a:normAutofit/>
          </a:bodyPr>
          <a:lstStyle/>
          <a:p>
            <a:r>
              <a:rPr lang="en-GB" sz="4400" dirty="0">
                <a:latin typeface="Calibri" panose="020F0502020204030204" pitchFamily="34" charset="0"/>
                <a:cs typeface="Calibri" panose="020F0502020204030204" pitchFamily="34" charset="0"/>
              </a:rPr>
              <a:t>Background to the research project</a:t>
            </a:r>
          </a:p>
        </p:txBody>
      </p:sp>
      <p:sp>
        <p:nvSpPr>
          <p:cNvPr id="3" name="Content Placeholder 2">
            <a:extLst>
              <a:ext uri="{FF2B5EF4-FFF2-40B4-BE49-F238E27FC236}">
                <a16:creationId xmlns:a16="http://schemas.microsoft.com/office/drawing/2014/main" id="{74A56D05-76BC-4DBB-804D-30F059407175}"/>
              </a:ext>
            </a:extLst>
          </p:cNvPr>
          <p:cNvSpPr>
            <a:spLocks noGrp="1"/>
          </p:cNvSpPr>
          <p:nvPr>
            <p:ph idx="1"/>
          </p:nvPr>
        </p:nvSpPr>
        <p:spPr>
          <a:xfrm>
            <a:off x="1534696" y="1049235"/>
            <a:ext cx="9946104" cy="5119553"/>
          </a:xfrm>
        </p:spPr>
        <p:txBody>
          <a:bodyPr>
            <a:noAutofit/>
          </a:bodyPr>
          <a:lstStyle/>
          <a:p>
            <a:pPr marL="0" indent="0">
              <a:buNone/>
            </a:pPr>
            <a:r>
              <a:rPr lang="en-GB" sz="2800" dirty="0">
                <a:latin typeface="Calibri" panose="020F0502020204030204" pitchFamily="34" charset="0"/>
                <a:cs typeface="Calibri" panose="020F0502020204030204" pitchFamily="34" charset="0"/>
              </a:rPr>
              <a:t>How good is Google Translate?</a:t>
            </a:r>
          </a:p>
          <a:p>
            <a:r>
              <a:rPr lang="en-GB" sz="2200" dirty="0">
                <a:latin typeface="Calibri" panose="020F0502020204030204" pitchFamily="34" charset="0"/>
                <a:cs typeface="Calibri" panose="020F0502020204030204" pitchFamily="34" charset="0"/>
              </a:rPr>
              <a:t>launched in 2006, using statistical (Phrase-Based) Machine translation (PBMT) </a:t>
            </a:r>
            <a:r>
              <a:rPr lang="en-GB" sz="2200" dirty="0">
                <a:latin typeface="Calibri" panose="020F0502020204030204" pitchFamily="34" charset="0"/>
              </a:rPr>
              <a:t>(Le &amp; Schuster, 2016)</a:t>
            </a:r>
            <a:r>
              <a:rPr lang="en-GB" sz="2200" dirty="0">
                <a:latin typeface="Calibri" panose="020F0502020204030204" pitchFamily="34" charset="0"/>
                <a:cs typeface="Calibri" panose="020F0502020204030204" pitchFamily="34" charset="0"/>
              </a:rPr>
              <a:t>:</a:t>
            </a:r>
          </a:p>
          <a:p>
            <a:pPr lvl="1"/>
            <a:r>
              <a:rPr lang="en-GB" sz="2200" dirty="0">
                <a:latin typeface="Calibri" panose="020F0502020204030204" pitchFamily="34" charset="0"/>
                <a:cs typeface="Calibri" panose="020F0502020204030204" pitchFamily="34" charset="0"/>
              </a:rPr>
              <a:t>errors in context, syntax, use of pronouns – easy for language teachers to identify its use (Luton 2003, Correa 2014) </a:t>
            </a:r>
          </a:p>
          <a:p>
            <a:pPr lvl="1"/>
            <a:r>
              <a:rPr lang="en-GB" sz="2200" dirty="0">
                <a:latin typeface="Calibri" panose="020F0502020204030204" pitchFamily="34" charset="0"/>
                <a:cs typeface="Calibri" panose="020F0502020204030204" pitchFamily="34" charset="0"/>
              </a:rPr>
              <a:t>by 2011, translations between European languages were “usually good”, while those involving Asian languages were “often relatively poor” (Aiken and Balan, 2011)</a:t>
            </a:r>
          </a:p>
          <a:p>
            <a:pPr lvl="1"/>
            <a:r>
              <a:rPr lang="en-GB" sz="2200" dirty="0">
                <a:latin typeface="Calibri" panose="020F0502020204030204" pitchFamily="34" charset="0"/>
                <a:cs typeface="Calibri" panose="020F0502020204030204" pitchFamily="34" charset="0"/>
              </a:rPr>
              <a:t>the Open University created materials in 2013, designed to train students in recognising the shortcomings of GT, citing grammatical, syntactical and contextual errors (resources no longer available)</a:t>
            </a:r>
          </a:p>
        </p:txBody>
      </p:sp>
      <p:pic>
        <p:nvPicPr>
          <p:cNvPr id="4" name="Picture 3">
            <a:extLst>
              <a:ext uri="{FF2B5EF4-FFF2-40B4-BE49-F238E27FC236}">
                <a16:creationId xmlns:a16="http://schemas.microsoft.com/office/drawing/2014/main" id="{132BDB22-16FD-47CD-B5DF-10B2273F4847}"/>
              </a:ext>
            </a:extLst>
          </p:cNvPr>
          <p:cNvPicPr>
            <a:picLocks noChangeAspect="1"/>
          </p:cNvPicPr>
          <p:nvPr/>
        </p:nvPicPr>
        <p:blipFill>
          <a:blip r:embed="rId2"/>
          <a:stretch>
            <a:fillRect/>
          </a:stretch>
        </p:blipFill>
        <p:spPr>
          <a:xfrm>
            <a:off x="81245" y="5405095"/>
            <a:ext cx="792549" cy="579170"/>
          </a:xfrm>
          <a:prstGeom prst="rect">
            <a:avLst/>
          </a:prstGeom>
        </p:spPr>
      </p:pic>
    </p:spTree>
    <p:extLst>
      <p:ext uri="{BB962C8B-B14F-4D97-AF65-F5344CB8AC3E}">
        <p14:creationId xmlns:p14="http://schemas.microsoft.com/office/powerpoint/2010/main" val="40807865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00281-64D2-4C2A-960E-E864AA458295}"/>
              </a:ext>
            </a:extLst>
          </p:cNvPr>
          <p:cNvSpPr>
            <a:spLocks noGrp="1"/>
          </p:cNvSpPr>
          <p:nvPr>
            <p:ph type="title"/>
          </p:nvPr>
        </p:nvSpPr>
        <p:spPr>
          <a:xfrm>
            <a:off x="1534696" y="0"/>
            <a:ext cx="9520158" cy="1049235"/>
          </a:xfrm>
        </p:spPr>
        <p:txBody>
          <a:bodyPr>
            <a:normAutofit/>
          </a:bodyPr>
          <a:lstStyle/>
          <a:p>
            <a:r>
              <a:rPr lang="en-GB" sz="4400" dirty="0">
                <a:latin typeface="Calibri" panose="020F0502020204030204" pitchFamily="34" charset="0"/>
                <a:cs typeface="Calibri" panose="020F0502020204030204" pitchFamily="34" charset="0"/>
              </a:rPr>
              <a:t>Background to the research project</a:t>
            </a:r>
          </a:p>
        </p:txBody>
      </p:sp>
      <p:sp>
        <p:nvSpPr>
          <p:cNvPr id="3" name="Content Placeholder 2">
            <a:extLst>
              <a:ext uri="{FF2B5EF4-FFF2-40B4-BE49-F238E27FC236}">
                <a16:creationId xmlns:a16="http://schemas.microsoft.com/office/drawing/2014/main" id="{74A56D05-76BC-4DBB-804D-30F059407175}"/>
              </a:ext>
            </a:extLst>
          </p:cNvPr>
          <p:cNvSpPr>
            <a:spLocks noGrp="1"/>
          </p:cNvSpPr>
          <p:nvPr>
            <p:ph idx="1"/>
          </p:nvPr>
        </p:nvSpPr>
        <p:spPr>
          <a:xfrm>
            <a:off x="1534696" y="1083525"/>
            <a:ext cx="9946104" cy="5034573"/>
          </a:xfrm>
        </p:spPr>
        <p:txBody>
          <a:bodyPr>
            <a:noAutofit/>
          </a:bodyPr>
          <a:lstStyle/>
          <a:p>
            <a:pPr marL="0" indent="0">
              <a:buNone/>
            </a:pPr>
            <a:r>
              <a:rPr lang="en-GB" sz="2800" dirty="0">
                <a:latin typeface="Calibri" panose="020F0502020204030204" pitchFamily="34" charset="0"/>
                <a:cs typeface="Calibri" panose="020F0502020204030204" pitchFamily="34" charset="0"/>
              </a:rPr>
              <a:t>How good is Google Translate?</a:t>
            </a:r>
          </a:p>
          <a:p>
            <a:r>
              <a:rPr lang="en-GB" sz="2400" dirty="0">
                <a:latin typeface="Calibri" panose="020F0502020204030204" pitchFamily="34" charset="0"/>
                <a:cs typeface="Calibri" panose="020F0502020204030204" pitchFamily="34" charset="0"/>
              </a:rPr>
              <a:t>PBMT was replaced in 2016 by Google’s Neural Machine Translation (GNMT):</a:t>
            </a:r>
          </a:p>
          <a:p>
            <a:pPr lvl="1"/>
            <a:r>
              <a:rPr lang="en-GB" sz="2400" dirty="0">
                <a:latin typeface="Calibri" panose="020F0502020204030204" pitchFamily="34" charset="0"/>
                <a:cs typeface="Calibri" panose="020F0502020204030204" pitchFamily="34" charset="0"/>
              </a:rPr>
              <a:t>greatly improved syntax and recognition of context</a:t>
            </a:r>
          </a:p>
          <a:p>
            <a:pPr lvl="1"/>
            <a:r>
              <a:rPr lang="en-GB" sz="2400" dirty="0">
                <a:latin typeface="Calibri" panose="020F0502020204030204" pitchFamily="34" charset="0"/>
                <a:cs typeface="Calibri" panose="020F0502020204030204" pitchFamily="34" charset="0"/>
                <a:hlinkClick r:id="rId2"/>
              </a:rPr>
              <a:t>now provides much more </a:t>
            </a:r>
            <a:r>
              <a:rPr lang="en-GB" sz="2400" dirty="0" err="1">
                <a:latin typeface="Calibri" panose="020F0502020204030204" pitchFamily="34" charset="0"/>
                <a:cs typeface="Calibri" panose="020F0502020204030204" pitchFamily="34" charset="0"/>
                <a:hlinkClick r:id="rId2"/>
              </a:rPr>
              <a:t>contextal</a:t>
            </a:r>
            <a:r>
              <a:rPr lang="en-GB" sz="2400" dirty="0">
                <a:latin typeface="Calibri" panose="020F0502020204030204" pitchFamily="34" charset="0"/>
                <a:cs typeface="Calibri" panose="020F0502020204030204" pitchFamily="34" charset="0"/>
                <a:hlinkClick r:id="rId2"/>
              </a:rPr>
              <a:t> and grammatical information</a:t>
            </a:r>
            <a:endParaRPr lang="en-GB" sz="2400" dirty="0">
              <a:latin typeface="Calibri" panose="020F0502020204030204" pitchFamily="34" charset="0"/>
              <a:cs typeface="Calibri" panose="020F0502020204030204" pitchFamily="34" charset="0"/>
            </a:endParaRPr>
          </a:p>
          <a:p>
            <a:pPr lvl="1"/>
            <a:r>
              <a:rPr lang="en-GB" sz="2400" dirty="0">
                <a:latin typeface="Calibri" panose="020F0502020204030204" pitchFamily="34" charset="0"/>
                <a:cs typeface="Calibri" panose="020F0502020204030204" pitchFamily="34" charset="0"/>
              </a:rPr>
              <a:t>but, according to its developers:</a:t>
            </a:r>
          </a:p>
          <a:p>
            <a:pPr marL="1371600" lvl="3" indent="0">
              <a:buNone/>
            </a:pPr>
            <a:r>
              <a:rPr lang="en-GB" sz="2200" dirty="0">
                <a:latin typeface="Calibri" panose="020F0502020204030204" pitchFamily="34" charset="0"/>
              </a:rPr>
              <a:t>Machine translation is by no means solved. GNMT can still make significant errors that a human translator would never make, like dropping words and mistranslating proper names or rare terms [</a:t>
            </a:r>
            <a:r>
              <a:rPr lang="en-GB" sz="2200" i="1" dirty="0">
                <a:latin typeface="Calibri" panose="020F0502020204030204" pitchFamily="34" charset="0"/>
              </a:rPr>
              <a:t>or misspelled words - AO</a:t>
            </a:r>
            <a:r>
              <a:rPr lang="en-GB" sz="2200" dirty="0">
                <a:latin typeface="Calibri" panose="020F0502020204030204" pitchFamily="34" charset="0"/>
              </a:rPr>
              <a:t>], and translating sentences in isolation rather than considering the context of the paragraph or page. </a:t>
            </a:r>
            <a:r>
              <a:rPr lang="en-GB" sz="2000" dirty="0">
                <a:latin typeface="Calibri" panose="020F0502020204030204" pitchFamily="34" charset="0"/>
              </a:rPr>
              <a:t>(Le &amp; Schuster, 2016)</a:t>
            </a:r>
            <a:endParaRPr lang="en-GB"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950660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00281-64D2-4C2A-960E-E864AA458295}"/>
              </a:ext>
            </a:extLst>
          </p:cNvPr>
          <p:cNvSpPr>
            <a:spLocks noGrp="1"/>
          </p:cNvSpPr>
          <p:nvPr>
            <p:ph type="title"/>
          </p:nvPr>
        </p:nvSpPr>
        <p:spPr>
          <a:xfrm>
            <a:off x="1534696" y="0"/>
            <a:ext cx="9520158" cy="1049235"/>
          </a:xfrm>
        </p:spPr>
        <p:txBody>
          <a:bodyPr>
            <a:normAutofit/>
          </a:bodyPr>
          <a:lstStyle/>
          <a:p>
            <a:r>
              <a:rPr lang="en-GB" sz="4400" dirty="0">
                <a:latin typeface="Calibri" panose="020F0502020204030204" pitchFamily="34" charset="0"/>
                <a:cs typeface="Calibri" panose="020F0502020204030204" pitchFamily="34" charset="0"/>
              </a:rPr>
              <a:t>Literature review</a:t>
            </a:r>
          </a:p>
        </p:txBody>
      </p:sp>
      <p:sp>
        <p:nvSpPr>
          <p:cNvPr id="3" name="Content Placeholder 2">
            <a:extLst>
              <a:ext uri="{FF2B5EF4-FFF2-40B4-BE49-F238E27FC236}">
                <a16:creationId xmlns:a16="http://schemas.microsoft.com/office/drawing/2014/main" id="{74A56D05-76BC-4DBB-804D-30F059407175}"/>
              </a:ext>
            </a:extLst>
          </p:cNvPr>
          <p:cNvSpPr>
            <a:spLocks noGrp="1"/>
          </p:cNvSpPr>
          <p:nvPr>
            <p:ph idx="1"/>
          </p:nvPr>
        </p:nvSpPr>
        <p:spPr>
          <a:xfrm>
            <a:off x="1534695" y="1049235"/>
            <a:ext cx="10256251" cy="5062807"/>
          </a:xfrm>
        </p:spPr>
        <p:txBody>
          <a:bodyPr>
            <a:normAutofit fontScale="77500" lnSpcReduction="20000"/>
          </a:bodyPr>
          <a:lstStyle/>
          <a:p>
            <a:r>
              <a:rPr lang="en-GB" sz="3600" dirty="0">
                <a:latin typeface="Calibri" panose="020F0502020204030204" pitchFamily="34" charset="0"/>
                <a:cs typeface="Calibri" panose="020F0502020204030204" pitchFamily="34" charset="0"/>
              </a:rPr>
              <a:t>Previous research has addressed the challenges to language teaching posed by the advent of FOMT by studying:</a:t>
            </a:r>
          </a:p>
          <a:p>
            <a:pPr lvl="1"/>
            <a:r>
              <a:rPr lang="en-GB" sz="3400" dirty="0">
                <a:latin typeface="Calibri" panose="020F0502020204030204" pitchFamily="34" charset="0"/>
                <a:cs typeface="Calibri" panose="020F0502020204030204" pitchFamily="34" charset="0"/>
              </a:rPr>
              <a:t>whether to avoid its use by reintroducing assessment in exam conditions (Luton 2003)</a:t>
            </a:r>
          </a:p>
          <a:p>
            <a:pPr lvl="1"/>
            <a:r>
              <a:rPr lang="en-GB" sz="3400" dirty="0">
                <a:latin typeface="Calibri" panose="020F0502020204030204" pitchFamily="34" charset="0"/>
                <a:cs typeface="Calibri" panose="020F0502020204030204" pitchFamily="34" charset="0"/>
              </a:rPr>
              <a:t>how to embrace the technology in order to improve L2 production (Niño 2008a and 2014)</a:t>
            </a:r>
          </a:p>
          <a:p>
            <a:pPr lvl="1"/>
            <a:r>
              <a:rPr lang="en-GB" sz="3400" dirty="0">
                <a:latin typeface="Calibri" panose="020F0502020204030204" pitchFamily="34" charset="0"/>
                <a:cs typeface="Calibri" panose="020F0502020204030204" pitchFamily="34" charset="0"/>
              </a:rPr>
              <a:t>how to detect when students have used FOMT for plagiaristic purposes (Somers et al 2006, Correa 2011 and 2014, Fredholm 2015)</a:t>
            </a:r>
          </a:p>
          <a:p>
            <a:pPr lvl="1"/>
            <a:r>
              <a:rPr lang="en-GB" sz="3400" dirty="0">
                <a:latin typeface="Calibri" panose="020F0502020204030204" pitchFamily="34" charset="0"/>
                <a:cs typeface="Calibri" panose="020F0502020204030204" pitchFamily="34" charset="0"/>
              </a:rPr>
              <a:t>whether FOMT can produce work as good as that of the average student (</a:t>
            </a:r>
            <a:r>
              <a:rPr lang="en-GB" sz="3400" i="1" dirty="0">
                <a:latin typeface="Calibri" panose="020F0502020204030204" pitchFamily="34" charset="0"/>
                <a:cs typeface="Calibri" panose="020F0502020204030204" pitchFamily="34" charset="0"/>
              </a:rPr>
              <a:t>conclusion – yes, it can!</a:t>
            </a:r>
            <a:r>
              <a:rPr lang="en-GB" sz="3400" dirty="0">
                <a:latin typeface="Calibri" panose="020F0502020204030204" pitchFamily="34" charset="0"/>
                <a:cs typeface="Calibri" panose="020F0502020204030204" pitchFamily="34" charset="0"/>
              </a:rPr>
              <a:t>) (Somers et al 2006, Bower 2010, Groves &amp; </a:t>
            </a:r>
            <a:r>
              <a:rPr lang="en-GB" sz="3400" dirty="0" err="1">
                <a:latin typeface="Calibri" panose="020F0502020204030204" pitchFamily="34" charset="0"/>
                <a:cs typeface="Calibri" panose="020F0502020204030204" pitchFamily="34" charset="0"/>
              </a:rPr>
              <a:t>Mundt</a:t>
            </a:r>
            <a:r>
              <a:rPr lang="en-GB" sz="3400" dirty="0">
                <a:latin typeface="Calibri" panose="020F0502020204030204" pitchFamily="34" charset="0"/>
                <a:cs typeface="Calibri" panose="020F0502020204030204" pitchFamily="34" charset="0"/>
              </a:rPr>
              <a:t> 2015)</a:t>
            </a:r>
          </a:p>
        </p:txBody>
      </p:sp>
      <p:pic>
        <p:nvPicPr>
          <p:cNvPr id="6" name="Picture 5">
            <a:extLst>
              <a:ext uri="{FF2B5EF4-FFF2-40B4-BE49-F238E27FC236}">
                <a16:creationId xmlns:a16="http://schemas.microsoft.com/office/drawing/2014/main" id="{006E185F-88CD-4742-83C8-0375F729C493}"/>
              </a:ext>
            </a:extLst>
          </p:cNvPr>
          <p:cNvPicPr>
            <a:picLocks noChangeAspect="1"/>
          </p:cNvPicPr>
          <p:nvPr/>
        </p:nvPicPr>
        <p:blipFill>
          <a:blip r:embed="rId3"/>
          <a:stretch>
            <a:fillRect/>
          </a:stretch>
        </p:blipFill>
        <p:spPr>
          <a:xfrm>
            <a:off x="8036525" y="6197575"/>
            <a:ext cx="792549" cy="579170"/>
          </a:xfrm>
          <a:prstGeom prst="rect">
            <a:avLst/>
          </a:prstGeom>
        </p:spPr>
      </p:pic>
    </p:spTree>
    <p:extLst>
      <p:ext uri="{BB962C8B-B14F-4D97-AF65-F5344CB8AC3E}">
        <p14:creationId xmlns:p14="http://schemas.microsoft.com/office/powerpoint/2010/main" val="3800224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00281-64D2-4C2A-960E-E864AA458295}"/>
              </a:ext>
            </a:extLst>
          </p:cNvPr>
          <p:cNvSpPr>
            <a:spLocks noGrp="1"/>
          </p:cNvSpPr>
          <p:nvPr>
            <p:ph type="title"/>
          </p:nvPr>
        </p:nvSpPr>
        <p:spPr>
          <a:xfrm>
            <a:off x="1510312" y="464024"/>
            <a:ext cx="9520158" cy="1049235"/>
          </a:xfrm>
        </p:spPr>
        <p:txBody>
          <a:bodyPr>
            <a:normAutofit fontScale="90000"/>
          </a:bodyPr>
          <a:lstStyle/>
          <a:p>
            <a:r>
              <a:rPr lang="en-GB" sz="4400" dirty="0">
                <a:latin typeface="Calibri" panose="020F0502020204030204" pitchFamily="34" charset="0"/>
                <a:cs typeface="Calibri" panose="020F0502020204030204" pitchFamily="34" charset="0"/>
              </a:rPr>
              <a:t>Literature review – survey-based studies of </a:t>
            </a:r>
            <a:r>
              <a:rPr lang="en-GB" sz="4400" b="1" dirty="0">
                <a:latin typeface="Calibri" panose="020F0502020204030204" pitchFamily="34" charset="0"/>
                <a:cs typeface="Calibri" panose="020F0502020204030204" pitchFamily="34" charset="0"/>
              </a:rPr>
              <a:t>student</a:t>
            </a:r>
            <a:r>
              <a:rPr lang="en-GB" sz="4400" dirty="0">
                <a:latin typeface="Calibri" panose="020F0502020204030204" pitchFamily="34" charset="0"/>
                <a:cs typeface="Calibri" panose="020F0502020204030204" pitchFamily="34" charset="0"/>
              </a:rPr>
              <a:t> </a:t>
            </a:r>
            <a:r>
              <a:rPr lang="en-GB" sz="4400" b="1" dirty="0">
                <a:latin typeface="Calibri" panose="020F0502020204030204" pitchFamily="34" charset="0"/>
                <a:cs typeface="Calibri" panose="020F0502020204030204" pitchFamily="34" charset="0"/>
              </a:rPr>
              <a:t>usage</a:t>
            </a:r>
          </a:p>
        </p:txBody>
      </p:sp>
      <p:graphicFrame>
        <p:nvGraphicFramePr>
          <p:cNvPr id="5" name="Table 4">
            <a:extLst>
              <a:ext uri="{FF2B5EF4-FFF2-40B4-BE49-F238E27FC236}">
                <a16:creationId xmlns:a16="http://schemas.microsoft.com/office/drawing/2014/main" id="{EC4981AB-40D1-4229-9F48-2F5162359F09}"/>
              </a:ext>
            </a:extLst>
          </p:cNvPr>
          <p:cNvGraphicFramePr>
            <a:graphicFrameLocks noGrp="1"/>
          </p:cNvGraphicFramePr>
          <p:nvPr>
            <p:extLst>
              <p:ext uri="{D42A27DB-BD31-4B8C-83A1-F6EECF244321}">
                <p14:modId xmlns:p14="http://schemas.microsoft.com/office/powerpoint/2010/main" val="2746269711"/>
              </p:ext>
            </p:extLst>
          </p:nvPr>
        </p:nvGraphicFramePr>
        <p:xfrm>
          <a:off x="1620174" y="1474165"/>
          <a:ext cx="9916152" cy="4447735"/>
        </p:xfrm>
        <a:graphic>
          <a:graphicData uri="http://schemas.openxmlformats.org/drawingml/2006/table">
            <a:tbl>
              <a:tblPr firstRow="1" firstCol="1" bandRow="1"/>
              <a:tblGrid>
                <a:gridCol w="2611584">
                  <a:extLst>
                    <a:ext uri="{9D8B030D-6E8A-4147-A177-3AD203B41FA5}">
                      <a16:colId xmlns:a16="http://schemas.microsoft.com/office/drawing/2014/main" val="240861549"/>
                    </a:ext>
                  </a:extLst>
                </a:gridCol>
                <a:gridCol w="7304568">
                  <a:extLst>
                    <a:ext uri="{9D8B030D-6E8A-4147-A177-3AD203B41FA5}">
                      <a16:colId xmlns:a16="http://schemas.microsoft.com/office/drawing/2014/main" val="3392419069"/>
                    </a:ext>
                  </a:extLst>
                </a:gridCol>
              </a:tblGrid>
              <a:tr h="158115">
                <a:tc>
                  <a:txBody>
                    <a:bodyPr/>
                    <a:lstStyle/>
                    <a:p>
                      <a:pPr>
                        <a:lnSpc>
                          <a:spcPct val="107000"/>
                        </a:lnSpc>
                        <a:spcAft>
                          <a:spcPts val="800"/>
                        </a:spcAft>
                      </a:pPr>
                      <a:r>
                        <a:rPr lang="en-GB" sz="1800" b="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Niño (2009)</a:t>
                      </a:r>
                      <a:endParaRPr lang="en-GB" sz="18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FA534"/>
                    </a:solidFill>
                  </a:tcPr>
                </a:tc>
                <a:tc>
                  <a:txBody>
                    <a:bodyPr/>
                    <a:lstStyle/>
                    <a:p>
                      <a:pPr>
                        <a:lnSpc>
                          <a:spcPct val="107000"/>
                        </a:lnSpc>
                        <a:spcAft>
                          <a:spcPts val="800"/>
                        </a:spcAft>
                      </a:pPr>
                      <a:r>
                        <a:rPr lang="en-GB" sz="1800">
                          <a:effectLst/>
                          <a:latin typeface="Calibri" panose="020F0502020204030204" pitchFamily="34" charset="0"/>
                          <a:ea typeface="Calibri" panose="020F0502020204030204" pitchFamily="34" charset="0"/>
                          <a:cs typeface="Times New Roman" panose="02020603050405020304" pitchFamily="18" charset="0"/>
                        </a:rPr>
                        <a:t>16 students of advanced Spanish at a UK university</a:t>
                      </a:r>
                    </a:p>
                  </a:txBody>
                  <a:tcPr marL="68580" marR="68580"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5E0B3"/>
                    </a:solidFill>
                  </a:tcPr>
                </a:tc>
                <a:extLst>
                  <a:ext uri="{0D108BD9-81ED-4DB2-BD59-A6C34878D82A}">
                    <a16:rowId xmlns:a16="http://schemas.microsoft.com/office/drawing/2014/main" val="4279677996"/>
                  </a:ext>
                </a:extLst>
              </a:tr>
              <a:tr h="36195">
                <a:tc>
                  <a:txBody>
                    <a:bodyPr/>
                    <a:lstStyle/>
                    <a:p>
                      <a:pPr>
                        <a:lnSpc>
                          <a:spcPct val="107000"/>
                        </a:lnSpc>
                        <a:spcAft>
                          <a:spcPts val="800"/>
                        </a:spcAft>
                      </a:pPr>
                      <a:r>
                        <a:rPr lang="en-GB" sz="1800" b="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Bower (2010)</a:t>
                      </a:r>
                      <a:endParaRPr lang="en-GB" sz="18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FA534"/>
                    </a:solidFill>
                  </a:tcPr>
                </a:tc>
                <a:tc>
                  <a:txBody>
                    <a:bodyPr/>
                    <a:lstStyle/>
                    <a:p>
                      <a:pPr>
                        <a:lnSpc>
                          <a:spcPct val="107000"/>
                        </a:lnSpc>
                        <a:spcAft>
                          <a:spcPts val="800"/>
                        </a:spcAft>
                      </a:pPr>
                      <a:r>
                        <a:rPr lang="en-GB" sz="1800">
                          <a:effectLst/>
                          <a:latin typeface="Calibri" panose="020F0502020204030204" pitchFamily="34" charset="0"/>
                          <a:ea typeface="Calibri" panose="020F0502020204030204" pitchFamily="34" charset="0"/>
                          <a:cs typeface="Times New Roman" panose="02020603050405020304" pitchFamily="18" charset="0"/>
                        </a:rPr>
                        <a:t>258 second-year students of English in Japan in 2009 </a:t>
                      </a:r>
                    </a:p>
                  </a:txBody>
                  <a:tcPr marL="68580" marR="68580"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FD9"/>
                    </a:solidFill>
                  </a:tcPr>
                </a:tc>
                <a:extLst>
                  <a:ext uri="{0D108BD9-81ED-4DB2-BD59-A6C34878D82A}">
                    <a16:rowId xmlns:a16="http://schemas.microsoft.com/office/drawing/2014/main" val="3341392142"/>
                  </a:ext>
                </a:extLst>
              </a:tr>
              <a:tr h="506095">
                <a:tc>
                  <a:txBody>
                    <a:bodyPr/>
                    <a:lstStyle/>
                    <a:p>
                      <a:pPr>
                        <a:lnSpc>
                          <a:spcPct val="107000"/>
                        </a:lnSpc>
                        <a:spcAft>
                          <a:spcPts val="800"/>
                        </a:spcAft>
                      </a:pPr>
                      <a:r>
                        <a:rPr lang="en-GB" sz="1800" b="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Josefsson (2011)</a:t>
                      </a:r>
                      <a:endParaRPr lang="en-GB" sz="18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FA534"/>
                    </a:solidFill>
                  </a:tcPr>
                </a:tc>
                <a:tc>
                  <a:txBody>
                    <a:bodyPr/>
                    <a:lstStyle/>
                    <a:p>
                      <a:pPr>
                        <a:lnSpc>
                          <a:spcPct val="107000"/>
                        </a:lnSpc>
                        <a:spcAft>
                          <a:spcPts val="800"/>
                        </a:spcAft>
                      </a:pPr>
                      <a:r>
                        <a:rPr lang="en-GB" sz="1800">
                          <a:effectLst/>
                          <a:latin typeface="Calibri" panose="020F0502020204030204" pitchFamily="34" charset="0"/>
                          <a:ea typeface="Calibri" panose="020F0502020204030204" pitchFamily="34" charset="0"/>
                          <a:cs typeface="Times New Roman" panose="02020603050405020304" pitchFamily="18" charset="0"/>
                        </a:rPr>
                        <a:t>46 students of English at a university in Sweden – a translation task followed by a user-satisfaction survey</a:t>
                      </a:r>
                    </a:p>
                  </a:txBody>
                  <a:tcPr marL="68580" marR="68580"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5E0B3"/>
                    </a:solidFill>
                  </a:tcPr>
                </a:tc>
                <a:extLst>
                  <a:ext uri="{0D108BD9-81ED-4DB2-BD59-A6C34878D82A}">
                    <a16:rowId xmlns:a16="http://schemas.microsoft.com/office/drawing/2014/main" val="4124208552"/>
                  </a:ext>
                </a:extLst>
              </a:tr>
              <a:tr h="506095">
                <a:tc>
                  <a:txBody>
                    <a:bodyPr/>
                    <a:lstStyle/>
                    <a:p>
                      <a:pPr>
                        <a:lnSpc>
                          <a:spcPct val="107000"/>
                        </a:lnSpc>
                        <a:spcAft>
                          <a:spcPts val="800"/>
                        </a:spcAft>
                      </a:pPr>
                      <a:r>
                        <a:rPr lang="en-GB" sz="1800" b="1"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Korošec</a:t>
                      </a:r>
                      <a:r>
                        <a:rPr lang="en-GB" sz="1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(2011)</a:t>
                      </a:r>
                      <a:endParaRPr lang="en-GB"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FA534"/>
                    </a:solidFill>
                  </a:tcPr>
                </a:tc>
                <a:tc>
                  <a:txBody>
                    <a:bodyPr/>
                    <a:lstStyle/>
                    <a:p>
                      <a:pPr>
                        <a:lnSpc>
                          <a:spcPct val="107000"/>
                        </a:lnSpc>
                        <a:spcAft>
                          <a:spcPts val="800"/>
                        </a:spcAft>
                      </a:pPr>
                      <a:r>
                        <a:rPr lang="en-GB" sz="1800">
                          <a:effectLst/>
                          <a:latin typeface="Calibri" panose="020F0502020204030204" pitchFamily="34" charset="0"/>
                          <a:ea typeface="Calibri" panose="020F0502020204030204" pitchFamily="34" charset="0"/>
                          <a:cs typeface="Times New Roman" panose="02020603050405020304" pitchFamily="18" charset="0"/>
                        </a:rPr>
                        <a:t>33 students of English on translation module in a university in Slovenia – survey-based study on student usage and perceptions of GT’s accuracy</a:t>
                      </a:r>
                    </a:p>
                  </a:txBody>
                  <a:tcPr marL="68580" marR="68580"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FD9"/>
                    </a:solidFill>
                  </a:tcPr>
                </a:tc>
                <a:extLst>
                  <a:ext uri="{0D108BD9-81ED-4DB2-BD59-A6C34878D82A}">
                    <a16:rowId xmlns:a16="http://schemas.microsoft.com/office/drawing/2014/main" val="3868467515"/>
                  </a:ext>
                </a:extLst>
              </a:tr>
              <a:tr h="506095">
                <a:tc>
                  <a:txBody>
                    <a:bodyPr/>
                    <a:lstStyle/>
                    <a:p>
                      <a:pPr>
                        <a:lnSpc>
                          <a:spcPct val="107000"/>
                        </a:lnSpc>
                        <a:spcAft>
                          <a:spcPts val="800"/>
                        </a:spcAft>
                      </a:pPr>
                      <a:r>
                        <a:rPr lang="en-GB" sz="1800" b="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Kumar (2012)</a:t>
                      </a:r>
                      <a:endParaRPr lang="en-GB" sz="18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FA534"/>
                    </a:solidFill>
                  </a:tcPr>
                </a:tc>
                <a:tc>
                  <a:txBody>
                    <a:bodyPr/>
                    <a:lstStyle/>
                    <a:p>
                      <a:pPr>
                        <a:lnSpc>
                          <a:spcPct val="107000"/>
                        </a:lnSpc>
                        <a:spcAft>
                          <a:spcPts val="800"/>
                        </a:spcAft>
                      </a:pPr>
                      <a:r>
                        <a:rPr lang="en-GB" sz="1800">
                          <a:effectLst/>
                          <a:latin typeface="Calibri" panose="020F0502020204030204" pitchFamily="34" charset="0"/>
                          <a:ea typeface="Calibri" panose="020F0502020204030204" pitchFamily="34" charset="0"/>
                          <a:cs typeface="Times New Roman" panose="02020603050405020304" pitchFamily="18" charset="0"/>
                        </a:rPr>
                        <a:t>60 students of Business and IT on ELT module in Oman – survey to investigate frequency of GT usage and perceptions of its reliability</a:t>
                      </a:r>
                    </a:p>
                  </a:txBody>
                  <a:tcPr marL="68580" marR="68580"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5E0B3"/>
                    </a:solidFill>
                  </a:tcPr>
                </a:tc>
                <a:extLst>
                  <a:ext uri="{0D108BD9-81ED-4DB2-BD59-A6C34878D82A}">
                    <a16:rowId xmlns:a16="http://schemas.microsoft.com/office/drawing/2014/main" val="2998946204"/>
                  </a:ext>
                </a:extLst>
              </a:tr>
              <a:tr h="370205">
                <a:tc>
                  <a:txBody>
                    <a:bodyPr/>
                    <a:lstStyle/>
                    <a:p>
                      <a:pPr>
                        <a:lnSpc>
                          <a:spcPct val="107000"/>
                        </a:lnSpc>
                        <a:spcAft>
                          <a:spcPts val="800"/>
                        </a:spcAft>
                      </a:pPr>
                      <a:r>
                        <a:rPr lang="en-GB" sz="1800" b="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Clifford et al (2013) </a:t>
                      </a:r>
                      <a:endParaRPr lang="en-GB" sz="18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FA534"/>
                    </a:solidFill>
                  </a:tcPr>
                </a:tc>
                <a:tc>
                  <a:txBody>
                    <a:bodyPr/>
                    <a:lstStyle/>
                    <a:p>
                      <a:pPr>
                        <a:lnSpc>
                          <a:spcPct val="107000"/>
                        </a:lnSpc>
                        <a:spcAft>
                          <a:spcPts val="800"/>
                        </a:spcAft>
                      </a:pPr>
                      <a:r>
                        <a:rPr lang="en-GB" sz="1800">
                          <a:effectLst/>
                          <a:latin typeface="Calibri" panose="020F0502020204030204" pitchFamily="34" charset="0"/>
                          <a:ea typeface="Calibri" panose="020F0502020204030204" pitchFamily="34" charset="0"/>
                          <a:cs typeface="Times New Roman" panose="02020603050405020304" pitchFamily="18" charset="0"/>
                        </a:rPr>
                        <a:t>905 participants studying European languages at a US university in 2011-12 </a:t>
                      </a:r>
                    </a:p>
                  </a:txBody>
                  <a:tcPr marL="68580" marR="68580"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FD9"/>
                    </a:solidFill>
                  </a:tcPr>
                </a:tc>
                <a:extLst>
                  <a:ext uri="{0D108BD9-81ED-4DB2-BD59-A6C34878D82A}">
                    <a16:rowId xmlns:a16="http://schemas.microsoft.com/office/drawing/2014/main" val="2751164910"/>
                  </a:ext>
                </a:extLst>
              </a:tr>
              <a:tr h="227330">
                <a:tc>
                  <a:txBody>
                    <a:bodyPr/>
                    <a:lstStyle/>
                    <a:p>
                      <a:pPr>
                        <a:lnSpc>
                          <a:spcPct val="107000"/>
                        </a:lnSpc>
                        <a:spcAft>
                          <a:spcPts val="800"/>
                        </a:spcAft>
                      </a:pPr>
                      <a:r>
                        <a:rPr lang="en-GB" sz="1800" b="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Sukkhwan (2014)</a:t>
                      </a:r>
                      <a:endParaRPr lang="en-GB" sz="18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FA534"/>
                    </a:solidFill>
                  </a:tcPr>
                </a:tc>
                <a:tc>
                  <a:txBody>
                    <a:bodyPr/>
                    <a:lstStyle/>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125 first-year students of English at a Thai university in 2013</a:t>
                      </a:r>
                    </a:p>
                  </a:txBody>
                  <a:tcPr marL="68580" marR="68580"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5E0B3"/>
                    </a:solidFill>
                  </a:tcPr>
                </a:tc>
                <a:extLst>
                  <a:ext uri="{0D108BD9-81ED-4DB2-BD59-A6C34878D82A}">
                    <a16:rowId xmlns:a16="http://schemas.microsoft.com/office/drawing/2014/main" val="4076765745"/>
                  </a:ext>
                </a:extLst>
              </a:tr>
              <a:tr h="189230">
                <a:tc>
                  <a:txBody>
                    <a:bodyPr/>
                    <a:lstStyle/>
                    <a:p>
                      <a:pPr>
                        <a:lnSpc>
                          <a:spcPct val="107000"/>
                        </a:lnSpc>
                        <a:spcAft>
                          <a:spcPts val="800"/>
                        </a:spcAft>
                      </a:pPr>
                      <a:r>
                        <a:rPr lang="en-GB" sz="1800" b="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Jolley &amp; Maimone (2015)</a:t>
                      </a:r>
                      <a:endParaRPr lang="en-GB" sz="18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FA534"/>
                    </a:solidFill>
                  </a:tcPr>
                </a:tc>
                <a:tc>
                  <a:txBody>
                    <a:bodyPr/>
                    <a:lstStyle/>
                    <a:p>
                      <a:pPr>
                        <a:lnSpc>
                          <a:spcPct val="107000"/>
                        </a:lnSpc>
                        <a:spcAft>
                          <a:spcPts val="800"/>
                        </a:spcAft>
                      </a:pPr>
                      <a:r>
                        <a:rPr lang="en-GB" sz="1800">
                          <a:effectLst/>
                          <a:latin typeface="Calibri" panose="020F0502020204030204" pitchFamily="34" charset="0"/>
                          <a:ea typeface="Calibri" panose="020F0502020204030204" pitchFamily="34" charset="0"/>
                          <a:cs typeface="Times New Roman" panose="02020603050405020304" pitchFamily="18" charset="0"/>
                        </a:rPr>
                        <a:t>128 university students of Spanish in the US in 2014</a:t>
                      </a:r>
                    </a:p>
                  </a:txBody>
                  <a:tcPr marL="68580" marR="68580"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FD9"/>
                    </a:solidFill>
                  </a:tcPr>
                </a:tc>
                <a:extLst>
                  <a:ext uri="{0D108BD9-81ED-4DB2-BD59-A6C34878D82A}">
                    <a16:rowId xmlns:a16="http://schemas.microsoft.com/office/drawing/2014/main" val="156774645"/>
                  </a:ext>
                </a:extLst>
              </a:tr>
              <a:tr h="506095">
                <a:tc>
                  <a:txBody>
                    <a:bodyPr/>
                    <a:lstStyle/>
                    <a:p>
                      <a:pPr>
                        <a:lnSpc>
                          <a:spcPct val="107000"/>
                        </a:lnSpc>
                        <a:spcAft>
                          <a:spcPts val="800"/>
                        </a:spcAft>
                      </a:pPr>
                      <a:r>
                        <a:rPr lang="en-GB" sz="1800" b="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Farzi (2016)</a:t>
                      </a:r>
                      <a:endParaRPr lang="en-GB" sz="18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FA534"/>
                    </a:solidFill>
                  </a:tcPr>
                </a:tc>
                <a:tc>
                  <a:txBody>
                    <a:bodyPr/>
                    <a:lstStyle/>
                    <a:p>
                      <a:pPr>
                        <a:lnSpc>
                          <a:spcPct val="107000"/>
                        </a:lnSpc>
                        <a:spcAft>
                          <a:spcPts val="800"/>
                        </a:spcAft>
                      </a:pPr>
                      <a:r>
                        <a:rPr lang="en-GB" sz="1800">
                          <a:effectLst/>
                          <a:latin typeface="Calibri" panose="020F0502020204030204" pitchFamily="34" charset="0"/>
                          <a:ea typeface="Calibri" panose="020F0502020204030204" pitchFamily="34" charset="0"/>
                          <a:cs typeface="Times New Roman" panose="02020603050405020304" pitchFamily="18" charset="0"/>
                        </a:rPr>
                        <a:t>19 EFL students of mixed nationality in Canada in 2013 – a translation task followed by a user-satisfaction survey and interviews</a:t>
                      </a:r>
                    </a:p>
                  </a:txBody>
                  <a:tcPr marL="68580" marR="68580"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5E0B3"/>
                    </a:solidFill>
                  </a:tcPr>
                </a:tc>
                <a:extLst>
                  <a:ext uri="{0D108BD9-81ED-4DB2-BD59-A6C34878D82A}">
                    <a16:rowId xmlns:a16="http://schemas.microsoft.com/office/drawing/2014/main" val="2576768023"/>
                  </a:ext>
                </a:extLst>
              </a:tr>
              <a:tr h="104140">
                <a:tc>
                  <a:txBody>
                    <a:bodyPr/>
                    <a:lstStyle/>
                    <a:p>
                      <a:pPr>
                        <a:lnSpc>
                          <a:spcPct val="107000"/>
                        </a:lnSpc>
                        <a:spcAft>
                          <a:spcPts val="800"/>
                        </a:spcAft>
                      </a:pPr>
                      <a:r>
                        <a:rPr lang="en-GB" sz="1800" b="1"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Alhaisoni</a:t>
                      </a:r>
                      <a:r>
                        <a:rPr lang="en-GB" sz="1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and </a:t>
                      </a:r>
                      <a:r>
                        <a:rPr lang="en-GB" sz="1800" b="1"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Alhaysony</a:t>
                      </a:r>
                      <a:r>
                        <a:rPr lang="en-GB" sz="1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(2017)</a:t>
                      </a:r>
                      <a:endParaRPr lang="en-GB"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FA534"/>
                    </a:solidFill>
                  </a:tcPr>
                </a:tc>
                <a:tc>
                  <a:txBody>
                    <a:bodyPr/>
                    <a:lstStyle/>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92 Saudi university students of EFL in 2016</a:t>
                      </a:r>
                    </a:p>
                  </a:txBody>
                  <a:tcPr marL="68580" marR="68580"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FD9"/>
                    </a:solidFill>
                  </a:tcPr>
                </a:tc>
                <a:extLst>
                  <a:ext uri="{0D108BD9-81ED-4DB2-BD59-A6C34878D82A}">
                    <a16:rowId xmlns:a16="http://schemas.microsoft.com/office/drawing/2014/main" val="315936543"/>
                  </a:ext>
                </a:extLst>
              </a:tr>
            </a:tbl>
          </a:graphicData>
        </a:graphic>
      </p:graphicFrame>
    </p:spTree>
    <p:extLst>
      <p:ext uri="{BB962C8B-B14F-4D97-AF65-F5344CB8AC3E}">
        <p14:creationId xmlns:p14="http://schemas.microsoft.com/office/powerpoint/2010/main" val="16469108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00281-64D2-4C2A-960E-E864AA458295}"/>
              </a:ext>
            </a:extLst>
          </p:cNvPr>
          <p:cNvSpPr>
            <a:spLocks noGrp="1"/>
          </p:cNvSpPr>
          <p:nvPr>
            <p:ph type="title"/>
          </p:nvPr>
        </p:nvSpPr>
        <p:spPr>
          <a:xfrm>
            <a:off x="1522504" y="464024"/>
            <a:ext cx="9520158" cy="1049235"/>
          </a:xfrm>
        </p:spPr>
        <p:txBody>
          <a:bodyPr>
            <a:normAutofit fontScale="90000"/>
          </a:bodyPr>
          <a:lstStyle/>
          <a:p>
            <a:r>
              <a:rPr lang="en-GB" sz="4400" dirty="0">
                <a:latin typeface="Calibri" panose="020F0502020204030204" pitchFamily="34" charset="0"/>
                <a:cs typeface="Calibri" panose="020F0502020204030204" pitchFamily="34" charset="0"/>
              </a:rPr>
              <a:t>Literature review – survey-based studies of </a:t>
            </a:r>
            <a:r>
              <a:rPr lang="en-GB" sz="4400" b="1" dirty="0">
                <a:latin typeface="Calibri" panose="020F0502020204030204" pitchFamily="34" charset="0"/>
                <a:cs typeface="Calibri" panose="020F0502020204030204" pitchFamily="34" charset="0"/>
              </a:rPr>
              <a:t>staff</a:t>
            </a:r>
            <a:r>
              <a:rPr lang="en-GB" sz="4400" dirty="0">
                <a:latin typeface="Calibri" panose="020F0502020204030204" pitchFamily="34" charset="0"/>
                <a:cs typeface="Calibri" panose="020F0502020204030204" pitchFamily="34" charset="0"/>
              </a:rPr>
              <a:t> </a:t>
            </a:r>
            <a:r>
              <a:rPr lang="en-GB" sz="4400" b="1" dirty="0">
                <a:latin typeface="Calibri" panose="020F0502020204030204" pitchFamily="34" charset="0"/>
                <a:cs typeface="Calibri" panose="020F0502020204030204" pitchFamily="34" charset="0"/>
              </a:rPr>
              <a:t>attitudes</a:t>
            </a:r>
          </a:p>
        </p:txBody>
      </p:sp>
      <p:pic>
        <p:nvPicPr>
          <p:cNvPr id="5" name="Picture 4">
            <a:extLst>
              <a:ext uri="{FF2B5EF4-FFF2-40B4-BE49-F238E27FC236}">
                <a16:creationId xmlns:a16="http://schemas.microsoft.com/office/drawing/2014/main" id="{F4F22A34-3750-46A3-9814-8021C69104C2}"/>
              </a:ext>
            </a:extLst>
          </p:cNvPr>
          <p:cNvPicPr>
            <a:picLocks noChangeAspect="1"/>
          </p:cNvPicPr>
          <p:nvPr/>
        </p:nvPicPr>
        <p:blipFill>
          <a:blip r:embed="rId2"/>
          <a:stretch>
            <a:fillRect/>
          </a:stretch>
        </p:blipFill>
        <p:spPr>
          <a:xfrm>
            <a:off x="172685" y="6159983"/>
            <a:ext cx="792549" cy="579170"/>
          </a:xfrm>
          <a:prstGeom prst="rect">
            <a:avLst/>
          </a:prstGeom>
        </p:spPr>
      </p:pic>
      <p:graphicFrame>
        <p:nvGraphicFramePr>
          <p:cNvPr id="6" name="Table 5">
            <a:extLst>
              <a:ext uri="{FF2B5EF4-FFF2-40B4-BE49-F238E27FC236}">
                <a16:creationId xmlns:a16="http://schemas.microsoft.com/office/drawing/2014/main" id="{16FE60DF-96FD-4666-94AB-5547CCF37A90}"/>
              </a:ext>
            </a:extLst>
          </p:cNvPr>
          <p:cNvGraphicFramePr>
            <a:graphicFrameLocks noGrp="1"/>
          </p:cNvGraphicFramePr>
          <p:nvPr>
            <p:extLst>
              <p:ext uri="{D42A27DB-BD31-4B8C-83A1-F6EECF244321}">
                <p14:modId xmlns:p14="http://schemas.microsoft.com/office/powerpoint/2010/main" val="335556757"/>
              </p:ext>
            </p:extLst>
          </p:nvPr>
        </p:nvGraphicFramePr>
        <p:xfrm>
          <a:off x="1637415" y="1605516"/>
          <a:ext cx="9175897" cy="3597401"/>
        </p:xfrm>
        <a:graphic>
          <a:graphicData uri="http://schemas.openxmlformats.org/drawingml/2006/table">
            <a:tbl>
              <a:tblPr firstRow="1" firstCol="1" bandRow="1">
                <a:tableStyleId>{5C22544A-7EE6-4342-B048-85BDC9FD1C3A}</a:tableStyleId>
              </a:tblPr>
              <a:tblGrid>
                <a:gridCol w="3252391">
                  <a:extLst>
                    <a:ext uri="{9D8B030D-6E8A-4147-A177-3AD203B41FA5}">
                      <a16:colId xmlns:a16="http://schemas.microsoft.com/office/drawing/2014/main" val="2061383676"/>
                    </a:ext>
                  </a:extLst>
                </a:gridCol>
                <a:gridCol w="5923506">
                  <a:extLst>
                    <a:ext uri="{9D8B030D-6E8A-4147-A177-3AD203B41FA5}">
                      <a16:colId xmlns:a16="http://schemas.microsoft.com/office/drawing/2014/main" val="3385046902"/>
                    </a:ext>
                  </a:extLst>
                </a:gridCol>
              </a:tblGrid>
              <a:tr h="506232">
                <a:tc>
                  <a:txBody>
                    <a:bodyPr/>
                    <a:lstStyle/>
                    <a:p>
                      <a:pPr>
                        <a:lnSpc>
                          <a:spcPct val="107000"/>
                        </a:lnSpc>
                        <a:spcAft>
                          <a:spcPts val="0"/>
                        </a:spcAft>
                      </a:pPr>
                      <a:r>
                        <a:rPr lang="en-GB" sz="2400" dirty="0">
                          <a:effectLst/>
                          <a:latin typeface="Calibri" panose="020F0502020204030204" pitchFamily="34" charset="0"/>
                          <a:cs typeface="Calibri" panose="020F0502020204030204" pitchFamily="34" charset="0"/>
                        </a:rPr>
                        <a:t>Niño (2009)</a:t>
                      </a:r>
                      <a:endParaRPr lang="en-GB" sz="2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B w="12700" cap="flat" cmpd="sng" algn="ctr">
                      <a:solidFill>
                        <a:srgbClr val="FFFFFF"/>
                      </a:solidFill>
                      <a:prstDash val="solid"/>
                      <a:round/>
                      <a:headEnd type="none" w="med" len="med"/>
                      <a:tailEnd type="none" w="med" len="med"/>
                    </a:lnB>
                  </a:tcPr>
                </a:tc>
                <a:tc>
                  <a:txBody>
                    <a:bodyPr/>
                    <a:lstStyle/>
                    <a:p>
                      <a:pPr>
                        <a:lnSpc>
                          <a:spcPct val="107000"/>
                        </a:lnSpc>
                        <a:spcAft>
                          <a:spcPts val="0"/>
                        </a:spcAft>
                      </a:pPr>
                      <a:r>
                        <a:rPr lang="en-GB" sz="24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30 language tutors of FL at university level in the UK</a:t>
                      </a:r>
                    </a:p>
                  </a:txBody>
                  <a:tcPr marL="68580" marR="68580" marT="0" marB="0">
                    <a:lnB w="12700" cap="flat" cmpd="sng" algn="ctr">
                      <a:solidFill>
                        <a:srgbClr val="FFFFFF"/>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62506041"/>
                  </a:ext>
                </a:extLst>
              </a:tr>
              <a:tr h="506232">
                <a:tc>
                  <a:txBody>
                    <a:bodyPr/>
                    <a:lstStyle/>
                    <a:p>
                      <a:pPr>
                        <a:lnSpc>
                          <a:spcPct val="107000"/>
                        </a:lnSpc>
                        <a:spcAft>
                          <a:spcPts val="0"/>
                        </a:spcAft>
                      </a:pPr>
                      <a:r>
                        <a:rPr lang="en-GB" sz="2400" dirty="0">
                          <a:effectLst/>
                          <a:latin typeface="Calibri" panose="020F0502020204030204" pitchFamily="34" charset="0"/>
                          <a:cs typeface="Calibri" panose="020F0502020204030204" pitchFamily="34" charset="0"/>
                        </a:rPr>
                        <a:t>Clifford et al (2013)</a:t>
                      </a:r>
                    </a:p>
                  </a:txBody>
                  <a:tcPr marL="68580" marR="68580" marT="0" marB="0">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nSpc>
                          <a:spcPct val="107000"/>
                        </a:lnSpc>
                        <a:spcAft>
                          <a:spcPts val="0"/>
                        </a:spcAft>
                      </a:pPr>
                      <a:r>
                        <a:rPr lang="en-GB" sz="2400" dirty="0">
                          <a:effectLst/>
                          <a:latin typeface="Calibri" panose="020F0502020204030204" pitchFamily="34" charset="0"/>
                          <a:ea typeface="Calibri" panose="020F0502020204030204" pitchFamily="34" charset="0"/>
                          <a:cs typeface="Calibri" panose="020F0502020204030204" pitchFamily="34" charset="0"/>
                        </a:rPr>
                        <a:t>43 tutors of European languages at US universities in 2012 </a:t>
                      </a:r>
                    </a:p>
                  </a:txBody>
                  <a:tcPr marL="68580" marR="68580" marT="0" marB="0">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468804181"/>
                  </a:ext>
                </a:extLst>
              </a:tr>
              <a:tr h="535937">
                <a:tc>
                  <a:txBody>
                    <a:bodyPr/>
                    <a:lstStyle/>
                    <a:p>
                      <a:r>
                        <a:rPr lang="en-GB" sz="2400" dirty="0">
                          <a:latin typeface="Calibri" panose="020F0502020204030204" pitchFamily="34" charset="0"/>
                          <a:cs typeface="Calibri" panose="020F0502020204030204" pitchFamily="34" charset="0"/>
                        </a:rPr>
                        <a:t>Case (2015)</a:t>
                      </a:r>
                    </a:p>
                  </a:txBody>
                  <a:tcPr marL="68580" marR="68580" marT="0" marB="0">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nSpc>
                          <a:spcPct val="107000"/>
                        </a:lnSpc>
                        <a:spcAft>
                          <a:spcPts val="0"/>
                        </a:spcAft>
                      </a:pPr>
                      <a:r>
                        <a:rPr lang="en-GB" sz="2400" dirty="0">
                          <a:effectLst/>
                          <a:latin typeface="Calibri" panose="020F0502020204030204" pitchFamily="34" charset="0"/>
                          <a:cs typeface="Calibri" panose="020F0502020204030204" pitchFamily="34" charset="0"/>
                        </a:rPr>
                        <a:t>35 FL teachers at a Swedish university in 2012 </a:t>
                      </a:r>
                    </a:p>
                  </a:txBody>
                  <a:tcPr marL="68580" marR="68580" marT="0" marB="0">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4086231476"/>
                  </a:ext>
                </a:extLst>
              </a:tr>
              <a:tr h="506232">
                <a:tc>
                  <a:txBody>
                    <a:bodyPr/>
                    <a:lstStyle/>
                    <a:p>
                      <a:pPr>
                        <a:lnSpc>
                          <a:spcPct val="107000"/>
                        </a:lnSpc>
                        <a:spcAft>
                          <a:spcPts val="800"/>
                        </a:spcAft>
                      </a:pPr>
                      <a:r>
                        <a:rPr lang="en-GB" sz="2400" dirty="0">
                          <a:effectLst/>
                          <a:latin typeface="Calibri" panose="020F0502020204030204" pitchFamily="34" charset="0"/>
                          <a:cs typeface="Calibri" panose="020F0502020204030204" pitchFamily="34" charset="0"/>
                        </a:rPr>
                        <a:t>Jolley &amp; </a:t>
                      </a:r>
                      <a:r>
                        <a:rPr lang="en-GB" sz="2400" dirty="0" err="1">
                          <a:effectLst/>
                          <a:latin typeface="Calibri" panose="020F0502020204030204" pitchFamily="34" charset="0"/>
                          <a:cs typeface="Calibri" panose="020F0502020204030204" pitchFamily="34" charset="0"/>
                        </a:rPr>
                        <a:t>Maimone</a:t>
                      </a:r>
                      <a:r>
                        <a:rPr lang="en-GB" sz="2400" dirty="0">
                          <a:effectLst/>
                          <a:latin typeface="Calibri" panose="020F0502020204030204" pitchFamily="34" charset="0"/>
                          <a:cs typeface="Calibri" panose="020F0502020204030204" pitchFamily="34" charset="0"/>
                        </a:rPr>
                        <a:t> (2015)</a:t>
                      </a:r>
                      <a:endParaRPr lang="en-GB" sz="2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nSpc>
                          <a:spcPct val="107000"/>
                        </a:lnSpc>
                        <a:spcAft>
                          <a:spcPts val="800"/>
                        </a:spcAft>
                      </a:pPr>
                      <a:r>
                        <a:rPr lang="en-GB" sz="2400" dirty="0">
                          <a:effectLst/>
                          <a:latin typeface="Calibri" panose="020F0502020204030204" pitchFamily="34" charset="0"/>
                          <a:cs typeface="Calibri" panose="020F0502020204030204" pitchFamily="34" charset="0"/>
                        </a:rPr>
                        <a:t>39 tutors on Spanish programmes in US universities in 2014</a:t>
                      </a:r>
                    </a:p>
                  </a:txBody>
                  <a:tcPr marL="68580" marR="68580" marT="0" marB="0">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696688395"/>
                  </a:ext>
                </a:extLst>
              </a:tr>
              <a:tr h="147136">
                <a:tc>
                  <a:txBody>
                    <a:bodyPr/>
                    <a:lstStyle/>
                    <a:p>
                      <a:r>
                        <a:rPr lang="en-GB" sz="2400" dirty="0">
                          <a:latin typeface="Calibri" panose="020F0502020204030204" pitchFamily="34" charset="0"/>
                          <a:cs typeface="Calibri" panose="020F0502020204030204" pitchFamily="34" charset="0"/>
                        </a:rPr>
                        <a:t>Knowles (2016)</a:t>
                      </a:r>
                    </a:p>
                  </a:txBody>
                  <a:tcPr marL="68580" marR="68580" marT="0" marB="0">
                    <a:lnT w="12700" cap="flat" cmpd="sng" algn="ctr">
                      <a:solidFill>
                        <a:srgbClr val="FFFFFF"/>
                      </a:solidFill>
                      <a:prstDash val="solid"/>
                      <a:round/>
                      <a:headEnd type="none" w="med" len="med"/>
                      <a:tailEnd type="none" w="med" len="med"/>
                    </a:lnT>
                  </a:tcPr>
                </a:tc>
                <a:tc>
                  <a:txBody>
                    <a:bodyPr/>
                    <a:lstStyle/>
                    <a:p>
                      <a:pPr>
                        <a:lnSpc>
                          <a:spcPct val="107000"/>
                        </a:lnSpc>
                        <a:spcAft>
                          <a:spcPts val="800"/>
                        </a:spcAft>
                      </a:pPr>
                      <a:r>
                        <a:rPr lang="en-GB" sz="2400" dirty="0">
                          <a:effectLst/>
                          <a:latin typeface="Calibri" panose="020F0502020204030204" pitchFamily="34" charset="0"/>
                          <a:cs typeface="Calibri" panose="020F0502020204030204" pitchFamily="34" charset="0"/>
                        </a:rPr>
                        <a:t>20 tutors of Romance languages at US universities in 2016</a:t>
                      </a:r>
                    </a:p>
                  </a:txBody>
                  <a:tcPr marL="68580" marR="68580" marT="0" marB="0">
                    <a:lnT w="12700" cap="flat" cmpd="sng" algn="ctr">
                      <a:solidFill>
                        <a:srgbClr val="FFFFFF"/>
                      </a:solidFill>
                      <a:prstDash val="solid"/>
                      <a:round/>
                      <a:headEnd type="none" w="med" len="med"/>
                      <a:tailEnd type="none" w="med" len="med"/>
                    </a:lnT>
                    <a:solidFill>
                      <a:schemeClr val="accent1">
                        <a:lumMod val="40000"/>
                        <a:lumOff val="60000"/>
                      </a:schemeClr>
                    </a:solidFill>
                  </a:tcPr>
                </a:tc>
                <a:extLst>
                  <a:ext uri="{0D108BD9-81ED-4DB2-BD59-A6C34878D82A}">
                    <a16:rowId xmlns:a16="http://schemas.microsoft.com/office/drawing/2014/main" val="2136112494"/>
                  </a:ext>
                </a:extLst>
              </a:tr>
            </a:tbl>
          </a:graphicData>
        </a:graphic>
      </p:graphicFrame>
    </p:spTree>
    <p:extLst>
      <p:ext uri="{BB962C8B-B14F-4D97-AF65-F5344CB8AC3E}">
        <p14:creationId xmlns:p14="http://schemas.microsoft.com/office/powerpoint/2010/main" val="26679879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00281-64D2-4C2A-960E-E864AA458295}"/>
              </a:ext>
            </a:extLst>
          </p:cNvPr>
          <p:cNvSpPr>
            <a:spLocks noGrp="1"/>
          </p:cNvSpPr>
          <p:nvPr>
            <p:ph type="title"/>
          </p:nvPr>
        </p:nvSpPr>
        <p:spPr>
          <a:xfrm>
            <a:off x="1510312" y="0"/>
            <a:ext cx="9520158" cy="1049235"/>
          </a:xfrm>
        </p:spPr>
        <p:txBody>
          <a:bodyPr>
            <a:normAutofit/>
          </a:bodyPr>
          <a:lstStyle/>
          <a:p>
            <a:r>
              <a:rPr lang="en-GB" sz="4400" dirty="0">
                <a:latin typeface="Calibri" panose="020F0502020204030204" pitchFamily="34" charset="0"/>
                <a:cs typeface="Calibri" panose="020F0502020204030204" pitchFamily="34" charset="0"/>
              </a:rPr>
              <a:t>Literature review – survey-based studies</a:t>
            </a:r>
          </a:p>
        </p:txBody>
      </p:sp>
      <p:sp>
        <p:nvSpPr>
          <p:cNvPr id="3" name="Content Placeholder 2">
            <a:extLst>
              <a:ext uri="{FF2B5EF4-FFF2-40B4-BE49-F238E27FC236}">
                <a16:creationId xmlns:a16="http://schemas.microsoft.com/office/drawing/2014/main" id="{74A56D05-76BC-4DBB-804D-30F059407175}"/>
              </a:ext>
            </a:extLst>
          </p:cNvPr>
          <p:cNvSpPr>
            <a:spLocks noGrp="1"/>
          </p:cNvSpPr>
          <p:nvPr>
            <p:ph idx="1"/>
          </p:nvPr>
        </p:nvSpPr>
        <p:spPr>
          <a:xfrm>
            <a:off x="1510312" y="1008026"/>
            <a:ext cx="9520158" cy="4668813"/>
          </a:xfrm>
        </p:spPr>
        <p:txBody>
          <a:bodyPr>
            <a:normAutofit/>
          </a:bodyPr>
          <a:lstStyle/>
          <a:p>
            <a:pPr marL="0" indent="0">
              <a:buNone/>
            </a:pPr>
            <a:r>
              <a:rPr lang="en-GB" sz="3200" b="1" dirty="0">
                <a:latin typeface="Calibri" panose="020F0502020204030204" pitchFamily="34" charset="0"/>
                <a:cs typeface="Calibri" panose="020F0502020204030204" pitchFamily="34" charset="0"/>
              </a:rPr>
              <a:t>Conclusions:</a:t>
            </a:r>
          </a:p>
          <a:p>
            <a:pPr marL="0" indent="0">
              <a:buNone/>
            </a:pPr>
            <a:endParaRPr lang="en-GB" sz="2800" dirty="0">
              <a:latin typeface="Calibri" panose="020F0502020204030204" pitchFamily="34" charset="0"/>
              <a:cs typeface="Calibri" panose="020F0502020204030204" pitchFamily="34" charset="0"/>
            </a:endParaRPr>
          </a:p>
          <a:p>
            <a:pPr marL="0" indent="0">
              <a:buNone/>
            </a:pPr>
            <a:endParaRPr lang="en-GB" dirty="0">
              <a:latin typeface="Calibri" panose="020F0502020204030204" pitchFamily="34" charset="0"/>
              <a:cs typeface="Calibri" panose="020F0502020204030204" pitchFamily="34" charset="0"/>
            </a:endParaRPr>
          </a:p>
        </p:txBody>
      </p:sp>
      <p:graphicFrame>
        <p:nvGraphicFramePr>
          <p:cNvPr id="5" name="Table 4">
            <a:extLst>
              <a:ext uri="{FF2B5EF4-FFF2-40B4-BE49-F238E27FC236}">
                <a16:creationId xmlns:a16="http://schemas.microsoft.com/office/drawing/2014/main" id="{16E0022F-CE32-46B4-A208-04F3E207B1F7}"/>
              </a:ext>
            </a:extLst>
          </p:cNvPr>
          <p:cNvGraphicFramePr>
            <a:graphicFrameLocks noGrp="1"/>
          </p:cNvGraphicFramePr>
          <p:nvPr>
            <p:extLst>
              <p:ext uri="{D42A27DB-BD31-4B8C-83A1-F6EECF244321}">
                <p14:modId xmlns:p14="http://schemas.microsoft.com/office/powerpoint/2010/main" val="2087154329"/>
              </p:ext>
            </p:extLst>
          </p:nvPr>
        </p:nvGraphicFramePr>
        <p:xfrm>
          <a:off x="1601410" y="1690080"/>
          <a:ext cx="9960209" cy="4291458"/>
        </p:xfrm>
        <a:graphic>
          <a:graphicData uri="http://schemas.openxmlformats.org/drawingml/2006/table">
            <a:tbl>
              <a:tblPr firstRow="1" firstCol="1" bandRow="1">
                <a:tableStyleId>{5C22544A-7EE6-4342-B048-85BDC9FD1C3A}</a:tableStyleId>
              </a:tblPr>
              <a:tblGrid>
                <a:gridCol w="6738545">
                  <a:extLst>
                    <a:ext uri="{9D8B030D-6E8A-4147-A177-3AD203B41FA5}">
                      <a16:colId xmlns:a16="http://schemas.microsoft.com/office/drawing/2014/main" val="2111259097"/>
                    </a:ext>
                  </a:extLst>
                </a:gridCol>
                <a:gridCol w="3221664">
                  <a:extLst>
                    <a:ext uri="{9D8B030D-6E8A-4147-A177-3AD203B41FA5}">
                      <a16:colId xmlns:a16="http://schemas.microsoft.com/office/drawing/2014/main" val="841160115"/>
                    </a:ext>
                  </a:extLst>
                </a:gridCol>
              </a:tblGrid>
              <a:tr h="294224">
                <a:tc>
                  <a:txBody>
                    <a:bodyPr/>
                    <a:lstStyle/>
                    <a:p>
                      <a:pPr>
                        <a:lnSpc>
                          <a:spcPct val="120000"/>
                        </a:lnSpc>
                        <a:spcAft>
                          <a:spcPts val="0"/>
                        </a:spcAft>
                        <a:tabLst>
                          <a:tab pos="457200" algn="l"/>
                        </a:tabLst>
                      </a:pPr>
                      <a:r>
                        <a:rPr lang="en-GB" sz="2400" kern="1200" dirty="0">
                          <a:solidFill>
                            <a:schemeClr val="tx1"/>
                          </a:solidFill>
                          <a:effectLst/>
                          <a:latin typeface="Calibri" panose="020F0502020204030204" pitchFamily="34" charset="0"/>
                          <a:cs typeface="Calibri" panose="020F0502020204030204" pitchFamily="34" charset="0"/>
                        </a:rPr>
                        <a:t>FOMT can be used to aid language learning</a:t>
                      </a:r>
                      <a:endParaRPr lang="en-GB" sz="20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43902" marR="43902" marT="0" marB="0">
                    <a:lnB w="635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a:lnSpc>
                          <a:spcPct val="120000"/>
                        </a:lnSpc>
                        <a:spcAft>
                          <a:spcPts val="0"/>
                        </a:spcAft>
                        <a:tabLst>
                          <a:tab pos="457200" algn="l"/>
                        </a:tabLst>
                      </a:pPr>
                      <a:r>
                        <a:rPr lang="en-GB" sz="1600" b="0" kern="1200" dirty="0">
                          <a:solidFill>
                            <a:schemeClr val="tx1"/>
                          </a:solidFill>
                          <a:effectLst/>
                          <a:latin typeface="Calibri" panose="020F0502020204030204" pitchFamily="34" charset="0"/>
                          <a:cs typeface="Calibri" panose="020F0502020204030204" pitchFamily="34" charset="0"/>
                        </a:rPr>
                        <a:t>Niño 2008a and 2008b, Correa 2014, </a:t>
                      </a:r>
                      <a:r>
                        <a:rPr lang="en-GB" sz="1600" b="0" kern="1200" dirty="0" err="1">
                          <a:solidFill>
                            <a:schemeClr val="tx1"/>
                          </a:solidFill>
                          <a:effectLst/>
                          <a:latin typeface="Calibri" panose="020F0502020204030204" pitchFamily="34" charset="0"/>
                          <a:cs typeface="Calibri" panose="020F0502020204030204" pitchFamily="34" charset="0"/>
                        </a:rPr>
                        <a:t>Sukkhwan</a:t>
                      </a:r>
                      <a:r>
                        <a:rPr lang="en-GB" sz="1600" b="0" kern="1200" dirty="0">
                          <a:solidFill>
                            <a:schemeClr val="tx1"/>
                          </a:solidFill>
                          <a:effectLst/>
                          <a:latin typeface="Calibri" panose="020F0502020204030204" pitchFamily="34" charset="0"/>
                          <a:cs typeface="Calibri" panose="020F0502020204030204" pitchFamily="34" charset="0"/>
                        </a:rPr>
                        <a:t> 2014</a:t>
                      </a:r>
                      <a:endParaRPr lang="en-GB" sz="14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43902" marR="43902" marT="0" marB="0">
                    <a:lnB w="6350" cap="flat" cmpd="sng" algn="ctr">
                      <a:solidFill>
                        <a:schemeClr val="bg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986971149"/>
                  </a:ext>
                </a:extLst>
              </a:tr>
              <a:tr h="750805">
                <a:tc>
                  <a:txBody>
                    <a:bodyPr/>
                    <a:lstStyle/>
                    <a:p>
                      <a:pPr>
                        <a:lnSpc>
                          <a:spcPct val="120000"/>
                        </a:lnSpc>
                        <a:spcAft>
                          <a:spcPts val="0"/>
                        </a:spcAft>
                        <a:tabLst>
                          <a:tab pos="457200" algn="l"/>
                        </a:tabLst>
                      </a:pPr>
                      <a:r>
                        <a:rPr lang="en-GB" sz="2400" kern="1200" dirty="0">
                          <a:solidFill>
                            <a:schemeClr val="tx1"/>
                          </a:solidFill>
                          <a:effectLst/>
                          <a:latin typeface="Calibri" panose="020F0502020204030204" pitchFamily="34" charset="0"/>
                          <a:cs typeface="Calibri" panose="020F0502020204030204" pitchFamily="34" charset="0"/>
                        </a:rPr>
                        <a:t>FOMT tools are widely used by students for various purposes including assignments</a:t>
                      </a:r>
                      <a:endParaRPr lang="en-GB" sz="20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43902" marR="43902" marT="0" marB="0">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nSpc>
                          <a:spcPct val="120000"/>
                        </a:lnSpc>
                        <a:spcAft>
                          <a:spcPts val="0"/>
                        </a:spcAft>
                        <a:tabLst>
                          <a:tab pos="457200" algn="l"/>
                        </a:tabLst>
                      </a:pPr>
                      <a:r>
                        <a:rPr lang="en-GB" sz="1600" kern="1200" dirty="0">
                          <a:solidFill>
                            <a:schemeClr val="tx1"/>
                          </a:solidFill>
                          <a:effectLst/>
                          <a:latin typeface="Calibri" panose="020F0502020204030204" pitchFamily="34" charset="0"/>
                          <a:cs typeface="Calibri" panose="020F0502020204030204" pitchFamily="34" charset="0"/>
                        </a:rPr>
                        <a:t>Bower 2010, </a:t>
                      </a:r>
                      <a:r>
                        <a:rPr lang="en-GB" sz="1600" kern="1200" dirty="0" err="1">
                          <a:solidFill>
                            <a:schemeClr val="tx1"/>
                          </a:solidFill>
                          <a:effectLst/>
                          <a:latin typeface="Calibri" panose="020F0502020204030204" pitchFamily="34" charset="0"/>
                          <a:cs typeface="Calibri" panose="020F0502020204030204" pitchFamily="34" charset="0"/>
                        </a:rPr>
                        <a:t>Korošec</a:t>
                      </a:r>
                      <a:r>
                        <a:rPr lang="en-GB" sz="1600" kern="1200" dirty="0">
                          <a:solidFill>
                            <a:schemeClr val="tx1"/>
                          </a:solidFill>
                          <a:effectLst/>
                          <a:latin typeface="Calibri" panose="020F0502020204030204" pitchFamily="34" charset="0"/>
                          <a:cs typeface="Calibri" panose="020F0502020204030204" pitchFamily="34" charset="0"/>
                        </a:rPr>
                        <a:t> 2011, Kumar 2012, Clifford et al 2013, </a:t>
                      </a:r>
                      <a:r>
                        <a:rPr lang="en-GB" sz="1600" kern="1200" dirty="0" err="1">
                          <a:solidFill>
                            <a:schemeClr val="tx1"/>
                          </a:solidFill>
                          <a:effectLst/>
                          <a:latin typeface="Calibri" panose="020F0502020204030204" pitchFamily="34" charset="0"/>
                          <a:cs typeface="Calibri" panose="020F0502020204030204" pitchFamily="34" charset="0"/>
                        </a:rPr>
                        <a:t>Sukkhwan</a:t>
                      </a:r>
                      <a:r>
                        <a:rPr lang="en-GB" sz="1600" kern="1200" dirty="0">
                          <a:solidFill>
                            <a:schemeClr val="tx1"/>
                          </a:solidFill>
                          <a:effectLst/>
                          <a:latin typeface="Calibri" panose="020F0502020204030204" pitchFamily="34" charset="0"/>
                          <a:cs typeface="Calibri" panose="020F0502020204030204" pitchFamily="34" charset="0"/>
                        </a:rPr>
                        <a:t> 2014, Jolley and </a:t>
                      </a:r>
                      <a:r>
                        <a:rPr lang="en-GB" sz="1600" kern="1200" dirty="0" err="1">
                          <a:solidFill>
                            <a:schemeClr val="tx1"/>
                          </a:solidFill>
                          <a:effectLst/>
                          <a:latin typeface="Calibri" panose="020F0502020204030204" pitchFamily="34" charset="0"/>
                          <a:cs typeface="Calibri" panose="020F0502020204030204" pitchFamily="34" charset="0"/>
                        </a:rPr>
                        <a:t>Maimone</a:t>
                      </a:r>
                      <a:r>
                        <a:rPr lang="en-GB" sz="1600" kern="1200" dirty="0">
                          <a:solidFill>
                            <a:schemeClr val="tx1"/>
                          </a:solidFill>
                          <a:effectLst/>
                          <a:latin typeface="Calibri" panose="020F0502020204030204" pitchFamily="34" charset="0"/>
                          <a:cs typeface="Calibri" panose="020F0502020204030204" pitchFamily="34" charset="0"/>
                        </a:rPr>
                        <a:t> 2015, </a:t>
                      </a:r>
                      <a:r>
                        <a:rPr lang="en-GB" sz="1600" kern="1200" dirty="0" err="1">
                          <a:solidFill>
                            <a:schemeClr val="tx1"/>
                          </a:solidFill>
                          <a:effectLst/>
                          <a:latin typeface="Calibri" panose="020F0502020204030204" pitchFamily="34" charset="0"/>
                          <a:cs typeface="Calibri" panose="020F0502020204030204" pitchFamily="34" charset="0"/>
                        </a:rPr>
                        <a:t>Farzi</a:t>
                      </a:r>
                      <a:r>
                        <a:rPr lang="en-GB" sz="1600" kern="1200" dirty="0">
                          <a:solidFill>
                            <a:schemeClr val="tx1"/>
                          </a:solidFill>
                          <a:effectLst/>
                          <a:latin typeface="Calibri" panose="020F0502020204030204" pitchFamily="34" charset="0"/>
                          <a:cs typeface="Calibri" panose="020F0502020204030204" pitchFamily="34" charset="0"/>
                        </a:rPr>
                        <a:t> 2016, </a:t>
                      </a:r>
                      <a:r>
                        <a:rPr lang="en-GB" sz="1600" kern="1200" dirty="0" err="1">
                          <a:solidFill>
                            <a:schemeClr val="tx1"/>
                          </a:solidFill>
                          <a:effectLst/>
                          <a:latin typeface="Calibri" panose="020F0502020204030204" pitchFamily="34" charset="0"/>
                          <a:cs typeface="Calibri" panose="020F0502020204030204" pitchFamily="34" charset="0"/>
                        </a:rPr>
                        <a:t>Alhaisoni</a:t>
                      </a:r>
                      <a:r>
                        <a:rPr lang="en-GB" sz="1600" kern="1200" dirty="0">
                          <a:solidFill>
                            <a:schemeClr val="tx1"/>
                          </a:solidFill>
                          <a:effectLst/>
                          <a:latin typeface="Calibri" panose="020F0502020204030204" pitchFamily="34" charset="0"/>
                          <a:cs typeface="Calibri" panose="020F0502020204030204" pitchFamily="34" charset="0"/>
                        </a:rPr>
                        <a:t> and </a:t>
                      </a:r>
                      <a:r>
                        <a:rPr lang="en-GB" sz="1600" kern="1200" dirty="0" err="1">
                          <a:solidFill>
                            <a:schemeClr val="tx1"/>
                          </a:solidFill>
                          <a:effectLst/>
                          <a:latin typeface="Calibri" panose="020F0502020204030204" pitchFamily="34" charset="0"/>
                          <a:cs typeface="Calibri" panose="020F0502020204030204" pitchFamily="34" charset="0"/>
                        </a:rPr>
                        <a:t>Alhaysony</a:t>
                      </a:r>
                      <a:r>
                        <a:rPr lang="en-GB" sz="1600" kern="1200" dirty="0">
                          <a:solidFill>
                            <a:schemeClr val="tx1"/>
                          </a:solidFill>
                          <a:effectLst/>
                          <a:latin typeface="Calibri" panose="020F0502020204030204" pitchFamily="34" charset="0"/>
                          <a:cs typeface="Calibri" panose="020F0502020204030204" pitchFamily="34" charset="0"/>
                        </a:rPr>
                        <a:t> 2017</a:t>
                      </a:r>
                      <a:endParaRPr lang="en-GB" sz="14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43902" marR="43902" marT="0" marB="0">
                    <a:lnT w="6350" cap="flat" cmpd="sng" algn="ctr">
                      <a:solidFill>
                        <a:schemeClr val="bg1"/>
                      </a:solidFill>
                      <a:prstDash val="solid"/>
                      <a:round/>
                      <a:headEnd type="none" w="med" len="med"/>
                      <a:tailEnd type="none" w="med" len="med"/>
                    </a:lnT>
                    <a:solidFill>
                      <a:schemeClr val="accent1">
                        <a:lumMod val="20000"/>
                        <a:lumOff val="80000"/>
                      </a:schemeClr>
                    </a:solidFill>
                  </a:tcPr>
                </a:tc>
                <a:extLst>
                  <a:ext uri="{0D108BD9-81ED-4DB2-BD59-A6C34878D82A}">
                    <a16:rowId xmlns:a16="http://schemas.microsoft.com/office/drawing/2014/main" val="969189281"/>
                  </a:ext>
                </a:extLst>
              </a:tr>
              <a:tr h="902998">
                <a:tc>
                  <a:txBody>
                    <a:bodyPr/>
                    <a:lstStyle/>
                    <a:p>
                      <a:pPr>
                        <a:lnSpc>
                          <a:spcPct val="120000"/>
                        </a:lnSpc>
                        <a:spcAft>
                          <a:spcPts val="0"/>
                        </a:spcAft>
                        <a:tabLst>
                          <a:tab pos="457200" algn="l"/>
                        </a:tabLst>
                      </a:pPr>
                      <a:r>
                        <a:rPr lang="en-GB" sz="2400" kern="1200" dirty="0">
                          <a:solidFill>
                            <a:schemeClr val="tx1"/>
                          </a:solidFill>
                          <a:effectLst/>
                          <a:latin typeface="Calibri" panose="020F0502020204030204" pitchFamily="34" charset="0"/>
                          <a:cs typeface="Calibri" panose="020F0502020204030204" pitchFamily="34" charset="0"/>
                        </a:rPr>
                        <a:t>Some students believe that FOMT can produce a better result than they could (</a:t>
                      </a:r>
                      <a:r>
                        <a:rPr lang="en-GB" sz="2400" kern="1200" dirty="0" err="1">
                          <a:solidFill>
                            <a:schemeClr val="tx1"/>
                          </a:solidFill>
                          <a:effectLst/>
                          <a:latin typeface="Calibri" panose="020F0502020204030204" pitchFamily="34" charset="0"/>
                          <a:cs typeface="Calibri" panose="020F0502020204030204" pitchFamily="34" charset="0"/>
                        </a:rPr>
                        <a:t>Sukkhwan</a:t>
                      </a:r>
                      <a:r>
                        <a:rPr lang="en-GB" sz="2400" kern="1200" dirty="0">
                          <a:solidFill>
                            <a:schemeClr val="tx1"/>
                          </a:solidFill>
                          <a:effectLst/>
                          <a:latin typeface="Calibri" panose="020F0502020204030204" pitchFamily="34" charset="0"/>
                          <a:cs typeface="Calibri" panose="020F0502020204030204" pitchFamily="34" charset="0"/>
                        </a:rPr>
                        <a:t> 2014), but also that it affects their ability to retain vocabulary</a:t>
                      </a:r>
                      <a:endParaRPr lang="en-GB" sz="20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43902" marR="43902" marT="0" marB="0">
                    <a:lnT w="6350" cap="flat" cmpd="sng" algn="ctr">
                      <a:solidFill>
                        <a:schemeClr val="bg1"/>
                      </a:solidFill>
                      <a:prstDash val="solid"/>
                      <a:round/>
                      <a:headEnd type="none" w="med" len="med"/>
                      <a:tailEnd type="none" w="med" len="med"/>
                    </a:lnT>
                    <a:solidFill>
                      <a:schemeClr val="accent1">
                        <a:lumMod val="40000"/>
                        <a:lumOff val="60000"/>
                      </a:schemeClr>
                    </a:solidFill>
                  </a:tcPr>
                </a:tc>
                <a:tc>
                  <a:txBody>
                    <a:bodyPr/>
                    <a:lstStyle/>
                    <a:p>
                      <a:pPr>
                        <a:lnSpc>
                          <a:spcPct val="120000"/>
                        </a:lnSpc>
                        <a:spcAft>
                          <a:spcPts val="0"/>
                        </a:spcAft>
                        <a:tabLst>
                          <a:tab pos="457200" algn="l"/>
                        </a:tabLst>
                      </a:pPr>
                      <a:r>
                        <a:rPr lang="en-GB" sz="1600" kern="1200" dirty="0" err="1">
                          <a:solidFill>
                            <a:schemeClr val="tx1"/>
                          </a:solidFill>
                          <a:effectLst/>
                          <a:latin typeface="Calibri" panose="020F0502020204030204" pitchFamily="34" charset="0"/>
                          <a:cs typeface="Calibri" panose="020F0502020204030204" pitchFamily="34" charset="0"/>
                        </a:rPr>
                        <a:t>Sukkhwan</a:t>
                      </a:r>
                      <a:r>
                        <a:rPr lang="en-GB" sz="1600" kern="1200" dirty="0">
                          <a:solidFill>
                            <a:schemeClr val="tx1"/>
                          </a:solidFill>
                          <a:effectLst/>
                          <a:latin typeface="Calibri" panose="020F0502020204030204" pitchFamily="34" charset="0"/>
                          <a:cs typeface="Calibri" panose="020F0502020204030204" pitchFamily="34" charset="0"/>
                        </a:rPr>
                        <a:t> 2014, Kumar 2012</a:t>
                      </a:r>
                      <a:endParaRPr lang="en-GB" sz="14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43902" marR="43902" marT="0" marB="0">
                    <a:solidFill>
                      <a:schemeClr val="accent1">
                        <a:lumMod val="40000"/>
                        <a:lumOff val="60000"/>
                      </a:schemeClr>
                    </a:solidFill>
                  </a:tcPr>
                </a:tc>
                <a:extLst>
                  <a:ext uri="{0D108BD9-81ED-4DB2-BD59-A6C34878D82A}">
                    <a16:rowId xmlns:a16="http://schemas.microsoft.com/office/drawing/2014/main" val="3776921453"/>
                  </a:ext>
                </a:extLst>
              </a:tr>
              <a:tr h="598611">
                <a:tc>
                  <a:txBody>
                    <a:bodyPr/>
                    <a:lstStyle/>
                    <a:p>
                      <a:pPr>
                        <a:lnSpc>
                          <a:spcPct val="120000"/>
                        </a:lnSpc>
                        <a:spcAft>
                          <a:spcPts val="0"/>
                        </a:spcAft>
                        <a:tabLst>
                          <a:tab pos="457200" algn="l"/>
                        </a:tabLst>
                      </a:pPr>
                      <a:r>
                        <a:rPr lang="en-GB" sz="2400" kern="1200" dirty="0">
                          <a:solidFill>
                            <a:schemeClr val="tx1"/>
                          </a:solidFill>
                          <a:effectLst/>
                          <a:latin typeface="Calibri" panose="020F0502020204030204" pitchFamily="34" charset="0"/>
                          <a:cs typeface="Calibri" panose="020F0502020204030204" pitchFamily="34" charset="0"/>
                        </a:rPr>
                        <a:t>The production of students who use FOMT is not significantly superior to work produced without, (however these studies were pre-2016)</a:t>
                      </a:r>
                      <a:endParaRPr lang="en-GB" sz="20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43902" marR="43902" marT="0" marB="0">
                    <a:solidFill>
                      <a:schemeClr val="accent1">
                        <a:lumMod val="20000"/>
                        <a:lumOff val="80000"/>
                      </a:schemeClr>
                    </a:solidFill>
                  </a:tcPr>
                </a:tc>
                <a:tc>
                  <a:txBody>
                    <a:bodyPr/>
                    <a:lstStyle/>
                    <a:p>
                      <a:pPr>
                        <a:lnSpc>
                          <a:spcPct val="120000"/>
                        </a:lnSpc>
                        <a:spcAft>
                          <a:spcPts val="0"/>
                        </a:spcAft>
                        <a:tabLst>
                          <a:tab pos="457200" algn="l"/>
                        </a:tabLst>
                      </a:pPr>
                      <a:r>
                        <a:rPr lang="en-GB" sz="1600" kern="1200" dirty="0">
                          <a:solidFill>
                            <a:schemeClr val="tx1"/>
                          </a:solidFill>
                          <a:effectLst/>
                          <a:latin typeface="Calibri" panose="020F0502020204030204" pitchFamily="34" charset="0"/>
                          <a:cs typeface="Calibri" panose="020F0502020204030204" pitchFamily="34" charset="0"/>
                        </a:rPr>
                        <a:t>Correa 2014, Fredholm 2015</a:t>
                      </a:r>
                      <a:endParaRPr lang="en-GB" sz="14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43902" marR="43902" marT="0" marB="0">
                    <a:solidFill>
                      <a:schemeClr val="accent1">
                        <a:lumMod val="20000"/>
                        <a:lumOff val="80000"/>
                      </a:schemeClr>
                    </a:solidFill>
                  </a:tcPr>
                </a:tc>
                <a:extLst>
                  <a:ext uri="{0D108BD9-81ED-4DB2-BD59-A6C34878D82A}">
                    <a16:rowId xmlns:a16="http://schemas.microsoft.com/office/drawing/2014/main" val="674217438"/>
                  </a:ext>
                </a:extLst>
              </a:tr>
            </a:tbl>
          </a:graphicData>
        </a:graphic>
      </p:graphicFrame>
    </p:spTree>
    <p:extLst>
      <p:ext uri="{BB962C8B-B14F-4D97-AF65-F5344CB8AC3E}">
        <p14:creationId xmlns:p14="http://schemas.microsoft.com/office/powerpoint/2010/main" val="3592657136"/>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EDEBE7"/>
      </a:lt2>
      <a:accent1>
        <a:srgbClr val="5FA534"/>
      </a:accent1>
      <a:accent2>
        <a:srgbClr val="DCAB34"/>
      </a:accent2>
      <a:accent3>
        <a:srgbClr val="D26D23"/>
      </a:accent3>
      <a:accent4>
        <a:srgbClr val="972323"/>
      </a:accent4>
      <a:accent5>
        <a:srgbClr val="236797"/>
      </a:accent5>
      <a:accent6>
        <a:srgbClr val="2FB6C6"/>
      </a:accent6>
      <a:hlink>
        <a:srgbClr val="8FC639"/>
      </a:hlink>
      <a:folHlink>
        <a:srgbClr val="E7C272"/>
      </a:folHlink>
    </a:clrScheme>
    <a:fontScheme name="Gallery">
      <a:majorFont>
        <a:latin typeface="Palatino Linotype" panose="020405020505050303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panose="020405020505050303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AC464412-510E-4F2B-8947-A0DDBD02899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683</TotalTime>
  <Words>4249</Words>
  <Application>Microsoft Office PowerPoint</Application>
  <PresentationFormat>Widescreen</PresentationFormat>
  <Paragraphs>367</Paragraphs>
  <Slides>39</Slides>
  <Notes>6</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39</vt:i4>
      </vt:variant>
    </vt:vector>
  </HeadingPairs>
  <TitlesOfParts>
    <vt:vector size="45" baseType="lpstr">
      <vt:lpstr>Arial</vt:lpstr>
      <vt:lpstr>Calibri</vt:lpstr>
      <vt:lpstr>Palatino Linotype</vt:lpstr>
      <vt:lpstr>Wingdings</vt:lpstr>
      <vt:lpstr>Gallery</vt:lpstr>
      <vt:lpstr>Worksheet</vt:lpstr>
      <vt:lpstr>L’éléphant dans  la salle / la pièce / le salon?  Student use of Google Translate for L2 assignments: student and staff attitudes, and implications for university policy      Alison Organ, York St John University Translation Technology in Education – Facilitator or Risk? Nottingham, 5 July 2019</vt:lpstr>
      <vt:lpstr>PowerPoint Presentation</vt:lpstr>
      <vt:lpstr>Background to the research project</vt:lpstr>
      <vt:lpstr>Background to the research project</vt:lpstr>
      <vt:lpstr>Background to the research project</vt:lpstr>
      <vt:lpstr>Literature review</vt:lpstr>
      <vt:lpstr>Literature review – survey-based studies of student usage</vt:lpstr>
      <vt:lpstr>Literature review – survey-based studies of staff attitudes</vt:lpstr>
      <vt:lpstr>Literature review – survey-based studies</vt:lpstr>
      <vt:lpstr>Literature review – survey-based studies</vt:lpstr>
      <vt:lpstr>Research questions:</vt:lpstr>
      <vt:lpstr>Methodology – partial replication study</vt:lpstr>
      <vt:lpstr>Methodology</vt:lpstr>
      <vt:lpstr>Methodology</vt:lpstr>
      <vt:lpstr>Methodology:</vt:lpstr>
      <vt:lpstr>Methodology:</vt:lpstr>
      <vt:lpstr>Findings</vt:lpstr>
      <vt:lpstr>PowerPoint Presentation</vt:lpstr>
      <vt:lpstr>PowerPoint Presentation</vt:lpstr>
      <vt:lpstr>PowerPoint Presentation</vt:lpstr>
      <vt:lpstr>PowerPoint Presentation</vt:lpstr>
      <vt:lpstr>PowerPoint Presentation</vt:lpstr>
      <vt:lpstr>Questions put to both cohorts about university policy</vt:lpstr>
      <vt:lpstr>PowerPoint Presentation</vt:lpstr>
      <vt:lpstr>Student comments</vt:lpstr>
      <vt:lpstr>Student comments</vt:lpstr>
      <vt:lpstr>Staff comments</vt:lpstr>
      <vt:lpstr>Staff comments</vt:lpstr>
      <vt:lpstr>Staff comments</vt:lpstr>
      <vt:lpstr>Comparison with Jolley &amp; Maimone</vt:lpstr>
      <vt:lpstr>PowerPoint Presentation</vt:lpstr>
      <vt:lpstr>PowerPoint Presentation</vt:lpstr>
      <vt:lpstr>PowerPoint Presentation</vt:lpstr>
      <vt:lpstr>Implications for our assessment policy</vt:lpstr>
      <vt:lpstr>New essay marking criteria</vt:lpstr>
      <vt:lpstr>Discussion</vt:lpstr>
      <vt:lpstr>Bibliography</vt:lpstr>
      <vt:lpstr>Bibliography</vt:lpstr>
      <vt:lpstr>Bibliography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L’éléphant dans  la salle / la pièce / le salon / la chambre?  Student use of Google Translate for L2 assignments: student and staff attitudes, and implications for university policy   Alison Organ, LIDIA, 27.2.19</dc:title>
  <dc:creator>Alison Organ</dc:creator>
  <cp:lastModifiedBy>Alison Organ</cp:lastModifiedBy>
  <cp:revision>19</cp:revision>
  <dcterms:created xsi:type="dcterms:W3CDTF">2019-02-26T00:24:05Z</dcterms:created>
  <dcterms:modified xsi:type="dcterms:W3CDTF">2019-10-25T14:39:35Z</dcterms:modified>
</cp:coreProperties>
</file>