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60" r:id="rId5"/>
    <p:sldId id="256" r:id="rId6"/>
    <p:sldId id="261" r:id="rId7"/>
    <p:sldId id="258" r:id="rId8"/>
    <p:sldId id="273" r:id="rId9"/>
    <p:sldId id="272" r:id="rId10"/>
    <p:sldId id="274" r:id="rId11"/>
    <p:sldId id="275" r:id="rId12"/>
    <p:sldId id="276" r:id="rId13"/>
    <p:sldId id="277" r:id="rId14"/>
    <p:sldId id="278" r:id="rId15"/>
    <p:sldId id="27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initials="v" lastIdx="13" clrIdx="0">
    <p:extLst>
      <p:ext uri="{19B8F6BF-5375-455C-9EA6-DF929625EA0E}">
        <p15:presenceInfo xmlns:p15="http://schemas.microsoft.com/office/powerpoint/2012/main" userId="vanessa" providerId="None"/>
      </p:ext>
    </p:extLst>
  </p:cmAuthor>
  <p:cmAuthor id="2" name="Vanessa Corby (V.Corby)" initials="VC(" lastIdx="1" clrIdx="1">
    <p:extLst>
      <p:ext uri="{19B8F6BF-5375-455C-9EA6-DF929625EA0E}">
        <p15:presenceInfo xmlns:p15="http://schemas.microsoft.com/office/powerpoint/2012/main" userId="S-1-5-21-3796966225-3466606131-3417896432-41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47"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06F43-B58F-1445-BC22-8D0230C41F3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D561333D-6A1C-4347-A554-240E1014482F}">
      <dgm:prSet phldrT="[Text]"/>
      <dgm:spPr/>
      <dgm:t>
        <a:bodyPr/>
        <a:lstStyle/>
        <a:p>
          <a:r>
            <a:rPr lang="en-GB" i="1" dirty="0"/>
            <a:t>a) The impact of adopting an arts-based educational model in a mental health context. </a:t>
          </a:r>
          <a:endParaRPr lang="en-US" dirty="0"/>
        </a:p>
      </dgm:t>
    </dgm:pt>
    <dgm:pt modelId="{AC205262-51BF-8142-9674-B0EC6A6E6631}" type="parTrans" cxnId="{B16D8294-8F8A-0444-A786-8E8350BE6CF9}">
      <dgm:prSet/>
      <dgm:spPr/>
      <dgm:t>
        <a:bodyPr/>
        <a:lstStyle/>
        <a:p>
          <a:endParaRPr lang="en-US"/>
        </a:p>
      </dgm:t>
    </dgm:pt>
    <dgm:pt modelId="{31AE10B4-E3E1-0845-ADCD-D55DA495A533}" type="sibTrans" cxnId="{B16D8294-8F8A-0444-A786-8E8350BE6CF9}">
      <dgm:prSet/>
      <dgm:spPr/>
      <dgm:t>
        <a:bodyPr/>
        <a:lstStyle/>
        <a:p>
          <a:endParaRPr lang="en-US"/>
        </a:p>
      </dgm:t>
    </dgm:pt>
    <dgm:pt modelId="{F87E2C46-2350-864D-B5EC-E39267716E78}">
      <dgm:prSet phldrT="[Text]"/>
      <dgm:spPr/>
      <dgm:t>
        <a:bodyPr/>
        <a:lstStyle/>
        <a:p>
          <a:r>
            <a:rPr lang="en-GB" dirty="0"/>
            <a:t>We are interested in what may be the benefits of offering university-based arts courses to local people with mental health problems. The development of ‘Recovery Colleges’ in the UK since 2011 has focused on what is commonly called ‘psychoeducation’ (Perkins et al, 2012) providing education to enable people to manage their mental health. Converge has taken a different approach through focusing on the arts and not on the mental health problem directly. </a:t>
          </a:r>
          <a:endParaRPr lang="en-US" dirty="0"/>
        </a:p>
      </dgm:t>
    </dgm:pt>
    <dgm:pt modelId="{A918EEE3-5525-3B4A-BF54-193664E0BCC5}" type="parTrans" cxnId="{BF704E32-5C1F-2E4B-95ED-87C6C1A49409}">
      <dgm:prSet/>
      <dgm:spPr/>
      <dgm:t>
        <a:bodyPr/>
        <a:lstStyle/>
        <a:p>
          <a:endParaRPr lang="en-US"/>
        </a:p>
      </dgm:t>
    </dgm:pt>
    <dgm:pt modelId="{4FD77193-DBF5-C148-BB02-2390983A4139}" type="sibTrans" cxnId="{BF704E32-5C1F-2E4B-95ED-87C6C1A49409}">
      <dgm:prSet/>
      <dgm:spPr/>
      <dgm:t>
        <a:bodyPr/>
        <a:lstStyle/>
        <a:p>
          <a:endParaRPr lang="en-US"/>
        </a:p>
      </dgm:t>
    </dgm:pt>
    <dgm:pt modelId="{78292539-FFBA-914D-BF30-E1957832A87E}">
      <dgm:prSet phldrT="[Text]"/>
      <dgm:spPr/>
      <dgm:t>
        <a:bodyPr/>
        <a:lstStyle/>
        <a:p>
          <a:r>
            <a:rPr lang="en-GB" i="1" dirty="0"/>
            <a:t>b) The possibilities of creative research methodologies to enable a more genuine, less tokenistic forms of coproduction. </a:t>
          </a:r>
          <a:endParaRPr lang="en-US" dirty="0"/>
        </a:p>
      </dgm:t>
    </dgm:pt>
    <dgm:pt modelId="{81272790-C4ED-4C43-A984-22F6165545C1}" type="parTrans" cxnId="{F777DC1C-8B03-1A43-A7F6-6B8E98C62BAA}">
      <dgm:prSet/>
      <dgm:spPr/>
      <dgm:t>
        <a:bodyPr/>
        <a:lstStyle/>
        <a:p>
          <a:endParaRPr lang="en-US"/>
        </a:p>
      </dgm:t>
    </dgm:pt>
    <dgm:pt modelId="{5CC3A59C-BC12-5A44-84D2-E77E918CFB23}" type="sibTrans" cxnId="{F777DC1C-8B03-1A43-A7F6-6B8E98C62BAA}">
      <dgm:prSet/>
      <dgm:spPr/>
      <dgm:t>
        <a:bodyPr/>
        <a:lstStyle/>
        <a:p>
          <a:endParaRPr lang="en-US"/>
        </a:p>
      </dgm:t>
    </dgm:pt>
    <dgm:pt modelId="{E631EDF3-A060-834E-BA61-982EED8F963E}">
      <dgm:prSet phldrT="[Text]"/>
      <dgm:spPr/>
      <dgm:t>
        <a:bodyPr/>
        <a:lstStyle/>
        <a:p>
          <a:r>
            <a:rPr lang="en-GB" dirty="0"/>
            <a:t>Coproduction in mental health is directed toward addressing the power imbalances in the mental health system and creating services more sensitive to the needs of people who use services (Clark, 2015). Our approach, through practice and reflection, has been to explore the potential of creative methodologies to enable more sustained and genuine engagement. See </a:t>
          </a:r>
          <a:r>
            <a:rPr lang="en-GB" dirty="0" err="1"/>
            <a:t>Lambley</a:t>
          </a:r>
          <a:r>
            <a:rPr lang="en-GB" dirty="0"/>
            <a:t> et al. (2019) as an example of the approach. Reference appendices – document. </a:t>
          </a:r>
          <a:endParaRPr lang="en-US" dirty="0"/>
        </a:p>
      </dgm:t>
    </dgm:pt>
    <dgm:pt modelId="{A27A69D1-E3F9-814C-B337-0996B6C58932}" type="parTrans" cxnId="{5D45BD70-CD9E-4945-8F3F-22DEAB8BD8D8}">
      <dgm:prSet/>
      <dgm:spPr/>
      <dgm:t>
        <a:bodyPr/>
        <a:lstStyle/>
        <a:p>
          <a:endParaRPr lang="en-US"/>
        </a:p>
      </dgm:t>
    </dgm:pt>
    <dgm:pt modelId="{553A19B1-2455-F84A-98A0-914897F427BB}" type="sibTrans" cxnId="{5D45BD70-CD9E-4945-8F3F-22DEAB8BD8D8}">
      <dgm:prSet/>
      <dgm:spPr/>
      <dgm:t>
        <a:bodyPr/>
        <a:lstStyle/>
        <a:p>
          <a:endParaRPr lang="en-US"/>
        </a:p>
      </dgm:t>
    </dgm:pt>
    <dgm:pt modelId="{3BA48282-37A8-744F-9AE4-F8868042D5A4}" type="pres">
      <dgm:prSet presAssocID="{0FA06F43-B58F-1445-BC22-8D0230C41F32}" presName="linear" presStyleCnt="0">
        <dgm:presLayoutVars>
          <dgm:animLvl val="lvl"/>
          <dgm:resizeHandles val="exact"/>
        </dgm:presLayoutVars>
      </dgm:prSet>
      <dgm:spPr/>
    </dgm:pt>
    <dgm:pt modelId="{4F4A92B2-C9FE-B848-A4EC-B91C3D4F3437}" type="pres">
      <dgm:prSet presAssocID="{D561333D-6A1C-4347-A554-240E1014482F}" presName="parentText" presStyleLbl="node1" presStyleIdx="0" presStyleCnt="2">
        <dgm:presLayoutVars>
          <dgm:chMax val="0"/>
          <dgm:bulletEnabled val="1"/>
        </dgm:presLayoutVars>
      </dgm:prSet>
      <dgm:spPr/>
    </dgm:pt>
    <dgm:pt modelId="{2C5AD119-B502-9C40-80F4-3E6019A4EA99}" type="pres">
      <dgm:prSet presAssocID="{D561333D-6A1C-4347-A554-240E1014482F}" presName="childText" presStyleLbl="revTx" presStyleIdx="0" presStyleCnt="2">
        <dgm:presLayoutVars>
          <dgm:bulletEnabled val="1"/>
        </dgm:presLayoutVars>
      </dgm:prSet>
      <dgm:spPr/>
    </dgm:pt>
    <dgm:pt modelId="{3D2E6020-0909-EE46-85C7-427B6BA57E35}" type="pres">
      <dgm:prSet presAssocID="{78292539-FFBA-914D-BF30-E1957832A87E}" presName="parentText" presStyleLbl="node1" presStyleIdx="1" presStyleCnt="2">
        <dgm:presLayoutVars>
          <dgm:chMax val="0"/>
          <dgm:bulletEnabled val="1"/>
        </dgm:presLayoutVars>
      </dgm:prSet>
      <dgm:spPr/>
    </dgm:pt>
    <dgm:pt modelId="{844EA494-E37D-2B40-9124-F4E0B7CE1E9B}" type="pres">
      <dgm:prSet presAssocID="{78292539-FFBA-914D-BF30-E1957832A87E}" presName="childText" presStyleLbl="revTx" presStyleIdx="1" presStyleCnt="2">
        <dgm:presLayoutVars>
          <dgm:bulletEnabled val="1"/>
        </dgm:presLayoutVars>
      </dgm:prSet>
      <dgm:spPr/>
    </dgm:pt>
  </dgm:ptLst>
  <dgm:cxnLst>
    <dgm:cxn modelId="{F27C1B1C-3FB4-6046-940A-5D9655266B2B}" type="presOf" srcId="{78292539-FFBA-914D-BF30-E1957832A87E}" destId="{3D2E6020-0909-EE46-85C7-427B6BA57E35}" srcOrd="0" destOrd="0" presId="urn:microsoft.com/office/officeart/2005/8/layout/vList2"/>
    <dgm:cxn modelId="{F777DC1C-8B03-1A43-A7F6-6B8E98C62BAA}" srcId="{0FA06F43-B58F-1445-BC22-8D0230C41F32}" destId="{78292539-FFBA-914D-BF30-E1957832A87E}" srcOrd="1" destOrd="0" parTransId="{81272790-C4ED-4C43-A984-22F6165545C1}" sibTransId="{5CC3A59C-BC12-5A44-84D2-E77E918CFB23}"/>
    <dgm:cxn modelId="{EC83732F-7BFE-2842-8B0B-C41C089F2A63}" type="presOf" srcId="{F87E2C46-2350-864D-B5EC-E39267716E78}" destId="{2C5AD119-B502-9C40-80F4-3E6019A4EA99}" srcOrd="0" destOrd="0" presId="urn:microsoft.com/office/officeart/2005/8/layout/vList2"/>
    <dgm:cxn modelId="{BF704E32-5C1F-2E4B-95ED-87C6C1A49409}" srcId="{D561333D-6A1C-4347-A554-240E1014482F}" destId="{F87E2C46-2350-864D-B5EC-E39267716E78}" srcOrd="0" destOrd="0" parTransId="{A918EEE3-5525-3B4A-BF54-193664E0BCC5}" sibTransId="{4FD77193-DBF5-C148-BB02-2390983A4139}"/>
    <dgm:cxn modelId="{7CF4AA5F-A345-A14C-934C-073C755FBCFE}" type="presOf" srcId="{0FA06F43-B58F-1445-BC22-8D0230C41F32}" destId="{3BA48282-37A8-744F-9AE4-F8868042D5A4}" srcOrd="0" destOrd="0" presId="urn:microsoft.com/office/officeart/2005/8/layout/vList2"/>
    <dgm:cxn modelId="{5D45BD70-CD9E-4945-8F3F-22DEAB8BD8D8}" srcId="{78292539-FFBA-914D-BF30-E1957832A87E}" destId="{E631EDF3-A060-834E-BA61-982EED8F963E}" srcOrd="0" destOrd="0" parTransId="{A27A69D1-E3F9-814C-B337-0996B6C58932}" sibTransId="{553A19B1-2455-F84A-98A0-914897F427BB}"/>
    <dgm:cxn modelId="{B16D8294-8F8A-0444-A786-8E8350BE6CF9}" srcId="{0FA06F43-B58F-1445-BC22-8D0230C41F32}" destId="{D561333D-6A1C-4347-A554-240E1014482F}" srcOrd="0" destOrd="0" parTransId="{AC205262-51BF-8142-9674-B0EC6A6E6631}" sibTransId="{31AE10B4-E3E1-0845-ADCD-D55DA495A533}"/>
    <dgm:cxn modelId="{AECCB4A7-DD38-7641-898C-CCFA51A0D9E1}" type="presOf" srcId="{D561333D-6A1C-4347-A554-240E1014482F}" destId="{4F4A92B2-C9FE-B848-A4EC-B91C3D4F3437}" srcOrd="0" destOrd="0" presId="urn:microsoft.com/office/officeart/2005/8/layout/vList2"/>
    <dgm:cxn modelId="{3D5380B0-9CEE-9E46-B2C6-AEF4B5775F12}" type="presOf" srcId="{E631EDF3-A060-834E-BA61-982EED8F963E}" destId="{844EA494-E37D-2B40-9124-F4E0B7CE1E9B}" srcOrd="0" destOrd="0" presId="urn:microsoft.com/office/officeart/2005/8/layout/vList2"/>
    <dgm:cxn modelId="{1E5DA79B-BC1A-9F46-9EA4-159F916A12CF}" type="presParOf" srcId="{3BA48282-37A8-744F-9AE4-F8868042D5A4}" destId="{4F4A92B2-C9FE-B848-A4EC-B91C3D4F3437}" srcOrd="0" destOrd="0" presId="urn:microsoft.com/office/officeart/2005/8/layout/vList2"/>
    <dgm:cxn modelId="{80FB154B-6276-5B48-9F11-7250EB31D32D}" type="presParOf" srcId="{3BA48282-37A8-744F-9AE4-F8868042D5A4}" destId="{2C5AD119-B502-9C40-80F4-3E6019A4EA99}" srcOrd="1" destOrd="0" presId="urn:microsoft.com/office/officeart/2005/8/layout/vList2"/>
    <dgm:cxn modelId="{3299F6B4-D7FF-A64C-889C-86A35E7B6EB5}" type="presParOf" srcId="{3BA48282-37A8-744F-9AE4-F8868042D5A4}" destId="{3D2E6020-0909-EE46-85C7-427B6BA57E35}" srcOrd="2" destOrd="0" presId="urn:microsoft.com/office/officeart/2005/8/layout/vList2"/>
    <dgm:cxn modelId="{5E58084F-12F7-7E4F-9090-E42D65679445}" type="presParOf" srcId="{3BA48282-37A8-744F-9AE4-F8868042D5A4}" destId="{844EA494-E37D-2B40-9124-F4E0B7CE1E9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87CB2-C2B5-2D4A-8EF1-0B2897EE2BC9}"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F28FC27A-5502-954F-9D87-28F56C8413EB}">
      <dgm:prSet phldrT="[Text]"/>
      <dgm:spPr/>
      <dgm:t>
        <a:bodyPr/>
        <a:lstStyle/>
        <a:p>
          <a:r>
            <a:rPr lang="en-GB" dirty="0"/>
            <a:t>Four key research questions</a:t>
          </a:r>
          <a:endParaRPr lang="en-US" dirty="0"/>
        </a:p>
      </dgm:t>
    </dgm:pt>
    <dgm:pt modelId="{FE4A6FCC-33CF-894C-8C96-3CD89C2EB1BD}" type="parTrans" cxnId="{7A597428-F1B7-6443-A952-75B3E6158982}">
      <dgm:prSet/>
      <dgm:spPr/>
      <dgm:t>
        <a:bodyPr/>
        <a:lstStyle/>
        <a:p>
          <a:endParaRPr lang="en-US"/>
        </a:p>
      </dgm:t>
    </dgm:pt>
    <dgm:pt modelId="{C8278D91-C4BB-2343-A462-B9C67A1E9732}" type="sibTrans" cxnId="{7A597428-F1B7-6443-A952-75B3E6158982}">
      <dgm:prSet/>
      <dgm:spPr/>
      <dgm:t>
        <a:bodyPr/>
        <a:lstStyle/>
        <a:p>
          <a:endParaRPr lang="en-US"/>
        </a:p>
      </dgm:t>
    </dgm:pt>
    <dgm:pt modelId="{4E588904-EE48-C84D-BF45-58C630CF8B0D}">
      <dgm:prSet phldrT="[Text]"/>
      <dgm:spPr/>
      <dgm:t>
        <a:bodyPr/>
        <a:lstStyle/>
        <a:p>
          <a:pPr>
            <a:buFont typeface="+mj-lt"/>
            <a:buAutoNum type="alphaLcParenR"/>
          </a:pPr>
          <a:r>
            <a:rPr lang="en-GB" dirty="0"/>
            <a:t>What conditions foster a successful relationship between university and health services?</a:t>
          </a:r>
          <a:endParaRPr lang="en-US" dirty="0"/>
        </a:p>
      </dgm:t>
    </dgm:pt>
    <dgm:pt modelId="{ECE6DFED-B725-6B4E-8101-1ACF71140BEA}" type="parTrans" cxnId="{B192B9E6-A5CC-D945-8DAE-30A34C8412C0}">
      <dgm:prSet/>
      <dgm:spPr/>
      <dgm:t>
        <a:bodyPr/>
        <a:lstStyle/>
        <a:p>
          <a:endParaRPr lang="en-US"/>
        </a:p>
      </dgm:t>
    </dgm:pt>
    <dgm:pt modelId="{E5251AA2-007B-9A46-A783-E4334538B156}" type="sibTrans" cxnId="{B192B9E6-A5CC-D945-8DAE-30A34C8412C0}">
      <dgm:prSet/>
      <dgm:spPr/>
      <dgm:t>
        <a:bodyPr/>
        <a:lstStyle/>
        <a:p>
          <a:endParaRPr lang="en-US"/>
        </a:p>
      </dgm:t>
    </dgm:pt>
    <dgm:pt modelId="{01E8E357-FE16-5845-B43C-6B3FC2341E6A}">
      <dgm:prSet phldrT="[Text]"/>
      <dgm:spPr/>
      <dgm:t>
        <a:bodyPr/>
        <a:lstStyle/>
        <a:p>
          <a:pPr>
            <a:buFont typeface="+mj-lt"/>
            <a:buAutoNum type="alphaLcParenR"/>
          </a:pPr>
          <a:r>
            <a:rPr lang="en-GB" dirty="0"/>
            <a:t>What is the impact on university students involved? </a:t>
          </a:r>
          <a:endParaRPr lang="en-US" dirty="0"/>
        </a:p>
      </dgm:t>
    </dgm:pt>
    <dgm:pt modelId="{213FB16F-4AF4-D646-BD29-219D0270A2DE}" type="parTrans" cxnId="{7E37B833-2974-4240-A06B-E151600EF885}">
      <dgm:prSet/>
      <dgm:spPr/>
      <dgm:t>
        <a:bodyPr/>
        <a:lstStyle/>
        <a:p>
          <a:endParaRPr lang="en-US"/>
        </a:p>
      </dgm:t>
    </dgm:pt>
    <dgm:pt modelId="{3531EF26-3E60-7C46-876D-59CA777A31D0}" type="sibTrans" cxnId="{7E37B833-2974-4240-A06B-E151600EF885}">
      <dgm:prSet/>
      <dgm:spPr/>
      <dgm:t>
        <a:bodyPr/>
        <a:lstStyle/>
        <a:p>
          <a:endParaRPr lang="en-US"/>
        </a:p>
      </dgm:t>
    </dgm:pt>
    <dgm:pt modelId="{F4CB2826-C433-E645-A5A3-9319186B36E0}">
      <dgm:prSet phldrT="[Text]"/>
      <dgm:spPr/>
      <dgm:t>
        <a:bodyPr/>
        <a:lstStyle/>
        <a:p>
          <a:pPr>
            <a:buFont typeface="+mj-lt"/>
            <a:buAutoNum type="alphaLcParenR"/>
          </a:pPr>
          <a:r>
            <a:rPr lang="en-GB" dirty="0"/>
            <a:t>What is the impact on mental health service users?</a:t>
          </a:r>
          <a:endParaRPr lang="en-US" dirty="0"/>
        </a:p>
      </dgm:t>
    </dgm:pt>
    <dgm:pt modelId="{C0BA0600-EB51-BA4F-9651-CDA723F7F295}" type="parTrans" cxnId="{2F3EB8EE-D47F-3F40-85FE-8C0FEBEC212C}">
      <dgm:prSet/>
      <dgm:spPr/>
      <dgm:t>
        <a:bodyPr/>
        <a:lstStyle/>
        <a:p>
          <a:endParaRPr lang="en-US"/>
        </a:p>
      </dgm:t>
    </dgm:pt>
    <dgm:pt modelId="{94EF62E9-C965-224F-8904-30861D998CD8}" type="sibTrans" cxnId="{2F3EB8EE-D47F-3F40-85FE-8C0FEBEC212C}">
      <dgm:prSet/>
      <dgm:spPr/>
      <dgm:t>
        <a:bodyPr/>
        <a:lstStyle/>
        <a:p>
          <a:endParaRPr lang="en-US"/>
        </a:p>
      </dgm:t>
    </dgm:pt>
    <dgm:pt modelId="{1E6D9086-F681-1641-ACD0-F8D5B7FA6CAF}">
      <dgm:prSet phldrT="[Text]"/>
      <dgm:spPr/>
      <dgm:t>
        <a:bodyPr/>
        <a:lstStyle/>
        <a:p>
          <a:pPr>
            <a:buFont typeface="+mj-lt"/>
            <a:buAutoNum type="alphaLcParenR"/>
          </a:pPr>
          <a:r>
            <a:rPr lang="en-GB" dirty="0"/>
            <a:t>What is the potential for peer research in the mental health context?</a:t>
          </a:r>
          <a:endParaRPr lang="en-US" dirty="0"/>
        </a:p>
      </dgm:t>
    </dgm:pt>
    <dgm:pt modelId="{1FCB5EAB-9433-474E-874D-2E01F6E0ED20}" type="parTrans" cxnId="{4BED38E3-27E3-AB45-979D-3664E3A4EF8D}">
      <dgm:prSet/>
      <dgm:spPr/>
      <dgm:t>
        <a:bodyPr/>
        <a:lstStyle/>
        <a:p>
          <a:endParaRPr lang="en-US"/>
        </a:p>
      </dgm:t>
    </dgm:pt>
    <dgm:pt modelId="{B1DFF018-B3CF-F849-A631-2E3005FA38C9}" type="sibTrans" cxnId="{4BED38E3-27E3-AB45-979D-3664E3A4EF8D}">
      <dgm:prSet/>
      <dgm:spPr/>
      <dgm:t>
        <a:bodyPr/>
        <a:lstStyle/>
        <a:p>
          <a:endParaRPr lang="en-US"/>
        </a:p>
      </dgm:t>
    </dgm:pt>
    <dgm:pt modelId="{7993355B-552F-1141-82DC-A35C7BA72730}" type="pres">
      <dgm:prSet presAssocID="{A8187CB2-C2B5-2D4A-8EF1-0B2897EE2BC9}" presName="diagram" presStyleCnt="0">
        <dgm:presLayoutVars>
          <dgm:chMax val="1"/>
          <dgm:dir/>
          <dgm:animLvl val="ctr"/>
          <dgm:resizeHandles val="exact"/>
        </dgm:presLayoutVars>
      </dgm:prSet>
      <dgm:spPr/>
    </dgm:pt>
    <dgm:pt modelId="{A9562522-4864-1249-8D44-88186BB7DCFC}" type="pres">
      <dgm:prSet presAssocID="{A8187CB2-C2B5-2D4A-8EF1-0B2897EE2BC9}" presName="matrix" presStyleCnt="0"/>
      <dgm:spPr/>
    </dgm:pt>
    <dgm:pt modelId="{F2B84EEA-BB50-C747-8EB7-FD65F3B8C1D1}" type="pres">
      <dgm:prSet presAssocID="{A8187CB2-C2B5-2D4A-8EF1-0B2897EE2BC9}" presName="tile1" presStyleLbl="node1" presStyleIdx="0" presStyleCnt="4"/>
      <dgm:spPr/>
    </dgm:pt>
    <dgm:pt modelId="{A95F4F30-FFAF-2140-AE98-CFF777C383C4}" type="pres">
      <dgm:prSet presAssocID="{A8187CB2-C2B5-2D4A-8EF1-0B2897EE2BC9}" presName="tile1text" presStyleLbl="node1" presStyleIdx="0" presStyleCnt="4">
        <dgm:presLayoutVars>
          <dgm:chMax val="0"/>
          <dgm:chPref val="0"/>
          <dgm:bulletEnabled val="1"/>
        </dgm:presLayoutVars>
      </dgm:prSet>
      <dgm:spPr/>
    </dgm:pt>
    <dgm:pt modelId="{63BA2288-58EF-4A43-B3E7-E78508A6E696}" type="pres">
      <dgm:prSet presAssocID="{A8187CB2-C2B5-2D4A-8EF1-0B2897EE2BC9}" presName="tile2" presStyleLbl="node1" presStyleIdx="1" presStyleCnt="4"/>
      <dgm:spPr/>
    </dgm:pt>
    <dgm:pt modelId="{F7DCB1CD-3D42-7D42-823F-9AC2F09D069B}" type="pres">
      <dgm:prSet presAssocID="{A8187CB2-C2B5-2D4A-8EF1-0B2897EE2BC9}" presName="tile2text" presStyleLbl="node1" presStyleIdx="1" presStyleCnt="4">
        <dgm:presLayoutVars>
          <dgm:chMax val="0"/>
          <dgm:chPref val="0"/>
          <dgm:bulletEnabled val="1"/>
        </dgm:presLayoutVars>
      </dgm:prSet>
      <dgm:spPr/>
    </dgm:pt>
    <dgm:pt modelId="{2C1D71DE-8037-DF49-84AE-59A4FA5D0C1C}" type="pres">
      <dgm:prSet presAssocID="{A8187CB2-C2B5-2D4A-8EF1-0B2897EE2BC9}" presName="tile3" presStyleLbl="node1" presStyleIdx="2" presStyleCnt="4"/>
      <dgm:spPr/>
    </dgm:pt>
    <dgm:pt modelId="{1D64B717-9A87-E24E-839A-D052A66B247E}" type="pres">
      <dgm:prSet presAssocID="{A8187CB2-C2B5-2D4A-8EF1-0B2897EE2BC9}" presName="tile3text" presStyleLbl="node1" presStyleIdx="2" presStyleCnt="4">
        <dgm:presLayoutVars>
          <dgm:chMax val="0"/>
          <dgm:chPref val="0"/>
          <dgm:bulletEnabled val="1"/>
        </dgm:presLayoutVars>
      </dgm:prSet>
      <dgm:spPr/>
    </dgm:pt>
    <dgm:pt modelId="{3C42D33F-7C96-EC46-B9E4-B647BA17D711}" type="pres">
      <dgm:prSet presAssocID="{A8187CB2-C2B5-2D4A-8EF1-0B2897EE2BC9}" presName="tile4" presStyleLbl="node1" presStyleIdx="3" presStyleCnt="4"/>
      <dgm:spPr/>
    </dgm:pt>
    <dgm:pt modelId="{74840DB4-5AA6-B54F-A149-6563FF942203}" type="pres">
      <dgm:prSet presAssocID="{A8187CB2-C2B5-2D4A-8EF1-0B2897EE2BC9}" presName="tile4text" presStyleLbl="node1" presStyleIdx="3" presStyleCnt="4">
        <dgm:presLayoutVars>
          <dgm:chMax val="0"/>
          <dgm:chPref val="0"/>
          <dgm:bulletEnabled val="1"/>
        </dgm:presLayoutVars>
      </dgm:prSet>
      <dgm:spPr/>
    </dgm:pt>
    <dgm:pt modelId="{FAEC3103-3869-3B4E-92CD-D87F5CEC9293}" type="pres">
      <dgm:prSet presAssocID="{A8187CB2-C2B5-2D4A-8EF1-0B2897EE2BC9}" presName="centerTile" presStyleLbl="fgShp" presStyleIdx="0" presStyleCnt="1">
        <dgm:presLayoutVars>
          <dgm:chMax val="0"/>
          <dgm:chPref val="0"/>
        </dgm:presLayoutVars>
      </dgm:prSet>
      <dgm:spPr/>
    </dgm:pt>
  </dgm:ptLst>
  <dgm:cxnLst>
    <dgm:cxn modelId="{A505241A-176D-6346-9C0A-4BC8EDF01257}" type="presOf" srcId="{1E6D9086-F681-1641-ACD0-F8D5B7FA6CAF}" destId="{74840DB4-5AA6-B54F-A149-6563FF942203}" srcOrd="1" destOrd="0" presId="urn:microsoft.com/office/officeart/2005/8/layout/matrix1"/>
    <dgm:cxn modelId="{7A597428-F1B7-6443-A952-75B3E6158982}" srcId="{A8187CB2-C2B5-2D4A-8EF1-0B2897EE2BC9}" destId="{F28FC27A-5502-954F-9D87-28F56C8413EB}" srcOrd="0" destOrd="0" parTransId="{FE4A6FCC-33CF-894C-8C96-3CD89C2EB1BD}" sibTransId="{C8278D91-C4BB-2343-A462-B9C67A1E9732}"/>
    <dgm:cxn modelId="{7E37B833-2974-4240-A06B-E151600EF885}" srcId="{F28FC27A-5502-954F-9D87-28F56C8413EB}" destId="{01E8E357-FE16-5845-B43C-6B3FC2341E6A}" srcOrd="1" destOrd="0" parTransId="{213FB16F-4AF4-D646-BD29-219D0270A2DE}" sibTransId="{3531EF26-3E60-7C46-876D-59CA777A31D0}"/>
    <dgm:cxn modelId="{8ACED046-70A2-554A-B5D2-3AA7570C2E9D}" type="presOf" srcId="{4E588904-EE48-C84D-BF45-58C630CF8B0D}" destId="{F2B84EEA-BB50-C747-8EB7-FD65F3B8C1D1}" srcOrd="0" destOrd="0" presId="urn:microsoft.com/office/officeart/2005/8/layout/matrix1"/>
    <dgm:cxn modelId="{703E3374-A56E-AD4F-924D-B4C9B9F0CC84}" type="presOf" srcId="{1E6D9086-F681-1641-ACD0-F8D5B7FA6CAF}" destId="{3C42D33F-7C96-EC46-B9E4-B647BA17D711}" srcOrd="0" destOrd="0" presId="urn:microsoft.com/office/officeart/2005/8/layout/matrix1"/>
    <dgm:cxn modelId="{47D5F5AC-D8D3-FD4D-8EA7-AA726CEEAF67}" type="presOf" srcId="{01E8E357-FE16-5845-B43C-6B3FC2341E6A}" destId="{F7DCB1CD-3D42-7D42-823F-9AC2F09D069B}" srcOrd="1" destOrd="0" presId="urn:microsoft.com/office/officeart/2005/8/layout/matrix1"/>
    <dgm:cxn modelId="{8BCD81AF-3F98-854C-B12C-5896DB6028DE}" type="presOf" srcId="{4E588904-EE48-C84D-BF45-58C630CF8B0D}" destId="{A95F4F30-FFAF-2140-AE98-CFF777C383C4}" srcOrd="1" destOrd="0" presId="urn:microsoft.com/office/officeart/2005/8/layout/matrix1"/>
    <dgm:cxn modelId="{91F7DDB5-A0E3-A54B-A918-A520CF50B0FB}" type="presOf" srcId="{F28FC27A-5502-954F-9D87-28F56C8413EB}" destId="{FAEC3103-3869-3B4E-92CD-D87F5CEC9293}" srcOrd="0" destOrd="0" presId="urn:microsoft.com/office/officeart/2005/8/layout/matrix1"/>
    <dgm:cxn modelId="{89A2FBBF-8AAF-DF43-B52C-68C6E494D0C3}" type="presOf" srcId="{F4CB2826-C433-E645-A5A3-9319186B36E0}" destId="{2C1D71DE-8037-DF49-84AE-59A4FA5D0C1C}" srcOrd="0" destOrd="0" presId="urn:microsoft.com/office/officeart/2005/8/layout/matrix1"/>
    <dgm:cxn modelId="{FF5799C1-8866-9C4C-8DE7-5D2442AA6870}" type="presOf" srcId="{01E8E357-FE16-5845-B43C-6B3FC2341E6A}" destId="{63BA2288-58EF-4A43-B3E7-E78508A6E696}" srcOrd="0" destOrd="0" presId="urn:microsoft.com/office/officeart/2005/8/layout/matrix1"/>
    <dgm:cxn modelId="{C6AE42D7-5BB1-4943-95D7-92619E57E0DC}" type="presOf" srcId="{F4CB2826-C433-E645-A5A3-9319186B36E0}" destId="{1D64B717-9A87-E24E-839A-D052A66B247E}" srcOrd="1" destOrd="0" presId="urn:microsoft.com/office/officeart/2005/8/layout/matrix1"/>
    <dgm:cxn modelId="{4BED38E3-27E3-AB45-979D-3664E3A4EF8D}" srcId="{F28FC27A-5502-954F-9D87-28F56C8413EB}" destId="{1E6D9086-F681-1641-ACD0-F8D5B7FA6CAF}" srcOrd="3" destOrd="0" parTransId="{1FCB5EAB-9433-474E-874D-2E01F6E0ED20}" sibTransId="{B1DFF018-B3CF-F849-A631-2E3005FA38C9}"/>
    <dgm:cxn modelId="{B192B9E6-A5CC-D945-8DAE-30A34C8412C0}" srcId="{F28FC27A-5502-954F-9D87-28F56C8413EB}" destId="{4E588904-EE48-C84D-BF45-58C630CF8B0D}" srcOrd="0" destOrd="0" parTransId="{ECE6DFED-B725-6B4E-8101-1ACF71140BEA}" sibTransId="{E5251AA2-007B-9A46-A783-E4334538B156}"/>
    <dgm:cxn modelId="{984D63ED-BC49-E34B-9DDB-6BC1A3A70762}" type="presOf" srcId="{A8187CB2-C2B5-2D4A-8EF1-0B2897EE2BC9}" destId="{7993355B-552F-1141-82DC-A35C7BA72730}" srcOrd="0" destOrd="0" presId="urn:microsoft.com/office/officeart/2005/8/layout/matrix1"/>
    <dgm:cxn modelId="{2F3EB8EE-D47F-3F40-85FE-8C0FEBEC212C}" srcId="{F28FC27A-5502-954F-9D87-28F56C8413EB}" destId="{F4CB2826-C433-E645-A5A3-9319186B36E0}" srcOrd="2" destOrd="0" parTransId="{C0BA0600-EB51-BA4F-9651-CDA723F7F295}" sibTransId="{94EF62E9-C965-224F-8904-30861D998CD8}"/>
    <dgm:cxn modelId="{3B2A7E93-1795-9B4A-A1B9-8418405A305E}" type="presParOf" srcId="{7993355B-552F-1141-82DC-A35C7BA72730}" destId="{A9562522-4864-1249-8D44-88186BB7DCFC}" srcOrd="0" destOrd="0" presId="urn:microsoft.com/office/officeart/2005/8/layout/matrix1"/>
    <dgm:cxn modelId="{8313457A-47E9-044B-ABD2-B93BD5A3A7CF}" type="presParOf" srcId="{A9562522-4864-1249-8D44-88186BB7DCFC}" destId="{F2B84EEA-BB50-C747-8EB7-FD65F3B8C1D1}" srcOrd="0" destOrd="0" presId="urn:microsoft.com/office/officeart/2005/8/layout/matrix1"/>
    <dgm:cxn modelId="{5A62C985-D637-4A49-9BA6-16DF65986567}" type="presParOf" srcId="{A9562522-4864-1249-8D44-88186BB7DCFC}" destId="{A95F4F30-FFAF-2140-AE98-CFF777C383C4}" srcOrd="1" destOrd="0" presId="urn:microsoft.com/office/officeart/2005/8/layout/matrix1"/>
    <dgm:cxn modelId="{1549F1EA-CBD5-A746-B082-5D24091423B8}" type="presParOf" srcId="{A9562522-4864-1249-8D44-88186BB7DCFC}" destId="{63BA2288-58EF-4A43-B3E7-E78508A6E696}" srcOrd="2" destOrd="0" presId="urn:microsoft.com/office/officeart/2005/8/layout/matrix1"/>
    <dgm:cxn modelId="{4D3107A6-D5DA-0346-973F-AA355C02B8E1}" type="presParOf" srcId="{A9562522-4864-1249-8D44-88186BB7DCFC}" destId="{F7DCB1CD-3D42-7D42-823F-9AC2F09D069B}" srcOrd="3" destOrd="0" presId="urn:microsoft.com/office/officeart/2005/8/layout/matrix1"/>
    <dgm:cxn modelId="{8C95D1A5-ADC9-E647-AF7C-0226B97EE489}" type="presParOf" srcId="{A9562522-4864-1249-8D44-88186BB7DCFC}" destId="{2C1D71DE-8037-DF49-84AE-59A4FA5D0C1C}" srcOrd="4" destOrd="0" presId="urn:microsoft.com/office/officeart/2005/8/layout/matrix1"/>
    <dgm:cxn modelId="{E1EBBABA-AC24-9C4D-B05B-34BCAC255960}" type="presParOf" srcId="{A9562522-4864-1249-8D44-88186BB7DCFC}" destId="{1D64B717-9A87-E24E-839A-D052A66B247E}" srcOrd="5" destOrd="0" presId="urn:microsoft.com/office/officeart/2005/8/layout/matrix1"/>
    <dgm:cxn modelId="{2E7CD78E-A26F-6046-9D97-80B7E0EAD53C}" type="presParOf" srcId="{A9562522-4864-1249-8D44-88186BB7DCFC}" destId="{3C42D33F-7C96-EC46-B9E4-B647BA17D711}" srcOrd="6" destOrd="0" presId="urn:microsoft.com/office/officeart/2005/8/layout/matrix1"/>
    <dgm:cxn modelId="{EAD2A604-DD80-744F-9482-9F29182FA0A4}" type="presParOf" srcId="{A9562522-4864-1249-8D44-88186BB7DCFC}" destId="{74840DB4-5AA6-B54F-A149-6563FF942203}" srcOrd="7" destOrd="0" presId="urn:microsoft.com/office/officeart/2005/8/layout/matrix1"/>
    <dgm:cxn modelId="{6DD39093-C7BE-094D-9B52-996B4105D56E}" type="presParOf" srcId="{7993355B-552F-1141-82DC-A35C7BA72730}" destId="{FAEC3103-3869-3B4E-92CD-D87F5CEC92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A92B2-C9FE-B848-A4EC-B91C3D4F3437}">
      <dsp:nvSpPr>
        <dsp:cNvPr id="0" name=""/>
        <dsp:cNvSpPr/>
      </dsp:nvSpPr>
      <dsp:spPr>
        <a:xfrm>
          <a:off x="0" y="7310"/>
          <a:ext cx="1043981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1" kern="1200" dirty="0"/>
            <a:t>a) The impact of adopting an arts-based educational model in a mental health context. </a:t>
          </a:r>
          <a:endParaRPr lang="en-US" sz="2400" kern="1200" dirty="0"/>
        </a:p>
      </dsp:txBody>
      <dsp:txXfrm>
        <a:off x="46606" y="53916"/>
        <a:ext cx="10346598" cy="861507"/>
      </dsp:txXfrm>
    </dsp:sp>
    <dsp:sp modelId="{2C5AD119-B502-9C40-80F4-3E6019A4EA99}">
      <dsp:nvSpPr>
        <dsp:cNvPr id="0" name=""/>
        <dsp:cNvSpPr/>
      </dsp:nvSpPr>
      <dsp:spPr>
        <a:xfrm>
          <a:off x="0" y="962030"/>
          <a:ext cx="1043981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We are interested in what may be the benefits of offering university-based arts courses to local people with mental health problems. The development of ‘Recovery Colleges’ in the UK since 2011 has focused on what is commonly called ‘psychoeducation’ (Perkins et al, 2012) providing education to enable people to manage their mental health. Converge has taken a different approach through focusing on the arts and not on the mental health problem directly. </a:t>
          </a:r>
          <a:endParaRPr lang="en-US" sz="1900" kern="1200" dirty="0"/>
        </a:p>
      </dsp:txBody>
      <dsp:txXfrm>
        <a:off x="0" y="962030"/>
        <a:ext cx="10439810" cy="1391040"/>
      </dsp:txXfrm>
    </dsp:sp>
    <dsp:sp modelId="{3D2E6020-0909-EE46-85C7-427B6BA57E35}">
      <dsp:nvSpPr>
        <dsp:cNvPr id="0" name=""/>
        <dsp:cNvSpPr/>
      </dsp:nvSpPr>
      <dsp:spPr>
        <a:xfrm>
          <a:off x="0" y="2353070"/>
          <a:ext cx="1043981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i="1" kern="1200" dirty="0"/>
            <a:t>b) The possibilities of creative research methodologies to enable a more genuine, less tokenistic forms of coproduction. </a:t>
          </a:r>
          <a:endParaRPr lang="en-US" sz="2400" kern="1200" dirty="0"/>
        </a:p>
      </dsp:txBody>
      <dsp:txXfrm>
        <a:off x="46606" y="2399676"/>
        <a:ext cx="10346598" cy="861507"/>
      </dsp:txXfrm>
    </dsp:sp>
    <dsp:sp modelId="{844EA494-E37D-2B40-9124-F4E0B7CE1E9B}">
      <dsp:nvSpPr>
        <dsp:cNvPr id="0" name=""/>
        <dsp:cNvSpPr/>
      </dsp:nvSpPr>
      <dsp:spPr>
        <a:xfrm>
          <a:off x="0" y="3307790"/>
          <a:ext cx="1043981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4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Coproduction in mental health is directed toward addressing the power imbalances in the mental health system and creating services more sensitive to the needs of people who use services (Clark, 2015). Our approach, through practice and reflection, has been to explore the potential of creative methodologies to enable more sustained and genuine engagement. See </a:t>
          </a:r>
          <a:r>
            <a:rPr lang="en-GB" sz="1900" kern="1200" dirty="0" err="1"/>
            <a:t>Lambley</a:t>
          </a:r>
          <a:r>
            <a:rPr lang="en-GB" sz="1900" kern="1200" dirty="0"/>
            <a:t> et al. (2019) as an example of the approach. Reference appendices – document. </a:t>
          </a:r>
          <a:endParaRPr lang="en-US" sz="1900" kern="1200" dirty="0"/>
        </a:p>
      </dsp:txBody>
      <dsp:txXfrm>
        <a:off x="0" y="3307790"/>
        <a:ext cx="10439810" cy="1391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84EEA-BB50-C747-8EB7-FD65F3B8C1D1}">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mj-lt"/>
            <a:buNone/>
          </a:pPr>
          <a:r>
            <a:rPr lang="en-GB" sz="2200" kern="1200" dirty="0"/>
            <a:t>What conditions foster a successful relationship between university and health services?</a:t>
          </a:r>
          <a:endParaRPr lang="en-US" sz="2200" kern="1200" dirty="0"/>
        </a:p>
      </dsp:txBody>
      <dsp:txXfrm rot="5400000">
        <a:off x="-1" y="1"/>
        <a:ext cx="4064000" cy="2032000"/>
      </dsp:txXfrm>
    </dsp:sp>
    <dsp:sp modelId="{63BA2288-58EF-4A43-B3E7-E78508A6E696}">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mj-lt"/>
            <a:buNone/>
          </a:pPr>
          <a:r>
            <a:rPr lang="en-GB" sz="2200" kern="1200" dirty="0"/>
            <a:t>What is the impact on university students involved? </a:t>
          </a:r>
          <a:endParaRPr lang="en-US" sz="2200" kern="1200" dirty="0"/>
        </a:p>
      </dsp:txBody>
      <dsp:txXfrm>
        <a:off x="4064000" y="0"/>
        <a:ext cx="4064000" cy="2032000"/>
      </dsp:txXfrm>
    </dsp:sp>
    <dsp:sp modelId="{2C1D71DE-8037-DF49-84AE-59A4FA5D0C1C}">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mj-lt"/>
            <a:buNone/>
          </a:pPr>
          <a:r>
            <a:rPr lang="en-GB" sz="2200" kern="1200" dirty="0"/>
            <a:t>What is the impact on mental health service users?</a:t>
          </a:r>
          <a:endParaRPr lang="en-US" sz="2200" kern="1200" dirty="0"/>
        </a:p>
      </dsp:txBody>
      <dsp:txXfrm rot="10800000">
        <a:off x="0" y="3386666"/>
        <a:ext cx="4064000" cy="2032000"/>
      </dsp:txXfrm>
    </dsp:sp>
    <dsp:sp modelId="{3C42D33F-7C96-EC46-B9E4-B647BA17D711}">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Font typeface="+mj-lt"/>
            <a:buNone/>
          </a:pPr>
          <a:r>
            <a:rPr lang="en-GB" sz="2200" kern="1200" dirty="0"/>
            <a:t>What is the potential for peer research in the mental health context?</a:t>
          </a:r>
          <a:endParaRPr lang="en-US" sz="2200" kern="1200" dirty="0"/>
        </a:p>
      </dsp:txBody>
      <dsp:txXfrm rot="-5400000">
        <a:off x="4063999" y="3386666"/>
        <a:ext cx="4064000" cy="2032000"/>
      </dsp:txXfrm>
    </dsp:sp>
    <dsp:sp modelId="{FAEC3103-3869-3B4E-92CD-D87F5CEC9293}">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Four key research questions</a:t>
          </a:r>
          <a:endParaRPr lang="en-US" sz="2200" kern="1200" dirty="0"/>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9B007-5749-4444-9A44-3C520C1BA501}"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9F5E4-28EB-442A-8E6C-678BAD02CC4A}" type="slidenum">
              <a:rPr lang="en-GB" smtClean="0"/>
              <a:t>‹#›</a:t>
            </a:fld>
            <a:endParaRPr lang="en-GB"/>
          </a:p>
        </p:txBody>
      </p:sp>
    </p:spTree>
    <p:extLst>
      <p:ext uri="{BB962C8B-B14F-4D97-AF65-F5344CB8AC3E}">
        <p14:creationId xmlns:p14="http://schemas.microsoft.com/office/powerpoint/2010/main" val="317355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C5C685-73AF-4677-842E-87595B8403A3}" type="datetime1">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96723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CE5AF-6C1E-421C-BB07-A5E988720AD0}" type="datetime1">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170081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67BCC7-4499-4E38-9299-7D4C52ADCBD7}" type="datetime1">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140094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A2728B-4D13-4CE9-9127-0841F3637391}" type="datetime1">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372024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E7C7A8-BA93-4DF9-B504-E0ABD9227330}" type="datetime1">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24234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7A3949-5EB1-43C4-8921-313BC741FFC4}" type="datetime1">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377116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18A8F7-9A90-4164-88C1-FDAC55459AE3}" type="datetime1">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362387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466187-7A95-434B-892A-4107F159E381}" type="datetime1">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429463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DA5E4-F706-49CA-87B5-8DF9A00C91BF}" type="datetime1">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148883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F6B539-4F91-403E-AF57-1A751D7CC50F}" type="datetime1">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231511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0D7FB6A-30EF-408D-BE11-FF2DB2A07361}" type="datetime1">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CDB93-5A39-4BA5-9577-9697964D9A13}" type="slidenum">
              <a:rPr lang="en-GB" smtClean="0"/>
              <a:t>‹#›</a:t>
            </a:fld>
            <a:endParaRPr lang="en-GB"/>
          </a:p>
        </p:txBody>
      </p:sp>
    </p:spTree>
    <p:extLst>
      <p:ext uri="{BB962C8B-B14F-4D97-AF65-F5344CB8AC3E}">
        <p14:creationId xmlns:p14="http://schemas.microsoft.com/office/powerpoint/2010/main" val="162632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0205A-13F5-4351-813A-E86B88CB1FB9}" type="datetime1">
              <a:rPr lang="en-GB" smtClean="0"/>
              <a:t>16/06/2020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CDB93-5A39-4BA5-9577-9697964D9A13}" type="slidenum">
              <a:rPr lang="en-GB" smtClean="0"/>
              <a:t>‹#›</a:t>
            </a:fld>
            <a:endParaRPr lang="en-GB"/>
          </a:p>
        </p:txBody>
      </p:sp>
    </p:spTree>
    <p:extLst>
      <p:ext uri="{BB962C8B-B14F-4D97-AF65-F5344CB8AC3E}">
        <p14:creationId xmlns:p14="http://schemas.microsoft.com/office/powerpoint/2010/main" val="238539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eur02.safelinks.protection.outlook.com/?url=https%3A%2F%2Fissuu.com%2Fysjumedia%2Fdocs%2Fconverge_mag_final&amp;data=02%7C01%7CN.ROWE%40yorksj.ac.uk%7C19e746c600464d46b6da08d7f1c6f0fe%7C5c8ae38ef85b4309b7ec862815a37aee%7C0%7C0%7C637243709049889327&amp;sdata=Gy61iZHCE8CM7dsjVT%2B5E20Yw2N9IqGlCv4ZIKF67BE%3D&amp;reserved=0" TargetMode="External"/><Relationship Id="rId2" Type="http://schemas.openxmlformats.org/officeDocument/2006/relationships/hyperlink" Target="https://www.facebook.com/bbcbreakfast/videos/1950396214974507/?hc_ref=ARTmvJ1VqJfU_dVH8foNdLEODeWCh4qcsMCDY2azF0xBJXHyrjSHDrlwVGkV88TlwJs&amp;pnref=story"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ray.yorksj.ac.uk/id/eprint/1540" TargetMode="External"/><Relationship Id="rId2" Type="http://schemas.openxmlformats.org/officeDocument/2006/relationships/hyperlink" Target="http://ray.yorksj.ac.uk/id/eprint/1154" TargetMode="External"/><Relationship Id="rId1" Type="http://schemas.openxmlformats.org/officeDocument/2006/relationships/slideLayout" Target="../slideLayouts/slideLayout9.xml"/><Relationship Id="rId4" Type="http://schemas.openxmlformats.org/officeDocument/2006/relationships/hyperlink" Target="http://ray.yorksj.ac.uk/id/eprint/39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vert="horz" lIns="91440" tIns="45720" rIns="91440" bIns="45720" rtlCol="0" anchor="ctr">
            <a:normAutofit/>
          </a:bodyPr>
          <a:lstStyle/>
          <a:p>
            <a:r>
              <a:rPr lang="en-US" sz="3400"/>
              <a:t>Converge: University arts education and adults with mental health problems. </a:t>
            </a:r>
          </a:p>
        </p:txBody>
      </p:sp>
      <p:sp>
        <p:nvSpPr>
          <p:cNvPr id="4" name="Text Placeholder 3"/>
          <p:cNvSpPr>
            <a:spLocks noGrp="1"/>
          </p:cNvSpPr>
          <p:nvPr>
            <p:ph type="body" sz="half" idx="2"/>
          </p:nvPr>
        </p:nvSpPr>
        <p:spPr>
          <a:xfrm>
            <a:off x="648930" y="2438400"/>
            <a:ext cx="5127029" cy="3785419"/>
          </a:xfrm>
        </p:spPr>
        <p:txBody>
          <a:bodyPr vert="horz" lIns="91440" tIns="45720" rIns="91440" bIns="45720" rtlCol="0">
            <a:normAutofit/>
          </a:bodyPr>
          <a:lstStyle/>
          <a:p>
            <a:r>
              <a:rPr lang="en-US" sz="2400" dirty="0" err="1"/>
              <a:t>UoA</a:t>
            </a:r>
            <a:r>
              <a:rPr lang="en-US" sz="2400" dirty="0"/>
              <a:t> 33 Multi-Component Output with contextual information</a:t>
            </a:r>
          </a:p>
          <a:p>
            <a:r>
              <a:rPr lang="en-US" sz="2400" dirty="0"/>
              <a:t>Nick Rowe</a:t>
            </a:r>
          </a:p>
          <a:p>
            <a:r>
              <a:rPr lang="en-US" sz="2400" dirty="0"/>
              <a:t>2014-20</a:t>
            </a:r>
          </a:p>
        </p:txBody>
      </p:sp>
      <p:pic>
        <p:nvPicPr>
          <p:cNvPr id="6" name="Picture 5" descr="Converge_logo_Final.jpg">
            <a:extLst>
              <a:ext uri="{FF2B5EF4-FFF2-40B4-BE49-F238E27FC236}">
                <a16:creationId xmlns:a16="http://schemas.microsoft.com/office/drawing/2014/main" id="{83B4BE05-2095-3D44-8AB3-40FBC3C8280F}"/>
              </a:ext>
            </a:extLst>
          </p:cNvPr>
          <p:cNvPicPr>
            <a:picLocks noChangeAspect="1"/>
          </p:cNvPicPr>
          <p:nvPr/>
        </p:nvPicPr>
        <p:blipFill rotWithShape="1">
          <a:blip r:embed="rId2">
            <a:extLst>
              <a:ext uri="{28A0092B-C50C-407E-A947-70E740481C1C}">
                <a14:useLocalDpi xmlns:a14="http://schemas.microsoft.com/office/drawing/2010/main" val="0"/>
              </a:ext>
            </a:extLst>
          </a:blip>
          <a:srcRect l="2082" r="3" b="3"/>
          <a:stretch/>
        </p:blipFill>
        <p:spPr>
          <a:xfrm>
            <a:off x="6090613" y="640082"/>
            <a:ext cx="5461724" cy="5577837"/>
          </a:xfrm>
          <a:prstGeom prst="rect">
            <a:avLst/>
          </a:prstGeom>
          <a:effectLst/>
        </p:spPr>
      </p:pic>
      <p:pic>
        <p:nvPicPr>
          <p:cNvPr id="5" name="Picture 4"/>
          <p:cNvPicPr>
            <a:picLocks noChangeAspect="1"/>
          </p:cNvPicPr>
          <p:nvPr/>
        </p:nvPicPr>
        <p:blipFill>
          <a:blip r:embed="rId3"/>
          <a:stretch>
            <a:fillRect/>
          </a:stretch>
        </p:blipFill>
        <p:spPr>
          <a:xfrm>
            <a:off x="10586977" y="187325"/>
            <a:ext cx="1436748" cy="812506"/>
          </a:xfrm>
          <a:prstGeom prst="rect">
            <a:avLst/>
          </a:prstGeom>
        </p:spPr>
      </p:pic>
    </p:spTree>
    <p:extLst>
      <p:ext uri="{BB962C8B-B14F-4D97-AF65-F5344CB8AC3E}">
        <p14:creationId xmlns:p14="http://schemas.microsoft.com/office/powerpoint/2010/main" val="293680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6" y="462708"/>
            <a:ext cx="10776743" cy="947451"/>
          </a:xfrm>
        </p:spPr>
        <p:txBody>
          <a:bodyPr>
            <a:normAutofit fontScale="90000"/>
          </a:bodyPr>
          <a:lstStyle/>
          <a:p>
            <a:pPr lvl="0"/>
            <a:r>
              <a:rPr lang="en-GB" dirty="0"/>
              <a:t>Insights – RQ3. </a:t>
            </a:r>
            <a:r>
              <a:rPr lang="en-GB" i="1" dirty="0"/>
              <a:t>What is the impact on mental health service users?</a:t>
            </a:r>
            <a:r>
              <a:rPr lang="en-GB" dirty="0"/>
              <a:t> </a:t>
            </a:r>
            <a:br>
              <a:rPr lang="en-GB" dirty="0"/>
            </a:br>
            <a:endParaRPr lang="en-GB" dirty="0"/>
          </a:p>
        </p:txBody>
      </p:sp>
      <p:sp>
        <p:nvSpPr>
          <p:cNvPr id="4" name="Text Placeholder 3"/>
          <p:cNvSpPr>
            <a:spLocks noGrp="1"/>
          </p:cNvSpPr>
          <p:nvPr>
            <p:ph type="body" sz="half" idx="2"/>
          </p:nvPr>
        </p:nvSpPr>
        <p:spPr>
          <a:xfrm>
            <a:off x="577057" y="1323977"/>
            <a:ext cx="5993560" cy="5397500"/>
          </a:xfrm>
        </p:spPr>
        <p:txBody>
          <a:bodyPr>
            <a:noAutofit/>
          </a:bodyPr>
          <a:lstStyle/>
          <a:p>
            <a:r>
              <a:rPr lang="en-GB" dirty="0"/>
              <a:t>The notion of recovery is a key concept in contemporary mental health practice. Converge has through its practice and research has contributed to evolving critical understandings of recovery that pose a challenge to ‘the short-term, individualised approaches that are currently prevalent in mental health.’</a:t>
            </a:r>
          </a:p>
          <a:p>
            <a:r>
              <a:rPr lang="en-GB" b="1" dirty="0"/>
              <a:t>Participatory processes: </a:t>
            </a:r>
            <a:r>
              <a:rPr lang="en-GB" dirty="0"/>
              <a:t>Asghar and Rowe (2016) exemplify how Converge has contributed substantially to the body of understanding of the benefits of participatory arts processes.  </a:t>
            </a:r>
          </a:p>
          <a:p>
            <a:pPr lvl="0"/>
            <a:r>
              <a:rPr lang="en-GB" b="1" dirty="0"/>
              <a:t>Resilience: </a:t>
            </a:r>
            <a:r>
              <a:rPr lang="en-GB" dirty="0" err="1"/>
              <a:t>Heinemeyer</a:t>
            </a:r>
            <a:r>
              <a:rPr lang="en-GB" dirty="0"/>
              <a:t> and Rowe (2019)’s study of the role Out of Character (</a:t>
            </a:r>
            <a:r>
              <a:rPr lang="en-GB" dirty="0" err="1"/>
              <a:t>Converge’s</a:t>
            </a:r>
            <a:r>
              <a:rPr lang="en-GB" dirty="0"/>
              <a:t> theatre company) plays in its members’ recovery processes found the long-term</a:t>
            </a:r>
            <a:r>
              <a:rPr lang="en-GB" i="1" dirty="0"/>
              <a:t> </a:t>
            </a:r>
            <a:r>
              <a:rPr lang="en-GB" dirty="0"/>
              <a:t>nature of involvement in a theatre troupe to be pivotal. Interviewees and focus group members in this research posited ‘being known’ in the theatre company as a stronghold within their lives and recovery processes. This should perhaps lend weight to critical perspectives on resilience and recovery, suggesting that resilience is less a property of individuals than of supportive, enduring communities. </a:t>
            </a:r>
          </a:p>
          <a:p>
            <a:pPr lvl="0"/>
            <a:endParaRPr lang="en-GB" dirty="0"/>
          </a:p>
          <a:p>
            <a:pPr lvl="0"/>
            <a:r>
              <a:rPr lang="en-GB" b="1" i="1" dirty="0"/>
              <a:t>Image: Out of Character’s show at York Theatre Royal, ‘Less than Human’. March 2020. </a:t>
            </a:r>
          </a:p>
          <a:p>
            <a:endParaRPr lang="en-GB" dirty="0"/>
          </a:p>
        </p:txBody>
      </p:sp>
      <p:sp>
        <p:nvSpPr>
          <p:cNvPr id="6" name="Slide Number Placeholder 5"/>
          <p:cNvSpPr>
            <a:spLocks noGrp="1"/>
          </p:cNvSpPr>
          <p:nvPr>
            <p:ph type="sldNum" sz="quarter" idx="12"/>
          </p:nvPr>
        </p:nvSpPr>
        <p:spPr/>
        <p:txBody>
          <a:bodyPr/>
          <a:lstStyle/>
          <a:p>
            <a:fld id="{3CFCDB93-5A39-4BA5-9577-9697964D9A13}" type="slidenum">
              <a:rPr lang="en-GB" smtClean="0"/>
              <a:t>10</a:t>
            </a:fld>
            <a:endParaRPr lang="en-GB"/>
          </a:p>
        </p:txBody>
      </p:sp>
      <p:pic>
        <p:nvPicPr>
          <p:cNvPr id="5" name="Picture Placeholder 4" descr="A picture containing young, holding, riding, wearing&#10;&#10;Description automatically generated">
            <a:extLst>
              <a:ext uri="{FF2B5EF4-FFF2-40B4-BE49-F238E27FC236}">
                <a16:creationId xmlns:a16="http://schemas.microsoft.com/office/drawing/2014/main" id="{293CF8E9-789B-334E-AA2F-9FFC898F216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3190" r="13190"/>
          <a:stretch>
            <a:fillRect/>
          </a:stretch>
        </p:blipFill>
        <p:spPr>
          <a:xfrm>
            <a:off x="6570663" y="1430338"/>
            <a:ext cx="5511800" cy="5291137"/>
          </a:xfrm>
        </p:spPr>
      </p:pic>
    </p:spTree>
    <p:extLst>
      <p:ext uri="{BB962C8B-B14F-4D97-AF65-F5344CB8AC3E}">
        <p14:creationId xmlns:p14="http://schemas.microsoft.com/office/powerpoint/2010/main" val="14245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vert="horz" lIns="91440" tIns="45720" rIns="91440" bIns="45720" rtlCol="0" anchor="ctr">
            <a:normAutofit/>
          </a:bodyPr>
          <a:lstStyle/>
          <a:p>
            <a:pPr lvl="0"/>
            <a:r>
              <a:rPr lang="en-US" sz="2800"/>
              <a:t>Insights – RQ4. What is the potential for peer research in the mental health context? </a:t>
            </a:r>
            <a:br>
              <a:rPr lang="en-US" sz="2800"/>
            </a:br>
            <a:endParaRPr lang="en-US" sz="2800"/>
          </a:p>
        </p:txBody>
      </p:sp>
      <p:sp>
        <p:nvSpPr>
          <p:cNvPr id="4" name="Text Placeholder 3"/>
          <p:cNvSpPr>
            <a:spLocks noGrp="1"/>
          </p:cNvSpPr>
          <p:nvPr>
            <p:ph type="body" sz="half" idx="2"/>
          </p:nvPr>
        </p:nvSpPr>
        <p:spPr>
          <a:xfrm>
            <a:off x="648930" y="2438400"/>
            <a:ext cx="5127029" cy="3785419"/>
          </a:xfrm>
        </p:spPr>
        <p:txBody>
          <a:bodyPr vert="horz" lIns="91440" tIns="45720" rIns="91440" bIns="45720" rtlCol="0">
            <a:noAutofit/>
          </a:bodyPr>
          <a:lstStyle/>
          <a:p>
            <a:r>
              <a:rPr lang="en-US" sz="1200" dirty="0"/>
              <a:t>Within this question we have explore the ways in which creative research methodologies may enable a more genuine, less tokenistic forms of coproduction?</a:t>
            </a:r>
          </a:p>
          <a:p>
            <a:r>
              <a:rPr lang="en-US" sz="1200" dirty="0"/>
              <a:t>Genuine participation in service provision, evaluation and research is a major priority for mental health services. The challenge is that coproduction can be tokenistic and conducted in professional discourses from which many people feel excluded. Since 2014 we have explored how genuine coproduction can be facilitated through the arts and through an educational paradigm. This has taken the form of the </a:t>
            </a:r>
            <a:r>
              <a:rPr lang="en-US" sz="1200" b="1" i="1" dirty="0"/>
              <a:t>Converge Evaluation and Research Team (CERT)</a:t>
            </a:r>
            <a:endParaRPr lang="en-US" sz="1200" dirty="0"/>
          </a:p>
          <a:p>
            <a:r>
              <a:rPr lang="en-US" sz="1200" dirty="0"/>
              <a:t>CERT comprises people with lived experience of mental ill health supported by university academics at York St John University. It carries out external evaluations (see an example in appendix ?) and publishes on issues relevant to the group.  </a:t>
            </a:r>
          </a:p>
          <a:p>
            <a:r>
              <a:rPr lang="en-US" sz="1200" dirty="0"/>
              <a:t>CERT is particularly interested in ways in which the voices of people with mental ill health can be facilitated in research.  The group’s study of the experiences of mental ill health within Converge (</a:t>
            </a:r>
            <a:r>
              <a:rPr lang="en-US" sz="1200" dirty="0" err="1"/>
              <a:t>Lambley</a:t>
            </a:r>
            <a:r>
              <a:rPr lang="en-US" sz="1200" dirty="0"/>
              <a:t>, Rowe et al 2019) adopted a Participatory Action Research approach, employing photo elicitation as a means of facilitating conversations with participants. More recently an article accepted for publication in </a:t>
            </a:r>
            <a:r>
              <a:rPr lang="en-US" sz="1200" i="1" dirty="0"/>
              <a:t>Qualitative Research in Psychology </a:t>
            </a:r>
            <a:r>
              <a:rPr lang="en-US" sz="1200" dirty="0"/>
              <a:t>explores the value of ‘</a:t>
            </a:r>
            <a:r>
              <a:rPr lang="en-US" sz="1200" dirty="0" err="1"/>
              <a:t>allyship</a:t>
            </a:r>
            <a:r>
              <a:rPr lang="en-US" sz="1200" dirty="0"/>
              <a:t>’. </a:t>
            </a:r>
          </a:p>
        </p:txBody>
      </p:sp>
      <p:pic>
        <p:nvPicPr>
          <p:cNvPr id="14" name="Picture Placeholder 8" descr="A close up of a logo&#10;&#10;Description automatically generated">
            <a:extLst>
              <a:ext uri="{FF2B5EF4-FFF2-40B4-BE49-F238E27FC236}">
                <a16:creationId xmlns:a16="http://schemas.microsoft.com/office/drawing/2014/main" id="{922973EC-1F54-8840-AF9F-5972B98FB831}"/>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l="1228" r="856" b="3"/>
          <a:stretch/>
        </p:blipFill>
        <p:spPr>
          <a:xfrm>
            <a:off x="6090613" y="640082"/>
            <a:ext cx="5461724" cy="5577837"/>
          </a:xfrm>
          <a:prstGeom prst="rect">
            <a:avLst/>
          </a:prstGeom>
          <a:effectLst/>
        </p:spPr>
      </p:pic>
      <p:sp>
        <p:nvSpPr>
          <p:cNvPr id="6" name="Slide Number Placeholder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CFCDB93-5A39-4BA5-9577-9697964D9A13}"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pic>
        <p:nvPicPr>
          <p:cNvPr id="2049" name="Picture 1" descr="page2image32321312">
            <a:extLst>
              <a:ext uri="{FF2B5EF4-FFF2-40B4-BE49-F238E27FC236}">
                <a16:creationId xmlns:a16="http://schemas.microsoft.com/office/drawing/2014/main" id="{EB549F99-E957-5B4C-B050-44BC0F45F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123"/>
            <a:ext cx="6090613" cy="75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86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7" y="667491"/>
            <a:ext cx="4343400" cy="628650"/>
          </a:xfrm>
        </p:spPr>
        <p:txBody>
          <a:bodyPr>
            <a:normAutofit/>
          </a:bodyPr>
          <a:lstStyle/>
          <a:p>
            <a:r>
              <a:rPr lang="en-GB" dirty="0"/>
              <a:t>Dissemination</a:t>
            </a:r>
          </a:p>
        </p:txBody>
      </p:sp>
      <p:sp>
        <p:nvSpPr>
          <p:cNvPr id="4" name="Text Placeholder 3"/>
          <p:cNvSpPr>
            <a:spLocks noGrp="1"/>
          </p:cNvSpPr>
          <p:nvPr>
            <p:ph type="body" sz="half" idx="2"/>
          </p:nvPr>
        </p:nvSpPr>
        <p:spPr>
          <a:xfrm>
            <a:off x="577057" y="1323977"/>
            <a:ext cx="11045738" cy="5397500"/>
          </a:xfrm>
        </p:spPr>
        <p:txBody>
          <a:bodyPr numCol="2" spcCol="540000">
            <a:noAutofit/>
          </a:bodyPr>
          <a:lstStyle/>
          <a:p>
            <a:r>
              <a:rPr lang="en-GB" dirty="0"/>
              <a:t>The nature of practice of research lends itself of dissemination throughout the work, therefore the dissemination takes a number of forms: </a:t>
            </a:r>
          </a:p>
          <a:p>
            <a:r>
              <a:rPr lang="en-GB" dirty="0"/>
              <a:t> </a:t>
            </a:r>
            <a:r>
              <a:rPr lang="en-GB" b="1" dirty="0"/>
              <a:t>Performance</a:t>
            </a:r>
            <a:r>
              <a:rPr lang="en-GB" dirty="0"/>
              <a:t>: Through performances from the theatre company, Out of Character, the </a:t>
            </a:r>
            <a:r>
              <a:rPr lang="en-GB" dirty="0">
                <a:hlinkClick r:id="rId2"/>
              </a:rPr>
              <a:t>choir</a:t>
            </a:r>
            <a:r>
              <a:rPr lang="en-GB" dirty="0"/>
              <a:t> and the publication of anthologies of creative writing (</a:t>
            </a:r>
            <a:r>
              <a:rPr lang="en-GB" i="1" dirty="0"/>
              <a:t>Creative Writing Heals:</a:t>
            </a:r>
            <a:r>
              <a:rPr lang="en-GB" dirty="0"/>
              <a:t> 1 and 2), or our </a:t>
            </a:r>
            <a:r>
              <a:rPr lang="en-GB" dirty="0">
                <a:hlinkClick r:id="rId3"/>
              </a:rPr>
              <a:t>magazine</a:t>
            </a:r>
            <a:r>
              <a:rPr lang="en-GB" dirty="0"/>
              <a:t>: - we have disseminated work as it develops. The dissemination is a key part of the practice itself. </a:t>
            </a:r>
          </a:p>
          <a:p>
            <a:r>
              <a:rPr lang="en-GB" dirty="0"/>
              <a:t>Publications. A full list of publications by those involved in Converge in Appendix 1</a:t>
            </a:r>
            <a:r>
              <a:rPr lang="en-GB" dirty="0">
                <a:solidFill>
                  <a:srgbClr val="FF0000"/>
                </a:solidFill>
              </a:rPr>
              <a:t>. </a:t>
            </a:r>
          </a:p>
          <a:p>
            <a:r>
              <a:rPr lang="en-GB" b="1" dirty="0"/>
              <a:t>Conference presentations:</a:t>
            </a:r>
            <a:r>
              <a:rPr lang="en-GB" dirty="0"/>
              <a:t> we have presented at conferences see </a:t>
            </a:r>
            <a:r>
              <a:rPr lang="en-GB" dirty="0">
                <a:solidFill>
                  <a:srgbClr val="FF0000"/>
                </a:solidFill>
              </a:rPr>
              <a:t>appendix tbc.</a:t>
            </a:r>
            <a:endParaRPr lang="en-GB" dirty="0"/>
          </a:p>
          <a:p>
            <a:pPr lvl="0"/>
            <a:r>
              <a:rPr lang="en-GB" b="1" dirty="0"/>
              <a:t>Training of health professionals:</a:t>
            </a:r>
            <a:r>
              <a:rPr lang="en-GB" dirty="0"/>
              <a:t> since 2015, we contribute to the training of health professionals at Huddersfield and York University nursing schools through performance and simulated patient work. Occupational Therapy doctoral students from Pacific University Oregon work with us each year over a two-week period.</a:t>
            </a:r>
          </a:p>
          <a:p>
            <a:r>
              <a:rPr lang="en-GB" dirty="0"/>
              <a:t> </a:t>
            </a:r>
          </a:p>
          <a:p>
            <a:pPr lvl="0"/>
            <a:endParaRPr lang="en-GB" dirty="0"/>
          </a:p>
          <a:p>
            <a:pPr lvl="0"/>
            <a:endParaRPr lang="en-GB" dirty="0"/>
          </a:p>
          <a:p>
            <a:pPr lvl="0"/>
            <a:endParaRPr lang="en-GB" dirty="0"/>
          </a:p>
          <a:p>
            <a:pPr lvl="0"/>
            <a:r>
              <a:rPr lang="en-GB" dirty="0"/>
              <a:t>Expansion of the Converge approach: The Converge model has extended to other universities:</a:t>
            </a:r>
          </a:p>
          <a:p>
            <a:pPr marL="285750" indent="-285750">
              <a:buFont typeface="Arial" panose="020B0604020202020204" pitchFamily="34" charset="0"/>
              <a:buChar char="•"/>
            </a:pPr>
            <a:r>
              <a:rPr lang="en-GB" dirty="0"/>
              <a:t>Northumbria University, Converge Newcastle offers courses in theatre and fashion to local people with mental health problems.</a:t>
            </a:r>
          </a:p>
          <a:p>
            <a:pPr marL="285750" indent="-285750">
              <a:buFont typeface="Arial" panose="020B0604020202020204" pitchFamily="34" charset="0"/>
              <a:buChar char="•"/>
            </a:pPr>
            <a:r>
              <a:rPr lang="en-GB" dirty="0"/>
              <a:t>Leeds University, Leeds Becket, Leeds Trinity and Leeds College of Music offered Converge courses from 2015-18. </a:t>
            </a:r>
          </a:p>
          <a:p>
            <a:pPr marL="285750" indent="-285750">
              <a:buFont typeface="Arial" panose="020B0604020202020204" pitchFamily="34" charset="0"/>
              <a:buChar char="•"/>
            </a:pPr>
            <a:r>
              <a:rPr lang="en-GB" dirty="0"/>
              <a:t>Pacific University Oregon offers a Converge course in theatre. </a:t>
            </a:r>
          </a:p>
          <a:p>
            <a:r>
              <a:rPr lang="en-GB" dirty="0"/>
              <a:t> </a:t>
            </a:r>
          </a:p>
        </p:txBody>
      </p:sp>
      <p:sp>
        <p:nvSpPr>
          <p:cNvPr id="6" name="Slide Number Placeholder 5"/>
          <p:cNvSpPr>
            <a:spLocks noGrp="1"/>
          </p:cNvSpPr>
          <p:nvPr>
            <p:ph type="sldNum" sz="quarter" idx="12"/>
          </p:nvPr>
        </p:nvSpPr>
        <p:spPr/>
        <p:txBody>
          <a:bodyPr/>
          <a:lstStyle/>
          <a:p>
            <a:fld id="{3CFCDB93-5A39-4BA5-9577-9697964D9A13}" type="slidenum">
              <a:rPr lang="en-GB" smtClean="0"/>
              <a:t>12</a:t>
            </a:fld>
            <a:endParaRPr lang="en-GB"/>
          </a:p>
        </p:txBody>
      </p:sp>
    </p:spTree>
    <p:extLst>
      <p:ext uri="{BB962C8B-B14F-4D97-AF65-F5344CB8AC3E}">
        <p14:creationId xmlns:p14="http://schemas.microsoft.com/office/powerpoint/2010/main" val="136558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7" y="667491"/>
            <a:ext cx="6903396" cy="628650"/>
          </a:xfrm>
        </p:spPr>
        <p:txBody>
          <a:bodyPr>
            <a:normAutofit/>
          </a:bodyPr>
          <a:lstStyle/>
          <a:p>
            <a:r>
              <a:rPr lang="en-GB" dirty="0"/>
              <a:t>Appendix 1. List of publications</a:t>
            </a:r>
          </a:p>
        </p:txBody>
      </p:sp>
      <p:sp>
        <p:nvSpPr>
          <p:cNvPr id="4" name="Text Placeholder 3"/>
          <p:cNvSpPr>
            <a:spLocks noGrp="1"/>
          </p:cNvSpPr>
          <p:nvPr>
            <p:ph type="body" sz="half" idx="2"/>
          </p:nvPr>
        </p:nvSpPr>
        <p:spPr>
          <a:xfrm>
            <a:off x="577057" y="1323977"/>
            <a:ext cx="11045738" cy="4760300"/>
          </a:xfrm>
        </p:spPr>
        <p:txBody>
          <a:bodyPr numCol="2" spcCol="540000">
            <a:noAutofit/>
          </a:bodyPr>
          <a:lstStyle/>
          <a:p>
            <a:r>
              <a:rPr lang="en-GB" dirty="0"/>
              <a:t>Since 2014, Rowe has published the following work relating to Converge:</a:t>
            </a:r>
          </a:p>
          <a:p>
            <a:r>
              <a:rPr lang="en-GB" sz="1200" b="1" dirty="0"/>
              <a:t> Rowe</a:t>
            </a:r>
            <a:r>
              <a:rPr lang="en-GB" sz="1200" dirty="0"/>
              <a:t>, N. (2015). </a:t>
            </a:r>
            <a:r>
              <a:rPr lang="en-GB" sz="1200" u="sng" dirty="0">
                <a:hlinkClick r:id="rId2"/>
              </a:rPr>
              <a:t>Creating a Healing Campus: A Partnership between a University and a Provider of Mental Health Services.</a:t>
            </a:r>
            <a:r>
              <a:rPr lang="en-GB" sz="1200" dirty="0"/>
              <a:t> </a:t>
            </a:r>
            <a:r>
              <a:rPr lang="en-GB" sz="1200" i="1" dirty="0"/>
              <a:t>University Partnerships for Community and School System Development</a:t>
            </a:r>
            <a:r>
              <a:rPr lang="en-GB" sz="1200" dirty="0"/>
              <a:t>. (Vol. 5, pp. 119-134). Online: Emerald Insight. </a:t>
            </a:r>
          </a:p>
          <a:p>
            <a:r>
              <a:rPr lang="en-GB" sz="1200" dirty="0"/>
              <a:t> </a:t>
            </a:r>
            <a:r>
              <a:rPr lang="en-US" sz="1200" dirty="0"/>
              <a:t>Asghar, M. and </a:t>
            </a:r>
            <a:r>
              <a:rPr lang="en-US" sz="1200" b="1" dirty="0"/>
              <a:t>Rowe</a:t>
            </a:r>
            <a:r>
              <a:rPr lang="en-US" sz="1200" dirty="0"/>
              <a:t>, N. (2016). </a:t>
            </a:r>
            <a:r>
              <a:rPr lang="en-US" sz="1200" u="sng" dirty="0">
                <a:hlinkClick r:id="rId3"/>
              </a:rPr>
              <a:t>Learning from the unfamiliar: How does working with people who use mental health services impact on students' learning and development?</a:t>
            </a:r>
            <a:r>
              <a:rPr lang="en-US" sz="1200" dirty="0"/>
              <a:t> Journal of Further and Higher Education.  </a:t>
            </a:r>
            <a:endParaRPr lang="en-GB" sz="1200" dirty="0"/>
          </a:p>
          <a:p>
            <a:r>
              <a:rPr lang="en-US" sz="1200" dirty="0"/>
              <a:t> </a:t>
            </a:r>
            <a:r>
              <a:rPr lang="en-GB" sz="1200" dirty="0"/>
              <a:t>Asghar, M, &amp; </a:t>
            </a:r>
            <a:r>
              <a:rPr lang="en-GB" sz="1200" b="1" dirty="0"/>
              <a:t>Rowe</a:t>
            </a:r>
            <a:r>
              <a:rPr lang="en-GB" sz="1200" dirty="0"/>
              <a:t>, N. (2017). Reciprocity and critical reflection as the key to social justice in service learning: A case study. </a:t>
            </a:r>
            <a:r>
              <a:rPr lang="en-GB" sz="1200" i="1" dirty="0"/>
              <a:t>Innovations in Education and Teaching International</a:t>
            </a:r>
            <a:r>
              <a:rPr lang="en-GB" sz="1200" dirty="0"/>
              <a:t>. </a:t>
            </a:r>
          </a:p>
          <a:p>
            <a:r>
              <a:rPr lang="en-US" sz="1200" dirty="0"/>
              <a:t> </a:t>
            </a:r>
            <a:r>
              <a:rPr lang="en-US" sz="1200" dirty="0" err="1"/>
              <a:t>Pendle</a:t>
            </a:r>
            <a:r>
              <a:rPr lang="en-US" sz="1200" dirty="0"/>
              <a:t>, A, </a:t>
            </a:r>
            <a:r>
              <a:rPr lang="en-US" sz="1200" b="1" dirty="0"/>
              <a:t>Rowe</a:t>
            </a:r>
            <a:r>
              <a:rPr lang="en-US" sz="1200" dirty="0"/>
              <a:t>, N, &amp; Britten, D. (2017). Coaching in a non-clinical setting with </a:t>
            </a:r>
            <a:r>
              <a:rPr lang="en-US" sz="1200" dirty="0" err="1"/>
              <a:t>coachees</a:t>
            </a:r>
            <a:r>
              <a:rPr lang="en-US" sz="1200" dirty="0"/>
              <a:t> who access mental health services. </a:t>
            </a:r>
            <a:r>
              <a:rPr lang="en-US" sz="1200" i="1" dirty="0"/>
              <a:t>International Journal of Evidence Based coaching and Mentoring, 15</a:t>
            </a:r>
            <a:r>
              <a:rPr lang="en-US" sz="1200" dirty="0"/>
              <a:t>(1) </a:t>
            </a:r>
            <a:endParaRPr lang="en-GB" sz="1200" dirty="0"/>
          </a:p>
          <a:p>
            <a:r>
              <a:rPr lang="en-US" sz="1200" b="1" dirty="0"/>
              <a:t> Rowe</a:t>
            </a:r>
            <a:r>
              <a:rPr lang="en-US" sz="1200" dirty="0"/>
              <a:t>, N. (2017) Converge. In Higgins, L and </a:t>
            </a:r>
            <a:r>
              <a:rPr lang="en-US" sz="1200" dirty="0" err="1"/>
              <a:t>L.Willingham</a:t>
            </a:r>
            <a:r>
              <a:rPr lang="en-US" sz="1200" dirty="0"/>
              <a:t>. </a:t>
            </a:r>
            <a:r>
              <a:rPr lang="en-US" sz="1200" i="1" dirty="0"/>
              <a:t>Engaging in Community Music: an introduction.</a:t>
            </a:r>
            <a:r>
              <a:rPr lang="en-US" sz="1200" dirty="0"/>
              <a:t> Pages 111-113. New York and London: Routledge.</a:t>
            </a:r>
            <a:endParaRPr lang="en-GB" sz="1200" b="1" dirty="0"/>
          </a:p>
          <a:p>
            <a:r>
              <a:rPr lang="en-GB" sz="1200" b="1" dirty="0"/>
              <a:t>Rowe</a:t>
            </a:r>
            <a:r>
              <a:rPr lang="en-GB" sz="1200" dirty="0"/>
              <a:t>, N. and Reason, M. Purpose, Outcomes and Obliquity: To Plan or Not to Plan. in Reason, M. and Rowe, N. (</a:t>
            </a:r>
            <a:r>
              <a:rPr lang="en-GB" sz="1200" dirty="0" err="1"/>
              <a:t>eds</a:t>
            </a:r>
            <a:r>
              <a:rPr lang="en-GB" sz="1200" dirty="0"/>
              <a:t>) (2017) </a:t>
            </a:r>
            <a:r>
              <a:rPr lang="en-GB" sz="1200" i="1" dirty="0"/>
              <a:t>Applied Practice: Evidence and Impact in Theatre Music</a:t>
            </a:r>
            <a:r>
              <a:rPr lang="en-GB" sz="1200" i="1" u="sng" dirty="0"/>
              <a:t> </a:t>
            </a:r>
            <a:r>
              <a:rPr lang="en-GB" sz="1200" i="1" dirty="0"/>
              <a:t>and Art. </a:t>
            </a:r>
            <a:r>
              <a:rPr lang="en-GB" sz="1200" dirty="0"/>
              <a:t>London: Bloomsbury.</a:t>
            </a:r>
          </a:p>
          <a:p>
            <a:r>
              <a:rPr lang="en-GB" sz="1200" dirty="0"/>
              <a:t>Newton, S. and </a:t>
            </a:r>
            <a:r>
              <a:rPr lang="en-GB" sz="1200" b="1" dirty="0"/>
              <a:t>Rowe</a:t>
            </a:r>
            <a:r>
              <a:rPr lang="en-GB" sz="1200" dirty="0"/>
              <a:t>, N (2018) Students not Patients: Opening up the University to those with mental health problems. In Billingham, S. (Ed) </a:t>
            </a:r>
            <a:r>
              <a:rPr lang="en-GB" sz="1200" i="1" dirty="0"/>
              <a:t>Access to Success and Social Mobility Through Higher Education.</a:t>
            </a:r>
            <a:r>
              <a:rPr lang="en-GB" sz="1200" dirty="0"/>
              <a:t> Emerald Publishing: Bingley, UK.</a:t>
            </a:r>
          </a:p>
          <a:p>
            <a:endParaRPr lang="en-GB" sz="1200" i="1" dirty="0"/>
          </a:p>
          <a:p>
            <a:endParaRPr lang="en-GB" sz="1200" i="1" dirty="0"/>
          </a:p>
          <a:p>
            <a:r>
              <a:rPr lang="en-GB" sz="1200" i="1" dirty="0"/>
              <a:t>Wall, T., </a:t>
            </a:r>
            <a:r>
              <a:rPr lang="en-GB" sz="1200" i="1" dirty="0" err="1"/>
              <a:t>J.Fries.,N</a:t>
            </a:r>
            <a:r>
              <a:rPr lang="en-GB" sz="1200" i="1" dirty="0"/>
              <a:t>. </a:t>
            </a:r>
            <a:r>
              <a:rPr lang="en-GB" sz="1200" b="1" i="1" dirty="0"/>
              <a:t>Rowe</a:t>
            </a:r>
            <a:r>
              <a:rPr lang="en-GB" sz="1200" i="1" dirty="0"/>
              <a:t>., E. Malone., E. Osterlind  (2018) </a:t>
            </a:r>
            <a:r>
              <a:rPr lang="en-GB" sz="1200" dirty="0"/>
              <a:t>Drama and Theatre for Health and Wellbeing.</a:t>
            </a:r>
            <a:r>
              <a:rPr lang="en-GB" sz="1200" i="1" dirty="0"/>
              <a:t> </a:t>
            </a:r>
            <a:r>
              <a:rPr lang="en-GB" sz="1200" dirty="0"/>
              <a:t>In</a:t>
            </a:r>
            <a:r>
              <a:rPr lang="en-GB" sz="1200" i="1" dirty="0"/>
              <a:t> </a:t>
            </a:r>
            <a:r>
              <a:rPr lang="en-GB" sz="1200" i="1" dirty="0" err="1"/>
              <a:t>Encyclopedia</a:t>
            </a:r>
            <a:r>
              <a:rPr lang="en-GB" sz="1200" i="1" dirty="0"/>
              <a:t> of the UN Sustainable Development Goals. Good Health and Well-Being.</a:t>
            </a:r>
            <a:endParaRPr lang="en-GB" sz="1200" dirty="0"/>
          </a:p>
          <a:p>
            <a:r>
              <a:rPr lang="en-GB" sz="1200" i="1" dirty="0"/>
              <a:t> </a:t>
            </a:r>
            <a:r>
              <a:rPr lang="en-GB" sz="1200" dirty="0" err="1"/>
              <a:t>Heinemeyer</a:t>
            </a:r>
            <a:r>
              <a:rPr lang="en-GB" sz="1200" dirty="0"/>
              <a:t>, Catherine and </a:t>
            </a:r>
            <a:r>
              <a:rPr lang="en-GB" sz="1200" b="1" dirty="0"/>
              <a:t>Rowe</a:t>
            </a:r>
            <a:r>
              <a:rPr lang="en-GB" sz="1200" dirty="0"/>
              <a:t>, Nick (2019) Being known, branching out: troupes, teams and recovery. </a:t>
            </a:r>
            <a:r>
              <a:rPr lang="en-GB" sz="1200" i="1" dirty="0"/>
              <a:t>Mental Health Review Journal</a:t>
            </a:r>
            <a:r>
              <a:rPr lang="en-GB" sz="1200" dirty="0"/>
              <a:t>. (In Press). </a:t>
            </a:r>
            <a:r>
              <a:rPr lang="en-GB" sz="1200" u="sng" dirty="0">
                <a:hlinkClick r:id="rId4"/>
              </a:rPr>
              <a:t>http://ray.yorksj.ac.uk/id/eprint/3957</a:t>
            </a:r>
            <a:endParaRPr lang="en-GB" sz="1200" dirty="0"/>
          </a:p>
          <a:p>
            <a:r>
              <a:rPr lang="en-GB" sz="1200" dirty="0"/>
              <a:t> </a:t>
            </a:r>
            <a:r>
              <a:rPr lang="en-GB" sz="1200" dirty="0" err="1"/>
              <a:t>Lambley</a:t>
            </a:r>
            <a:r>
              <a:rPr lang="en-GB" sz="1200" dirty="0"/>
              <a:t>, R. Kaley, E. Morris, R. Robinson, A. </a:t>
            </a:r>
            <a:r>
              <a:rPr lang="en-GB" sz="1200" b="1" dirty="0"/>
              <a:t>Rowe</a:t>
            </a:r>
            <a:r>
              <a:rPr lang="en-GB" sz="1200" dirty="0"/>
              <a:t>, N. </a:t>
            </a:r>
            <a:r>
              <a:rPr lang="en-GB" sz="1200" dirty="0" err="1"/>
              <a:t>Sellar</a:t>
            </a:r>
            <a:r>
              <a:rPr lang="en-GB" sz="1200" dirty="0"/>
              <a:t>-Edmunds, J. and Wynn-</a:t>
            </a:r>
            <a:r>
              <a:rPr lang="en-GB" sz="1200" dirty="0" err="1"/>
              <a:t>Werninck</a:t>
            </a:r>
            <a:r>
              <a:rPr lang="en-GB" sz="1200" dirty="0"/>
              <a:t>, T. (2019) Wow, it’s a University!’ Experiences of people with mental illness of an educational arts programme. Journal of Applied Arts and Health. Vol. 10 No:3.</a:t>
            </a:r>
          </a:p>
          <a:p>
            <a:r>
              <a:rPr lang="en-GB" sz="1100" dirty="0"/>
              <a:t> </a:t>
            </a:r>
          </a:p>
        </p:txBody>
      </p:sp>
      <p:sp>
        <p:nvSpPr>
          <p:cNvPr id="6" name="Slide Number Placeholder 5"/>
          <p:cNvSpPr>
            <a:spLocks noGrp="1"/>
          </p:cNvSpPr>
          <p:nvPr>
            <p:ph type="sldNum" sz="quarter" idx="12"/>
          </p:nvPr>
        </p:nvSpPr>
        <p:spPr/>
        <p:txBody>
          <a:bodyPr/>
          <a:lstStyle/>
          <a:p>
            <a:fld id="{3CFCDB93-5A39-4BA5-9577-9697964D9A13}" type="slidenum">
              <a:rPr lang="en-GB" smtClean="0"/>
              <a:t>13</a:t>
            </a:fld>
            <a:endParaRPr lang="en-GB"/>
          </a:p>
        </p:txBody>
      </p:sp>
    </p:spTree>
    <p:extLst>
      <p:ext uri="{BB962C8B-B14F-4D97-AF65-F5344CB8AC3E}">
        <p14:creationId xmlns:p14="http://schemas.microsoft.com/office/powerpoint/2010/main" val="415126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9788" y="651729"/>
            <a:ext cx="3932237" cy="581025"/>
          </a:xfrm>
        </p:spPr>
        <p:txBody>
          <a:bodyPr/>
          <a:lstStyle/>
          <a:p>
            <a:r>
              <a:rPr lang="en-GB" dirty="0"/>
              <a:t>Index of Contents</a:t>
            </a:r>
          </a:p>
        </p:txBody>
      </p:sp>
      <p:sp>
        <p:nvSpPr>
          <p:cNvPr id="11" name="Picture Placeholder 10"/>
          <p:cNvSpPr>
            <a:spLocks noGrp="1"/>
          </p:cNvSpPr>
          <p:nvPr>
            <p:ph type="pic" idx="1"/>
          </p:nvPr>
        </p:nvSpPr>
        <p:spPr/>
      </p:sp>
      <p:sp>
        <p:nvSpPr>
          <p:cNvPr id="12" name="Text Placeholder 11"/>
          <p:cNvSpPr>
            <a:spLocks noGrp="1"/>
          </p:cNvSpPr>
          <p:nvPr>
            <p:ph type="body" sz="half" idx="2"/>
          </p:nvPr>
        </p:nvSpPr>
        <p:spPr>
          <a:xfrm>
            <a:off x="839788" y="1518443"/>
            <a:ext cx="4171827" cy="4893374"/>
          </a:xfrm>
        </p:spPr>
        <p:txBody>
          <a:bodyPr>
            <a:normAutofit/>
          </a:bodyPr>
          <a:lstStyle/>
          <a:p>
            <a:r>
              <a:rPr lang="en-GB" dirty="0"/>
              <a:t>300 word statement			3</a:t>
            </a:r>
          </a:p>
          <a:p>
            <a:r>
              <a:rPr lang="en-GB" dirty="0"/>
              <a:t>Introduction			4</a:t>
            </a:r>
          </a:p>
          <a:p>
            <a:r>
              <a:rPr lang="en-GB" dirty="0"/>
              <a:t>Overarching themes			5</a:t>
            </a:r>
          </a:p>
          <a:p>
            <a:r>
              <a:rPr lang="en-GB" dirty="0"/>
              <a:t>Research questions			6</a:t>
            </a:r>
          </a:p>
          <a:p>
            <a:r>
              <a:rPr lang="en-GB" dirty="0"/>
              <a:t>Research process			7</a:t>
            </a:r>
          </a:p>
          <a:p>
            <a:r>
              <a:rPr lang="en-GB" dirty="0"/>
              <a:t>Insights. RO1			8</a:t>
            </a:r>
          </a:p>
          <a:p>
            <a:r>
              <a:rPr lang="en-GB" dirty="0"/>
              <a:t>Insights. RO2			9</a:t>
            </a:r>
          </a:p>
          <a:p>
            <a:r>
              <a:rPr lang="en-GB" dirty="0"/>
              <a:t>Insights. RO3			10</a:t>
            </a:r>
          </a:p>
          <a:p>
            <a:r>
              <a:rPr lang="en-GB" dirty="0"/>
              <a:t>Insights. RO4			11</a:t>
            </a:r>
          </a:p>
          <a:p>
            <a:r>
              <a:rPr lang="en-GB" dirty="0"/>
              <a:t>Dissemination			12</a:t>
            </a:r>
          </a:p>
          <a:p>
            <a:r>
              <a:rPr lang="en-GB" dirty="0"/>
              <a:t>Appendices			13+</a:t>
            </a:r>
          </a:p>
        </p:txBody>
      </p:sp>
      <p:sp>
        <p:nvSpPr>
          <p:cNvPr id="17" name="Slide Number Placeholder 16"/>
          <p:cNvSpPr>
            <a:spLocks noGrp="1"/>
          </p:cNvSpPr>
          <p:nvPr>
            <p:ph type="sldNum" sz="quarter" idx="12"/>
          </p:nvPr>
        </p:nvSpPr>
        <p:spPr>
          <a:xfrm>
            <a:off x="9172575" y="6489592"/>
            <a:ext cx="2743200" cy="365125"/>
          </a:xfrm>
        </p:spPr>
        <p:txBody>
          <a:bodyPr/>
          <a:lstStyle/>
          <a:p>
            <a:fld id="{3CFCDB93-5A39-4BA5-9577-9697964D9A13}" type="slidenum">
              <a:rPr lang="en-GB" smtClean="0">
                <a:solidFill>
                  <a:schemeClr val="tx1">
                    <a:lumMod val="50000"/>
                    <a:lumOff val="50000"/>
                  </a:schemeClr>
                </a:solidFill>
              </a:rPr>
              <a:t>2</a:t>
            </a:fld>
            <a:endParaRPr lang="en-GB" dirty="0">
              <a:solidFill>
                <a:schemeClr val="tx1">
                  <a:lumMod val="50000"/>
                  <a:lumOff val="50000"/>
                </a:schemeClr>
              </a:solidFill>
            </a:endParaRPr>
          </a:p>
        </p:txBody>
      </p:sp>
    </p:spTree>
    <p:extLst>
      <p:ext uri="{BB962C8B-B14F-4D97-AF65-F5344CB8AC3E}">
        <p14:creationId xmlns:p14="http://schemas.microsoft.com/office/powerpoint/2010/main" val="129080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2368" y="175846"/>
            <a:ext cx="8118231" cy="1252660"/>
          </a:xfrm>
        </p:spPr>
        <p:txBody>
          <a:bodyPr>
            <a:normAutofit/>
          </a:bodyPr>
          <a:lstStyle/>
          <a:p>
            <a:r>
              <a:rPr lang="en-GB" sz="3600" dirty="0">
                <a:latin typeface="Segoe UI Semilight" panose="020B0402040204020203" pitchFamily="34" charset="0"/>
                <a:cs typeface="Segoe UI Semilight" panose="020B0402040204020203" pitchFamily="34" charset="0"/>
              </a:rPr>
              <a:t>Converge – 300 word statement</a:t>
            </a:r>
          </a:p>
        </p:txBody>
      </p:sp>
      <p:sp>
        <p:nvSpPr>
          <p:cNvPr id="9" name="Content Placeholder 8"/>
          <p:cNvSpPr>
            <a:spLocks noGrp="1"/>
          </p:cNvSpPr>
          <p:nvPr>
            <p:ph sz="half" idx="1"/>
          </p:nvPr>
        </p:nvSpPr>
        <p:spPr>
          <a:xfrm>
            <a:off x="492369" y="1172306"/>
            <a:ext cx="11102223" cy="5017479"/>
          </a:xfrm>
        </p:spPr>
        <p:txBody>
          <a:bodyPr numCol="2" spcCol="540000">
            <a:noAutofit/>
          </a:bodyPr>
          <a:lstStyle/>
          <a:p>
            <a:pPr marL="0" indent="0">
              <a:buNone/>
            </a:pPr>
            <a:r>
              <a:rPr lang="en-GB" sz="1600" dirty="0"/>
              <a:t>Converge is a longitudinal practice-research project of which Nick Rowe is the founder </a:t>
            </a:r>
            <a:r>
              <a:rPr lang="en-GB" sz="1600"/>
              <a:t>and director, which </a:t>
            </a:r>
            <a:r>
              <a:rPr lang="en-GB" sz="1600" dirty="0"/>
              <a:t>uses action research, peer research and reflective practice to explore the efficacy of situating arts and mental health programmes in a university context. Each year Converge engages 6 university staff and 60 university students in delivering a range of educational courses to 150 local people who have mental health problems.</a:t>
            </a:r>
          </a:p>
          <a:p>
            <a:pPr marL="0" indent="0">
              <a:buNone/>
            </a:pPr>
            <a:r>
              <a:rPr lang="en-GB" sz="1600" dirty="0"/>
              <a:t>Within the Converge project, two overarching strands of research can be identified. Firstly, through cycles of practice, collaborative reflection, data gathering and conceptualisation, Converge seeks to develop and refine an educational model of mental health practice, and to evaluate its impact on mental health and higher education practice, on mental health service users and on participating university students. This has been the core of </a:t>
            </a:r>
            <a:r>
              <a:rPr lang="en-GB" sz="1600" dirty="0" err="1"/>
              <a:t>Converge’s</a:t>
            </a:r>
            <a:r>
              <a:rPr lang="en-GB" sz="1600" dirty="0"/>
              <a:t> practice research enquiry throughout this REF period.</a:t>
            </a:r>
          </a:p>
          <a:p>
            <a:pPr marL="0" indent="0">
              <a:buNone/>
            </a:pPr>
            <a:r>
              <a:rPr lang="en-GB" sz="1600" dirty="0"/>
              <a:t>Secondly, since 2017, Converge has followed the same practice research methodology to test innovative models of peer research in the mental health context. In particular, it has established the Converge Evaluation and Research Team (CERT), a group of people with lived experience of mental health difficulties who have received training in research methods and have been commissioned to undertake bespoke evaluation for six services. Further, </a:t>
            </a:r>
            <a:r>
              <a:rPr lang="en-GB" sz="1600" dirty="0" err="1"/>
              <a:t>Converge’s</a:t>
            </a:r>
            <a:r>
              <a:rPr lang="en-GB" sz="1600" dirty="0"/>
              <a:t> theatre company Out Of Character carried out a </a:t>
            </a:r>
            <a:r>
              <a:rPr lang="en-GB" sz="1600" dirty="0" err="1"/>
              <a:t>groundbreaking</a:t>
            </a:r>
            <a:r>
              <a:rPr lang="en-GB" sz="1600" dirty="0"/>
              <a:t> drama-led participatory research project into alternative futures for mental health services. The research objective of this strand is to test and disseminate a model of peer research in mental health, seeking to change practice within the NHS, local government and national policy making.</a:t>
            </a:r>
          </a:p>
          <a:p>
            <a:pPr marL="0" indent="0">
              <a:buNone/>
            </a:pPr>
            <a:r>
              <a:rPr lang="en-GB" sz="1600" dirty="0"/>
              <a:t>The conceptual and methodological advances generated through both strands of practice research have been disseminated not only through academic publications but through conference presentations, performances, creative outputs (including several plays and numerous workshops) and via </a:t>
            </a:r>
            <a:r>
              <a:rPr lang="en-GB" sz="1600" dirty="0" err="1"/>
              <a:t>Converge’s</a:t>
            </a:r>
            <a:r>
              <a:rPr lang="en-GB" sz="1600" dirty="0"/>
              <a:t> national and international partnerships. These are presented in the supporting contextual information. </a:t>
            </a:r>
          </a:p>
        </p:txBody>
      </p:sp>
      <p:sp>
        <p:nvSpPr>
          <p:cNvPr id="14" name="Footer Placeholder 13"/>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p:txBody>
          <a:bodyPr/>
          <a:lstStyle/>
          <a:p>
            <a:fld id="{3CFCDB93-5A39-4BA5-9577-9697964D9A13}" type="slidenum">
              <a:rPr lang="en-GB" smtClean="0"/>
              <a:t>3</a:t>
            </a:fld>
            <a:endParaRPr lang="en-GB"/>
          </a:p>
        </p:txBody>
      </p:sp>
    </p:spTree>
    <p:extLst>
      <p:ext uri="{BB962C8B-B14F-4D97-AF65-F5344CB8AC3E}">
        <p14:creationId xmlns:p14="http://schemas.microsoft.com/office/powerpoint/2010/main" val="254946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7" y="667491"/>
            <a:ext cx="4343400" cy="628650"/>
          </a:xfrm>
        </p:spPr>
        <p:txBody>
          <a:bodyPr>
            <a:normAutofit/>
          </a:bodyPr>
          <a:lstStyle/>
          <a:p>
            <a:r>
              <a:rPr lang="en-GB" dirty="0"/>
              <a:t>Introduction</a:t>
            </a:r>
          </a:p>
        </p:txBody>
      </p:sp>
      <p:sp>
        <p:nvSpPr>
          <p:cNvPr id="4" name="Text Placeholder 3"/>
          <p:cNvSpPr>
            <a:spLocks noGrp="1"/>
          </p:cNvSpPr>
          <p:nvPr>
            <p:ph type="body" sz="half" idx="2"/>
          </p:nvPr>
        </p:nvSpPr>
        <p:spPr>
          <a:xfrm>
            <a:off x="577057" y="1323977"/>
            <a:ext cx="4109243" cy="5397500"/>
          </a:xfrm>
        </p:spPr>
        <p:txBody>
          <a:bodyPr>
            <a:noAutofit/>
          </a:bodyPr>
          <a:lstStyle/>
          <a:p>
            <a:r>
              <a:rPr lang="en-GB" sz="1400" dirty="0"/>
              <a:t>Converge is an extended piece of practice as research. In collaboration with the NHS, the project provides university-based arts education to local people in York who use mental health services. </a:t>
            </a:r>
          </a:p>
          <a:p>
            <a:r>
              <a:rPr lang="en-GB" sz="1400" dirty="0"/>
              <a:t>Each academic year we offer over 40 courses, providing over 1500 hours of teaching.  Currently we run courses in theatre, dance, music, creative writing, design, stained glass making, and research methods.</a:t>
            </a:r>
          </a:p>
          <a:p>
            <a:r>
              <a:rPr lang="en-GB" sz="1400" dirty="0"/>
              <a:t>We run a choir and a theatre company, Out of Character, members of which comprise local people with mental health problems, university students and staff. </a:t>
            </a:r>
          </a:p>
          <a:p>
            <a:r>
              <a:rPr lang="en-GB" sz="1400" dirty="0"/>
              <a:t>Converge and its associated support service is funded by Tees, </a:t>
            </a:r>
            <a:r>
              <a:rPr lang="en-GB" sz="1400" dirty="0" err="1"/>
              <a:t>Esk</a:t>
            </a:r>
            <a:r>
              <a:rPr lang="en-GB" sz="1400" dirty="0"/>
              <a:t> &amp; Wear Valleys NHS Mental Health Trust and, in kind, by York St John University. At the time of writing (May 2020), 6 NHS staff are seconded to the university to work with Converge and over 60 university students are involved in the project. </a:t>
            </a:r>
          </a:p>
          <a:p>
            <a:r>
              <a:rPr lang="en-GB" sz="1400" dirty="0"/>
              <a:t>The research focus of Converge is to develop and evaluation innovative practice in the provision of university arts courses to adults with mental health problems. </a:t>
            </a:r>
          </a:p>
        </p:txBody>
      </p:sp>
      <p:sp>
        <p:nvSpPr>
          <p:cNvPr id="6" name="Slide Number Placeholder 5"/>
          <p:cNvSpPr>
            <a:spLocks noGrp="1"/>
          </p:cNvSpPr>
          <p:nvPr>
            <p:ph type="sldNum" sz="quarter" idx="12"/>
          </p:nvPr>
        </p:nvSpPr>
        <p:spPr/>
        <p:txBody>
          <a:bodyPr/>
          <a:lstStyle/>
          <a:p>
            <a:fld id="{3CFCDB93-5A39-4BA5-9577-9697964D9A13}" type="slidenum">
              <a:rPr lang="en-GB" smtClean="0"/>
              <a:t>4</a:t>
            </a:fld>
            <a:endParaRPr lang="en-GB"/>
          </a:p>
        </p:txBody>
      </p:sp>
      <p:pic>
        <p:nvPicPr>
          <p:cNvPr id="5" name="Picture Placeholder 4" descr="A picture containing person, man, dark, holding&#10;&#10;Description automatically generated">
            <a:extLst>
              <a:ext uri="{FF2B5EF4-FFF2-40B4-BE49-F238E27FC236}">
                <a16:creationId xmlns:a16="http://schemas.microsoft.com/office/drawing/2014/main" id="{CD85122B-5C39-A442-81F5-52BA9AA9E9C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7746" r="27746"/>
          <a:stretch>
            <a:fillRect/>
          </a:stretch>
        </p:blipFill>
        <p:spPr>
          <a:xfrm>
            <a:off x="5183188" y="987425"/>
            <a:ext cx="6172200" cy="4873625"/>
          </a:xfrm>
        </p:spPr>
      </p:pic>
    </p:spTree>
    <p:extLst>
      <p:ext uri="{BB962C8B-B14F-4D97-AF65-F5344CB8AC3E}">
        <p14:creationId xmlns:p14="http://schemas.microsoft.com/office/powerpoint/2010/main" val="2956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7" y="667491"/>
            <a:ext cx="4343400" cy="628650"/>
          </a:xfrm>
        </p:spPr>
        <p:txBody>
          <a:bodyPr>
            <a:normAutofit/>
          </a:bodyPr>
          <a:lstStyle/>
          <a:p>
            <a:r>
              <a:rPr lang="en-GB" dirty="0"/>
              <a:t>Overarching themes</a:t>
            </a:r>
          </a:p>
        </p:txBody>
      </p:sp>
      <p:sp>
        <p:nvSpPr>
          <p:cNvPr id="4" name="Text Placeholder 3"/>
          <p:cNvSpPr>
            <a:spLocks noGrp="1"/>
          </p:cNvSpPr>
          <p:nvPr>
            <p:ph type="body" sz="half" idx="2"/>
          </p:nvPr>
        </p:nvSpPr>
        <p:spPr>
          <a:xfrm>
            <a:off x="577057" y="1323977"/>
            <a:ext cx="10776743" cy="824312"/>
          </a:xfrm>
        </p:spPr>
        <p:txBody>
          <a:bodyPr>
            <a:noAutofit/>
          </a:bodyPr>
          <a:lstStyle/>
          <a:p>
            <a:r>
              <a:rPr lang="en-GB" dirty="0"/>
              <a:t>Since 2014, through cycles of practice-based research, the project has sought to address two key overarching themes, which reflect contemporary and pressing debates in community mental health practice. These themes are: </a:t>
            </a:r>
          </a:p>
        </p:txBody>
      </p:sp>
      <p:sp>
        <p:nvSpPr>
          <p:cNvPr id="6" name="Slide Number Placeholder 5"/>
          <p:cNvSpPr>
            <a:spLocks noGrp="1"/>
          </p:cNvSpPr>
          <p:nvPr>
            <p:ph type="sldNum" sz="quarter" idx="12"/>
          </p:nvPr>
        </p:nvSpPr>
        <p:spPr/>
        <p:txBody>
          <a:bodyPr/>
          <a:lstStyle/>
          <a:p>
            <a:fld id="{3CFCDB93-5A39-4BA5-9577-9697964D9A13}" type="slidenum">
              <a:rPr lang="en-GB" smtClean="0"/>
              <a:t>5</a:t>
            </a:fld>
            <a:endParaRPr lang="en-GB"/>
          </a:p>
        </p:txBody>
      </p:sp>
      <p:graphicFrame>
        <p:nvGraphicFramePr>
          <p:cNvPr id="9" name="Diagram 8">
            <a:extLst>
              <a:ext uri="{FF2B5EF4-FFF2-40B4-BE49-F238E27FC236}">
                <a16:creationId xmlns:a16="http://schemas.microsoft.com/office/drawing/2014/main" id="{FCCF9177-2941-1140-B2AB-B92363C8F081}"/>
              </a:ext>
            </a:extLst>
          </p:cNvPr>
          <p:cNvGraphicFramePr/>
          <p:nvPr>
            <p:extLst>
              <p:ext uri="{D42A27DB-BD31-4B8C-83A1-F6EECF244321}">
                <p14:modId xmlns:p14="http://schemas.microsoft.com/office/powerpoint/2010/main" val="1853383941"/>
              </p:ext>
            </p:extLst>
          </p:nvPr>
        </p:nvGraphicFramePr>
        <p:xfrm>
          <a:off x="577057" y="2015337"/>
          <a:ext cx="10439810" cy="470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04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7" y="667491"/>
            <a:ext cx="4343400" cy="628650"/>
          </a:xfrm>
        </p:spPr>
        <p:txBody>
          <a:bodyPr>
            <a:normAutofit/>
          </a:bodyPr>
          <a:lstStyle/>
          <a:p>
            <a:r>
              <a:rPr lang="en-GB" dirty="0"/>
              <a:t>Research Questions</a:t>
            </a:r>
          </a:p>
        </p:txBody>
      </p:sp>
      <p:sp>
        <p:nvSpPr>
          <p:cNvPr id="6" name="Slide Number Placeholder 5"/>
          <p:cNvSpPr>
            <a:spLocks noGrp="1"/>
          </p:cNvSpPr>
          <p:nvPr>
            <p:ph type="sldNum" sz="quarter" idx="12"/>
          </p:nvPr>
        </p:nvSpPr>
        <p:spPr/>
        <p:txBody>
          <a:bodyPr/>
          <a:lstStyle/>
          <a:p>
            <a:fld id="{3CFCDB93-5A39-4BA5-9577-9697964D9A13}" type="slidenum">
              <a:rPr lang="en-GB" smtClean="0"/>
              <a:t>6</a:t>
            </a:fld>
            <a:endParaRPr lang="en-GB"/>
          </a:p>
        </p:txBody>
      </p:sp>
      <p:graphicFrame>
        <p:nvGraphicFramePr>
          <p:cNvPr id="3" name="Diagram 2">
            <a:extLst>
              <a:ext uri="{FF2B5EF4-FFF2-40B4-BE49-F238E27FC236}">
                <a16:creationId xmlns:a16="http://schemas.microsoft.com/office/drawing/2014/main" id="{092326B6-8134-D54E-8DA9-66828C54A07B}"/>
              </a:ext>
            </a:extLst>
          </p:cNvPr>
          <p:cNvGraphicFramePr/>
          <p:nvPr>
            <p:extLst>
              <p:ext uri="{D42A27DB-BD31-4B8C-83A1-F6EECF244321}">
                <p14:modId xmlns:p14="http://schemas.microsoft.com/office/powerpoint/2010/main" val="2437278188"/>
              </p:ext>
            </p:extLst>
          </p:nvPr>
        </p:nvGraphicFramePr>
        <p:xfrm>
          <a:off x="1854200" y="13203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82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872963"/>
          </a:xfrm>
        </p:spPr>
        <p:txBody>
          <a:bodyPr vert="horz" lIns="91440" tIns="45720" rIns="91440" bIns="45720" rtlCol="0" anchor="ctr">
            <a:normAutofit/>
          </a:bodyPr>
          <a:lstStyle/>
          <a:p>
            <a:r>
              <a:rPr lang="en-US" sz="4400" dirty="0"/>
              <a:t>Research Process</a:t>
            </a:r>
          </a:p>
        </p:txBody>
      </p:sp>
      <p:sp>
        <p:nvSpPr>
          <p:cNvPr id="4" name="Text Placeholder 3"/>
          <p:cNvSpPr>
            <a:spLocks noGrp="1"/>
          </p:cNvSpPr>
          <p:nvPr>
            <p:ph type="body" sz="half" idx="2"/>
          </p:nvPr>
        </p:nvSpPr>
        <p:spPr>
          <a:xfrm>
            <a:off x="648930" y="1828800"/>
            <a:ext cx="4236579" cy="4395019"/>
          </a:xfrm>
        </p:spPr>
        <p:txBody>
          <a:bodyPr vert="horz" lIns="91440" tIns="45720" rIns="91440" bIns="45720" rtlCol="0">
            <a:normAutofit/>
          </a:bodyPr>
          <a:lstStyle/>
          <a:p>
            <a:r>
              <a:rPr lang="en-US" sz="1300" dirty="0"/>
              <a:t>Through iterative cycles of practice-as-research we have sought to understand the unfolding impact of adopting an art based educational model and how creative methodologies may enhance genuine participation. </a:t>
            </a:r>
          </a:p>
          <a:p>
            <a:r>
              <a:rPr lang="en-US" sz="1300" dirty="0"/>
              <a:t>The philosophy and methodology of action research has been central to our research design. We have sought to bring about change in community mental health approaches through a process of action, reflection and research. Each cycle of action and research allows us to adapt the project’s activity and the philosophy that underpins it. </a:t>
            </a:r>
          </a:p>
          <a:p>
            <a:r>
              <a:rPr lang="en-US" sz="1300" dirty="0"/>
              <a:t>Participatory Action research has developed since 2017 through the development of Converge Evaluation and Research Team (see page 11), a team of researchers all of whom have lived experience of mental ill health. The team have developed its approaches through externally commissioned evaluations and publications (see example right).</a:t>
            </a:r>
          </a:p>
        </p:txBody>
      </p:sp>
      <p:sp>
        <p:nvSpPr>
          <p:cNvPr id="6" name="Slide Number Placeholder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CFCDB93-5A39-4BA5-9577-9697964D9A13}" type="slidenum">
              <a:rPr lang="en-US" smtClean="0">
                <a:solidFill>
                  <a:prstClr val="black">
                    <a:tint val="75000"/>
                  </a:prstClr>
                </a:solidFill>
                <a:latin typeface="Calibri" panose="020F0502020204030204"/>
              </a:rPr>
              <a:pPr>
                <a:spcAft>
                  <a:spcPts val="600"/>
                </a:spcAft>
                <a:defRPr/>
              </a:pPr>
              <a:t>7</a:t>
            </a:fld>
            <a:endParaRPr lang="en-US">
              <a:solidFill>
                <a:prstClr val="black">
                  <a:tint val="75000"/>
                </a:prstClr>
              </a:solidFill>
              <a:latin typeface="Calibri" panose="020F0502020204030204"/>
            </a:endParaRPr>
          </a:p>
        </p:txBody>
      </p:sp>
      <p:pic>
        <p:nvPicPr>
          <p:cNvPr id="26" name="Picture Placeholder 25" descr="Journal of Applied Arts and Health. Vol 10 No 3">
            <a:extLst>
              <a:ext uri="{FF2B5EF4-FFF2-40B4-BE49-F238E27FC236}">
                <a16:creationId xmlns:a16="http://schemas.microsoft.com/office/drawing/2014/main" id="{D168D0AE-43D0-EF48-B68B-BA6FD3836EF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340" b="15340"/>
          <a:stretch>
            <a:fillRect/>
          </a:stretch>
        </p:blipFill>
        <p:spPr>
          <a:xfrm>
            <a:off x="5259877" y="-296862"/>
            <a:ext cx="6470650" cy="6408737"/>
          </a:xfrm>
        </p:spPr>
      </p:pic>
    </p:spTree>
    <p:extLst>
      <p:ext uri="{BB962C8B-B14F-4D97-AF65-F5344CB8AC3E}">
        <p14:creationId xmlns:p14="http://schemas.microsoft.com/office/powerpoint/2010/main" val="275142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6" y="667491"/>
            <a:ext cx="10776743" cy="628650"/>
          </a:xfrm>
        </p:spPr>
        <p:txBody>
          <a:bodyPr>
            <a:normAutofit fontScale="90000"/>
          </a:bodyPr>
          <a:lstStyle/>
          <a:p>
            <a:r>
              <a:rPr lang="en-GB" dirty="0"/>
              <a:t>Insights – RQ1. </a:t>
            </a:r>
            <a:r>
              <a:rPr lang="en-GB" i="1" dirty="0"/>
              <a:t>What conditions foster a successful relationship between university and health services?</a:t>
            </a:r>
            <a:r>
              <a:rPr lang="en-GB" dirty="0"/>
              <a:t> </a:t>
            </a:r>
          </a:p>
        </p:txBody>
      </p:sp>
      <p:sp>
        <p:nvSpPr>
          <p:cNvPr id="4" name="Text Placeholder 3"/>
          <p:cNvSpPr>
            <a:spLocks noGrp="1"/>
          </p:cNvSpPr>
          <p:nvPr>
            <p:ph type="body" sz="half" idx="2"/>
          </p:nvPr>
        </p:nvSpPr>
        <p:spPr>
          <a:xfrm>
            <a:off x="577057" y="1323977"/>
            <a:ext cx="6716109" cy="5397500"/>
          </a:xfrm>
        </p:spPr>
        <p:txBody>
          <a:bodyPr>
            <a:noAutofit/>
          </a:bodyPr>
          <a:lstStyle/>
          <a:p>
            <a:r>
              <a:rPr lang="en-GB" dirty="0"/>
              <a:t>The focus on education and artmaking rather than the mental health problem has emerged as a pivotal theme throughout our practice and publications. Rowe (2015) provides evidence that taking on the role of student is one route to overcoming the stigmatised or ‘spoiled identity’ (Goffman 1968) of the ‘mentally ill person’. This understanding is closely related to the social model of disability. Converge courses aim to counteract the tendency of mental health diagnoses to ‘overshadow’ a person’s identity, as well as ameliorating other factors resulting from an episode of mental ill health, specifically a loss of confidence/hope, social isolation, stigma, and feelings of passivity or loss of purpose.</a:t>
            </a:r>
          </a:p>
          <a:p>
            <a:r>
              <a:rPr lang="en-GB" dirty="0"/>
              <a:t>A related key theme in how researchers and practitioners understand </a:t>
            </a:r>
            <a:r>
              <a:rPr lang="en-GB" dirty="0" err="1"/>
              <a:t>Converge’s</a:t>
            </a:r>
            <a:r>
              <a:rPr lang="en-GB" dirty="0"/>
              <a:t> approach to inclusion is the politics of space. Courses are located in the university and in other socially valued public spaces. Newton and Rowe underline the principle of redistributive justice behind this: Converge: ‘aims to make the privileges and opportunities of Higher Education accessible to people who are often marginalised from mainstream society’ (2018:150). </a:t>
            </a:r>
          </a:p>
          <a:p>
            <a:r>
              <a:rPr lang="en-GB" dirty="0"/>
              <a:t> The use of a university space is understood by Newton and Rowe (2018) to be hospitable to mental health recovery, in that ‘whereas a psychiatric hospital is ‘still redolent of a history of control and constraint’ (p.148-9), universities are ‘places of hope and aspiration, orientated towards the future’ (p.149).  </a:t>
            </a:r>
          </a:p>
          <a:p>
            <a:endParaRPr lang="en-GB" dirty="0"/>
          </a:p>
        </p:txBody>
      </p:sp>
      <p:sp>
        <p:nvSpPr>
          <p:cNvPr id="6" name="Slide Number Placeholder 5"/>
          <p:cNvSpPr>
            <a:spLocks noGrp="1"/>
          </p:cNvSpPr>
          <p:nvPr>
            <p:ph type="sldNum" sz="quarter" idx="12"/>
          </p:nvPr>
        </p:nvSpPr>
        <p:spPr/>
        <p:txBody>
          <a:bodyPr/>
          <a:lstStyle/>
          <a:p>
            <a:fld id="{3CFCDB93-5A39-4BA5-9577-9697964D9A13}" type="slidenum">
              <a:rPr lang="en-GB" smtClean="0"/>
              <a:t>8</a:t>
            </a:fld>
            <a:endParaRPr lang="en-GB"/>
          </a:p>
        </p:txBody>
      </p:sp>
      <p:pic>
        <p:nvPicPr>
          <p:cNvPr id="8" name="Picture Placeholder 7" descr="Students and Converge participants in theatre. ">
            <a:extLst>
              <a:ext uri="{FF2B5EF4-FFF2-40B4-BE49-F238E27FC236}">
                <a16:creationId xmlns:a16="http://schemas.microsoft.com/office/drawing/2014/main" id="{E10CC1C5-B903-CF43-8CBA-8B1C96B52FAE}"/>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885" r="21885"/>
          <a:stretch>
            <a:fillRect/>
          </a:stretch>
        </p:blipFill>
        <p:spPr>
          <a:xfrm>
            <a:off x="7600950" y="1409700"/>
            <a:ext cx="3754438" cy="4451350"/>
          </a:xfrm>
        </p:spPr>
      </p:pic>
    </p:spTree>
    <p:extLst>
      <p:ext uri="{BB962C8B-B14F-4D97-AF65-F5344CB8AC3E}">
        <p14:creationId xmlns:p14="http://schemas.microsoft.com/office/powerpoint/2010/main" val="3371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6" y="462708"/>
            <a:ext cx="10776743" cy="947451"/>
          </a:xfrm>
        </p:spPr>
        <p:txBody>
          <a:bodyPr>
            <a:normAutofit fontScale="90000"/>
          </a:bodyPr>
          <a:lstStyle/>
          <a:p>
            <a:pPr lvl="0"/>
            <a:r>
              <a:rPr lang="en-GB" dirty="0"/>
              <a:t>Insights – RQ2. </a:t>
            </a:r>
            <a:r>
              <a:rPr lang="en-GB" i="1" dirty="0"/>
              <a:t>What is the impact on university students involved? </a:t>
            </a:r>
            <a:br>
              <a:rPr lang="en-GB" dirty="0"/>
            </a:br>
            <a:endParaRPr lang="en-GB" dirty="0"/>
          </a:p>
        </p:txBody>
      </p:sp>
      <p:sp>
        <p:nvSpPr>
          <p:cNvPr id="4" name="Text Placeholder 3"/>
          <p:cNvSpPr>
            <a:spLocks noGrp="1"/>
          </p:cNvSpPr>
          <p:nvPr>
            <p:ph type="body" sz="half" idx="2"/>
          </p:nvPr>
        </p:nvSpPr>
        <p:spPr>
          <a:xfrm>
            <a:off x="577057" y="1323977"/>
            <a:ext cx="6638991" cy="5397500"/>
          </a:xfrm>
        </p:spPr>
        <p:txBody>
          <a:bodyPr>
            <a:noAutofit/>
          </a:bodyPr>
          <a:lstStyle/>
          <a:p>
            <a:r>
              <a:rPr lang="en-GB" dirty="0"/>
              <a:t>The Converge process involves adults with mental health problems attending university based arts courses. These are delivered in collaboration with university students on BA and MA programmes across a range of subjects. Through the research Converge has conceived of this as a form of knowledge exchange, in which the university provides knowledge and experience, through the courses it provides, to people who use mental health services. The university benefits through providing students ‘real life’ experience of working alongside people who use mental health services. </a:t>
            </a:r>
          </a:p>
          <a:p>
            <a:r>
              <a:rPr lang="en-GB" dirty="0"/>
              <a:t>The theme of reciprocity, at both institutional and interpersonal levels, is a recurring one in our practice and publications and is a key finding of project. Reciprocal benefit to the university and the mental health community was a key priority at the outset of the project and its title of the project, Converge, was carefully chosen to indicate that a convergence of interests would be a key characteristic of the project’ (Rowe 2015:130). </a:t>
            </a:r>
          </a:p>
          <a:p>
            <a:r>
              <a:rPr lang="en-GB" dirty="0"/>
              <a:t> The educational benefits to university students involved in courses as assistant tutors or volunteers are explored by Asghar and Rowe (2016), and Rowe, Forshaw and </a:t>
            </a:r>
            <a:r>
              <a:rPr lang="en-GB" dirty="0" err="1"/>
              <a:t>Alldred</a:t>
            </a:r>
            <a:r>
              <a:rPr lang="en-GB" dirty="0"/>
              <a:t> (2013). They discuss the benefits to university students in relation to the concept of ‘service learning’, a pedagogy of active citizenship with ‘core values of reciprocity and mutuality - less about doing something for a community, more about engaging with that community to solve problems and address challenges together.</a:t>
            </a:r>
          </a:p>
          <a:p>
            <a:endParaRPr lang="en-GB" dirty="0"/>
          </a:p>
        </p:txBody>
      </p:sp>
      <p:sp>
        <p:nvSpPr>
          <p:cNvPr id="6" name="Slide Number Placeholder 5"/>
          <p:cNvSpPr>
            <a:spLocks noGrp="1"/>
          </p:cNvSpPr>
          <p:nvPr>
            <p:ph type="sldNum" sz="quarter" idx="12"/>
          </p:nvPr>
        </p:nvSpPr>
        <p:spPr/>
        <p:txBody>
          <a:bodyPr/>
          <a:lstStyle/>
          <a:p>
            <a:fld id="{3CFCDB93-5A39-4BA5-9577-9697964D9A13}" type="slidenum">
              <a:rPr lang="en-GB" smtClean="0"/>
              <a:t>9</a:t>
            </a:fld>
            <a:endParaRPr lang="en-GB"/>
          </a:p>
        </p:txBody>
      </p:sp>
      <p:pic>
        <p:nvPicPr>
          <p:cNvPr id="5" name="Picture Placeholder 4" descr="The Communitas choir">
            <a:extLst>
              <a:ext uri="{FF2B5EF4-FFF2-40B4-BE49-F238E27FC236}">
                <a16:creationId xmlns:a16="http://schemas.microsoft.com/office/drawing/2014/main" id="{899E3177-63F0-9145-BA5F-089D408153D0}"/>
              </a:ext>
              <a:ext uri="{C183D7F6-B498-43B3-948B-1728B52AA6E4}">
                <adec:decorative xmlns:adec="http://schemas.microsoft.com/office/drawing/2017/decorative" val="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802" r="21802"/>
          <a:stretch>
            <a:fillRect/>
          </a:stretch>
        </p:blipFill>
        <p:spPr>
          <a:xfrm>
            <a:off x="7589838" y="1409700"/>
            <a:ext cx="3765550" cy="4451350"/>
          </a:xfrm>
        </p:spPr>
      </p:pic>
    </p:spTree>
    <p:extLst>
      <p:ext uri="{BB962C8B-B14F-4D97-AF65-F5344CB8AC3E}">
        <p14:creationId xmlns:p14="http://schemas.microsoft.com/office/powerpoint/2010/main" val="194557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egoe UI Semi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DFDD110B4DE644AA08F395E0CC9E6D" ma:contentTypeVersion="13" ma:contentTypeDescription="Create a new document." ma:contentTypeScope="" ma:versionID="c339bcb6c1f515276097f74a94cd317c">
  <xsd:schema xmlns:xsd="http://www.w3.org/2001/XMLSchema" xmlns:xs="http://www.w3.org/2001/XMLSchema" xmlns:p="http://schemas.microsoft.com/office/2006/metadata/properties" xmlns:ns3="13be44c9-f71f-4073-889c-032e7ce52509" xmlns:ns4="d009d4c0-d8ea-4407-b657-f3a608f61430" targetNamespace="http://schemas.microsoft.com/office/2006/metadata/properties" ma:root="true" ma:fieldsID="24b5bd987add5e4e72579a4bb4270348" ns3:_="" ns4:_="">
    <xsd:import namespace="13be44c9-f71f-4073-889c-032e7ce52509"/>
    <xsd:import namespace="d009d4c0-d8ea-4407-b657-f3a608f6143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e44c9-f71f-4073-889c-032e7ce525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09d4c0-d8ea-4407-b657-f3a608f614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9CC1A6-D518-4F3B-80F2-FA3CDE083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e44c9-f71f-4073-889c-032e7ce52509"/>
    <ds:schemaRef ds:uri="d009d4c0-d8ea-4407-b657-f3a608f61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E30444-95F5-4769-9A22-DDB12CF0FAE9}">
  <ds:schemaRefs>
    <ds:schemaRef ds:uri="http://purl.org/dc/terms/"/>
    <ds:schemaRef ds:uri="http://purl.org/dc/elements/1.1/"/>
    <ds:schemaRef ds:uri="d009d4c0-d8ea-4407-b657-f3a608f61430"/>
    <ds:schemaRef ds:uri="http://schemas.microsoft.com/office/2006/documentManagement/types"/>
    <ds:schemaRef ds:uri="13be44c9-f71f-4073-889c-032e7ce52509"/>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BD837A1-3746-4ACA-8B68-0B209E0B39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2778</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Segoe UI Semilight</vt:lpstr>
      <vt:lpstr>Office Theme</vt:lpstr>
      <vt:lpstr>Converge: University arts education and adults with mental health problems. </vt:lpstr>
      <vt:lpstr>Index of Contents</vt:lpstr>
      <vt:lpstr>Converge – 300 word statement</vt:lpstr>
      <vt:lpstr>Introduction</vt:lpstr>
      <vt:lpstr>Overarching themes</vt:lpstr>
      <vt:lpstr>Research Questions</vt:lpstr>
      <vt:lpstr>Research Process</vt:lpstr>
      <vt:lpstr>Insights – RQ1. What conditions foster a successful relationship between university and health services? </vt:lpstr>
      <vt:lpstr>Insights – RQ2. What is the impact on university students involved?  </vt:lpstr>
      <vt:lpstr>Insights – RQ3. What is the impact on mental health service users?  </vt:lpstr>
      <vt:lpstr>Insights – RQ4. What is the potential for peer research in the mental health context?  </vt:lpstr>
      <vt:lpstr>Dissemination</vt:lpstr>
      <vt:lpstr>Appendix 1. List of publications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Converge: University arts education and adults with mental health problems.</dc:title>
  <dc:creator>Nick Rowe</dc:creator>
  <cp:lastModifiedBy>Ruth Mardall (R.Mardall)</cp:lastModifiedBy>
  <cp:revision>2</cp:revision>
  <dcterms:created xsi:type="dcterms:W3CDTF">2020-05-14T14:39:30Z</dcterms:created>
  <dcterms:modified xsi:type="dcterms:W3CDTF">2020-06-16T12:31:54Z</dcterms:modified>
</cp:coreProperties>
</file>