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1" r:id="rId2"/>
    <p:sldId id="300" r:id="rId3"/>
    <p:sldId id="263" r:id="rId4"/>
    <p:sldId id="302" r:id="rId5"/>
    <p:sldId id="303" r:id="rId6"/>
    <p:sldId id="304" r:id="rId7"/>
    <p:sldId id="305" r:id="rId8"/>
    <p:sldId id="309" r:id="rId9"/>
    <p:sldId id="306" r:id="rId10"/>
    <p:sldId id="310" r:id="rId11"/>
    <p:sldId id="308"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8" autoAdjust="0"/>
    <p:restoredTop sz="94626" autoAdjust="0"/>
  </p:normalViewPr>
  <p:slideViewPr>
    <p:cSldViewPr snapToGrid="0">
      <p:cViewPr varScale="1">
        <p:scale>
          <a:sx n="68" d="100"/>
          <a:sy n="68" d="100"/>
        </p:scale>
        <p:origin x="84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55D39-9C82-40E0-A5A4-88BD0B967286}" type="datetimeFigureOut">
              <a:rPr lang="en-GB" smtClean="0"/>
              <a:t>12/05/2020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3E416-9DA2-471C-B021-14F9B911A0DF}" type="slidenum">
              <a:rPr lang="en-GB" smtClean="0"/>
              <a:t>‹#›</a:t>
            </a:fld>
            <a:endParaRPr lang="en-GB"/>
          </a:p>
        </p:txBody>
      </p:sp>
    </p:spTree>
    <p:extLst>
      <p:ext uri="{BB962C8B-B14F-4D97-AF65-F5344CB8AC3E}">
        <p14:creationId xmlns:p14="http://schemas.microsoft.com/office/powerpoint/2010/main" val="333124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3E416-9DA2-471C-B021-14F9B911A0DF}" type="slidenum">
              <a:rPr lang="en-GB" smtClean="0"/>
              <a:t>1</a:t>
            </a:fld>
            <a:endParaRPr lang="en-GB"/>
          </a:p>
        </p:txBody>
      </p:sp>
    </p:spTree>
    <p:extLst>
      <p:ext uri="{BB962C8B-B14F-4D97-AF65-F5344CB8AC3E}">
        <p14:creationId xmlns:p14="http://schemas.microsoft.com/office/powerpoint/2010/main" val="280153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B3E416-9DA2-471C-B021-14F9B911A0DF}" type="slidenum">
              <a:rPr lang="en-GB" smtClean="0"/>
              <a:t>2</a:t>
            </a:fld>
            <a:endParaRPr lang="en-GB"/>
          </a:p>
        </p:txBody>
      </p:sp>
    </p:spTree>
    <p:extLst>
      <p:ext uri="{BB962C8B-B14F-4D97-AF65-F5344CB8AC3E}">
        <p14:creationId xmlns:p14="http://schemas.microsoft.com/office/powerpoint/2010/main" val="405274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3E416-9DA2-471C-B021-14F9B911A0DF}" type="slidenum">
              <a:rPr lang="en-GB" smtClean="0"/>
              <a:t>8</a:t>
            </a:fld>
            <a:endParaRPr lang="en-GB"/>
          </a:p>
        </p:txBody>
      </p:sp>
    </p:spTree>
    <p:extLst>
      <p:ext uri="{BB962C8B-B14F-4D97-AF65-F5344CB8AC3E}">
        <p14:creationId xmlns:p14="http://schemas.microsoft.com/office/powerpoint/2010/main" val="53680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3023" y="5089012"/>
            <a:ext cx="7568418" cy="1264588"/>
          </a:xfrm>
        </p:spPr>
        <p:txBody>
          <a:bodyPr anchor="ctr">
            <a:normAutofit/>
          </a:bodyPr>
          <a:lstStyle/>
          <a:p>
            <a:pPr algn="r"/>
            <a:r>
              <a:rPr lang="en-GB" sz="4400" dirty="0"/>
              <a:t>Nicola Hague</a:t>
            </a:r>
          </a:p>
        </p:txBody>
      </p:sp>
      <p:cxnSp>
        <p:nvCxnSpPr>
          <p:cNvPr id="19" name="Straight Connector 14">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173E29-5DDA-4A30-A129-B64CCD07CC5D}"/>
              </a:ext>
            </a:extLst>
          </p:cNvPr>
          <p:cNvSpPr/>
          <p:nvPr/>
        </p:nvSpPr>
        <p:spPr>
          <a:xfrm>
            <a:off x="880038" y="3868718"/>
            <a:ext cx="5682960" cy="2062103"/>
          </a:xfrm>
          <a:prstGeom prst="rect">
            <a:avLst/>
          </a:prstGeom>
        </p:spPr>
        <p:txBody>
          <a:bodyPr wrap="square">
            <a:spAutoFit/>
          </a:bodyPr>
          <a:lstStyle/>
          <a:p>
            <a:r>
              <a:rPr lang="en-GB" sz="3200" b="1" dirty="0"/>
              <a:t>A sociological examination of Youth Academy male footballers’ experiences of the transition from school to work.</a:t>
            </a:r>
            <a:endParaRPr lang="en-GB"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653" y="617219"/>
            <a:ext cx="3193365" cy="281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376" y="617218"/>
            <a:ext cx="3798276" cy="281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038" y="617219"/>
            <a:ext cx="3354337" cy="281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0747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9824A62-4293-4CF1-92D1-09556F3FA54A}"/>
              </a:ext>
            </a:extLst>
          </p:cNvPr>
          <p:cNvSpPr>
            <a:spLocks noGrp="1"/>
          </p:cNvSpPr>
          <p:nvPr>
            <p:ph type="title"/>
          </p:nvPr>
        </p:nvSpPr>
        <p:spPr>
          <a:xfrm>
            <a:off x="1524000" y="1062787"/>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Thank you for listening.</a:t>
            </a:r>
            <a:br>
              <a:rPr lang="en-US" sz="5800" kern="1200" dirty="0">
                <a:solidFill>
                  <a:schemeClr val="tx1"/>
                </a:solidFill>
                <a:latin typeface="+mj-lt"/>
                <a:ea typeface="+mj-ea"/>
                <a:cs typeface="+mj-cs"/>
              </a:rPr>
            </a:b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Any questions?</a:t>
            </a:r>
          </a:p>
        </p:txBody>
      </p:sp>
      <p:cxnSp>
        <p:nvCxnSpPr>
          <p:cNvPr id="17" name="Straight Connector 16">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36C4BB2-968B-4C44-BFD9-833BBF5AEEF7}"/>
              </a:ext>
            </a:extLst>
          </p:cNvPr>
          <p:cNvSpPr txBox="1"/>
          <p:nvPr/>
        </p:nvSpPr>
        <p:spPr>
          <a:xfrm>
            <a:off x="3530991" y="4965895"/>
            <a:ext cx="4979963" cy="369332"/>
          </a:xfrm>
          <a:prstGeom prst="rect">
            <a:avLst/>
          </a:prstGeom>
          <a:noFill/>
        </p:spPr>
        <p:txBody>
          <a:bodyPr wrap="square" rtlCol="0">
            <a:spAutoFit/>
          </a:bodyPr>
          <a:lstStyle/>
          <a:p>
            <a:pPr algn="ctr"/>
            <a:r>
              <a:rPr lang="en-GB" dirty="0"/>
              <a:t>n.hague@yorksj.ac.uk</a:t>
            </a:r>
          </a:p>
        </p:txBody>
      </p:sp>
    </p:spTree>
    <p:extLst>
      <p:ext uri="{BB962C8B-B14F-4D97-AF65-F5344CB8AC3E}">
        <p14:creationId xmlns:p14="http://schemas.microsoft.com/office/powerpoint/2010/main" val="296663573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ED4F00C-CCAA-4A1C-894C-F91E1458EBD5}"/>
              </a:ext>
            </a:extLst>
          </p:cNvPr>
          <p:cNvSpPr>
            <a:spLocks noGrp="1"/>
          </p:cNvSpPr>
          <p:nvPr>
            <p:ph idx="1"/>
          </p:nvPr>
        </p:nvSpPr>
        <p:spPr>
          <a:xfrm>
            <a:off x="4832416" y="241495"/>
            <a:ext cx="7181464" cy="6616505"/>
          </a:xfrm>
        </p:spPr>
        <p:txBody>
          <a:bodyPr>
            <a:normAutofit fontScale="55000" lnSpcReduction="20000"/>
          </a:bodyPr>
          <a:lstStyle/>
          <a:p>
            <a:pPr marL="0" indent="0" algn="just">
              <a:buNone/>
            </a:pPr>
            <a:r>
              <a:rPr lang="en-GB" sz="2500" dirty="0">
                <a:solidFill>
                  <a:schemeClr val="tx1">
                    <a:lumMod val="95000"/>
                    <a:lumOff val="5000"/>
                  </a:schemeClr>
                </a:solidFill>
              </a:rPr>
              <a:t>Adams, A. and </a:t>
            </a:r>
            <a:r>
              <a:rPr lang="en-GB" sz="2500" dirty="0" err="1">
                <a:solidFill>
                  <a:schemeClr val="tx1">
                    <a:lumMod val="95000"/>
                    <a:lumOff val="5000"/>
                  </a:schemeClr>
                </a:solidFill>
              </a:rPr>
              <a:t>Carr</a:t>
            </a:r>
            <a:r>
              <a:rPr lang="en-GB" sz="2500" dirty="0">
                <a:solidFill>
                  <a:schemeClr val="tx1">
                    <a:lumMod val="95000"/>
                    <a:lumOff val="5000"/>
                  </a:schemeClr>
                </a:solidFill>
              </a:rPr>
              <a:t>, S. (2017) Football friends: adolescent boys’ friendships inside an English professional football (soccer) academy. </a:t>
            </a:r>
            <a:r>
              <a:rPr lang="en-GB" sz="2500" i="1" dirty="0">
                <a:solidFill>
                  <a:schemeClr val="tx1">
                    <a:lumMod val="95000"/>
                    <a:lumOff val="5000"/>
                  </a:schemeClr>
                </a:solidFill>
              </a:rPr>
              <a:t>Soccer and Society,</a:t>
            </a:r>
            <a:r>
              <a:rPr lang="en-GB" sz="2500" dirty="0">
                <a:solidFill>
                  <a:schemeClr val="tx1">
                    <a:lumMod val="95000"/>
                    <a:lumOff val="5000"/>
                  </a:schemeClr>
                </a:solidFill>
              </a:rPr>
              <a:t> 20 (3), pp.1-24. </a:t>
            </a:r>
          </a:p>
          <a:p>
            <a:pPr marL="0" indent="0" algn="just">
              <a:buNone/>
            </a:pPr>
            <a:r>
              <a:rPr lang="en-GB" sz="2500" dirty="0"/>
              <a:t>Clarke, N.J., Cushion, C.J. and Harwood, C.G. (2018) Players’ understanding of talent identification in early specialization youth football. </a:t>
            </a:r>
            <a:r>
              <a:rPr lang="en-GB" sz="2500" i="1" dirty="0"/>
              <a:t>Soccer and Society</a:t>
            </a:r>
            <a:r>
              <a:rPr lang="en-GB" sz="2500" dirty="0"/>
              <a:t>, 19 (8), pp.1151-1165. </a:t>
            </a:r>
          </a:p>
          <a:p>
            <a:pPr marL="0" indent="0" algn="just">
              <a:buNone/>
            </a:pPr>
            <a:r>
              <a:rPr lang="en-GB" sz="2500" dirty="0"/>
              <a:t>Elias, N. (1978) </a:t>
            </a:r>
            <a:r>
              <a:rPr lang="en-GB" sz="2500" i="1" dirty="0"/>
              <a:t>What is Sociology?</a:t>
            </a:r>
            <a:r>
              <a:rPr lang="en-GB" sz="2500" dirty="0"/>
              <a:t> London, Hutchinson and Co. </a:t>
            </a:r>
          </a:p>
          <a:p>
            <a:pPr marL="0" indent="0" algn="just">
              <a:buNone/>
            </a:pPr>
            <a:r>
              <a:rPr lang="en-GB" sz="2500" dirty="0"/>
              <a:t>Elias, N. and Scotson, J.L. (1965) </a:t>
            </a:r>
            <a:r>
              <a:rPr lang="en-GB" sz="2500" i="1" dirty="0"/>
              <a:t>The Established and the Outsiders</a:t>
            </a:r>
            <a:r>
              <a:rPr lang="en-GB" sz="2500" dirty="0"/>
              <a:t>. London, Sage.  </a:t>
            </a:r>
          </a:p>
          <a:p>
            <a:pPr marL="0" indent="0" algn="just">
              <a:buNone/>
            </a:pPr>
            <a:r>
              <a:rPr lang="en-GB" sz="2500" dirty="0"/>
              <a:t>Goodwin, J. and O’Connor, H. (2015) </a:t>
            </a:r>
            <a:r>
              <a:rPr lang="en-GB" sz="2500" i="1" dirty="0"/>
              <a:t>Norbert Elias’s Lost Research: Revisiting the Young Worker Project.</a:t>
            </a:r>
            <a:r>
              <a:rPr lang="en-GB" sz="2500" dirty="0"/>
              <a:t> Surrey, Ashgate Publishing Ltd. </a:t>
            </a:r>
          </a:p>
          <a:p>
            <a:pPr marL="0" indent="0" algn="just">
              <a:buNone/>
            </a:pPr>
            <a:r>
              <a:rPr lang="en-GB" sz="2500" dirty="0"/>
              <a:t>Hickey, C. and Kelly, P. (2008) Preparing to </a:t>
            </a:r>
            <a:r>
              <a:rPr lang="en-GB" sz="2500" i="1" dirty="0"/>
              <a:t>not</a:t>
            </a:r>
            <a:r>
              <a:rPr lang="en-GB" sz="2500" dirty="0"/>
              <a:t> be a footballer: higher education and professional sport. </a:t>
            </a:r>
            <a:r>
              <a:rPr lang="en-GB" sz="2500" i="1" dirty="0"/>
              <a:t>Sport, Education and Society</a:t>
            </a:r>
            <a:r>
              <a:rPr lang="en-GB" sz="2500" dirty="0"/>
              <a:t>, 13 (4), pp.477-494.</a:t>
            </a:r>
          </a:p>
          <a:p>
            <a:pPr marL="0" indent="0" algn="just">
              <a:buNone/>
            </a:pPr>
            <a:r>
              <a:rPr lang="en-GB" sz="2500" dirty="0" err="1"/>
              <a:t>Lahelma</a:t>
            </a:r>
            <a:r>
              <a:rPr lang="en-GB" sz="2500" dirty="0"/>
              <a:t>, E. and Gordon, T. (2003) Home as a Physical, Social and Mental Space: Young People’s Reflections on Leaving Home. </a:t>
            </a:r>
            <a:r>
              <a:rPr lang="en-GB" sz="2500" i="1" dirty="0"/>
              <a:t>Journal of Youth Studies</a:t>
            </a:r>
            <a:r>
              <a:rPr lang="en-GB" sz="2500" dirty="0"/>
              <a:t>, 6 (4), pp.377-390. </a:t>
            </a:r>
          </a:p>
          <a:p>
            <a:pPr marL="0" indent="0" algn="just">
              <a:buNone/>
            </a:pPr>
            <a:r>
              <a:rPr lang="en-GB" sz="2500" dirty="0"/>
              <a:t>Law, G. (2018) </a:t>
            </a:r>
            <a:r>
              <a:rPr lang="en-GB" sz="2500" i="1" dirty="0"/>
              <a:t>A sociological analysis of the monetisation of social relations within the working lives of professional footballers</a:t>
            </a:r>
            <a:r>
              <a:rPr lang="en-GB" sz="2500" dirty="0"/>
              <a:t>. PhD thesis, University of Chester. </a:t>
            </a:r>
          </a:p>
          <a:p>
            <a:pPr marL="0" indent="0" algn="just">
              <a:buNone/>
            </a:pPr>
            <a:r>
              <a:rPr lang="en-GB" sz="2500" dirty="0"/>
              <a:t>Law, G. and </a:t>
            </a:r>
            <a:r>
              <a:rPr lang="en-GB" sz="2500" dirty="0" err="1"/>
              <a:t>Bloyce</a:t>
            </a:r>
            <a:r>
              <a:rPr lang="en-GB" sz="2500" dirty="0"/>
              <a:t>, D. (2019) Game Models as a framework for understanding power in the male football figuration. In: Malcolm, D. and </a:t>
            </a:r>
            <a:r>
              <a:rPr lang="en-GB" sz="2500" dirty="0" err="1"/>
              <a:t>Velija</a:t>
            </a:r>
            <a:r>
              <a:rPr lang="en-GB" sz="2500" dirty="0"/>
              <a:t>, P. ed. </a:t>
            </a:r>
            <a:r>
              <a:rPr lang="en-GB" sz="2500" i="1" dirty="0"/>
              <a:t>Figurational Research in Sport, Leisure and Health</a:t>
            </a:r>
            <a:r>
              <a:rPr lang="en-GB" sz="2500" dirty="0"/>
              <a:t>. Abingdon, Oxon, Routledge, pp.34-44. </a:t>
            </a:r>
          </a:p>
          <a:p>
            <a:pPr marL="0" indent="0" algn="just">
              <a:buNone/>
            </a:pPr>
            <a:r>
              <a:rPr lang="en-GB" sz="2500" dirty="0"/>
              <a:t>Morris, R., Tod, D. and Eubank, M. (2017) From youth team to first team: An investigation into the transition experiences of young professional athletes in soccer. </a:t>
            </a:r>
            <a:r>
              <a:rPr lang="en-GB" sz="2500" i="1" dirty="0"/>
              <a:t>International Journal of Sport and Exercise Psychology, </a:t>
            </a:r>
            <a:r>
              <a:rPr lang="en-GB" sz="2500" dirty="0"/>
              <a:t>15 (5), pp.523-539. </a:t>
            </a:r>
          </a:p>
          <a:p>
            <a:pPr marL="0" indent="0" algn="just">
              <a:buNone/>
            </a:pPr>
            <a:r>
              <a:rPr lang="en-GB" sz="2500" i="1" dirty="0"/>
              <a:t>No Hunger in Paradise</a:t>
            </a:r>
            <a:r>
              <a:rPr lang="en-GB" sz="2500" dirty="0"/>
              <a:t> (2018) London, BT Sport, 18</a:t>
            </a:r>
            <a:r>
              <a:rPr lang="en-GB" sz="2500" baseline="30000" dirty="0"/>
              <a:t>th</a:t>
            </a:r>
            <a:r>
              <a:rPr lang="en-GB" sz="2500" dirty="0"/>
              <a:t> January. </a:t>
            </a:r>
          </a:p>
          <a:p>
            <a:pPr marL="0" indent="0" algn="just">
              <a:buNone/>
            </a:pPr>
            <a:r>
              <a:rPr lang="en-GB" sz="2500" dirty="0"/>
              <a:t>Parker, A. (1996) </a:t>
            </a:r>
            <a:r>
              <a:rPr lang="en-GB" sz="2500" i="1" dirty="0"/>
              <a:t>Chasing the ‘Big-Time’: football apprenticeship in the 1990s</a:t>
            </a:r>
            <a:r>
              <a:rPr lang="en-GB" sz="2500" dirty="0"/>
              <a:t>. PhD thesis, University of Warwick. </a:t>
            </a:r>
          </a:p>
          <a:p>
            <a:pPr marL="0" indent="0" algn="just">
              <a:buNone/>
            </a:pPr>
            <a:r>
              <a:rPr lang="en-GB" sz="2500" dirty="0"/>
              <a:t>Platts, C. (2012) </a:t>
            </a:r>
            <a:r>
              <a:rPr lang="en-GB" sz="2500" i="1" dirty="0"/>
              <a:t>Education and welfare in professional football academies and centres of excellence: A sociological study</a:t>
            </a:r>
            <a:r>
              <a:rPr lang="en-GB" sz="2500" dirty="0"/>
              <a:t>. PhD thesis. University of Chester. </a:t>
            </a:r>
          </a:p>
          <a:p>
            <a:pPr marL="0" indent="0" algn="just">
              <a:buNone/>
            </a:pPr>
            <a:r>
              <a:rPr lang="en-GB" sz="2500" dirty="0"/>
              <a:t>Roderick, M. (2006) A Very Precarious Profession: Uncertainty in the Working Lives of Professional Footballers. </a:t>
            </a:r>
            <a:r>
              <a:rPr lang="en-GB" sz="2500" i="1" dirty="0"/>
              <a:t>Work,</a:t>
            </a:r>
            <a:r>
              <a:rPr lang="en-GB" sz="2500" dirty="0"/>
              <a:t> </a:t>
            </a:r>
            <a:r>
              <a:rPr lang="en-GB" sz="2500" i="1" dirty="0"/>
              <a:t>Employment and Society,</a:t>
            </a:r>
            <a:r>
              <a:rPr lang="en-GB" sz="2500" dirty="0"/>
              <a:t> 20 (2), pp. 245–265. </a:t>
            </a:r>
          </a:p>
          <a:p>
            <a:pPr marL="0" indent="0" algn="just">
              <a:buNone/>
            </a:pPr>
            <a:r>
              <a:rPr lang="en-GB" sz="2500" dirty="0"/>
              <a:t>Sparkes, A.C., and Smith, B. (2018) </a:t>
            </a:r>
            <a:r>
              <a:rPr lang="en-GB" sz="2500" i="1" dirty="0"/>
              <a:t>Qualitative Research Methods in Sport, Exercise and Health: From Process to Product. </a:t>
            </a:r>
            <a:r>
              <a:rPr lang="en-GB" sz="2500" dirty="0"/>
              <a:t>2</a:t>
            </a:r>
            <a:r>
              <a:rPr lang="en-GB" sz="2500" baseline="30000" dirty="0"/>
              <a:t>nd</a:t>
            </a:r>
            <a:r>
              <a:rPr lang="en-GB" sz="2500" dirty="0"/>
              <a:t> ed.</a:t>
            </a:r>
            <a:r>
              <a:rPr lang="en-GB" sz="2500" i="1" dirty="0"/>
              <a:t> </a:t>
            </a:r>
            <a:r>
              <a:rPr lang="en-GB" sz="2500" dirty="0"/>
              <a:t>London, Routledge.  </a:t>
            </a:r>
          </a:p>
          <a:p>
            <a:pPr marL="0" indent="0">
              <a:buNone/>
            </a:pPr>
            <a:endParaRPr lang="en-GB" dirty="0"/>
          </a:p>
          <a:p>
            <a:pPr marL="0" indent="0">
              <a:buNone/>
            </a:pPr>
            <a:endParaRPr lang="en-GB" dirty="0"/>
          </a:p>
        </p:txBody>
      </p:sp>
      <p:sp>
        <p:nvSpPr>
          <p:cNvPr id="9" name="Title 1">
            <a:extLst>
              <a:ext uri="{FF2B5EF4-FFF2-40B4-BE49-F238E27FC236}">
                <a16:creationId xmlns:a16="http://schemas.microsoft.com/office/drawing/2014/main" id="{9C2FE52E-0FB7-4362-B69F-42F9D1FDD2AA}"/>
              </a:ext>
            </a:extLst>
          </p:cNvPr>
          <p:cNvSpPr txBox="1">
            <a:spLocks/>
          </p:cNvSpPr>
          <p:nvPr/>
        </p:nvSpPr>
        <p:spPr>
          <a:xfrm>
            <a:off x="178120" y="334537"/>
            <a:ext cx="4298056" cy="1721140"/>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rPr>
              <a:t>References</a:t>
            </a:r>
            <a:endParaRPr lang="en-US" sz="3200" dirty="0">
              <a:solidFill>
                <a:schemeClr val="bg1"/>
              </a:solidFill>
            </a:endParaRPr>
          </a:p>
        </p:txBody>
      </p:sp>
    </p:spTree>
    <p:extLst>
      <p:ext uri="{BB962C8B-B14F-4D97-AF65-F5344CB8AC3E}">
        <p14:creationId xmlns:p14="http://schemas.microsoft.com/office/powerpoint/2010/main" val="190323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914BFE66-4C98-43D1-A890-7B6395FEE49C}"/>
              </a:ext>
            </a:extLst>
          </p:cNvPr>
          <p:cNvSpPr>
            <a:spLocks noGrp="1"/>
          </p:cNvSpPr>
          <p:nvPr>
            <p:ph idx="1"/>
          </p:nvPr>
        </p:nvSpPr>
        <p:spPr>
          <a:xfrm>
            <a:off x="5010557" y="598710"/>
            <a:ext cx="6936604" cy="5592228"/>
          </a:xfrm>
        </p:spPr>
        <p:txBody>
          <a:bodyPr anchor="ctr">
            <a:noAutofit/>
          </a:bodyPr>
          <a:lstStyle/>
          <a:p>
            <a:pPr marL="0" indent="0">
              <a:buNone/>
            </a:pPr>
            <a:endParaRPr lang="en-GB" sz="2000" dirty="0"/>
          </a:p>
          <a:p>
            <a:pPr>
              <a:buFont typeface="Wingdings" panose="05000000000000000000" pitchFamily="2" charset="2"/>
              <a:buChar char="ü"/>
            </a:pPr>
            <a:endParaRPr lang="en-GB" sz="2000" dirty="0"/>
          </a:p>
          <a:p>
            <a:pPr marL="0" indent="0">
              <a:buNone/>
            </a:pPr>
            <a:endParaRPr lang="en-GB" sz="3600" dirty="0"/>
          </a:p>
        </p:txBody>
      </p:sp>
      <p:sp>
        <p:nvSpPr>
          <p:cNvPr id="5" name="Title 1">
            <a:extLst>
              <a:ext uri="{FF2B5EF4-FFF2-40B4-BE49-F238E27FC236}">
                <a16:creationId xmlns:a16="http://schemas.microsoft.com/office/drawing/2014/main" id="{111D3C29-0770-43D0-8E1B-0DC4CCF38A53}"/>
              </a:ext>
            </a:extLst>
          </p:cNvPr>
          <p:cNvSpPr txBox="1">
            <a:spLocks/>
          </p:cNvSpPr>
          <p:nvPr/>
        </p:nvSpPr>
        <p:spPr>
          <a:xfrm>
            <a:off x="645160" y="844396"/>
            <a:ext cx="3363974" cy="1597315"/>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chemeClr val="bg1"/>
                </a:solidFill>
                <a:cs typeface="Calibri Light"/>
              </a:rPr>
              <a:t>Why study transitions?</a:t>
            </a:r>
            <a:endParaRPr lang="en-US" sz="4000" dirty="0">
              <a:solidFill>
                <a:schemeClr val="bg1"/>
              </a:solidFill>
            </a:endParaRPr>
          </a:p>
        </p:txBody>
      </p:sp>
      <p:pic>
        <p:nvPicPr>
          <p:cNvPr id="6" name="Content Placeholder 3" descr="A black and silver text&#10;&#10;Description automatically generated">
            <a:extLst>
              <a:ext uri="{FF2B5EF4-FFF2-40B4-BE49-F238E27FC236}">
                <a16:creationId xmlns:a16="http://schemas.microsoft.com/office/drawing/2014/main" id="{58203DB8-2024-4FB9-9E4D-0AC4272DF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40" y="2888975"/>
            <a:ext cx="4297215" cy="3286538"/>
          </a:xfrm>
          <a:prstGeom prst="rect">
            <a:avLst/>
          </a:prstGeom>
        </p:spPr>
      </p:pic>
      <p:sp>
        <p:nvSpPr>
          <p:cNvPr id="8" name="TextBox 7">
            <a:extLst>
              <a:ext uri="{FF2B5EF4-FFF2-40B4-BE49-F238E27FC236}">
                <a16:creationId xmlns:a16="http://schemas.microsoft.com/office/drawing/2014/main" id="{2290F844-85DD-4065-9383-3ED152ED04AA}"/>
              </a:ext>
            </a:extLst>
          </p:cNvPr>
          <p:cNvSpPr txBox="1"/>
          <p:nvPr/>
        </p:nvSpPr>
        <p:spPr>
          <a:xfrm>
            <a:off x="4654294" y="110502"/>
            <a:ext cx="7537706" cy="6463308"/>
          </a:xfrm>
          <a:prstGeom prst="rect">
            <a:avLst/>
          </a:prstGeom>
          <a:noFill/>
        </p:spPr>
        <p:txBody>
          <a:bodyPr wrap="square" rtlCol="0">
            <a:spAutoFit/>
          </a:bodyPr>
          <a:lstStyle/>
          <a:p>
            <a:pPr marL="285750" indent="-285750" algn="just">
              <a:buFont typeface="Arial" panose="020B0604020202020204" pitchFamily="34" charset="0"/>
              <a:buChar char="•"/>
            </a:pPr>
            <a:r>
              <a:rPr lang="en-GB" dirty="0"/>
              <a:t>180 out of 1.5 million (0.012%) Youth Academy players will ‘make it’ in the English Premier League (BT Sport Films 2018).</a:t>
            </a:r>
          </a:p>
          <a:p>
            <a:pPr algn="just"/>
            <a:r>
              <a:rPr lang="en-GB" dirty="0"/>
              <a:t> </a:t>
            </a:r>
          </a:p>
          <a:p>
            <a:pPr marL="285750" indent="-285750" algn="just">
              <a:buFont typeface="Arial" panose="020B0604020202020204" pitchFamily="34" charset="0"/>
              <a:buChar char="•"/>
            </a:pPr>
            <a:r>
              <a:rPr lang="en-GB" dirty="0"/>
              <a:t>Football apprenticeships are unique: players are marketable assets and there is no guaranteed job post-completion (Parker 1996).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Existing literature focuses mainly on transitions into and out of first teams (Roderick 2006; Hickey and Kelly 2008).</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i="1" dirty="0"/>
              <a:t>Rationale: </a:t>
            </a:r>
            <a:r>
              <a:rPr lang="en-GB" dirty="0"/>
              <a:t>transitions allow us to examine the prevalence of subcultures and thus how footballers identify as a footballer.</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i="1" dirty="0"/>
              <a:t>Rationale: </a:t>
            </a:r>
            <a:r>
              <a:rPr lang="en-GB" dirty="0"/>
              <a:t>Youth is an impressionable life stage where decisions take place and individuals learn more of themselves through their relations with space(s) and people (</a:t>
            </a:r>
            <a:r>
              <a:rPr lang="en-GB" dirty="0" err="1"/>
              <a:t>Lahelma</a:t>
            </a:r>
            <a:r>
              <a:rPr lang="en-GB" dirty="0"/>
              <a:t> and Gordon 2003).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b="1" dirty="0"/>
              <a:t>Research question: What are the experiences of male youth academy players during their transition from full-time school to full-time youth team?</a:t>
            </a: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5A7AF35F-48CD-4835-952F-E7A80D447F5F}"/>
              </a:ext>
            </a:extLst>
          </p:cNvPr>
          <p:cNvSpPr txBox="1"/>
          <p:nvPr/>
        </p:nvSpPr>
        <p:spPr>
          <a:xfrm>
            <a:off x="239438" y="6429375"/>
            <a:ext cx="2628900" cy="230832"/>
          </a:xfrm>
          <a:prstGeom prst="rect">
            <a:avLst/>
          </a:prstGeom>
          <a:noFill/>
        </p:spPr>
        <p:txBody>
          <a:bodyPr wrap="square" rtlCol="0">
            <a:spAutoFit/>
          </a:bodyPr>
          <a:lstStyle/>
          <a:p>
            <a:r>
              <a:rPr lang="en-GB" sz="900" i="1" dirty="0"/>
              <a:t>All images taken from Google search</a:t>
            </a:r>
          </a:p>
        </p:txBody>
      </p:sp>
    </p:spTree>
    <p:extLst>
      <p:ext uri="{BB962C8B-B14F-4D97-AF65-F5344CB8AC3E}">
        <p14:creationId xmlns:p14="http://schemas.microsoft.com/office/powerpoint/2010/main" val="19092912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23FDA934-A69B-47DF-A383-89724BF02849}"/>
              </a:ext>
            </a:extLst>
          </p:cNvPr>
          <p:cNvSpPr txBox="1">
            <a:spLocks/>
          </p:cNvSpPr>
          <p:nvPr/>
        </p:nvSpPr>
        <p:spPr>
          <a:xfrm>
            <a:off x="645161" y="865444"/>
            <a:ext cx="3363974" cy="1597315"/>
          </a:xfrm>
          <a:prstGeom prst="rect">
            <a:avLst/>
          </a:prstGeom>
          <a:noFill/>
          <a:ln w="19050">
            <a:solidFill>
              <a:schemeClr val="bg1"/>
            </a:solidFill>
          </a:ln>
        </p:spPr>
        <p:txBody>
          <a:bodyPr vert="horz" wrap="square"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chemeClr val="bg1"/>
                </a:solidFill>
                <a:cs typeface="Calibri Light"/>
              </a:rPr>
              <a:t>Elite professional sporting cultures:</a:t>
            </a:r>
            <a:br>
              <a:rPr lang="en-US" sz="4000">
                <a:solidFill>
                  <a:schemeClr val="bg1"/>
                </a:solidFill>
                <a:cs typeface="Calibri Light"/>
              </a:rPr>
            </a:br>
            <a:r>
              <a:rPr lang="en-US" sz="4000">
                <a:solidFill>
                  <a:schemeClr val="bg1"/>
                </a:solidFill>
                <a:cs typeface="Calibri Light"/>
              </a:rPr>
              <a:t>What do we know?</a:t>
            </a:r>
            <a:endParaRPr lang="en-US" sz="4000" dirty="0">
              <a:solidFill>
                <a:schemeClr val="bg1"/>
              </a:solidFill>
            </a:endParaRPr>
          </a:p>
        </p:txBody>
      </p:sp>
      <p:pic>
        <p:nvPicPr>
          <p:cNvPr id="15" name="Picture 14" descr="A stadium full of people&#10;&#10;Description automatically generated">
            <a:extLst>
              <a:ext uri="{FF2B5EF4-FFF2-40B4-BE49-F238E27FC236}">
                <a16:creationId xmlns:a16="http://schemas.microsoft.com/office/drawing/2014/main" id="{0DFE670B-AFBA-41DA-AEB8-D93CDED05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392" y="3328203"/>
            <a:ext cx="4384309" cy="2820572"/>
          </a:xfrm>
          <a:prstGeom prst="rect">
            <a:avLst/>
          </a:prstGeom>
        </p:spPr>
      </p:pic>
      <p:sp>
        <p:nvSpPr>
          <p:cNvPr id="17" name="Content Placeholder 2">
            <a:extLst>
              <a:ext uri="{FF2B5EF4-FFF2-40B4-BE49-F238E27FC236}">
                <a16:creationId xmlns:a16="http://schemas.microsoft.com/office/drawing/2014/main" id="{B6543A40-BFB3-4DA6-B498-53DB3E773853}"/>
              </a:ext>
            </a:extLst>
          </p:cNvPr>
          <p:cNvSpPr txBox="1">
            <a:spLocks/>
          </p:cNvSpPr>
          <p:nvPr/>
        </p:nvSpPr>
        <p:spPr>
          <a:xfrm>
            <a:off x="4867421" y="542458"/>
            <a:ext cx="7199187" cy="66039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pPr>
            <a:r>
              <a:rPr lang="en-GB" sz="2000" b="1" dirty="0"/>
              <a:t>Transitions</a:t>
            </a:r>
          </a:p>
          <a:p>
            <a:pPr marL="285750" indent="-285750" algn="just">
              <a:spcBef>
                <a:spcPts val="1200"/>
              </a:spcBef>
              <a:spcAft>
                <a:spcPts val="1200"/>
              </a:spcAft>
            </a:pPr>
            <a:r>
              <a:rPr lang="en-GB" sz="1800" dirty="0"/>
              <a:t>Success rates are extremely low; transitions out of football can be extremely detrimental to individuals (Platts 2012; BT Sport Films 2018). </a:t>
            </a:r>
          </a:p>
          <a:p>
            <a:pPr marL="285750" indent="-285750" algn="just">
              <a:spcBef>
                <a:spcPts val="1200"/>
              </a:spcBef>
              <a:spcAft>
                <a:spcPts val="1200"/>
              </a:spcAft>
            </a:pPr>
            <a:r>
              <a:rPr lang="en-GB" sz="1800" dirty="0"/>
              <a:t>Existing literature predominantly psychology-based and discusses coping methods, levels of motivation and stressors (Morris, Tod and Eubank 2017). </a:t>
            </a:r>
            <a:endParaRPr lang="en-GB" sz="1800" b="1" dirty="0"/>
          </a:p>
          <a:p>
            <a:pPr marL="0" indent="0">
              <a:spcBef>
                <a:spcPts val="1200"/>
              </a:spcBef>
              <a:spcAft>
                <a:spcPts val="1200"/>
              </a:spcAft>
              <a:buNone/>
            </a:pPr>
            <a:r>
              <a:rPr lang="en-GB" sz="2000" b="1" dirty="0"/>
              <a:t>Dreams vs Reality and Occupational Inevitability</a:t>
            </a:r>
          </a:p>
          <a:p>
            <a:pPr marL="285750" indent="-285750" algn="just">
              <a:spcBef>
                <a:spcPts val="1200"/>
              </a:spcBef>
              <a:spcAft>
                <a:spcPts val="1200"/>
              </a:spcAft>
            </a:pPr>
            <a:r>
              <a:rPr lang="en-GB" sz="1800" dirty="0"/>
              <a:t>Assumption that successful enrolment in an academy = successful high level playing career (Parker 1996).</a:t>
            </a:r>
          </a:p>
          <a:p>
            <a:pPr marL="0" indent="0">
              <a:spcBef>
                <a:spcPts val="1200"/>
              </a:spcBef>
              <a:spcAft>
                <a:spcPts val="1200"/>
              </a:spcAft>
              <a:buNone/>
            </a:pPr>
            <a:r>
              <a:rPr lang="en-GB" sz="2000" b="1" dirty="0"/>
              <a:t>The Football Environment and A Footballer’s Identity</a:t>
            </a:r>
          </a:p>
          <a:p>
            <a:pPr marL="285750" indent="-285750" algn="just">
              <a:spcBef>
                <a:spcPts val="1200"/>
              </a:spcBef>
              <a:spcAft>
                <a:spcPts val="1200"/>
              </a:spcAft>
            </a:pPr>
            <a:r>
              <a:rPr lang="en-GB" sz="1600" dirty="0"/>
              <a:t>‘</a:t>
            </a:r>
            <a:r>
              <a:rPr lang="en-GB" sz="1800" dirty="0"/>
              <a:t>Chasing the Big Time’ (Parker 1996)- players accept and normalise authoritarian practices that are common place within clubs- military type discipline, intimidation. Institutionalised?</a:t>
            </a:r>
          </a:p>
          <a:p>
            <a:pPr marL="285750" indent="-285750" algn="just">
              <a:spcBef>
                <a:spcPts val="1200"/>
              </a:spcBef>
              <a:spcAft>
                <a:spcPts val="1200"/>
              </a:spcAft>
            </a:pPr>
            <a:r>
              <a:rPr lang="en-GB" sz="1800" dirty="0"/>
              <a:t>Image/ Identity management (Law 2018) – Conspicuous consumption and role models. Successful players are idolised by those aspiring to achieve the same status. </a:t>
            </a:r>
          </a:p>
          <a:p>
            <a:pPr marL="285750" indent="-285750">
              <a:spcBef>
                <a:spcPts val="1200"/>
              </a:spcBef>
              <a:spcAft>
                <a:spcPts val="1200"/>
              </a:spcAft>
            </a:pPr>
            <a:endParaRPr lang="en-GB" sz="2000" dirty="0"/>
          </a:p>
          <a:p>
            <a:pPr marL="285750" indent="-285750">
              <a:spcBef>
                <a:spcPts val="1200"/>
              </a:spcBef>
              <a:spcAft>
                <a:spcPts val="1200"/>
              </a:spcAft>
            </a:pPr>
            <a:endParaRPr lang="en-GB" sz="1600" dirty="0"/>
          </a:p>
        </p:txBody>
      </p:sp>
    </p:spTree>
    <p:extLst>
      <p:ext uri="{BB962C8B-B14F-4D97-AF65-F5344CB8AC3E}">
        <p14:creationId xmlns:p14="http://schemas.microsoft.com/office/powerpoint/2010/main" val="165906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2B2EBB4-886D-4792-8EF4-1947E970A267}"/>
              </a:ext>
            </a:extLst>
          </p:cNvPr>
          <p:cNvSpPr>
            <a:spLocks noGrp="1"/>
          </p:cNvSpPr>
          <p:nvPr>
            <p:ph type="title"/>
          </p:nvPr>
        </p:nvSpPr>
        <p:spPr>
          <a:xfrm>
            <a:off x="326572" y="293912"/>
            <a:ext cx="3942608" cy="6212905"/>
          </a:xfrm>
          <a:noFill/>
          <a:ln w="19050">
            <a:solidFill>
              <a:schemeClr val="bg1"/>
            </a:solidFill>
          </a:ln>
        </p:spPr>
        <p:txBody>
          <a:bodyPr wrap="square">
            <a:normAutofit/>
          </a:bodyPr>
          <a:lstStyle/>
          <a:p>
            <a:pPr algn="ctr"/>
            <a:r>
              <a:rPr lang="en-US" sz="3200" dirty="0">
                <a:solidFill>
                  <a:schemeClr val="bg1"/>
                </a:solidFill>
                <a:cs typeface="Calibri Light"/>
              </a:rPr>
              <a:t>Theoretical Framework and Methodology</a:t>
            </a:r>
            <a:endParaRPr lang="en-US" sz="3200" dirty="0">
              <a:solidFill>
                <a:schemeClr val="bg1"/>
              </a:solidFill>
            </a:endParaRPr>
          </a:p>
        </p:txBody>
      </p:sp>
      <p:sp>
        <p:nvSpPr>
          <p:cNvPr id="8" name="TextBox 7">
            <a:extLst>
              <a:ext uri="{FF2B5EF4-FFF2-40B4-BE49-F238E27FC236}">
                <a16:creationId xmlns:a16="http://schemas.microsoft.com/office/drawing/2014/main" id="{FBBA3349-85DC-4E3C-A90F-732D7F72F119}"/>
              </a:ext>
            </a:extLst>
          </p:cNvPr>
          <p:cNvSpPr txBox="1"/>
          <p:nvPr/>
        </p:nvSpPr>
        <p:spPr>
          <a:xfrm>
            <a:off x="5010557" y="293912"/>
            <a:ext cx="6854871" cy="6494085"/>
          </a:xfrm>
          <a:prstGeom prst="rect">
            <a:avLst/>
          </a:prstGeom>
          <a:noFill/>
        </p:spPr>
        <p:txBody>
          <a:bodyPr wrap="square" rtlCol="0">
            <a:spAutoFit/>
          </a:bodyPr>
          <a:lstStyle/>
          <a:p>
            <a:r>
              <a:rPr lang="en-GB" sz="2000" b="1" dirty="0"/>
              <a:t>FIGURATIONAL SOCIOLOGY- NORBERT ELIAS</a:t>
            </a:r>
          </a:p>
          <a:p>
            <a:endParaRPr lang="en-GB" sz="2000" b="1" dirty="0"/>
          </a:p>
          <a:p>
            <a:pPr marL="285750" indent="-285750" algn="just">
              <a:buFont typeface="Arial" panose="020B0604020202020204" pitchFamily="34" charset="0"/>
              <a:buChar char="•"/>
            </a:pPr>
            <a:r>
              <a:rPr lang="en-GB" sz="2000" b="1" dirty="0"/>
              <a:t>Figurations- </a:t>
            </a:r>
            <a:r>
              <a:rPr lang="en-GB" sz="2000" dirty="0"/>
              <a:t>a group or network of mutually orientated and dependent people (Elias 1978).</a:t>
            </a:r>
          </a:p>
          <a:p>
            <a:pPr marL="285750" indent="-285750" algn="just">
              <a:buFont typeface="Arial" panose="020B0604020202020204" pitchFamily="34" charset="0"/>
              <a:buChar char="•"/>
            </a:pPr>
            <a:r>
              <a:rPr lang="en-GB" sz="2000" b="1" dirty="0"/>
              <a:t>Interdependencies</a:t>
            </a:r>
            <a:r>
              <a:rPr lang="en-GB" sz="2000" dirty="0"/>
              <a:t>- two way links between individuals within a network that are based on relations of power (Elias 1978). </a:t>
            </a:r>
          </a:p>
          <a:p>
            <a:pPr marL="285750" indent="-285750" algn="just">
              <a:buFont typeface="Arial" panose="020B0604020202020204" pitchFamily="34" charset="0"/>
              <a:buChar char="•"/>
            </a:pPr>
            <a:r>
              <a:rPr lang="en-GB" sz="2000" b="1" dirty="0"/>
              <a:t>Habitus</a:t>
            </a:r>
            <a:r>
              <a:rPr lang="en-GB" sz="2000" dirty="0"/>
              <a:t>- embodied social learning or second nature (Elias 1978) </a:t>
            </a:r>
            <a:endParaRPr lang="en-GB" dirty="0"/>
          </a:p>
          <a:p>
            <a:endParaRPr lang="en-GB" dirty="0"/>
          </a:p>
          <a:p>
            <a:endParaRPr lang="en-GB" dirty="0"/>
          </a:p>
          <a:p>
            <a:r>
              <a:rPr lang="en-GB" sz="2000" b="1" dirty="0"/>
              <a:t>METHODOLOGY</a:t>
            </a:r>
          </a:p>
          <a:p>
            <a:endParaRPr lang="en-GB" sz="2000" b="1" dirty="0"/>
          </a:p>
          <a:p>
            <a:pPr marL="285750" indent="-285750" algn="just">
              <a:buFont typeface="Arial" panose="020B0604020202020204" pitchFamily="34" charset="0"/>
              <a:buChar char="•"/>
            </a:pPr>
            <a:r>
              <a:rPr lang="en-GB" sz="2000" dirty="0"/>
              <a:t>Qualitative case study of one Championship football club. </a:t>
            </a:r>
          </a:p>
          <a:p>
            <a:pPr marL="285750" indent="-285750" algn="just">
              <a:buFont typeface="Arial" panose="020B0604020202020204" pitchFamily="34" charset="0"/>
              <a:buChar char="•"/>
            </a:pPr>
            <a:r>
              <a:rPr lang="en-GB" sz="2000" dirty="0"/>
              <a:t>Semi-structured interviews -gold standard of qualitative data collection (Sparkes and Smith 2018). </a:t>
            </a:r>
          </a:p>
          <a:p>
            <a:pPr marL="285750" indent="-285750" algn="just">
              <a:buFont typeface="Arial" panose="020B0604020202020204" pitchFamily="34" charset="0"/>
              <a:buChar char="•"/>
            </a:pPr>
            <a:r>
              <a:rPr lang="en-GB" sz="2000" dirty="0"/>
              <a:t>12 players out of a possible 26 were interviewed and were aged 17-19. </a:t>
            </a:r>
          </a:p>
          <a:p>
            <a:pPr marL="285750" indent="-285750" algn="just">
              <a:buFont typeface="Arial" panose="020B0604020202020204" pitchFamily="34" charset="0"/>
              <a:buChar char="•"/>
            </a:pPr>
            <a:r>
              <a:rPr lang="en-GB" sz="2000" dirty="0"/>
              <a:t>Criterion, purposive, convenience sampling: all male participants, aged at least 16 on the date of interview, on a two-year contract with the club. </a:t>
            </a:r>
          </a:p>
          <a:p>
            <a:pPr marL="285750" indent="-285750" algn="just">
              <a:buFont typeface="Arial" panose="020B0604020202020204" pitchFamily="34" charset="0"/>
              <a:buChar char="•"/>
            </a:pPr>
            <a:r>
              <a:rPr lang="en-GB" sz="2000" dirty="0"/>
              <a:t>Thematic Analysis using NVivo 12. </a:t>
            </a:r>
          </a:p>
        </p:txBody>
      </p:sp>
    </p:spTree>
    <p:extLst>
      <p:ext uri="{BB962C8B-B14F-4D97-AF65-F5344CB8AC3E}">
        <p14:creationId xmlns:p14="http://schemas.microsoft.com/office/powerpoint/2010/main" val="204606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179EECD-B3DA-4ACE-8668-8E7C24B6519A}"/>
              </a:ext>
            </a:extLst>
          </p:cNvPr>
          <p:cNvSpPr>
            <a:spLocks noGrp="1"/>
          </p:cNvSpPr>
          <p:nvPr>
            <p:ph type="title"/>
          </p:nvPr>
        </p:nvSpPr>
        <p:spPr>
          <a:xfrm>
            <a:off x="296883" y="238289"/>
            <a:ext cx="4120737" cy="1884238"/>
          </a:xfrm>
          <a:noFill/>
          <a:ln w="19050">
            <a:solidFill>
              <a:schemeClr val="bg1"/>
            </a:solidFill>
          </a:ln>
        </p:spPr>
        <p:txBody>
          <a:bodyPr wrap="square">
            <a:normAutofit/>
          </a:bodyPr>
          <a:lstStyle/>
          <a:p>
            <a:pPr algn="ctr"/>
            <a:r>
              <a:rPr lang="en-GB" sz="3200" dirty="0">
                <a:solidFill>
                  <a:schemeClr val="bg1"/>
                </a:solidFill>
              </a:rPr>
              <a:t>Key Findings</a:t>
            </a:r>
            <a:endParaRPr lang="en-US" sz="3200" dirty="0">
              <a:solidFill>
                <a:schemeClr val="bg1"/>
              </a:solidFill>
            </a:endParaRPr>
          </a:p>
        </p:txBody>
      </p:sp>
      <p:pic>
        <p:nvPicPr>
          <p:cNvPr id="10" name="Picture 9" descr="A close up of a sign&#10;&#10;Description automatically generated">
            <a:extLst>
              <a:ext uri="{FF2B5EF4-FFF2-40B4-BE49-F238E27FC236}">
                <a16:creationId xmlns:a16="http://schemas.microsoft.com/office/drawing/2014/main" id="{902964EE-EE9D-4434-9B9C-63B378E9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5" y="2830286"/>
            <a:ext cx="4131829" cy="2743200"/>
          </a:xfrm>
          <a:prstGeom prst="rect">
            <a:avLst/>
          </a:prstGeom>
          <a:solidFill>
            <a:schemeClr val="bg1"/>
          </a:solidFill>
        </p:spPr>
      </p:pic>
      <p:sp>
        <p:nvSpPr>
          <p:cNvPr id="12" name="Content Placeholder 2">
            <a:extLst>
              <a:ext uri="{FF2B5EF4-FFF2-40B4-BE49-F238E27FC236}">
                <a16:creationId xmlns:a16="http://schemas.microsoft.com/office/drawing/2014/main" id="{C97B15CC-9A98-4113-8E52-6C41EF9D4159}"/>
              </a:ext>
            </a:extLst>
          </p:cNvPr>
          <p:cNvSpPr>
            <a:spLocks noGrp="1"/>
          </p:cNvSpPr>
          <p:nvPr>
            <p:ph idx="1"/>
          </p:nvPr>
        </p:nvSpPr>
        <p:spPr>
          <a:xfrm>
            <a:off x="6096000" y="1211890"/>
            <a:ext cx="5516880" cy="4434220"/>
          </a:xfrm>
        </p:spPr>
        <p:txBody>
          <a:bodyPr anchor="ctr">
            <a:normAutofit/>
          </a:bodyPr>
          <a:lstStyle/>
          <a:p>
            <a:pPr>
              <a:spcBef>
                <a:spcPts val="1200"/>
              </a:spcBef>
              <a:spcAft>
                <a:spcPts val="1200"/>
              </a:spcAft>
            </a:pPr>
            <a:r>
              <a:rPr lang="en-GB" sz="2600" dirty="0"/>
              <a:t>Transitional Experiences </a:t>
            </a:r>
          </a:p>
          <a:p>
            <a:pPr>
              <a:spcBef>
                <a:spcPts val="1200"/>
              </a:spcBef>
              <a:spcAft>
                <a:spcPts val="1200"/>
              </a:spcAft>
            </a:pPr>
            <a:r>
              <a:rPr lang="en-GB" sz="2600" dirty="0"/>
              <a:t>3 types of transition identified:</a:t>
            </a:r>
          </a:p>
          <a:p>
            <a:pPr lvl="1">
              <a:spcBef>
                <a:spcPts val="1200"/>
              </a:spcBef>
              <a:spcAft>
                <a:spcPts val="1200"/>
              </a:spcAft>
            </a:pPr>
            <a:r>
              <a:rPr lang="en-GB" sz="2200" dirty="0"/>
              <a:t>A ‘smoother’ transition</a:t>
            </a:r>
          </a:p>
          <a:p>
            <a:pPr lvl="1">
              <a:spcBef>
                <a:spcPts val="1200"/>
              </a:spcBef>
              <a:spcAft>
                <a:spcPts val="1200"/>
              </a:spcAft>
            </a:pPr>
            <a:r>
              <a:rPr lang="en-GB" sz="2200" dirty="0"/>
              <a:t>A ‘more difficult’ transition</a:t>
            </a:r>
          </a:p>
          <a:p>
            <a:pPr lvl="1">
              <a:spcBef>
                <a:spcPts val="1200"/>
              </a:spcBef>
              <a:spcAft>
                <a:spcPts val="1200"/>
              </a:spcAft>
            </a:pPr>
            <a:r>
              <a:rPr lang="en-GB" sz="2200" dirty="0"/>
              <a:t>An initial transitional ‘shock’</a:t>
            </a:r>
          </a:p>
          <a:p>
            <a:pPr lvl="1">
              <a:spcBef>
                <a:spcPts val="1200"/>
              </a:spcBef>
              <a:spcAft>
                <a:spcPts val="1200"/>
              </a:spcAft>
            </a:pPr>
            <a:endParaRPr lang="en-GB" sz="2200" dirty="0"/>
          </a:p>
        </p:txBody>
      </p:sp>
    </p:spTree>
    <p:extLst>
      <p:ext uri="{BB962C8B-B14F-4D97-AF65-F5344CB8AC3E}">
        <p14:creationId xmlns:p14="http://schemas.microsoft.com/office/powerpoint/2010/main" val="339376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7854DA2-6337-4699-B8CE-205FBD8EEDEB}"/>
              </a:ext>
            </a:extLst>
          </p:cNvPr>
          <p:cNvSpPr>
            <a:spLocks noGrp="1"/>
          </p:cNvSpPr>
          <p:nvPr>
            <p:ph type="title"/>
          </p:nvPr>
        </p:nvSpPr>
        <p:spPr>
          <a:xfrm>
            <a:off x="296883" y="238289"/>
            <a:ext cx="4120737" cy="1435766"/>
          </a:xfrm>
          <a:noFill/>
          <a:ln w="19050">
            <a:solidFill>
              <a:schemeClr val="bg1"/>
            </a:solidFill>
          </a:ln>
        </p:spPr>
        <p:txBody>
          <a:bodyPr wrap="square">
            <a:normAutofit/>
          </a:bodyPr>
          <a:lstStyle/>
          <a:p>
            <a:pPr algn="ctr"/>
            <a:r>
              <a:rPr lang="en-GB" sz="3200" dirty="0">
                <a:solidFill>
                  <a:schemeClr val="bg1"/>
                </a:solidFill>
              </a:rPr>
              <a:t>A ‘smoother’ transition</a:t>
            </a:r>
            <a:endParaRPr lang="en-US" sz="3200" dirty="0">
              <a:solidFill>
                <a:schemeClr val="bg1"/>
              </a:solidFill>
            </a:endParaRPr>
          </a:p>
        </p:txBody>
      </p:sp>
      <p:pic>
        <p:nvPicPr>
          <p:cNvPr id="13" name="Content Placeholder 12" descr="A group of young men playing a game of football&#10;&#10;Description automatically generated">
            <a:extLst>
              <a:ext uri="{FF2B5EF4-FFF2-40B4-BE49-F238E27FC236}">
                <a16:creationId xmlns:a16="http://schemas.microsoft.com/office/drawing/2014/main" id="{A985E82D-DE5C-48F3-B15D-E9A87AE671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438" y="2784155"/>
            <a:ext cx="4235625" cy="2204089"/>
          </a:xfrm>
          <a:prstGeom prst="rect">
            <a:avLst/>
          </a:prstGeom>
        </p:spPr>
      </p:pic>
      <p:sp>
        <p:nvSpPr>
          <p:cNvPr id="15" name="Content Placeholder 2">
            <a:extLst>
              <a:ext uri="{FF2B5EF4-FFF2-40B4-BE49-F238E27FC236}">
                <a16:creationId xmlns:a16="http://schemas.microsoft.com/office/drawing/2014/main" id="{8B4C67D3-BB9B-41C9-A707-CEBDB4083477}"/>
              </a:ext>
            </a:extLst>
          </p:cNvPr>
          <p:cNvSpPr txBox="1">
            <a:spLocks/>
          </p:cNvSpPr>
          <p:nvPr/>
        </p:nvSpPr>
        <p:spPr>
          <a:xfrm>
            <a:off x="4798620" y="579862"/>
            <a:ext cx="7097316" cy="62781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spcAft>
                <a:spcPts val="1200"/>
              </a:spcAft>
              <a:buFont typeface="Arial" panose="020B0604020202020204" pitchFamily="34" charset="0"/>
              <a:buNone/>
            </a:pPr>
            <a:r>
              <a:rPr lang="en-GB" sz="2600" dirty="0"/>
              <a:t>Roderick (2006) and Clarke, Cushion and Harwood (2018) argue that immersion in a sporting football environment contributes towards a football habitus; an athletic identity. </a:t>
            </a:r>
          </a:p>
          <a:p>
            <a:pPr marL="0" indent="0" algn="just">
              <a:spcBef>
                <a:spcPts val="1200"/>
              </a:spcBef>
              <a:spcAft>
                <a:spcPts val="1200"/>
              </a:spcAft>
              <a:buNone/>
            </a:pPr>
            <a:r>
              <a:rPr lang="en-GB" sz="2400" i="1" dirty="0"/>
              <a:t>‘I started when I was about… 7 I think, started playing for a local team where my dad was like the manager, he had a professional footballing career’ </a:t>
            </a:r>
            <a:r>
              <a:rPr lang="en-GB" sz="2000" dirty="0"/>
              <a:t>(player 4)</a:t>
            </a:r>
          </a:p>
          <a:p>
            <a:pPr marL="0" indent="0" algn="just">
              <a:spcBef>
                <a:spcPts val="1200"/>
              </a:spcBef>
              <a:spcAft>
                <a:spcPts val="1200"/>
              </a:spcAft>
              <a:buNone/>
            </a:pPr>
            <a:endParaRPr lang="en-GB" sz="2000" dirty="0"/>
          </a:p>
          <a:p>
            <a:pPr marL="0" indent="0" algn="just">
              <a:spcBef>
                <a:spcPts val="1200"/>
              </a:spcBef>
              <a:spcAft>
                <a:spcPts val="1200"/>
              </a:spcAft>
              <a:buNone/>
            </a:pPr>
            <a:r>
              <a:rPr lang="en-GB" sz="2600" dirty="0"/>
              <a:t>By experiencing few or no ‘critical moments’ some players perceived their transition as relatively smooth (Pummel, Harwood and Lavallee 2008). </a:t>
            </a:r>
          </a:p>
          <a:p>
            <a:pPr marL="0" indent="0" algn="just">
              <a:spcBef>
                <a:spcPts val="1200"/>
              </a:spcBef>
              <a:spcAft>
                <a:spcPts val="1200"/>
              </a:spcAft>
              <a:buNone/>
            </a:pPr>
            <a:r>
              <a:rPr lang="en-GB" sz="2400" i="1" dirty="0"/>
              <a:t>‘the transition was quite easy… everything was still here for me, I was still at home’ </a:t>
            </a:r>
            <a:r>
              <a:rPr lang="en-GB" sz="2000" dirty="0"/>
              <a:t>(player 12)</a:t>
            </a:r>
            <a:endParaRPr lang="en-GB" sz="2000" b="1" dirty="0"/>
          </a:p>
          <a:p>
            <a:pPr marL="0" indent="0">
              <a:spcBef>
                <a:spcPts val="1200"/>
              </a:spcBef>
              <a:spcAft>
                <a:spcPts val="1200"/>
              </a:spcAft>
              <a:buNone/>
            </a:pPr>
            <a:endParaRPr lang="en-GB" sz="2600" dirty="0"/>
          </a:p>
        </p:txBody>
      </p:sp>
    </p:spTree>
    <p:extLst>
      <p:ext uri="{BB962C8B-B14F-4D97-AF65-F5344CB8AC3E}">
        <p14:creationId xmlns:p14="http://schemas.microsoft.com/office/powerpoint/2010/main" val="336821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AC422AF-80E8-4822-879F-FAD634CDB16E}"/>
              </a:ext>
            </a:extLst>
          </p:cNvPr>
          <p:cNvSpPr txBox="1">
            <a:spLocks/>
          </p:cNvSpPr>
          <p:nvPr/>
        </p:nvSpPr>
        <p:spPr>
          <a:xfrm>
            <a:off x="296883" y="238289"/>
            <a:ext cx="4120737" cy="1884238"/>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rPr>
              <a:t>A ‘more difficult’ transition</a:t>
            </a:r>
            <a:endParaRPr lang="en-US" sz="3200" dirty="0">
              <a:solidFill>
                <a:schemeClr val="bg1"/>
              </a:solidFill>
            </a:endParaRPr>
          </a:p>
        </p:txBody>
      </p:sp>
      <p:pic>
        <p:nvPicPr>
          <p:cNvPr id="12" name="Picture 11" descr="A door with a red brick building&#10;&#10;Description automatically generated">
            <a:extLst>
              <a:ext uri="{FF2B5EF4-FFF2-40B4-BE49-F238E27FC236}">
                <a16:creationId xmlns:a16="http://schemas.microsoft.com/office/drawing/2014/main" id="{33C37D5C-D226-4F08-B1DD-B6A35D891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65" y="2682216"/>
            <a:ext cx="3642572" cy="3642572"/>
          </a:xfrm>
          <a:prstGeom prst="rect">
            <a:avLst/>
          </a:prstGeom>
        </p:spPr>
      </p:pic>
      <p:sp>
        <p:nvSpPr>
          <p:cNvPr id="16" name="Content Placeholder 2">
            <a:extLst>
              <a:ext uri="{FF2B5EF4-FFF2-40B4-BE49-F238E27FC236}">
                <a16:creationId xmlns:a16="http://schemas.microsoft.com/office/drawing/2014/main" id="{EC20D8ED-1700-4DFE-93D8-C6FEB8DD232F}"/>
              </a:ext>
            </a:extLst>
          </p:cNvPr>
          <p:cNvSpPr txBox="1">
            <a:spLocks/>
          </p:cNvSpPr>
          <p:nvPr/>
        </p:nvSpPr>
        <p:spPr>
          <a:xfrm>
            <a:off x="4885678" y="0"/>
            <a:ext cx="7097316" cy="68580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spcAft>
                <a:spcPts val="1200"/>
              </a:spcAft>
              <a:buNone/>
            </a:pPr>
            <a:r>
              <a:rPr lang="en-GB" sz="2400" dirty="0"/>
              <a:t>Belonging to the figuration was very important to the new scholars. However, new first years entering the figuration creates new interdependencies that enable and constrain the action of others, demonstrating the presence of power imbalances (Law and </a:t>
            </a:r>
            <a:r>
              <a:rPr lang="en-GB" sz="2400" dirty="0" err="1"/>
              <a:t>Bloyce</a:t>
            </a:r>
            <a:r>
              <a:rPr lang="en-GB" sz="2400" dirty="0"/>
              <a:t> 2019). </a:t>
            </a:r>
          </a:p>
          <a:p>
            <a:pPr marL="0" indent="0" algn="just">
              <a:spcBef>
                <a:spcPts val="1200"/>
              </a:spcBef>
              <a:spcAft>
                <a:spcPts val="1200"/>
              </a:spcAft>
              <a:buNone/>
            </a:pPr>
            <a:endParaRPr lang="en-GB" sz="2400" dirty="0"/>
          </a:p>
          <a:p>
            <a:pPr marL="0" indent="0" algn="just">
              <a:spcBef>
                <a:spcPts val="1200"/>
              </a:spcBef>
              <a:spcAft>
                <a:spcPts val="1200"/>
              </a:spcAft>
              <a:buNone/>
            </a:pPr>
            <a:r>
              <a:rPr lang="en-GB" sz="2400" i="1" dirty="0"/>
              <a:t>‘[before] I was able to play pre-games all week and it wouldn’t be a problem, whereas I’d play two games here and I’d be absolutely blowing’ </a:t>
            </a:r>
            <a:r>
              <a:rPr lang="en-GB" sz="1800" dirty="0"/>
              <a:t>(player 3)</a:t>
            </a:r>
            <a:endParaRPr lang="en-GB" sz="1900" dirty="0"/>
          </a:p>
          <a:p>
            <a:pPr marL="0" indent="0" algn="just">
              <a:spcBef>
                <a:spcPts val="1200"/>
              </a:spcBef>
              <a:spcAft>
                <a:spcPts val="1200"/>
              </a:spcAft>
              <a:buNone/>
            </a:pPr>
            <a:r>
              <a:rPr lang="en-GB" sz="2400" i="1" dirty="0"/>
              <a:t>‘they’ll go ‘right today’s a low-key day’, nothings low-key cos you put your best in everything… that’s what sets other players apart’ </a:t>
            </a:r>
            <a:r>
              <a:rPr lang="en-GB" sz="1900" dirty="0"/>
              <a:t>(player 7)</a:t>
            </a:r>
          </a:p>
          <a:p>
            <a:pPr marL="0" indent="0" algn="just">
              <a:spcBef>
                <a:spcPts val="1200"/>
              </a:spcBef>
              <a:spcAft>
                <a:spcPts val="1200"/>
              </a:spcAft>
              <a:buNone/>
            </a:pPr>
            <a:r>
              <a:rPr lang="en-GB" sz="2400" i="1" dirty="0"/>
              <a:t>‘It was hard adjusting for the first couple months... obviously you’re away from all your friends, who you’ve been with your whole life’ </a:t>
            </a:r>
            <a:r>
              <a:rPr lang="en-GB" sz="1900" dirty="0"/>
              <a:t>(player 2)</a:t>
            </a:r>
          </a:p>
        </p:txBody>
      </p:sp>
      <p:sp>
        <p:nvSpPr>
          <p:cNvPr id="2" name="Rectangle 1">
            <a:extLst>
              <a:ext uri="{FF2B5EF4-FFF2-40B4-BE49-F238E27FC236}">
                <a16:creationId xmlns:a16="http://schemas.microsoft.com/office/drawing/2014/main" id="{D29E0A1E-6B07-4B4C-8A14-AA876256797D}"/>
              </a:ext>
            </a:extLst>
          </p:cNvPr>
          <p:cNvSpPr/>
          <p:nvPr/>
        </p:nvSpPr>
        <p:spPr>
          <a:xfrm>
            <a:off x="2246017" y="4519848"/>
            <a:ext cx="243376" cy="2607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44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7854DA2-6337-4699-B8CE-205FBD8EEDEB}"/>
              </a:ext>
            </a:extLst>
          </p:cNvPr>
          <p:cNvSpPr>
            <a:spLocks noGrp="1"/>
          </p:cNvSpPr>
          <p:nvPr>
            <p:ph type="title"/>
          </p:nvPr>
        </p:nvSpPr>
        <p:spPr>
          <a:xfrm>
            <a:off x="296883" y="238289"/>
            <a:ext cx="4120737" cy="1435766"/>
          </a:xfrm>
          <a:noFill/>
          <a:ln w="19050">
            <a:solidFill>
              <a:schemeClr val="bg1"/>
            </a:solidFill>
          </a:ln>
        </p:spPr>
        <p:txBody>
          <a:bodyPr wrap="square">
            <a:normAutofit/>
          </a:bodyPr>
          <a:lstStyle/>
          <a:p>
            <a:pPr algn="ctr"/>
            <a:r>
              <a:rPr lang="en-GB" sz="3200" dirty="0">
                <a:solidFill>
                  <a:schemeClr val="bg1"/>
                </a:solidFill>
              </a:rPr>
              <a:t>An initial transitional ‘shock’</a:t>
            </a:r>
            <a:endParaRPr lang="en-US" sz="3200" dirty="0">
              <a:solidFill>
                <a:schemeClr val="bg1"/>
              </a:solidFill>
            </a:endParaRPr>
          </a:p>
        </p:txBody>
      </p:sp>
      <p:pic>
        <p:nvPicPr>
          <p:cNvPr id="14" name="Picture 13">
            <a:extLst>
              <a:ext uri="{FF2B5EF4-FFF2-40B4-BE49-F238E27FC236}">
                <a16:creationId xmlns:a16="http://schemas.microsoft.com/office/drawing/2014/main" id="{A1D280BA-69CE-4708-B70D-27F767873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36" y="3059174"/>
            <a:ext cx="4235624" cy="1884239"/>
          </a:xfrm>
          <a:prstGeom prst="rect">
            <a:avLst/>
          </a:prstGeom>
        </p:spPr>
      </p:pic>
      <p:sp>
        <p:nvSpPr>
          <p:cNvPr id="15" name="Content Placeholder 2">
            <a:extLst>
              <a:ext uri="{FF2B5EF4-FFF2-40B4-BE49-F238E27FC236}">
                <a16:creationId xmlns:a16="http://schemas.microsoft.com/office/drawing/2014/main" id="{8B4C67D3-BB9B-41C9-A707-CEBDB4083477}"/>
              </a:ext>
            </a:extLst>
          </p:cNvPr>
          <p:cNvSpPr txBox="1">
            <a:spLocks/>
          </p:cNvSpPr>
          <p:nvPr/>
        </p:nvSpPr>
        <p:spPr>
          <a:xfrm>
            <a:off x="4798620" y="1156863"/>
            <a:ext cx="7097316" cy="54586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endParaRPr lang="en-GB" sz="2600" dirty="0"/>
          </a:p>
          <a:p>
            <a:pPr>
              <a:spcBef>
                <a:spcPts val="1200"/>
              </a:spcBef>
              <a:spcAft>
                <a:spcPts val="1200"/>
              </a:spcAft>
            </a:pPr>
            <a:endParaRPr lang="en-GB" sz="2600" dirty="0"/>
          </a:p>
        </p:txBody>
      </p:sp>
      <p:sp>
        <p:nvSpPr>
          <p:cNvPr id="10" name="Content Placeholder 2">
            <a:extLst>
              <a:ext uri="{FF2B5EF4-FFF2-40B4-BE49-F238E27FC236}">
                <a16:creationId xmlns:a16="http://schemas.microsoft.com/office/drawing/2014/main" id="{A8ADDB99-8986-4DC1-ADD3-3DCFD55564F9}"/>
              </a:ext>
            </a:extLst>
          </p:cNvPr>
          <p:cNvSpPr txBox="1">
            <a:spLocks/>
          </p:cNvSpPr>
          <p:nvPr/>
        </p:nvSpPr>
        <p:spPr>
          <a:xfrm>
            <a:off x="4951179" y="238289"/>
            <a:ext cx="7097316" cy="6377248"/>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spcAft>
                <a:spcPts val="1200"/>
              </a:spcAft>
              <a:buNone/>
            </a:pPr>
            <a:r>
              <a:rPr lang="en-GB" dirty="0"/>
              <a:t>Elias (1978) argues that youth transition into adulthood is anything but linear. </a:t>
            </a:r>
          </a:p>
          <a:p>
            <a:pPr marL="0" indent="0" algn="just">
              <a:spcBef>
                <a:spcPts val="1200"/>
              </a:spcBef>
              <a:spcAft>
                <a:spcPts val="1200"/>
              </a:spcAft>
              <a:buNone/>
            </a:pPr>
            <a:r>
              <a:rPr lang="en-GB" dirty="0"/>
              <a:t>The role of adults and strong players already at the club arguably perpetuates power balances between individuals (Elias and Scotson 1965; Goodwin and O’Connor 2015). </a:t>
            </a:r>
          </a:p>
          <a:p>
            <a:pPr marL="0" indent="0" algn="just">
              <a:spcBef>
                <a:spcPts val="1200"/>
              </a:spcBef>
              <a:spcAft>
                <a:spcPts val="1200"/>
              </a:spcAft>
              <a:buNone/>
            </a:pPr>
            <a:endParaRPr lang="en-GB" sz="2600" dirty="0"/>
          </a:p>
          <a:p>
            <a:pPr marL="0" indent="0" algn="just">
              <a:spcBef>
                <a:spcPts val="1200"/>
              </a:spcBef>
              <a:spcAft>
                <a:spcPts val="1200"/>
              </a:spcAft>
              <a:buNone/>
            </a:pPr>
            <a:r>
              <a:rPr lang="en-GB" sz="2600" i="1" dirty="0"/>
              <a:t>‘The competitive nature of being in this environment… I was really taken aback by it. I was really, really shocked… at home like I was probably one of the best players coming into every single game playing for my local club. When I came here it was just a different level and like I’ve been so used to being the main player, getting praise every single game, and then to come here and to have players that are miles, miles better than me, technically, physically… I was really, really shocked…’ </a:t>
            </a:r>
            <a:r>
              <a:rPr lang="en-GB" sz="2000" dirty="0"/>
              <a:t>(player 10) </a:t>
            </a:r>
          </a:p>
          <a:p>
            <a:pPr marL="0" indent="0" algn="just">
              <a:spcBef>
                <a:spcPts val="1200"/>
              </a:spcBef>
              <a:spcAft>
                <a:spcPts val="1200"/>
              </a:spcAft>
              <a:buNone/>
            </a:pPr>
            <a:endParaRPr lang="en-GB" dirty="0"/>
          </a:p>
        </p:txBody>
      </p:sp>
    </p:spTree>
    <p:extLst>
      <p:ext uri="{BB962C8B-B14F-4D97-AF65-F5344CB8AC3E}">
        <p14:creationId xmlns:p14="http://schemas.microsoft.com/office/powerpoint/2010/main" val="202969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9824A62-4293-4CF1-92D1-09556F3FA54A}"/>
              </a:ext>
            </a:extLst>
          </p:cNvPr>
          <p:cNvSpPr>
            <a:spLocks noGrp="1"/>
          </p:cNvSpPr>
          <p:nvPr>
            <p:ph type="title"/>
          </p:nvPr>
        </p:nvSpPr>
        <p:spPr>
          <a:xfrm>
            <a:off x="178120" y="2559294"/>
            <a:ext cx="4298056" cy="1721140"/>
          </a:xfrm>
          <a:noFill/>
          <a:ln w="19050">
            <a:solidFill>
              <a:schemeClr val="bg1"/>
            </a:solidFill>
          </a:ln>
        </p:spPr>
        <p:txBody>
          <a:bodyPr wrap="square">
            <a:normAutofit/>
          </a:bodyPr>
          <a:lstStyle/>
          <a:p>
            <a:pPr algn="ctr"/>
            <a:r>
              <a:rPr lang="en-GB" sz="3200" dirty="0">
                <a:solidFill>
                  <a:schemeClr val="bg1"/>
                </a:solidFill>
              </a:rPr>
              <a:t>Conclusions </a:t>
            </a:r>
            <a:endParaRPr lang="en-US" sz="3200" dirty="0">
              <a:solidFill>
                <a:schemeClr val="bg1"/>
              </a:solidFill>
            </a:endParaRPr>
          </a:p>
        </p:txBody>
      </p:sp>
      <p:sp>
        <p:nvSpPr>
          <p:cNvPr id="8" name="TextBox 7">
            <a:extLst>
              <a:ext uri="{FF2B5EF4-FFF2-40B4-BE49-F238E27FC236}">
                <a16:creationId xmlns:a16="http://schemas.microsoft.com/office/drawing/2014/main" id="{45EA3B60-256D-4F44-A852-DCC00E077093}"/>
              </a:ext>
            </a:extLst>
          </p:cNvPr>
          <p:cNvSpPr txBox="1"/>
          <p:nvPr/>
        </p:nvSpPr>
        <p:spPr>
          <a:xfrm>
            <a:off x="5233182" y="1041009"/>
            <a:ext cx="6077243" cy="5447645"/>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t>Early specialisation has a profound effect on the players perceptions of their transition.</a:t>
            </a:r>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r>
              <a:rPr lang="en-GB" sz="2400" dirty="0"/>
              <a:t>This resulted in the internalisation of hegemonic masculinity and influenced their football habitus.</a:t>
            </a:r>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r>
              <a:rPr lang="en-GB" sz="2400" dirty="0"/>
              <a:t>The formation of new interdependencies with new players/ members of staff during their transition accounted for the transition the players experienced.</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622666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1498</Words>
  <Application>Microsoft Office PowerPoint</Application>
  <PresentationFormat>Widescreen</PresentationFormat>
  <Paragraphs>95</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Nicola Hague</vt:lpstr>
      <vt:lpstr>PowerPoint Presentation</vt:lpstr>
      <vt:lpstr>PowerPoint Presentation</vt:lpstr>
      <vt:lpstr>Theoretical Framework and Methodology</vt:lpstr>
      <vt:lpstr>Key Findings</vt:lpstr>
      <vt:lpstr>A ‘smoother’ transition</vt:lpstr>
      <vt:lpstr>PowerPoint Presentation</vt:lpstr>
      <vt:lpstr>An initial transitional ‘shock’</vt:lpstr>
      <vt:lpstr>Conclusions </vt:lpstr>
      <vt:lpstr>Thank you for listening.  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Nicola Hague</dc:title>
  <dc:creator>Nicola Hague</dc:creator>
  <cp:lastModifiedBy>Nicola Hague</cp:lastModifiedBy>
  <cp:revision>13</cp:revision>
  <dcterms:created xsi:type="dcterms:W3CDTF">2020-05-05T14:28:15Z</dcterms:created>
  <dcterms:modified xsi:type="dcterms:W3CDTF">2020-05-12T12:15:27Z</dcterms:modified>
</cp:coreProperties>
</file>