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2" r:id="rId2"/>
    <p:sldId id="293" r:id="rId3"/>
    <p:sldId id="297" r:id="rId4"/>
    <p:sldId id="294" r:id="rId5"/>
    <p:sldId id="256" r:id="rId6"/>
    <p:sldId id="283" r:id="rId7"/>
    <p:sldId id="282" r:id="rId8"/>
    <p:sldId id="284" r:id="rId9"/>
    <p:sldId id="289" r:id="rId10"/>
    <p:sldId id="285" r:id="rId11"/>
    <p:sldId id="263" r:id="rId12"/>
    <p:sldId id="258" r:id="rId13"/>
    <p:sldId id="269" r:id="rId14"/>
    <p:sldId id="265" r:id="rId15"/>
    <p:sldId id="278" r:id="rId16"/>
    <p:sldId id="264" r:id="rId17"/>
    <p:sldId id="287" r:id="rId18"/>
    <p:sldId id="281" r:id="rId19"/>
    <p:sldId id="290" r:id="rId20"/>
    <p:sldId id="272" r:id="rId21"/>
    <p:sldId id="274" r:id="rId22"/>
    <p:sldId id="270" r:id="rId23"/>
    <p:sldId id="286" r:id="rId24"/>
    <p:sldId id="279" r:id="rId25"/>
    <p:sldId id="277" r:id="rId26"/>
    <p:sldId id="288" r:id="rId27"/>
    <p:sldId id="295" r:id="rId28"/>
    <p:sldId id="298" r:id="rId29"/>
    <p:sldId id="296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9DC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0803" autoAdjust="0"/>
    <p:restoredTop sz="94660"/>
  </p:normalViewPr>
  <p:slideViewPr>
    <p:cSldViewPr>
      <p:cViewPr>
        <p:scale>
          <a:sx n="100" d="100"/>
          <a:sy n="100" d="100"/>
        </p:scale>
        <p:origin x="-1944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363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8DDA595-FD25-4047-89B7-A74AC166B735}" type="datetimeFigureOut">
              <a:rPr lang="en-US"/>
              <a:pPr>
                <a:defRPr/>
              </a:pPr>
              <a:t>11/30/2011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C89C0F8-C54D-4FB2-896B-37DF933898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CA2D0D-6067-4BAC-808A-7301F042A075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F5D65A-49CC-45D7-8733-AA9BD51DA3E0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967DAF-610C-4514-B7B8-7D05CF14F5A3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4860EA-BC7C-4AF2-A1C5-CF7D73ED8520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2059DB-E1A2-4BB0-A1C3-72BEE415638D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1E8D31-A35A-4955-ACA6-522D6C32C0A0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3367AC-8E61-49FA-AD8D-E59C401B2DC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2059DB-E1A2-4BB0-A1C3-72BEE415638D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AD505C-5704-4B49-B21B-2504BD390B3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AD505C-5704-4B49-B21B-2504BD390B3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6ACBBF-E3E5-47A5-B841-747808ED777E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CA2D0D-6067-4BAC-808A-7301F042A075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15829F-85F8-407D-9ABD-C369F2685D1F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7BF756-6619-41E5-A9E5-6861B3E6784E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7BF756-6619-41E5-A9E5-6861B3E6784E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59AC1B-D4F3-4297-B3B9-14BBA22B4D23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CA2D0D-6067-4BAC-808A-7301F042A075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CA2D0D-6067-4BAC-808A-7301F042A075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CA2D0D-6067-4BAC-808A-7301F042A075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AD505C-5704-4B49-B21B-2504BD390B3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F5D65A-49CC-45D7-8733-AA9BD51DA3E0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F5D65A-49CC-45D7-8733-AA9BD51DA3E0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F5D65A-49CC-45D7-8733-AA9BD51DA3E0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8DDD4-EA49-4E28-9AD8-E72A8D1D1BC7}" type="datetimeFigureOut">
              <a:rPr lang="en-US"/>
              <a:pPr>
                <a:defRPr/>
              </a:pPr>
              <a:t>11/30/2011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B3A7B-B40F-4980-A238-9AACABD983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AA2EC-09DC-4427-BF1F-E6B0712E23A0}" type="datetimeFigureOut">
              <a:rPr lang="en-US"/>
              <a:pPr>
                <a:defRPr/>
              </a:pPr>
              <a:t>11/30/2011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C93AD-5A14-43FF-9D74-71C8658FFF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0E946-FFC4-41DC-9934-0DAA454BAA85}" type="datetimeFigureOut">
              <a:rPr lang="en-US"/>
              <a:pPr>
                <a:defRPr/>
              </a:pPr>
              <a:t>11/30/2011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DF174-D81D-4A01-B3D6-E87B245F48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2C148-3718-4790-878B-601248CD726B}" type="datetimeFigureOut">
              <a:rPr lang="en-US"/>
              <a:pPr>
                <a:defRPr/>
              </a:pPr>
              <a:t>11/30/2011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A6FCA-0EF1-4F0C-8B1E-77AD95D6B9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EFBF2-C1C5-49BD-971C-08104270CB46}" type="datetimeFigureOut">
              <a:rPr lang="en-US"/>
              <a:pPr>
                <a:defRPr/>
              </a:pPr>
              <a:t>11/30/2011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D6F5D-CE8B-42E4-B618-80A83C388F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863AB-B567-4259-99EF-05554E546D9B}" type="datetimeFigureOut">
              <a:rPr lang="en-US"/>
              <a:pPr>
                <a:defRPr/>
              </a:pPr>
              <a:t>11/30/2011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66674-41EE-4008-A8B4-3B30CE1EFD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FE373-B68B-4CD5-A8DC-70E76056E2A1}" type="datetimeFigureOut">
              <a:rPr lang="en-US"/>
              <a:pPr>
                <a:defRPr/>
              </a:pPr>
              <a:t>11/30/2011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C197A-DE91-4808-8CFA-C8D3B62311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FCD08-46BA-4D52-9089-00CE45B03249}" type="datetimeFigureOut">
              <a:rPr lang="en-US"/>
              <a:pPr>
                <a:defRPr/>
              </a:pPr>
              <a:t>11/30/2011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CAD84-9298-4E16-9BD8-7B13BB1D7E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FEB0D-95C1-4811-8E88-358C23EE018D}" type="datetimeFigureOut">
              <a:rPr lang="en-US"/>
              <a:pPr>
                <a:defRPr/>
              </a:pPr>
              <a:t>11/30/2011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CD1C3-2DF8-4AD1-A42D-0BC9FE7916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59AF6-6DE7-4915-9908-6E6B7EF4EE5F}" type="datetimeFigureOut">
              <a:rPr lang="en-US"/>
              <a:pPr>
                <a:defRPr/>
              </a:pPr>
              <a:t>11/30/2011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B67F7-FC62-416F-A5B2-F188C6E21F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B5A9A-E705-49AC-AD93-096D8004C5DF}" type="datetimeFigureOut">
              <a:rPr lang="en-US"/>
              <a:pPr>
                <a:defRPr/>
              </a:pPr>
              <a:t>11/30/2011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3C67A-9609-49C7-927B-B603175629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3CAF33-62D1-4736-949B-FA1F3224F33B}" type="datetimeFigureOut">
              <a:rPr lang="en-US"/>
              <a:pPr>
                <a:defRPr/>
              </a:pPr>
              <a:t>11/30/2011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D90481-3409-44A7-A684-294C77A50F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C-B\Desktop\CONNECTED\VIDEOS\DESIGNING_A_CHARACTER.mov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hyperlink" Target="http://usa.autodesk.com/adsk/servlet/pc/index?id=15793589&amp;siteID=123112" TargetMode="External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1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ndyourautocad.autodesk.com/?mktvar004=ilt-wwm-amer-us-acadgc--DynGrid-acadprog---" TargetMode="Externa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C-B\Desktop\CONNECTED\VIDEOS\INTRODUCTION_SET_DESIGN.mov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C-B\Desktop\CONNECTED\VIDEOS\STORYBOARDING.mov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50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C-B\Desktop\CONNECTED\VIDEOS\ARGON_MODELING.mov" TargetMode="Externa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30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C-B\Desktop\CONNECTED\VIDEOS\SILVER_SHADING.mov" TargetMode="Externa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3.jpeg"/><Relationship Id="rId9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C-B\Desktop\CONNECTED\VIDEOS\RIGGING_PART1.mov" TargetMode="External"/><Relationship Id="rId6" Type="http://schemas.openxmlformats.org/officeDocument/2006/relationships/image" Target="../media/image63.jpeg"/><Relationship Id="rId11" Type="http://schemas.openxmlformats.org/officeDocument/2006/relationships/image" Target="../media/image30.png"/><Relationship Id="rId5" Type="http://schemas.openxmlformats.org/officeDocument/2006/relationships/image" Target="../media/image62.jpeg"/><Relationship Id="rId10" Type="http://schemas.openxmlformats.org/officeDocument/2006/relationships/image" Target="../media/image67.png"/><Relationship Id="rId4" Type="http://schemas.openxmlformats.org/officeDocument/2006/relationships/image" Target="../media/image3.jpeg"/><Relationship Id="rId9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C-B\Desktop\CONNECTED\VIDEOS\Periodic_Table.wav" TargetMode="External"/><Relationship Id="rId5" Type="http://schemas.openxmlformats.org/officeDocument/2006/relationships/image" Target="../media/image68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C-B\Desktop\CONNECTED\VIDEOS\SHADING_SET_DESIGN.mov" TargetMode="Externa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C-B\Desktop\CONNECTED\VIDEOS\PERIODIC_TABLE_FINAL_x264.mp4" TargetMode="Externa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odesk.com/digitalstea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hyperlink" Target="http://curriculum.autodesk.com/student/public/Level3/overview/project_id/33/project_type/individua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keducate.co.uk/wakcomp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mailto:warren@wakeducate.co.uk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6.jpeg"/><Relationship Id="rId4" Type="http://schemas.openxmlformats.org/officeDocument/2006/relationships/hyperlink" Target="http://www.wakeducate.co.uk/" TargetMode="External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akeduca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799" y="785532"/>
            <a:ext cx="4343401" cy="4132386"/>
          </a:xfrm>
          <a:prstGeom prst="rect">
            <a:avLst/>
          </a:prstGeom>
        </p:spPr>
      </p:pic>
      <p:pic>
        <p:nvPicPr>
          <p:cNvPr id="12" name="Picture 11" descr="wak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5784" y="2571744"/>
            <a:ext cx="4488016" cy="45236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00562" y="3929066"/>
            <a:ext cx="385233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entury Gothic" pitchFamily="34" charset="0"/>
              </a:rPr>
              <a:t>Warren </a:t>
            </a:r>
            <a:r>
              <a:rPr lang="en-GB" sz="2800" dirty="0" err="1" smtClean="0">
                <a:latin typeface="Century Gothic" pitchFamily="34" charset="0"/>
              </a:rPr>
              <a:t>Fearn</a:t>
            </a:r>
            <a:r>
              <a:rPr lang="en-GB" sz="2800" dirty="0" smtClean="0">
                <a:latin typeface="Century Gothic" pitchFamily="34" charset="0"/>
              </a:rPr>
              <a:t> </a:t>
            </a:r>
            <a:r>
              <a:rPr lang="en-GB" sz="1400" dirty="0" smtClean="0">
                <a:latin typeface="Century Gothic" pitchFamily="34" charset="0"/>
              </a:rPr>
              <a:t>M.A. / P.G.C.E</a:t>
            </a:r>
          </a:p>
          <a:p>
            <a:r>
              <a:rPr lang="en-GB" dirty="0" smtClean="0">
                <a:latin typeface="Century Gothic" pitchFamily="34" charset="0"/>
              </a:rPr>
              <a:t>Creative Director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understand_powerpoin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357188" y="1428750"/>
            <a:ext cx="5985934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entury Gothic" pitchFamily="34" charset="0"/>
              </a:rPr>
              <a:t>Character Designs</a:t>
            </a:r>
            <a:r>
              <a:rPr lang="en-GB" sz="2000" dirty="0" smtClean="0">
                <a:solidFill>
                  <a:schemeClr val="bg1"/>
                </a:solidFill>
                <a:latin typeface="Century Gothic" pitchFamily="34" charset="0"/>
              </a:rPr>
              <a:t> – Final Concepts</a:t>
            </a:r>
          </a:p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Develop a range of characters</a:t>
            </a:r>
          </a:p>
          <a:p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		           Click to watch the video.</a:t>
            </a: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2495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7F9DCF"/>
                </a:solidFill>
                <a:latin typeface="Century Gothic" pitchFamily="34" charset="0"/>
              </a:rPr>
              <a:t>I FEEL THE CHEMISTRY</a:t>
            </a:r>
          </a:p>
        </p:txBody>
      </p:sp>
      <p:sp>
        <p:nvSpPr>
          <p:cNvPr id="27" name="TextBox 22"/>
          <p:cNvSpPr txBox="1">
            <a:spLocks noChangeArrowheads="1"/>
          </p:cNvSpPr>
          <p:nvPr/>
        </p:nvSpPr>
        <p:spPr bwMode="auto">
          <a:xfrm>
            <a:off x="6981260" y="6416675"/>
            <a:ext cx="21627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7F9DCF"/>
                </a:solidFill>
                <a:latin typeface="Century Gothic" pitchFamily="34" charset="0"/>
              </a:rPr>
              <a:t>Character Design</a:t>
            </a:r>
            <a:endParaRPr lang="en-GB" dirty="0">
              <a:solidFill>
                <a:srgbClr val="7F9DCF"/>
              </a:solidFill>
              <a:latin typeface="Century Gothic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28596" y="1071546"/>
            <a:ext cx="846137" cy="36512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Century Gothic"/>
                <a:cs typeface="Century Gothic"/>
              </a:rPr>
              <a:t>UNIT 2</a:t>
            </a:r>
            <a:endParaRPr lang="en-US" sz="1200" b="1" dirty="0">
              <a:latin typeface="Century Gothic"/>
              <a:cs typeface="Century Gothic"/>
            </a:endParaRPr>
          </a:p>
        </p:txBody>
      </p:sp>
      <p:pic>
        <p:nvPicPr>
          <p:cNvPr id="9" name="DESIGNING_A_CHARACTER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357422" y="2500306"/>
            <a:ext cx="3929090" cy="2946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understand_powerpoi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357188" y="1428750"/>
            <a:ext cx="614944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entury Gothic" pitchFamily="34" charset="0"/>
              </a:rPr>
              <a:t>Character Designs</a:t>
            </a:r>
            <a:r>
              <a:rPr lang="en-GB" sz="2000" dirty="0" smtClean="0">
                <a:solidFill>
                  <a:schemeClr val="bg1"/>
                </a:solidFill>
                <a:latin typeface="Century Gothic" pitchFamily="34" charset="0"/>
              </a:rPr>
              <a:t> – Final Concepts</a:t>
            </a:r>
          </a:p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Develop a range of characters</a:t>
            </a: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2495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7F9DCF"/>
                </a:solidFill>
                <a:latin typeface="Century Gothic" pitchFamily="34" charset="0"/>
              </a:rPr>
              <a:t>I FEEL THE CHEMISTRY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285984" y="2357430"/>
            <a:ext cx="4429156" cy="2500340"/>
            <a:chOff x="2857488" y="2643182"/>
            <a:chExt cx="4071966" cy="2298700"/>
          </a:xfrm>
        </p:grpSpPr>
        <p:pic>
          <p:nvPicPr>
            <p:cNvPr id="4101" name="Picture 4" descr="argon.jpg"/>
            <p:cNvPicPr>
              <a:picLocks noChangeAspect="1"/>
            </p:cNvPicPr>
            <p:nvPr/>
          </p:nvPicPr>
          <p:blipFill>
            <a:blip r:embed="rId4"/>
            <a:srcRect t="5222"/>
            <a:stretch>
              <a:fillRect/>
            </a:stretch>
          </p:blipFill>
          <p:spPr bwMode="auto">
            <a:xfrm>
              <a:off x="5929322" y="2643182"/>
              <a:ext cx="1000132" cy="1131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" name="Picture 7" descr="californium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29058" y="3857628"/>
              <a:ext cx="915988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3" name="Picture 8" descr="gadalonium.jpg"/>
            <p:cNvPicPr>
              <a:picLocks noChangeAspect="1"/>
            </p:cNvPicPr>
            <p:nvPr/>
          </p:nvPicPr>
          <p:blipFill>
            <a:blip r:embed="rId6"/>
            <a:srcRect l="7414" t="9331" r="3609"/>
            <a:stretch>
              <a:fillRect/>
            </a:stretch>
          </p:blipFill>
          <p:spPr bwMode="auto">
            <a:xfrm>
              <a:off x="2857492" y="3857619"/>
              <a:ext cx="928688" cy="1084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9" descr="nickel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57488" y="2643182"/>
              <a:ext cx="963613" cy="1131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10" descr="plutonium.jpg"/>
            <p:cNvPicPr>
              <a:picLocks noChangeAspect="1"/>
            </p:cNvPicPr>
            <p:nvPr/>
          </p:nvPicPr>
          <p:blipFill>
            <a:blip r:embed="rId8"/>
            <a:srcRect t="4399"/>
            <a:stretch>
              <a:fillRect/>
            </a:stretch>
          </p:blipFill>
          <p:spPr bwMode="auto">
            <a:xfrm>
              <a:off x="3929058" y="2643182"/>
              <a:ext cx="915987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11" descr="silver.jp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929190" y="2643182"/>
              <a:ext cx="942975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12" descr="titanium.jp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929190" y="3857628"/>
              <a:ext cx="930275" cy="107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extBox 20"/>
          <p:cNvSpPr txBox="1">
            <a:spLocks noChangeArrowheads="1"/>
          </p:cNvSpPr>
          <p:nvPr/>
        </p:nvSpPr>
        <p:spPr bwMode="auto">
          <a:xfrm>
            <a:off x="285720" y="2428868"/>
            <a:ext cx="685804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Finalise your ideas!! This is using 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Adobe Illustrator</a:t>
            </a:r>
            <a:endParaRPr lang="en-GB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Please take a look at </a:t>
            </a:r>
            <a:r>
              <a:rPr lang="en-GB" b="1" dirty="0" smtClean="0">
                <a:solidFill>
                  <a:schemeClr val="bg1"/>
                </a:solidFill>
                <a:latin typeface="Century Gothic" pitchFamily="34" charset="0"/>
              </a:rPr>
              <a:t>Autodesk Sketchbook Designer</a:t>
            </a:r>
          </a:p>
          <a:p>
            <a:r>
              <a:rPr lang="en-GB" sz="1200" dirty="0" smtClean="0">
                <a:solidFill>
                  <a:schemeClr val="bg1"/>
                </a:solidFill>
                <a:latin typeface="Century Gothic" pitchFamily="34" charset="0"/>
                <a:hlinkClick r:id="rId11"/>
              </a:rPr>
              <a:t>http://usa.autodesk.com/adsk/servlet/pc/index?id=15793589&amp;siteID=123112</a:t>
            </a:r>
            <a:endParaRPr lang="en-GB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" name="TextBox 22"/>
          <p:cNvSpPr txBox="1">
            <a:spLocks noChangeArrowheads="1"/>
          </p:cNvSpPr>
          <p:nvPr/>
        </p:nvSpPr>
        <p:spPr bwMode="auto">
          <a:xfrm>
            <a:off x="6981260" y="6416675"/>
            <a:ext cx="21627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7F9DCF"/>
                </a:solidFill>
                <a:latin typeface="Century Gothic" pitchFamily="34" charset="0"/>
              </a:rPr>
              <a:t>Character Design</a:t>
            </a:r>
            <a:endParaRPr lang="en-GB" dirty="0">
              <a:solidFill>
                <a:srgbClr val="7F9DCF"/>
              </a:solidFill>
              <a:latin typeface="Century Gothic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428596" y="1071546"/>
            <a:ext cx="846137" cy="36512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Century Gothic"/>
                <a:cs typeface="Century Gothic"/>
              </a:rPr>
              <a:t>UNIT 2</a:t>
            </a:r>
            <a:endParaRPr lang="en-US" sz="1200" b="1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understand_powerpoi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7188" y="1428750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142875" y="142875"/>
            <a:ext cx="2495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7F9DCF"/>
                </a:solidFill>
                <a:latin typeface="Century Gothic" pitchFamily="34" charset="0"/>
              </a:rPr>
              <a:t>I FEEL THE CHEMISTRY</a:t>
            </a:r>
          </a:p>
        </p:txBody>
      </p:sp>
      <p:pic>
        <p:nvPicPr>
          <p:cNvPr id="8199" name="Picture 8" descr="plutonium.jpg"/>
          <p:cNvPicPr>
            <a:picLocks noChangeAspect="1"/>
          </p:cNvPicPr>
          <p:nvPr/>
        </p:nvPicPr>
        <p:blipFill>
          <a:blip r:embed="rId4"/>
          <a:srcRect t="5556"/>
          <a:stretch>
            <a:fillRect/>
          </a:stretch>
        </p:blipFill>
        <p:spPr bwMode="auto">
          <a:xfrm>
            <a:off x="3929063" y="2786063"/>
            <a:ext cx="10604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Box 9"/>
          <p:cNvSpPr txBox="1">
            <a:spLocks noChangeArrowheads="1"/>
          </p:cNvSpPr>
          <p:nvPr/>
        </p:nvSpPr>
        <p:spPr bwMode="auto">
          <a:xfrm>
            <a:off x="5141913" y="2786063"/>
            <a:ext cx="196079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Century Gothic" pitchFamily="34" charset="0"/>
              </a:rPr>
              <a:t>Spritely Character</a:t>
            </a:r>
          </a:p>
          <a:p>
            <a:r>
              <a:rPr lang="en-GB" sz="1400" dirty="0" smtClean="0">
                <a:solidFill>
                  <a:schemeClr val="bg1"/>
                </a:solidFill>
                <a:latin typeface="Century Gothic" pitchFamily="34" charset="0"/>
              </a:rPr>
              <a:t>Rigging </a:t>
            </a:r>
            <a:r>
              <a:rPr lang="en-GB" sz="1400" dirty="0">
                <a:solidFill>
                  <a:schemeClr val="bg1"/>
                </a:solidFill>
                <a:latin typeface="Century Gothic" pitchFamily="34" charset="0"/>
              </a:rPr>
              <a:t>a Character</a:t>
            </a:r>
          </a:p>
          <a:p>
            <a:endParaRPr lang="en-GB" sz="1400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GB" sz="1400" dirty="0" smtClean="0">
                <a:solidFill>
                  <a:schemeClr val="bg1"/>
                </a:solidFill>
                <a:latin typeface="Century Gothic" pitchFamily="34" charset="0"/>
              </a:rPr>
              <a:t>Using Blend </a:t>
            </a:r>
            <a:r>
              <a:rPr lang="en-GB" sz="1400" dirty="0">
                <a:solidFill>
                  <a:schemeClr val="bg1"/>
                </a:solidFill>
                <a:latin typeface="Century Gothic" pitchFamily="34" charset="0"/>
              </a:rPr>
              <a:t>shapes</a:t>
            </a:r>
          </a:p>
        </p:txBody>
      </p:sp>
      <p:pic>
        <p:nvPicPr>
          <p:cNvPr id="8201" name="Picture 10" descr="silve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4429125"/>
            <a:ext cx="10937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TextBox 11"/>
          <p:cNvSpPr txBox="1">
            <a:spLocks noChangeArrowheads="1"/>
          </p:cNvSpPr>
          <p:nvPr/>
        </p:nvSpPr>
        <p:spPr bwMode="auto">
          <a:xfrm>
            <a:off x="1714500" y="4429125"/>
            <a:ext cx="196079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Century Gothic" pitchFamily="34" charset="0"/>
              </a:rPr>
              <a:t>Slinky Character</a:t>
            </a:r>
          </a:p>
          <a:p>
            <a:r>
              <a:rPr lang="en-GB" sz="1400" dirty="0" smtClean="0">
                <a:solidFill>
                  <a:schemeClr val="bg1"/>
                </a:solidFill>
                <a:latin typeface="Century Gothic" pitchFamily="34" charset="0"/>
              </a:rPr>
              <a:t>Rigging </a:t>
            </a:r>
            <a:r>
              <a:rPr lang="en-GB" sz="1400" dirty="0">
                <a:solidFill>
                  <a:schemeClr val="bg1"/>
                </a:solidFill>
                <a:latin typeface="Century Gothic" pitchFamily="34" charset="0"/>
              </a:rPr>
              <a:t>a Character</a:t>
            </a:r>
          </a:p>
          <a:p>
            <a:endParaRPr lang="en-GB" sz="1400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GB" sz="1400" dirty="0" smtClean="0">
                <a:solidFill>
                  <a:schemeClr val="bg1"/>
                </a:solidFill>
                <a:latin typeface="Century Gothic" pitchFamily="34" charset="0"/>
              </a:rPr>
              <a:t>Using Constraints</a:t>
            </a:r>
            <a:endParaRPr lang="en-GB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8203" name="Picture 12" descr="californium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63" y="4357688"/>
            <a:ext cx="1071562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13"/>
          <p:cNvSpPr txBox="1">
            <a:spLocks noChangeArrowheads="1"/>
          </p:cNvSpPr>
          <p:nvPr/>
        </p:nvSpPr>
        <p:spPr bwMode="auto">
          <a:xfrm>
            <a:off x="5141913" y="4405313"/>
            <a:ext cx="27558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Century Gothic" pitchFamily="34" charset="0"/>
              </a:rPr>
              <a:t>Chilled Out Character</a:t>
            </a:r>
          </a:p>
          <a:p>
            <a:r>
              <a:rPr lang="en-GB" sz="1400" dirty="0" smtClean="0">
                <a:solidFill>
                  <a:schemeClr val="bg1"/>
                </a:solidFill>
                <a:latin typeface="Century Gothic" pitchFamily="34" charset="0"/>
              </a:rPr>
              <a:t>Using Set </a:t>
            </a:r>
            <a:r>
              <a:rPr lang="en-GB" sz="1400" dirty="0">
                <a:solidFill>
                  <a:schemeClr val="bg1"/>
                </a:solidFill>
                <a:latin typeface="Century Gothic" pitchFamily="34" charset="0"/>
              </a:rPr>
              <a:t>Driven Keys</a:t>
            </a:r>
          </a:p>
          <a:p>
            <a:endParaRPr lang="en-GB" sz="1400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GB" sz="1400" dirty="0" smtClean="0">
                <a:solidFill>
                  <a:schemeClr val="bg1"/>
                </a:solidFill>
                <a:latin typeface="Century Gothic" pitchFamily="34" charset="0"/>
              </a:rPr>
              <a:t>Using Animated </a:t>
            </a:r>
            <a:r>
              <a:rPr lang="en-GB" sz="1400" dirty="0">
                <a:solidFill>
                  <a:schemeClr val="bg1"/>
                </a:solidFill>
                <a:latin typeface="Century Gothic" pitchFamily="34" charset="0"/>
              </a:rPr>
              <a:t>Texture Maps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57188" y="1428750"/>
            <a:ext cx="5985934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entury Gothic" pitchFamily="34" charset="0"/>
              </a:rPr>
              <a:t>Character Designs</a:t>
            </a:r>
            <a:r>
              <a:rPr lang="en-GB" sz="2000" dirty="0" smtClean="0">
                <a:solidFill>
                  <a:schemeClr val="bg1"/>
                </a:solidFill>
                <a:latin typeface="Century Gothic" pitchFamily="34" charset="0"/>
              </a:rPr>
              <a:t> – Final Concepts</a:t>
            </a:r>
          </a:p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Develop a range of characters</a:t>
            </a:r>
          </a:p>
          <a:p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GB" b="1" dirty="0" smtClean="0">
                <a:solidFill>
                  <a:schemeClr val="bg1"/>
                </a:solidFill>
                <a:latin typeface="Century Gothic" pitchFamily="34" charset="0"/>
              </a:rPr>
              <a:t>Think about applying the </a:t>
            </a:r>
          </a:p>
          <a:p>
            <a:r>
              <a:rPr lang="en-GB" b="1" dirty="0">
                <a:solidFill>
                  <a:schemeClr val="bg1"/>
                </a:solidFill>
                <a:latin typeface="Century Gothic" pitchFamily="34" charset="0"/>
              </a:rPr>
              <a:t>t</a:t>
            </a:r>
            <a:r>
              <a:rPr lang="en-GB" b="1" dirty="0" smtClean="0">
                <a:solidFill>
                  <a:schemeClr val="bg1"/>
                </a:solidFill>
                <a:latin typeface="Century Gothic" pitchFamily="34" charset="0"/>
              </a:rPr>
              <a:t>echnical aspects to a </a:t>
            </a:r>
          </a:p>
          <a:p>
            <a:r>
              <a:rPr lang="en-GB" b="1" dirty="0">
                <a:solidFill>
                  <a:schemeClr val="bg1"/>
                </a:solidFill>
                <a:latin typeface="Century Gothic" pitchFamily="34" charset="0"/>
              </a:rPr>
              <a:t>c</a:t>
            </a:r>
            <a:r>
              <a:rPr lang="en-GB" b="1" dirty="0" smtClean="0">
                <a:solidFill>
                  <a:schemeClr val="bg1"/>
                </a:solidFill>
                <a:latin typeface="Century Gothic" pitchFamily="34" charset="0"/>
              </a:rPr>
              <a:t>haracter using Autodesk</a:t>
            </a:r>
          </a:p>
          <a:p>
            <a:r>
              <a:rPr lang="en-GB" b="1" dirty="0" smtClean="0">
                <a:solidFill>
                  <a:schemeClr val="bg1"/>
                </a:solidFill>
                <a:latin typeface="Century Gothic" pitchFamily="34" charset="0"/>
              </a:rPr>
              <a:t>Maya.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428596" y="1071546"/>
            <a:ext cx="846137" cy="36512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Century Gothic"/>
                <a:cs typeface="Century Gothic"/>
              </a:rPr>
              <a:t>UNIT 2</a:t>
            </a:r>
            <a:endParaRPr lang="en-US" sz="1200" b="1" dirty="0">
              <a:latin typeface="Century Gothic"/>
              <a:cs typeface="Century Gothic"/>
            </a:endParaRPr>
          </a:p>
        </p:txBody>
      </p:sp>
      <p:sp>
        <p:nvSpPr>
          <p:cNvPr id="18" name="TextBox 22"/>
          <p:cNvSpPr txBox="1">
            <a:spLocks noChangeArrowheads="1"/>
          </p:cNvSpPr>
          <p:nvPr/>
        </p:nvSpPr>
        <p:spPr bwMode="auto">
          <a:xfrm>
            <a:off x="6981260" y="6416675"/>
            <a:ext cx="21627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7F9DCF"/>
                </a:solidFill>
                <a:latin typeface="Century Gothic" pitchFamily="34" charset="0"/>
              </a:rPr>
              <a:t>Character Design</a:t>
            </a:r>
            <a:endParaRPr lang="en-GB" dirty="0">
              <a:solidFill>
                <a:srgbClr val="7F9DC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understand_powerpoi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142875" y="142875"/>
            <a:ext cx="2495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7F9DCF"/>
                </a:solidFill>
                <a:latin typeface="Century Gothic" pitchFamily="34" charset="0"/>
              </a:rPr>
              <a:t>I FEEL THE CHEMISTRY</a:t>
            </a:r>
          </a:p>
        </p:txBody>
      </p: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1643063" y="2714620"/>
            <a:ext cx="196079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Century Gothic" pitchFamily="34" charset="0"/>
              </a:rPr>
              <a:t>Scooter Character</a:t>
            </a:r>
          </a:p>
          <a:p>
            <a:r>
              <a:rPr lang="en-GB" sz="1400" dirty="0" smtClean="0">
                <a:solidFill>
                  <a:schemeClr val="bg1"/>
                </a:solidFill>
                <a:latin typeface="Century Gothic" pitchFamily="34" charset="0"/>
              </a:rPr>
              <a:t>Rigging </a:t>
            </a:r>
            <a:r>
              <a:rPr lang="en-GB" sz="1400" dirty="0">
                <a:solidFill>
                  <a:schemeClr val="bg1"/>
                </a:solidFill>
                <a:latin typeface="Century Gothic" pitchFamily="34" charset="0"/>
              </a:rPr>
              <a:t>a Character</a:t>
            </a:r>
          </a:p>
          <a:p>
            <a:endParaRPr lang="en-GB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222" name="TextBox 9"/>
          <p:cNvSpPr txBox="1">
            <a:spLocks noChangeArrowheads="1"/>
          </p:cNvSpPr>
          <p:nvPr/>
        </p:nvSpPr>
        <p:spPr bwMode="auto">
          <a:xfrm>
            <a:off x="5143500" y="2714625"/>
            <a:ext cx="1830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Century Gothic" pitchFamily="34" charset="0"/>
              </a:rPr>
              <a:t>Floating Character</a:t>
            </a:r>
          </a:p>
          <a:p>
            <a:r>
              <a:rPr lang="en-GB" sz="1400" dirty="0" smtClean="0">
                <a:solidFill>
                  <a:schemeClr val="bg1"/>
                </a:solidFill>
                <a:latin typeface="Century Gothic" pitchFamily="34" charset="0"/>
              </a:rPr>
              <a:t>Using Blend </a:t>
            </a:r>
            <a:r>
              <a:rPr lang="en-GB" sz="1400" dirty="0">
                <a:solidFill>
                  <a:schemeClr val="bg1"/>
                </a:solidFill>
                <a:latin typeface="Century Gothic" pitchFamily="34" charset="0"/>
              </a:rPr>
              <a:t>shapes</a:t>
            </a:r>
          </a:p>
        </p:txBody>
      </p:sp>
      <p:sp>
        <p:nvSpPr>
          <p:cNvPr id="9223" name="TextBox 11"/>
          <p:cNvSpPr txBox="1">
            <a:spLocks noChangeArrowheads="1"/>
          </p:cNvSpPr>
          <p:nvPr/>
        </p:nvSpPr>
        <p:spPr bwMode="auto">
          <a:xfrm>
            <a:off x="1428728" y="4357688"/>
            <a:ext cx="25667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Century Gothic" pitchFamily="34" charset="0"/>
              </a:rPr>
              <a:t>Springy / Rubber Character</a:t>
            </a:r>
          </a:p>
          <a:p>
            <a:r>
              <a:rPr lang="en-GB" sz="1400" dirty="0" smtClean="0">
                <a:solidFill>
                  <a:schemeClr val="bg1"/>
                </a:solidFill>
                <a:latin typeface="Century Gothic" pitchFamily="34" charset="0"/>
              </a:rPr>
              <a:t>Using the Jiggle </a:t>
            </a:r>
            <a:r>
              <a:rPr lang="en-GB" sz="1400" dirty="0">
                <a:solidFill>
                  <a:schemeClr val="bg1"/>
                </a:solidFill>
                <a:latin typeface="Century Gothic" pitchFamily="34" charset="0"/>
              </a:rPr>
              <a:t>Deformer</a:t>
            </a:r>
          </a:p>
        </p:txBody>
      </p:sp>
      <p:pic>
        <p:nvPicPr>
          <p:cNvPr id="9224" name="Picture 14" descr="titanium.jpg"/>
          <p:cNvPicPr>
            <a:picLocks noChangeAspect="1"/>
          </p:cNvPicPr>
          <p:nvPr/>
        </p:nvPicPr>
        <p:blipFill>
          <a:blip r:embed="rId4"/>
          <a:srcRect t="5556"/>
          <a:stretch>
            <a:fillRect/>
          </a:stretch>
        </p:blipFill>
        <p:spPr bwMode="auto">
          <a:xfrm>
            <a:off x="428625" y="2714625"/>
            <a:ext cx="103981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5" descr="argon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4357688"/>
            <a:ext cx="10160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6" descr="gadalonium.jpg"/>
          <p:cNvPicPr>
            <a:picLocks noChangeAspect="1"/>
          </p:cNvPicPr>
          <p:nvPr/>
        </p:nvPicPr>
        <p:blipFill>
          <a:blip r:embed="rId6"/>
          <a:srcRect l="7414" t="9331" r="3609"/>
          <a:stretch>
            <a:fillRect/>
          </a:stretch>
        </p:blipFill>
        <p:spPr bwMode="auto">
          <a:xfrm>
            <a:off x="4071938" y="2714625"/>
            <a:ext cx="1000125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357188" y="1428750"/>
            <a:ext cx="614944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entury Gothic" pitchFamily="34" charset="0"/>
              </a:rPr>
              <a:t>Character Designs</a:t>
            </a:r>
            <a:r>
              <a:rPr lang="en-GB" sz="2000" dirty="0" smtClean="0">
                <a:solidFill>
                  <a:schemeClr val="bg1"/>
                </a:solidFill>
                <a:latin typeface="Century Gothic" pitchFamily="34" charset="0"/>
              </a:rPr>
              <a:t> – Final Concepts</a:t>
            </a:r>
          </a:p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Develop a range of characters</a:t>
            </a:r>
          </a:p>
        </p:txBody>
      </p:sp>
      <p:pic>
        <p:nvPicPr>
          <p:cNvPr id="14" name="Picture 6" descr="nickel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4357694"/>
            <a:ext cx="1013895" cy="119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5200032" y="4357694"/>
            <a:ext cx="230092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Century Gothic" pitchFamily="34" charset="0"/>
              </a:rPr>
              <a:t>Bouncy /Flexible</a:t>
            </a:r>
          </a:p>
          <a:p>
            <a:r>
              <a:rPr lang="en-GB" sz="1400" dirty="0" smtClean="0">
                <a:solidFill>
                  <a:schemeClr val="bg1"/>
                </a:solidFill>
                <a:latin typeface="Century Gothic" pitchFamily="34" charset="0"/>
              </a:rPr>
              <a:t>Using Linear Deformers</a:t>
            </a:r>
            <a:endParaRPr lang="en-GB" sz="1400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GB" sz="1400" dirty="0">
                <a:solidFill>
                  <a:schemeClr val="bg1"/>
                </a:solidFill>
                <a:latin typeface="Century Gothic" pitchFamily="34" charset="0"/>
              </a:rPr>
              <a:t>-Squash</a:t>
            </a:r>
          </a:p>
          <a:p>
            <a:r>
              <a:rPr lang="en-GB" sz="1400" dirty="0">
                <a:solidFill>
                  <a:schemeClr val="bg1"/>
                </a:solidFill>
                <a:latin typeface="Century Gothic" pitchFamily="34" charset="0"/>
              </a:rPr>
              <a:t>-Bend</a:t>
            </a:r>
          </a:p>
          <a:p>
            <a:endParaRPr lang="en-GB" sz="1400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GB" sz="1400" dirty="0" smtClean="0">
                <a:solidFill>
                  <a:schemeClr val="bg1"/>
                </a:solidFill>
                <a:latin typeface="Century Gothic" pitchFamily="34" charset="0"/>
              </a:rPr>
              <a:t>Using Clusters</a:t>
            </a:r>
            <a:endParaRPr lang="en-GB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28596" y="1071546"/>
            <a:ext cx="846137" cy="36512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Century Gothic"/>
                <a:cs typeface="Century Gothic"/>
              </a:rPr>
              <a:t>UNIT 2</a:t>
            </a:r>
            <a:endParaRPr lang="en-US" sz="1200" b="1" dirty="0">
              <a:latin typeface="Century Gothic"/>
              <a:cs typeface="Century Gothic"/>
            </a:endParaRPr>
          </a:p>
        </p:txBody>
      </p:sp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6981260" y="6416675"/>
            <a:ext cx="21627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7F9DCF"/>
                </a:solidFill>
                <a:latin typeface="Century Gothic" pitchFamily="34" charset="0"/>
              </a:rPr>
              <a:t>Character Design</a:t>
            </a:r>
            <a:endParaRPr lang="en-GB" dirty="0">
              <a:solidFill>
                <a:srgbClr val="7F9DC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understand_powerpoi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357188" y="1428750"/>
            <a:ext cx="621997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entury Gothic" pitchFamily="34" charset="0"/>
              </a:rPr>
              <a:t>Environment Design – 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Concept Ideas</a:t>
            </a:r>
          </a:p>
          <a:p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Inspiration for ideas</a:t>
            </a:r>
          </a:p>
        </p:txBody>
      </p:sp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2495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7F9DCF"/>
                </a:solidFill>
                <a:latin typeface="Century Gothic" pitchFamily="34" charset="0"/>
              </a:rPr>
              <a:t>I FEEL THE CHEMISTRY</a:t>
            </a:r>
          </a:p>
        </p:txBody>
      </p:sp>
      <p:pic>
        <p:nvPicPr>
          <p:cNvPr id="5125" name="Picture 16" descr="TREE_HOUSE.jpg"/>
          <p:cNvPicPr>
            <a:picLocks noChangeAspect="1"/>
          </p:cNvPicPr>
          <p:nvPr/>
        </p:nvPicPr>
        <p:blipFill>
          <a:blip r:embed="rId4"/>
          <a:srcRect l="26315" t="15788" r="21053" b="21053"/>
          <a:stretch>
            <a:fillRect/>
          </a:stretch>
        </p:blipFill>
        <p:spPr bwMode="auto">
          <a:xfrm>
            <a:off x="428596" y="2643182"/>
            <a:ext cx="2071688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8" descr="MERRY_GO_ROUND.jpg"/>
          <p:cNvPicPr>
            <a:picLocks noChangeAspect="1"/>
          </p:cNvPicPr>
          <p:nvPr/>
        </p:nvPicPr>
        <p:blipFill>
          <a:blip r:embed="rId5"/>
          <a:srcRect l="14880" r="10713"/>
          <a:stretch>
            <a:fillRect/>
          </a:stretch>
        </p:blipFill>
        <p:spPr bwMode="auto">
          <a:xfrm>
            <a:off x="428596" y="4286256"/>
            <a:ext cx="2071702" cy="17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27"/>
          <p:cNvSpPr txBox="1">
            <a:spLocks noChangeArrowheads="1"/>
          </p:cNvSpPr>
          <p:nvPr/>
        </p:nvSpPr>
        <p:spPr bwMode="auto">
          <a:xfrm>
            <a:off x="6715140" y="6416675"/>
            <a:ext cx="23903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7F9DCF"/>
                </a:solidFill>
                <a:latin typeface="Century Gothic" pitchFamily="34" charset="0"/>
              </a:rPr>
              <a:t>Environment Design</a:t>
            </a:r>
            <a:endParaRPr lang="en-GB" dirty="0">
              <a:solidFill>
                <a:srgbClr val="7F9DCF"/>
              </a:solidFill>
              <a:latin typeface="Century Gothic" pitchFamily="34" charset="0"/>
            </a:endParaRPr>
          </a:p>
        </p:txBody>
      </p:sp>
      <p:sp>
        <p:nvSpPr>
          <p:cNvPr id="5136" name="TextBox 29"/>
          <p:cNvSpPr txBox="1">
            <a:spLocks noChangeArrowheads="1"/>
          </p:cNvSpPr>
          <p:nvPr/>
        </p:nvSpPr>
        <p:spPr bwMode="auto">
          <a:xfrm>
            <a:off x="2786050" y="5643578"/>
            <a:ext cx="27013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Rough Pencil Sketches</a:t>
            </a:r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0" name="Picture 21" descr="STAGE2.jpg"/>
          <p:cNvPicPr>
            <a:picLocks noChangeAspect="1"/>
          </p:cNvPicPr>
          <p:nvPr/>
        </p:nvPicPr>
        <p:blipFill>
          <a:blip r:embed="rId6"/>
          <a:srcRect l="7813" t="5859" r="10156" b="6250"/>
          <a:stretch>
            <a:fillRect/>
          </a:stretch>
        </p:blipFill>
        <p:spPr bwMode="auto">
          <a:xfrm>
            <a:off x="2928926" y="4214818"/>
            <a:ext cx="200026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5" descr="Stage3.jpg"/>
          <p:cNvPicPr>
            <a:picLocks noChangeAspect="1"/>
          </p:cNvPicPr>
          <p:nvPr/>
        </p:nvPicPr>
        <p:blipFill>
          <a:blip r:embed="rId7"/>
          <a:srcRect l="3773" t="2594" r="3773" b="4030"/>
          <a:stretch>
            <a:fillRect/>
          </a:stretch>
        </p:blipFill>
        <p:spPr bwMode="auto">
          <a:xfrm>
            <a:off x="2928926" y="2770190"/>
            <a:ext cx="1966638" cy="144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3" descr="Stage1.jpg"/>
          <p:cNvPicPr>
            <a:picLocks noChangeAspect="1"/>
          </p:cNvPicPr>
          <p:nvPr/>
        </p:nvPicPr>
        <p:blipFill>
          <a:blip r:embed="rId8"/>
          <a:srcRect l="2129" t="2925" r="2129"/>
          <a:stretch>
            <a:fillRect/>
          </a:stretch>
        </p:blipFill>
        <p:spPr bwMode="auto">
          <a:xfrm>
            <a:off x="4883143" y="2786058"/>
            <a:ext cx="361794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ounded Rectangle 23"/>
          <p:cNvSpPr/>
          <p:nvPr/>
        </p:nvSpPr>
        <p:spPr bwMode="auto">
          <a:xfrm>
            <a:off x="428596" y="1071546"/>
            <a:ext cx="846137" cy="36512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Century Gothic"/>
                <a:cs typeface="Century Gothic"/>
              </a:rPr>
              <a:t>UNIT 2</a:t>
            </a:r>
            <a:endParaRPr lang="en-US" sz="1200" b="1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understand_powerpoi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142875" y="142875"/>
            <a:ext cx="2495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7F9DCF"/>
                </a:solidFill>
                <a:latin typeface="Century Gothic" pitchFamily="34" charset="0"/>
              </a:rPr>
              <a:t>I FEEL THE CHEMISTRY</a:t>
            </a:r>
          </a:p>
        </p:txBody>
      </p:sp>
      <p:pic>
        <p:nvPicPr>
          <p:cNvPr id="14" name="Picture 22" descr="cad_model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643182"/>
            <a:ext cx="2143140" cy="146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4" descr="cad_mode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462" y="4104910"/>
            <a:ext cx="2144712" cy="156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357188" y="1428750"/>
            <a:ext cx="621997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entury Gothic" pitchFamily="34" charset="0"/>
              </a:rPr>
              <a:t>Environment Design – 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Concept Ideas</a:t>
            </a:r>
          </a:p>
          <a:p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TextBox 27"/>
          <p:cNvSpPr txBox="1">
            <a:spLocks noChangeArrowheads="1"/>
          </p:cNvSpPr>
          <p:nvPr/>
        </p:nvSpPr>
        <p:spPr bwMode="auto">
          <a:xfrm>
            <a:off x="6753634" y="6416675"/>
            <a:ext cx="23903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7F9DCF"/>
                </a:solidFill>
                <a:latin typeface="Century Gothic" pitchFamily="34" charset="0"/>
              </a:rPr>
              <a:t>Environment Design</a:t>
            </a:r>
            <a:endParaRPr lang="en-GB" dirty="0">
              <a:solidFill>
                <a:srgbClr val="7F9DCF"/>
              </a:solidFill>
              <a:latin typeface="Century Gothic" pitchFamily="34" charset="0"/>
            </a:endParaRP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3214678" y="2236011"/>
            <a:ext cx="428628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GB" sz="2400" b="1" dirty="0" smtClean="0">
                <a:solidFill>
                  <a:schemeClr val="bg1"/>
                </a:solidFill>
                <a:latin typeface="Century Gothic" pitchFamily="34" charset="0"/>
              </a:rPr>
              <a:t>Did you know?</a:t>
            </a:r>
            <a:endParaRPr lang="en-GB" sz="2400" b="1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If you have created a building or</a:t>
            </a:r>
          </a:p>
          <a:p>
            <a:r>
              <a:rPr lang="en-GB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n environment in AutoCAD you could import this directly into Autodesk Maya.</a:t>
            </a:r>
          </a:p>
          <a:p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Please take a look at</a:t>
            </a:r>
          </a:p>
          <a:p>
            <a:r>
              <a:rPr lang="en-GB" sz="1200" dirty="0" smtClean="0">
                <a:solidFill>
                  <a:schemeClr val="bg1"/>
                </a:solidFill>
                <a:latin typeface="Century Gothic" pitchFamily="34" charset="0"/>
                <a:hlinkClick r:id="rId6"/>
              </a:rPr>
              <a:t>http://findyourautocad.autodesk.com/?mktvar004=ilt-wwm-amer-us-acadgc--DynGrid-acadprog---#find-your-autocad</a:t>
            </a:r>
            <a:endParaRPr lang="en-GB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sz="1200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428596" y="1071546"/>
            <a:ext cx="846137" cy="36512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Century Gothic"/>
                <a:cs typeface="Century Gothic"/>
              </a:rPr>
              <a:t>UNIT 2</a:t>
            </a:r>
            <a:endParaRPr lang="en-US" sz="1200" b="1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understand_powerpoi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2495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7F9DCF"/>
                </a:solidFill>
                <a:latin typeface="Century Gothic" pitchFamily="34" charset="0"/>
              </a:rPr>
              <a:t>I FEEL THE CHEMISTRY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7188" y="1428750"/>
            <a:ext cx="708880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entury Gothic" pitchFamily="34" charset="0"/>
              </a:rPr>
              <a:t>Environment Design – 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Assets</a:t>
            </a:r>
          </a:p>
          <a:p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You may wish to create props for your environment. These are</a:t>
            </a:r>
          </a:p>
          <a:p>
            <a:r>
              <a:rPr lang="en-GB" dirty="0">
                <a:solidFill>
                  <a:schemeClr val="bg1"/>
                </a:solidFill>
                <a:latin typeface="Century Gothic" pitchFamily="34" charset="0"/>
              </a:rPr>
              <a:t>t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he props we designed using vector graphics.</a:t>
            </a:r>
          </a:p>
          <a:p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Speaker		Stage Light		Speaker</a:t>
            </a:r>
          </a:p>
          <a:p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1" name="Picture 15" descr="orange_microphon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135" y="3143248"/>
            <a:ext cx="85440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 descr="grey_light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3214686"/>
            <a:ext cx="180816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peak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3000372"/>
            <a:ext cx="1857388" cy="2459578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 bwMode="auto">
          <a:xfrm>
            <a:off x="428596" y="1071546"/>
            <a:ext cx="846137" cy="36512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Century Gothic"/>
                <a:cs typeface="Century Gothic"/>
              </a:rPr>
              <a:t>UNIT 2</a:t>
            </a:r>
            <a:endParaRPr lang="en-US" sz="1200" b="1" dirty="0">
              <a:latin typeface="Century Gothic"/>
              <a:cs typeface="Century Gothic"/>
            </a:endParaRPr>
          </a:p>
        </p:txBody>
      </p:sp>
      <p:sp>
        <p:nvSpPr>
          <p:cNvPr id="15" name="TextBox 27"/>
          <p:cNvSpPr txBox="1">
            <a:spLocks noChangeArrowheads="1"/>
          </p:cNvSpPr>
          <p:nvPr/>
        </p:nvSpPr>
        <p:spPr bwMode="auto">
          <a:xfrm>
            <a:off x="6753634" y="6416675"/>
            <a:ext cx="23903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7F9DCF"/>
                </a:solidFill>
                <a:latin typeface="Century Gothic" pitchFamily="34" charset="0"/>
              </a:rPr>
              <a:t>Environment Design</a:t>
            </a:r>
            <a:endParaRPr lang="en-GB" dirty="0">
              <a:solidFill>
                <a:srgbClr val="7F9DC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understand_powerpoin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357188" y="1428750"/>
            <a:ext cx="621997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entury Gothic" pitchFamily="34" charset="0"/>
              </a:rPr>
              <a:t>Environment Design – 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Concept Ideas</a:t>
            </a:r>
          </a:p>
          <a:p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2495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7F9DCF"/>
                </a:solidFill>
                <a:latin typeface="Century Gothic" pitchFamily="34" charset="0"/>
              </a:rPr>
              <a:t>I FEEL THE CHEMISTRY</a:t>
            </a:r>
          </a:p>
        </p:txBody>
      </p:sp>
      <p:sp>
        <p:nvSpPr>
          <p:cNvPr id="5127" name="TextBox 27"/>
          <p:cNvSpPr txBox="1">
            <a:spLocks noChangeArrowheads="1"/>
          </p:cNvSpPr>
          <p:nvPr/>
        </p:nvSpPr>
        <p:spPr bwMode="auto">
          <a:xfrm>
            <a:off x="6715140" y="6416675"/>
            <a:ext cx="23903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7F9DCF"/>
                </a:solidFill>
                <a:latin typeface="Century Gothic" pitchFamily="34" charset="0"/>
              </a:rPr>
              <a:t>Environment Design</a:t>
            </a:r>
            <a:endParaRPr lang="en-GB" dirty="0">
              <a:solidFill>
                <a:srgbClr val="7F9DCF"/>
              </a:solidFill>
              <a:latin typeface="Century Gothic" pitchFamily="34" charset="0"/>
            </a:endParaRPr>
          </a:p>
        </p:txBody>
      </p:sp>
      <p:sp>
        <p:nvSpPr>
          <p:cNvPr id="5136" name="TextBox 29"/>
          <p:cNvSpPr txBox="1">
            <a:spLocks noChangeArrowheads="1"/>
          </p:cNvSpPr>
          <p:nvPr/>
        </p:nvSpPr>
        <p:spPr bwMode="auto">
          <a:xfrm>
            <a:off x="2905947" y="5702874"/>
            <a:ext cx="2938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Click to watch the video</a:t>
            </a:r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28596" y="1071546"/>
            <a:ext cx="846137" cy="36512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Century Gothic"/>
                <a:cs typeface="Century Gothic"/>
              </a:rPr>
              <a:t>UNIT 2</a:t>
            </a:r>
            <a:endParaRPr lang="en-US" sz="1200" b="1" dirty="0">
              <a:latin typeface="Century Gothic"/>
              <a:cs typeface="Century Gothic"/>
            </a:endParaRPr>
          </a:p>
        </p:txBody>
      </p:sp>
      <p:pic>
        <p:nvPicPr>
          <p:cNvPr id="10" name="INTRODUCTION_SET_DESIGN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143108" y="2285992"/>
            <a:ext cx="4429156" cy="3321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understand_powerpoi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357188" y="1428750"/>
            <a:ext cx="298350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entury Gothic" pitchFamily="34" charset="0"/>
              </a:rPr>
              <a:t>Storyboarding</a:t>
            </a:r>
          </a:p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Produce a storyboard</a:t>
            </a:r>
          </a:p>
          <a:p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GB" sz="12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en-GB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2495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7F9DCF"/>
                </a:solidFill>
                <a:latin typeface="Century Gothic" pitchFamily="34" charset="0"/>
              </a:rPr>
              <a:t>I FEEL THE CHEMISTRY</a:t>
            </a:r>
          </a:p>
        </p:txBody>
      </p:sp>
      <p:sp>
        <p:nvSpPr>
          <p:cNvPr id="23558" name="TextBox 20"/>
          <p:cNvSpPr txBox="1">
            <a:spLocks noChangeArrowheads="1"/>
          </p:cNvSpPr>
          <p:nvPr/>
        </p:nvSpPr>
        <p:spPr bwMode="auto">
          <a:xfrm>
            <a:off x="7386820" y="6416675"/>
            <a:ext cx="1757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7F9DCF"/>
                </a:solidFill>
                <a:latin typeface="Century Gothic" pitchFamily="34" charset="0"/>
              </a:rPr>
              <a:t>Storyboarding</a:t>
            </a:r>
            <a:endParaRPr lang="en-GB" dirty="0">
              <a:solidFill>
                <a:srgbClr val="7F9DCF"/>
              </a:solidFill>
              <a:latin typeface="Century Gothic" pitchFamily="34" charset="0"/>
            </a:endParaRPr>
          </a:p>
        </p:txBody>
      </p:sp>
      <p:pic>
        <p:nvPicPr>
          <p:cNvPr id="23559" name="Picture 11" descr="Storyboard shaded 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643182"/>
            <a:ext cx="4512811" cy="3190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 bwMode="auto">
          <a:xfrm>
            <a:off x="428596" y="1071546"/>
            <a:ext cx="846137" cy="36512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Century Gothic"/>
                <a:cs typeface="Century Gothic"/>
              </a:rPr>
              <a:t>UNIT 2</a:t>
            </a:r>
            <a:endParaRPr lang="en-US" sz="1200" b="1" dirty="0">
              <a:latin typeface="Century Gothic"/>
              <a:cs typeface="Century Gothic"/>
            </a:endParaRPr>
          </a:p>
        </p:txBody>
      </p:sp>
      <p:pic>
        <p:nvPicPr>
          <p:cNvPr id="11" name="Picture 10" descr="storyboarding hel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928670"/>
            <a:ext cx="3180331" cy="4500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understand_powerpoin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357188" y="1428750"/>
            <a:ext cx="298350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entury Gothic" pitchFamily="34" charset="0"/>
              </a:rPr>
              <a:t>Storyboarding</a:t>
            </a:r>
          </a:p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- Storyboard Template</a:t>
            </a:r>
          </a:p>
          <a:p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GB" sz="12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en-GB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2495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7F9DCF"/>
                </a:solidFill>
                <a:latin typeface="Century Gothic" pitchFamily="34" charset="0"/>
              </a:rPr>
              <a:t>I FEEL THE CHEMISTRY</a:t>
            </a:r>
          </a:p>
        </p:txBody>
      </p:sp>
      <p:sp>
        <p:nvSpPr>
          <p:cNvPr id="23558" name="TextBox 20"/>
          <p:cNvSpPr txBox="1">
            <a:spLocks noChangeArrowheads="1"/>
          </p:cNvSpPr>
          <p:nvPr/>
        </p:nvSpPr>
        <p:spPr bwMode="auto">
          <a:xfrm>
            <a:off x="7386820" y="6416675"/>
            <a:ext cx="1757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7F9DCF"/>
                </a:solidFill>
                <a:latin typeface="Century Gothic" pitchFamily="34" charset="0"/>
              </a:rPr>
              <a:t>Storyboarding</a:t>
            </a:r>
            <a:endParaRPr lang="en-GB" dirty="0">
              <a:solidFill>
                <a:srgbClr val="7F9DCF"/>
              </a:solidFill>
              <a:latin typeface="Century Gothic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28596" y="1071546"/>
            <a:ext cx="846137" cy="36512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Century Gothic"/>
                <a:cs typeface="Century Gothic"/>
              </a:rPr>
              <a:t>UNIT 2</a:t>
            </a:r>
            <a:endParaRPr lang="en-US" sz="1200" b="1" dirty="0">
              <a:latin typeface="Century Gothic"/>
              <a:cs typeface="Century Gothic"/>
            </a:endParaRPr>
          </a:p>
        </p:txBody>
      </p:sp>
      <p:pic>
        <p:nvPicPr>
          <p:cNvPr id="11" name="Picture 10" descr="Storyboard Template Ne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2357430"/>
            <a:ext cx="4547260" cy="3214710"/>
          </a:xfrm>
          <a:prstGeom prst="rect">
            <a:avLst/>
          </a:prstGeom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00694" y="4714884"/>
            <a:ext cx="2938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Click to watch the video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47491" y="5572140"/>
            <a:ext cx="47644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We have created a storyboard template</a:t>
            </a:r>
          </a:p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for you to use.</a:t>
            </a:r>
          </a:p>
        </p:txBody>
      </p:sp>
      <p:pic>
        <p:nvPicPr>
          <p:cNvPr id="12" name="STORYBOARDING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429256" y="235743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understand_powerpoi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34" y="1000108"/>
            <a:ext cx="671514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Century Gothic" pitchFamily="34" charset="0"/>
              </a:rPr>
              <a:t>Established </a:t>
            </a:r>
            <a:r>
              <a:rPr lang="en-GB" sz="2000" b="1" dirty="0" smtClean="0">
                <a:solidFill>
                  <a:schemeClr val="bg1"/>
                </a:solidFill>
                <a:latin typeface="Century Gothic" pitchFamily="34" charset="0"/>
              </a:rPr>
              <a:t>WAK Studios </a:t>
            </a:r>
            <a:r>
              <a:rPr lang="en-GB" sz="2000" dirty="0" smtClean="0">
                <a:solidFill>
                  <a:schemeClr val="bg1"/>
                </a:solidFill>
                <a:latin typeface="Century Gothic" pitchFamily="34" charset="0"/>
              </a:rPr>
              <a:t>6 years ago working in the commercial industry for several years and on animation projects within the education sector.</a:t>
            </a:r>
          </a:p>
          <a:p>
            <a:endParaRPr lang="en-GB" sz="2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GB" sz="2000" b="1" dirty="0" smtClean="0">
                <a:solidFill>
                  <a:schemeClr val="bg1"/>
                </a:solidFill>
                <a:latin typeface="Century Gothic" pitchFamily="34" charset="0"/>
              </a:rPr>
              <a:t>WAK Educate</a:t>
            </a:r>
            <a:r>
              <a:rPr lang="en-GB" sz="2000" dirty="0" smtClean="0">
                <a:solidFill>
                  <a:schemeClr val="bg1"/>
                </a:solidFill>
                <a:latin typeface="Century Gothic" pitchFamily="34" charset="0"/>
              </a:rPr>
              <a:t> - New social enterprise company formed in </a:t>
            </a:r>
            <a:r>
              <a:rPr lang="en-GB" sz="2000" dirty="0" smtClean="0">
                <a:solidFill>
                  <a:schemeClr val="bg1"/>
                </a:solidFill>
                <a:latin typeface="Century Gothic" pitchFamily="34" charset="0"/>
              </a:rPr>
              <a:t>to </a:t>
            </a:r>
            <a:r>
              <a:rPr lang="en-GB" sz="2000" dirty="0" smtClean="0">
                <a:solidFill>
                  <a:schemeClr val="bg1"/>
                </a:solidFill>
                <a:latin typeface="Century Gothic" pitchFamily="34" charset="0"/>
              </a:rPr>
              <a:t>enable us to reach more students and contribute to the community. Specialising in delivering creative media courses  to schools and colleges</a:t>
            </a:r>
            <a:r>
              <a:rPr lang="en-GB" sz="2000" dirty="0" smtClean="0">
                <a:latin typeface="Century Gothic" pitchFamily="34" charset="0"/>
              </a:rPr>
              <a:t>.</a:t>
            </a:r>
            <a:endParaRPr lang="en-GB" sz="2000" dirty="0" smtClean="0">
              <a:latin typeface="Century Gothic" pitchFamily="34" charset="0"/>
            </a:endParaRPr>
          </a:p>
        </p:txBody>
      </p:sp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142875" y="142875"/>
            <a:ext cx="2495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7F9DCF"/>
                </a:solidFill>
                <a:latin typeface="Century Gothic" pitchFamily="34" charset="0"/>
              </a:rPr>
              <a:t>I FEEL THE CHEMISTRY</a:t>
            </a:r>
          </a:p>
        </p:txBody>
      </p:sp>
      <p:sp>
        <p:nvSpPr>
          <p:cNvPr id="2053" name="TextBox 8"/>
          <p:cNvSpPr txBox="1">
            <a:spLocks noChangeArrowheads="1"/>
          </p:cNvSpPr>
          <p:nvPr/>
        </p:nvSpPr>
        <p:spPr bwMode="auto">
          <a:xfrm>
            <a:off x="6965230" y="6416675"/>
            <a:ext cx="21788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7F9DCF"/>
                </a:solidFill>
                <a:latin typeface="Century Gothic" pitchFamily="34" charset="0"/>
              </a:rPr>
              <a:t>Animation Project</a:t>
            </a:r>
            <a:endParaRPr lang="en-GB" dirty="0">
              <a:solidFill>
                <a:srgbClr val="7F9DCF"/>
              </a:solidFill>
              <a:latin typeface="Century Gothic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14348" y="4286256"/>
            <a:ext cx="5606860" cy="1548200"/>
            <a:chOff x="857224" y="4286256"/>
            <a:chExt cx="5606860" cy="1548200"/>
          </a:xfrm>
        </p:grpSpPr>
        <p:pic>
          <p:nvPicPr>
            <p:cNvPr id="6" name="Picture 5" descr="industry and educatio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7224" y="4286256"/>
              <a:ext cx="5606860" cy="15482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500298" y="5072074"/>
              <a:ext cx="23647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Century Gothic" pitchFamily="34" charset="0"/>
                </a:rPr>
                <a:t>Bridge the </a:t>
              </a:r>
              <a:r>
                <a:rPr lang="en-GB" sz="3200" dirty="0" smtClean="0">
                  <a:latin typeface="Century Gothic" pitchFamily="34" charset="0"/>
                </a:rPr>
                <a:t>gap</a:t>
              </a:r>
              <a:endParaRPr lang="en-GB" dirty="0">
                <a:latin typeface="Century Gothic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714612" y="4919658"/>
              <a:ext cx="185738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understand_powerpoin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20" y="1428750"/>
            <a:ext cx="21483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entury Gothic" pitchFamily="34" charset="0"/>
              </a:rPr>
              <a:t>Modelling</a:t>
            </a:r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2495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7F9DCF"/>
                </a:solidFill>
                <a:latin typeface="Century Gothic" pitchFamily="34" charset="0"/>
              </a:rPr>
              <a:t>I FEEL THE CHEMISTRY</a:t>
            </a:r>
          </a:p>
        </p:txBody>
      </p:sp>
      <p:sp>
        <p:nvSpPr>
          <p:cNvPr id="11269" name="AutoShape 2" descr="data:image/jpg;base64,/9j/4AAQSkZJRgABAQAAAQABAAD/2wCEAAkGBhIREBQUExIWFBUVFRQVGBQVEhgVFBYUHBUWFhQUHhQYHCceFxkkGRQXHzAgJCcpLCwsFR4xNTAqNSYrLCkBCQoKDgwOFA8PFikcGhwpKSkpKSkpKSwpKSksKS8pKSkpKSkpLCwpKSksKSksKSkpKSkpKSkpKSkpLCkpKSkpKf/AABEIAEgAeAMBIgACEQEDEQH/xAAcAAABBQEBAQAAAAAAAAAAAAAFAAIDBAYBBwj/xAA3EAABAwEFBQYEBAcAAAAAAAABAAIRAwQFEiExBkFRcZETFCIyYYFSobHwI0LB8QcVYnKSstH/xAAZAQADAQEBAAAAAAAAAAAAAAACAwQAAQX/xAAdEQACAgMBAQEAAAAAAAAAAAAAAQIRAxIhMUEi/9oADAMBAAIRAxEAPwD0wVE4VFCV0pouyftFWt9pwMJHmOTeZ3+2vsulyFXtaYewejj84H69UEuIOHWkSNrBjYHMneXbyTxTO+KhUtWSr95UbkelFcC7reonXgSELdaVA+0lDsFQZ71kgjrX2FqbUb5SYcOLDr/32TH20hD7dXkHNHCXRORcPSS9NL1Rui046FJ0zLG9QIPzCtYleeaPxruNQlyWJajlkuNJRYkl2jWSFycXrrwJTCxcOnHPQK/XHtGf2H/b9keLFnbzkV3zoGCOUAn5hKyPg7Cv0V4Kr1qoCA3xtG5sgOa3hOZ5wFnG37VLpdUxCfhgKOj0Is2wtWeqk7QFZq1Wh7KIqcc0Fp3nVMuxvwiJgCBOn0QpWFJ0bivSMIbaJCE2G/ziAxEzucI6LQlofTPJEuMW3ZotlbwaaDGYvEMeW8gEn9UcxLzi4DitlEtObakHhhg4vovRwFdinsiDPj0ao5iXcSdCRamk40FJPAXFjE5CUoiKAUTrLJSthupSLlmr8aRWcdzmNb0JP6rYdyWd2ouuoAKrRLWiHZ+UZ+KOGcIMnUNw8kYu23OMyGhxdqTw4TwVOjcR/MAANAB1zKONt4jVUTfAc4/C3UjNR2ehRPbrCDZsKDU7rcB4dDqIkdEVtO0tDs9dyGUb7AdLc2OiFvAqJKV0/E0ewiFaa4MyGmi7VvAEKvQ/EeGj8xA45kgDL3WStgSSSsJ7N2CLWxwGRc4n0AB+q3wpINs5s++gXOqOaXGWgMkiJHikxmY03I9KsxLVEOeSlIi7NdNJPSKaIoYKaSeEljUDNntt6dVn4pDHDicj6yil07QUbTiNIk4TBkRyPJeIOq+q0Gx1/Gz1xPleQ10uIa0EjxQN4z6pdBWexByittmFSm9nxtc3qCJ6woG3hSw4+0ZhzGLGMMjUTMKCptJZhTL+3YWiJwnEc9PCM/khYaf08avC0PbiboRII9RkR98FTu+8GtGEug56o1tlWom1OfRdiZU8R8JGF587c/XPL4kKFipuAkZjMEZEe6kfH0ujK0V61Gm4l2NscJUNa1sENB++SIuo0ojtTy39VVZYqbZIE+pzK3gVMe2scARPZ+t+NTPB7T0IKDVqm5Erk80rRdOxcu8PaxY5THWYp1133Rry1j5c0DEw5OEjX1HqFcIzVamRuKB/dyu93KIGmFxrQi2Oag/u5SV99NJbY5qfPbqYmVZFojT74JJLHCJ9qM8QPku9tI3pJLNHSNxkQSY3KzY6o8rv3SSSMq4Pwyd0T1aND35qraLRTbokkkFQObWxlG7CQwToBmUklgYkf88f2hexxaRoQYPULUXft3a2jxOa8Zatz5a5pJI06JX6GrH/ABEcfPS/xdH1RqxbYUH6ksP9WnUJJI1JnA3RtDXjJwPIgpJJJhw//9k="/>
          <p:cNvSpPr>
            <a:spLocks noChangeAspect="1" noChangeArrowheads="1"/>
          </p:cNvSpPr>
          <p:nvPr/>
        </p:nvSpPr>
        <p:spPr bwMode="auto">
          <a:xfrm>
            <a:off x="101600" y="-336550"/>
            <a:ext cx="114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071934" y="1000108"/>
            <a:ext cx="2857520" cy="3717422"/>
            <a:chOff x="428596" y="2354784"/>
            <a:chExt cx="2857520" cy="3717422"/>
          </a:xfrm>
        </p:grpSpPr>
        <p:pic>
          <p:nvPicPr>
            <p:cNvPr id="11270" name="Picture 12" descr="subdiv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8596" y="4350478"/>
              <a:ext cx="2857520" cy="172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1" name="Picture 13" descr="polys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8596" y="2354784"/>
              <a:ext cx="2857520" cy="1788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3" name="TextBox 16"/>
            <p:cNvSpPr txBox="1">
              <a:spLocks noChangeArrowheads="1"/>
            </p:cNvSpPr>
            <p:nvPr/>
          </p:nvSpPr>
          <p:spPr bwMode="auto">
            <a:xfrm>
              <a:off x="1790691" y="5695102"/>
              <a:ext cx="14954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Century Gothic" pitchFamily="34" charset="0"/>
                </a:rPr>
                <a:t>Subdivisions</a:t>
              </a:r>
            </a:p>
          </p:txBody>
        </p:sp>
        <p:sp>
          <p:nvSpPr>
            <p:cNvPr id="11274" name="TextBox 17"/>
            <p:cNvSpPr txBox="1">
              <a:spLocks noChangeArrowheads="1"/>
            </p:cNvSpPr>
            <p:nvPr/>
          </p:nvSpPr>
          <p:spPr bwMode="auto">
            <a:xfrm>
              <a:off x="428596" y="3773493"/>
              <a:ext cx="11779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Century Gothic" pitchFamily="34" charset="0"/>
                </a:rPr>
                <a:t>Polygons</a:t>
              </a:r>
            </a:p>
          </p:txBody>
        </p:sp>
      </p:grpSp>
      <p:sp>
        <p:nvSpPr>
          <p:cNvPr id="13" name="Rounded Rectangle 12"/>
          <p:cNvSpPr/>
          <p:nvPr/>
        </p:nvSpPr>
        <p:spPr bwMode="auto">
          <a:xfrm>
            <a:off x="428596" y="1071546"/>
            <a:ext cx="846137" cy="36512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Century Gothic"/>
                <a:cs typeface="Century Gothic"/>
              </a:rPr>
              <a:t>UNIT 2</a:t>
            </a:r>
            <a:endParaRPr lang="en-US" sz="1200" b="1" dirty="0">
              <a:latin typeface="Century Gothic"/>
              <a:cs typeface="Century Gothic"/>
            </a:endParaRPr>
          </a:p>
        </p:txBody>
      </p:sp>
      <p:sp>
        <p:nvSpPr>
          <p:cNvPr id="14" name="TextBox 27"/>
          <p:cNvSpPr txBox="1">
            <a:spLocks noChangeArrowheads="1"/>
          </p:cNvSpPr>
          <p:nvPr/>
        </p:nvSpPr>
        <p:spPr bwMode="auto">
          <a:xfrm>
            <a:off x="7851691" y="6416675"/>
            <a:ext cx="1292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7F9DCF"/>
                </a:solidFill>
                <a:latin typeface="Century Gothic" pitchFamily="34" charset="0"/>
              </a:rPr>
              <a:t>Modelling</a:t>
            </a:r>
            <a:endParaRPr lang="en-GB" dirty="0">
              <a:solidFill>
                <a:srgbClr val="7F9DCF"/>
              </a:solidFill>
              <a:latin typeface="Century Gothic" pitchFamily="34" charset="0"/>
            </a:endParaRPr>
          </a:p>
        </p:txBody>
      </p:sp>
      <p:pic>
        <p:nvPicPr>
          <p:cNvPr id="15" name="Picture 14" descr="nurbs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2000240"/>
            <a:ext cx="3156737" cy="173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TextBox 18"/>
          <p:cNvSpPr txBox="1">
            <a:spLocks noChangeArrowheads="1"/>
          </p:cNvSpPr>
          <p:nvPr/>
        </p:nvSpPr>
        <p:spPr bwMode="auto">
          <a:xfrm>
            <a:off x="3571868" y="5000636"/>
            <a:ext cx="3143272" cy="59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Click to watch the video</a:t>
            </a:r>
          </a:p>
          <a:p>
            <a:r>
              <a:rPr lang="en-GB" sz="1200" dirty="0" smtClean="0">
                <a:solidFill>
                  <a:schemeClr val="bg1"/>
                </a:solidFill>
                <a:latin typeface="Century Gothic" pitchFamily="34" charset="0"/>
              </a:rPr>
              <a:t>Watch more </a:t>
            </a:r>
            <a:r>
              <a:rPr lang="en-GB" sz="1200" b="1" dirty="0" smtClean="0">
                <a:solidFill>
                  <a:schemeClr val="bg1"/>
                </a:solidFill>
                <a:latin typeface="Century Gothic" pitchFamily="34" charset="0"/>
              </a:rPr>
              <a:t>videos</a:t>
            </a:r>
            <a:r>
              <a:rPr lang="en-GB" sz="1200" dirty="0" smtClean="0">
                <a:solidFill>
                  <a:schemeClr val="bg1"/>
                </a:solidFill>
                <a:latin typeface="Century Gothic" pitchFamily="34" charset="0"/>
              </a:rPr>
              <a:t> on how to model characters </a:t>
            </a:r>
          </a:p>
          <a:p>
            <a:r>
              <a:rPr lang="en-GB" sz="1200" dirty="0" smtClean="0">
                <a:solidFill>
                  <a:schemeClr val="bg1"/>
                </a:solidFill>
                <a:latin typeface="Century Gothic" pitchFamily="34" charset="0"/>
              </a:rPr>
              <a:t>and the environment using Autodesk Maya.</a:t>
            </a:r>
            <a:endParaRPr lang="en-GB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369756" y="2071678"/>
            <a:ext cx="726171" cy="29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NURBS</a:t>
            </a:r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9" name="ARGON_MODELING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357158" y="3786190"/>
            <a:ext cx="3143272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understand_powerpoin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2495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7F9DCF"/>
                </a:solidFill>
                <a:latin typeface="Century Gothic" pitchFamily="34" charset="0"/>
              </a:rPr>
              <a:t>I FEEL THE CHEMISTRY</a:t>
            </a:r>
          </a:p>
        </p:txBody>
      </p:sp>
      <p:sp>
        <p:nvSpPr>
          <p:cNvPr id="13317" name="AutoShape 2" descr="data:image/jpg;base64,/9j/4AAQSkZJRgABAQAAAQABAAD/2wCEAAkGBhIREBQUExIWFBUVFRQVGBQVEhgVFBYUHBUWFhQUHhQYHCceFxkkGRQXHzAgJCcpLCwsFR4xNTAqNSYrLCkBCQoKDgwOFA8PFikcGhwpKSkpKSkpKSwpKSksKS8pKSkpKSkpLCwpKSksKSksKSkpKSkpKSkpKSkpLCkpKSkpKf/AABEIAEgAeAMBIgACEQEDEQH/xAAcAAABBQEBAQAAAAAAAAAAAAAFAAIDBAYBBwj/xAA3EAABAwEFBQYEBAcAAAAAAAABAAIRAwQFEiExBkFRcZETFCIyYYFSobHwI0LB8QcVYnKSstH/xAAZAQADAQEBAAAAAAAAAAAAAAACAwQAAQX/xAAdEQACAgMBAQEAAAAAAAAAAAAAAQIRAxIhMUEi/9oADAMBAAIRAxEAPwD0wVE4VFCV0pouyftFWt9pwMJHmOTeZ3+2vsulyFXtaYewejj84H69UEuIOHWkSNrBjYHMneXbyTxTO+KhUtWSr95UbkelFcC7reonXgSELdaVA+0lDsFQZ71kgjrX2FqbUb5SYcOLDr/32TH20hD7dXkHNHCXRORcPSS9NL1Rui046FJ0zLG9QIPzCtYleeaPxruNQlyWJajlkuNJRYkl2jWSFycXrrwJTCxcOnHPQK/XHtGf2H/b9keLFnbzkV3zoGCOUAn5hKyPg7Cv0V4Kr1qoCA3xtG5sgOa3hOZ5wFnG37VLpdUxCfhgKOj0Is2wtWeqk7QFZq1Wh7KIqcc0Fp3nVMuxvwiJgCBOn0QpWFJ0bivSMIbaJCE2G/ziAxEzucI6LQlofTPJEuMW3ZotlbwaaDGYvEMeW8gEn9UcxLzi4DitlEtObakHhhg4vovRwFdinsiDPj0ao5iXcSdCRamk40FJPAXFjE5CUoiKAUTrLJSthupSLlmr8aRWcdzmNb0JP6rYdyWd2ouuoAKrRLWiHZ+UZ+KOGcIMnUNw8kYu23OMyGhxdqTw4TwVOjcR/MAANAB1zKONt4jVUTfAc4/C3UjNR2ehRPbrCDZsKDU7rcB4dDqIkdEVtO0tDs9dyGUb7AdLc2OiFvAqJKV0/E0ewiFaa4MyGmi7VvAEKvQ/EeGj8xA45kgDL3WStgSSSsJ7N2CLWxwGRc4n0AB+q3wpINs5s++gXOqOaXGWgMkiJHikxmY03I9KsxLVEOeSlIi7NdNJPSKaIoYKaSeEljUDNntt6dVn4pDHDicj6yil07QUbTiNIk4TBkRyPJeIOq+q0Gx1/Gz1xPleQ10uIa0EjxQN4z6pdBWexByittmFSm9nxtc3qCJ6woG3hSw4+0ZhzGLGMMjUTMKCptJZhTL+3YWiJwnEc9PCM/khYaf08avC0PbiboRII9RkR98FTu+8GtGEug56o1tlWom1OfRdiZU8R8JGF587c/XPL4kKFipuAkZjMEZEe6kfH0ujK0V61Gm4l2NscJUNa1sENB++SIuo0ojtTy39VVZYqbZIE+pzK3gVMe2scARPZ+t+NTPB7T0IKDVqm5Erk80rRdOxcu8PaxY5THWYp1133Rry1j5c0DEw5OEjX1HqFcIzVamRuKB/dyu93KIGmFxrQi2Oag/u5SV99NJbY5qfPbqYmVZFojT74JJLHCJ9qM8QPku9tI3pJLNHSNxkQSY3KzY6o8rv3SSSMq4Pwyd0T1aND35qraLRTbokkkFQObWxlG7CQwToBmUklgYkf88f2hexxaRoQYPULUXft3a2jxOa8Zatz5a5pJI06JX6GrH/ABEcfPS/xdH1RqxbYUH6ksP9WnUJJI1JnA3RtDXjJwPIgpJJJhw//9k="/>
          <p:cNvSpPr>
            <a:spLocks noChangeAspect="1" noChangeArrowheads="1"/>
          </p:cNvSpPr>
          <p:nvPr/>
        </p:nvSpPr>
        <p:spPr bwMode="auto">
          <a:xfrm>
            <a:off x="101600" y="-336550"/>
            <a:ext cx="114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3321" name="TextBox 19"/>
          <p:cNvSpPr txBox="1">
            <a:spLocks noChangeArrowheads="1"/>
          </p:cNvSpPr>
          <p:nvPr/>
        </p:nvSpPr>
        <p:spPr bwMode="auto">
          <a:xfrm>
            <a:off x="6888286" y="6416675"/>
            <a:ext cx="22557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7F9DCF"/>
                </a:solidFill>
                <a:latin typeface="Century Gothic" pitchFamily="34" charset="0"/>
              </a:rPr>
              <a:t>Shading /Texturing</a:t>
            </a:r>
            <a:endParaRPr lang="en-GB" dirty="0">
              <a:solidFill>
                <a:srgbClr val="7F9DCF"/>
              </a:solidFill>
              <a:latin typeface="Century Gothic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85720" y="1428750"/>
            <a:ext cx="39741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entury Gothic" pitchFamily="34" charset="0"/>
              </a:rPr>
              <a:t>Shading / Texturing</a:t>
            </a:r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28596" y="1071546"/>
            <a:ext cx="846137" cy="36512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Century Gothic"/>
                <a:cs typeface="Century Gothic"/>
              </a:rPr>
              <a:t>UNIT 2</a:t>
            </a:r>
            <a:endParaRPr lang="en-US" sz="1200" b="1" dirty="0">
              <a:latin typeface="Century Gothic"/>
              <a:cs typeface="Century Gothic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28596" y="2143116"/>
            <a:ext cx="3001222" cy="4000528"/>
            <a:chOff x="428596" y="2071678"/>
            <a:chExt cx="3214710" cy="4285100"/>
          </a:xfrm>
        </p:grpSpPr>
        <p:pic>
          <p:nvPicPr>
            <p:cNvPr id="19" name="Picture 7" descr="argon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71696" y="2071678"/>
              <a:ext cx="1571580" cy="1000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8" descr="Capture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8652" y="4287829"/>
              <a:ext cx="1500197" cy="1000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9" descr="galidium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71696" y="3214837"/>
              <a:ext cx="1571580" cy="930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0" descr="nickel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8680" y="3214837"/>
              <a:ext cx="1536877" cy="928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1" descr="silver.JP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71725" y="4287829"/>
              <a:ext cx="1571581" cy="1000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2" descr="titanium.JP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28680" y="2071678"/>
              <a:ext cx="1538713" cy="1000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3" descr="plutonium.JP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28596" y="5429264"/>
              <a:ext cx="1500198" cy="927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857620" y="4857760"/>
            <a:ext cx="391485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Click to watch the video</a:t>
            </a:r>
          </a:p>
          <a:p>
            <a:r>
              <a:rPr lang="en-GB" sz="1200" dirty="0" smtClean="0">
                <a:solidFill>
                  <a:schemeClr val="bg1"/>
                </a:solidFill>
                <a:latin typeface="Century Gothic" pitchFamily="34" charset="0"/>
              </a:rPr>
              <a:t>Watch more </a:t>
            </a:r>
            <a:r>
              <a:rPr lang="en-GB" sz="1200" b="1" dirty="0" smtClean="0">
                <a:solidFill>
                  <a:schemeClr val="bg1"/>
                </a:solidFill>
                <a:latin typeface="Century Gothic" pitchFamily="34" charset="0"/>
              </a:rPr>
              <a:t>videos</a:t>
            </a:r>
            <a:r>
              <a:rPr lang="en-GB" sz="1200" dirty="0" smtClean="0">
                <a:solidFill>
                  <a:schemeClr val="bg1"/>
                </a:solidFill>
                <a:latin typeface="Century Gothic" pitchFamily="34" charset="0"/>
              </a:rPr>
              <a:t> on how to shade and texture </a:t>
            </a:r>
          </a:p>
          <a:p>
            <a:r>
              <a:rPr lang="en-GB" sz="1200" dirty="0" smtClean="0">
                <a:solidFill>
                  <a:schemeClr val="bg1"/>
                </a:solidFill>
                <a:latin typeface="Century Gothic" pitchFamily="34" charset="0"/>
              </a:rPr>
              <a:t>the characters using Autodesk Maya.</a:t>
            </a:r>
          </a:p>
          <a:p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8" name="Picture 14" descr="set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57805" y="5286388"/>
            <a:ext cx="147118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SILVER_SHADING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3"/>
          <a:stretch>
            <a:fillRect/>
          </a:stretch>
        </p:blipFill>
        <p:spPr>
          <a:xfrm>
            <a:off x="3857620" y="235743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understand_powerpoin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7188" y="1428750"/>
            <a:ext cx="1965603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3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Tx/>
              <a:buChar char="-"/>
            </a:pPr>
            <a:r>
              <a:rPr lang="en-GB" sz="1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GB" sz="1400" dirty="0" smtClean="0">
                <a:solidFill>
                  <a:schemeClr val="bg1"/>
                </a:solidFill>
                <a:latin typeface="Century Gothic" pitchFamily="34" charset="0"/>
              </a:rPr>
              <a:t>Rigging Characters</a:t>
            </a:r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2495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7F9DCF"/>
                </a:solidFill>
                <a:latin typeface="Century Gothic" pitchFamily="34" charset="0"/>
              </a:rPr>
              <a:t>I FEEL THE CHEMISTRY</a:t>
            </a:r>
          </a:p>
        </p:txBody>
      </p:sp>
      <p:sp>
        <p:nvSpPr>
          <p:cNvPr id="16389" name="AutoShape 2" descr="data:image/jpg;base64,/9j/4AAQSkZJRgABAQAAAQABAAD/2wCEAAkGBhIREBQUExIWFBUVFRQVGBQVEhgVFBYUHBUWFhQUHhQYHCceFxkkGRQXHzAgJCcpLCwsFR4xNTAqNSYrLCkBCQoKDgwOFA8PFikcGhwpKSkpKSkpKSwpKSksKS8pKSkpKSkpLCwpKSksKSksKSkpKSkpKSkpKSkpLCkpKSkpKf/AABEIAEgAeAMBIgACEQEDEQH/xAAcAAABBQEBAQAAAAAAAAAAAAAFAAIDBAYBBwj/xAA3EAABAwEFBQYEBAcAAAAAAAABAAIRAwQFEiExBkFRcZETFCIyYYFSobHwI0LB8QcVYnKSstH/xAAZAQADAQEBAAAAAAAAAAAAAAACAwQAAQX/xAAdEQACAgMBAQEAAAAAAAAAAAAAAQIRAxIhMUEi/9oADAMBAAIRAxEAPwD0wVE4VFCV0pouyftFWt9pwMJHmOTeZ3+2vsulyFXtaYewejj84H69UEuIOHWkSNrBjYHMneXbyTxTO+KhUtWSr95UbkelFcC7reonXgSELdaVA+0lDsFQZ71kgjrX2FqbUb5SYcOLDr/32TH20hD7dXkHNHCXRORcPSS9NL1Rui046FJ0zLG9QIPzCtYleeaPxruNQlyWJajlkuNJRYkl2jWSFycXrrwJTCxcOnHPQK/XHtGf2H/b9keLFnbzkV3zoGCOUAn5hKyPg7Cv0V4Kr1qoCA3xtG5sgOa3hOZ5wFnG37VLpdUxCfhgKOj0Is2wtWeqk7QFZq1Wh7KIqcc0Fp3nVMuxvwiJgCBOn0QpWFJ0bivSMIbaJCE2G/ziAxEzucI6LQlofTPJEuMW3ZotlbwaaDGYvEMeW8gEn9UcxLzi4DitlEtObakHhhg4vovRwFdinsiDPj0ao5iXcSdCRamk40FJPAXFjE5CUoiKAUTrLJSthupSLlmr8aRWcdzmNb0JP6rYdyWd2ouuoAKrRLWiHZ+UZ+KOGcIMnUNw8kYu23OMyGhxdqTw4TwVOjcR/MAANAB1zKONt4jVUTfAc4/C3UjNR2ehRPbrCDZsKDU7rcB4dDqIkdEVtO0tDs9dyGUb7AdLc2OiFvAqJKV0/E0ewiFaa4MyGmi7VvAEKvQ/EeGj8xA45kgDL3WStgSSSsJ7N2CLWxwGRc4n0AB+q3wpINs5s++gXOqOaXGWgMkiJHikxmY03I9KsxLVEOeSlIi7NdNJPSKaIoYKaSeEljUDNntt6dVn4pDHDicj6yil07QUbTiNIk4TBkRyPJeIOq+q0Gx1/Gz1xPleQ10uIa0EjxQN4z6pdBWexByittmFSm9nxtc3qCJ6woG3hSw4+0ZhzGLGMMjUTMKCptJZhTL+3YWiJwnEc9PCM/khYaf08avC0PbiboRII9RkR98FTu+8GtGEug56o1tlWom1OfRdiZU8R8JGF587c/XPL4kKFipuAkZjMEZEe6kfH0ujK0V61Gm4l2NscJUNa1sENB++SIuo0ojtTy39VVZYqbZIE+pzK3gVMe2scARPZ+t+NTPB7T0IKDVqm5Erk80rRdOxcu8PaxY5THWYp1133Rry1j5c0DEw5OEjX1HqFcIzVamRuKB/dyu93KIGmFxrQi2Oag/u5SV99NJbY5qfPbqYmVZFojT74JJLHCJ9qM8QPku9tI3pJLNHSNxkQSY3KzY6o8rv3SSSMq4Pwyd0T1aND35qraLRTbokkkFQObWxlG7CQwToBmUklgYkf88f2hexxaRoQYPULUXft3a2jxOa8Zatz5a5pJI06JX6GrH/ABEcfPS/xdH1RqxbYUH6ksP9WnUJJI1JnA3RtDXjJwPIgpJJJhw//9k="/>
          <p:cNvSpPr>
            <a:spLocks noChangeAspect="1" noChangeArrowheads="1"/>
          </p:cNvSpPr>
          <p:nvPr/>
        </p:nvSpPr>
        <p:spPr bwMode="auto">
          <a:xfrm>
            <a:off x="101600" y="-336550"/>
            <a:ext cx="114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16392" name="Picture 26" descr="silver_rig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2571745"/>
            <a:ext cx="1592192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27" descr="titanium_rig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2571744"/>
            <a:ext cx="1502401" cy="99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Box 30"/>
          <p:cNvSpPr txBox="1">
            <a:spLocks noChangeArrowheads="1"/>
          </p:cNvSpPr>
          <p:nvPr/>
        </p:nvSpPr>
        <p:spPr bwMode="auto">
          <a:xfrm>
            <a:off x="7093471" y="6416675"/>
            <a:ext cx="20505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7F9DCF"/>
                </a:solidFill>
                <a:latin typeface="Century Gothic" pitchFamily="34" charset="0"/>
              </a:rPr>
              <a:t>Character Setup</a:t>
            </a:r>
            <a:endParaRPr lang="en-GB" dirty="0">
              <a:solidFill>
                <a:srgbClr val="7F9DCF"/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5720" y="1428750"/>
            <a:ext cx="36359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entury Gothic" pitchFamily="34" charset="0"/>
              </a:rPr>
              <a:t>Character Set Up</a:t>
            </a:r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28596" y="1071546"/>
            <a:ext cx="846137" cy="36512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Century Gothic"/>
                <a:cs typeface="Century Gothic"/>
              </a:rPr>
              <a:t>UNIT 2</a:t>
            </a:r>
            <a:endParaRPr lang="en-US" sz="1200" b="1" dirty="0">
              <a:latin typeface="Century Gothic"/>
              <a:cs typeface="Century Gothic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000496" y="928670"/>
            <a:ext cx="4788439" cy="3357586"/>
            <a:chOff x="4071934" y="642918"/>
            <a:chExt cx="4788439" cy="3357586"/>
          </a:xfrm>
        </p:grpSpPr>
        <p:pic>
          <p:nvPicPr>
            <p:cNvPr id="16395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14810" y="1000108"/>
              <a:ext cx="2000264" cy="1242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4071934" y="642918"/>
              <a:ext cx="26228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  <a:latin typeface="Century Gothic" pitchFamily="34" charset="0"/>
                </a:rPr>
                <a:t> - BEND / SQUASH deformers</a:t>
              </a:r>
              <a:endParaRPr lang="en-GB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pic>
          <p:nvPicPr>
            <p:cNvPr id="16396" name="Picture 1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14810" y="2714620"/>
              <a:ext cx="2000264" cy="1279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4143372" y="2406843"/>
              <a:ext cx="152157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  <a:latin typeface="Century Gothic" pitchFamily="34" charset="0"/>
                </a:rPr>
                <a:t>- BLEND Shapes</a:t>
              </a:r>
              <a:endParaRPr lang="en-GB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pic>
          <p:nvPicPr>
            <p:cNvPr id="16397" name="Picture 1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858016" y="1000108"/>
              <a:ext cx="2002357" cy="1241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6929454" y="642918"/>
              <a:ext cx="17251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  <a:latin typeface="Century Gothic" pitchFamily="34" charset="0"/>
                </a:rPr>
                <a:t> - Jiggle Deformer</a:t>
              </a:r>
              <a:endParaRPr lang="en-GB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pic>
          <p:nvPicPr>
            <p:cNvPr id="16398" name="Picture 1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858016" y="2714620"/>
              <a:ext cx="2000264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6858016" y="2428868"/>
              <a:ext cx="159691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  <a:latin typeface="Century Gothic" pitchFamily="34" charset="0"/>
                </a:rPr>
                <a:t>- Set Driven Keys</a:t>
              </a:r>
              <a:endParaRPr lang="en-GB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786182" y="4714884"/>
            <a:ext cx="413446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Click to watch the video</a:t>
            </a:r>
          </a:p>
          <a:p>
            <a:r>
              <a:rPr lang="en-GB" sz="1200" dirty="0" smtClean="0">
                <a:solidFill>
                  <a:schemeClr val="bg1"/>
                </a:solidFill>
                <a:latin typeface="Century Gothic" pitchFamily="34" charset="0"/>
              </a:rPr>
              <a:t>Watch more </a:t>
            </a:r>
            <a:r>
              <a:rPr lang="en-GB" sz="1200" b="1" dirty="0" smtClean="0">
                <a:solidFill>
                  <a:schemeClr val="bg1"/>
                </a:solidFill>
                <a:latin typeface="Century Gothic" pitchFamily="34" charset="0"/>
              </a:rPr>
              <a:t>videos</a:t>
            </a:r>
            <a:r>
              <a:rPr lang="en-GB" sz="1200" dirty="0" smtClean="0">
                <a:solidFill>
                  <a:schemeClr val="bg1"/>
                </a:solidFill>
                <a:latin typeface="Century Gothic" pitchFamily="34" charset="0"/>
              </a:rPr>
              <a:t> on how to set up the characters </a:t>
            </a:r>
          </a:p>
          <a:p>
            <a:r>
              <a:rPr lang="en-GB" sz="1200" dirty="0" smtClean="0">
                <a:solidFill>
                  <a:schemeClr val="bg1"/>
                </a:solidFill>
                <a:latin typeface="Century Gothic" pitchFamily="34" charset="0"/>
              </a:rPr>
              <a:t>using Autodesk Maya.</a:t>
            </a:r>
          </a:p>
          <a:p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3" name="RIGGING_PART1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1"/>
          <a:stretch>
            <a:fillRect/>
          </a:stretch>
        </p:blipFill>
        <p:spPr>
          <a:xfrm>
            <a:off x="428596" y="3661173"/>
            <a:ext cx="3214710" cy="2411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understand_powerpoin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2495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7F9DCF"/>
                </a:solidFill>
                <a:latin typeface="Century Gothic" pitchFamily="34" charset="0"/>
              </a:rPr>
              <a:t>I FEEL THE CHEMISTRY</a:t>
            </a:r>
          </a:p>
        </p:txBody>
      </p:sp>
      <p:sp>
        <p:nvSpPr>
          <p:cNvPr id="16389" name="AutoShape 2" descr="data:image/jpg;base64,/9j/4AAQSkZJRgABAQAAAQABAAD/2wCEAAkGBhIREBQUExIWFBUVFRQVGBQVEhgVFBYUHBUWFhQUHhQYHCceFxkkGRQXHzAgJCcpLCwsFR4xNTAqNSYrLCkBCQoKDgwOFA8PFikcGhwpKSkpKSkpKSwpKSksKS8pKSkpKSkpLCwpKSksKSksKSkpKSkpKSkpKSkpLCkpKSkpKf/AABEIAEgAeAMBIgACEQEDEQH/xAAcAAABBQEBAQAAAAAAAAAAAAAFAAIDBAYBBwj/xAA3EAABAwEFBQYEBAcAAAAAAAABAAIRAwQFEiExBkFRcZETFCIyYYFSobHwI0LB8QcVYnKSstH/xAAZAQADAQEBAAAAAAAAAAAAAAACAwQAAQX/xAAdEQACAgMBAQEAAAAAAAAAAAAAAQIRAxIhMUEi/9oADAMBAAIRAxEAPwD0wVE4VFCV0pouyftFWt9pwMJHmOTeZ3+2vsulyFXtaYewejj84H69UEuIOHWkSNrBjYHMneXbyTxTO+KhUtWSr95UbkelFcC7reonXgSELdaVA+0lDsFQZ71kgjrX2FqbUb5SYcOLDr/32TH20hD7dXkHNHCXRORcPSS9NL1Rui046FJ0zLG9QIPzCtYleeaPxruNQlyWJajlkuNJRYkl2jWSFycXrrwJTCxcOnHPQK/XHtGf2H/b9keLFnbzkV3zoGCOUAn5hKyPg7Cv0V4Kr1qoCA3xtG5sgOa3hOZ5wFnG37VLpdUxCfhgKOj0Is2wtWeqk7QFZq1Wh7KIqcc0Fp3nVMuxvwiJgCBOn0QpWFJ0bivSMIbaJCE2G/ziAxEzucI6LQlofTPJEuMW3ZotlbwaaDGYvEMeW8gEn9UcxLzi4DitlEtObakHhhg4vovRwFdinsiDPj0ao5iXcSdCRamk40FJPAXFjE5CUoiKAUTrLJSthupSLlmr8aRWcdzmNb0JP6rYdyWd2ouuoAKrRLWiHZ+UZ+KOGcIMnUNw8kYu23OMyGhxdqTw4TwVOjcR/MAANAB1zKONt4jVUTfAc4/C3UjNR2ehRPbrCDZsKDU7rcB4dDqIkdEVtO0tDs9dyGUb7AdLc2OiFvAqJKV0/E0ewiFaa4MyGmi7VvAEKvQ/EeGj8xA45kgDL3WStgSSSsJ7N2CLWxwGRc4n0AB+q3wpINs5s++gXOqOaXGWgMkiJHikxmY03I9KsxLVEOeSlIi7NdNJPSKaIoYKaSeEljUDNntt6dVn4pDHDicj6yil07QUbTiNIk4TBkRyPJeIOq+q0Gx1/Gz1xPleQ10uIa0EjxQN4z6pdBWexByittmFSm9nxtc3qCJ6woG3hSw4+0ZhzGLGMMjUTMKCptJZhTL+3YWiJwnEc9PCM/khYaf08avC0PbiboRII9RkR98FTu+8GtGEug56o1tlWom1OfRdiZU8R8JGF587c/XPL4kKFipuAkZjMEZEe6kfH0ujK0V61Gm4l2NscJUNa1sENB++SIuo0ojtTy39VVZYqbZIE+pzK3gVMe2scARPZ+t+NTPB7T0IKDVqm5Erk80rRdOxcu8PaxY5THWYp1133Rry1j5c0DEw5OEjX1HqFcIzVamRuKB/dyu93KIGmFxrQi2Oag/u5SV99NJbY5qfPbqYmVZFojT74JJLHCJ9qM8QPku9tI3pJLNHSNxkQSY3KzY6o8rv3SSSMq4Pwyd0T1aND35qraLRTbokkkFQObWxlG7CQwToBmUklgYkf88f2hexxaRoQYPULUXft3a2jxOa8Zatz5a5pJI06JX6GrH/ABEcfPS/xdH1RqxbYUH6ksP9WnUJJI1JnA3RtDXjJwPIgpJJJhw//9k="/>
          <p:cNvSpPr>
            <a:spLocks noChangeAspect="1" noChangeArrowheads="1"/>
          </p:cNvSpPr>
          <p:nvPr/>
        </p:nvSpPr>
        <p:spPr bwMode="auto">
          <a:xfrm>
            <a:off x="101600" y="-336550"/>
            <a:ext cx="114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6391" name="TextBox 30"/>
          <p:cNvSpPr txBox="1">
            <a:spLocks noChangeArrowheads="1"/>
          </p:cNvSpPr>
          <p:nvPr/>
        </p:nvSpPr>
        <p:spPr bwMode="auto">
          <a:xfrm>
            <a:off x="7805204" y="6416675"/>
            <a:ext cx="1338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7F9DCF"/>
                </a:solidFill>
                <a:latin typeface="Century Gothic" pitchFamily="34" charset="0"/>
              </a:rPr>
              <a:t>Animating</a:t>
            </a:r>
            <a:endParaRPr lang="en-GB" dirty="0">
              <a:solidFill>
                <a:srgbClr val="7F9DCF"/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5720" y="1428750"/>
            <a:ext cx="788389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entury Gothic" pitchFamily="34" charset="0"/>
              </a:rPr>
              <a:t>Animating – 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key framing</a:t>
            </a:r>
          </a:p>
          <a:p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GB" b="1" dirty="0" smtClean="0">
                <a:solidFill>
                  <a:schemeClr val="bg1"/>
                </a:solidFill>
                <a:latin typeface="Century Gothic" pitchFamily="34" charset="0"/>
              </a:rPr>
              <a:t>Audio and Script</a:t>
            </a:r>
          </a:p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By importing the audio file ‘I Feel the Chemistry’ into Autodesk Maya.</a:t>
            </a:r>
          </a:p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This will help to understand the timings for the sequence. The </a:t>
            </a:r>
          </a:p>
          <a:p>
            <a:r>
              <a:rPr lang="en-GB" dirty="0">
                <a:solidFill>
                  <a:schemeClr val="bg1"/>
                </a:solidFill>
                <a:latin typeface="Century Gothic" pitchFamily="34" charset="0"/>
              </a:rPr>
              <a:t>s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cript is also available as a word document for you to print out.</a:t>
            </a:r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28596" y="1071546"/>
            <a:ext cx="846137" cy="36512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Century Gothic"/>
                <a:cs typeface="Century Gothic"/>
              </a:rPr>
              <a:t>UNIT 3</a:t>
            </a:r>
            <a:endParaRPr lang="en-US" sz="1200" b="1" dirty="0"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42975" y="4429132"/>
            <a:ext cx="33564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Click to play sound file.</a:t>
            </a:r>
          </a:p>
          <a:p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7" name="Periodic_Tabl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28662" y="450057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43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understand_powerpoin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7188" y="1428750"/>
            <a:ext cx="4177747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entury Gothic" pitchFamily="34" charset="0"/>
              </a:rPr>
              <a:t>Lighting / Rendering</a:t>
            </a:r>
            <a:endParaRPr lang="en-GB" sz="32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sz="32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42875" y="142875"/>
            <a:ext cx="2495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7F9DCF"/>
                </a:solidFill>
                <a:latin typeface="Century Gothic" pitchFamily="34" charset="0"/>
              </a:rPr>
              <a:t>I FEEL THE CHEMISTRY</a:t>
            </a:r>
          </a:p>
        </p:txBody>
      </p:sp>
      <p:sp>
        <p:nvSpPr>
          <p:cNvPr id="18437" name="TextBox 19"/>
          <p:cNvSpPr txBox="1">
            <a:spLocks noChangeArrowheads="1"/>
          </p:cNvSpPr>
          <p:nvPr/>
        </p:nvSpPr>
        <p:spPr bwMode="auto">
          <a:xfrm>
            <a:off x="6715140" y="6416675"/>
            <a:ext cx="2438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7F9DCF"/>
                </a:solidFill>
                <a:latin typeface="Century Gothic" pitchFamily="34" charset="0"/>
              </a:rPr>
              <a:t>Lighting / Rendering</a:t>
            </a:r>
            <a:endParaRPr lang="en-GB" dirty="0">
              <a:solidFill>
                <a:srgbClr val="7F9DCF"/>
              </a:solidFill>
              <a:latin typeface="Century Gothic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00628" y="1643050"/>
            <a:ext cx="3379249" cy="3929090"/>
            <a:chOff x="4429122" y="1857364"/>
            <a:chExt cx="3429026" cy="4000528"/>
          </a:xfrm>
        </p:grpSpPr>
        <p:pic>
          <p:nvPicPr>
            <p:cNvPr id="13" name="Picture 12" descr="image1.jpe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29122" y="1857364"/>
              <a:ext cx="3429025" cy="1928826"/>
            </a:xfrm>
            <a:prstGeom prst="rect">
              <a:avLst/>
            </a:prstGeom>
          </p:spPr>
        </p:pic>
        <p:pic>
          <p:nvPicPr>
            <p:cNvPr id="14" name="Picture 13" descr="image2.jpe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29124" y="3929066"/>
              <a:ext cx="3429024" cy="1928826"/>
            </a:xfrm>
            <a:prstGeom prst="rect">
              <a:avLst/>
            </a:prstGeom>
          </p:spPr>
        </p:pic>
      </p:grpSp>
      <p:sp>
        <p:nvSpPr>
          <p:cNvPr id="18" name="Rounded Rectangle 17"/>
          <p:cNvSpPr/>
          <p:nvPr/>
        </p:nvSpPr>
        <p:spPr bwMode="auto">
          <a:xfrm>
            <a:off x="428596" y="1071546"/>
            <a:ext cx="846137" cy="36512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Century Gothic"/>
                <a:cs typeface="Century Gothic"/>
              </a:rPr>
              <a:t>UNIT 3</a:t>
            </a:r>
            <a:endParaRPr lang="en-US" sz="1200" b="1" dirty="0">
              <a:latin typeface="Century Gothic"/>
              <a:cs typeface="Century Gothic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57224" y="5286388"/>
            <a:ext cx="34104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Click to watch the video</a:t>
            </a:r>
            <a:endParaRPr lang="en-GB" sz="12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5" name="SHADING_SET_DESIGN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428596" y="2143116"/>
            <a:ext cx="3929090" cy="2946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understand_powerpoi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42875" y="142875"/>
            <a:ext cx="2495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7F9DCF"/>
                </a:solidFill>
                <a:latin typeface="Century Gothic" pitchFamily="34" charset="0"/>
              </a:rPr>
              <a:t>I FEEL THE CHEMISTRY</a:t>
            </a:r>
          </a:p>
        </p:txBody>
      </p:sp>
      <p:sp>
        <p:nvSpPr>
          <p:cNvPr id="24580" name="TextBox 40"/>
          <p:cNvSpPr txBox="1">
            <a:spLocks noChangeArrowheads="1"/>
          </p:cNvSpPr>
          <p:nvPr/>
        </p:nvSpPr>
        <p:spPr bwMode="auto">
          <a:xfrm>
            <a:off x="7242549" y="6416675"/>
            <a:ext cx="1901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7F9DCF"/>
                </a:solidFill>
                <a:latin typeface="Century Gothic" pitchFamily="34" charset="0"/>
              </a:rPr>
              <a:t>Final Animation</a:t>
            </a:r>
            <a:endParaRPr lang="en-GB" dirty="0">
              <a:solidFill>
                <a:srgbClr val="7F9DCF"/>
              </a:solidFill>
              <a:latin typeface="Century Gothic" pitchFamily="34" charset="0"/>
            </a:endParaRPr>
          </a:p>
        </p:txBody>
      </p:sp>
      <p:sp>
        <p:nvSpPr>
          <p:cNvPr id="24581" name="Rectangle 41"/>
          <p:cNvSpPr>
            <a:spLocks noChangeArrowheads="1"/>
          </p:cNvSpPr>
          <p:nvPr/>
        </p:nvSpPr>
        <p:spPr bwMode="auto">
          <a:xfrm>
            <a:off x="357186" y="928688"/>
            <a:ext cx="7786714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3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GB" sz="3200" dirty="0" smtClean="0">
                <a:solidFill>
                  <a:schemeClr val="bg1"/>
                </a:solidFill>
                <a:latin typeface="Century Gothic" pitchFamily="34" charset="0"/>
              </a:rPr>
              <a:t>Final Animation</a:t>
            </a:r>
          </a:p>
          <a:p>
            <a:endParaRPr lang="en-GB" sz="32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sz="3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sz="32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sz="3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sz="32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sz="3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GB" b="1" dirty="0" smtClean="0">
                <a:solidFill>
                  <a:schemeClr val="bg1"/>
                </a:solidFill>
                <a:latin typeface="Century Gothic" pitchFamily="34" charset="0"/>
              </a:rPr>
              <a:t>Remember: 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Your own animation needs to be 1min (high quality) or</a:t>
            </a:r>
          </a:p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1min 30 sec (medium quality) as part of the NCFE Level 2 in animation requirement.</a:t>
            </a:r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28596" y="1071546"/>
            <a:ext cx="846137" cy="36512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Century Gothic"/>
                <a:cs typeface="Century Gothic"/>
              </a:rPr>
              <a:t>UNIT 3</a:t>
            </a:r>
            <a:endParaRPr lang="en-US" sz="1200" b="1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86248" y="3214686"/>
            <a:ext cx="316625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Click and watch the video</a:t>
            </a:r>
          </a:p>
          <a:p>
            <a:r>
              <a:rPr lang="en-GB" sz="1200" dirty="0" smtClean="0">
                <a:solidFill>
                  <a:schemeClr val="bg1"/>
                </a:solidFill>
                <a:latin typeface="Century Gothic" pitchFamily="34" charset="0"/>
              </a:rPr>
              <a:t>Here is an example of the animation.</a:t>
            </a:r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" name="PERIODIC_TABLE_FINAL_x26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2000240"/>
            <a:ext cx="3643338" cy="2732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understand_powerpoi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42875" y="142875"/>
            <a:ext cx="2495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7F9DCF"/>
                </a:solidFill>
                <a:latin typeface="Century Gothic" pitchFamily="34" charset="0"/>
              </a:rPr>
              <a:t>I FEEL THE CHEMISTRY</a:t>
            </a:r>
          </a:p>
        </p:txBody>
      </p:sp>
      <p:sp>
        <p:nvSpPr>
          <p:cNvPr id="24580" name="TextBox 40"/>
          <p:cNvSpPr txBox="1">
            <a:spLocks noChangeArrowheads="1"/>
          </p:cNvSpPr>
          <p:nvPr/>
        </p:nvSpPr>
        <p:spPr bwMode="auto">
          <a:xfrm>
            <a:off x="6715140" y="6417254"/>
            <a:ext cx="23551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7F9DCF"/>
                </a:solidFill>
                <a:latin typeface="Century Gothic" pitchFamily="34" charset="0"/>
              </a:rPr>
              <a:t>Augmented Reality</a:t>
            </a:r>
            <a:endParaRPr lang="en-GB" dirty="0">
              <a:solidFill>
                <a:srgbClr val="7F9DCF"/>
              </a:solidFill>
              <a:latin typeface="Century Gothic" pitchFamily="34" charset="0"/>
            </a:endParaRPr>
          </a:p>
        </p:txBody>
      </p:sp>
      <p:sp>
        <p:nvSpPr>
          <p:cNvPr id="24581" name="Rectangle 41"/>
          <p:cNvSpPr>
            <a:spLocks noChangeArrowheads="1"/>
          </p:cNvSpPr>
          <p:nvPr/>
        </p:nvSpPr>
        <p:spPr bwMode="auto">
          <a:xfrm>
            <a:off x="571472" y="714356"/>
            <a:ext cx="7786714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3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GB" sz="3200" dirty="0" smtClean="0">
                <a:solidFill>
                  <a:schemeClr val="bg1"/>
                </a:solidFill>
                <a:latin typeface="Century Gothic" pitchFamily="34" charset="0"/>
              </a:rPr>
              <a:t>AUGMENTED REALITY – SECOND SIGHT</a:t>
            </a:r>
          </a:p>
          <a:p>
            <a:endParaRPr lang="en-GB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Tx/>
              <a:buChar char="-"/>
            </a:pP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Cross plat forming the characters from using Autodesk Maya</a:t>
            </a:r>
          </a:p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and importing them onto an educational sheet, triggering 3D model / audio / video etc.</a:t>
            </a:r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6" name="Picture 5" descr="argon_new_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928934"/>
            <a:ext cx="4714908" cy="3187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understand_powerpoi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42875" y="142875"/>
            <a:ext cx="2495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7F9DCF"/>
                </a:solidFill>
                <a:latin typeface="Century Gothic" pitchFamily="34" charset="0"/>
              </a:rPr>
              <a:t>I FEEL THE CHEMISTRY</a:t>
            </a:r>
          </a:p>
        </p:txBody>
      </p:sp>
      <p:sp>
        <p:nvSpPr>
          <p:cNvPr id="24580" name="TextBox 40"/>
          <p:cNvSpPr txBox="1">
            <a:spLocks noChangeArrowheads="1"/>
          </p:cNvSpPr>
          <p:nvPr/>
        </p:nvSpPr>
        <p:spPr bwMode="auto">
          <a:xfrm>
            <a:off x="6715140" y="6417254"/>
            <a:ext cx="23551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7F9DCF"/>
                </a:solidFill>
                <a:latin typeface="Century Gothic" pitchFamily="34" charset="0"/>
              </a:rPr>
              <a:t>Augmented Reality</a:t>
            </a:r>
            <a:endParaRPr lang="en-GB" dirty="0">
              <a:solidFill>
                <a:srgbClr val="7F9DCF"/>
              </a:solidFill>
              <a:latin typeface="Century Gothic" pitchFamily="34" charset="0"/>
            </a:endParaRPr>
          </a:p>
        </p:txBody>
      </p:sp>
      <p:sp>
        <p:nvSpPr>
          <p:cNvPr id="24581" name="Rectangle 41"/>
          <p:cNvSpPr>
            <a:spLocks noChangeArrowheads="1"/>
          </p:cNvSpPr>
          <p:nvPr/>
        </p:nvSpPr>
        <p:spPr bwMode="auto">
          <a:xfrm>
            <a:off x="571472" y="714356"/>
            <a:ext cx="7786714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3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GB" sz="3200" dirty="0" smtClean="0">
                <a:solidFill>
                  <a:schemeClr val="bg1"/>
                </a:solidFill>
                <a:latin typeface="Century Gothic" pitchFamily="34" charset="0"/>
              </a:rPr>
              <a:t>AUTODESK STEAM PROJECT</a:t>
            </a:r>
          </a:p>
          <a:p>
            <a:endParaRPr lang="en-GB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GB" b="1" dirty="0" smtClean="0">
                <a:solidFill>
                  <a:schemeClr val="bg1"/>
                </a:solidFill>
                <a:latin typeface="Century Gothic" pitchFamily="34" charset="0"/>
              </a:rPr>
              <a:t>Autodesk STEAM </a:t>
            </a:r>
            <a:r>
              <a:rPr lang="en-GB" b="1" dirty="0" smtClean="0">
                <a:solidFill>
                  <a:schemeClr val="bg1"/>
                </a:solidFill>
                <a:latin typeface="Century Gothic" pitchFamily="34" charset="0"/>
              </a:rPr>
              <a:t>Project</a:t>
            </a:r>
          </a:p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  <a:hlinkClick r:id="rId3"/>
              </a:rPr>
              <a:t>http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  <a:hlinkClick r:id="rId3"/>
              </a:rPr>
              <a:t>://www.autodesk.com/digitalsteam</a:t>
            </a:r>
            <a:endParaRPr lang="en-GB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sz="3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Tx/>
              <a:buChar char="-"/>
            </a:pP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 Design &amp; Technology 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Engineering</a:t>
            </a:r>
          </a:p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- Media</a:t>
            </a:r>
            <a:endParaRPr lang="en-GB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Tx/>
              <a:buChar char="-"/>
            </a:pP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GB" b="1" dirty="0" smtClean="0">
                <a:solidFill>
                  <a:schemeClr val="bg1"/>
                </a:solidFill>
                <a:latin typeface="Century Gothic" pitchFamily="34" charset="0"/>
              </a:rPr>
              <a:t>Autodesk STEAM Project – (‘I FEEL THE CHEMISTRY’) </a:t>
            </a:r>
          </a:p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  <a:hlinkClick r:id="rId4"/>
              </a:rPr>
              <a:t>http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  <a:hlinkClick r:id="rId4"/>
              </a:rPr>
              <a:t>://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  <a:hlinkClick r:id="rId4"/>
              </a:rPr>
              <a:t>curriculum.autodesk.com/student/public/Level3/overview/project_id/33/project_type/individual</a:t>
            </a:r>
            <a:endParaRPr lang="en-GB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Tx/>
              <a:buChar char="-"/>
            </a:pPr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22" name="AutoShape 2" descr="data:image/jpeg;base64,/9j/4AAQSkZJRgABAQAAAQABAAD/2wCEAAkGBhASEBUUEBQVFRQUFRYUFBUSFxgWFxUUFhcVFBcVFxQXHCceFxkjGRUWHzAgJScpLCwsGB4xNTAqNSYrOCkBCQoKDgwOGg8PGiwkHyQtKSosLCwsLCwsLSwsLCwsLCosLCksKSwsLCwsLCkpLCksKSwsLSwsKSwpLCwsLCwsKf/AABEIAJ4BQAMBIgACEQEDEQH/xAAcAAABBQEBAQAAAAAAAAAAAAAAAQMEBQYCBwj/xABJEAACAQMCAwUGAwQGBwcFAAABAgMABBESIQUGMQcTIkFRFDJhcYGRQqGxI1JikjNygsHR4QgVFqKy8PEkNoOztMLiNUN0hJP/xAAZAQEBAQEBAQAAAAAAAAAAAAAAAQIDBAX/xAAmEQEBAAICAgIBBAMBAAAAAAAAAQIRAyESMUFR8DJhgaEikbEE/9oADAMBAAIRAxEAPwDw9mOaTUaG60lAuo0ajSUUC6jRqNJRQLqNGo0lFAuo0ajSUUC6jRqNJRQLqNGo0lFAuo0ajSUUC6jRqNJRQLqNGo0lFAuo0ajSUUC6jRqNJRQLqNGo0lFAuo0ajSUUC6jRqNJRQLqNGo0lFAuo0ajSUUC6jRqNJRQLqNGo0lFAuo0qsc1zSr1oButJSt1pKAooooCiiigKKKKAooooCiivU+y7sei4lavcXMksa94UiEYXxBR4mOoHbJwMfumg8soqdx3hD2tzLbye9DI0Z+Ok4BHwIwfrUGgKKKKAorVcu9nV1eWU94jRrBbrIWLsdTGNBIVVQD5EbnA3rK0BRRRQFFFel9jt1w2SZLO7sUnlmlcrO5B0KI9QTQR0yjb5/FQeaUVtu2LhUFtxaWK3jWKMJEQiDCglATt86xNAUUUUBS4pK985RseFX/BbmZOHwxyW8UkZZgrs0iQB+8DY2OTmg8DooooCiiigKKKKAooooCiiigKVetJSr1oButJSt1pKAooooCiiigKKKKAooooHLa3aR1RAWZ2CqB1LMcAfUmvoHm7mJeBw8Js4z/Ruklxp/FEuVkJH8bySN80rAdhfLXtPFFlYZjtV7456d57sQ+erLf2K23O3DOXuIXjTXPFGVwBFoRk0oEyNIzGT72o9epNBQf6Q3LgS6ivIx4LlNDkdO8jA0nP8Uen+Q0dkfLvAuIILee3ma7SN5JXLusbKJAo06HG+HTy8jW749wi04jwB7eyn9q9lRe6k2Ld5AoKqcAeIxkr0/FXnv+jn/wDVJv8A8R//ADYaDOLb8LteMXUd9FK9pFLPGiQsdQ0yaUyxYEgKD55rR9tnJFhw9LRrKIx96ZdeXd8hREV99jj3j0rF89Qs3F7xVUlmvJgqgZJJlbAAHUnIr1H/AEkR+xsPnP8A8MNBquTbvgzcGu2s4Zlsh3/tCOW1tiFTJpJcndMAeIb14vxrh3Dr++trfgcUkYl8DCYsfGWJ17ux0hNzj0Nb7su/7rcS/wD2/wD00dYnsPmReNwa8DUsqqT+8Ynx99x9aDY8a4PyzwYpb3cMt3cFQ0jAnKg+ZXvFVM74UZOOp6ZrOeezWxk4eOJ8GLdyBqkhJLYXOlmXVllZW95STtkjpvRduNs68bnLg4dYXTPmndIm3w1Kw+hredmn7Lla9efaNhdFNXQqYlj2+cgI+dBluyvsytrmCS/4kxW1i1YXJUPoGXd2G4QdMDckH031nJXFOWZuJQrY28sFwjMYXIYJJhHBBBdvw6j4gDt18qThyGTkplhGWWKTUB18FyXkz/YBPyrzfscU/wCu7TH70h+ndSUFn202by8feOMankFuiKPNmRVA+5FaXiPKvAOBxRLxKOS8upV1FUJwo6EqupQEzsC2ScHp5Nc1zInOMBk93vLUb9ASiqp/mIrSdrPOsFjdRrccMguhJECk02nPhZg0Y1Rt7uQev46DG88chcOm4WOKcHDJGD+1hYk4GrQSAxJVlYjIyQQcjpu7yzyXwqz4QnEuLRyXHfEd3EmcKGLBBgMuSQpJLHA2GM9YnF+2uOWxms4eHRW6TIy/spAApbq2gRAE7VL5M7R5rCwig4pZPLYyZEMhUHKE6iml/DKuTkbgj47YBnmPhvALvhE95w+FraaF1QRvJgsS0YJ7su2V0udxjcH0q87Gv+7/ABL53H/pUqBzdyBwq84bJxLgx0CIM0sW4TwAM66G3jcKQdvCR0G+atOxGUJwK/ZlDhXmYo3uuBbISp+B6fWgznIPZvaLYycR40CttpzDHqZGceUnhIJ1HZVzvnPTFZq74jwf25mtYXS27sBFny+JPxMQS538uvToM5HpnafaHi/B4L3h7sYoAXkthjAAGG8I/HHgjHTSSR8fAqB+9dDIxjGELHSD5Dy9cfLJ+ZpiiigKKKKAooooCiiigKVetJSr1oButJSt1pKAooooCiiigKKXFGKBKK600aKD1XkjtisuHWqxR2B7wqomkWQKZWXI1HKk+Z2ztk1gea+K2txcmS0txbRFVHdBtQDAbnPxqp0Uvd0HqfI/bFZ8NtVijsD3hVe+kWUDvXXPiIKnHU1TQdpcNvxVL2wtFgj7vu5bfXtJqJLkMB4T7mMDGUFYbuqO5oPYOL9t3D9TXFpw5ResuBPMseUOMasrlnIG3lUXmjtosr617u44f3kojZY5HkX9nI66TIuEz1AOPgK8q7ml7ig3fZl2prw2OW3uIe+t5jqKgjKsVCN4W2dWUAEHHSofOnOllNJbvwu09ja3YsHXQrMxKspKoOqlcgknrish7PS+z0HrI7aLC7iQcX4cs8sY2dNJBPmQGwUB8wCRWe5+7WXv4VtbaFba0XH7NSMvp90HSAqqOoUDqAcnAxiPZqPZqDadmvarLwsPE8ffW0h1FM4ZHwAWQkEHIAyp64G43zpV7auH20ofh3DUi1sDO5CI7JnJRNAIGT55x8PTyf2al9moNv2h9pNpxFcxWIhuNaMbkuC5VAQF2UfDfPlV1YdtlvPbLBxmyF1oxiRdOWI21FGxpfHUqRn0FeXezUezUG25y7QOHT2htbDh0dupdZDIcBwy5wQEG5wSMsx2J2qx4F2p8PNhDZ8TsDOluMIyMD676TgqcHGzV5x7NR7NQeg819rED2LWPC7UWtu/9ISRqYEgkAL0zgZYkkjap1j2x2UFhJaW/DzF3kTI7JIoDSNH3ZkI05J6edeX+z0dxQa3s17TJeFO4KGWCUZaLVpw46OpIODjY+ox6Cqznfj9ndzI9naLaKFIdVIIZiSdWAABtt0qjMNIYqBiinTHSGOgborspXOmgSilxRigSiiigKVetJSr1oFYb0mK1/8Aq+OS2lkmt9EsEkYkWPVCTFISofSwI9/AO34h0qvg4TazOEimdHYgKsyAgk7Ad5GTjfbcCi6utqHTRprZSdl3EQCRGjY6YcZI9cHGPrg1VXXKF9H79vKPiFLD7rmiKMJXQSn+69a7WKgjCOuxFUkRV2IqCKIq6ENSxFXYioIghroQVMEVdiGghiCuhb1NENOCGggC3roW1TxDXYgoK8W1dC2qwEFdiCgrfZaX2arLuKUQUFb7NR7NVn3FHcUFZ7NSez1Z9xSGCgrPZ6Q29WZgrkwUFYYK5MFWZgrgw0FaYK4MFWRhptoaCuMNcGGrEw02YqCvMNcGKrAxVw0VBAMVcGOrOKxd9kVm/qKW/QU7NwOZGVZUMRbdTP8AsgQP4pMCgpSlJpq7fg8S/wBLcwr/AFNcp+hRdJ/mq55X5Qt7ks5eR4lOnIAiJcDUdssSN19OtBisV3BAzMAqlj6KCT9hXrY5asIgdFurEDPi1SsfoxIz9KajVbWILkRjqwDBcEjU2lSckatWAAdsUVtXtc2wLBe8VtDq41a4288E7jIFVcvJllIQzW6Kw31RZjOfUaD+tX9oseyuRjIJ3yMfA/I108m+FKN8xgkDbrn69POqyq+PcbFrHHJJGWy/dqU05GkZDHURvsaqZu0GyOoO5TI/EpI388oCOtajiHD4LiIxTIWTOrSdQGRg5BB2P1rznnDlG3tZImXv1hm1x6Ym7wiRcMN5TtlT0+B6VFRbxJC80vD7hGttZfu0fLIHOrBiKnfOr5gUxdcO4qoy9iJQd/FbRnb4mMKwNTeUfY7N5HaW47uSMowltymPRhIhYZGo+XnW64bxq2lA0XAJOwwcZbG+A4G/niljeNmtV5zxvgyRG3mNuVSZMPGC8YjkGM52Zl94D6VVS3FiDhobhfUxSrKB8w8akfevdbbWVBUsw8zuc/SsV2k8OmR7ee2gjld+8hkEkYkCgaXUkH3AcuM/CoyxHDOG2lyWW2lm7wIzhJYlGrTjYOsh339KuOGdm9zPBHNHJDiQagpZgR8CQpAPwqHZcfNvIsvslnG6jOdEkbKdwwIViPuKs+C9pkcLJEtuAjMozHMzKNR3IDqTtk+da0WU1J2YcRHRI3/qSp/7iKreJcrXduAZ4WQMdKk6SCfQaSd69me7VMalyxBbw4GcEZxkjJ3zio/M/CILuEwNL3bBgQcaiD090tnz9fOs7izG31HjzcBuR1gmHzif/CmWs3X3lYfNSP1Fb+37LX0jub0bADUBOu4A3yk2P+tZZOH3sMzxycUkgMbsq9+9wFmCkgumCRp6DfzyPKku0s0qRHXQUfCtFDHJLEy3HEbSciVHiL3B2XSwdSXUYySv516vrDAMggKNup0oQVIyMNqwdq0l6eEhBXYjr1rmSQK0QhWHJ1B/2UODsrDxOMDz86peI2U0sTqIYd1GCq26vqDKdmQ7ZGax5d6GA7uuu7rQ/wCqeJrHoiiRSDlGMFvLseokZwzHxZ3XOARkH8NQ8vHYjquYVSJThpBa2hAydI3EZBBYgfWt6EXRQY6vobXjUsQktoi4bdG9ltNLAEg//ZB8jWs5K5RnS6la6t8RmN9HeKCpcupXYfDNQeZlBSFB8K+g04NDne3hx8I9/wA9vSnmsrRWVe6TU+cAIDgDbLY6AnYfGg+de7oEWegz8t69U7QOTLi4nRrOJdKxaSQyR+PUx8yDsCN6prbkjj5Qd7PIGxvm8Yb/ACjI/WpaumIThkre7FIfkjH9BXNzwqaMBpIpEUnALoygnrgEitQ3Z3xiKZZri7LQLIGZBdSs2nOQMN1GcL1Jwc1nktoVllFxcSNLnxLBFNcDBOrIdnA67dBgg/XPnPLx/bZro/w7km9uEDxRZQ9GLoo/Ns1YR9ll8feMKfOTP/CpqRadoFpZhFUXZ8IXS0UaBsDrgykr72c4qys+0GCaMNHBM+ouoVpAP2iYOjY4yVIIrpr6SWfLL8x8iSWkHevLE41BdKas5OehI36VRxyWWkHTcMT1y8MQyNjj32Iz54rX9o3NncTiBreKWMKj6ZC4AlOSWyjDUNLAYNZW35lYhTHa2cQPTFv3hG+NmlZhms1vHDyvStm5gt19yzH/AI07ufqI9H6Vv+zyxjMTSukWpxrVCobSM6cqHJYAFX3zWdTifFZ20QLL3THBEVuqKR5+4mMY+NW13yLLI8ffJ3cUUSr42RMtgEjJOQNbSGly1Np496bV+ZLaEYkuIR8A6j6BVNeedoPFIr2eJbaZXIKxCPTIG1PICWyV0+SD6Gk4fyjJLNLDbvEiRHCyGXUCDqZSDCpJIAOzNt8M1oOXezGG3uFkluu+kUltKKANWCNRJYk41E+W+KzjvL3Eup6cWPZ3ZjDytcTEjOlmVV8XT3QD8evpWimtoLa3cpGAkas4UZ3IHT5nCj7VO4pJHHA77/slLDcDxAYUHHxwN/WvI4ucr+WQRiZyo1DMaAyNuQviRC2fPYVq2QkcG24k+ogXHcgk4JZVwBj8TLkE5PX0qbwrkF3ImnkjjXGAmNTgkA4bYAnB9T1611HyhfXc8RmjlEAdWmkuGIYpkagFd8nw58h1r0e4VWOEIJ8RAU53OWO4GOn6VnGS91bfpD4pw32vh1xEo/aovexeR1xnWBkb7gFdv3q8jg5ou0A7i4kX4Fy64/qOWxXr3LfFgJFbpvgj/nyrynmjlkQcXkt8YjaTXHgdIpVLpj5A4/smt67Z2s+Bdpl4J447ju2RnCM2jSwDHAYFcDqQdxWk565ljj7q2vIHkjOm4SSNwjBxrTbI8gcdd9q8nurIIoYNkHbJ2yQBqwP3QTjPnXpPNem84Pa3h96EhZD1wH8DZ+AkUfelXHVvYhsrGRCS10ispH7SKKRQMdQYwCdsedSeHWNirQrFdx60I0rIroWbIxkHbJP61mJ7iZLcCPTgADUNioI2IZcHz6mqWGCdpldiSwIOpjk7YA369KxjyWPTnwY+p7e+3QMqSxw5BeJwu+N2Vlzny8XnU2wtblUUM5B0qGGNQBxuMg7gH9KqRdAxW8y+650t/b3H54qwdCcYYqfgAfpv8/yrXuOGPV0t/ZwyAS6GPQ5UY+zD0rxvmjg0tleyPHZw3CTNqXvI5JAhIVyAFIVPETv8PLevUUWYYxKeu+x3G3ofn96kXGp1KFjhsA5PqQN/hgmkLp5ZF2pTNgTw22c6SrtLGVIK+TE+aj7VKl7bNPv2uR8Jfr5ofWs9xzmm4tpBpto4Z/FHIZYUkEiAjSVMi+oOSOuRvtTN3zrcKwWa34fJkgEm1TbfG4XB/LetSM2/D1jkrnBeIRs6RGMBmVlLBjnCnIIA8m9PKl4/yvaXEis07xOgcHTp37wqxJyc9UzsfM1gOFc+XFuCIbewjDEFhFFcxZO4yQuRsKuOWO1Oa5uUhktVjEmrEis5GQC+ysMHIU+dY/Us1Paxk7MLeUaBeSEjfePUR9O89D+daXgHKXs9t7O0/ehSdDNGVKg74xqOf8Kgc2c7RcOSOSSJ3WRmQd3oBBCht8nfOT9qquHdsdrNq0W90SoyQqxucbDOA3TcferOky1fR3mjhlqbYpctpj1KWbBAVFlAYnTk7g+lYfivAeCOU9mvrWIKpVldJ2Db5DZIznrvn0rX8Z5psrqB4Zbe/RXyhKwKWBc74JYgEkday0T8Ddgour9GyBpZVJ26rpDfDpinfcXGzGyqp+U7Q+5xLhnT8QlXf+U05wXk6GJmL8S4e4ZCoAuGQ5JBB1FPD064PyPSqQ2cDXjQHUSbgxaiGJyZDHqI1742P32r1N+wm20ke1OOoz3R89uneVZjI1lnll7afgU8NlYQJczomlXUPK6Jkl5GXxE43B9dwKcTm3hvnfQgncgXEJGepA36Zpi/5Igmt1jlm1lWLl3jyGBLkZUnG2sAHP4ftnb7sVtZP6K5EZHXTExH8uvanVZlyx9NbDzpwtM/9ttzv+KeI4+Xipiy52sDOdVzaHLp3bLOjOQABpKfPpg+ZrzDn7lCbh6JJGxuEbV3hSIJ3QUIBqyG2IPXy00xw7hHB1eOaa/cSh0ldPZpfC6lXMZK+E4IK5HzrOO/r8/0W7e8xXsTYzqGdxnKHIK+fzNda7fbbPmMux6f9Kw7donCVIKSOvU4WKTzI38WPQCo/wDt/wAMVTraZwCTloMAFic/iAGSSPypbi1jllPm/wANxxe4jlUKXC+JT0JzgggeXnivMOcuzmKOOa5hkZnJDd3IoVAudwG65AOc/A1peXucLG8lMdsjllUvlo0UAAqNjqJzlh5VkuZu1m3DvBLaySGKU4KTCNTpY6c+Enp1HTrSTWXkzlrXReCck8OeGE3veq8qiQFXCxAsfCuorlTpx165O/lWp4Xyjw+1BWC3lPiD+J5GBYDZgdh0JG1Yo9pxZFCWMAGjCiWdmwo2wVABxgH6CoV12vXUaARLZgDAVYxK+B1/E+MDpXW+kk17nT1GThdtKzPLawlmxlpUEhbGAOpPTArzbmjhTwXHe8Kgmjm31GBSUOSuNKDKhdnyDt02G1TOC84Xd3w68muGVQNEMfdqEw0mVY5G52Zaw/8At1xR2Ce1ziMHGzYOkerDDHYdSaxpLd1prPg/MNxqNwbnBxgSSmFf5V/TA61X8Z5FuVQl5bNSPEe8nAkJH4QzsR9Timbm/gZm1ySTH8Ot55Mkjp+Dp5VS2/CZZJwzII1JUaRqCjoo6kn45zWLjN+VXfWm+5cv7bhtvELktmdWlYouoIDojVWA3OdB3APn5VKu+0m1jDFYbh8EnLIsQx6DW2T/AC1j+0q6xdd0DnuRHFn4woM/D35H+1Z2CMs4BYktue7wAPmwHw/zrXadNlxXtbkdNItECHBxMzODggg6VCg7gHrWk5LgYW6XGlY3mBYrENChFwkagZJx1OM+VeXcQ4GyzxxIJC0ioQJBvlicdN8beYB+FezTQi3hjhyGMcaJnpkquGPy1Fj9at1JtZ7M3JJOXdmPp/l1/OpHDxhZJD5DQPm25/3Rj+1VetwNIGdx1/xqfxOQRW8cfQkd4/zbfH20ipP2W2/LFm4ZGSRTgq2/8QP+YFTe08B7e2vI2IYo1vJpJBHV4i2P4u8GD6isql02CMnB8qm3XFZJrRrZm8B3Gw94EEH7j863b3tzk10znC+Lssh8MfjGkiRAUI/dI9MjzH1re8i3UV7a3dkqCPvI2KqpJXWw2KA9BrUbZPWvOG4dIAMEHH0P5+f1q+7P757biMTsCFY6Gz08WMbg/vBaiueBccwArKSR4GUjOfdGCPPcmpN8Io3GkbHxKem3mD8R0qr5yjWHiM+kK0cj95pB8JD+LAI6FWLAHyxVfecYEmnIIK+ZOok9M5x/ziuGWG3u4efx9vXuUOIi44VMvnAx6eikNtj+FgPpTknMrxqUKnKnwv1BAOQf7vkKyvYrfarie2J2niOPmAUJ/wB8H+zV0vdlR3iZYHQ2Rn3WAY/HC7/5VrV3Hlyy8rateG8VYSM8hyCMEaxsQQR16Dr9xVnDzLGML+IkrjOcZzggjbw7A/T1rMx2ss+RoWJBsSVDEEHpv1OR+lWFxFGMKqj1Zj1LaSxOfIAL5eorXbG0LtJsO9jdDnAuIXXA6CYgHGfhIdh6VAnmtixRYo1jXwojLnZSfG377nfJOav+dJtBjYHeSLcj1iJQb422K+Y+tZKS3zpyMld9KDDMOu7ehAqzDHPLxyuo8X/q5M8NePU+y3vD7Njp9nVWONgmgjbORpIO+1OcJ5eht7y1mjlYATRqUc5Da27vCeYOHzg56GqHnu6ieXTEjK6e9pB0lSAA2PicY9Nx57UnDbS4E0TrHKdMiMvgY5IYNtt8K6ZYY7nh0nDhyTVub07taDNw2PIz3c8Zz6ZjkUj74ry3hPFHgyyaNWV2kGRgZJ29cha9t57songkWQDuxNGxwTnSZR8fRqycfIllL/QBWOcBS+DtnJ3YbkgADIG9Zk29ly1dMjBx+dx3YMCA5wwYoV1ehDjceWc4wKvuX+BQIdbOHfOSxYE5PU9aP9lbZZEjmgZGkJCZJ0sRnw5weuDuMjyzmpIhs7fOLWTbPuyA/qorUjnldrG45/hhvDDHG+oTmNiCFGdeknAGTXqPFuKpDsx6+nkM4Bx8/wBDWW7qIPqSNAWKuSFQMxbDZZtOonfrmu+bpv8AtAHXAXH3zkdN9/WvPx8k5LZPj8+o9GXFeKTK463+fFrQ8JaKWMOY0U5I8I6Y6Hbp/dU6NI0yVAGeuB1qp5Tl1W5P8bA/TA9TV1mumtHnbO7VbxE6jjCkFSSG81GkEenTP1x6mvMOFcAtGGp41YyM7HVk7Fm2/h29MV6jxLiDRk+LCFDqxsw6gEH74x5/OvIeA8aBjVmYd0oKTIxKtGfKRGTGVbIHi3U9DXPmxyykmN0YZzC25TaDxgm2nkgGvSh8J78oNLAOvhxsQGGd+uTVNxC5MgwGCruSpmaQE5z57Df896ncV5Vue8Z4VlnjI1rKRqZgfJjnLOOhx6ZqgkjKkhhgg4IPkfSnHx4+57/n/hcrXoXZMGjlmdcNhFUlcnAYlsZ9f2XnUNey57omdrgKJSWx3ZY4yQMnUB0FWHZpLGlheEth2OVGcHCRncZ67vitTw6VliRAVyqKdIOdQwARnHXrt8RXbHDu1jLLrTGXHZjMBhb06emkqVGP3dnPy6frVJcchCPOp1OPi2+PpXp0wY4BI3CnI3yMEgY8s4Knf0rKcyzCNW3z1/If5itZRJlapZZBb2GjACuzPsSG28OCCdx7pFWtnwCBbHvNA7x49QD9RkEqDscbYzXfMtsgNlboFykCGQAZJZiGbb4d3+dP8ZvCIG8WAqlTjw4Pp09Pl6VPg1N7Za4JRBgKrEZyMHDZxjrvv548/hVlygoe6RpSxVD3rk5C6UXWds1y1lqgzGuojUCdW4QsTuT57fY1WtMYbWZl2MilBp/cfYn+UMaxGkaxtze3Jlk90sXYdSzEmVgOgA8W5JHkOpq8t+FSC5E6IqBcBUC7ZO2pvEuTk52H6Vl+AceWDOoE+mPiRkf8+lWTc+y40xIAx6FvFj4geeK0NfwSAS8QjklCtJFExkK509T3fhOcHTn+cVP4leanJ+P6VnOU+JCKKR5GbvJPM7k9c5PqW0n6UxccZJ6Dbyz/AJVy5Jb03jZF3aS5mXJGM752yAMkfMgY+tM80cwa5W36HAA+H+dZxrxjkk/CoLyVvjnjGcrs1qrtJMU2aKqFbrSocUlKKB+/jSQKWUHbG/36/eoDcHiPkR/VP+OamBtsV0lA5yxbi1uY5kYnSSCDtlWBUj88/StjZ8UiMsneDGs6xpzsTnOPhv51j1OKme0bg/DFQbD/AFiAfA4ZfQkow+/hP+7XNhdRqcKfkG94badvI+HO4JrLi49acWWqNlzFdK0EIB3UsPiQwUH6eAfesJwriETT6IomhSJixCsWAceFlyesbacgNuCdutT3myp+/wClQ+5U9VXBJPQdT1NHPkx8sdI092oY470EdWXfVvnG2dOD5ZwPvVe/MbRyq2lgVbUCzamK4KlWGcDffPw86uTbR4I0LuPTB9NiOn0qIvArfOdHX1Jb/izWpWMOHGd/Ld8xcXMkDMmnD28UgLLnB7uN9/XcVlUv8HMtsr/x2j4P/wDJ9/s1TWlzCsf4REIh66QpQflWYi4BKvuXDD5r/wDKkrpljtYcX5ntUjzbd+LgHCidTiNTs5UFiAxG2R61W23OBIxKPqP8Klvw+dhh3ikH8aH9RmoTcqavNV/qFiPsy/31dp4/b1d+KKyxnB/oYsfHUiNn7Go1/wAfiuJmbGlVbQMnc6OuVIGk5/6mqW2n0xxqfwxxqfmqKp/So9zC0rEl1jJ94qvvb7HbocV5+LhmNtx+Xfl5bljjjfhseWuOiNmjCEq7Fg+UCrt5gHzwOlatOIKeuR+deSngETY13Ep2AIUYz6nz/SpFtw+CL3JLgf8AiFfyUCtZb+/6c5ZJ6aDnbisyzHuhC0fs/iLq5dWzJupXA222PnXnPKXB5ZJTGUYrLEwOMbDYhm9PhnzIrU8Rn1RsqszEowBZidzqxkt8xVbY3dyiKqlECrg4CuWO/U1M7n4f4+2sZjf1el8b6IMsLlgFkVspupZCSEOk5O/wwcedZ7jnK9oXKQNJ3oXw4GpWYKWCdBucDceZpi1edUZfAGLAhyc4wcnAx1Pxp1BKyMskgJZgxdRhwRjo22Og6eleacPJMtzK/nz6/p18sNekTg9ri1DYOSzD5ZfR09cA1urW5yqSA7I2gsoHrpJ3I8wD9qzFugSKONPwFTvvkhtW/wBTUqa9Yg9dypJz5jGfLocdK+jM7I81na2l4mqpnIG7LnpsralwM77eXxrCcW4wZZY4h+KRQfkWGfyq4v27w5bfA2GTgVXpAinZQCN87nf13PxrOWW1xmjutWv2c9FXOOnTYAYB69c/GpPEOJs8TKoO5VSo6Y2Ocn3hsB6fDamFk6nz6UzK1Ta6FnJsyyglTjqQQcE7Ffrn6VE4oBKhXdRnbGPl0+VOPJjpUYmoqAnCIh5Fv6x/uGKkRwKvRQPkB+tPl6bd6B4S4UCmXlptnrgmoOjJXGd6TNIKoU0V2YzmjuzQc0tdCM0d2aAFdrSCM10IzQdA04H2psIa7CGgdElOLJTIU10FNBIWWkV6bCmughoHg1dBqbCmlCGiJPebD60KflTOk4rtaKd+tcijeutJoHC36D9KdPxqMVNOtmgdUfOnAvxNMxk4rrUaBJpMbVwrqablzmuQpqUOqfKm3fAx9q4YmmypqaXZ5X3rsy1GUGg5rSHXlqM70jA02ymg67zamWkpSDTZU0HLNTZNdlDXBQ0HBNcE12UNcFDQcE1yTXZQ1xoNBzQDS92aAhoP/9k="/>
          <p:cNvSpPr>
            <a:spLocks noChangeAspect="1" noChangeArrowheads="1"/>
          </p:cNvSpPr>
          <p:nvPr/>
        </p:nvSpPr>
        <p:spPr bwMode="auto">
          <a:xfrm>
            <a:off x="63500" y="-595313"/>
            <a:ext cx="2486025" cy="1228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24" name="AutoShape 4" descr="data:image/jpeg;base64,/9j/4AAQSkZJRgABAQAAAQABAAD/2wCEAAkGBhASEBUUEBQVFRQUFRYUFBUSFxgWFxUUFhcVFBcVFxQXHCceFxkjGRUWHzAgJScpLCwsGB4xNTAqNSYrOCkBCQoKDgwOGg8PGiwkHyQtKSosLCwsLCwsLSwsLCwsLCosLCksKSwsLCwsLCkpLCksKSwsLSwsKSwpLCwsLCwsKf/AABEIAJ4BQAMBIgACEQEDEQH/xAAcAAABBQEBAQAAAAAAAAAAAAAAAQMEBQYCBwj/xABJEAACAQMCAwUGAwQGBwcFAAABAgMABBESIQUGMQcTIkFRFDJhcYGRQqGxI1JikjNygsHR4QgVFqKy8PEkNoOztMLiNUN0hJP/xAAZAQEBAQEBAQAAAAAAAAAAAAAAAQIDBAX/xAAmEQEBAAICAgIBBAMBAAAAAAAAAQIRAyESMUFR8DJhgaEikbEE/9oADAMBAAIRAxEAPwDw9mOaTUaG60lAuo0ajSUUC6jRqNJRQLqNGo0lFAuo0ajSUUC6jRqNJRQLqNGo0lFAuo0ajSUUC6jRqNJRQLqNGo0lFAuo0ajSUUC6jRqNJRQLqNGo0lFAuo0ajSUUC6jRqNJRQLqNGo0lFAuo0ajSUUC6jRqNJRQLqNGo0lFAuo0qsc1zSr1oButJSt1pKAooooCiiigKKKKAooooCiivU+y7sei4lavcXMksa94UiEYXxBR4mOoHbJwMfumg8soqdx3hD2tzLbye9DI0Z+Ok4BHwIwfrUGgKKKKAorVcu9nV1eWU94jRrBbrIWLsdTGNBIVVQD5EbnA3rK0BRRRQFFFel9jt1w2SZLO7sUnlmlcrO5B0KI9QTQR0yjb5/FQeaUVtu2LhUFtxaWK3jWKMJEQiDCglATt86xNAUUUUBS4pK985RseFX/BbmZOHwxyW8UkZZgrs0iQB+8DY2OTmg8DooooCiiigKKKKAooooCiiigKVetJSr1oButJSt1pKAooooCiiigKKKKAooooHLa3aR1RAWZ2CqB1LMcAfUmvoHm7mJeBw8Js4z/Ruklxp/FEuVkJH8bySN80rAdhfLXtPFFlYZjtV7456d57sQ+erLf2K23O3DOXuIXjTXPFGVwBFoRk0oEyNIzGT72o9epNBQf6Q3LgS6ivIx4LlNDkdO8jA0nP8Uen+Q0dkfLvAuIILee3ma7SN5JXLusbKJAo06HG+HTy8jW749wi04jwB7eyn9q9lRe6k2Ld5AoKqcAeIxkr0/FXnv+jn/wDVJv8A8R//ADYaDOLb8LteMXUd9FK9pFLPGiQsdQ0yaUyxYEgKD55rR9tnJFhw9LRrKIx96ZdeXd8hREV99jj3j0rF89Qs3F7xVUlmvJgqgZJJlbAAHUnIr1H/AEkR+xsPnP8A8MNBquTbvgzcGu2s4Zlsh3/tCOW1tiFTJpJcndMAeIb14vxrh3Dr++trfgcUkYl8DCYsfGWJ17ux0hNzj0Nb7su/7rcS/wD2/wD00dYnsPmReNwa8DUsqqT+8Ynx99x9aDY8a4PyzwYpb3cMt3cFQ0jAnKg+ZXvFVM74UZOOp6ZrOeezWxk4eOJ8GLdyBqkhJLYXOlmXVllZW95STtkjpvRduNs68bnLg4dYXTPmndIm3w1Kw+hredmn7Lla9efaNhdFNXQqYlj2+cgI+dBluyvsytrmCS/4kxW1i1YXJUPoGXd2G4QdMDckH031nJXFOWZuJQrY28sFwjMYXIYJJhHBBBdvw6j4gDt18qThyGTkplhGWWKTUB18FyXkz/YBPyrzfscU/wCu7TH70h+ndSUFn202by8feOMankFuiKPNmRVA+5FaXiPKvAOBxRLxKOS8upV1FUJwo6EqupQEzsC2ScHp5Nc1zInOMBk93vLUb9ASiqp/mIrSdrPOsFjdRrccMguhJECk02nPhZg0Y1Rt7uQev46DG88chcOm4WOKcHDJGD+1hYk4GrQSAxJVlYjIyQQcjpu7yzyXwqz4QnEuLRyXHfEd3EmcKGLBBgMuSQpJLHA2GM9YnF+2uOWxms4eHRW6TIy/spAApbq2gRAE7VL5M7R5rCwig4pZPLYyZEMhUHKE6iml/DKuTkbgj47YBnmPhvALvhE95w+FraaF1QRvJgsS0YJ7su2V0udxjcH0q87Gv+7/ABL53H/pUqBzdyBwq84bJxLgx0CIM0sW4TwAM66G3jcKQdvCR0G+atOxGUJwK/ZlDhXmYo3uuBbISp+B6fWgznIPZvaLYycR40CttpzDHqZGceUnhIJ1HZVzvnPTFZq74jwf25mtYXS27sBFny+JPxMQS538uvToM5HpnafaHi/B4L3h7sYoAXkthjAAGG8I/HHgjHTSSR8fAqB+9dDIxjGELHSD5Dy9cfLJ+ZpiiigKKKKAooooCiiigKVetJSr1oButJSt1pKAooooCiiigKKXFGKBKK600aKD1XkjtisuHWqxR2B7wqomkWQKZWXI1HKk+Z2ztk1gea+K2txcmS0txbRFVHdBtQDAbnPxqp0Uvd0HqfI/bFZ8NtVijsD3hVe+kWUDvXXPiIKnHU1TQdpcNvxVL2wtFgj7vu5bfXtJqJLkMB4T7mMDGUFYbuqO5oPYOL9t3D9TXFpw5ResuBPMseUOMasrlnIG3lUXmjtosr617u44f3kojZY5HkX9nI66TIuEz1AOPgK8q7ml7ig3fZl2prw2OW3uIe+t5jqKgjKsVCN4W2dWUAEHHSofOnOllNJbvwu09ja3YsHXQrMxKspKoOqlcgknrish7PS+z0HrI7aLC7iQcX4cs8sY2dNJBPmQGwUB8wCRWe5+7WXv4VtbaFba0XH7NSMvp90HSAqqOoUDqAcnAxiPZqPZqDadmvarLwsPE8ffW0h1FM4ZHwAWQkEHIAyp64G43zpV7auH20ofh3DUi1sDO5CI7JnJRNAIGT55x8PTyf2al9moNv2h9pNpxFcxWIhuNaMbkuC5VAQF2UfDfPlV1YdtlvPbLBxmyF1oxiRdOWI21FGxpfHUqRn0FeXezUezUG25y7QOHT2htbDh0dupdZDIcBwy5wQEG5wSMsx2J2qx4F2p8PNhDZ8TsDOluMIyMD676TgqcHGzV5x7NR7NQeg819rED2LWPC7UWtu/9ISRqYEgkAL0zgZYkkjap1j2x2UFhJaW/DzF3kTI7JIoDSNH3ZkI05J6edeX+z0dxQa3s17TJeFO4KGWCUZaLVpw46OpIODjY+ox6Cqznfj9ndzI9naLaKFIdVIIZiSdWAABtt0qjMNIYqBiinTHSGOgborspXOmgSilxRigSiiigKVetJSr1oFYb0mK1/8Aq+OS2lkmt9EsEkYkWPVCTFISofSwI9/AO34h0qvg4TazOEimdHYgKsyAgk7Ad5GTjfbcCi6utqHTRprZSdl3EQCRGjY6YcZI9cHGPrg1VXXKF9H79vKPiFLD7rmiKMJXQSn+69a7WKgjCOuxFUkRV2IqCKIq6ENSxFXYioIghroQVMEVdiGghiCuhb1NENOCGggC3roW1TxDXYgoK8W1dC2qwEFdiCgrfZaX2arLuKUQUFb7NR7NVn3FHcUFZ7NSez1Z9xSGCgrPZ6Q29WZgrkwUFYYK5MFWZgrgw0FaYK4MFWRhptoaCuMNcGGrEw02YqCvMNcGKrAxVw0VBAMVcGOrOKxd9kVm/qKW/QU7NwOZGVZUMRbdTP8AsgQP4pMCgpSlJpq7fg8S/wBLcwr/AFNcp+hRdJ/mq55X5Qt7ks5eR4lOnIAiJcDUdssSN19OtBisV3BAzMAqlj6KCT9hXrY5asIgdFurEDPi1SsfoxIz9KajVbWILkRjqwDBcEjU2lSckatWAAdsUVtXtc2wLBe8VtDq41a4288E7jIFVcvJllIQzW6Kw31RZjOfUaD+tX9oseyuRjIJ3yMfA/I108m+FKN8xgkDbrn69POqyq+PcbFrHHJJGWy/dqU05GkZDHURvsaqZu0GyOoO5TI/EpI388oCOtajiHD4LiIxTIWTOrSdQGRg5BB2P1rznnDlG3tZImXv1hm1x6Ym7wiRcMN5TtlT0+B6VFRbxJC80vD7hGttZfu0fLIHOrBiKnfOr5gUxdcO4qoy9iJQd/FbRnb4mMKwNTeUfY7N5HaW47uSMowltymPRhIhYZGo+XnW64bxq2lA0XAJOwwcZbG+A4G/niljeNmtV5zxvgyRG3mNuVSZMPGC8YjkGM52Zl94D6VVS3FiDhobhfUxSrKB8w8akfevdbbWVBUsw8zuc/SsV2k8OmR7ee2gjld+8hkEkYkCgaXUkH3AcuM/CoyxHDOG2lyWW2lm7wIzhJYlGrTjYOsh339KuOGdm9zPBHNHJDiQagpZgR8CQpAPwqHZcfNvIsvslnG6jOdEkbKdwwIViPuKs+C9pkcLJEtuAjMozHMzKNR3IDqTtk+da0WU1J2YcRHRI3/qSp/7iKreJcrXduAZ4WQMdKk6SCfQaSd69me7VMalyxBbw4GcEZxkjJ3zio/M/CILuEwNL3bBgQcaiD090tnz9fOs7izG31HjzcBuR1gmHzif/CmWs3X3lYfNSP1Fb+37LX0jub0bADUBOu4A3yk2P+tZZOH3sMzxycUkgMbsq9+9wFmCkgumCRp6DfzyPKku0s0qRHXQUfCtFDHJLEy3HEbSciVHiL3B2XSwdSXUYySv516vrDAMggKNup0oQVIyMNqwdq0l6eEhBXYjr1rmSQK0QhWHJ1B/2UODsrDxOMDz86peI2U0sTqIYd1GCq26vqDKdmQ7ZGax5d6GA7uuu7rQ/wCqeJrHoiiRSDlGMFvLseokZwzHxZ3XOARkH8NQ8vHYjquYVSJThpBa2hAydI3EZBBYgfWt6EXRQY6vobXjUsQktoi4bdG9ltNLAEg//ZB8jWs5K5RnS6la6t8RmN9HeKCpcupXYfDNQeZlBSFB8K+g04NDne3hx8I9/wA9vSnmsrRWVe6TU+cAIDgDbLY6AnYfGg+de7oEWegz8t69U7QOTLi4nRrOJdKxaSQyR+PUx8yDsCN6prbkjj5Qd7PIGxvm8Yb/ACjI/WpaumIThkre7FIfkjH9BXNzwqaMBpIpEUnALoygnrgEitQ3Z3xiKZZri7LQLIGZBdSs2nOQMN1GcL1Jwc1nktoVllFxcSNLnxLBFNcDBOrIdnA67dBgg/XPnPLx/bZro/w7km9uEDxRZQ9GLoo/Ns1YR9ll8feMKfOTP/CpqRadoFpZhFUXZ8IXS0UaBsDrgykr72c4qys+0GCaMNHBM+ouoVpAP2iYOjY4yVIIrpr6SWfLL8x8iSWkHevLE41BdKas5OehI36VRxyWWkHTcMT1y8MQyNjj32Iz54rX9o3NncTiBreKWMKj6ZC4AlOSWyjDUNLAYNZW35lYhTHa2cQPTFv3hG+NmlZhms1vHDyvStm5gt19yzH/AI07ufqI9H6Vv+zyxjMTSukWpxrVCobSM6cqHJYAFX3zWdTifFZ20QLL3THBEVuqKR5+4mMY+NW13yLLI8ffJ3cUUSr42RMtgEjJOQNbSGly1Np496bV+ZLaEYkuIR8A6j6BVNeedoPFIr2eJbaZXIKxCPTIG1PICWyV0+SD6Gk4fyjJLNLDbvEiRHCyGXUCDqZSDCpJIAOzNt8M1oOXezGG3uFkluu+kUltKKANWCNRJYk41E+W+KzjvL3Eup6cWPZ3ZjDytcTEjOlmVV8XT3QD8evpWimtoLa3cpGAkas4UZ3IHT5nCj7VO4pJHHA77/slLDcDxAYUHHxwN/WvI4ucr+WQRiZyo1DMaAyNuQviRC2fPYVq2QkcG24k+ogXHcgk4JZVwBj8TLkE5PX0qbwrkF3ImnkjjXGAmNTgkA4bYAnB9T1611HyhfXc8RmjlEAdWmkuGIYpkagFd8nw58h1r0e4VWOEIJ8RAU53OWO4GOn6VnGS91bfpD4pw32vh1xEo/aovexeR1xnWBkb7gFdv3q8jg5ou0A7i4kX4Fy64/qOWxXr3LfFgJFbpvgj/nyrynmjlkQcXkt8YjaTXHgdIpVLpj5A4/smt67Z2s+Bdpl4J447ju2RnCM2jSwDHAYFcDqQdxWk565ljj7q2vIHkjOm4SSNwjBxrTbI8gcdd9q8nurIIoYNkHbJ2yQBqwP3QTjPnXpPNem84Pa3h96EhZD1wH8DZ+AkUfelXHVvYhsrGRCS10ispH7SKKRQMdQYwCdsedSeHWNirQrFdx60I0rIroWbIxkHbJP61mJ7iZLcCPTgADUNioI2IZcHz6mqWGCdpldiSwIOpjk7YA369KxjyWPTnwY+p7e+3QMqSxw5BeJwu+N2Vlzny8XnU2wtblUUM5B0qGGNQBxuMg7gH9KqRdAxW8y+650t/b3H54qwdCcYYqfgAfpv8/yrXuOGPV0t/ZwyAS6GPQ5UY+zD0rxvmjg0tleyPHZw3CTNqXvI5JAhIVyAFIVPETv8PLevUUWYYxKeu+x3G3ofn96kXGp1KFjhsA5PqQN/hgmkLp5ZF2pTNgTw22c6SrtLGVIK+TE+aj7VKl7bNPv2uR8Jfr5ofWs9xzmm4tpBpto4Z/FHIZYUkEiAjSVMi+oOSOuRvtTN3zrcKwWa34fJkgEm1TbfG4XB/LetSM2/D1jkrnBeIRs6RGMBmVlLBjnCnIIA8m9PKl4/yvaXEis07xOgcHTp37wqxJyc9UzsfM1gOFc+XFuCIbewjDEFhFFcxZO4yQuRsKuOWO1Oa5uUhktVjEmrEis5GQC+ysMHIU+dY/Us1Paxk7MLeUaBeSEjfePUR9O89D+daXgHKXs9t7O0/ehSdDNGVKg74xqOf8Kgc2c7RcOSOSSJ3WRmQd3oBBCht8nfOT9qquHdsdrNq0W90SoyQqxucbDOA3TcferOky1fR3mjhlqbYpctpj1KWbBAVFlAYnTk7g+lYfivAeCOU9mvrWIKpVldJ2Db5DZIznrvn0rX8Z5psrqB4Zbe/RXyhKwKWBc74JYgEkday0T8Ddgour9GyBpZVJ26rpDfDpinfcXGzGyqp+U7Q+5xLhnT8QlXf+U05wXk6GJmL8S4e4ZCoAuGQ5JBB1FPD064PyPSqQ2cDXjQHUSbgxaiGJyZDHqI1742P32r1N+wm20ke1OOoz3R89uneVZjI1lnll7afgU8NlYQJczomlXUPK6Jkl5GXxE43B9dwKcTm3hvnfQgncgXEJGepA36Zpi/5Igmt1jlm1lWLl3jyGBLkZUnG2sAHP4ftnb7sVtZP6K5EZHXTExH8uvanVZlyx9NbDzpwtM/9ttzv+KeI4+Xipiy52sDOdVzaHLp3bLOjOQABpKfPpg+ZrzDn7lCbh6JJGxuEbV3hSIJ3QUIBqyG2IPXy00xw7hHB1eOaa/cSh0ldPZpfC6lXMZK+E4IK5HzrOO/r8/0W7e8xXsTYzqGdxnKHIK+fzNda7fbbPmMux6f9Kw7donCVIKSOvU4WKTzI38WPQCo/wDt/wAMVTraZwCTloMAFic/iAGSSPypbi1jllPm/wANxxe4jlUKXC+JT0JzgggeXnivMOcuzmKOOa5hkZnJDd3IoVAudwG65AOc/A1peXucLG8lMdsjllUvlo0UAAqNjqJzlh5VkuZu1m3DvBLaySGKU4KTCNTpY6c+Enp1HTrSTWXkzlrXReCck8OeGE3veq8qiQFXCxAsfCuorlTpx165O/lWp4Xyjw+1BWC3lPiD+J5GBYDZgdh0JG1Yo9pxZFCWMAGjCiWdmwo2wVABxgH6CoV12vXUaARLZgDAVYxK+B1/E+MDpXW+kk17nT1GThdtKzPLawlmxlpUEhbGAOpPTArzbmjhTwXHe8Kgmjm31GBSUOSuNKDKhdnyDt02G1TOC84Xd3w68muGVQNEMfdqEw0mVY5G52Zaw/8At1xR2Ce1ziMHGzYOkerDDHYdSaxpLd1prPg/MNxqNwbnBxgSSmFf5V/TA61X8Z5FuVQl5bNSPEe8nAkJH4QzsR9Timbm/gZm1ySTH8Ot55Mkjp+Dp5VS2/CZZJwzII1JUaRqCjoo6kn45zWLjN+VXfWm+5cv7bhtvELktmdWlYouoIDojVWA3OdB3APn5VKu+0m1jDFYbh8EnLIsQx6DW2T/AC1j+0q6xdd0DnuRHFn4woM/D35H+1Z2CMs4BYktue7wAPmwHw/zrXadNlxXtbkdNItECHBxMzODggg6VCg7gHrWk5LgYW6XGlY3mBYrENChFwkagZJx1OM+VeXcQ4GyzxxIJC0ioQJBvlicdN8beYB+FezTQi3hjhyGMcaJnpkquGPy1Fj9at1JtZ7M3JJOXdmPp/l1/OpHDxhZJD5DQPm25/3Rj+1VetwNIGdx1/xqfxOQRW8cfQkd4/zbfH20ipP2W2/LFm4ZGSRTgq2/8QP+YFTe08B7e2vI2IYo1vJpJBHV4i2P4u8GD6isql02CMnB8qm3XFZJrRrZm8B3Gw94EEH7j863b3tzk10znC+Lssh8MfjGkiRAUI/dI9MjzH1re8i3UV7a3dkqCPvI2KqpJXWw2KA9BrUbZPWvOG4dIAMEHH0P5+f1q+7P757biMTsCFY6Gz08WMbg/vBaiueBccwArKSR4GUjOfdGCPPcmpN8Io3GkbHxKem3mD8R0qr5yjWHiM+kK0cj95pB8JD+LAI6FWLAHyxVfecYEmnIIK+ZOok9M5x/ziuGWG3u4efx9vXuUOIi44VMvnAx6eikNtj+FgPpTknMrxqUKnKnwv1BAOQf7vkKyvYrfarie2J2niOPmAUJ/wB8H+zV0vdlR3iZYHQ2Rn3WAY/HC7/5VrV3Hlyy8rateG8VYSM8hyCMEaxsQQR16Dr9xVnDzLGML+IkrjOcZzggjbw7A/T1rMx2ss+RoWJBsSVDEEHpv1OR+lWFxFGMKqj1Zj1LaSxOfIAL5eorXbG0LtJsO9jdDnAuIXXA6CYgHGfhIdh6VAnmtixRYo1jXwojLnZSfG377nfJOav+dJtBjYHeSLcj1iJQb422K+Y+tZKS3zpyMld9KDDMOu7ehAqzDHPLxyuo8X/q5M8NePU+y3vD7Njp9nVWONgmgjbORpIO+1OcJ5eht7y1mjlYATRqUc5Da27vCeYOHzg56GqHnu6ieXTEjK6e9pB0lSAA2PicY9Nx57UnDbS4E0TrHKdMiMvgY5IYNtt8K6ZYY7nh0nDhyTVub07taDNw2PIz3c8Zz6ZjkUj74ry3hPFHgyyaNWV2kGRgZJ29cha9t57songkWQDuxNGxwTnSZR8fRqycfIllL/QBWOcBS+DtnJ3YbkgADIG9Zk29ly1dMjBx+dx3YMCA5wwYoV1ehDjceWc4wKvuX+BQIdbOHfOSxYE5PU9aP9lbZZEjmgZGkJCZJ0sRnw5weuDuMjyzmpIhs7fOLWTbPuyA/qorUjnldrG45/hhvDDHG+oTmNiCFGdeknAGTXqPFuKpDsx6+nkM4Bx8/wBDWW7qIPqSNAWKuSFQMxbDZZtOonfrmu+bpv8AtAHXAXH3zkdN9/WvPx8k5LZPj8+o9GXFeKTK463+fFrQ8JaKWMOY0U5I8I6Y6Hbp/dU6NI0yVAGeuB1qp5Tl1W5P8bA/TA9TV1mumtHnbO7VbxE6jjCkFSSG81GkEenTP1x6mvMOFcAtGGp41YyM7HVk7Fm2/h29MV6jxLiDRk+LCFDqxsw6gEH74x5/OvIeA8aBjVmYd0oKTIxKtGfKRGTGVbIHi3U9DXPmxyykmN0YZzC25TaDxgm2nkgGvSh8J78oNLAOvhxsQGGd+uTVNxC5MgwGCruSpmaQE5z57Df896ncV5Vue8Z4VlnjI1rKRqZgfJjnLOOhx6ZqgkjKkhhgg4IPkfSnHx4+57/n/hcrXoXZMGjlmdcNhFUlcnAYlsZ9f2XnUNey57omdrgKJSWx3ZY4yQMnUB0FWHZpLGlheEth2OVGcHCRncZ67vitTw6VliRAVyqKdIOdQwARnHXrt8RXbHDu1jLLrTGXHZjMBhb06emkqVGP3dnPy6frVJcchCPOp1OPi2+PpXp0wY4BI3CnI3yMEgY8s4Knf0rKcyzCNW3z1/If5itZRJlapZZBb2GjACuzPsSG28OCCdx7pFWtnwCBbHvNA7x49QD9RkEqDscbYzXfMtsgNlboFykCGQAZJZiGbb4d3+dP8ZvCIG8WAqlTjw4Pp09Pl6VPg1N7Za4JRBgKrEZyMHDZxjrvv548/hVlygoe6RpSxVD3rk5C6UXWds1y1lqgzGuojUCdW4QsTuT57fY1WtMYbWZl2MilBp/cfYn+UMaxGkaxtze3Jlk90sXYdSzEmVgOgA8W5JHkOpq8t+FSC5E6IqBcBUC7ZO2pvEuTk52H6Vl+AceWDOoE+mPiRkf8+lWTc+y40xIAx6FvFj4geeK0NfwSAS8QjklCtJFExkK509T3fhOcHTn+cVP4leanJ+P6VnOU+JCKKR5GbvJPM7k9c5PqW0n6UxccZJ6Dbyz/AJVy5Jb03jZF3aS5mXJGM752yAMkfMgY+tM80cwa5W36HAA+H+dZxrxjkk/CoLyVvjnjGcrs1qrtJMU2aKqFbrSocUlKKB+/jSQKWUHbG/36/eoDcHiPkR/VP+OamBtsV0lA5yxbi1uY5kYnSSCDtlWBUj88/StjZ8UiMsneDGs6xpzsTnOPhv51j1OKme0bg/DFQbD/AFiAfA4ZfQkow+/hP+7XNhdRqcKfkG94badvI+HO4JrLi49acWWqNlzFdK0EIB3UsPiQwUH6eAfesJwriETT6IomhSJixCsWAceFlyesbacgNuCdutT3myp+/wClQ+5U9VXBJPQdT1NHPkx8sdI092oY470EdWXfVvnG2dOD5ZwPvVe/MbRyq2lgVbUCzamK4KlWGcDffPw86uTbR4I0LuPTB9NiOn0qIvArfOdHX1Jb/izWpWMOHGd/Ld8xcXMkDMmnD28UgLLnB7uN9/XcVlUv8HMtsr/x2j4P/wDJ9/s1TWlzCsf4REIh66QpQflWYi4BKvuXDD5r/wDKkrpljtYcX5ntUjzbd+LgHCidTiNTs5UFiAxG2R61W23OBIxKPqP8Klvw+dhh3ikH8aH9RmoTcqavNV/qFiPsy/31dp4/b1d+KKyxnB/oYsfHUiNn7Go1/wAfiuJmbGlVbQMnc6OuVIGk5/6mqW2n0xxqfwxxqfmqKp/So9zC0rEl1jJ94qvvb7HbocV5+LhmNtx+Xfl5bljjjfhseWuOiNmjCEq7Fg+UCrt5gHzwOlatOIKeuR+deSngETY13Ep2AIUYz6nz/SpFtw+CL3JLgf8AiFfyUCtZb+/6c5ZJ6aDnbisyzHuhC0fs/iLq5dWzJupXA222PnXnPKXB5ZJTGUYrLEwOMbDYhm9PhnzIrU8Rn1RsqszEowBZidzqxkt8xVbY3dyiKqlECrg4CuWO/U1M7n4f4+2sZjf1el8b6IMsLlgFkVspupZCSEOk5O/wwcedZ7jnK9oXKQNJ3oXw4GpWYKWCdBucDceZpi1edUZfAGLAhyc4wcnAx1Pxp1BKyMskgJZgxdRhwRjo22Og6eleacPJMtzK/nz6/p18sNekTg9ri1DYOSzD5ZfR09cA1urW5yqSA7I2gsoHrpJ3I8wD9qzFugSKONPwFTvvkhtW/wBTUqa9Yg9dypJz5jGfLocdK+jM7I81na2l4mqpnIG7LnpsralwM77eXxrCcW4wZZY4h+KRQfkWGfyq4v27w5bfA2GTgVXpAinZQCN87nf13PxrOWW1xmjutWv2c9FXOOnTYAYB69c/GpPEOJs8TKoO5VSo6Y2Ocn3hsB6fDamFk6nz6UzK1Ta6FnJsyyglTjqQQcE7Ffrn6VE4oBKhXdRnbGPl0+VOPJjpUYmoqAnCIh5Fv6x/uGKkRwKvRQPkB+tPl6bd6B4S4UCmXlptnrgmoOjJXGd6TNIKoU0V2YzmjuzQc0tdCM0d2aAFdrSCM10IzQdA04H2psIa7CGgdElOLJTIU10FNBIWWkV6bCmughoHg1dBqbCmlCGiJPebD60KflTOk4rtaKd+tcijeutJoHC36D9KdPxqMVNOtmgdUfOnAvxNMxk4rrUaBJpMbVwrqablzmuQpqUOqfKm3fAx9q4YmmypqaXZ5X3rsy1GUGg5rSHXlqM70jA02ymg67zamWkpSDTZU0HLNTZNdlDXBQ0HBNcE12UNcFDQcE1yTXZQ1xoNBzQDS92aAhoP/9k="/>
          <p:cNvSpPr>
            <a:spLocks noChangeAspect="1" noChangeArrowheads="1"/>
          </p:cNvSpPr>
          <p:nvPr/>
        </p:nvSpPr>
        <p:spPr bwMode="auto">
          <a:xfrm>
            <a:off x="63500" y="-595313"/>
            <a:ext cx="2486025" cy="1228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6" name="Picture 6" descr="http://cgnigeria.com/wp-content/uploads/2011/10/Autodesk_Logo_Software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83442" y="1928802"/>
            <a:ext cx="3760558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understand_powerpoi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42875" y="142875"/>
            <a:ext cx="2495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7F9DCF"/>
                </a:solidFill>
                <a:latin typeface="Century Gothic" pitchFamily="34" charset="0"/>
              </a:rPr>
              <a:t>I FEEL THE CHEMISTRY</a:t>
            </a:r>
          </a:p>
        </p:txBody>
      </p:sp>
      <p:sp>
        <p:nvSpPr>
          <p:cNvPr id="24580" name="TextBox 40"/>
          <p:cNvSpPr txBox="1">
            <a:spLocks noChangeArrowheads="1"/>
          </p:cNvSpPr>
          <p:nvPr/>
        </p:nvSpPr>
        <p:spPr bwMode="auto">
          <a:xfrm>
            <a:off x="6715140" y="6417254"/>
            <a:ext cx="23551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7F9DCF"/>
                </a:solidFill>
                <a:latin typeface="Century Gothic" pitchFamily="34" charset="0"/>
              </a:rPr>
              <a:t>Augmented Reality</a:t>
            </a:r>
            <a:endParaRPr lang="en-GB" dirty="0">
              <a:solidFill>
                <a:srgbClr val="7F9DCF"/>
              </a:solidFill>
              <a:latin typeface="Century Gothic" pitchFamily="34" charset="0"/>
            </a:endParaRPr>
          </a:p>
        </p:txBody>
      </p:sp>
      <p:sp>
        <p:nvSpPr>
          <p:cNvPr id="24581" name="Rectangle 41"/>
          <p:cNvSpPr>
            <a:spLocks noChangeArrowheads="1"/>
          </p:cNvSpPr>
          <p:nvPr/>
        </p:nvSpPr>
        <p:spPr bwMode="auto">
          <a:xfrm>
            <a:off x="428596" y="785794"/>
            <a:ext cx="7786714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3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GB" sz="3200" dirty="0" smtClean="0">
                <a:solidFill>
                  <a:schemeClr val="bg1"/>
                </a:solidFill>
                <a:latin typeface="Century Gothic" pitchFamily="34" charset="0"/>
              </a:rPr>
              <a:t>FREE ANIMATION WAK COMPETITION</a:t>
            </a:r>
          </a:p>
          <a:p>
            <a:endParaRPr lang="en-GB" sz="3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Tx/>
              <a:buChar char="-"/>
            </a:pPr>
            <a:r>
              <a:rPr lang="en-GB" sz="2400" dirty="0" smtClean="0">
                <a:solidFill>
                  <a:schemeClr val="bg1"/>
                </a:solidFill>
                <a:latin typeface="Century Gothic" pitchFamily="34" charset="0"/>
              </a:rPr>
              <a:t>Win a WAK QR (Quick Response T-Shirt)</a:t>
            </a:r>
          </a:p>
          <a:p>
            <a:pPr>
              <a:buFontTx/>
              <a:buChar char="-"/>
            </a:pPr>
            <a:r>
              <a:rPr lang="en-GB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GB" sz="2400" dirty="0" smtClean="0">
                <a:solidFill>
                  <a:schemeClr val="bg1"/>
                </a:solidFill>
                <a:latin typeface="Century Gothic" pitchFamily="34" charset="0"/>
              </a:rPr>
              <a:t>£60 Amazon Voucher</a:t>
            </a:r>
          </a:p>
          <a:p>
            <a:endParaRPr lang="en-GB" sz="3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Century Gothic" pitchFamily="34" charset="0"/>
                <a:hlinkClick r:id="rId3"/>
              </a:rPr>
              <a:t>http://</a:t>
            </a:r>
            <a:r>
              <a:rPr lang="en-GB" sz="2400" dirty="0" smtClean="0">
                <a:solidFill>
                  <a:schemeClr val="bg1"/>
                </a:solidFill>
                <a:latin typeface="Century Gothic" pitchFamily="34" charset="0"/>
                <a:hlinkClick r:id="rId3"/>
              </a:rPr>
              <a:t>www.wakeducate.co.uk/wakcomp</a:t>
            </a:r>
            <a:endParaRPr lang="en-GB" sz="2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sz="2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Tx/>
              <a:buChar char="-"/>
            </a:pPr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6" name="Picture 5" descr="WAK_Tshirt_Fac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4143380"/>
            <a:ext cx="4462428" cy="1694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understand_powerpoi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42875" y="142875"/>
            <a:ext cx="2495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7F9DCF"/>
                </a:solidFill>
                <a:latin typeface="Century Gothic" pitchFamily="34" charset="0"/>
              </a:rPr>
              <a:t>I FEEL THE CHEMISTRY</a:t>
            </a:r>
          </a:p>
        </p:txBody>
      </p:sp>
      <p:sp>
        <p:nvSpPr>
          <p:cNvPr id="24580" name="TextBox 40"/>
          <p:cNvSpPr txBox="1">
            <a:spLocks noChangeArrowheads="1"/>
          </p:cNvSpPr>
          <p:nvPr/>
        </p:nvSpPr>
        <p:spPr bwMode="auto">
          <a:xfrm>
            <a:off x="6715140" y="6417254"/>
            <a:ext cx="23551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7F9DCF"/>
                </a:solidFill>
                <a:latin typeface="Century Gothic" pitchFamily="34" charset="0"/>
              </a:rPr>
              <a:t>Augmented Reality</a:t>
            </a:r>
            <a:endParaRPr lang="en-GB" dirty="0">
              <a:solidFill>
                <a:srgbClr val="7F9DCF"/>
              </a:solidFill>
              <a:latin typeface="Century Gothic" pitchFamily="34" charset="0"/>
            </a:endParaRPr>
          </a:p>
        </p:txBody>
      </p:sp>
      <p:sp>
        <p:nvSpPr>
          <p:cNvPr id="24581" name="Rectangle 41"/>
          <p:cNvSpPr>
            <a:spLocks noChangeArrowheads="1"/>
          </p:cNvSpPr>
          <p:nvPr/>
        </p:nvSpPr>
        <p:spPr bwMode="auto">
          <a:xfrm>
            <a:off x="285720" y="857232"/>
            <a:ext cx="7786714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3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Century Gothic" pitchFamily="34" charset="0"/>
              </a:rPr>
              <a:t>For further information, please contact</a:t>
            </a:r>
          </a:p>
          <a:p>
            <a:endParaRPr lang="en-GB" sz="2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Century Gothic" pitchFamily="34" charset="0"/>
              </a:rPr>
              <a:t>WAK Educate </a:t>
            </a:r>
          </a:p>
          <a:p>
            <a:endParaRPr lang="en-GB" sz="2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Century Gothic" pitchFamily="34" charset="0"/>
              </a:rPr>
              <a:t>E:   </a:t>
            </a:r>
            <a:r>
              <a:rPr lang="en-GB" sz="2400" dirty="0" smtClean="0">
                <a:solidFill>
                  <a:schemeClr val="bg1"/>
                </a:solidFill>
                <a:latin typeface="Century Gothic" pitchFamily="34" charset="0"/>
                <a:hlinkClick r:id="rId3"/>
              </a:rPr>
              <a:t>warren@wakeducate</a:t>
            </a:r>
            <a:r>
              <a:rPr lang="en-GB" sz="2400" dirty="0" smtClean="0">
                <a:solidFill>
                  <a:schemeClr val="bg1"/>
                </a:solidFill>
                <a:latin typeface="Century Gothic" pitchFamily="34" charset="0"/>
                <a:hlinkClick r:id="rId3"/>
              </a:rPr>
              <a:t>.co.uk</a:t>
            </a:r>
            <a:endParaRPr lang="en-GB" sz="2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Century Gothic" pitchFamily="34" charset="0"/>
              </a:rPr>
              <a:t>W: </a:t>
            </a:r>
            <a:r>
              <a:rPr lang="en-GB" sz="2400" dirty="0" smtClean="0">
                <a:solidFill>
                  <a:schemeClr val="bg1"/>
                </a:solidFill>
                <a:latin typeface="Century Gothic" pitchFamily="34" charset="0"/>
                <a:hlinkClick r:id="rId4"/>
              </a:rPr>
              <a:t>www.wakeducate.co.uk</a:t>
            </a:r>
            <a:r>
              <a:rPr lang="en-GB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Century Gothic" pitchFamily="34" charset="0"/>
              </a:rPr>
              <a:t>T:  01302 215294</a:t>
            </a:r>
            <a:endParaRPr lang="en-GB" sz="2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6" name="Picture 5" descr="bird.JPG"/>
          <p:cNvPicPr>
            <a:picLocks noChangeAspect="1"/>
          </p:cNvPicPr>
          <p:nvPr/>
        </p:nvPicPr>
        <p:blipFill>
          <a:blip r:embed="rId5" cstate="print"/>
          <a:srcRect l="21224" r="17756"/>
          <a:stretch>
            <a:fillRect/>
          </a:stretch>
        </p:blipFill>
        <p:spPr>
          <a:xfrm>
            <a:off x="6154630" y="4500569"/>
            <a:ext cx="1417766" cy="883201"/>
          </a:xfrm>
          <a:prstGeom prst="rect">
            <a:avLst/>
          </a:prstGeom>
        </p:spPr>
      </p:pic>
      <p:pic>
        <p:nvPicPr>
          <p:cNvPr id="7" name="Picture 6" descr="wak_mouse.jpg"/>
          <p:cNvPicPr>
            <a:picLocks noChangeAspect="1"/>
          </p:cNvPicPr>
          <p:nvPr/>
        </p:nvPicPr>
        <p:blipFill>
          <a:blip r:embed="rId6" cstate="print"/>
          <a:srcRect l="18987" r="18629"/>
          <a:stretch>
            <a:fillRect/>
          </a:stretch>
        </p:blipFill>
        <p:spPr>
          <a:xfrm>
            <a:off x="7643833" y="4500569"/>
            <a:ext cx="1500167" cy="913144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print"/>
          <a:srcRect l="4276" t="13136" r="12339" b="8045"/>
          <a:stretch>
            <a:fillRect/>
          </a:stretch>
        </p:blipFill>
        <p:spPr bwMode="auto">
          <a:xfrm>
            <a:off x="4957764" y="4500570"/>
            <a:ext cx="111443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Lost_And_Foun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12327" y="4500569"/>
            <a:ext cx="1145425" cy="857256"/>
          </a:xfrm>
          <a:prstGeom prst="rect">
            <a:avLst/>
          </a:prstGeom>
        </p:spPr>
      </p:pic>
      <p:pic>
        <p:nvPicPr>
          <p:cNvPr id="10" name="Picture 3" descr="E:\janice\wak_image1.jpg"/>
          <p:cNvPicPr>
            <a:picLocks noChangeAspect="1" noChangeArrowheads="1"/>
          </p:cNvPicPr>
          <p:nvPr/>
        </p:nvPicPr>
        <p:blipFill>
          <a:blip r:embed="rId9" cstate="print"/>
          <a:srcRect t="26667" b="6667"/>
          <a:stretch>
            <a:fillRect/>
          </a:stretch>
        </p:blipFill>
        <p:spPr bwMode="auto">
          <a:xfrm>
            <a:off x="1428728" y="4500569"/>
            <a:ext cx="2214578" cy="830467"/>
          </a:xfrm>
          <a:prstGeom prst="rect">
            <a:avLst/>
          </a:prstGeom>
          <a:noFill/>
        </p:spPr>
      </p:pic>
      <p:pic>
        <p:nvPicPr>
          <p:cNvPr id="11" name="Picture 10" descr="Capture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960116" y="4500570"/>
            <a:ext cx="2318088" cy="832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understand_powerpoi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43372" y="928670"/>
            <a:ext cx="671514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GB" sz="2000" dirty="0" smtClean="0">
                <a:solidFill>
                  <a:schemeClr val="bg1"/>
                </a:solidFill>
                <a:latin typeface="Century Gothic" pitchFamily="34" charset="0"/>
              </a:rPr>
              <a:t>National Schools Film and Animation </a:t>
            </a:r>
          </a:p>
          <a:p>
            <a:r>
              <a:rPr lang="en-GB" sz="2000" dirty="0" smtClean="0">
                <a:solidFill>
                  <a:schemeClr val="bg1"/>
                </a:solidFill>
                <a:latin typeface="Century Gothic" pitchFamily="34" charset="0"/>
              </a:rPr>
              <a:t>Award Winner</a:t>
            </a:r>
          </a:p>
          <a:p>
            <a:endParaRPr lang="en-GB" sz="2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Tx/>
              <a:buChar char="-"/>
            </a:pPr>
            <a:r>
              <a:rPr lang="en-GB" sz="2000" dirty="0" smtClean="0">
                <a:solidFill>
                  <a:schemeClr val="bg1"/>
                </a:solidFill>
                <a:latin typeface="Century Gothic" pitchFamily="34" charset="0"/>
              </a:rPr>
              <a:t>Member of the Autodesk Secondary</a:t>
            </a:r>
          </a:p>
          <a:p>
            <a:r>
              <a:rPr lang="en-GB" sz="2000" dirty="0" smtClean="0">
                <a:solidFill>
                  <a:schemeClr val="bg1"/>
                </a:solidFill>
                <a:latin typeface="Century Gothic" pitchFamily="34" charset="0"/>
              </a:rPr>
              <a:t>Advisory Education Board for Schools</a:t>
            </a:r>
          </a:p>
          <a:p>
            <a:endParaRPr lang="en-GB" sz="2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Tx/>
              <a:buChar char="-"/>
            </a:pPr>
            <a:r>
              <a:rPr lang="en-GB" sz="2000" dirty="0" smtClean="0">
                <a:solidFill>
                  <a:schemeClr val="bg1"/>
                </a:solidFill>
                <a:latin typeface="Century Gothic" pitchFamily="34" charset="0"/>
              </a:rPr>
              <a:t>New Deal 4 Learning Award </a:t>
            </a:r>
            <a:endParaRPr lang="en-GB" sz="2000" dirty="0" smtClean="0">
              <a:latin typeface="Century Gothic" pitchFamily="34" charset="0"/>
            </a:endParaRPr>
          </a:p>
        </p:txBody>
      </p:sp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142875" y="142875"/>
            <a:ext cx="2495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7F9DCF"/>
                </a:solidFill>
                <a:latin typeface="Century Gothic" pitchFamily="34" charset="0"/>
              </a:rPr>
              <a:t>I FEEL THE CHEMISTRY</a:t>
            </a:r>
          </a:p>
        </p:txBody>
      </p:sp>
      <p:sp>
        <p:nvSpPr>
          <p:cNvPr id="2053" name="TextBox 8"/>
          <p:cNvSpPr txBox="1">
            <a:spLocks noChangeArrowheads="1"/>
          </p:cNvSpPr>
          <p:nvPr/>
        </p:nvSpPr>
        <p:spPr bwMode="auto">
          <a:xfrm>
            <a:off x="6965230" y="6416675"/>
            <a:ext cx="21788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7F9DCF"/>
                </a:solidFill>
                <a:latin typeface="Century Gothic" pitchFamily="34" charset="0"/>
              </a:rPr>
              <a:t>Animation Project</a:t>
            </a:r>
            <a:endParaRPr lang="en-GB" dirty="0">
              <a:solidFill>
                <a:srgbClr val="7F9DCF"/>
              </a:solidFill>
              <a:latin typeface="Century Gothic" pitchFamily="34" charset="0"/>
            </a:endParaRPr>
          </a:p>
        </p:txBody>
      </p:sp>
      <p:pic>
        <p:nvPicPr>
          <p:cNvPr id="10" name="Picture 9" descr="don_valle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5214950"/>
            <a:ext cx="2500330" cy="949450"/>
          </a:xfrm>
          <a:prstGeom prst="rect">
            <a:avLst/>
          </a:prstGeom>
        </p:spPr>
      </p:pic>
      <p:pic>
        <p:nvPicPr>
          <p:cNvPr id="11" name="Picture 10" descr="darts_pregnancy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62459" y="5214950"/>
            <a:ext cx="2581541" cy="980288"/>
          </a:xfrm>
          <a:prstGeom prst="rect">
            <a:avLst/>
          </a:prstGeom>
        </p:spPr>
      </p:pic>
      <p:pic>
        <p:nvPicPr>
          <p:cNvPr id="12" name="Picture 11" descr="bird.JPG"/>
          <p:cNvPicPr>
            <a:picLocks noChangeAspect="1"/>
          </p:cNvPicPr>
          <p:nvPr/>
        </p:nvPicPr>
        <p:blipFill>
          <a:blip r:embed="rId6" cstate="print"/>
          <a:srcRect l="21224" r="17756"/>
          <a:stretch>
            <a:fillRect/>
          </a:stretch>
        </p:blipFill>
        <p:spPr>
          <a:xfrm>
            <a:off x="6154630" y="4214818"/>
            <a:ext cx="1417766" cy="883201"/>
          </a:xfrm>
          <a:prstGeom prst="rect">
            <a:avLst/>
          </a:prstGeom>
        </p:spPr>
      </p:pic>
      <p:pic>
        <p:nvPicPr>
          <p:cNvPr id="13" name="Picture 12" descr="wak_mouse.jpg"/>
          <p:cNvPicPr>
            <a:picLocks noChangeAspect="1"/>
          </p:cNvPicPr>
          <p:nvPr/>
        </p:nvPicPr>
        <p:blipFill>
          <a:blip r:embed="rId7" cstate="print"/>
          <a:srcRect l="18987" r="18629"/>
          <a:stretch>
            <a:fillRect/>
          </a:stretch>
        </p:blipFill>
        <p:spPr>
          <a:xfrm>
            <a:off x="7643833" y="4214818"/>
            <a:ext cx="1500167" cy="913144"/>
          </a:xfrm>
          <a:prstGeom prst="rect">
            <a:avLst/>
          </a:prstGeom>
        </p:spPr>
      </p:pic>
      <p:pic>
        <p:nvPicPr>
          <p:cNvPr id="14" name="Picture 13" descr="Capture.JPG"/>
          <p:cNvPicPr>
            <a:picLocks noChangeAspect="1"/>
          </p:cNvPicPr>
          <p:nvPr/>
        </p:nvPicPr>
        <p:blipFill>
          <a:blip r:embed="rId8"/>
          <a:srcRect l="18793" r="24828"/>
          <a:stretch>
            <a:fillRect/>
          </a:stretch>
        </p:blipFill>
        <p:spPr>
          <a:xfrm>
            <a:off x="-214346" y="5214950"/>
            <a:ext cx="1374648" cy="916432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9" cstate="print"/>
          <a:srcRect l="4276" t="13136" r="12339" b="8045"/>
          <a:stretch>
            <a:fillRect/>
          </a:stretch>
        </p:blipFill>
        <p:spPr bwMode="auto">
          <a:xfrm>
            <a:off x="4957764" y="4214819"/>
            <a:ext cx="111443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Lost_And_Foun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12327" y="4214818"/>
            <a:ext cx="1145425" cy="857256"/>
          </a:xfrm>
          <a:prstGeom prst="rect">
            <a:avLst/>
          </a:prstGeom>
        </p:spPr>
      </p:pic>
      <p:pic>
        <p:nvPicPr>
          <p:cNvPr id="17" name="Picture 3" descr="E:\janice\wak_image1.jpg"/>
          <p:cNvPicPr>
            <a:picLocks noChangeAspect="1" noChangeArrowheads="1"/>
          </p:cNvPicPr>
          <p:nvPr/>
        </p:nvPicPr>
        <p:blipFill>
          <a:blip r:embed="rId11" cstate="print"/>
          <a:srcRect t="26667" b="6667"/>
          <a:stretch>
            <a:fillRect/>
          </a:stretch>
        </p:blipFill>
        <p:spPr bwMode="auto">
          <a:xfrm>
            <a:off x="1428728" y="4214818"/>
            <a:ext cx="2214578" cy="830467"/>
          </a:xfrm>
          <a:prstGeom prst="rect">
            <a:avLst/>
          </a:prstGeom>
          <a:noFill/>
        </p:spPr>
      </p:pic>
      <p:pic>
        <p:nvPicPr>
          <p:cNvPr id="18" name="Picture 17" descr="armthorp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85852" y="5214950"/>
            <a:ext cx="2500330" cy="949449"/>
          </a:xfrm>
          <a:prstGeom prst="rect">
            <a:avLst/>
          </a:prstGeom>
        </p:spPr>
      </p:pic>
      <p:pic>
        <p:nvPicPr>
          <p:cNvPr id="19" name="Picture 18" descr="Capture2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643050"/>
            <a:ext cx="2571736" cy="924474"/>
          </a:xfrm>
          <a:prstGeom prst="rect">
            <a:avLst/>
          </a:prstGeom>
        </p:spPr>
      </p:pic>
      <p:pic>
        <p:nvPicPr>
          <p:cNvPr id="20" name="Picture 19" descr="Capture3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571480"/>
            <a:ext cx="2571736" cy="993565"/>
          </a:xfrm>
          <a:prstGeom prst="rect">
            <a:avLst/>
          </a:prstGeom>
        </p:spPr>
      </p:pic>
      <p:pic>
        <p:nvPicPr>
          <p:cNvPr id="21" name="Picture 20" descr="Capture5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-960116" y="4214819"/>
            <a:ext cx="2318088" cy="832462"/>
          </a:xfrm>
          <a:prstGeom prst="rect">
            <a:avLst/>
          </a:prstGeom>
        </p:spPr>
      </p:pic>
      <p:pic>
        <p:nvPicPr>
          <p:cNvPr id="23" name="Picture 22" descr="WAK_Sam_Gatley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2643182"/>
            <a:ext cx="4000496" cy="1519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understand_powerpoi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142875" y="142875"/>
            <a:ext cx="2495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7F9DCF"/>
                </a:solidFill>
                <a:latin typeface="Century Gothic" pitchFamily="34" charset="0"/>
              </a:rPr>
              <a:t>I FEEL THE CHEMISTRY</a:t>
            </a:r>
          </a:p>
        </p:txBody>
      </p:sp>
      <p:sp>
        <p:nvSpPr>
          <p:cNvPr id="2053" name="TextBox 8"/>
          <p:cNvSpPr txBox="1">
            <a:spLocks noChangeArrowheads="1"/>
          </p:cNvSpPr>
          <p:nvPr/>
        </p:nvSpPr>
        <p:spPr bwMode="auto">
          <a:xfrm>
            <a:off x="6965230" y="6416675"/>
            <a:ext cx="21788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7F9DCF"/>
                </a:solidFill>
                <a:latin typeface="Century Gothic" pitchFamily="34" charset="0"/>
              </a:rPr>
              <a:t>Animation Project</a:t>
            </a:r>
            <a:endParaRPr lang="en-GB" dirty="0">
              <a:solidFill>
                <a:srgbClr val="7F9DCF"/>
              </a:solidFill>
              <a:latin typeface="Century Gothic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1472" y="785794"/>
            <a:ext cx="7715304" cy="5313724"/>
            <a:chOff x="428596" y="785794"/>
            <a:chExt cx="8429652" cy="5805714"/>
          </a:xfrm>
        </p:grpSpPr>
        <p:pic>
          <p:nvPicPr>
            <p:cNvPr id="7" name="Picture 6" descr="integration_titl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14678" y="785794"/>
              <a:ext cx="2841502" cy="462506"/>
            </a:xfrm>
            <a:prstGeom prst="rect">
              <a:avLst/>
            </a:prstGeom>
            <a:effectLst/>
          </p:spPr>
        </p:pic>
        <p:pic>
          <p:nvPicPr>
            <p:cNvPr id="8" name="Picture 7" descr="integration_circles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8596" y="1489779"/>
              <a:ext cx="8429652" cy="1367717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rot="10800000" flipV="1">
              <a:off x="3214678" y="1295399"/>
              <a:ext cx="747722" cy="34764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257800" y="1295400"/>
              <a:ext cx="671522" cy="2762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student_diversity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86116" y="3124200"/>
              <a:ext cx="2786082" cy="419924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3276600" y="2895600"/>
              <a:ext cx="366706" cy="1762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0800000" flipV="1">
              <a:off x="5572132" y="2895600"/>
              <a:ext cx="295268" cy="1762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student_diversity_icon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85918" y="3500438"/>
              <a:ext cx="5727640" cy="1369318"/>
            </a:xfrm>
            <a:prstGeom prst="rect">
              <a:avLst/>
            </a:prstGeom>
          </p:spPr>
        </p:pic>
        <p:pic>
          <p:nvPicPr>
            <p:cNvPr id="15" name="Picture 14" descr="age_group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14744" y="5064785"/>
              <a:ext cx="1928826" cy="421615"/>
            </a:xfrm>
            <a:prstGeom prst="rect">
              <a:avLst/>
            </a:prstGeom>
          </p:spPr>
        </p:pic>
        <p:pic>
          <p:nvPicPr>
            <p:cNvPr id="16" name="Picture 15" descr="11-19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71934" y="5500702"/>
              <a:ext cx="1090806" cy="1090806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>
              <a:off x="3352800" y="5715000"/>
              <a:ext cx="642942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0800000" flipV="1">
              <a:off x="5224458" y="5638800"/>
              <a:ext cx="642942" cy="3571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understand_powerpoi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7188" y="2688077"/>
            <a:ext cx="6715142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Century Gothic" pitchFamily="34" charset="0"/>
              </a:rPr>
              <a:t>I Feel the Chemistry </a:t>
            </a:r>
          </a:p>
          <a:p>
            <a:r>
              <a:rPr lang="en-GB" sz="2000" dirty="0" smtClean="0">
                <a:solidFill>
                  <a:schemeClr val="bg1"/>
                </a:solidFill>
                <a:latin typeface="Century Gothic" pitchFamily="34" charset="0"/>
              </a:rPr>
              <a:t> An accredited project to teach children about the</a:t>
            </a:r>
          </a:p>
          <a:p>
            <a:r>
              <a:rPr lang="en-GB" sz="2000" dirty="0" smtClean="0">
                <a:solidFill>
                  <a:schemeClr val="bg1"/>
                </a:solidFill>
                <a:latin typeface="Century Gothic" pitchFamily="34" charset="0"/>
              </a:rPr>
              <a:t>‘Periodic Table’ using animation.</a:t>
            </a:r>
          </a:p>
          <a:p>
            <a:endParaRPr lang="en-GB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142875" y="142875"/>
            <a:ext cx="2495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7F9DCF"/>
                </a:solidFill>
                <a:latin typeface="Century Gothic" pitchFamily="34" charset="0"/>
              </a:rPr>
              <a:t>I FEEL THE CHEMISTRY</a:t>
            </a:r>
          </a:p>
        </p:txBody>
      </p:sp>
      <p:sp>
        <p:nvSpPr>
          <p:cNvPr id="2053" name="TextBox 8"/>
          <p:cNvSpPr txBox="1">
            <a:spLocks noChangeArrowheads="1"/>
          </p:cNvSpPr>
          <p:nvPr/>
        </p:nvSpPr>
        <p:spPr bwMode="auto">
          <a:xfrm>
            <a:off x="6965230" y="6416675"/>
            <a:ext cx="21788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7F9DCF"/>
                </a:solidFill>
                <a:latin typeface="Century Gothic" pitchFamily="34" charset="0"/>
              </a:rPr>
              <a:t>Animation Project</a:t>
            </a:r>
            <a:endParaRPr lang="en-GB" dirty="0">
              <a:solidFill>
                <a:srgbClr val="7F9DC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understand_powerpoi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7188" y="1428750"/>
            <a:ext cx="7601761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entury Gothic" pitchFamily="34" charset="0"/>
              </a:rPr>
              <a:t>Aim</a:t>
            </a:r>
            <a:endParaRPr lang="en-GB" sz="32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The concept of this project is that the students are challenged </a:t>
            </a:r>
          </a:p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with creating a song and dance animation, to teach other </a:t>
            </a:r>
          </a:p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children about science and the periodic table.</a:t>
            </a:r>
          </a:p>
          <a:p>
            <a:endParaRPr lang="en-GB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Students 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are able to </a:t>
            </a:r>
            <a:r>
              <a:rPr lang="en-GB" b="1" dirty="0" smtClean="0">
                <a:solidFill>
                  <a:schemeClr val="bg1"/>
                </a:solidFill>
                <a:latin typeface="Century Gothic" pitchFamily="34" charset="0"/>
              </a:rPr>
              <a:t>learn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:- </a:t>
            </a:r>
          </a:p>
          <a:p>
            <a:endParaRPr lang="en-GB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Tx/>
              <a:buChar char="-"/>
            </a:pPr>
            <a:r>
              <a:rPr lang="en-GB" dirty="0">
                <a:solidFill>
                  <a:schemeClr val="bg1"/>
                </a:solidFill>
                <a:latin typeface="Century Gothic" pitchFamily="34" charset="0"/>
              </a:rPr>
              <a:t> A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bout Chemistry in a fun and innovative way.</a:t>
            </a:r>
          </a:p>
          <a:p>
            <a:endParaRPr lang="en-GB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Tx/>
              <a:buChar char="-"/>
            </a:pP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 New animation techniques using </a:t>
            </a:r>
            <a:r>
              <a:rPr lang="en-GB" b="1" dirty="0" smtClean="0">
                <a:solidFill>
                  <a:schemeClr val="bg1"/>
                </a:solidFill>
                <a:latin typeface="Century Gothic" pitchFamily="34" charset="0"/>
              </a:rPr>
              <a:t>Autodesk Maya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</a:p>
          <a:p>
            <a:pPr>
              <a:buFontTx/>
              <a:buChar char="-"/>
            </a:pPr>
            <a:endParaRPr lang="en-GB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Tx/>
              <a:buChar char="-"/>
            </a:pPr>
            <a:r>
              <a:rPr lang="en-GB" sz="1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And receive an equivalent to 2 GCSE’s (A-C) on a final pass 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mark</a:t>
            </a:r>
          </a:p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u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sing a LEVEL 2 in Animation NCFE.</a:t>
            </a:r>
            <a:endParaRPr lang="en-GB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142875" y="142875"/>
            <a:ext cx="2495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7F9DCF"/>
                </a:solidFill>
                <a:latin typeface="Century Gothic" pitchFamily="34" charset="0"/>
              </a:rPr>
              <a:t>I FEEL THE CHEMISTRY</a:t>
            </a:r>
          </a:p>
        </p:txBody>
      </p:sp>
      <p:sp>
        <p:nvSpPr>
          <p:cNvPr id="2053" name="TextBox 8"/>
          <p:cNvSpPr txBox="1">
            <a:spLocks noChangeArrowheads="1"/>
          </p:cNvSpPr>
          <p:nvPr/>
        </p:nvSpPr>
        <p:spPr bwMode="auto">
          <a:xfrm>
            <a:off x="8453514" y="6416675"/>
            <a:ext cx="619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7F9DCF"/>
                </a:solidFill>
                <a:latin typeface="Century Gothic" pitchFamily="34" charset="0"/>
              </a:rPr>
              <a:t>Aim</a:t>
            </a:r>
            <a:endParaRPr lang="en-GB" dirty="0">
              <a:solidFill>
                <a:srgbClr val="7F9DC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understand_powerpoi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357188" y="1428750"/>
            <a:ext cx="7412607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entury Gothic" pitchFamily="34" charset="0"/>
              </a:rPr>
              <a:t>Pathway – </a:t>
            </a:r>
            <a:r>
              <a:rPr lang="en-GB" sz="2400" dirty="0" smtClean="0">
                <a:solidFill>
                  <a:schemeClr val="bg1"/>
                </a:solidFill>
                <a:latin typeface="Century Gothic" pitchFamily="34" charset="0"/>
              </a:rPr>
              <a:t>NCFE Level 2 in Animation</a:t>
            </a:r>
          </a:p>
          <a:p>
            <a:endParaRPr lang="en-GB" sz="3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Tx/>
              <a:buChar char="-"/>
            </a:pP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 Learn about animation techniques and the history of animation</a:t>
            </a:r>
          </a:p>
          <a:p>
            <a:endParaRPr lang="en-GB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endParaRPr lang="en-GB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Tx/>
              <a:buChar char="-"/>
            </a:pP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 Develop your own character designs and environments</a:t>
            </a:r>
          </a:p>
          <a:p>
            <a:pPr>
              <a:buFontTx/>
              <a:buChar char="-"/>
            </a:pPr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Tx/>
              <a:buChar char="-"/>
            </a:pP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 Create a storyboard</a:t>
            </a:r>
          </a:p>
          <a:p>
            <a:endParaRPr lang="en-GB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endParaRPr lang="en-GB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Tx/>
              <a:buChar char="-"/>
            </a:pP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Produce and present a computer animation sequence </a:t>
            </a:r>
          </a:p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using Autodesk Maya.</a:t>
            </a:r>
            <a:endParaRPr lang="en-GB" sz="3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sz="32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2495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7F9DCF"/>
                </a:solidFill>
                <a:latin typeface="Century Gothic" pitchFamily="34" charset="0"/>
              </a:rPr>
              <a:t>I FEEL THE CHEMISTRY</a:t>
            </a:r>
          </a:p>
        </p:txBody>
      </p:sp>
      <p:sp>
        <p:nvSpPr>
          <p:cNvPr id="23558" name="TextBox 20"/>
          <p:cNvSpPr txBox="1">
            <a:spLocks noChangeArrowheads="1"/>
          </p:cNvSpPr>
          <p:nvPr/>
        </p:nvSpPr>
        <p:spPr bwMode="auto">
          <a:xfrm>
            <a:off x="7973519" y="6416675"/>
            <a:ext cx="11705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7F9DCF"/>
                </a:solidFill>
                <a:latin typeface="Century Gothic" pitchFamily="34" charset="0"/>
              </a:rPr>
              <a:t>Pathway</a:t>
            </a:r>
            <a:endParaRPr lang="en-GB" dirty="0">
              <a:solidFill>
                <a:srgbClr val="7F9DCF"/>
              </a:solidFill>
              <a:latin typeface="Century Gothic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71472" y="2071678"/>
            <a:ext cx="846137" cy="36512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Century Gothic"/>
                <a:cs typeface="Century Gothic"/>
              </a:rPr>
              <a:t>UNIT 1</a:t>
            </a:r>
            <a:endParaRPr lang="en-US" sz="1200" b="1" dirty="0">
              <a:latin typeface="Century Gothic"/>
              <a:cs typeface="Century Gothic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71472" y="3071810"/>
            <a:ext cx="846137" cy="36512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Century Gothic"/>
                <a:cs typeface="Century Gothic"/>
              </a:rPr>
              <a:t>UNIT 2</a:t>
            </a:r>
            <a:endParaRPr lang="en-US" sz="1200" b="1" dirty="0">
              <a:latin typeface="Century Gothic"/>
              <a:cs typeface="Century Gothic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71472" y="4706949"/>
            <a:ext cx="846137" cy="36512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Century Gothic"/>
                <a:cs typeface="Century Gothic"/>
              </a:rPr>
              <a:t>UNIT 3</a:t>
            </a:r>
            <a:endParaRPr lang="en-US" sz="1200" b="1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understand_powerpoi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357188" y="1428750"/>
            <a:ext cx="609974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entury Gothic" pitchFamily="34" charset="0"/>
              </a:rPr>
              <a:t>Character Designs </a:t>
            </a:r>
            <a:r>
              <a:rPr lang="en-GB" sz="2000" dirty="0" smtClean="0">
                <a:solidFill>
                  <a:schemeClr val="bg1"/>
                </a:solidFill>
                <a:latin typeface="Century Gothic" pitchFamily="34" charset="0"/>
              </a:rPr>
              <a:t>– Initial Concepts</a:t>
            </a:r>
          </a:p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Develop a range of characters</a:t>
            </a: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2495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7F9DCF"/>
                </a:solidFill>
                <a:latin typeface="Century Gothic" pitchFamily="34" charset="0"/>
              </a:rPr>
              <a:t>I FEEL THE CHEMISTRY</a:t>
            </a:r>
          </a:p>
        </p:txBody>
      </p:sp>
      <p:pic>
        <p:nvPicPr>
          <p:cNvPr id="4108" name="Picture 14" descr="char shapes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857496"/>
            <a:ext cx="1357316" cy="180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5" descr="char shapes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79" y="2857497"/>
            <a:ext cx="1357323" cy="180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3" name="TextBox 22"/>
          <p:cNvSpPr txBox="1">
            <a:spLocks noChangeArrowheads="1"/>
          </p:cNvSpPr>
          <p:nvPr/>
        </p:nvSpPr>
        <p:spPr bwMode="auto">
          <a:xfrm>
            <a:off x="6981260" y="6416675"/>
            <a:ext cx="21627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7F9DCF"/>
                </a:solidFill>
                <a:latin typeface="Century Gothic" pitchFamily="34" charset="0"/>
              </a:rPr>
              <a:t>Character Design</a:t>
            </a:r>
            <a:endParaRPr lang="en-GB" dirty="0">
              <a:solidFill>
                <a:srgbClr val="7F9DCF"/>
              </a:solidFill>
              <a:latin typeface="Century Gothic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857620" y="3126635"/>
            <a:ext cx="4956481" cy="2445505"/>
            <a:chOff x="3794460" y="3126635"/>
            <a:chExt cx="4555788" cy="2247805"/>
          </a:xfrm>
        </p:grpSpPr>
        <p:pic>
          <p:nvPicPr>
            <p:cNvPr id="20" name="Picture 7" descr="ARGON.jpg"/>
            <p:cNvPicPr>
              <a:picLocks noChangeAspect="1"/>
            </p:cNvPicPr>
            <p:nvPr/>
          </p:nvPicPr>
          <p:blipFill>
            <a:blip r:embed="rId6" cstate="print"/>
            <a:srcRect l="3282" r="4832" b="2127"/>
            <a:stretch>
              <a:fillRect/>
            </a:stretch>
          </p:blipFill>
          <p:spPr bwMode="auto">
            <a:xfrm>
              <a:off x="3794460" y="3126635"/>
              <a:ext cx="1535299" cy="2247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8" descr="GALADONIUM.jpg"/>
            <p:cNvPicPr>
              <a:picLocks noChangeAspect="1"/>
            </p:cNvPicPr>
            <p:nvPr/>
          </p:nvPicPr>
          <p:blipFill>
            <a:blip r:embed="rId7" cstate="print"/>
            <a:srcRect l="2654" r="4950" b="1582"/>
            <a:stretch>
              <a:fillRect/>
            </a:stretch>
          </p:blipFill>
          <p:spPr bwMode="auto">
            <a:xfrm>
              <a:off x="5297095" y="3126635"/>
              <a:ext cx="1535299" cy="2247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9" descr="CALIFORNIUM.jpg"/>
            <p:cNvPicPr>
              <a:picLocks noChangeAspect="1"/>
            </p:cNvPicPr>
            <p:nvPr/>
          </p:nvPicPr>
          <p:blipFill>
            <a:blip r:embed="rId8" cstate="print"/>
            <a:srcRect l="2010" r="5595" b="1582"/>
            <a:stretch>
              <a:fillRect/>
            </a:stretch>
          </p:blipFill>
          <p:spPr bwMode="auto">
            <a:xfrm>
              <a:off x="6814949" y="3126635"/>
              <a:ext cx="1535299" cy="2247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357158" y="4702742"/>
            <a:ext cx="2786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Rough Pencil Sketches</a:t>
            </a:r>
          </a:p>
        </p:txBody>
      </p:sp>
      <p:sp>
        <p:nvSpPr>
          <p:cNvPr id="25" name="TextBox 20"/>
          <p:cNvSpPr txBox="1">
            <a:spLocks noChangeArrowheads="1"/>
          </p:cNvSpPr>
          <p:nvPr/>
        </p:nvSpPr>
        <p:spPr bwMode="auto">
          <a:xfrm>
            <a:off x="3778043" y="2643182"/>
            <a:ext cx="50802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entury Gothic" pitchFamily="34" charset="0"/>
              </a:rPr>
              <a:t>Think about how your characters will move?</a:t>
            </a:r>
            <a:endParaRPr lang="en-GB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428596" y="1071546"/>
            <a:ext cx="846137" cy="36512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Century Gothic"/>
                <a:cs typeface="Century Gothic"/>
              </a:rPr>
              <a:t>UNIT 2</a:t>
            </a:r>
            <a:endParaRPr lang="en-US" sz="1200" b="1" dirty="0">
              <a:latin typeface="Century Gothic"/>
              <a:cs typeface="Century Gothic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3286116" y="3929066"/>
            <a:ext cx="428625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understand_powerpoi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357188" y="1428750"/>
            <a:ext cx="62360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entury Gothic" pitchFamily="34" charset="0"/>
              </a:rPr>
              <a:t>Character Designs </a:t>
            </a:r>
            <a:r>
              <a:rPr lang="en-GB" sz="2000" dirty="0" smtClean="0">
                <a:solidFill>
                  <a:schemeClr val="bg1"/>
                </a:solidFill>
                <a:latin typeface="Century Gothic" pitchFamily="34" charset="0"/>
              </a:rPr>
              <a:t>– Character Sheet</a:t>
            </a: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2495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7F9DCF"/>
                </a:solidFill>
                <a:latin typeface="Century Gothic" pitchFamily="34" charset="0"/>
              </a:rPr>
              <a:t>I FEEL THE CHEMISTRY</a:t>
            </a:r>
          </a:p>
        </p:txBody>
      </p:sp>
      <p:sp>
        <p:nvSpPr>
          <p:cNvPr id="4113" name="TextBox 22"/>
          <p:cNvSpPr txBox="1">
            <a:spLocks noChangeArrowheads="1"/>
          </p:cNvSpPr>
          <p:nvPr/>
        </p:nvSpPr>
        <p:spPr bwMode="auto">
          <a:xfrm>
            <a:off x="6981260" y="6416675"/>
            <a:ext cx="21627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7F9DCF"/>
                </a:solidFill>
                <a:latin typeface="Century Gothic" pitchFamily="34" charset="0"/>
              </a:rPr>
              <a:t>Character Design</a:t>
            </a:r>
            <a:endParaRPr lang="en-GB" dirty="0">
              <a:solidFill>
                <a:srgbClr val="7F9DCF"/>
              </a:solidFill>
              <a:latin typeface="Century Gothic" pitchFamily="34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428596" y="1071546"/>
            <a:ext cx="846137" cy="36512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Century Gothic"/>
                <a:cs typeface="Century Gothic"/>
              </a:rPr>
              <a:t>UNIT 2</a:t>
            </a:r>
            <a:endParaRPr lang="en-US" sz="1200" b="1" dirty="0">
              <a:latin typeface="Century Gothic"/>
              <a:cs typeface="Century Gothic"/>
            </a:endParaRPr>
          </a:p>
        </p:txBody>
      </p:sp>
      <p:pic>
        <p:nvPicPr>
          <p:cNvPr id="17" name="Picture 16" descr="Character Design Templa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2030198"/>
            <a:ext cx="2857520" cy="404200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500430" y="214311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We have created a character </a:t>
            </a:r>
          </a:p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sheet for you download.</a:t>
            </a:r>
          </a:p>
          <a:p>
            <a:endParaRPr lang="en-GB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This will help in generating new </a:t>
            </a:r>
          </a:p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ideas and provide direction for </a:t>
            </a:r>
          </a:p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your own Periodic character designs.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6841</TotalTime>
  <Words>1057</Words>
  <Application>Microsoft Office PowerPoint</Application>
  <PresentationFormat>On-screen Show (4:3)</PresentationFormat>
  <Paragraphs>342</Paragraphs>
  <Slides>29</Slides>
  <Notes>23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PC-B</dc:creator>
  <cp:lastModifiedBy>PC-B</cp:lastModifiedBy>
  <cp:revision>500</cp:revision>
  <dcterms:created xsi:type="dcterms:W3CDTF">2011-08-09T18:08:19Z</dcterms:created>
  <dcterms:modified xsi:type="dcterms:W3CDTF">2011-11-30T12:27:00Z</dcterms:modified>
</cp:coreProperties>
</file>