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6" r:id="rId4"/>
    <p:sldId id="258" r:id="rId5"/>
    <p:sldId id="259" r:id="rId6"/>
    <p:sldId id="260" r:id="rId7"/>
    <p:sldId id="261" r:id="rId8"/>
    <p:sldId id="262" r:id="rId9"/>
    <p:sldId id="263" r:id="rId10"/>
    <p:sldId id="267" r:id="rId11"/>
    <p:sldId id="264" r:id="rId12"/>
    <p:sldId id="265" r:id="rId13"/>
  </p:sldIdLst>
  <p:sldSz cx="12188825" cy="6858000"/>
  <p:notesSz cx="6858000" cy="9144000"/>
  <p:defaultTextStyle>
    <a:defPPr>
      <a:defRPr lang="en-US"/>
    </a:defPPr>
    <a:lvl1pPr marL="0" algn="l" defTabSz="486918" rtl="0" eaLnBrk="1" latinLnBrk="0" hangingPunct="1">
      <a:defRPr sz="1900" kern="1200">
        <a:solidFill>
          <a:schemeClr val="tx1"/>
        </a:solidFill>
        <a:latin typeface="+mn-lt"/>
        <a:ea typeface="+mn-ea"/>
        <a:cs typeface="+mn-cs"/>
      </a:defRPr>
    </a:lvl1pPr>
    <a:lvl2pPr marL="486918" algn="l" defTabSz="486918" rtl="0" eaLnBrk="1" latinLnBrk="0" hangingPunct="1">
      <a:defRPr sz="1900" kern="1200">
        <a:solidFill>
          <a:schemeClr val="tx1"/>
        </a:solidFill>
        <a:latin typeface="+mn-lt"/>
        <a:ea typeface="+mn-ea"/>
        <a:cs typeface="+mn-cs"/>
      </a:defRPr>
    </a:lvl2pPr>
    <a:lvl3pPr marL="973836" algn="l" defTabSz="486918" rtl="0" eaLnBrk="1" latinLnBrk="0" hangingPunct="1">
      <a:defRPr sz="1900" kern="1200">
        <a:solidFill>
          <a:schemeClr val="tx1"/>
        </a:solidFill>
        <a:latin typeface="+mn-lt"/>
        <a:ea typeface="+mn-ea"/>
        <a:cs typeface="+mn-cs"/>
      </a:defRPr>
    </a:lvl3pPr>
    <a:lvl4pPr marL="1460754" algn="l" defTabSz="486918" rtl="0" eaLnBrk="1" latinLnBrk="0" hangingPunct="1">
      <a:defRPr sz="1900" kern="1200">
        <a:solidFill>
          <a:schemeClr val="tx1"/>
        </a:solidFill>
        <a:latin typeface="+mn-lt"/>
        <a:ea typeface="+mn-ea"/>
        <a:cs typeface="+mn-cs"/>
      </a:defRPr>
    </a:lvl4pPr>
    <a:lvl5pPr marL="1947672" algn="l" defTabSz="486918" rtl="0" eaLnBrk="1" latinLnBrk="0" hangingPunct="1">
      <a:defRPr sz="1900" kern="1200">
        <a:solidFill>
          <a:schemeClr val="tx1"/>
        </a:solidFill>
        <a:latin typeface="+mn-lt"/>
        <a:ea typeface="+mn-ea"/>
        <a:cs typeface="+mn-cs"/>
      </a:defRPr>
    </a:lvl5pPr>
    <a:lvl6pPr marL="2434590" algn="l" defTabSz="486918" rtl="0" eaLnBrk="1" latinLnBrk="0" hangingPunct="1">
      <a:defRPr sz="1900" kern="1200">
        <a:solidFill>
          <a:schemeClr val="tx1"/>
        </a:solidFill>
        <a:latin typeface="+mn-lt"/>
        <a:ea typeface="+mn-ea"/>
        <a:cs typeface="+mn-cs"/>
      </a:defRPr>
    </a:lvl6pPr>
    <a:lvl7pPr marL="2921508" algn="l" defTabSz="486918" rtl="0" eaLnBrk="1" latinLnBrk="0" hangingPunct="1">
      <a:defRPr sz="1900" kern="1200">
        <a:solidFill>
          <a:schemeClr val="tx1"/>
        </a:solidFill>
        <a:latin typeface="+mn-lt"/>
        <a:ea typeface="+mn-ea"/>
        <a:cs typeface="+mn-cs"/>
      </a:defRPr>
    </a:lvl7pPr>
    <a:lvl8pPr marL="3408426" algn="l" defTabSz="486918" rtl="0" eaLnBrk="1" latinLnBrk="0" hangingPunct="1">
      <a:defRPr sz="1900" kern="1200">
        <a:solidFill>
          <a:schemeClr val="tx1"/>
        </a:solidFill>
        <a:latin typeface="+mn-lt"/>
        <a:ea typeface="+mn-ea"/>
        <a:cs typeface="+mn-cs"/>
      </a:defRPr>
    </a:lvl8pPr>
    <a:lvl9pPr marL="3895344" algn="l" defTabSz="486918"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66" autoAdjust="0"/>
  </p:normalViewPr>
  <p:slideViewPr>
    <p:cSldViewPr snapToGrid="0" snapToObjects="1">
      <p:cViewPr>
        <p:scale>
          <a:sx n="75" d="100"/>
          <a:sy n="75" d="100"/>
        </p:scale>
        <p:origin x="-872" y="-176"/>
      </p:cViewPr>
      <p:guideLst>
        <p:guide orient="horz" pos="2160"/>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163" y="990600"/>
            <a:ext cx="10360501" cy="1371600"/>
          </a:xfrm>
        </p:spPr>
        <p:txBody>
          <a:bodyPr/>
          <a:lstStyle>
            <a:lvl1pPr>
              <a:defRPr sz="4300"/>
            </a:lvl1pPr>
          </a:lstStyle>
          <a:p>
            <a:pPr lvl="0"/>
            <a:r>
              <a:rPr lang="en-US" noProof="0" smtClean="0"/>
              <a:t>Click to edit Master title style</a:t>
            </a:r>
          </a:p>
        </p:txBody>
      </p:sp>
      <p:sp>
        <p:nvSpPr>
          <p:cNvPr id="13315" name="Rectangle 3"/>
          <p:cNvSpPr>
            <a:spLocks noGrp="1" noChangeArrowheads="1"/>
          </p:cNvSpPr>
          <p:nvPr>
            <p:ph type="subTitle" idx="1"/>
          </p:nvPr>
        </p:nvSpPr>
        <p:spPr>
          <a:xfrm>
            <a:off x="1929898" y="4648201"/>
            <a:ext cx="9344766" cy="1600200"/>
          </a:xfrm>
        </p:spPr>
        <p:txBody>
          <a:bodyPr/>
          <a:lstStyle>
            <a:lvl1pPr marL="0" indent="0">
              <a:buFont typeface="Wingdings" charset="0"/>
              <a:buNone/>
              <a:defRPr sz="3000"/>
            </a:lvl1pPr>
          </a:lstStyle>
          <a:p>
            <a:pPr lvl="0"/>
            <a:r>
              <a:rPr lang="en-US" noProof="0" smtClean="0"/>
              <a:t>Click to edit Master subtitle style</a:t>
            </a:r>
          </a:p>
        </p:txBody>
      </p:sp>
      <p:sp>
        <p:nvSpPr>
          <p:cNvPr id="13316" name="Rectangle 4"/>
          <p:cNvSpPr>
            <a:spLocks noGrp="1" noChangeArrowheads="1"/>
          </p:cNvSpPr>
          <p:nvPr>
            <p:ph type="dt" sz="half" idx="2"/>
          </p:nvPr>
        </p:nvSpPr>
        <p:spPr>
          <a:xfrm>
            <a:off x="914161" y="6248401"/>
            <a:ext cx="2539339" cy="457200"/>
          </a:xfrm>
        </p:spPr>
        <p:txBody>
          <a:bodyPr/>
          <a:lstStyle>
            <a:lvl1pPr>
              <a:defRPr/>
            </a:lvl1pPr>
          </a:lstStyle>
          <a:p>
            <a:fld id="{57F8C132-1A5A-F24A-A7E0-7FC284513312}" type="datetimeFigureOut">
              <a:rPr lang="en-US" smtClean="0"/>
              <a:t>15/09/21</a:t>
            </a:fld>
            <a:endParaRPr lang="en-US"/>
          </a:p>
        </p:txBody>
      </p:sp>
      <p:sp>
        <p:nvSpPr>
          <p:cNvPr id="13317" name="Rectangle 5"/>
          <p:cNvSpPr>
            <a:spLocks noGrp="1" noChangeArrowheads="1"/>
          </p:cNvSpPr>
          <p:nvPr>
            <p:ph type="ftr" sz="quarter" idx="3"/>
          </p:nvPr>
        </p:nvSpPr>
        <p:spPr>
          <a:xfrm>
            <a:off x="4164516" y="6248401"/>
            <a:ext cx="3859795" cy="457200"/>
          </a:xfrm>
        </p:spPr>
        <p:txBody>
          <a:bodyPr/>
          <a:lstStyle>
            <a:lvl1pPr>
              <a:defRPr/>
            </a:lvl1pPr>
          </a:lstStyle>
          <a:p>
            <a:endParaRPr lang="en-US"/>
          </a:p>
        </p:txBody>
      </p:sp>
      <p:sp>
        <p:nvSpPr>
          <p:cNvPr id="13318" name="Rectangle 6"/>
          <p:cNvSpPr>
            <a:spLocks noGrp="1" noChangeArrowheads="1"/>
          </p:cNvSpPr>
          <p:nvPr>
            <p:ph type="sldNum" sz="quarter" idx="4"/>
          </p:nvPr>
        </p:nvSpPr>
        <p:spPr>
          <a:xfrm>
            <a:off x="8735325" y="6248401"/>
            <a:ext cx="2539339" cy="457200"/>
          </a:xfrm>
        </p:spPr>
        <p:txBody>
          <a:bodyPr/>
          <a:lstStyle>
            <a:lvl1pPr>
              <a:defRPr/>
            </a:lvl1pPr>
          </a:lstStyle>
          <a:p>
            <a:fld id="{7E4AC9CA-99B4-2945-A3B1-C364CB33F3EC}" type="slidenum">
              <a:rPr lang="en-US" smtClean="0"/>
              <a:t>‹#›</a:t>
            </a:fld>
            <a:endParaRPr lang="en-US"/>
          </a:p>
        </p:txBody>
      </p:sp>
      <p:sp>
        <p:nvSpPr>
          <p:cNvPr id="13319" name="AutoShape 7"/>
          <p:cNvSpPr>
            <a:spLocks noChangeArrowheads="1"/>
          </p:cNvSpPr>
          <p:nvPr/>
        </p:nvSpPr>
        <p:spPr bwMode="auto">
          <a:xfrm>
            <a:off x="914161" y="3212816"/>
            <a:ext cx="10360501"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lIns="97384" tIns="48692" rIns="97384" bIns="48692"/>
          <a:lstStyle/>
          <a:p>
            <a:pPr eaLnBrk="1" hangingPunct="1"/>
            <a:endParaRPr lang="en-US" sz="2600">
              <a:latin typeface="Times New Roman" charset="0"/>
            </a:endParaRPr>
          </a:p>
        </p:txBody>
      </p:sp>
      <p:sp>
        <p:nvSpPr>
          <p:cNvPr id="2" name="Rectangle 1"/>
          <p:cNvSpPr/>
          <p:nvPr userDrawn="1"/>
        </p:nvSpPr>
        <p:spPr bwMode="auto">
          <a:xfrm>
            <a:off x="7314565" y="3212816"/>
            <a:ext cx="3960097" cy="109538"/>
          </a:xfrm>
          <a:prstGeom prst="rect">
            <a:avLst/>
          </a:prstGeom>
          <a:solidFill>
            <a:schemeClr val="accent6"/>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6"/>
              </a:solidFill>
              <a:effectLst/>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412060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2835" y="304801"/>
            <a:ext cx="2668421"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455" y="304801"/>
            <a:ext cx="780423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117682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1799402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0"/>
            <a:ext cx="10360501" cy="1362075"/>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4"/>
            <a:ext cx="10360501" cy="1500187"/>
          </a:xfrm>
        </p:spPr>
        <p:txBody>
          <a:bodyPr anchor="b"/>
          <a:lstStyle>
            <a:lvl1pPr marL="0" indent="0">
              <a:buNone/>
              <a:defRPr sz="2100"/>
            </a:lvl1pPr>
            <a:lvl2pPr marL="486918" indent="0">
              <a:buNone/>
              <a:defRPr sz="1900"/>
            </a:lvl2pPr>
            <a:lvl3pPr marL="973836" indent="0">
              <a:buNone/>
              <a:defRPr sz="1700"/>
            </a:lvl3pPr>
            <a:lvl4pPr marL="1460754" indent="0">
              <a:buNone/>
              <a:defRPr sz="1500"/>
            </a:lvl4pPr>
            <a:lvl5pPr marL="1947672" indent="0">
              <a:buNone/>
              <a:defRPr sz="1500"/>
            </a:lvl5pPr>
            <a:lvl6pPr marL="2434590" indent="0">
              <a:buNone/>
              <a:defRPr sz="1500"/>
            </a:lvl6pPr>
            <a:lvl7pPr marL="2921508" indent="0">
              <a:buNone/>
              <a:defRPr sz="1500"/>
            </a:lvl7pPr>
            <a:lvl8pPr marL="3408426" indent="0">
              <a:buNone/>
              <a:defRPr sz="1500"/>
            </a:lvl8pPr>
            <a:lvl9pPr marL="3895344"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309247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454" y="1752600"/>
            <a:ext cx="5231037" cy="426720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9639" y="1752600"/>
            <a:ext cx="5231037" cy="426720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205131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600" b="1"/>
            </a:lvl1pPr>
            <a:lvl2pPr marL="486918" indent="0">
              <a:buNone/>
              <a:defRPr sz="2100" b="1"/>
            </a:lvl2pPr>
            <a:lvl3pPr marL="973836" indent="0">
              <a:buNone/>
              <a:defRPr sz="1900" b="1"/>
            </a:lvl3pPr>
            <a:lvl4pPr marL="1460754" indent="0">
              <a:buNone/>
              <a:defRPr sz="1700" b="1"/>
            </a:lvl4pPr>
            <a:lvl5pPr marL="1947672" indent="0">
              <a:buNone/>
              <a:defRPr sz="1700" b="1"/>
            </a:lvl5pPr>
            <a:lvl6pPr marL="2434590" indent="0">
              <a:buNone/>
              <a:defRPr sz="1700" b="1"/>
            </a:lvl6pPr>
            <a:lvl7pPr marL="2921508" indent="0">
              <a:buNone/>
              <a:defRPr sz="1700" b="1"/>
            </a:lvl7pPr>
            <a:lvl8pPr marL="3408426" indent="0">
              <a:buNone/>
              <a:defRPr sz="1700" b="1"/>
            </a:lvl8pPr>
            <a:lvl9pPr marL="3895344"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600" b="1"/>
            </a:lvl1pPr>
            <a:lvl2pPr marL="486918" indent="0">
              <a:buNone/>
              <a:defRPr sz="2100" b="1"/>
            </a:lvl2pPr>
            <a:lvl3pPr marL="973836" indent="0">
              <a:buNone/>
              <a:defRPr sz="1900" b="1"/>
            </a:lvl3pPr>
            <a:lvl4pPr marL="1460754" indent="0">
              <a:buNone/>
              <a:defRPr sz="1700" b="1"/>
            </a:lvl4pPr>
            <a:lvl5pPr marL="1947672" indent="0">
              <a:buNone/>
              <a:defRPr sz="1700" b="1"/>
            </a:lvl5pPr>
            <a:lvl6pPr marL="2434590" indent="0">
              <a:buNone/>
              <a:defRPr sz="1700" b="1"/>
            </a:lvl6pPr>
            <a:lvl7pPr marL="2921508" indent="0">
              <a:buNone/>
              <a:defRPr sz="1700" b="1"/>
            </a:lvl7pPr>
            <a:lvl8pPr marL="3408426" indent="0">
              <a:buNone/>
              <a:defRPr sz="1700" b="1"/>
            </a:lvl8pPr>
            <a:lvl9pPr marL="3895344"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23431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3715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316681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500"/>
            </a:lvl1pPr>
            <a:lvl2pPr marL="486918" indent="0">
              <a:buNone/>
              <a:defRPr sz="1300"/>
            </a:lvl2pPr>
            <a:lvl3pPr marL="973836" indent="0">
              <a:buNone/>
              <a:defRPr sz="1100"/>
            </a:lvl3pPr>
            <a:lvl4pPr marL="1460754" indent="0">
              <a:buNone/>
              <a:defRPr sz="1000"/>
            </a:lvl4pPr>
            <a:lvl5pPr marL="1947672" indent="0">
              <a:buNone/>
              <a:defRPr sz="1000"/>
            </a:lvl5pPr>
            <a:lvl6pPr marL="2434590" indent="0">
              <a:buNone/>
              <a:defRPr sz="1000"/>
            </a:lvl6pPr>
            <a:lvl7pPr marL="2921508" indent="0">
              <a:buNone/>
              <a:defRPr sz="1000"/>
            </a:lvl7pPr>
            <a:lvl8pPr marL="3408426" indent="0">
              <a:buNone/>
              <a:defRPr sz="1000"/>
            </a:lvl8pPr>
            <a:lvl9pPr marL="389534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366330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8"/>
          </a:xfrm>
        </p:spPr>
        <p:txBody>
          <a:bodyPr/>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400"/>
            </a:lvl1pPr>
            <a:lvl2pPr marL="486918" indent="0">
              <a:buNone/>
              <a:defRPr sz="3000"/>
            </a:lvl2pPr>
            <a:lvl3pPr marL="973836" indent="0">
              <a:buNone/>
              <a:defRPr sz="2600"/>
            </a:lvl3pPr>
            <a:lvl4pPr marL="1460754" indent="0">
              <a:buNone/>
              <a:defRPr sz="2100"/>
            </a:lvl4pPr>
            <a:lvl5pPr marL="1947672" indent="0">
              <a:buNone/>
              <a:defRPr sz="2100"/>
            </a:lvl5pPr>
            <a:lvl6pPr marL="2434590" indent="0">
              <a:buNone/>
              <a:defRPr sz="2100"/>
            </a:lvl6pPr>
            <a:lvl7pPr marL="2921508" indent="0">
              <a:buNone/>
              <a:defRPr sz="2100"/>
            </a:lvl7pPr>
            <a:lvl8pPr marL="3408426" indent="0">
              <a:buNone/>
              <a:defRPr sz="2100"/>
            </a:lvl8pPr>
            <a:lvl9pPr marL="3895344" indent="0">
              <a:buNone/>
              <a:defRPr sz="21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095" y="5367339"/>
            <a:ext cx="7313295" cy="804862"/>
          </a:xfrm>
        </p:spPr>
        <p:txBody>
          <a:bodyPr/>
          <a:lstStyle>
            <a:lvl1pPr marL="0" indent="0">
              <a:buNone/>
              <a:defRPr sz="1500"/>
            </a:lvl1pPr>
            <a:lvl2pPr marL="486918" indent="0">
              <a:buNone/>
              <a:defRPr sz="1300"/>
            </a:lvl2pPr>
            <a:lvl3pPr marL="973836" indent="0">
              <a:buNone/>
              <a:defRPr sz="1100"/>
            </a:lvl3pPr>
            <a:lvl4pPr marL="1460754" indent="0">
              <a:buNone/>
              <a:defRPr sz="1000"/>
            </a:lvl4pPr>
            <a:lvl5pPr marL="1947672" indent="0">
              <a:buNone/>
              <a:defRPr sz="1000"/>
            </a:lvl5pPr>
            <a:lvl6pPr marL="2434590" indent="0">
              <a:buNone/>
              <a:defRPr sz="1000"/>
            </a:lvl6pPr>
            <a:lvl7pPr marL="2921508" indent="0">
              <a:buNone/>
              <a:defRPr sz="1000"/>
            </a:lvl7pPr>
            <a:lvl8pPr marL="3408426" indent="0">
              <a:buNone/>
              <a:defRPr sz="1000"/>
            </a:lvl8pPr>
            <a:lvl9pPr marL="389534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7F8C132-1A5A-F24A-A7E0-7FC284513312}" type="datetimeFigureOut">
              <a:rPr lang="en-US" smtClean="0"/>
              <a:t>15/09/21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4AC9CA-99B4-2945-A3B1-C364CB33F3EC}" type="slidenum">
              <a:rPr lang="en-US" smtClean="0"/>
              <a:t>‹#›</a:t>
            </a:fld>
            <a:endParaRPr lang="en-US"/>
          </a:p>
        </p:txBody>
      </p:sp>
    </p:spTree>
    <p:extLst>
      <p:ext uri="{BB962C8B-B14F-4D97-AF65-F5344CB8AC3E}">
        <p14:creationId xmlns:p14="http://schemas.microsoft.com/office/powerpoint/2010/main" val="15461203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766034" y="304801"/>
            <a:ext cx="10665222"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7384" tIns="48692" rIns="97384" bIns="48692" numCol="1" anchor="b" anchorCtr="0" compatLnSpc="1">
            <a:prstTxWarp prst="textNoShape">
              <a:avLst/>
            </a:prstTxWarp>
          </a:bodyPr>
          <a:lstStyle/>
          <a:p>
            <a:pPr lvl="0"/>
            <a:r>
              <a:rPr lang="en-US" dirty="0" smtClean="0"/>
              <a:t>Click to edit Master title style</a:t>
            </a:r>
            <a:endParaRPr lang="en-US" dirty="0"/>
          </a:p>
        </p:txBody>
      </p:sp>
      <p:sp>
        <p:nvSpPr>
          <p:cNvPr id="12291" name="Rectangle 3"/>
          <p:cNvSpPr>
            <a:spLocks noGrp="1" noChangeArrowheads="1"/>
          </p:cNvSpPr>
          <p:nvPr>
            <p:ph type="body" idx="1"/>
          </p:nvPr>
        </p:nvSpPr>
        <p:spPr bwMode="auto">
          <a:xfrm>
            <a:off x="755453" y="1752600"/>
            <a:ext cx="10665222"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7384" tIns="48692" rIns="97384" bIns="48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295" name="AutoShape 7"/>
          <p:cNvSpPr>
            <a:spLocks noChangeArrowheads="1"/>
          </p:cNvSpPr>
          <p:nvPr userDrawn="1"/>
        </p:nvSpPr>
        <p:spPr bwMode="auto">
          <a:xfrm>
            <a:off x="812589" y="1566864"/>
            <a:ext cx="10608087"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lIns="97384" tIns="48692" rIns="97384" bIns="48692"/>
          <a:lstStyle/>
          <a:p>
            <a:pPr eaLnBrk="1" hangingPunct="1"/>
            <a:endParaRPr lang="en-US" sz="2600">
              <a:latin typeface="Times New Roman" charset="0"/>
            </a:endParaRPr>
          </a:p>
        </p:txBody>
      </p:sp>
      <p:sp>
        <p:nvSpPr>
          <p:cNvPr id="12296" name="Line 8"/>
          <p:cNvSpPr>
            <a:spLocks noChangeShapeType="1"/>
          </p:cNvSpPr>
          <p:nvPr/>
        </p:nvSpPr>
        <p:spPr bwMode="auto">
          <a:xfrm flipV="1">
            <a:off x="812589" y="6172200"/>
            <a:ext cx="10563648"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7384" tIns="48692" rIns="97384" bIns="48692"/>
          <a:lstStyle/>
          <a:p>
            <a:endParaRPr lang="en-US"/>
          </a:p>
        </p:txBody>
      </p:sp>
      <p:sp>
        <p:nvSpPr>
          <p:cNvPr id="12297" name="Rectangle 9"/>
          <p:cNvSpPr>
            <a:spLocks noGrp="1" noChangeArrowheads="1"/>
          </p:cNvSpPr>
          <p:nvPr>
            <p:ph type="dt" sz="half" idx="2"/>
          </p:nvPr>
        </p:nvSpPr>
        <p:spPr bwMode="auto">
          <a:xfrm>
            <a:off x="812589" y="6245225"/>
            <a:ext cx="26409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7384" tIns="48692" rIns="97384" bIns="48692" numCol="1" anchor="t" anchorCtr="0" compatLnSpc="1">
            <a:prstTxWarp prst="textNoShape">
              <a:avLst/>
            </a:prstTxWarp>
          </a:bodyPr>
          <a:lstStyle>
            <a:lvl1pPr eaLnBrk="1" hangingPunct="1">
              <a:defRPr sz="1300"/>
            </a:lvl1pPr>
          </a:lstStyle>
          <a:p>
            <a:fld id="{57F8C132-1A5A-F24A-A7E0-7FC284513312}" type="datetimeFigureOut">
              <a:rPr lang="en-US" smtClean="0"/>
              <a:t>15/09/21</a:t>
            </a:fld>
            <a:endParaRPr lang="en-US"/>
          </a:p>
        </p:txBody>
      </p:sp>
      <p:sp>
        <p:nvSpPr>
          <p:cNvPr id="12298" name="Rectangle 10"/>
          <p:cNvSpPr>
            <a:spLocks noGrp="1" noChangeArrowheads="1"/>
          </p:cNvSpPr>
          <p:nvPr>
            <p:ph type="ftr" sz="quarter" idx="3"/>
          </p:nvPr>
        </p:nvSpPr>
        <p:spPr bwMode="auto">
          <a:xfrm>
            <a:off x="4164516" y="6245225"/>
            <a:ext cx="385979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7384" tIns="48692" rIns="97384" bIns="48692" numCol="1" anchor="t" anchorCtr="0" compatLnSpc="1">
            <a:prstTxWarp prst="textNoShape">
              <a:avLst/>
            </a:prstTxWarp>
          </a:bodyPr>
          <a:lstStyle>
            <a:lvl1pPr algn="ctr" eaLnBrk="1" hangingPunct="1">
              <a:defRPr sz="1300"/>
            </a:lvl1pPr>
          </a:lstStyle>
          <a:p>
            <a:endParaRPr lang="en-US"/>
          </a:p>
        </p:txBody>
      </p:sp>
      <p:sp>
        <p:nvSpPr>
          <p:cNvPr id="12299" name="Rectangle 11"/>
          <p:cNvSpPr>
            <a:spLocks noGrp="1" noChangeArrowheads="1"/>
          </p:cNvSpPr>
          <p:nvPr>
            <p:ph type="sldNum" sz="quarter" idx="4"/>
          </p:nvPr>
        </p:nvSpPr>
        <p:spPr bwMode="auto">
          <a:xfrm>
            <a:off x="8735325" y="6245225"/>
            <a:ext cx="26409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7384" tIns="48692" rIns="97384" bIns="48692" numCol="1" anchor="t" anchorCtr="0" compatLnSpc="1">
            <a:prstTxWarp prst="textNoShape">
              <a:avLst/>
            </a:prstTxWarp>
          </a:bodyPr>
          <a:lstStyle>
            <a:lvl1pPr algn="r" eaLnBrk="1" hangingPunct="1">
              <a:defRPr sz="1300"/>
            </a:lvl1pPr>
          </a:lstStyle>
          <a:p>
            <a:fld id="{7E4AC9CA-99B4-2945-A3B1-C364CB33F3EC}" type="slidenum">
              <a:rPr lang="en-US" smtClean="0"/>
              <a:t>‹#›</a:t>
            </a:fld>
            <a:endParaRPr lang="en-US"/>
          </a:p>
        </p:txBody>
      </p:sp>
      <p:sp>
        <p:nvSpPr>
          <p:cNvPr id="2" name="Rectangle 1"/>
          <p:cNvSpPr/>
          <p:nvPr userDrawn="1"/>
        </p:nvSpPr>
        <p:spPr bwMode="auto">
          <a:xfrm>
            <a:off x="7012833" y="1566864"/>
            <a:ext cx="4418423" cy="109537"/>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600">
          <a:solidFill>
            <a:schemeClr val="tx2"/>
          </a:solidFill>
          <a:latin typeface="Calibri"/>
          <a:ea typeface="+mj-ea"/>
          <a:cs typeface="Calibri"/>
        </a:defRPr>
      </a:lvl1pPr>
      <a:lvl2pPr algn="l" rtl="0" eaLnBrk="1" fontAlgn="base" hangingPunct="1">
        <a:spcBef>
          <a:spcPct val="0"/>
        </a:spcBef>
        <a:spcAft>
          <a:spcPct val="0"/>
        </a:spcAft>
        <a:defRPr sz="4000">
          <a:solidFill>
            <a:schemeClr val="tx2"/>
          </a:solidFill>
          <a:latin typeface="Verdana" charset="0"/>
          <a:ea typeface="ＭＳ Ｐゴシック" charset="0"/>
        </a:defRPr>
      </a:lvl2pPr>
      <a:lvl3pPr algn="l" rtl="0" eaLnBrk="1" fontAlgn="base" hangingPunct="1">
        <a:spcBef>
          <a:spcPct val="0"/>
        </a:spcBef>
        <a:spcAft>
          <a:spcPct val="0"/>
        </a:spcAft>
        <a:defRPr sz="4000">
          <a:solidFill>
            <a:schemeClr val="tx2"/>
          </a:solidFill>
          <a:latin typeface="Verdana" charset="0"/>
          <a:ea typeface="ＭＳ Ｐゴシック" charset="0"/>
        </a:defRPr>
      </a:lvl3pPr>
      <a:lvl4pPr algn="l" rtl="0" eaLnBrk="1" fontAlgn="base" hangingPunct="1">
        <a:spcBef>
          <a:spcPct val="0"/>
        </a:spcBef>
        <a:spcAft>
          <a:spcPct val="0"/>
        </a:spcAft>
        <a:defRPr sz="4000">
          <a:solidFill>
            <a:schemeClr val="tx2"/>
          </a:solidFill>
          <a:latin typeface="Verdana" charset="0"/>
          <a:ea typeface="ＭＳ Ｐゴシック" charset="0"/>
        </a:defRPr>
      </a:lvl4pPr>
      <a:lvl5pPr algn="l" rtl="0" eaLnBrk="1" fontAlgn="base" hangingPunct="1">
        <a:spcBef>
          <a:spcPct val="0"/>
        </a:spcBef>
        <a:spcAft>
          <a:spcPct val="0"/>
        </a:spcAft>
        <a:defRPr sz="4000">
          <a:solidFill>
            <a:schemeClr val="tx2"/>
          </a:solidFill>
          <a:latin typeface="Verdana" charset="0"/>
          <a:ea typeface="ＭＳ Ｐゴシック" charset="0"/>
        </a:defRPr>
      </a:lvl5pPr>
      <a:lvl6pPr marL="486918" algn="l" rtl="0" eaLnBrk="1" fontAlgn="base" hangingPunct="1">
        <a:spcBef>
          <a:spcPct val="0"/>
        </a:spcBef>
        <a:spcAft>
          <a:spcPct val="0"/>
        </a:spcAft>
        <a:defRPr sz="4000">
          <a:solidFill>
            <a:schemeClr val="tx2"/>
          </a:solidFill>
          <a:latin typeface="Verdana" charset="0"/>
          <a:ea typeface="ＭＳ Ｐゴシック" charset="0"/>
        </a:defRPr>
      </a:lvl6pPr>
      <a:lvl7pPr marL="973836" algn="l" rtl="0" eaLnBrk="1" fontAlgn="base" hangingPunct="1">
        <a:spcBef>
          <a:spcPct val="0"/>
        </a:spcBef>
        <a:spcAft>
          <a:spcPct val="0"/>
        </a:spcAft>
        <a:defRPr sz="4000">
          <a:solidFill>
            <a:schemeClr val="tx2"/>
          </a:solidFill>
          <a:latin typeface="Verdana" charset="0"/>
          <a:ea typeface="ＭＳ Ｐゴシック" charset="0"/>
        </a:defRPr>
      </a:lvl7pPr>
      <a:lvl8pPr marL="1460754" algn="l" rtl="0" eaLnBrk="1" fontAlgn="base" hangingPunct="1">
        <a:spcBef>
          <a:spcPct val="0"/>
        </a:spcBef>
        <a:spcAft>
          <a:spcPct val="0"/>
        </a:spcAft>
        <a:defRPr sz="4000">
          <a:solidFill>
            <a:schemeClr val="tx2"/>
          </a:solidFill>
          <a:latin typeface="Verdana" charset="0"/>
          <a:ea typeface="ＭＳ Ｐゴシック" charset="0"/>
        </a:defRPr>
      </a:lvl8pPr>
      <a:lvl9pPr marL="1947672" algn="l" rtl="0" eaLnBrk="1" fontAlgn="base" hangingPunct="1">
        <a:spcBef>
          <a:spcPct val="0"/>
        </a:spcBef>
        <a:spcAft>
          <a:spcPct val="0"/>
        </a:spcAft>
        <a:defRPr sz="4000">
          <a:solidFill>
            <a:schemeClr val="tx2"/>
          </a:solidFill>
          <a:latin typeface="Verdana" charset="0"/>
          <a:ea typeface="ＭＳ Ｐゴシック" charset="0"/>
        </a:defRPr>
      </a:lvl9pPr>
    </p:titleStyle>
    <p:bodyStyle>
      <a:lvl1pPr marL="500444" indent="-500444" algn="l" rtl="0" eaLnBrk="1" fontAlgn="base" hangingPunct="1">
        <a:spcBef>
          <a:spcPct val="20000"/>
        </a:spcBef>
        <a:spcAft>
          <a:spcPct val="0"/>
        </a:spcAft>
        <a:buClr>
          <a:schemeClr val="accent2"/>
        </a:buClr>
        <a:buFont typeface="Wingdings" charset="0"/>
        <a:buChar char="o"/>
        <a:defRPr sz="2400">
          <a:solidFill>
            <a:schemeClr val="tx1"/>
          </a:solidFill>
          <a:latin typeface="Calibri"/>
          <a:ea typeface="+mn-ea"/>
          <a:cs typeface="Calibri"/>
        </a:defRPr>
      </a:lvl1pPr>
      <a:lvl2pPr marL="967073" indent="-464940" algn="l" rtl="0" eaLnBrk="1" fontAlgn="base" hangingPunct="1">
        <a:spcBef>
          <a:spcPct val="20000"/>
        </a:spcBef>
        <a:spcAft>
          <a:spcPct val="0"/>
        </a:spcAft>
        <a:buClr>
          <a:schemeClr val="accent2"/>
        </a:buClr>
        <a:buFont typeface="Wingdings" charset="0"/>
        <a:buChar char="n"/>
        <a:defRPr sz="2200">
          <a:solidFill>
            <a:schemeClr val="tx1"/>
          </a:solidFill>
          <a:latin typeface="Calibri"/>
          <a:ea typeface="+mn-ea"/>
          <a:cs typeface="Calibri"/>
        </a:defRPr>
      </a:lvl2pPr>
      <a:lvl3pPr marL="1389745" indent="-420982" algn="l" rtl="0" eaLnBrk="1" fontAlgn="base" hangingPunct="1">
        <a:spcBef>
          <a:spcPct val="20000"/>
        </a:spcBef>
        <a:spcAft>
          <a:spcPct val="0"/>
        </a:spcAft>
        <a:buClr>
          <a:schemeClr val="accent2"/>
        </a:buClr>
        <a:buFont typeface="Wingdings" charset="0"/>
        <a:buChar char="o"/>
        <a:defRPr sz="2400">
          <a:solidFill>
            <a:schemeClr val="tx1"/>
          </a:solidFill>
          <a:latin typeface="Calibri"/>
          <a:ea typeface="+mn-ea"/>
          <a:cs typeface="Calibri"/>
        </a:defRPr>
      </a:lvl3pPr>
      <a:lvl4pPr marL="1803964" indent="-412528" algn="l" rtl="0" eaLnBrk="1" fontAlgn="base" hangingPunct="1">
        <a:spcBef>
          <a:spcPct val="20000"/>
        </a:spcBef>
        <a:spcAft>
          <a:spcPct val="0"/>
        </a:spcAft>
        <a:buClr>
          <a:schemeClr val="accent2"/>
        </a:buClr>
        <a:buFont typeface="Wingdings" charset="0"/>
        <a:buChar char="n"/>
        <a:defRPr sz="2100">
          <a:solidFill>
            <a:schemeClr val="tx1"/>
          </a:solidFill>
          <a:latin typeface="Calibri"/>
          <a:ea typeface="+mn-ea"/>
          <a:cs typeface="Calibri"/>
        </a:defRPr>
      </a:lvl4pPr>
      <a:lvl5pPr marL="2230017" indent="-424363" algn="l" rtl="0" eaLnBrk="1" fontAlgn="base" hangingPunct="1">
        <a:spcBef>
          <a:spcPct val="25000"/>
        </a:spcBef>
        <a:spcAft>
          <a:spcPct val="0"/>
        </a:spcAft>
        <a:buClr>
          <a:schemeClr val="accent2"/>
        </a:buClr>
        <a:buFont typeface="Wingdings" charset="0"/>
        <a:buChar char="§"/>
        <a:defRPr sz="2100">
          <a:solidFill>
            <a:schemeClr val="tx1"/>
          </a:solidFill>
          <a:latin typeface="Calibri"/>
          <a:ea typeface="+mn-ea"/>
          <a:cs typeface="Calibri"/>
        </a:defRPr>
      </a:lvl5pPr>
      <a:lvl6pPr marL="2716935" indent="-424363" algn="l" rtl="0" eaLnBrk="1" fontAlgn="base" hangingPunct="1">
        <a:spcBef>
          <a:spcPct val="25000"/>
        </a:spcBef>
        <a:spcAft>
          <a:spcPct val="0"/>
        </a:spcAft>
        <a:buClr>
          <a:schemeClr val="accent2"/>
        </a:buClr>
        <a:buFont typeface="Wingdings" charset="0"/>
        <a:buChar char="§"/>
        <a:defRPr sz="2100">
          <a:solidFill>
            <a:schemeClr val="tx1"/>
          </a:solidFill>
          <a:latin typeface="+mn-lt"/>
          <a:ea typeface="+mn-ea"/>
        </a:defRPr>
      </a:lvl6pPr>
      <a:lvl7pPr marL="3203853" indent="-424363" algn="l" rtl="0" eaLnBrk="1" fontAlgn="base" hangingPunct="1">
        <a:spcBef>
          <a:spcPct val="25000"/>
        </a:spcBef>
        <a:spcAft>
          <a:spcPct val="0"/>
        </a:spcAft>
        <a:buClr>
          <a:schemeClr val="accent2"/>
        </a:buClr>
        <a:buFont typeface="Wingdings" charset="0"/>
        <a:buChar char="§"/>
        <a:defRPr sz="2100">
          <a:solidFill>
            <a:schemeClr val="tx1"/>
          </a:solidFill>
          <a:latin typeface="+mn-lt"/>
          <a:ea typeface="+mn-ea"/>
        </a:defRPr>
      </a:lvl7pPr>
      <a:lvl8pPr marL="3690771" indent="-424363" algn="l" rtl="0" eaLnBrk="1" fontAlgn="base" hangingPunct="1">
        <a:spcBef>
          <a:spcPct val="25000"/>
        </a:spcBef>
        <a:spcAft>
          <a:spcPct val="0"/>
        </a:spcAft>
        <a:buClr>
          <a:schemeClr val="accent2"/>
        </a:buClr>
        <a:buFont typeface="Wingdings" charset="0"/>
        <a:buChar char="§"/>
        <a:defRPr sz="2100">
          <a:solidFill>
            <a:schemeClr val="tx1"/>
          </a:solidFill>
          <a:latin typeface="+mn-lt"/>
          <a:ea typeface="+mn-ea"/>
        </a:defRPr>
      </a:lvl8pPr>
      <a:lvl9pPr marL="4177689" indent="-424363" algn="l" rtl="0" eaLnBrk="1" fontAlgn="base" hangingPunct="1">
        <a:spcBef>
          <a:spcPct val="25000"/>
        </a:spcBef>
        <a:spcAft>
          <a:spcPct val="0"/>
        </a:spcAft>
        <a:buClr>
          <a:schemeClr val="accent2"/>
        </a:buClr>
        <a:buFont typeface="Wingdings" charset="0"/>
        <a:buChar char="§"/>
        <a:defRPr sz="2100">
          <a:solidFill>
            <a:schemeClr val="tx1"/>
          </a:solidFill>
          <a:latin typeface="+mn-lt"/>
          <a:ea typeface="+mn-ea"/>
        </a:defRPr>
      </a:lvl9pPr>
    </p:bodyStyle>
    <p:otherStyle>
      <a:defPPr>
        <a:defRPr lang="en-US"/>
      </a:defPPr>
      <a:lvl1pPr marL="0" algn="l" defTabSz="486918" rtl="0" eaLnBrk="1" latinLnBrk="0" hangingPunct="1">
        <a:defRPr sz="1900" kern="1200">
          <a:solidFill>
            <a:schemeClr val="tx1"/>
          </a:solidFill>
          <a:latin typeface="+mn-lt"/>
          <a:ea typeface="+mn-ea"/>
          <a:cs typeface="+mn-cs"/>
        </a:defRPr>
      </a:lvl1pPr>
      <a:lvl2pPr marL="486918" algn="l" defTabSz="486918" rtl="0" eaLnBrk="1" latinLnBrk="0" hangingPunct="1">
        <a:defRPr sz="1900" kern="1200">
          <a:solidFill>
            <a:schemeClr val="tx1"/>
          </a:solidFill>
          <a:latin typeface="+mn-lt"/>
          <a:ea typeface="+mn-ea"/>
          <a:cs typeface="+mn-cs"/>
        </a:defRPr>
      </a:lvl2pPr>
      <a:lvl3pPr marL="973836" algn="l" defTabSz="486918" rtl="0" eaLnBrk="1" latinLnBrk="0" hangingPunct="1">
        <a:defRPr sz="1900" kern="1200">
          <a:solidFill>
            <a:schemeClr val="tx1"/>
          </a:solidFill>
          <a:latin typeface="+mn-lt"/>
          <a:ea typeface="+mn-ea"/>
          <a:cs typeface="+mn-cs"/>
        </a:defRPr>
      </a:lvl3pPr>
      <a:lvl4pPr marL="1460754" algn="l" defTabSz="486918" rtl="0" eaLnBrk="1" latinLnBrk="0" hangingPunct="1">
        <a:defRPr sz="1900" kern="1200">
          <a:solidFill>
            <a:schemeClr val="tx1"/>
          </a:solidFill>
          <a:latin typeface="+mn-lt"/>
          <a:ea typeface="+mn-ea"/>
          <a:cs typeface="+mn-cs"/>
        </a:defRPr>
      </a:lvl4pPr>
      <a:lvl5pPr marL="1947672" algn="l" defTabSz="486918" rtl="0" eaLnBrk="1" latinLnBrk="0" hangingPunct="1">
        <a:defRPr sz="1900" kern="1200">
          <a:solidFill>
            <a:schemeClr val="tx1"/>
          </a:solidFill>
          <a:latin typeface="+mn-lt"/>
          <a:ea typeface="+mn-ea"/>
          <a:cs typeface="+mn-cs"/>
        </a:defRPr>
      </a:lvl5pPr>
      <a:lvl6pPr marL="2434590" algn="l" defTabSz="486918" rtl="0" eaLnBrk="1" latinLnBrk="0" hangingPunct="1">
        <a:defRPr sz="1900" kern="1200">
          <a:solidFill>
            <a:schemeClr val="tx1"/>
          </a:solidFill>
          <a:latin typeface="+mn-lt"/>
          <a:ea typeface="+mn-ea"/>
          <a:cs typeface="+mn-cs"/>
        </a:defRPr>
      </a:lvl6pPr>
      <a:lvl7pPr marL="2921508" algn="l" defTabSz="486918" rtl="0" eaLnBrk="1" latinLnBrk="0" hangingPunct="1">
        <a:defRPr sz="1900" kern="1200">
          <a:solidFill>
            <a:schemeClr val="tx1"/>
          </a:solidFill>
          <a:latin typeface="+mn-lt"/>
          <a:ea typeface="+mn-ea"/>
          <a:cs typeface="+mn-cs"/>
        </a:defRPr>
      </a:lvl7pPr>
      <a:lvl8pPr marL="3408426" algn="l" defTabSz="486918" rtl="0" eaLnBrk="1" latinLnBrk="0" hangingPunct="1">
        <a:defRPr sz="1900" kern="1200">
          <a:solidFill>
            <a:schemeClr val="tx1"/>
          </a:solidFill>
          <a:latin typeface="+mn-lt"/>
          <a:ea typeface="+mn-ea"/>
          <a:cs typeface="+mn-cs"/>
        </a:defRPr>
      </a:lvl8pPr>
      <a:lvl9pPr marL="3895344" algn="l" defTabSz="48691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inkedin.com/pulse/trust-hard-develop-online-yossi-sheffi/" TargetMode="External"/><Relationship Id="rId3" Type="http://schemas.openxmlformats.org/officeDocument/2006/relationships/hyperlink" Target="https://www.statista.com/statistics/1059462/social-media-usage-uk-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46" y="2246980"/>
            <a:ext cx="12089779" cy="1371600"/>
          </a:xfrm>
        </p:spPr>
        <p:txBody>
          <a:bodyPr/>
          <a:lstStyle/>
          <a:p>
            <a:pPr algn="ctr"/>
            <a:r>
              <a:rPr lang="en-US" dirty="0" smtClean="0"/>
              <a:t>Universities’ online networking operations:</a:t>
            </a:r>
            <a:br>
              <a:rPr lang="en-US" dirty="0" smtClean="0"/>
            </a:br>
            <a:r>
              <a:rPr lang="en-US" dirty="0" smtClean="0"/>
              <a:t>expectations and perceptions</a:t>
            </a:r>
            <a:br>
              <a:rPr lang="en-US" dirty="0" smtClean="0"/>
            </a:br>
            <a:endParaRPr lang="en-US" dirty="0"/>
          </a:p>
        </p:txBody>
      </p:sp>
      <p:sp>
        <p:nvSpPr>
          <p:cNvPr id="3" name="Subtitle 2"/>
          <p:cNvSpPr>
            <a:spLocks noGrp="1"/>
          </p:cNvSpPr>
          <p:nvPr>
            <p:ph type="subTitle" idx="1"/>
          </p:nvPr>
        </p:nvSpPr>
        <p:spPr>
          <a:xfrm>
            <a:off x="880122" y="3618580"/>
            <a:ext cx="9344766" cy="1600200"/>
          </a:xfrm>
        </p:spPr>
        <p:txBody>
          <a:bodyPr/>
          <a:lstStyle/>
          <a:p>
            <a:pPr algn="ctr"/>
            <a:r>
              <a:rPr lang="en-US" sz="3500" dirty="0" smtClean="0"/>
              <a:t>BERA Annual Conference 2021</a:t>
            </a:r>
          </a:p>
          <a:p>
            <a:pPr algn="ctr"/>
            <a:endParaRPr lang="en-US" sz="3500" dirty="0" smtClean="0"/>
          </a:p>
          <a:p>
            <a:pPr algn="ctr"/>
            <a:r>
              <a:rPr lang="en-US" sz="2400" dirty="0" err="1" smtClean="0"/>
              <a:t>Dr</a:t>
            </a:r>
            <a:r>
              <a:rPr lang="en-US" sz="2400" dirty="0" smtClean="0"/>
              <a:t> Christine (</a:t>
            </a:r>
            <a:r>
              <a:rPr lang="en-US" sz="2400" dirty="0" err="1" smtClean="0"/>
              <a:t>Xianghan</a:t>
            </a:r>
            <a:r>
              <a:rPr lang="en-US" sz="2400" dirty="0" smtClean="0"/>
              <a:t>) O’Dea</a:t>
            </a:r>
          </a:p>
          <a:p>
            <a:pPr algn="ctr"/>
            <a:r>
              <a:rPr lang="en-US" sz="2400" dirty="0" smtClean="0"/>
              <a:t>York Business School, York St John University</a:t>
            </a:r>
            <a:endParaRPr lang="en-US" sz="2400" dirty="0"/>
          </a:p>
        </p:txBody>
      </p:sp>
    </p:spTree>
    <p:extLst>
      <p:ext uri="{BB962C8B-B14F-4D97-AF65-F5344CB8AC3E}">
        <p14:creationId xmlns:p14="http://schemas.microsoft.com/office/powerpoint/2010/main" val="29754525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Apart from a lack of inadequate institutional level support, it seems that at the personal level</a:t>
            </a:r>
            <a:r>
              <a:rPr lang="en-US" b="1" i="1" dirty="0" smtClean="0"/>
              <a:t>, the students did not take sufficient initiative to try to solve the problems either</a:t>
            </a:r>
            <a:r>
              <a:rPr lang="en-US" dirty="0" smtClean="0"/>
              <a:t>. </a:t>
            </a:r>
          </a:p>
          <a:p>
            <a:r>
              <a:rPr lang="en-US" dirty="0" smtClean="0"/>
              <a:t>Their reactions could be because these year one students had not yet fully developed their independent problem-solving skills, given the fact that the majority of them were school leavers, and were more used to being handheld by their teachers in their previous school.</a:t>
            </a:r>
          </a:p>
          <a:p>
            <a:endParaRPr lang="en-US" dirty="0"/>
          </a:p>
        </p:txBody>
      </p:sp>
    </p:spTree>
    <p:extLst>
      <p:ext uri="{BB962C8B-B14F-4D97-AF65-F5344CB8AC3E}">
        <p14:creationId xmlns:p14="http://schemas.microsoft.com/office/powerpoint/2010/main" val="156238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Students need to </a:t>
            </a:r>
            <a:r>
              <a:rPr lang="en-US" b="1" i="1" dirty="0" smtClean="0"/>
              <a:t>develop resilience</a:t>
            </a:r>
            <a:r>
              <a:rPr lang="en-US" dirty="0" smtClean="0"/>
              <a:t>, and learn to build their social contacts and circles with one another online by actively participating and engaging </a:t>
            </a:r>
            <a:r>
              <a:rPr lang="en-US" dirty="0" smtClean="0"/>
              <a:t>in </a:t>
            </a:r>
            <a:r>
              <a:rPr lang="en-US" dirty="0" smtClean="0"/>
              <a:t>online activities.</a:t>
            </a:r>
          </a:p>
          <a:p>
            <a:r>
              <a:rPr lang="en-US" dirty="0" smtClean="0"/>
              <a:t> They should also come forward and make their voice heard about the challenges and problems they face in relation to their social development, and the level and type of support they truly need.</a:t>
            </a:r>
          </a:p>
          <a:p>
            <a:r>
              <a:rPr lang="en-US" dirty="0"/>
              <a:t>I</a:t>
            </a:r>
            <a:r>
              <a:rPr lang="en-US" dirty="0" smtClean="0"/>
              <a:t>t is highly important for universities to offer year one students the opportunities to meet others in person on campus.</a:t>
            </a:r>
          </a:p>
          <a:p>
            <a:r>
              <a:rPr lang="en-US" dirty="0"/>
              <a:t>T</a:t>
            </a:r>
            <a:r>
              <a:rPr lang="en-US" dirty="0" smtClean="0"/>
              <a:t>here needs to be a large variety of online events and activities taking place regularly throughout their academic years, in order to accommodate the different needs of the new and existing students (O’ </a:t>
            </a:r>
            <a:r>
              <a:rPr lang="en-US" dirty="0" err="1" smtClean="0"/>
              <a:t>Dea</a:t>
            </a:r>
            <a:r>
              <a:rPr lang="en-US" dirty="0" smtClean="0"/>
              <a:t>, 2021).</a:t>
            </a:r>
          </a:p>
          <a:p>
            <a:endParaRPr lang="en-US" dirty="0"/>
          </a:p>
        </p:txBody>
      </p:sp>
    </p:spTree>
    <p:extLst>
      <p:ext uri="{BB962C8B-B14F-4D97-AF65-F5344CB8AC3E}">
        <p14:creationId xmlns:p14="http://schemas.microsoft.com/office/powerpoint/2010/main" val="349338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sz="1800" dirty="0" smtClean="0"/>
              <a:t>Allen, T. J. (1977) Managing the flow of technology: Technology transfer and the dissemination of technological information within the R&amp;D organization. Cambridge, MA: MIT Press.</a:t>
            </a:r>
          </a:p>
          <a:p>
            <a:r>
              <a:rPr lang="en-US" sz="1800" dirty="0" smtClean="0"/>
              <a:t>Allen, T.J., &amp; </a:t>
            </a:r>
            <a:r>
              <a:rPr lang="en-US" sz="1800" dirty="0" err="1" smtClean="0"/>
              <a:t>Hern</a:t>
            </a:r>
            <a:r>
              <a:rPr lang="en-US" sz="1800" dirty="0" smtClean="0"/>
              <a:t>, G. (2006) The Organization and Architecture of Innovation: Managing the Flow of Technology. </a:t>
            </a:r>
            <a:r>
              <a:rPr lang="en-US" sz="1800" dirty="0" err="1" smtClean="0"/>
              <a:t>Routledge</a:t>
            </a:r>
            <a:r>
              <a:rPr lang="en-US" sz="1800" dirty="0" smtClean="0"/>
              <a:t>.</a:t>
            </a:r>
          </a:p>
          <a:p>
            <a:r>
              <a:rPr lang="en-US" sz="1800" dirty="0" err="1" smtClean="0"/>
              <a:t>Sheffi</a:t>
            </a:r>
            <a:r>
              <a:rPr lang="en-US" sz="1800" dirty="0" smtClean="0"/>
              <a:t>, Y. (2020) Trust is hard to develop online. 19th Jun. Retrieved from: </a:t>
            </a:r>
            <a:r>
              <a:rPr lang="en-US" sz="1800" dirty="0" smtClean="0">
                <a:hlinkClick r:id="rId2"/>
              </a:rPr>
              <a:t>https://www.linkedin.com/pulse/trust-hard-develop-online-yossi-sheffi/</a:t>
            </a:r>
            <a:r>
              <a:rPr lang="en-US" sz="1800" dirty="0" smtClean="0"/>
              <a:t>.</a:t>
            </a:r>
          </a:p>
          <a:p>
            <a:r>
              <a:rPr lang="en-US" sz="1800" dirty="0" err="1" smtClean="0"/>
              <a:t>Statista</a:t>
            </a:r>
            <a:r>
              <a:rPr lang="en-US" sz="1800" dirty="0" smtClean="0"/>
              <a:t> (2020).  Reach of leading social networking sites used by those aged 15 to 25 in the United Kingdom (UK) as of 3rd quarter 2020. Retrieved from: </a:t>
            </a:r>
            <a:r>
              <a:rPr lang="en-US" sz="1800" dirty="0" smtClean="0">
                <a:hlinkClick r:id="rId3"/>
              </a:rPr>
              <a:t>https://www.statista.com/statistics/1059462/social-media-usage-uk-age/</a:t>
            </a:r>
            <a:r>
              <a:rPr lang="en-US" sz="1800" dirty="0" smtClean="0"/>
              <a:t>.</a:t>
            </a:r>
          </a:p>
          <a:p>
            <a:pPr lvl="0"/>
            <a:r>
              <a:rPr lang="en-GB" sz="1800" dirty="0" smtClean="0"/>
              <a:t>O’Dea, X (2021) Universities’ Online Networking Operations: Expectations and Perceptions. In Kaplan, A. (</a:t>
            </a:r>
            <a:r>
              <a:rPr lang="en-GB" sz="1800" dirty="0" err="1" smtClean="0"/>
              <a:t>ed</a:t>
            </a:r>
            <a:r>
              <a:rPr lang="en-GB" sz="1800" dirty="0" smtClean="0"/>
              <a:t>). </a:t>
            </a:r>
            <a:r>
              <a:rPr lang="en-GB" sz="1800" i="1" dirty="0" smtClean="0"/>
              <a:t>Digital Transformation and Disruption of Higher Education</a:t>
            </a:r>
            <a:r>
              <a:rPr lang="en-GB" sz="1800" dirty="0" smtClean="0"/>
              <a:t>. Cambridge University Press (in press – Dec. 2021).</a:t>
            </a:r>
          </a:p>
          <a:p>
            <a:r>
              <a:rPr lang="en-GB" sz="1800" dirty="0"/>
              <a:t>O’Dea, X (2021</a:t>
            </a:r>
            <a:r>
              <a:rPr lang="en-GB" sz="1800" dirty="0" smtClean="0"/>
              <a:t>) </a:t>
            </a:r>
            <a:r>
              <a:rPr lang="en-GB" sz="1800" dirty="0"/>
              <a:t>Providing Business school students with online social networking opportunities during remote learning. </a:t>
            </a:r>
            <a:r>
              <a:rPr lang="en-GB" sz="1800" i="1" dirty="0"/>
              <a:t>Journal of Learning Development in Higher Education</a:t>
            </a:r>
            <a:r>
              <a:rPr lang="en-GB" sz="1800" dirty="0"/>
              <a:t> (in </a:t>
            </a:r>
            <a:r>
              <a:rPr lang="en-GB" sz="1800" dirty="0" smtClean="0"/>
              <a:t>press </a:t>
            </a:r>
            <a:r>
              <a:rPr lang="mr-IN" sz="1800" dirty="0" smtClean="0"/>
              <a:t>–</a:t>
            </a:r>
            <a:r>
              <a:rPr lang="en-GB" sz="1800" dirty="0" smtClean="0"/>
              <a:t> Oct. 2021)</a:t>
            </a:r>
            <a:endParaRPr lang="en-GB" sz="1800" dirty="0"/>
          </a:p>
          <a:p>
            <a:pPr lvl="0"/>
            <a:endParaRPr lang="en-GB" sz="1800" dirty="0" smtClean="0"/>
          </a:p>
          <a:p>
            <a:pPr marL="0" indent="0">
              <a:buNone/>
            </a:pPr>
            <a:endParaRPr lang="en-US" sz="1800" dirty="0" smtClean="0"/>
          </a:p>
          <a:p>
            <a:endParaRPr lang="en-US" sz="1800" dirty="0"/>
          </a:p>
        </p:txBody>
      </p:sp>
    </p:spTree>
    <p:extLst>
      <p:ext uri="{BB962C8B-B14F-4D97-AF65-F5344CB8AC3E}">
        <p14:creationId xmlns:p14="http://schemas.microsoft.com/office/powerpoint/2010/main" val="43652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and rational</a:t>
            </a:r>
            <a:endParaRPr lang="en-US" dirty="0"/>
          </a:p>
        </p:txBody>
      </p:sp>
      <p:sp>
        <p:nvSpPr>
          <p:cNvPr id="3" name="Content Placeholder 2"/>
          <p:cNvSpPr>
            <a:spLocks noGrp="1"/>
          </p:cNvSpPr>
          <p:nvPr>
            <p:ph idx="1"/>
          </p:nvPr>
        </p:nvSpPr>
        <p:spPr/>
        <p:txBody>
          <a:bodyPr/>
          <a:lstStyle/>
          <a:p>
            <a:r>
              <a:rPr lang="en-US" dirty="0" smtClean="0"/>
              <a:t>A book chapter - </a:t>
            </a:r>
            <a:r>
              <a:rPr lang="en-GB" dirty="0" smtClean="0"/>
              <a:t>Kaplan, A. (</a:t>
            </a:r>
            <a:r>
              <a:rPr lang="en-GB" dirty="0" err="1" smtClean="0"/>
              <a:t>ed</a:t>
            </a:r>
            <a:r>
              <a:rPr lang="en-GB" dirty="0" smtClean="0"/>
              <a:t>). </a:t>
            </a:r>
            <a:r>
              <a:rPr lang="en-GB" i="1" dirty="0" smtClean="0"/>
              <a:t>Digital Transformation and Disruption of Higher Education</a:t>
            </a:r>
            <a:r>
              <a:rPr lang="en-GB" dirty="0" smtClean="0"/>
              <a:t>. Cambridge University Press (O’Dea, 2021).</a:t>
            </a:r>
            <a:endParaRPr lang="en-US" dirty="0" smtClean="0"/>
          </a:p>
          <a:p>
            <a:r>
              <a:rPr lang="en-US" dirty="0" smtClean="0"/>
              <a:t>The pandemic and the associated lockdowns have made it very challenging for </a:t>
            </a:r>
            <a:r>
              <a:rPr lang="en-US" b="1" i="1" dirty="0" smtClean="0"/>
              <a:t>year one students </a:t>
            </a:r>
            <a:r>
              <a:rPr lang="en-US" dirty="0" smtClean="0"/>
              <a:t>to build and develop their social circles</a:t>
            </a:r>
          </a:p>
          <a:p>
            <a:r>
              <a:rPr lang="en-US" dirty="0" smtClean="0"/>
              <a:t>A large body of research has focused on the effectiveness of online learning and teaching, </a:t>
            </a:r>
            <a:r>
              <a:rPr lang="en-US" dirty="0"/>
              <a:t>l</a:t>
            </a:r>
            <a:r>
              <a:rPr lang="en-US" dirty="0" smtClean="0"/>
              <a:t>ittle attention has been devoted to students’ </a:t>
            </a:r>
            <a:r>
              <a:rPr lang="en-US" b="1" i="1" dirty="0" smtClean="0"/>
              <a:t>social development (friends making, social networking) </a:t>
            </a:r>
            <a:r>
              <a:rPr lang="en-US" dirty="0" smtClean="0"/>
              <a:t>during remote learning</a:t>
            </a:r>
          </a:p>
          <a:p>
            <a:r>
              <a:rPr lang="en-US" dirty="0" smtClean="0"/>
              <a:t>This qualitative study aims to close the gap and </a:t>
            </a:r>
            <a:r>
              <a:rPr lang="en-US" dirty="0" smtClean="0"/>
              <a:t>makes </a:t>
            </a:r>
            <a:r>
              <a:rPr lang="en-US" dirty="0" smtClean="0"/>
              <a:t>a contribution to the literature by developing an in-depth understanding </a:t>
            </a:r>
            <a:r>
              <a:rPr lang="en-US" b="1" i="1" dirty="0" smtClean="0"/>
              <a:t>of the effectiveness of one UK university’s online networking operations during the pandemic from students’ perspective</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233822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connections</a:t>
            </a:r>
            <a:endParaRPr lang="en-US" dirty="0"/>
          </a:p>
        </p:txBody>
      </p:sp>
      <p:sp>
        <p:nvSpPr>
          <p:cNvPr id="3" name="Content Placeholder 2"/>
          <p:cNvSpPr>
            <a:spLocks noGrp="1"/>
          </p:cNvSpPr>
          <p:nvPr>
            <p:ph idx="1"/>
          </p:nvPr>
        </p:nvSpPr>
        <p:spPr>
          <a:xfrm>
            <a:off x="755453" y="1859493"/>
            <a:ext cx="10665222" cy="4287307"/>
          </a:xfrm>
        </p:spPr>
        <p:txBody>
          <a:bodyPr/>
          <a:lstStyle/>
          <a:p>
            <a:r>
              <a:rPr lang="en-US" b="1" i="1" dirty="0" smtClean="0"/>
              <a:t>Proximity and nonverbal cues </a:t>
            </a:r>
            <a:r>
              <a:rPr lang="en-US" dirty="0" smtClean="0"/>
              <a:t>are commonly associated with face-to-face interactions </a:t>
            </a:r>
            <a:endParaRPr lang="en-GB" dirty="0"/>
          </a:p>
          <a:p>
            <a:pPr lvl="1"/>
            <a:r>
              <a:rPr lang="en-US" b="1" dirty="0" smtClean="0"/>
              <a:t>Allen Curve </a:t>
            </a:r>
            <a:r>
              <a:rPr lang="en-US" dirty="0" smtClean="0"/>
              <a:t>(1977, 2006) - individuals tend to socially interact more with those to whom they are </a:t>
            </a:r>
            <a:r>
              <a:rPr lang="en-US" b="1" i="1" dirty="0" smtClean="0"/>
              <a:t>in close proximity </a:t>
            </a:r>
            <a:r>
              <a:rPr lang="en-US" dirty="0" smtClean="0"/>
              <a:t>(5 feet </a:t>
            </a:r>
            <a:r>
              <a:rPr lang="en-US" dirty="0" err="1" smtClean="0"/>
              <a:t>vs</a:t>
            </a:r>
            <a:r>
              <a:rPr lang="en-US" dirty="0" smtClean="0"/>
              <a:t> 50 feet).</a:t>
            </a:r>
          </a:p>
          <a:p>
            <a:r>
              <a:rPr lang="en-US" dirty="0" smtClean="0"/>
              <a:t>An essential precondition - </a:t>
            </a:r>
            <a:r>
              <a:rPr lang="en-US" b="1" i="1" dirty="0" smtClean="0"/>
              <a:t>interpersonal trust </a:t>
            </a:r>
          </a:p>
          <a:p>
            <a:pPr lvl="1"/>
            <a:r>
              <a:rPr lang="en-US" dirty="0"/>
              <a:t>I</a:t>
            </a:r>
            <a:r>
              <a:rPr lang="en-US" dirty="0" smtClean="0"/>
              <a:t>t </a:t>
            </a:r>
            <a:r>
              <a:rPr lang="en-US" dirty="0" smtClean="0"/>
              <a:t>is more challenging to build trust through online communications only, due to a lack of personal contact and personal touch (</a:t>
            </a:r>
            <a:r>
              <a:rPr lang="en-US" dirty="0" err="1" smtClean="0"/>
              <a:t>Sheffi</a:t>
            </a:r>
            <a:r>
              <a:rPr lang="en-US" dirty="0" smtClean="0"/>
              <a:t>, 2020).</a:t>
            </a:r>
          </a:p>
          <a:p>
            <a:r>
              <a:rPr lang="en-US" b="1" i="1" dirty="0" smtClean="0"/>
              <a:t>Self-disclosure</a:t>
            </a:r>
            <a:r>
              <a:rPr lang="en-US" dirty="0" smtClean="0"/>
              <a:t>: the extent to which individuals wish to self-disclose (breadth and depth) has a direct impact on social intimacy and closeness</a:t>
            </a:r>
          </a:p>
          <a:p>
            <a:pPr lvl="1"/>
            <a:endParaRPr lang="en-US" dirty="0" smtClean="0"/>
          </a:p>
          <a:p>
            <a:endParaRPr lang="en-US" dirty="0" smtClean="0"/>
          </a:p>
          <a:p>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4632583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033" y="304801"/>
            <a:ext cx="11422791" cy="1216025"/>
          </a:xfrm>
        </p:spPr>
        <p:txBody>
          <a:bodyPr/>
          <a:lstStyle/>
          <a:p>
            <a:r>
              <a:rPr lang="en-US" dirty="0"/>
              <a:t>S</a:t>
            </a:r>
            <a:r>
              <a:rPr lang="en-US" dirty="0" smtClean="0"/>
              <a:t>tudents’ social communications </a:t>
            </a:r>
            <a:r>
              <a:rPr lang="mr-IN" dirty="0" smtClean="0"/>
              <a:t>–</a:t>
            </a:r>
            <a:r>
              <a:rPr lang="en-US" dirty="0" smtClean="0"/>
              <a:t> pre-pandemic</a:t>
            </a:r>
            <a:endParaRPr lang="en-US" dirty="0"/>
          </a:p>
        </p:txBody>
      </p:sp>
      <p:sp>
        <p:nvSpPr>
          <p:cNvPr id="3" name="Content Placeholder 2"/>
          <p:cNvSpPr>
            <a:spLocks noGrp="1"/>
          </p:cNvSpPr>
          <p:nvPr>
            <p:ph idx="1"/>
          </p:nvPr>
        </p:nvSpPr>
        <p:spPr/>
        <p:txBody>
          <a:bodyPr/>
          <a:lstStyle/>
          <a:p>
            <a:r>
              <a:rPr lang="en-US" dirty="0" smtClean="0"/>
              <a:t>In person </a:t>
            </a:r>
            <a:r>
              <a:rPr lang="en-US" dirty="0" smtClean="0"/>
              <a:t>interaction</a:t>
            </a:r>
            <a:endParaRPr lang="en-US" dirty="0" smtClean="0"/>
          </a:p>
          <a:p>
            <a:pPr lvl="1"/>
            <a:r>
              <a:rPr lang="en-US" dirty="0" smtClean="0"/>
              <a:t>Timetabled teaching sessions</a:t>
            </a:r>
          </a:p>
          <a:p>
            <a:pPr lvl="1"/>
            <a:r>
              <a:rPr lang="en-US" dirty="0"/>
              <a:t>S</a:t>
            </a:r>
            <a:r>
              <a:rPr lang="en-US" dirty="0" smtClean="0"/>
              <a:t>ocial events and activities organized by the university (the Students’ Union) and their academic departments</a:t>
            </a:r>
          </a:p>
          <a:p>
            <a:pPr lvl="1"/>
            <a:r>
              <a:rPr lang="en-US" dirty="0" smtClean="0"/>
              <a:t>Welcome week social activities </a:t>
            </a:r>
            <a:r>
              <a:rPr lang="mr-IN" dirty="0" smtClean="0"/>
              <a:t>–</a:t>
            </a:r>
            <a:r>
              <a:rPr lang="en-US" dirty="0" smtClean="0"/>
              <a:t> year one students</a:t>
            </a:r>
          </a:p>
          <a:p>
            <a:r>
              <a:rPr lang="en-US" dirty="0" smtClean="0"/>
              <a:t>Online interaction</a:t>
            </a:r>
          </a:p>
          <a:p>
            <a:pPr lvl="1"/>
            <a:r>
              <a:rPr lang="en-US" dirty="0" smtClean="0"/>
              <a:t>Mobile apps</a:t>
            </a:r>
          </a:p>
          <a:p>
            <a:pPr lvl="1"/>
            <a:r>
              <a:rPr lang="en-US" dirty="0"/>
              <a:t>T</a:t>
            </a:r>
            <a:r>
              <a:rPr lang="en-US" dirty="0" smtClean="0"/>
              <a:t>he popularity of mobile apps among young adults in the UK (age between 15-25) : </a:t>
            </a:r>
            <a:r>
              <a:rPr lang="en-US" b="1" i="1" dirty="0" smtClean="0"/>
              <a:t>Facebook</a:t>
            </a:r>
            <a:r>
              <a:rPr lang="en-US" dirty="0" smtClean="0"/>
              <a:t> (82%), </a:t>
            </a:r>
            <a:r>
              <a:rPr lang="en-US" b="1" i="1" dirty="0" err="1" smtClean="0"/>
              <a:t>WhatsAPP</a:t>
            </a:r>
            <a:r>
              <a:rPr lang="en-US" dirty="0" smtClean="0"/>
              <a:t> (79%) and</a:t>
            </a:r>
            <a:r>
              <a:rPr lang="en-US" b="1" i="1" dirty="0" smtClean="0"/>
              <a:t> </a:t>
            </a:r>
            <a:r>
              <a:rPr lang="en-US" b="1" i="1" dirty="0" err="1" smtClean="0"/>
              <a:t>Instagram</a:t>
            </a:r>
            <a:r>
              <a:rPr lang="en-US" b="1" i="1" dirty="0" smtClean="0"/>
              <a:t> </a:t>
            </a:r>
            <a:r>
              <a:rPr lang="en-US" dirty="0" smtClean="0"/>
              <a:t>(76%)- (</a:t>
            </a:r>
            <a:r>
              <a:rPr lang="en-US" dirty="0" err="1" smtClean="0"/>
              <a:t>Statista</a:t>
            </a:r>
            <a:r>
              <a:rPr lang="en-US" dirty="0" smtClean="0"/>
              <a:t>, 2020)</a:t>
            </a:r>
          </a:p>
          <a:p>
            <a:pPr lvl="1"/>
            <a:endParaRPr lang="en-US" dirty="0" smtClean="0"/>
          </a:p>
          <a:p>
            <a:pPr lvl="1"/>
            <a:endParaRPr lang="en-US" dirty="0"/>
          </a:p>
        </p:txBody>
      </p:sp>
    </p:spTree>
    <p:extLst>
      <p:ext uri="{BB962C8B-B14F-4D97-AF65-F5344CB8AC3E}">
        <p14:creationId xmlns:p14="http://schemas.microsoft.com/office/powerpoint/2010/main" val="10887768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ethods</a:t>
            </a:r>
            <a:endParaRPr lang="en-US" dirty="0"/>
          </a:p>
        </p:txBody>
      </p:sp>
      <p:sp>
        <p:nvSpPr>
          <p:cNvPr id="3" name="Content Placeholder 2"/>
          <p:cNvSpPr>
            <a:spLocks noGrp="1"/>
          </p:cNvSpPr>
          <p:nvPr>
            <p:ph idx="1"/>
          </p:nvPr>
        </p:nvSpPr>
        <p:spPr/>
        <p:txBody>
          <a:bodyPr/>
          <a:lstStyle/>
          <a:p>
            <a:r>
              <a:rPr lang="en-US" dirty="0" smtClean="0"/>
              <a:t>Case study</a:t>
            </a:r>
          </a:p>
          <a:p>
            <a:r>
              <a:rPr lang="en-US" dirty="0" smtClean="0"/>
              <a:t>Semi-structured interviews </a:t>
            </a:r>
            <a:r>
              <a:rPr lang="mr-IN" dirty="0" smtClean="0"/>
              <a:t>–</a:t>
            </a:r>
            <a:r>
              <a:rPr lang="en-GB" dirty="0"/>
              <a:t> </a:t>
            </a:r>
            <a:r>
              <a:rPr lang="en-GB" dirty="0" smtClean="0"/>
              <a:t>online,</a:t>
            </a:r>
            <a:r>
              <a:rPr lang="en-US" dirty="0" smtClean="0"/>
              <a:t> Zoom</a:t>
            </a:r>
          </a:p>
          <a:p>
            <a:r>
              <a:rPr lang="en-GB" dirty="0" smtClean="0"/>
              <a:t>10 year one students </a:t>
            </a:r>
            <a:r>
              <a:rPr lang="en-US" dirty="0" smtClean="0"/>
              <a:t>from a regional UK university </a:t>
            </a:r>
            <a:r>
              <a:rPr lang="en-GB" dirty="0" smtClean="0"/>
              <a:t>were recruited using </a:t>
            </a:r>
            <a:r>
              <a:rPr lang="en-US" dirty="0" smtClean="0"/>
              <a:t>a volunteer sampling strategy </a:t>
            </a:r>
            <a:r>
              <a:rPr lang="mr-IN" dirty="0" smtClean="0"/>
              <a:t>–</a:t>
            </a:r>
            <a:r>
              <a:rPr lang="en-US" dirty="0" smtClean="0"/>
              <a:t> an invitation email was sent to students via school admin </a:t>
            </a:r>
            <a:r>
              <a:rPr lang="en-US" dirty="0" smtClean="0"/>
              <a:t>teams</a:t>
            </a:r>
            <a:endParaRPr lang="en-US" dirty="0" smtClean="0"/>
          </a:p>
          <a:p>
            <a:r>
              <a:rPr lang="en-US" dirty="0"/>
              <a:t>E</a:t>
            </a:r>
            <a:r>
              <a:rPr lang="en-US" dirty="0" smtClean="0"/>
              <a:t>ach interview lasted between 40 to 60 min</a:t>
            </a:r>
          </a:p>
          <a:p>
            <a:r>
              <a:rPr lang="en-US" dirty="0" smtClean="0"/>
              <a:t>In order to build trust and eliminate the effect of any power relationship, I arranged a short pre-interview Zoom meeting (approx. 20 min) with all participants.</a:t>
            </a:r>
          </a:p>
          <a:p>
            <a:r>
              <a:rPr lang="en-US" dirty="0" smtClean="0"/>
              <a:t>Data analysis: first and second cycle coding</a:t>
            </a:r>
          </a:p>
          <a:p>
            <a:endParaRPr lang="en-US" dirty="0" smtClean="0"/>
          </a:p>
        </p:txBody>
      </p:sp>
      <p:sp>
        <p:nvSpPr>
          <p:cNvPr id="6" name="Rectangle 5"/>
          <p:cNvSpPr/>
          <p:nvPr/>
        </p:nvSpPr>
        <p:spPr>
          <a:xfrm>
            <a:off x="4125877" y="3236640"/>
            <a:ext cx="184666" cy="384721"/>
          </a:xfrm>
          <a:prstGeom prst="rect">
            <a:avLst/>
          </a:prstGeom>
        </p:spPr>
        <p:txBody>
          <a:bodyPr wrap="none">
            <a:spAutoFit/>
          </a:bodyPr>
          <a:lstStyle/>
          <a:p>
            <a:r>
              <a:rPr lang="en-US" dirty="0" smtClean="0"/>
              <a:t> </a:t>
            </a:r>
            <a:endParaRPr lang="en-US" dirty="0"/>
          </a:p>
        </p:txBody>
      </p:sp>
    </p:spTree>
    <p:extLst>
      <p:ext uri="{BB962C8B-B14F-4D97-AF65-F5344CB8AC3E}">
        <p14:creationId xmlns:p14="http://schemas.microsoft.com/office/powerpoint/2010/main" val="326776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the perceived views of students  </a:t>
            </a:r>
            <a:endParaRPr lang="en-US" dirty="0"/>
          </a:p>
        </p:txBody>
      </p:sp>
      <p:sp>
        <p:nvSpPr>
          <p:cNvPr id="3" name="Content Placeholder 2"/>
          <p:cNvSpPr>
            <a:spLocks noGrp="1"/>
          </p:cNvSpPr>
          <p:nvPr>
            <p:ph idx="1"/>
          </p:nvPr>
        </p:nvSpPr>
        <p:spPr/>
        <p:txBody>
          <a:bodyPr/>
          <a:lstStyle/>
          <a:p>
            <a:r>
              <a:rPr lang="en-US" dirty="0" smtClean="0"/>
              <a:t>Research questions </a:t>
            </a:r>
          </a:p>
          <a:p>
            <a:pPr lvl="1"/>
            <a:r>
              <a:rPr lang="en-US" i="1" dirty="0" smtClean="0"/>
              <a:t>how effective are universities’ online social and networking events in supporting year one students’ social development during online learning?</a:t>
            </a:r>
          </a:p>
          <a:p>
            <a:pPr lvl="1"/>
            <a:r>
              <a:rPr lang="en-US" dirty="0" smtClean="0"/>
              <a:t>What are the main causes to the difficulties these students experience regarding their social development?</a:t>
            </a:r>
            <a:endParaRPr lang="en-US" i="1" dirty="0" smtClean="0"/>
          </a:p>
          <a:p>
            <a:r>
              <a:rPr lang="en-US" dirty="0" smtClean="0"/>
              <a:t>A lack of sufficient social contacts</a:t>
            </a:r>
          </a:p>
          <a:p>
            <a:r>
              <a:rPr lang="en-US" dirty="0" smtClean="0"/>
              <a:t>Superficial digital friendships</a:t>
            </a:r>
          </a:p>
          <a:p>
            <a:pPr marL="502133" lvl="1" indent="0">
              <a:buNone/>
            </a:pPr>
            <a:endParaRPr lang="en-US" dirty="0" smtClean="0"/>
          </a:p>
          <a:p>
            <a:endParaRPr lang="en-US" dirty="0"/>
          </a:p>
        </p:txBody>
      </p:sp>
    </p:spTree>
    <p:extLst>
      <p:ext uri="{BB962C8B-B14F-4D97-AF65-F5344CB8AC3E}">
        <p14:creationId xmlns:p14="http://schemas.microsoft.com/office/powerpoint/2010/main" val="487552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755453" y="1774826"/>
            <a:ext cx="10665222" cy="4267200"/>
          </a:xfrm>
        </p:spPr>
        <p:txBody>
          <a:bodyPr/>
          <a:lstStyle/>
          <a:p>
            <a:pPr marL="0" indent="0">
              <a:buNone/>
            </a:pPr>
            <a:r>
              <a:rPr lang="en-US" b="1" dirty="0" smtClean="0"/>
              <a:t>A lack of sufficient social contacts</a:t>
            </a:r>
          </a:p>
          <a:p>
            <a:r>
              <a:rPr lang="en-US" dirty="0"/>
              <a:t>R</a:t>
            </a:r>
            <a:r>
              <a:rPr lang="en-US" dirty="0" smtClean="0"/>
              <a:t>espondents said that they did not get to know many year one students, including those on the same module. Consequently, many reported that they were feeling lonely, and depressed. </a:t>
            </a:r>
          </a:p>
          <a:p>
            <a:r>
              <a:rPr lang="en-US" dirty="0" smtClean="0"/>
              <a:t>The university did not provide adequate online networking opportunities </a:t>
            </a:r>
            <a:r>
              <a:rPr lang="mr-IN" dirty="0" smtClean="0"/>
              <a:t>–</a:t>
            </a:r>
            <a:r>
              <a:rPr lang="en-US" dirty="0" smtClean="0"/>
              <a:t> welcome week, and after the term started</a:t>
            </a:r>
          </a:p>
          <a:p>
            <a:r>
              <a:rPr lang="en-US" dirty="0" smtClean="0"/>
              <a:t>Module tutors made little effort to help students develop social connections during online teaching</a:t>
            </a:r>
          </a:p>
          <a:p>
            <a:pPr lvl="1"/>
            <a:r>
              <a:rPr lang="en-US" dirty="0" smtClean="0"/>
              <a:t>Because their initial contacts were carried out online, and also because they were not familiar with each other, the students remarked that they could not fully take advantage of the social side of collaborative learning</a:t>
            </a:r>
          </a:p>
          <a:p>
            <a:pPr lvl="1"/>
            <a:endParaRPr lang="en-US" dirty="0" smtClean="0"/>
          </a:p>
          <a:p>
            <a:pPr lvl="1"/>
            <a:endParaRPr lang="en-US" dirty="0" smtClean="0"/>
          </a:p>
          <a:p>
            <a:endParaRPr lang="en-US" dirty="0"/>
          </a:p>
        </p:txBody>
      </p:sp>
      <p:sp>
        <p:nvSpPr>
          <p:cNvPr id="4" name="Rectangle 3"/>
          <p:cNvSpPr/>
          <p:nvPr/>
        </p:nvSpPr>
        <p:spPr>
          <a:xfrm>
            <a:off x="4072101" y="3236640"/>
            <a:ext cx="184666" cy="384721"/>
          </a:xfrm>
          <a:prstGeom prst="rect">
            <a:avLst/>
          </a:prstGeom>
        </p:spPr>
        <p:txBody>
          <a:bodyPr wrap="none">
            <a:spAutoFit/>
          </a:bodyPr>
          <a:lstStyle/>
          <a:p>
            <a:r>
              <a:rPr lang="en-US" dirty="0" smtClean="0"/>
              <a:t> </a:t>
            </a:r>
            <a:endParaRPr lang="en-US" dirty="0"/>
          </a:p>
        </p:txBody>
      </p:sp>
    </p:spTree>
    <p:extLst>
      <p:ext uri="{BB962C8B-B14F-4D97-AF65-F5344CB8AC3E}">
        <p14:creationId xmlns:p14="http://schemas.microsoft.com/office/powerpoint/2010/main" val="88770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lstStyle/>
          <a:p>
            <a:pPr marL="0" indent="0">
              <a:buNone/>
            </a:pPr>
            <a:r>
              <a:rPr lang="en-US" b="1" dirty="0" smtClean="0"/>
              <a:t>Superficial digital friendships</a:t>
            </a:r>
          </a:p>
          <a:p>
            <a:r>
              <a:rPr lang="en-US" dirty="0" smtClean="0"/>
              <a:t>The common platforms reported </a:t>
            </a:r>
            <a:r>
              <a:rPr lang="en-US" dirty="0" smtClean="0"/>
              <a:t>include </a:t>
            </a:r>
            <a:r>
              <a:rPr lang="en-US" dirty="0" smtClean="0"/>
              <a:t>Facebook Messenger, </a:t>
            </a:r>
            <a:r>
              <a:rPr lang="en-US" dirty="0" err="1" smtClean="0"/>
              <a:t>WhatsApp</a:t>
            </a:r>
            <a:r>
              <a:rPr lang="en-US" dirty="0" smtClean="0"/>
              <a:t>, Snapchat and </a:t>
            </a:r>
            <a:r>
              <a:rPr lang="en-US" dirty="0" err="1" smtClean="0"/>
              <a:t>Instagram</a:t>
            </a:r>
            <a:r>
              <a:rPr lang="en-US" dirty="0" smtClean="0"/>
              <a:t>.</a:t>
            </a:r>
          </a:p>
          <a:p>
            <a:r>
              <a:rPr lang="en-US" dirty="0"/>
              <a:t>T</a:t>
            </a:r>
            <a:r>
              <a:rPr lang="en-US" dirty="0" smtClean="0"/>
              <a:t>he new people respondents met through online chats were merely acquaintances, and with whom they did not manage to develop close friendships. </a:t>
            </a:r>
          </a:p>
          <a:p>
            <a:r>
              <a:rPr lang="en-US" b="1" i="1" dirty="0" smtClean="0"/>
              <a:t>The difficulty in establishing interpersonal trust </a:t>
            </a:r>
            <a:r>
              <a:rPr lang="en-US" dirty="0" smtClean="0"/>
              <a:t>appeared to be a major barrier </a:t>
            </a:r>
            <a:r>
              <a:rPr lang="en-US" dirty="0" smtClean="0"/>
              <a:t>for </a:t>
            </a:r>
            <a:r>
              <a:rPr lang="en-US" dirty="0" smtClean="0"/>
              <a:t>building stronger and deeper friendships online. </a:t>
            </a:r>
          </a:p>
          <a:p>
            <a:pPr lvl="1"/>
            <a:r>
              <a:rPr lang="en-US" dirty="0"/>
              <a:t>T</a:t>
            </a:r>
            <a:r>
              <a:rPr lang="en-US" dirty="0" smtClean="0"/>
              <a:t>hey did not </a:t>
            </a:r>
            <a:r>
              <a:rPr lang="en-US" dirty="0" smtClean="0"/>
              <a:t>appear to seek </a:t>
            </a:r>
            <a:r>
              <a:rPr lang="en-US" dirty="0" smtClean="0"/>
              <a:t>social support from the new friends they met online, and were reluctant to open up to expose their real thoughts and feelings. </a:t>
            </a:r>
          </a:p>
          <a:p>
            <a:pPr lvl="1"/>
            <a:endParaRPr lang="en-US" dirty="0" smtClean="0"/>
          </a:p>
          <a:p>
            <a:endParaRPr lang="en-US" dirty="0"/>
          </a:p>
        </p:txBody>
      </p:sp>
      <p:sp>
        <p:nvSpPr>
          <p:cNvPr id="4" name="Rectangle 3"/>
          <p:cNvSpPr/>
          <p:nvPr/>
        </p:nvSpPr>
        <p:spPr>
          <a:xfrm>
            <a:off x="4072101" y="3236640"/>
            <a:ext cx="184666" cy="384721"/>
          </a:xfrm>
          <a:prstGeom prst="rect">
            <a:avLst/>
          </a:prstGeom>
        </p:spPr>
        <p:txBody>
          <a:bodyPr wrap="none">
            <a:spAutoFit/>
          </a:bodyPr>
          <a:lstStyle/>
          <a:p>
            <a:r>
              <a:rPr lang="en-US" dirty="0" smtClean="0"/>
              <a:t> </a:t>
            </a:r>
            <a:endParaRPr lang="en-US" dirty="0"/>
          </a:p>
        </p:txBody>
      </p:sp>
    </p:spTree>
    <p:extLst>
      <p:ext uri="{BB962C8B-B14F-4D97-AF65-F5344CB8AC3E}">
        <p14:creationId xmlns:p14="http://schemas.microsoft.com/office/powerpoint/2010/main" val="3783296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During the pandemic, respondents </a:t>
            </a:r>
            <a:r>
              <a:rPr lang="en-US" dirty="0" smtClean="0"/>
              <a:t>did not manage to develop as many social contacts as they wished to, and/or form strong social relationships with others during their first year at university. They were not happy with the situation, and felt that they were thrown in at the deep end.</a:t>
            </a:r>
          </a:p>
          <a:p>
            <a:pPr lvl="1"/>
            <a:r>
              <a:rPr lang="en-US" dirty="0"/>
              <a:t>W</a:t>
            </a:r>
            <a:r>
              <a:rPr lang="en-US" dirty="0" smtClean="0"/>
              <a:t>ithin the context of online learning, social interactions should be carried out at least in a hybrid manner. </a:t>
            </a:r>
          </a:p>
          <a:p>
            <a:r>
              <a:rPr lang="en-US" dirty="0" smtClean="0"/>
              <a:t>The perceptions of the respondents highlighted the weakness of university support systems during its online migration, and also a lack of full understanding of the difficulties and challenges students experienced in relation to their social development when they were studying remotely.</a:t>
            </a:r>
            <a:endParaRPr lang="en-US" dirty="0"/>
          </a:p>
        </p:txBody>
      </p:sp>
    </p:spTree>
    <p:extLst>
      <p:ext uri="{BB962C8B-B14F-4D97-AF65-F5344CB8AC3E}">
        <p14:creationId xmlns:p14="http://schemas.microsoft.com/office/powerpoint/2010/main" val="1622762683"/>
      </p:ext>
    </p:extLst>
  </p:cSld>
  <p:clrMapOvr>
    <a:masterClrMapping/>
  </p:clrMapOvr>
</p:sld>
</file>

<file path=ppt/theme/theme1.xml><?xml version="1.0" encoding="utf-8"?>
<a:theme xmlns:a="http://schemas.openxmlformats.org/drawingml/2006/main" name="tf10203785_win32">
  <a:themeElements>
    <a:clrScheme name="Office Them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Office Them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Office Them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Office Them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Office Them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Office Them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ffice Them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Office Them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tf10203785_win32.pot</Template>
  <TotalTime>8337</TotalTime>
  <Words>1266</Words>
  <Application>Microsoft Macintosh PowerPoint</Application>
  <PresentationFormat>Custom</PresentationFormat>
  <Paragraphs>79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tf10203785_win32</vt:lpstr>
      <vt:lpstr>Universities’ online networking operations: expectations and perceptions </vt:lpstr>
      <vt:lpstr>Introduction and rational</vt:lpstr>
      <vt:lpstr>Social connections</vt:lpstr>
      <vt:lpstr>Students’ social communications – pre-pandemic</vt:lpstr>
      <vt:lpstr>Methods</vt:lpstr>
      <vt:lpstr>Results - the perceived views of students  </vt:lpstr>
      <vt:lpstr>Results</vt:lpstr>
      <vt:lpstr>Results </vt:lpstr>
      <vt:lpstr>Conclusion</vt:lpstr>
      <vt:lpstr>Conclusion</vt:lpstr>
      <vt:lpstr>Recommendations</vt:lpstr>
      <vt:lpstr>References </vt:lpstr>
    </vt:vector>
  </TitlesOfParts>
  <Company>York St John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ODea</dc:creator>
  <cp:lastModifiedBy>mike ODea</cp:lastModifiedBy>
  <cp:revision>140</cp:revision>
  <dcterms:created xsi:type="dcterms:W3CDTF">2021-09-07T13:25:20Z</dcterms:created>
  <dcterms:modified xsi:type="dcterms:W3CDTF">2021-09-15T07:37:44Z</dcterms:modified>
</cp:coreProperties>
</file>