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66" r:id="rId6"/>
    <p:sldId id="267" r:id="rId7"/>
    <p:sldId id="257" r:id="rId8"/>
    <p:sldId id="265" r:id="rId9"/>
    <p:sldId id="258" r:id="rId10"/>
    <p:sldId id="262" r:id="rId11"/>
    <p:sldId id="285" r:id="rId12"/>
    <p:sldId id="275" r:id="rId13"/>
    <p:sldId id="276" r:id="rId14"/>
    <p:sldId id="271" r:id="rId15"/>
    <p:sldId id="272" r:id="rId16"/>
    <p:sldId id="274" r:id="rId17"/>
    <p:sldId id="284" r:id="rId18"/>
    <p:sldId id="283" r:id="rId19"/>
    <p:sldId id="282" r:id="rId20"/>
    <p:sldId id="268" r:id="rId21"/>
    <p:sldId id="279" r:id="rId22"/>
    <p:sldId id="280" r:id="rId23"/>
    <p:sldId id="263" r:id="rId24"/>
  </p:sldIdLst>
  <p:sldSz cx="12192000" cy="6858000"/>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26" autoAdjust="0"/>
  </p:normalViewPr>
  <p:slideViewPr>
    <p:cSldViewPr snapToGrid="0" snapToObjects="1">
      <p:cViewPr varScale="1">
        <p:scale>
          <a:sx n="71" d="100"/>
          <a:sy n="71" d="100"/>
        </p:scale>
        <p:origin x="45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Unsworth" userId="72b2097a-92f2-4817-847e-dd3380a9265c" providerId="ADAL" clId="{E089DD63-407C-405A-BE4C-4A82D7CF203B}"/>
    <pc:docChg chg="modSld">
      <pc:chgData name="Ruth Unsworth" userId="72b2097a-92f2-4817-847e-dd3380a9265c" providerId="ADAL" clId="{E089DD63-407C-405A-BE4C-4A82D7CF203B}" dt="2021-11-09T12:09:46.781" v="12" actId="20577"/>
      <pc:docMkLst>
        <pc:docMk/>
      </pc:docMkLst>
      <pc:sldChg chg="modNotesTx">
        <pc:chgData name="Ruth Unsworth" userId="72b2097a-92f2-4817-847e-dd3380a9265c" providerId="ADAL" clId="{E089DD63-407C-405A-BE4C-4A82D7CF203B}" dt="2021-11-09T12:09:16.074" v="1" actId="20577"/>
        <pc:sldMkLst>
          <pc:docMk/>
          <pc:sldMk cId="478296324" sldId="258"/>
        </pc:sldMkLst>
      </pc:sldChg>
      <pc:sldChg chg="modNotesTx">
        <pc:chgData name="Ruth Unsworth" userId="72b2097a-92f2-4817-847e-dd3380a9265c" providerId="ADAL" clId="{E089DD63-407C-405A-BE4C-4A82D7CF203B}" dt="2021-11-09T12:09:18.626" v="2" actId="20577"/>
        <pc:sldMkLst>
          <pc:docMk/>
          <pc:sldMk cId="4121043229" sldId="262"/>
        </pc:sldMkLst>
      </pc:sldChg>
      <pc:sldChg chg="modNotesTx">
        <pc:chgData name="Ruth Unsworth" userId="72b2097a-92f2-4817-847e-dd3380a9265c" providerId="ADAL" clId="{E089DD63-407C-405A-BE4C-4A82D7CF203B}" dt="2021-11-09T12:09:46.781" v="12" actId="20577"/>
        <pc:sldMkLst>
          <pc:docMk/>
          <pc:sldMk cId="2309765402" sldId="263"/>
        </pc:sldMkLst>
      </pc:sldChg>
      <pc:sldChg chg="modNotesTx">
        <pc:chgData name="Ruth Unsworth" userId="72b2097a-92f2-4817-847e-dd3380a9265c" providerId="ADAL" clId="{E089DD63-407C-405A-BE4C-4A82D7CF203B}" dt="2021-11-09T12:09:12.961" v="0" actId="20577"/>
        <pc:sldMkLst>
          <pc:docMk/>
          <pc:sldMk cId="3492918623" sldId="265"/>
        </pc:sldMkLst>
      </pc:sldChg>
      <pc:sldChg chg="modNotesTx">
        <pc:chgData name="Ruth Unsworth" userId="72b2097a-92f2-4817-847e-dd3380a9265c" providerId="ADAL" clId="{E089DD63-407C-405A-BE4C-4A82D7CF203B}" dt="2021-11-09T12:09:27.429" v="5" actId="20577"/>
        <pc:sldMkLst>
          <pc:docMk/>
          <pc:sldMk cId="3353955025" sldId="271"/>
        </pc:sldMkLst>
      </pc:sldChg>
      <pc:sldChg chg="modNotesTx">
        <pc:chgData name="Ruth Unsworth" userId="72b2097a-92f2-4817-847e-dd3380a9265c" providerId="ADAL" clId="{E089DD63-407C-405A-BE4C-4A82D7CF203B}" dt="2021-11-09T12:09:30.058" v="6" actId="20577"/>
        <pc:sldMkLst>
          <pc:docMk/>
          <pc:sldMk cId="4159482726" sldId="272"/>
        </pc:sldMkLst>
      </pc:sldChg>
      <pc:sldChg chg="modNotesTx">
        <pc:chgData name="Ruth Unsworth" userId="72b2097a-92f2-4817-847e-dd3380a9265c" providerId="ADAL" clId="{E089DD63-407C-405A-BE4C-4A82D7CF203B}" dt="2021-11-09T12:09:32.690" v="7" actId="20577"/>
        <pc:sldMkLst>
          <pc:docMk/>
          <pc:sldMk cId="2142204133" sldId="274"/>
        </pc:sldMkLst>
      </pc:sldChg>
      <pc:sldChg chg="modNotesTx">
        <pc:chgData name="Ruth Unsworth" userId="72b2097a-92f2-4817-847e-dd3380a9265c" providerId="ADAL" clId="{E089DD63-407C-405A-BE4C-4A82D7CF203B}" dt="2021-11-09T12:09:22.492" v="3" actId="20577"/>
        <pc:sldMkLst>
          <pc:docMk/>
          <pc:sldMk cId="840213330" sldId="275"/>
        </pc:sldMkLst>
      </pc:sldChg>
      <pc:sldChg chg="modNotesTx">
        <pc:chgData name="Ruth Unsworth" userId="72b2097a-92f2-4817-847e-dd3380a9265c" providerId="ADAL" clId="{E089DD63-407C-405A-BE4C-4A82D7CF203B}" dt="2021-11-09T12:09:24.937" v="4" actId="20577"/>
        <pc:sldMkLst>
          <pc:docMk/>
          <pc:sldMk cId="528780" sldId="276"/>
        </pc:sldMkLst>
      </pc:sldChg>
      <pc:sldChg chg="modNotesTx">
        <pc:chgData name="Ruth Unsworth" userId="72b2097a-92f2-4817-847e-dd3380a9265c" providerId="ADAL" clId="{E089DD63-407C-405A-BE4C-4A82D7CF203B}" dt="2021-11-09T12:09:43.474" v="11" actId="20577"/>
        <pc:sldMkLst>
          <pc:docMk/>
          <pc:sldMk cId="1929754984" sldId="279"/>
        </pc:sldMkLst>
      </pc:sldChg>
      <pc:sldChg chg="modNotesTx">
        <pc:chgData name="Ruth Unsworth" userId="72b2097a-92f2-4817-847e-dd3380a9265c" providerId="ADAL" clId="{E089DD63-407C-405A-BE4C-4A82D7CF203B}" dt="2021-11-09T12:09:40.234" v="10" actId="20577"/>
        <pc:sldMkLst>
          <pc:docMk/>
          <pc:sldMk cId="1545419242" sldId="282"/>
        </pc:sldMkLst>
      </pc:sldChg>
      <pc:sldChg chg="modNotesTx">
        <pc:chgData name="Ruth Unsworth" userId="72b2097a-92f2-4817-847e-dd3380a9265c" providerId="ADAL" clId="{E089DD63-407C-405A-BE4C-4A82D7CF203B}" dt="2021-11-09T12:09:37.562" v="9" actId="20577"/>
        <pc:sldMkLst>
          <pc:docMk/>
          <pc:sldMk cId="69764939" sldId="283"/>
        </pc:sldMkLst>
      </pc:sldChg>
      <pc:sldChg chg="modNotesTx">
        <pc:chgData name="Ruth Unsworth" userId="72b2097a-92f2-4817-847e-dd3380a9265c" providerId="ADAL" clId="{E089DD63-407C-405A-BE4C-4A82D7CF203B}" dt="2021-11-09T12:09:35.170" v="8" actId="20577"/>
        <pc:sldMkLst>
          <pc:docMk/>
          <pc:sldMk cId="56453621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A686B-067B-4CA5-98A8-0DF630E7A0C3}"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EFD4A-3489-4BD1-8A49-834EDC35476D}" type="slidenum">
              <a:rPr lang="en-GB" smtClean="0"/>
              <a:t>‹#›</a:t>
            </a:fld>
            <a:endParaRPr lang="en-GB"/>
          </a:p>
        </p:txBody>
      </p:sp>
    </p:spTree>
    <p:extLst>
      <p:ext uri="{BB962C8B-B14F-4D97-AF65-F5344CB8AC3E}">
        <p14:creationId xmlns:p14="http://schemas.microsoft.com/office/powerpoint/2010/main" val="270231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1</a:t>
            </a:fld>
            <a:endParaRPr lang="en-GB"/>
          </a:p>
        </p:txBody>
      </p:sp>
    </p:spTree>
    <p:extLst>
      <p:ext uri="{BB962C8B-B14F-4D97-AF65-F5344CB8AC3E}">
        <p14:creationId xmlns:p14="http://schemas.microsoft.com/office/powerpoint/2010/main" val="390806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11</a:t>
            </a:fld>
            <a:endParaRPr lang="en-GB"/>
          </a:p>
        </p:txBody>
      </p:sp>
    </p:spTree>
    <p:extLst>
      <p:ext uri="{BB962C8B-B14F-4D97-AF65-F5344CB8AC3E}">
        <p14:creationId xmlns:p14="http://schemas.microsoft.com/office/powerpoint/2010/main" val="30738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12</a:t>
            </a:fld>
            <a:endParaRPr lang="en-GB"/>
          </a:p>
        </p:txBody>
      </p:sp>
    </p:spTree>
    <p:extLst>
      <p:ext uri="{BB962C8B-B14F-4D97-AF65-F5344CB8AC3E}">
        <p14:creationId xmlns:p14="http://schemas.microsoft.com/office/powerpoint/2010/main" val="338061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13</a:t>
            </a:fld>
            <a:endParaRPr lang="en-GB"/>
          </a:p>
        </p:txBody>
      </p:sp>
    </p:spTree>
    <p:extLst>
      <p:ext uri="{BB962C8B-B14F-4D97-AF65-F5344CB8AC3E}">
        <p14:creationId xmlns:p14="http://schemas.microsoft.com/office/powerpoint/2010/main" val="336404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14</a:t>
            </a:fld>
            <a:endParaRPr lang="en-GB"/>
          </a:p>
        </p:txBody>
      </p:sp>
    </p:spTree>
    <p:extLst>
      <p:ext uri="{BB962C8B-B14F-4D97-AF65-F5344CB8AC3E}">
        <p14:creationId xmlns:p14="http://schemas.microsoft.com/office/powerpoint/2010/main" val="226708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15</a:t>
            </a:fld>
            <a:endParaRPr lang="en-GB"/>
          </a:p>
        </p:txBody>
      </p:sp>
    </p:spTree>
    <p:extLst>
      <p:ext uri="{BB962C8B-B14F-4D97-AF65-F5344CB8AC3E}">
        <p14:creationId xmlns:p14="http://schemas.microsoft.com/office/powerpoint/2010/main" val="357981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p>
        </p:txBody>
      </p:sp>
      <p:sp>
        <p:nvSpPr>
          <p:cNvPr id="4" name="Slide Number Placeholder 3"/>
          <p:cNvSpPr>
            <a:spLocks noGrp="1"/>
          </p:cNvSpPr>
          <p:nvPr>
            <p:ph type="sldNum" sz="quarter" idx="5"/>
          </p:nvPr>
        </p:nvSpPr>
        <p:spPr/>
        <p:txBody>
          <a:bodyPr/>
          <a:lstStyle/>
          <a:p>
            <a:fld id="{D32EFD4A-3489-4BD1-8A49-834EDC35476D}" type="slidenum">
              <a:rPr lang="en-GB" smtClean="0"/>
              <a:t>16</a:t>
            </a:fld>
            <a:endParaRPr lang="en-GB"/>
          </a:p>
        </p:txBody>
      </p:sp>
    </p:spTree>
    <p:extLst>
      <p:ext uri="{BB962C8B-B14F-4D97-AF65-F5344CB8AC3E}">
        <p14:creationId xmlns:p14="http://schemas.microsoft.com/office/powerpoint/2010/main" val="258587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17</a:t>
            </a:fld>
            <a:endParaRPr lang="en-GB"/>
          </a:p>
        </p:txBody>
      </p:sp>
    </p:spTree>
    <p:extLst>
      <p:ext uri="{BB962C8B-B14F-4D97-AF65-F5344CB8AC3E}">
        <p14:creationId xmlns:p14="http://schemas.microsoft.com/office/powerpoint/2010/main" val="218701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18</a:t>
            </a:fld>
            <a:endParaRPr lang="en-GB"/>
          </a:p>
        </p:txBody>
      </p:sp>
    </p:spTree>
    <p:extLst>
      <p:ext uri="{BB962C8B-B14F-4D97-AF65-F5344CB8AC3E}">
        <p14:creationId xmlns:p14="http://schemas.microsoft.com/office/powerpoint/2010/main" val="346521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20</a:t>
            </a:fld>
            <a:endParaRPr lang="en-GB"/>
          </a:p>
        </p:txBody>
      </p:sp>
    </p:spTree>
    <p:extLst>
      <p:ext uri="{BB962C8B-B14F-4D97-AF65-F5344CB8AC3E}">
        <p14:creationId xmlns:p14="http://schemas.microsoft.com/office/powerpoint/2010/main" val="182701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2</a:t>
            </a:fld>
            <a:endParaRPr lang="en-GB"/>
          </a:p>
        </p:txBody>
      </p:sp>
    </p:spTree>
    <p:extLst>
      <p:ext uri="{BB962C8B-B14F-4D97-AF65-F5344CB8AC3E}">
        <p14:creationId xmlns:p14="http://schemas.microsoft.com/office/powerpoint/2010/main" val="211485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3</a:t>
            </a:fld>
            <a:endParaRPr lang="en-GB"/>
          </a:p>
        </p:txBody>
      </p:sp>
    </p:spTree>
    <p:extLst>
      <p:ext uri="{BB962C8B-B14F-4D97-AF65-F5344CB8AC3E}">
        <p14:creationId xmlns:p14="http://schemas.microsoft.com/office/powerpoint/2010/main" val="185107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4</a:t>
            </a:fld>
            <a:endParaRPr lang="en-GB"/>
          </a:p>
        </p:txBody>
      </p:sp>
    </p:spTree>
    <p:extLst>
      <p:ext uri="{BB962C8B-B14F-4D97-AF65-F5344CB8AC3E}">
        <p14:creationId xmlns:p14="http://schemas.microsoft.com/office/powerpoint/2010/main" val="119431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EFD4A-3489-4BD1-8A49-834EDC35476D}" type="slidenum">
              <a:rPr lang="en-GB" smtClean="0"/>
              <a:t>5</a:t>
            </a:fld>
            <a:endParaRPr lang="en-GB"/>
          </a:p>
        </p:txBody>
      </p:sp>
    </p:spTree>
    <p:extLst>
      <p:ext uri="{BB962C8B-B14F-4D97-AF65-F5344CB8AC3E}">
        <p14:creationId xmlns:p14="http://schemas.microsoft.com/office/powerpoint/2010/main" val="53488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6</a:t>
            </a:fld>
            <a:endParaRPr lang="en-GB"/>
          </a:p>
        </p:txBody>
      </p:sp>
    </p:spTree>
    <p:extLst>
      <p:ext uri="{BB962C8B-B14F-4D97-AF65-F5344CB8AC3E}">
        <p14:creationId xmlns:p14="http://schemas.microsoft.com/office/powerpoint/2010/main" val="256761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7</a:t>
            </a:fld>
            <a:endParaRPr lang="en-GB"/>
          </a:p>
        </p:txBody>
      </p:sp>
    </p:spTree>
    <p:extLst>
      <p:ext uri="{BB962C8B-B14F-4D97-AF65-F5344CB8AC3E}">
        <p14:creationId xmlns:p14="http://schemas.microsoft.com/office/powerpoint/2010/main" val="1133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2EFD4A-3489-4BD1-8A49-834EDC35476D}" type="slidenum">
              <a:rPr lang="en-GB" smtClean="0"/>
              <a:t>9</a:t>
            </a:fld>
            <a:endParaRPr lang="en-GB"/>
          </a:p>
        </p:txBody>
      </p:sp>
    </p:spTree>
    <p:extLst>
      <p:ext uri="{BB962C8B-B14F-4D97-AF65-F5344CB8AC3E}">
        <p14:creationId xmlns:p14="http://schemas.microsoft.com/office/powerpoint/2010/main" val="118049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EFD4A-3489-4BD1-8A49-834EDC35476D}" type="slidenum">
              <a:rPr lang="en-GB" smtClean="0"/>
              <a:t>10</a:t>
            </a:fld>
            <a:endParaRPr lang="en-GB"/>
          </a:p>
        </p:txBody>
      </p:sp>
    </p:spTree>
    <p:extLst>
      <p:ext uri="{BB962C8B-B14F-4D97-AF65-F5344CB8AC3E}">
        <p14:creationId xmlns:p14="http://schemas.microsoft.com/office/powerpoint/2010/main" val="1905362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FA84C00-F31F-4B91-BB46-2C87D3F2DBBC}"/>
              </a:ext>
            </a:extLst>
          </p:cNvPr>
          <p:cNvSpPr>
            <a:spLocks noChangeArrowheads="1"/>
          </p:cNvSpPr>
          <p:nvPr/>
        </p:nvSpPr>
        <p:spPr bwMode="auto">
          <a:xfrm>
            <a:off x="0" y="1"/>
            <a:ext cx="12192000" cy="5516563"/>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en-US" altLang="en-US" sz="2400">
              <a:solidFill>
                <a:srgbClr val="663366"/>
              </a:solidFill>
            </a:endParaRPr>
          </a:p>
        </p:txBody>
      </p:sp>
      <p:pic>
        <p:nvPicPr>
          <p:cNvPr id="5" name="Picture 8">
            <a:extLst>
              <a:ext uri="{FF2B5EF4-FFF2-40B4-BE49-F238E27FC236}">
                <a16:creationId xmlns:a16="http://schemas.microsoft.com/office/drawing/2014/main" id="{7D1FB049-BB53-4CB4-BF25-80F5EFC5EE3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5600" y="5843588"/>
            <a:ext cx="2590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ctrTitle" sz="quarter"/>
          </p:nvPr>
        </p:nvSpPr>
        <p:spPr>
          <a:xfrm>
            <a:off x="1007533" y="476251"/>
            <a:ext cx="10363200" cy="1470025"/>
          </a:xfrm>
        </p:spPr>
        <p:txBody>
          <a:bodyPr/>
          <a:lstStyle>
            <a:lvl1pPr>
              <a:defRPr>
                <a:solidFill>
                  <a:schemeClr val="bg1"/>
                </a:solidFill>
              </a:defRPr>
            </a:lvl1pPr>
          </a:lstStyle>
          <a:p>
            <a:r>
              <a:rPr lang="en-US"/>
              <a:t>Click to edit Master title style</a:t>
            </a:r>
            <a:endParaRPr lang="en-GB"/>
          </a:p>
        </p:txBody>
      </p:sp>
      <p:sp>
        <p:nvSpPr>
          <p:cNvPr id="8204" name="Rectangle 12"/>
          <p:cNvSpPr>
            <a:spLocks noGrp="1" noChangeArrowheads="1"/>
          </p:cNvSpPr>
          <p:nvPr>
            <p:ph type="subTitle" sz="quarter" idx="1"/>
          </p:nvPr>
        </p:nvSpPr>
        <p:spPr>
          <a:xfrm>
            <a:off x="1102784" y="2420938"/>
            <a:ext cx="10081683" cy="1752600"/>
          </a:xfrm>
        </p:spPr>
        <p:txBody>
          <a:bodyPr/>
          <a:lstStyle>
            <a:lvl1pPr marL="0" indent="0">
              <a:defRPr b="1">
                <a:solidFill>
                  <a:schemeClr val="bg1"/>
                </a:solidFill>
              </a:defRPr>
            </a:lvl1pPr>
          </a:lstStyle>
          <a:p>
            <a:r>
              <a:rPr lang="en-US"/>
              <a:t>Click to edit Master subtitle style</a:t>
            </a:r>
            <a:endParaRPr lang="en-GB"/>
          </a:p>
        </p:txBody>
      </p:sp>
      <p:sp>
        <p:nvSpPr>
          <p:cNvPr id="6" name="Rectangle 6">
            <a:extLst>
              <a:ext uri="{FF2B5EF4-FFF2-40B4-BE49-F238E27FC236}">
                <a16:creationId xmlns:a16="http://schemas.microsoft.com/office/drawing/2014/main" id="{38DB4631-A339-44AF-8E92-AFB81C7BFE12}"/>
              </a:ext>
            </a:extLst>
          </p:cNvPr>
          <p:cNvSpPr>
            <a:spLocks noGrp="1" noChangeArrowheads="1"/>
          </p:cNvSpPr>
          <p:nvPr>
            <p:ph type="sldNum" sz="quarter" idx="10"/>
          </p:nvPr>
        </p:nvSpPr>
        <p:spPr>
          <a:xfrm>
            <a:off x="8737600" y="6245225"/>
            <a:ext cx="2844800" cy="476250"/>
          </a:xfrm>
        </p:spPr>
        <p:txBody>
          <a:bodyPr/>
          <a:lstStyle>
            <a:lvl1pPr>
              <a:defRPr smtClean="0"/>
            </a:lvl1pPr>
          </a:lstStyle>
          <a:p>
            <a:fld id="{0F9B2767-A541-4CBD-9F17-0A5B9C28C0E6}" type="slidenum">
              <a:rPr lang="en-GB" smtClean="0"/>
              <a:t>‹#›</a:t>
            </a:fld>
            <a:endParaRPr lang="en-GB"/>
          </a:p>
        </p:txBody>
      </p:sp>
    </p:spTree>
    <p:extLst>
      <p:ext uri="{BB962C8B-B14F-4D97-AF65-F5344CB8AC3E}">
        <p14:creationId xmlns:p14="http://schemas.microsoft.com/office/powerpoint/2010/main" val="54281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5407BC4-182C-4CFA-B261-5C690FFE6BB7}"/>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7533B926-1D35-4C83-A8FB-C9F3A7A02701}"/>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055EACAA-AFB6-4744-8078-D4850DF04EDF}"/>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172454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195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609600"/>
            <a:ext cx="7571316" cy="5195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5E910AC-F1F3-4835-BC80-841657CFAD5C}"/>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3F8D4DC3-13FA-4B01-86F0-AD0A28E1EEF1}"/>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DF8D2BD7-1725-4BC6-AFA8-DE5E2257E7B9}"/>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190157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E70C65D-4F95-4CB0-827A-30ABAED4F748}"/>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84987FA0-6FEF-47D1-BFD5-6E1C74072EC3}"/>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37D38BF2-D589-4A3A-8899-CB66F0E0A05D}"/>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408400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F6121047-6E1E-4F6B-A714-9440B119247E}"/>
              </a:ext>
            </a:extLst>
          </p:cNvPr>
          <p:cNvSpPr>
            <a:spLocks noGrp="1" noChangeArrowheads="1"/>
          </p:cNvSpPr>
          <p:nvPr>
            <p:ph type="dt" sz="half" idx="10"/>
          </p:nvPr>
        </p:nvSpPr>
        <p:spPr>
          <a:ln/>
        </p:spPr>
        <p:txBody>
          <a:bodyPr/>
          <a:lstStyle>
            <a:lvl1pPr>
              <a:defRPr/>
            </a:lvl1pPr>
          </a:lstStyle>
          <a:p>
            <a:endParaRPr lang="en-GB"/>
          </a:p>
        </p:txBody>
      </p:sp>
      <p:sp>
        <p:nvSpPr>
          <p:cNvPr id="5" name="Rectangle 5">
            <a:extLst>
              <a:ext uri="{FF2B5EF4-FFF2-40B4-BE49-F238E27FC236}">
                <a16:creationId xmlns:a16="http://schemas.microsoft.com/office/drawing/2014/main" id="{0429ADC7-CA0F-4699-A6E5-909BE85E78E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6" name="Rectangle 6">
            <a:extLst>
              <a:ext uri="{FF2B5EF4-FFF2-40B4-BE49-F238E27FC236}">
                <a16:creationId xmlns:a16="http://schemas.microsoft.com/office/drawing/2014/main" id="{F993EA37-692D-4D7B-9736-780A2F488772}"/>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42468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989138"/>
            <a:ext cx="508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9138"/>
            <a:ext cx="508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83888BB-F89D-4079-9CB1-C240C54A011F}"/>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80465278-818B-4174-AF0F-67AED9FBE529}"/>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517CB0A1-A576-4621-BF7B-E8CA4A9B3A65}"/>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37043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08A4867-9D3F-468B-8E4E-DFED8116D31D}"/>
              </a:ext>
            </a:extLst>
          </p:cNvPr>
          <p:cNvSpPr>
            <a:spLocks noGrp="1" noChangeArrowheads="1"/>
          </p:cNvSpPr>
          <p:nvPr>
            <p:ph type="dt" sz="half" idx="10"/>
          </p:nvPr>
        </p:nvSpPr>
        <p:spPr>
          <a:ln/>
        </p:spPr>
        <p:txBody>
          <a:bodyPr/>
          <a:lstStyle>
            <a:lvl1pPr>
              <a:defRPr/>
            </a:lvl1pPr>
          </a:lstStyle>
          <a:p>
            <a:endParaRPr lang="en-GB"/>
          </a:p>
        </p:txBody>
      </p:sp>
      <p:sp>
        <p:nvSpPr>
          <p:cNvPr id="8" name="Rectangle 5">
            <a:extLst>
              <a:ext uri="{FF2B5EF4-FFF2-40B4-BE49-F238E27FC236}">
                <a16:creationId xmlns:a16="http://schemas.microsoft.com/office/drawing/2014/main" id="{083C483B-0820-4150-8DCA-6DF426D46E40}"/>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9" name="Rectangle 6">
            <a:extLst>
              <a:ext uri="{FF2B5EF4-FFF2-40B4-BE49-F238E27FC236}">
                <a16:creationId xmlns:a16="http://schemas.microsoft.com/office/drawing/2014/main" id="{11C6C6A3-C6CC-4A99-A679-C4F042CA1BE4}"/>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2398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166EA55-1FBC-44A1-894B-B442A985B6D1}"/>
              </a:ext>
            </a:extLst>
          </p:cNvPr>
          <p:cNvSpPr>
            <a:spLocks noGrp="1" noChangeArrowheads="1"/>
          </p:cNvSpPr>
          <p:nvPr>
            <p:ph type="dt" sz="half" idx="10"/>
          </p:nvPr>
        </p:nvSpPr>
        <p:spPr>
          <a:ln/>
        </p:spPr>
        <p:txBody>
          <a:bodyPr/>
          <a:lstStyle>
            <a:lvl1pPr>
              <a:defRPr/>
            </a:lvl1pPr>
          </a:lstStyle>
          <a:p>
            <a:endParaRPr lang="en-GB"/>
          </a:p>
        </p:txBody>
      </p:sp>
      <p:sp>
        <p:nvSpPr>
          <p:cNvPr id="4" name="Rectangle 5">
            <a:extLst>
              <a:ext uri="{FF2B5EF4-FFF2-40B4-BE49-F238E27FC236}">
                <a16:creationId xmlns:a16="http://schemas.microsoft.com/office/drawing/2014/main" id="{A3C087E8-2D2B-4C91-AB54-656BDD6B44E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5" name="Rectangle 6">
            <a:extLst>
              <a:ext uri="{FF2B5EF4-FFF2-40B4-BE49-F238E27FC236}">
                <a16:creationId xmlns:a16="http://schemas.microsoft.com/office/drawing/2014/main" id="{7F2EEE13-2A38-440D-9E24-A194CE977B39}"/>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34607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25A0E6-7AEC-4CEF-ACB0-7F7A3CA2CFE7}"/>
              </a:ext>
            </a:extLst>
          </p:cNvPr>
          <p:cNvSpPr>
            <a:spLocks noGrp="1" noChangeArrowheads="1"/>
          </p:cNvSpPr>
          <p:nvPr>
            <p:ph type="dt" sz="half" idx="10"/>
          </p:nvPr>
        </p:nvSpPr>
        <p:spPr>
          <a:ln/>
        </p:spPr>
        <p:txBody>
          <a:bodyPr/>
          <a:lstStyle>
            <a:lvl1pPr>
              <a:defRPr/>
            </a:lvl1pPr>
          </a:lstStyle>
          <a:p>
            <a:endParaRPr lang="en-GB"/>
          </a:p>
        </p:txBody>
      </p:sp>
      <p:sp>
        <p:nvSpPr>
          <p:cNvPr id="3" name="Rectangle 5">
            <a:extLst>
              <a:ext uri="{FF2B5EF4-FFF2-40B4-BE49-F238E27FC236}">
                <a16:creationId xmlns:a16="http://schemas.microsoft.com/office/drawing/2014/main" id="{7F2BA955-61FB-4A15-93CA-853A457AD8B0}"/>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4" name="Rectangle 6">
            <a:extLst>
              <a:ext uri="{FF2B5EF4-FFF2-40B4-BE49-F238E27FC236}">
                <a16:creationId xmlns:a16="http://schemas.microsoft.com/office/drawing/2014/main" id="{A996BB3E-667F-43E6-8529-10266AD46181}"/>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9838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4C097937-EE38-4A52-B642-B701AEAC873E}"/>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7F06FC52-83E3-4DB1-8C98-58208ED41A59}"/>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DA607BC0-0296-429E-8633-3A1079D1C4F6}"/>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20579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BEF0F3CF-8B93-4534-831F-F9C21CCBCD7E}"/>
              </a:ext>
            </a:extLst>
          </p:cNvPr>
          <p:cNvSpPr>
            <a:spLocks noGrp="1" noChangeArrowheads="1"/>
          </p:cNvSpPr>
          <p:nvPr>
            <p:ph type="dt" sz="half" idx="10"/>
          </p:nvPr>
        </p:nvSpPr>
        <p:spPr>
          <a:ln/>
        </p:spPr>
        <p:txBody>
          <a:bodyPr/>
          <a:lstStyle>
            <a:lvl1pPr>
              <a:defRPr/>
            </a:lvl1pPr>
          </a:lstStyle>
          <a:p>
            <a:endParaRPr lang="en-GB"/>
          </a:p>
        </p:txBody>
      </p:sp>
      <p:sp>
        <p:nvSpPr>
          <p:cNvPr id="6" name="Rectangle 5">
            <a:extLst>
              <a:ext uri="{FF2B5EF4-FFF2-40B4-BE49-F238E27FC236}">
                <a16:creationId xmlns:a16="http://schemas.microsoft.com/office/drawing/2014/main" id="{D6E2EA1D-8630-418E-984F-130D8CEA1122}"/>
              </a:ext>
            </a:extLst>
          </p:cNvPr>
          <p:cNvSpPr>
            <a:spLocks noGrp="1" noChangeArrowheads="1"/>
          </p:cNvSpPr>
          <p:nvPr>
            <p:ph type="ftr" sz="quarter" idx="11"/>
          </p:nvPr>
        </p:nvSpPr>
        <p:spPr>
          <a:ln/>
        </p:spPr>
        <p:txBody>
          <a:bodyPr/>
          <a:lstStyle>
            <a:lvl1pPr>
              <a:defRPr/>
            </a:lvl1pPr>
          </a:lstStyle>
          <a:p>
            <a:r>
              <a:rPr lang="en-GB"/>
              <a:t>©Ruth Unsworth, Durham University School of Education 2019</a:t>
            </a:r>
          </a:p>
        </p:txBody>
      </p:sp>
      <p:sp>
        <p:nvSpPr>
          <p:cNvPr id="7" name="Rectangle 6">
            <a:extLst>
              <a:ext uri="{FF2B5EF4-FFF2-40B4-BE49-F238E27FC236}">
                <a16:creationId xmlns:a16="http://schemas.microsoft.com/office/drawing/2014/main" id="{0BE662AC-26CC-4087-BBDD-B8D9928EAC71}"/>
              </a:ext>
            </a:extLst>
          </p:cNvPr>
          <p:cNvSpPr>
            <a:spLocks noGrp="1" noChangeArrowheads="1"/>
          </p:cNvSpPr>
          <p:nvPr>
            <p:ph type="sldNum" sz="quarter" idx="12"/>
          </p:nvPr>
        </p:nvSpPr>
        <p:spPr>
          <a:ln/>
        </p:spPr>
        <p:txBody>
          <a:bodyPr/>
          <a:lstStyle>
            <a:lvl1pPr>
              <a:defRPr/>
            </a:lvl1pPr>
          </a:lstStyle>
          <a:p>
            <a:fld id="{0F9B2767-A541-4CBD-9F17-0A5B9C28C0E6}" type="slidenum">
              <a:rPr lang="en-GB" smtClean="0"/>
              <a:t>‹#›</a:t>
            </a:fld>
            <a:endParaRPr lang="en-GB"/>
          </a:p>
        </p:txBody>
      </p:sp>
    </p:spTree>
    <p:extLst>
      <p:ext uri="{BB962C8B-B14F-4D97-AF65-F5344CB8AC3E}">
        <p14:creationId xmlns:p14="http://schemas.microsoft.com/office/powerpoint/2010/main" val="31174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A2922EC9-CC96-4749-9135-01BFF6541241}"/>
              </a:ext>
            </a:extLst>
          </p:cNvPr>
          <p:cNvSpPr>
            <a:spLocks noChangeArrowheads="1"/>
          </p:cNvSpPr>
          <p:nvPr/>
        </p:nvSpPr>
        <p:spPr bwMode="auto">
          <a:xfrm>
            <a:off x="1" y="1"/>
            <a:ext cx="12187767" cy="6873875"/>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GB" altLang="en-US" sz="2400">
                <a:solidFill>
                  <a:srgbClr val="663366"/>
                </a:solidFill>
              </a:rPr>
              <a:t>∂</a:t>
            </a:r>
          </a:p>
        </p:txBody>
      </p:sp>
      <p:sp>
        <p:nvSpPr>
          <p:cNvPr id="1027" name="Rectangle 8">
            <a:extLst>
              <a:ext uri="{FF2B5EF4-FFF2-40B4-BE49-F238E27FC236}">
                <a16:creationId xmlns:a16="http://schemas.microsoft.com/office/drawing/2014/main" id="{AD9849D5-8674-446A-8221-0A87FD483BE2}"/>
              </a:ext>
            </a:extLst>
          </p:cNvPr>
          <p:cNvSpPr>
            <a:spLocks noChangeArrowheads="1"/>
          </p:cNvSpPr>
          <p:nvPr/>
        </p:nvSpPr>
        <p:spPr bwMode="auto">
          <a:xfrm>
            <a:off x="143934" y="107951"/>
            <a:ext cx="11899900" cy="665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en-US" altLang="en-US" sz="2400">
              <a:solidFill>
                <a:srgbClr val="663366"/>
              </a:solidFill>
            </a:endParaRPr>
          </a:p>
        </p:txBody>
      </p:sp>
      <p:sp>
        <p:nvSpPr>
          <p:cNvPr id="1028" name="Rectangle 2">
            <a:extLst>
              <a:ext uri="{FF2B5EF4-FFF2-40B4-BE49-F238E27FC236}">
                <a16:creationId xmlns:a16="http://schemas.microsoft.com/office/drawing/2014/main" id="{D1D4DC07-9B0F-4ED1-A7F5-707B2CA4030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Heading style</a:t>
            </a:r>
          </a:p>
        </p:txBody>
      </p:sp>
      <p:sp>
        <p:nvSpPr>
          <p:cNvPr id="1029" name="Rectangle 3">
            <a:extLst>
              <a:ext uri="{FF2B5EF4-FFF2-40B4-BE49-F238E27FC236}">
                <a16:creationId xmlns:a16="http://schemas.microsoft.com/office/drawing/2014/main" id="{BB509ACA-185D-4072-906D-D636025F5BA9}"/>
              </a:ext>
            </a:extLst>
          </p:cNvPr>
          <p:cNvSpPr>
            <a:spLocks noGrp="1" noChangeArrowheads="1"/>
          </p:cNvSpPr>
          <p:nvPr>
            <p:ph type="body" idx="1"/>
          </p:nvPr>
        </p:nvSpPr>
        <p:spPr bwMode="auto">
          <a:xfrm>
            <a:off x="912284" y="1989138"/>
            <a:ext cx="10363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6B233125-860A-4295-B409-EEB52FF2F89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 name="Rectangle 5">
            <a:extLst>
              <a:ext uri="{FF2B5EF4-FFF2-40B4-BE49-F238E27FC236}">
                <a16:creationId xmlns:a16="http://schemas.microsoft.com/office/drawing/2014/main" id="{A0BD23D9-60E6-45EE-9333-7AF2BA9F29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GB"/>
              <a:t>©Ruth Unsworth, Durham University School of Education 2019</a:t>
            </a:r>
          </a:p>
        </p:txBody>
      </p:sp>
      <p:sp>
        <p:nvSpPr>
          <p:cNvPr id="1030" name="Rectangle 6">
            <a:extLst>
              <a:ext uri="{FF2B5EF4-FFF2-40B4-BE49-F238E27FC236}">
                <a16:creationId xmlns:a16="http://schemas.microsoft.com/office/drawing/2014/main" id="{9136D7A4-218C-4EAE-99E7-2488F73F778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0F9B2767-A541-4CBD-9F17-0A5B9C28C0E6}" type="slidenum">
              <a:rPr lang="en-GB" smtClean="0"/>
              <a:t>‹#›</a:t>
            </a:fld>
            <a:endParaRPr lang="en-GB"/>
          </a:p>
        </p:txBody>
      </p:sp>
      <p:sp>
        <p:nvSpPr>
          <p:cNvPr id="1033" name="Rectangle 9">
            <a:extLst>
              <a:ext uri="{FF2B5EF4-FFF2-40B4-BE49-F238E27FC236}">
                <a16:creationId xmlns:a16="http://schemas.microsoft.com/office/drawing/2014/main" id="{2E9A2001-F393-445A-86AC-9349BF126CEF}"/>
              </a:ext>
            </a:extLst>
          </p:cNvPr>
          <p:cNvSpPr>
            <a:spLocks noChangeArrowheads="1"/>
          </p:cNvSpPr>
          <p:nvPr/>
        </p:nvSpPr>
        <p:spPr bwMode="auto">
          <a:xfrm>
            <a:off x="1054100" y="611188"/>
            <a:ext cx="106997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endParaRPr lang="en-US" altLang="en-US" sz="4400">
              <a:solidFill>
                <a:schemeClr val="bg1"/>
              </a:solidFill>
            </a:endParaRPr>
          </a:p>
        </p:txBody>
      </p:sp>
      <p:sp>
        <p:nvSpPr>
          <p:cNvPr id="1034" name="Rectangle 10">
            <a:extLst>
              <a:ext uri="{FF2B5EF4-FFF2-40B4-BE49-F238E27FC236}">
                <a16:creationId xmlns:a16="http://schemas.microsoft.com/office/drawing/2014/main" id="{813AB806-F945-45C7-89D8-85AFC642BD86}"/>
              </a:ext>
            </a:extLst>
          </p:cNvPr>
          <p:cNvSpPr>
            <a:spLocks noChangeArrowheads="1"/>
          </p:cNvSpPr>
          <p:nvPr/>
        </p:nvSpPr>
        <p:spPr bwMode="auto">
          <a:xfrm>
            <a:off x="1054100" y="1798638"/>
            <a:ext cx="10699751"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defRPr/>
            </a:pPr>
            <a:endParaRPr lang="en-US" altLang="en-US" sz="1800" b="1">
              <a:solidFill>
                <a:schemeClr val="bg1"/>
              </a:solidFill>
              <a:latin typeface="Arial" panose="020B0604020202020204" pitchFamily="34" charset="0"/>
            </a:endParaRPr>
          </a:p>
        </p:txBody>
      </p:sp>
      <p:pic>
        <p:nvPicPr>
          <p:cNvPr id="1035" name="Picture 11">
            <a:extLst>
              <a:ext uri="{FF2B5EF4-FFF2-40B4-BE49-F238E27FC236}">
                <a16:creationId xmlns:a16="http://schemas.microsoft.com/office/drawing/2014/main" id="{7B5DD1F5-7433-4EA2-A63E-32DF2DFDF523}"/>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55600" y="5843588"/>
            <a:ext cx="2590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21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4400">
          <a:solidFill>
            <a:srgbClr val="663366"/>
          </a:solidFill>
          <a:latin typeface="+mj-lt"/>
          <a:ea typeface="+mj-ea"/>
          <a:cs typeface="+mj-cs"/>
        </a:defRPr>
      </a:lvl1pPr>
      <a:lvl2pPr algn="l" rtl="0" eaLnBrk="1" fontAlgn="base" hangingPunct="1">
        <a:spcBef>
          <a:spcPct val="0"/>
        </a:spcBef>
        <a:spcAft>
          <a:spcPct val="0"/>
        </a:spcAft>
        <a:defRPr sz="4400">
          <a:solidFill>
            <a:srgbClr val="663366"/>
          </a:solidFill>
          <a:latin typeface="Times" pitchFamily="18" charset="0"/>
        </a:defRPr>
      </a:lvl2pPr>
      <a:lvl3pPr algn="l" rtl="0" eaLnBrk="1" fontAlgn="base" hangingPunct="1">
        <a:spcBef>
          <a:spcPct val="0"/>
        </a:spcBef>
        <a:spcAft>
          <a:spcPct val="0"/>
        </a:spcAft>
        <a:defRPr sz="4400">
          <a:solidFill>
            <a:srgbClr val="663366"/>
          </a:solidFill>
          <a:latin typeface="Times" pitchFamily="18" charset="0"/>
        </a:defRPr>
      </a:lvl3pPr>
      <a:lvl4pPr algn="l" rtl="0" eaLnBrk="1" fontAlgn="base" hangingPunct="1">
        <a:spcBef>
          <a:spcPct val="0"/>
        </a:spcBef>
        <a:spcAft>
          <a:spcPct val="0"/>
        </a:spcAft>
        <a:defRPr sz="4400">
          <a:solidFill>
            <a:srgbClr val="663366"/>
          </a:solidFill>
          <a:latin typeface="Times" pitchFamily="18" charset="0"/>
        </a:defRPr>
      </a:lvl4pPr>
      <a:lvl5pPr algn="l" rtl="0" eaLnBrk="1" fontAlgn="base" hangingPunct="1">
        <a:spcBef>
          <a:spcPct val="0"/>
        </a:spcBef>
        <a:spcAft>
          <a:spcPct val="0"/>
        </a:spcAft>
        <a:defRPr sz="4400">
          <a:solidFill>
            <a:srgbClr val="663366"/>
          </a:solidFill>
          <a:latin typeface="Times" pitchFamily="18" charset="0"/>
        </a:defRPr>
      </a:lvl5pPr>
      <a:lvl6pPr marL="457200" algn="l" rtl="0" eaLnBrk="1" fontAlgn="base" hangingPunct="1">
        <a:spcBef>
          <a:spcPct val="0"/>
        </a:spcBef>
        <a:spcAft>
          <a:spcPct val="0"/>
        </a:spcAft>
        <a:defRPr sz="4400">
          <a:solidFill>
            <a:srgbClr val="663366"/>
          </a:solidFill>
          <a:latin typeface="Times" pitchFamily="18" charset="0"/>
        </a:defRPr>
      </a:lvl6pPr>
      <a:lvl7pPr marL="914400" algn="l" rtl="0" eaLnBrk="1" fontAlgn="base" hangingPunct="1">
        <a:spcBef>
          <a:spcPct val="0"/>
        </a:spcBef>
        <a:spcAft>
          <a:spcPct val="0"/>
        </a:spcAft>
        <a:defRPr sz="4400">
          <a:solidFill>
            <a:srgbClr val="663366"/>
          </a:solidFill>
          <a:latin typeface="Times" pitchFamily="18" charset="0"/>
        </a:defRPr>
      </a:lvl7pPr>
      <a:lvl8pPr marL="1371600" algn="l" rtl="0" eaLnBrk="1" fontAlgn="base" hangingPunct="1">
        <a:spcBef>
          <a:spcPct val="0"/>
        </a:spcBef>
        <a:spcAft>
          <a:spcPct val="0"/>
        </a:spcAft>
        <a:defRPr sz="4400">
          <a:solidFill>
            <a:srgbClr val="663366"/>
          </a:solidFill>
          <a:latin typeface="Times" pitchFamily="18" charset="0"/>
        </a:defRPr>
      </a:lvl8pPr>
      <a:lvl9pPr marL="1828800" algn="l" rtl="0" eaLnBrk="1" fontAlgn="base" hangingPunct="1">
        <a:spcBef>
          <a:spcPct val="0"/>
        </a:spcBef>
        <a:spcAft>
          <a:spcPct val="0"/>
        </a:spcAft>
        <a:defRPr sz="4400">
          <a:solidFill>
            <a:srgbClr val="663366"/>
          </a:solidFill>
          <a:latin typeface="Times" pitchFamily="18"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87110" y="476251"/>
            <a:ext cx="11280449" cy="3181349"/>
          </a:xfrm>
        </p:spPr>
        <p:txBody>
          <a:bodyPr>
            <a:noAutofit/>
          </a:bodyPr>
          <a:lstStyle/>
          <a:p>
            <a:pPr algn="ctr"/>
            <a:r>
              <a:rPr lang="en-US" sz="4800" dirty="0">
                <a:latin typeface="Calibri" panose="020F0502020204030204" pitchFamily="34" charset="0"/>
                <a:cs typeface="Calibri" panose="020F0502020204030204" pitchFamily="34" charset="0"/>
              </a:rPr>
              <a:t>The formation of teacher professionalism: an actor-network ethnography</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endParaRPr lang="en-GB" sz="4800" dirty="0">
              <a:latin typeface="Calibri" panose="020F0502020204030204" pitchFamily="34" charset="0"/>
              <a:cs typeface="Calibri" panose="020F0502020204030204" pitchFamily="34" charset="0"/>
            </a:endParaRPr>
          </a:p>
        </p:txBody>
      </p:sp>
      <p:sp>
        <p:nvSpPr>
          <p:cNvPr id="16" name="Subtitle 15">
            <a:extLst>
              <a:ext uri="{FF2B5EF4-FFF2-40B4-BE49-F238E27FC236}">
                <a16:creationId xmlns:a16="http://schemas.microsoft.com/office/drawing/2014/main" id="{C9E0E7C8-3F82-4589-B160-F485342EF13F}"/>
              </a:ext>
            </a:extLst>
          </p:cNvPr>
          <p:cNvSpPr>
            <a:spLocks noGrp="1"/>
          </p:cNvSpPr>
          <p:nvPr>
            <p:ph type="subTitle" sz="quarter" idx="1"/>
          </p:nvPr>
        </p:nvSpPr>
        <p:spPr>
          <a:xfrm>
            <a:off x="1102784" y="3657600"/>
            <a:ext cx="10081683" cy="1726250"/>
          </a:xfrm>
        </p:spPr>
        <p:txBody>
          <a:bodyPr/>
          <a:lstStyle/>
          <a:p>
            <a:pPr algn="ctr"/>
            <a:r>
              <a:rPr lang="en-GB" sz="2800" i="1" dirty="0">
                <a:latin typeface="Calibri" panose="020F0502020204030204" pitchFamily="34" charset="0"/>
                <a:cs typeface="Calibri" panose="020F0502020204030204" pitchFamily="34" charset="0"/>
              </a:rPr>
              <a:t>Ruth Unsworth: PhD candidate, Durham University, UK</a:t>
            </a:r>
            <a:br>
              <a:rPr lang="en-GB" sz="2800" i="1" dirty="0">
                <a:latin typeface="Calibri" panose="020F0502020204030204" pitchFamily="34" charset="0"/>
                <a:cs typeface="Calibri" panose="020F0502020204030204" pitchFamily="34" charset="0"/>
              </a:rPr>
            </a:br>
            <a:r>
              <a:rPr lang="en-GB" sz="2800" i="1" dirty="0">
                <a:latin typeface="Calibri" panose="020F0502020204030204" pitchFamily="34" charset="0"/>
                <a:cs typeface="Calibri" panose="020F0502020204030204" pitchFamily="34" charset="0"/>
              </a:rPr>
              <a:t>ruth.tromans@durham.ac.uk</a:t>
            </a:r>
            <a:br>
              <a:rPr lang="en-GB" sz="2800" i="1"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0"/>
          </p:nvPr>
        </p:nvSpPr>
        <p:spPr/>
        <p:txBody>
          <a:bodyPr/>
          <a:lstStyle/>
          <a:p>
            <a:fld id="{0F9B2767-A541-4CBD-9F17-0A5B9C28C0E6}" type="slidenum">
              <a:rPr lang="en-GB" smtClean="0"/>
              <a:t>1</a:t>
            </a:fld>
            <a:endParaRPr lang="en-GB"/>
          </a:p>
        </p:txBody>
      </p:sp>
    </p:spTree>
    <p:extLst>
      <p:ext uri="{BB962C8B-B14F-4D97-AF65-F5344CB8AC3E}">
        <p14:creationId xmlns:p14="http://schemas.microsoft.com/office/powerpoint/2010/main" val="51728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282CAC-939D-4B1C-83C8-0BDDB7C20DAE}"/>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Translation</a:t>
            </a:r>
          </a:p>
        </p:txBody>
      </p:sp>
      <p:sp>
        <p:nvSpPr>
          <p:cNvPr id="12" name="Content Placeholder 11">
            <a:extLst>
              <a:ext uri="{FF2B5EF4-FFF2-40B4-BE49-F238E27FC236}">
                <a16:creationId xmlns:a16="http://schemas.microsoft.com/office/drawing/2014/main" id="{E9482C76-A38D-4196-95AE-45CBCEF6942E}"/>
              </a:ext>
            </a:extLst>
          </p:cNvPr>
          <p:cNvSpPr>
            <a:spLocks noGrp="1"/>
          </p:cNvSpPr>
          <p:nvPr>
            <p:ph idx="1"/>
          </p:nvPr>
        </p:nvSpPr>
        <p:spPr/>
        <p:txBody>
          <a:bodyPr/>
          <a:lstStyle/>
          <a:p>
            <a:pPr algn="ctr"/>
            <a:r>
              <a:rPr lang="en-GB" sz="2800" dirty="0">
                <a:latin typeface="Calibri" panose="020F0502020204030204" pitchFamily="34" charset="0"/>
                <a:cs typeface="Calibri" panose="020F0502020204030204" pitchFamily="34" charset="0"/>
              </a:rPr>
              <a:t>‘…what happens when entities, human and non-human, come together and connect, changing one another to form links. Entities that connect eventually form a web or network of action and things, and these networks tend to become stable and durable.’</a:t>
            </a:r>
          </a:p>
          <a:p>
            <a:pPr algn="ctr"/>
            <a:r>
              <a:rPr lang="en-GB" sz="2000" i="1" dirty="0">
                <a:latin typeface="Calibri" panose="020F0502020204030204" pitchFamily="34" charset="0"/>
                <a:cs typeface="Calibri" panose="020F0502020204030204" pitchFamily="34" charset="0"/>
              </a:rPr>
              <a:t>(Fenwick 2010, p.182-3)</a:t>
            </a:r>
          </a:p>
          <a:p>
            <a:endParaRPr lang="en-GB" dirty="0"/>
          </a:p>
        </p:txBody>
      </p:sp>
      <p:sp>
        <p:nvSpPr>
          <p:cNvPr id="8" name="Slide Number Placeholder 7">
            <a:extLst>
              <a:ext uri="{FF2B5EF4-FFF2-40B4-BE49-F238E27FC236}">
                <a16:creationId xmlns:a16="http://schemas.microsoft.com/office/drawing/2014/main" id="{9F62C30A-9D01-4398-95EB-C0958D8B0585}"/>
              </a:ext>
            </a:extLst>
          </p:cNvPr>
          <p:cNvSpPr>
            <a:spLocks noGrp="1"/>
          </p:cNvSpPr>
          <p:nvPr>
            <p:ph type="sldNum" sz="quarter" idx="12"/>
          </p:nvPr>
        </p:nvSpPr>
        <p:spPr/>
        <p:txBody>
          <a:bodyPr/>
          <a:lstStyle/>
          <a:p>
            <a:fld id="{0F9B2767-A541-4CBD-9F17-0A5B9C28C0E6}" type="slidenum">
              <a:rPr lang="en-GB" smtClean="0"/>
              <a:t>10</a:t>
            </a:fld>
            <a:endParaRPr lang="en-GB"/>
          </a:p>
        </p:txBody>
      </p:sp>
    </p:spTree>
    <p:extLst>
      <p:ext uri="{BB962C8B-B14F-4D97-AF65-F5344CB8AC3E}">
        <p14:creationId xmlns:p14="http://schemas.microsoft.com/office/powerpoint/2010/main" val="52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4185" y="152400"/>
            <a:ext cx="11903629" cy="546143"/>
          </a:xfrm>
        </p:spPr>
        <p:txBody>
          <a:bodyPr/>
          <a:lstStyle/>
          <a:p>
            <a:pPr algn="ctr"/>
            <a:r>
              <a:rPr lang="en-GB" sz="2800" dirty="0">
                <a:latin typeface="Calibri" panose="020F0502020204030204" pitchFamily="34" charset="0"/>
                <a:cs typeface="Calibri" panose="020F0502020204030204" pitchFamily="34" charset="0"/>
              </a:rPr>
              <a:t>Documentary data overview - Moments of translation of the mastery approach</a:t>
            </a:r>
          </a:p>
        </p:txBody>
      </p:sp>
      <p:graphicFrame>
        <p:nvGraphicFramePr>
          <p:cNvPr id="6" name="Content Placeholder 5">
            <a:extLst>
              <a:ext uri="{FF2B5EF4-FFF2-40B4-BE49-F238E27FC236}">
                <a16:creationId xmlns:a16="http://schemas.microsoft.com/office/drawing/2014/main" id="{00D50318-8E94-4A9A-B3F6-6FC36F8E9AC5}"/>
              </a:ext>
            </a:extLst>
          </p:cNvPr>
          <p:cNvGraphicFramePr>
            <a:graphicFrameLocks noGrp="1"/>
          </p:cNvGraphicFramePr>
          <p:nvPr>
            <p:ph idx="1"/>
            <p:extLst>
              <p:ext uri="{D42A27DB-BD31-4B8C-83A1-F6EECF244321}">
                <p14:modId xmlns:p14="http://schemas.microsoft.com/office/powerpoint/2010/main" val="1269955165"/>
              </p:ext>
            </p:extLst>
          </p:nvPr>
        </p:nvGraphicFramePr>
        <p:xfrm>
          <a:off x="258531" y="698543"/>
          <a:ext cx="11670705" cy="5844754"/>
        </p:xfrm>
        <a:graphic>
          <a:graphicData uri="http://schemas.openxmlformats.org/drawingml/2006/table">
            <a:tbl>
              <a:tblPr firstRow="1" bandRow="1">
                <a:tableStyleId>{72833802-FEF1-4C79-8D5D-14CF1EAF98D9}</a:tableStyleId>
              </a:tblPr>
              <a:tblGrid>
                <a:gridCol w="2334141">
                  <a:extLst>
                    <a:ext uri="{9D8B030D-6E8A-4147-A177-3AD203B41FA5}">
                      <a16:colId xmlns:a16="http://schemas.microsoft.com/office/drawing/2014/main" val="3396686178"/>
                    </a:ext>
                  </a:extLst>
                </a:gridCol>
                <a:gridCol w="2334141">
                  <a:extLst>
                    <a:ext uri="{9D8B030D-6E8A-4147-A177-3AD203B41FA5}">
                      <a16:colId xmlns:a16="http://schemas.microsoft.com/office/drawing/2014/main" val="2859424353"/>
                    </a:ext>
                  </a:extLst>
                </a:gridCol>
                <a:gridCol w="2334141">
                  <a:extLst>
                    <a:ext uri="{9D8B030D-6E8A-4147-A177-3AD203B41FA5}">
                      <a16:colId xmlns:a16="http://schemas.microsoft.com/office/drawing/2014/main" val="2410228733"/>
                    </a:ext>
                  </a:extLst>
                </a:gridCol>
                <a:gridCol w="2334141">
                  <a:extLst>
                    <a:ext uri="{9D8B030D-6E8A-4147-A177-3AD203B41FA5}">
                      <a16:colId xmlns:a16="http://schemas.microsoft.com/office/drawing/2014/main" val="408731934"/>
                    </a:ext>
                  </a:extLst>
                </a:gridCol>
                <a:gridCol w="2334141">
                  <a:extLst>
                    <a:ext uri="{9D8B030D-6E8A-4147-A177-3AD203B41FA5}">
                      <a16:colId xmlns:a16="http://schemas.microsoft.com/office/drawing/2014/main" val="387261531"/>
                    </a:ext>
                  </a:extLst>
                </a:gridCol>
              </a:tblGrid>
              <a:tr h="620246">
                <a:tc>
                  <a:txBody>
                    <a:bodyPr/>
                    <a:lstStyle/>
                    <a:p>
                      <a:r>
                        <a:rPr lang="en-GB" sz="1800" dirty="0">
                          <a:latin typeface="Calibri" panose="020F0502020204030204" pitchFamily="34" charset="0"/>
                          <a:cs typeface="Calibri" panose="020F0502020204030204" pitchFamily="34" charset="0"/>
                        </a:rPr>
                        <a:t>National level</a:t>
                      </a:r>
                    </a:p>
                  </a:txBody>
                  <a:tcPr/>
                </a:tc>
                <a:tc>
                  <a:txBody>
                    <a:bodyPr/>
                    <a:lstStyle/>
                    <a:p>
                      <a:r>
                        <a:rPr lang="en-GB" sz="1800" dirty="0">
                          <a:latin typeface="Calibri" panose="020F0502020204030204" pitchFamily="34" charset="0"/>
                          <a:cs typeface="Calibri" panose="020F0502020204030204" pitchFamily="34" charset="0"/>
                        </a:rPr>
                        <a:t>Multi-academy trust level</a:t>
                      </a:r>
                    </a:p>
                  </a:txBody>
                  <a:tcPr/>
                </a:tc>
                <a:tc>
                  <a:txBody>
                    <a:bodyPr/>
                    <a:lstStyle/>
                    <a:p>
                      <a:r>
                        <a:rPr lang="en-GB" sz="1800" dirty="0">
                          <a:latin typeface="Calibri" panose="020F0502020204030204" pitchFamily="34" charset="0"/>
                          <a:cs typeface="Calibri" panose="020F0502020204030204" pitchFamily="34" charset="0"/>
                        </a:rPr>
                        <a:t>School level</a:t>
                      </a:r>
                    </a:p>
                  </a:txBody>
                  <a:tcPr/>
                </a:tc>
                <a:tc>
                  <a:txBody>
                    <a:bodyPr/>
                    <a:lstStyle/>
                    <a:p>
                      <a:r>
                        <a:rPr lang="en-GB" sz="1800" dirty="0">
                          <a:latin typeface="Calibri" panose="020F0502020204030204" pitchFamily="34" charset="0"/>
                          <a:cs typeface="Calibri" panose="020F0502020204030204" pitchFamily="34" charset="0"/>
                        </a:rPr>
                        <a:t>Teaching team planning level</a:t>
                      </a:r>
                    </a:p>
                  </a:txBody>
                  <a:tcPr/>
                </a:tc>
                <a:tc>
                  <a:txBody>
                    <a:bodyPr/>
                    <a:lstStyle/>
                    <a:p>
                      <a:r>
                        <a:rPr lang="en-GB" sz="1800" dirty="0">
                          <a:latin typeface="Calibri" panose="020F0502020204030204" pitchFamily="34" charset="0"/>
                          <a:cs typeface="Calibri" panose="020F0502020204030204" pitchFamily="34" charset="0"/>
                        </a:rPr>
                        <a:t>Classroom level</a:t>
                      </a:r>
                    </a:p>
                  </a:txBody>
                  <a:tcPr/>
                </a:tc>
                <a:extLst>
                  <a:ext uri="{0D108BD9-81ED-4DB2-BD59-A6C34878D82A}">
                    <a16:rowId xmlns:a16="http://schemas.microsoft.com/office/drawing/2014/main" val="3943460723"/>
                  </a:ext>
                </a:extLst>
              </a:tr>
              <a:tr h="520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National curriculum and assessment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MP documents, website and training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Mastery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Web-based planning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Nationally-published </a:t>
                      </a:r>
                      <a:r>
                        <a:rPr kumimoji="0" lang="en-GB"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planning guides</a:t>
                      </a:r>
                      <a:endParaRPr lang="en-GB" sz="1800" dirty="0">
                        <a:latin typeface="Calibri" panose="020F0502020204030204" pitchFamily="34" charset="0"/>
                        <a:cs typeface="Calibri" panose="020F0502020204030204" pitchFamily="34" charset="0"/>
                      </a:endParaRPr>
                    </a:p>
                  </a:txBody>
                  <a:tcPr/>
                </a:tc>
                <a:tc>
                  <a:txBody>
                    <a:bodyPr/>
                    <a:lstStyle/>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‘Landmarks’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‘Small steps’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Maths policy document(s)</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Teacher Research Group reflection document</a:t>
                      </a:r>
                    </a:p>
                  </a:txBody>
                  <a:tcPr/>
                </a:tc>
                <a:tc>
                  <a:txBody>
                    <a:bodyPr/>
                    <a:lstStyle/>
                    <a:p>
                      <a:r>
                        <a:rPr lang="en-GB" sz="1800" dirty="0">
                          <a:latin typeface="Calibri" panose="020F0502020204030204" pitchFamily="34" charset="0"/>
                          <a:cs typeface="Calibri" panose="020F0502020204030204" pitchFamily="34" charset="0"/>
                        </a:rPr>
                        <a:t>Year-by year planning guidance</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Staff training slide-decks and handouts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Reasoning icons for use across school</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Planning format (‘S plan’) for use across school</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School development and action plans </a:t>
                      </a:r>
                    </a:p>
                  </a:txBody>
                  <a:tcPr/>
                </a:tc>
                <a:tc>
                  <a:txBody>
                    <a:bodyPr/>
                    <a:lstStyle/>
                    <a:p>
                      <a:r>
                        <a:rPr lang="en-GB" sz="1800" dirty="0">
                          <a:latin typeface="Calibri" panose="020F0502020204030204" pitchFamily="34" charset="0"/>
                          <a:cs typeface="Calibri" panose="020F0502020204030204" pitchFamily="34" charset="0"/>
                        </a:rPr>
                        <a:t>Weekly collaboratively-planned slide decks and resources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Weekly planning using S planning format for small steps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Team/ individual research project reflections linked to school development plans</a:t>
                      </a:r>
                    </a:p>
                    <a:p>
                      <a:endParaRPr lang="en-GB" sz="1800" dirty="0">
                        <a:latin typeface="Calibri" panose="020F0502020204030204" pitchFamily="34" charset="0"/>
                        <a:cs typeface="Calibri" panose="020F0502020204030204" pitchFamily="34" charset="0"/>
                      </a:endParaRPr>
                    </a:p>
                  </a:txBody>
                  <a:tcPr/>
                </a:tc>
                <a:tc>
                  <a:txBody>
                    <a:bodyPr/>
                    <a:lstStyle/>
                    <a:p>
                      <a:r>
                        <a:rPr lang="en-GB" sz="1800" dirty="0">
                          <a:latin typeface="Calibri" panose="020F0502020204030204" pitchFamily="34" charset="0"/>
                          <a:cs typeface="Calibri" panose="020F0502020204030204" pitchFamily="34" charset="0"/>
                        </a:rPr>
                        <a:t>Slide-decks used to structure lessons and ‘maths voice’ of teacher and students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‘Live marking’ concept in books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Reasoning icons</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Paper resources and other materials represent concepts and shape learning</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Working wall collects language and central ideas</a:t>
                      </a:r>
                    </a:p>
                  </a:txBody>
                  <a:tcPr/>
                </a:tc>
                <a:extLst>
                  <a:ext uri="{0D108BD9-81ED-4DB2-BD59-A6C34878D82A}">
                    <a16:rowId xmlns:a16="http://schemas.microsoft.com/office/drawing/2014/main" val="2779801789"/>
                  </a:ext>
                </a:extLst>
              </a:tr>
            </a:tbl>
          </a:graphicData>
        </a:graphic>
      </p:graphicFrame>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4165600" y="6086097"/>
            <a:ext cx="386080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p:txBody>
          <a:bodyPr/>
          <a:lstStyle/>
          <a:p>
            <a:fld id="{0F9B2767-A541-4CBD-9F17-0A5B9C28C0E6}" type="slidenum">
              <a:rPr lang="en-GB" smtClean="0"/>
              <a:t>11</a:t>
            </a:fld>
            <a:endParaRPr lang="en-GB"/>
          </a:p>
        </p:txBody>
      </p:sp>
    </p:spTree>
    <p:extLst>
      <p:ext uri="{BB962C8B-B14F-4D97-AF65-F5344CB8AC3E}">
        <p14:creationId xmlns:p14="http://schemas.microsoft.com/office/powerpoint/2010/main" val="335395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2" y="52091"/>
            <a:ext cx="5606294" cy="531218"/>
          </a:xfrm>
        </p:spPr>
        <p:txBody>
          <a:bodyPr/>
          <a:lstStyle/>
          <a:p>
            <a:r>
              <a:rPr lang="en-GB" sz="3200" i="1" dirty="0" err="1">
                <a:latin typeface="Calibri" panose="020F0502020204030204" pitchFamily="34" charset="0"/>
                <a:cs typeface="Calibri" panose="020F0502020204030204" pitchFamily="34" charset="0"/>
              </a:rPr>
              <a:t>Examplar</a:t>
            </a:r>
            <a:r>
              <a:rPr lang="en-GB" sz="3200" i="1" dirty="0">
                <a:latin typeface="Calibri" panose="020F0502020204030204" pitchFamily="34" charset="0"/>
                <a:cs typeface="Calibri" panose="020F0502020204030204" pitchFamily="34" charset="0"/>
              </a:rPr>
              <a:t> data: </a:t>
            </a:r>
            <a:r>
              <a:rPr lang="en-GB" sz="3200" dirty="0">
                <a:latin typeface="Calibri" panose="020F0502020204030204" pitchFamily="34" charset="0"/>
                <a:cs typeface="Calibri" panose="020F0502020204030204" pitchFamily="34" charset="0"/>
              </a:rPr>
              <a:t>Planning session </a:t>
            </a:r>
          </a:p>
        </p:txBody>
      </p:sp>
      <p:sp>
        <p:nvSpPr>
          <p:cNvPr id="8" name="Content Placeholder 7">
            <a:extLst>
              <a:ext uri="{FF2B5EF4-FFF2-40B4-BE49-F238E27FC236}">
                <a16:creationId xmlns:a16="http://schemas.microsoft.com/office/drawing/2014/main" id="{50524E39-60EE-4A51-8143-CBE886BE27E5}"/>
              </a:ext>
            </a:extLst>
          </p:cNvPr>
          <p:cNvSpPr>
            <a:spLocks noGrp="1"/>
          </p:cNvSpPr>
          <p:nvPr>
            <p:ph sz="half" idx="2"/>
          </p:nvPr>
        </p:nvSpPr>
        <p:spPr>
          <a:xfrm>
            <a:off x="5486401" y="177219"/>
            <a:ext cx="6562438" cy="4765375"/>
          </a:xfrm>
        </p:spPr>
        <p:txBody>
          <a:bodyPr/>
          <a:lstStyle/>
          <a:p>
            <a:pPr algn="ctr"/>
            <a:r>
              <a:rPr lang="en-GB" dirty="0">
                <a:latin typeface="Calibri" panose="020F0502020204030204" pitchFamily="34" charset="0"/>
                <a:cs typeface="Calibri" panose="020F0502020204030204" pitchFamily="34" charset="0"/>
              </a:rPr>
              <a:t>Frances now directs everyone’s attention to the items on the table and files open on the screen on his PC. He introduces the task: to create an ‘S plan’ for the next Maths unit, which will last for 2 weeks. The teachers discuss aims, small steps and teaching ideas, dipping in to the different resources, comparing the ideas contained there and deciding the most relevant for their students in light of previous experiences and national expectations. </a:t>
            </a:r>
          </a:p>
          <a:p>
            <a:pPr algn="ctr"/>
            <a:r>
              <a:rPr lang="en-GB" sz="1600" i="1" dirty="0"/>
              <a:t>- Fieldnotes, week 3: Teaching team weekly planning session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631406" y="6098626"/>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12</a:t>
            </a:fld>
            <a:endParaRPr lang="en-GB"/>
          </a:p>
        </p:txBody>
      </p:sp>
      <p:pic>
        <p:nvPicPr>
          <p:cNvPr id="14" name="Picture 13">
            <a:extLst>
              <a:ext uri="{FF2B5EF4-FFF2-40B4-BE49-F238E27FC236}">
                <a16:creationId xmlns:a16="http://schemas.microsoft.com/office/drawing/2014/main" id="{47506CBF-4B53-4387-BB3C-68C634B71B4C}"/>
              </a:ext>
            </a:extLst>
          </p:cNvPr>
          <p:cNvPicPr>
            <a:picLocks noChangeAspect="1"/>
          </p:cNvPicPr>
          <p:nvPr/>
        </p:nvPicPr>
        <p:blipFill>
          <a:blip r:embed="rId3"/>
          <a:stretch>
            <a:fillRect/>
          </a:stretch>
        </p:blipFill>
        <p:spPr>
          <a:xfrm>
            <a:off x="143163" y="650852"/>
            <a:ext cx="5606293" cy="4144171"/>
          </a:xfrm>
          <a:prstGeom prst="rect">
            <a:avLst/>
          </a:prstGeom>
        </p:spPr>
      </p:pic>
      <p:sp>
        <p:nvSpPr>
          <p:cNvPr id="15" name="Rectangle: Rounded Corners 14">
            <a:extLst>
              <a:ext uri="{FF2B5EF4-FFF2-40B4-BE49-F238E27FC236}">
                <a16:creationId xmlns:a16="http://schemas.microsoft.com/office/drawing/2014/main" id="{0E3DC7BE-CE8E-4785-8D96-E81FD1233B8F}"/>
              </a:ext>
            </a:extLst>
          </p:cNvPr>
          <p:cNvSpPr/>
          <p:nvPr/>
        </p:nvSpPr>
        <p:spPr bwMode="auto">
          <a:xfrm>
            <a:off x="143163" y="4243255"/>
            <a:ext cx="5606294" cy="16489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dirty="0">
                <a:latin typeface="Calibri" panose="020F0502020204030204" pitchFamily="34" charset="0"/>
                <a:cs typeface="Calibri" panose="020F0502020204030204" pitchFamily="34" charset="0"/>
              </a:rPr>
              <a:t>Documents often act as reference points, mobilising knowledge into practice, reframing professional dialogue in the world of mastery</a:t>
            </a:r>
            <a:endParaRPr lang="en-GB"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948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1" y="52090"/>
            <a:ext cx="11855133" cy="1093045"/>
          </a:xfrm>
        </p:spPr>
        <p:txBody>
          <a:bodyPr/>
          <a:lstStyle/>
          <a:p>
            <a:r>
              <a:rPr lang="en-GB" sz="3200" i="1" dirty="0">
                <a:latin typeface="Calibri" panose="020F0502020204030204" pitchFamily="34" charset="0"/>
                <a:cs typeface="Calibri" panose="020F0502020204030204" pitchFamily="34" charset="0"/>
              </a:rPr>
              <a:t>Exemplar data continued: </a:t>
            </a:r>
            <a:r>
              <a:rPr lang="en-GB" sz="3200" dirty="0">
                <a:latin typeface="Calibri" panose="020F0502020204030204" pitchFamily="34" charset="0"/>
                <a:cs typeface="Calibri" panose="020F0502020204030204" pitchFamily="34" charset="0"/>
              </a:rPr>
              <a:t>These actors come together into a new translation: a plan of professional action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174206" y="5978496"/>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13</a:t>
            </a:fld>
            <a:endParaRPr lang="en-GB"/>
          </a:p>
        </p:txBody>
      </p:sp>
      <p:pic>
        <p:nvPicPr>
          <p:cNvPr id="10" name="Picture 9">
            <a:extLst>
              <a:ext uri="{FF2B5EF4-FFF2-40B4-BE49-F238E27FC236}">
                <a16:creationId xmlns:a16="http://schemas.microsoft.com/office/drawing/2014/main" id="{DA8E5425-AD91-4AC7-B2D3-C72D1BECCB6A}"/>
              </a:ext>
            </a:extLst>
          </p:cNvPr>
          <p:cNvPicPr>
            <a:picLocks noChangeAspect="1"/>
          </p:cNvPicPr>
          <p:nvPr/>
        </p:nvPicPr>
        <p:blipFill>
          <a:blip r:embed="rId3"/>
          <a:stretch>
            <a:fillRect/>
          </a:stretch>
        </p:blipFill>
        <p:spPr>
          <a:xfrm>
            <a:off x="684744" y="1196607"/>
            <a:ext cx="4449152" cy="5588238"/>
          </a:xfrm>
          <a:prstGeom prst="rect">
            <a:avLst/>
          </a:prstGeom>
        </p:spPr>
      </p:pic>
      <p:sp>
        <p:nvSpPr>
          <p:cNvPr id="9" name="Rectangle 8">
            <a:extLst>
              <a:ext uri="{FF2B5EF4-FFF2-40B4-BE49-F238E27FC236}">
                <a16:creationId xmlns:a16="http://schemas.microsoft.com/office/drawing/2014/main" id="{739A0C80-243C-4BE5-9032-AF039C226A98}"/>
              </a:ext>
            </a:extLst>
          </p:cNvPr>
          <p:cNvSpPr/>
          <p:nvPr/>
        </p:nvSpPr>
        <p:spPr bwMode="auto">
          <a:xfrm>
            <a:off x="5522386" y="1491603"/>
            <a:ext cx="5984870" cy="17757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Small steps in learning (pink</a:t>
            </a:r>
            <a:r>
              <a:rPr lang="en-GB" sz="2800" dirty="0">
                <a:latin typeface="Calibri" panose="020F0502020204030204" pitchFamily="34" charset="0"/>
                <a:cs typeface="Calibri" panose="020F0502020204030204" pitchFamily="34" charset="0"/>
              </a:rPr>
              <a:t>) referenced small steps document, national curriculum expectations and teachers’ knowledge of the students</a:t>
            </a:r>
          </a:p>
        </p:txBody>
      </p:sp>
      <p:sp>
        <p:nvSpPr>
          <p:cNvPr id="13" name="Rectangle 12">
            <a:extLst>
              <a:ext uri="{FF2B5EF4-FFF2-40B4-BE49-F238E27FC236}">
                <a16:creationId xmlns:a16="http://schemas.microsoft.com/office/drawing/2014/main" id="{12CB5F86-1222-41AF-A1F3-E42F2EEC01A1}"/>
              </a:ext>
            </a:extLst>
          </p:cNvPr>
          <p:cNvSpPr/>
          <p:nvPr/>
        </p:nvSpPr>
        <p:spPr bwMode="auto">
          <a:xfrm>
            <a:off x="5522386" y="3704240"/>
            <a:ext cx="5984870" cy="17757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800" dirty="0">
                <a:latin typeface="Calibri" panose="020F0502020204030204" pitchFamily="34" charset="0"/>
                <a:cs typeface="Calibri" panose="020F0502020204030204" pitchFamily="34" charset="0"/>
              </a:rPr>
              <a:t>Teaching strategies (yellow) – teachers referred to several national, MAT and school-level documents as well as their past teaching experiences</a:t>
            </a:r>
          </a:p>
        </p:txBody>
      </p:sp>
    </p:spTree>
    <p:extLst>
      <p:ext uri="{BB962C8B-B14F-4D97-AF65-F5344CB8AC3E}">
        <p14:creationId xmlns:p14="http://schemas.microsoft.com/office/powerpoint/2010/main" val="214220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43161" y="52090"/>
            <a:ext cx="11855133" cy="1093045"/>
          </a:xfrm>
        </p:spPr>
        <p:txBody>
          <a:bodyPr/>
          <a:lstStyle/>
          <a:p>
            <a:r>
              <a:rPr lang="en-GB" sz="3200" i="1" dirty="0">
                <a:latin typeface="Calibri" panose="020F0502020204030204" pitchFamily="34" charset="0"/>
                <a:cs typeface="Calibri" panose="020F0502020204030204" pitchFamily="34" charset="0"/>
              </a:rPr>
              <a:t>Exemplar data continued: </a:t>
            </a:r>
            <a:r>
              <a:rPr lang="en-GB" sz="3200" dirty="0">
                <a:latin typeface="Calibri" panose="020F0502020204030204" pitchFamily="34" charset="0"/>
                <a:cs typeface="Calibri" panose="020F0502020204030204" pitchFamily="34" charset="0"/>
              </a:rPr>
              <a:t>These actors come together into a new translation: a plan of professional action</a:t>
            </a:r>
          </a:p>
        </p:txBody>
      </p:sp>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6070727" y="6205569"/>
            <a:ext cx="487585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a:xfrm>
            <a:off x="9355746" y="6304660"/>
            <a:ext cx="2540000" cy="457200"/>
          </a:xfrm>
        </p:spPr>
        <p:txBody>
          <a:bodyPr/>
          <a:lstStyle/>
          <a:p>
            <a:fld id="{0F9B2767-A541-4CBD-9F17-0A5B9C28C0E6}" type="slidenum">
              <a:rPr lang="en-GB" smtClean="0"/>
              <a:t>14</a:t>
            </a:fld>
            <a:endParaRPr lang="en-GB"/>
          </a:p>
        </p:txBody>
      </p:sp>
      <p:sp>
        <p:nvSpPr>
          <p:cNvPr id="12" name="Rectangle 11">
            <a:extLst>
              <a:ext uri="{FF2B5EF4-FFF2-40B4-BE49-F238E27FC236}">
                <a16:creationId xmlns:a16="http://schemas.microsoft.com/office/drawing/2014/main" id="{A5CE54EA-0548-4F63-83BE-0590E1846955}"/>
              </a:ext>
            </a:extLst>
          </p:cNvPr>
          <p:cNvSpPr/>
          <p:nvPr/>
        </p:nvSpPr>
        <p:spPr bwMode="auto">
          <a:xfrm>
            <a:off x="5874382" y="1598242"/>
            <a:ext cx="5109569" cy="17975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800" dirty="0">
                <a:latin typeface="Calibri" panose="020F0502020204030204" pitchFamily="34" charset="0"/>
                <a:cs typeface="Calibri" panose="020F0502020204030204" pitchFamily="34" charset="0"/>
              </a:rPr>
              <a:t>Mastery approach l</a:t>
            </a: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anguage (repeated</a:t>
            </a:r>
            <a:r>
              <a:rPr kumimoji="0" lang="en-GB" sz="2800" b="0" i="0" u="none" strike="noStrike" cap="none" normalizeH="0" dirty="0">
                <a:ln>
                  <a:noFill/>
                </a:ln>
                <a:solidFill>
                  <a:schemeClr val="tx1"/>
                </a:solidFill>
                <a:effectLst/>
                <a:latin typeface="Calibri" panose="020F0502020204030204" pitchFamily="34" charset="0"/>
                <a:cs typeface="Calibri" panose="020F0502020204030204" pitchFamily="34" charset="0"/>
              </a:rPr>
              <a:t> phrases with attached specifications of how to teach)</a:t>
            </a:r>
            <a:r>
              <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permeates all documents</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Speech Bubble: Oval 10">
            <a:extLst>
              <a:ext uri="{FF2B5EF4-FFF2-40B4-BE49-F238E27FC236}">
                <a16:creationId xmlns:a16="http://schemas.microsoft.com/office/drawing/2014/main" id="{8770BC16-AF5E-48EA-BDDB-9CE539200003}"/>
              </a:ext>
            </a:extLst>
          </p:cNvPr>
          <p:cNvSpPr/>
          <p:nvPr/>
        </p:nvSpPr>
        <p:spPr bwMode="auto">
          <a:xfrm>
            <a:off x="6096000" y="3753868"/>
            <a:ext cx="5024927" cy="2550792"/>
          </a:xfrm>
          <a:prstGeom prst="wedgeEllipseCallout">
            <a:avLst>
              <a:gd name="adj1" fmla="val -55187"/>
              <a:gd name="adj2" fmla="val 3782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800" dirty="0">
                <a:latin typeface="Calibri" panose="020F0502020204030204" pitchFamily="34" charset="0"/>
                <a:cs typeface="Calibri" panose="020F0502020204030204" pitchFamily="34" charset="0"/>
              </a:rPr>
              <a:t>‘our complete culture shift in our approach has been driven by change in vocabulary’ </a:t>
            </a:r>
          </a:p>
        </p:txBody>
      </p:sp>
      <p:pic>
        <p:nvPicPr>
          <p:cNvPr id="6" name="Picture 5">
            <a:extLst>
              <a:ext uri="{FF2B5EF4-FFF2-40B4-BE49-F238E27FC236}">
                <a16:creationId xmlns:a16="http://schemas.microsoft.com/office/drawing/2014/main" id="{14523C4A-6446-480D-A12C-9045D18A3C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636245" y="1841934"/>
            <a:ext cx="6087207" cy="4565405"/>
          </a:xfrm>
          <a:prstGeom prst="rect">
            <a:avLst/>
          </a:prstGeom>
        </p:spPr>
      </p:pic>
      <p:sp>
        <p:nvSpPr>
          <p:cNvPr id="3" name="Oval 2">
            <a:extLst>
              <a:ext uri="{FF2B5EF4-FFF2-40B4-BE49-F238E27FC236}">
                <a16:creationId xmlns:a16="http://schemas.microsoft.com/office/drawing/2014/main" id="{4988482E-950D-4AD0-9F4E-FA39F1C6947E}"/>
              </a:ext>
            </a:extLst>
          </p:cNvPr>
          <p:cNvSpPr/>
          <p:nvPr/>
        </p:nvSpPr>
        <p:spPr bwMode="auto">
          <a:xfrm>
            <a:off x="947854" y="4280070"/>
            <a:ext cx="1248936" cy="492652"/>
          </a:xfrm>
          <a:prstGeom prst="ellipse">
            <a:avLst/>
          </a:pr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14" name="Oval 13">
            <a:extLst>
              <a:ext uri="{FF2B5EF4-FFF2-40B4-BE49-F238E27FC236}">
                <a16:creationId xmlns:a16="http://schemas.microsoft.com/office/drawing/2014/main" id="{45DC8CB6-4A75-4F88-A85B-40F8B7340F75}"/>
              </a:ext>
            </a:extLst>
          </p:cNvPr>
          <p:cNvSpPr/>
          <p:nvPr/>
        </p:nvSpPr>
        <p:spPr bwMode="auto">
          <a:xfrm>
            <a:off x="2003503" y="4817326"/>
            <a:ext cx="2245112" cy="1093045"/>
          </a:xfrm>
          <a:prstGeom prst="ellipse">
            <a:avLst/>
          </a:pr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cxnSp>
        <p:nvCxnSpPr>
          <p:cNvPr id="8" name="Straight Connector 7">
            <a:extLst>
              <a:ext uri="{FF2B5EF4-FFF2-40B4-BE49-F238E27FC236}">
                <a16:creationId xmlns:a16="http://schemas.microsoft.com/office/drawing/2014/main" id="{EA12015A-6C51-4FBF-BE82-3F02B3CEC54C}"/>
              </a:ext>
            </a:extLst>
          </p:cNvPr>
          <p:cNvCxnSpPr>
            <a:cxnSpLocks/>
            <a:stCxn id="3" idx="7"/>
          </p:cNvCxnSpPr>
          <p:nvPr/>
        </p:nvCxnSpPr>
        <p:spPr bwMode="auto">
          <a:xfrm flipV="1">
            <a:off x="2013888" y="3066587"/>
            <a:ext cx="3860494" cy="12856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10CB170-C287-409C-840C-FE0F0BEAE8D2}"/>
              </a:ext>
            </a:extLst>
          </p:cNvPr>
          <p:cNvCxnSpPr>
            <a:cxnSpLocks/>
          </p:cNvCxnSpPr>
          <p:nvPr/>
        </p:nvCxnSpPr>
        <p:spPr bwMode="auto">
          <a:xfrm flipV="1">
            <a:off x="4053296" y="3326273"/>
            <a:ext cx="3459797" cy="16471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6453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3282CAC-939D-4B1C-83C8-0BDDB7C20DAE}"/>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Obligatory passage points</a:t>
            </a:r>
          </a:p>
        </p:txBody>
      </p:sp>
      <p:sp>
        <p:nvSpPr>
          <p:cNvPr id="12" name="Content Placeholder 11">
            <a:extLst>
              <a:ext uri="{FF2B5EF4-FFF2-40B4-BE49-F238E27FC236}">
                <a16:creationId xmlns:a16="http://schemas.microsoft.com/office/drawing/2014/main" id="{E9482C76-A38D-4196-95AE-45CBCEF6942E}"/>
              </a:ext>
            </a:extLst>
          </p:cNvPr>
          <p:cNvSpPr>
            <a:spLocks noGrp="1"/>
          </p:cNvSpPr>
          <p:nvPr>
            <p:ph idx="1"/>
          </p:nvPr>
        </p:nvSpPr>
        <p:spPr>
          <a:xfrm>
            <a:off x="3050848" y="2179178"/>
            <a:ext cx="6802453" cy="3626309"/>
          </a:xfrm>
        </p:spPr>
        <p:txBody>
          <a:bodyPr/>
          <a:lstStyle/>
          <a:p>
            <a:pPr algn="ctr"/>
            <a:r>
              <a:rPr lang="en-GB" sz="3200" dirty="0">
                <a:latin typeface="Calibri" panose="020F0502020204030204" pitchFamily="34" charset="0"/>
                <a:cs typeface="Calibri" panose="020F0502020204030204" pitchFamily="34" charset="0"/>
              </a:rPr>
              <a:t>an entity through which everything in the network must flow at some point</a:t>
            </a:r>
          </a:p>
          <a:p>
            <a:pPr algn="ctr"/>
            <a:endParaRPr lang="en-GB" sz="2800" dirty="0"/>
          </a:p>
          <a:p>
            <a:pPr algn="ctr"/>
            <a:r>
              <a:rPr lang="en-GB" sz="2400" i="1" dirty="0"/>
              <a:t>(Law 1994)</a:t>
            </a:r>
          </a:p>
          <a:p>
            <a:pPr algn="ctr"/>
            <a:endParaRPr lang="en-GB" sz="2800" dirty="0"/>
          </a:p>
        </p:txBody>
      </p:sp>
      <p:sp>
        <p:nvSpPr>
          <p:cNvPr id="8" name="Slide Number Placeholder 7">
            <a:extLst>
              <a:ext uri="{FF2B5EF4-FFF2-40B4-BE49-F238E27FC236}">
                <a16:creationId xmlns:a16="http://schemas.microsoft.com/office/drawing/2014/main" id="{9F62C30A-9D01-4398-95EB-C0958D8B0585}"/>
              </a:ext>
            </a:extLst>
          </p:cNvPr>
          <p:cNvSpPr>
            <a:spLocks noGrp="1"/>
          </p:cNvSpPr>
          <p:nvPr>
            <p:ph type="sldNum" sz="quarter" idx="12"/>
          </p:nvPr>
        </p:nvSpPr>
        <p:spPr/>
        <p:txBody>
          <a:bodyPr/>
          <a:lstStyle/>
          <a:p>
            <a:fld id="{0F9B2767-A541-4CBD-9F17-0A5B9C28C0E6}" type="slidenum">
              <a:rPr lang="en-GB" smtClean="0"/>
              <a:t>15</a:t>
            </a:fld>
            <a:endParaRPr lang="en-GB"/>
          </a:p>
        </p:txBody>
      </p:sp>
    </p:spTree>
    <p:extLst>
      <p:ext uri="{BB962C8B-B14F-4D97-AF65-F5344CB8AC3E}">
        <p14:creationId xmlns:p14="http://schemas.microsoft.com/office/powerpoint/2010/main" val="6976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BD14-C044-4702-95FD-CE3385C39C24}"/>
              </a:ext>
            </a:extLst>
          </p:cNvPr>
          <p:cNvSpPr>
            <a:spLocks noGrp="1"/>
          </p:cNvSpPr>
          <p:nvPr>
            <p:ph type="title"/>
          </p:nvPr>
        </p:nvSpPr>
        <p:spPr>
          <a:xfrm>
            <a:off x="188007" y="145233"/>
            <a:ext cx="11815983" cy="555522"/>
          </a:xfrm>
        </p:spPr>
        <p:txBody>
          <a:bodyPr/>
          <a:lstStyle/>
          <a:p>
            <a:r>
              <a:rPr lang="en-GB" sz="2800" dirty="0">
                <a:latin typeface="Calibri" panose="020F0502020204030204" pitchFamily="34" charset="0"/>
                <a:cs typeface="Calibri" panose="020F0502020204030204" pitchFamily="34" charset="0"/>
              </a:rPr>
              <a:t>Leaders as obligatory passage points – documents where a leader is a key actor</a:t>
            </a:r>
          </a:p>
        </p:txBody>
      </p:sp>
      <p:graphicFrame>
        <p:nvGraphicFramePr>
          <p:cNvPr id="6" name="Content Placeholder 5">
            <a:extLst>
              <a:ext uri="{FF2B5EF4-FFF2-40B4-BE49-F238E27FC236}">
                <a16:creationId xmlns:a16="http://schemas.microsoft.com/office/drawing/2014/main" id="{00D50318-8E94-4A9A-B3F6-6FC36F8E9AC5}"/>
              </a:ext>
            </a:extLst>
          </p:cNvPr>
          <p:cNvGraphicFramePr>
            <a:graphicFrameLocks noGrp="1"/>
          </p:cNvGraphicFramePr>
          <p:nvPr>
            <p:ph idx="1"/>
            <p:extLst>
              <p:ext uri="{D42A27DB-BD31-4B8C-83A1-F6EECF244321}">
                <p14:modId xmlns:p14="http://schemas.microsoft.com/office/powerpoint/2010/main" val="100331040"/>
              </p:ext>
            </p:extLst>
          </p:nvPr>
        </p:nvGraphicFramePr>
        <p:xfrm>
          <a:off x="258531" y="807720"/>
          <a:ext cx="11670705" cy="5669280"/>
        </p:xfrm>
        <a:graphic>
          <a:graphicData uri="http://schemas.openxmlformats.org/drawingml/2006/table">
            <a:tbl>
              <a:tblPr firstRow="1" bandRow="1">
                <a:tableStyleId>{72833802-FEF1-4C79-8D5D-14CF1EAF98D9}</a:tableStyleId>
              </a:tblPr>
              <a:tblGrid>
                <a:gridCol w="2334141">
                  <a:extLst>
                    <a:ext uri="{9D8B030D-6E8A-4147-A177-3AD203B41FA5}">
                      <a16:colId xmlns:a16="http://schemas.microsoft.com/office/drawing/2014/main" val="3396686178"/>
                    </a:ext>
                  </a:extLst>
                </a:gridCol>
                <a:gridCol w="2334141">
                  <a:extLst>
                    <a:ext uri="{9D8B030D-6E8A-4147-A177-3AD203B41FA5}">
                      <a16:colId xmlns:a16="http://schemas.microsoft.com/office/drawing/2014/main" val="2859424353"/>
                    </a:ext>
                  </a:extLst>
                </a:gridCol>
                <a:gridCol w="2334141">
                  <a:extLst>
                    <a:ext uri="{9D8B030D-6E8A-4147-A177-3AD203B41FA5}">
                      <a16:colId xmlns:a16="http://schemas.microsoft.com/office/drawing/2014/main" val="2410228733"/>
                    </a:ext>
                  </a:extLst>
                </a:gridCol>
                <a:gridCol w="2334141">
                  <a:extLst>
                    <a:ext uri="{9D8B030D-6E8A-4147-A177-3AD203B41FA5}">
                      <a16:colId xmlns:a16="http://schemas.microsoft.com/office/drawing/2014/main" val="408731934"/>
                    </a:ext>
                  </a:extLst>
                </a:gridCol>
                <a:gridCol w="2334141">
                  <a:extLst>
                    <a:ext uri="{9D8B030D-6E8A-4147-A177-3AD203B41FA5}">
                      <a16:colId xmlns:a16="http://schemas.microsoft.com/office/drawing/2014/main" val="387261531"/>
                    </a:ext>
                  </a:extLst>
                </a:gridCol>
              </a:tblGrid>
              <a:tr h="534704">
                <a:tc>
                  <a:txBody>
                    <a:bodyPr/>
                    <a:lstStyle/>
                    <a:p>
                      <a:r>
                        <a:rPr lang="en-GB" dirty="0">
                          <a:latin typeface="Calibri" panose="020F0502020204030204" pitchFamily="34" charset="0"/>
                          <a:cs typeface="Calibri" panose="020F0502020204030204" pitchFamily="34" charset="0"/>
                        </a:rPr>
                        <a:t>National level</a:t>
                      </a:r>
                    </a:p>
                  </a:txBody>
                  <a:tcPr/>
                </a:tc>
                <a:tc>
                  <a:txBody>
                    <a:bodyPr/>
                    <a:lstStyle/>
                    <a:p>
                      <a:r>
                        <a:rPr lang="en-GB" dirty="0">
                          <a:latin typeface="Calibri" panose="020F0502020204030204" pitchFamily="34" charset="0"/>
                          <a:cs typeface="Calibri" panose="020F0502020204030204" pitchFamily="34" charset="0"/>
                        </a:rPr>
                        <a:t>Multi-academy trust level</a:t>
                      </a:r>
                    </a:p>
                  </a:txBody>
                  <a:tcPr/>
                </a:tc>
                <a:tc>
                  <a:txBody>
                    <a:bodyPr/>
                    <a:lstStyle/>
                    <a:p>
                      <a:r>
                        <a:rPr lang="en-GB" dirty="0">
                          <a:latin typeface="Calibri" panose="020F0502020204030204" pitchFamily="34" charset="0"/>
                          <a:cs typeface="Calibri" panose="020F0502020204030204" pitchFamily="34" charset="0"/>
                        </a:rPr>
                        <a:t>School level</a:t>
                      </a:r>
                    </a:p>
                  </a:txBody>
                  <a:tcPr/>
                </a:tc>
                <a:tc>
                  <a:txBody>
                    <a:bodyPr/>
                    <a:lstStyle/>
                    <a:p>
                      <a:r>
                        <a:rPr lang="en-GB" dirty="0">
                          <a:latin typeface="Calibri" panose="020F0502020204030204" pitchFamily="34" charset="0"/>
                          <a:cs typeface="Calibri" panose="020F0502020204030204" pitchFamily="34" charset="0"/>
                        </a:rPr>
                        <a:t>Teaching team planning level</a:t>
                      </a:r>
                    </a:p>
                  </a:txBody>
                  <a:tcPr/>
                </a:tc>
                <a:tc>
                  <a:txBody>
                    <a:bodyPr/>
                    <a:lstStyle/>
                    <a:p>
                      <a:r>
                        <a:rPr lang="en-GB" dirty="0">
                          <a:latin typeface="Calibri" panose="020F0502020204030204" pitchFamily="34" charset="0"/>
                          <a:cs typeface="Calibri" panose="020F0502020204030204" pitchFamily="34" charset="0"/>
                        </a:rPr>
                        <a:t>Classroom level</a:t>
                      </a:r>
                    </a:p>
                  </a:txBody>
                  <a:tcPr/>
                </a:tc>
                <a:extLst>
                  <a:ext uri="{0D108BD9-81ED-4DB2-BD59-A6C34878D82A}">
                    <a16:rowId xmlns:a16="http://schemas.microsoft.com/office/drawing/2014/main" val="3943460723"/>
                  </a:ext>
                </a:extLst>
              </a:tr>
              <a:tr h="4430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National curriculum and assessment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NCETM documents, website and training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Maths No Problem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Web-based planning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White Rose planning document</a:t>
                      </a:r>
                      <a:endParaRPr lang="en-GB" dirty="0">
                        <a:latin typeface="Calibri" panose="020F0502020204030204" pitchFamily="34" charset="0"/>
                        <a:cs typeface="Calibri" panose="020F0502020204030204" pitchFamily="34" charset="0"/>
                      </a:endParaRPr>
                    </a:p>
                  </a:txBody>
                  <a:tcPr/>
                </a:tc>
                <a:tc>
                  <a:txBody>
                    <a:bodyPr/>
                    <a:lstStyle/>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Landmarks’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Small steps’ document</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highlight>
                            <a:srgbClr val="FFFF00"/>
                          </a:highlight>
                          <a:latin typeface="Calibri" panose="020F0502020204030204" pitchFamily="34" charset="0"/>
                          <a:cs typeface="Calibri" panose="020F0502020204030204" pitchFamily="34" charset="0"/>
                        </a:rPr>
                        <a:t>Maths policy document(s)</a:t>
                      </a:r>
                    </a:p>
                    <a:p>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Teacher Research Group reflection document</a:t>
                      </a:r>
                    </a:p>
                  </a:txBody>
                  <a:tcPr/>
                </a:tc>
                <a:tc>
                  <a:txBody>
                    <a:bodyPr/>
                    <a:lstStyle/>
                    <a:p>
                      <a:r>
                        <a:rPr lang="en-GB" dirty="0">
                          <a:highlight>
                            <a:srgbClr val="FFFF00"/>
                          </a:highlight>
                          <a:latin typeface="Calibri" panose="020F0502020204030204" pitchFamily="34" charset="0"/>
                          <a:cs typeface="Calibri" panose="020F0502020204030204" pitchFamily="34" charset="0"/>
                        </a:rPr>
                        <a:t>Year-by year planning guidance</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Staff training slide-decks and handouts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Reasoning icons for use across school</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Planning format (‘S plan’) for use across school</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School development and action plans </a:t>
                      </a:r>
                    </a:p>
                  </a:txBody>
                  <a:tcPr/>
                </a:tc>
                <a:tc>
                  <a:txBody>
                    <a:bodyPr/>
                    <a:lstStyle/>
                    <a:p>
                      <a:r>
                        <a:rPr lang="en-GB" dirty="0">
                          <a:highlight>
                            <a:srgbClr val="FFFF00"/>
                          </a:highlight>
                          <a:latin typeface="Calibri" panose="020F0502020204030204" pitchFamily="34" charset="0"/>
                          <a:cs typeface="Calibri" panose="020F0502020204030204" pitchFamily="34" charset="0"/>
                        </a:rPr>
                        <a:t>Weekly collaboratively-planned slide decks </a:t>
                      </a:r>
                      <a:r>
                        <a:rPr lang="en-GB" dirty="0">
                          <a:latin typeface="Calibri" panose="020F0502020204030204" pitchFamily="34" charset="0"/>
                          <a:cs typeface="Calibri" panose="020F0502020204030204" pitchFamily="34" charset="0"/>
                        </a:rPr>
                        <a:t>and resources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Weekly planning using S planning format for small steps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Team/ individual research project reflections </a:t>
                      </a:r>
                      <a:r>
                        <a:rPr lang="en-GB" dirty="0">
                          <a:highlight>
                            <a:srgbClr val="FFFF00"/>
                          </a:highlight>
                          <a:latin typeface="Calibri" panose="020F0502020204030204" pitchFamily="34" charset="0"/>
                          <a:cs typeface="Calibri" panose="020F0502020204030204" pitchFamily="34" charset="0"/>
                        </a:rPr>
                        <a:t>linked to school development plans</a:t>
                      </a:r>
                    </a:p>
                    <a:p>
                      <a:endParaRPr lang="en-GB" dirty="0">
                        <a:latin typeface="Calibri" panose="020F0502020204030204" pitchFamily="34" charset="0"/>
                        <a:cs typeface="Calibri" panose="020F0502020204030204" pitchFamily="34" charset="0"/>
                      </a:endParaRPr>
                    </a:p>
                  </a:txBody>
                  <a:tcPr/>
                </a:tc>
                <a:tc>
                  <a:txBody>
                    <a:bodyPr/>
                    <a:lstStyle/>
                    <a:p>
                      <a:r>
                        <a:rPr lang="en-GB" dirty="0">
                          <a:highlight>
                            <a:srgbClr val="FFFF00"/>
                          </a:highlight>
                          <a:latin typeface="Calibri" panose="020F0502020204030204" pitchFamily="34" charset="0"/>
                          <a:cs typeface="Calibri" panose="020F0502020204030204" pitchFamily="34" charset="0"/>
                        </a:rPr>
                        <a:t>Slide-decks used to structure lessons </a:t>
                      </a:r>
                      <a:r>
                        <a:rPr lang="en-GB" dirty="0">
                          <a:latin typeface="Calibri" panose="020F0502020204030204" pitchFamily="34" charset="0"/>
                          <a:cs typeface="Calibri" panose="020F0502020204030204" pitchFamily="34" charset="0"/>
                        </a:rPr>
                        <a:t>and ‘maths voice’ of teacher and students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‘Live marking’ concept in books</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Reasoning icons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Paper resources and other materials represent concepts and shape learning</a:t>
                      </a:r>
                    </a:p>
                    <a:p>
                      <a:endParaRPr lang="en-GB" dirty="0">
                        <a:latin typeface="Calibri" panose="020F0502020204030204" pitchFamily="34" charset="0"/>
                        <a:cs typeface="Calibri" panose="020F0502020204030204" pitchFamily="34" charset="0"/>
                      </a:endParaRPr>
                    </a:p>
                    <a:p>
                      <a:r>
                        <a:rPr lang="en-GB" dirty="0">
                          <a:highlight>
                            <a:srgbClr val="FFFF00"/>
                          </a:highlight>
                          <a:latin typeface="Calibri" panose="020F0502020204030204" pitchFamily="34" charset="0"/>
                          <a:cs typeface="Calibri" panose="020F0502020204030204" pitchFamily="34" charset="0"/>
                        </a:rPr>
                        <a:t>Working wall </a:t>
                      </a:r>
                      <a:r>
                        <a:rPr lang="en-GB" dirty="0">
                          <a:latin typeface="Calibri" panose="020F0502020204030204" pitchFamily="34" charset="0"/>
                          <a:cs typeface="Calibri" panose="020F0502020204030204" pitchFamily="34" charset="0"/>
                        </a:rPr>
                        <a:t>collects language and central ideas</a:t>
                      </a:r>
                    </a:p>
                  </a:txBody>
                  <a:tcPr/>
                </a:tc>
                <a:extLst>
                  <a:ext uri="{0D108BD9-81ED-4DB2-BD59-A6C34878D82A}">
                    <a16:rowId xmlns:a16="http://schemas.microsoft.com/office/drawing/2014/main" val="2779801789"/>
                  </a:ext>
                </a:extLst>
              </a:tr>
            </a:tbl>
          </a:graphicData>
        </a:graphic>
      </p:graphicFrame>
      <p:sp>
        <p:nvSpPr>
          <p:cNvPr id="4" name="Footer Placeholder 3">
            <a:extLst>
              <a:ext uri="{FF2B5EF4-FFF2-40B4-BE49-F238E27FC236}">
                <a16:creationId xmlns:a16="http://schemas.microsoft.com/office/drawing/2014/main" id="{EAB3F31D-595C-426C-A9B2-D29C0589AE52}"/>
              </a:ext>
            </a:extLst>
          </p:cNvPr>
          <p:cNvSpPr>
            <a:spLocks noGrp="1"/>
          </p:cNvSpPr>
          <p:nvPr>
            <p:ph type="ftr" sz="quarter" idx="11"/>
          </p:nvPr>
        </p:nvSpPr>
        <p:spPr>
          <a:xfrm>
            <a:off x="4165600" y="6163936"/>
            <a:ext cx="3860800" cy="457200"/>
          </a:xfrm>
        </p:spPr>
        <p:txBody>
          <a:bodyPr/>
          <a:lstStyle/>
          <a:p>
            <a:r>
              <a:rPr lang="en-GB" sz="1800" dirty="0"/>
              <a:t>©Ruth Unsworth, Durham University School of Education 2019</a:t>
            </a:r>
          </a:p>
        </p:txBody>
      </p:sp>
      <p:sp>
        <p:nvSpPr>
          <p:cNvPr id="5" name="Slide Number Placeholder 4">
            <a:extLst>
              <a:ext uri="{FF2B5EF4-FFF2-40B4-BE49-F238E27FC236}">
                <a16:creationId xmlns:a16="http://schemas.microsoft.com/office/drawing/2014/main" id="{C85BB940-1DEA-4EEF-BBE3-984D90154C59}"/>
              </a:ext>
            </a:extLst>
          </p:cNvPr>
          <p:cNvSpPr>
            <a:spLocks noGrp="1"/>
          </p:cNvSpPr>
          <p:nvPr>
            <p:ph type="sldNum" sz="quarter" idx="12"/>
          </p:nvPr>
        </p:nvSpPr>
        <p:spPr/>
        <p:txBody>
          <a:bodyPr/>
          <a:lstStyle/>
          <a:p>
            <a:fld id="{0F9B2767-A541-4CBD-9F17-0A5B9C28C0E6}" type="slidenum">
              <a:rPr lang="en-GB" smtClean="0"/>
              <a:t>16</a:t>
            </a:fld>
            <a:endParaRPr lang="en-GB"/>
          </a:p>
        </p:txBody>
      </p:sp>
    </p:spTree>
    <p:extLst>
      <p:ext uri="{BB962C8B-B14F-4D97-AF65-F5344CB8AC3E}">
        <p14:creationId xmlns:p14="http://schemas.microsoft.com/office/powerpoint/2010/main" val="154541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22" y="152400"/>
            <a:ext cx="10363200" cy="1143000"/>
          </a:xfrm>
        </p:spPr>
        <p:txBody>
          <a:bodyPr/>
          <a:lstStyle/>
          <a:p>
            <a:r>
              <a:rPr lang="en-US" dirty="0">
                <a:latin typeface="Calibri" panose="020F0502020204030204" pitchFamily="34" charset="0"/>
                <a:cs typeface="Calibri" panose="020F0502020204030204" pitchFamily="34" charset="0"/>
              </a:rPr>
              <a:t>Early findings - summary</a:t>
            </a:r>
            <a:endParaRPr lang="en-GB" dirty="0">
              <a:latin typeface="Calibri" panose="020F0502020204030204" pitchFamily="34" charset="0"/>
              <a:cs typeface="Calibri" panose="020F0502020204030204" pitchFamily="34" charset="0"/>
            </a:endParaRPr>
          </a:p>
        </p:txBody>
      </p:sp>
      <p:sp>
        <p:nvSpPr>
          <p:cNvPr id="7" name="Footer Placeholder 6">
            <a:extLst>
              <a:ext uri="{FF2B5EF4-FFF2-40B4-BE49-F238E27FC236}">
                <a16:creationId xmlns:a16="http://schemas.microsoft.com/office/drawing/2014/main" id="{86485620-1B09-4061-B330-6018A670257E}"/>
              </a:ext>
            </a:extLst>
          </p:cNvPr>
          <p:cNvSpPr>
            <a:spLocks noGrp="1"/>
          </p:cNvSpPr>
          <p:nvPr>
            <p:ph type="ftr" sz="quarter" idx="11"/>
          </p:nvPr>
        </p:nvSpPr>
        <p:spPr>
          <a:xfrm>
            <a:off x="4332868" y="6034668"/>
            <a:ext cx="3860800" cy="457200"/>
          </a:xfrm>
        </p:spPr>
        <p:txBody>
          <a:bodyPr/>
          <a:lstStyle/>
          <a:p>
            <a:r>
              <a:rPr lang="en-GB" sz="1800" dirty="0"/>
              <a:t>©Ruth Unsworth, Durham University School of Education 2019</a:t>
            </a:r>
          </a:p>
        </p:txBody>
      </p:sp>
      <p:sp>
        <p:nvSpPr>
          <p:cNvPr id="8" name="Slide Number Placeholder 7">
            <a:extLst>
              <a:ext uri="{FF2B5EF4-FFF2-40B4-BE49-F238E27FC236}">
                <a16:creationId xmlns:a16="http://schemas.microsoft.com/office/drawing/2014/main" id="{6824D4BE-BF69-4D7B-9F28-562471E32D1B}"/>
              </a:ext>
            </a:extLst>
          </p:cNvPr>
          <p:cNvSpPr>
            <a:spLocks noGrp="1"/>
          </p:cNvSpPr>
          <p:nvPr>
            <p:ph type="sldNum" sz="quarter" idx="12"/>
          </p:nvPr>
        </p:nvSpPr>
        <p:spPr/>
        <p:txBody>
          <a:bodyPr/>
          <a:lstStyle/>
          <a:p>
            <a:fld id="{0F9B2767-A541-4CBD-9F17-0A5B9C28C0E6}" type="slidenum">
              <a:rPr lang="en-GB" smtClean="0"/>
              <a:t>17</a:t>
            </a:fld>
            <a:endParaRPr lang="en-GB"/>
          </a:p>
        </p:txBody>
      </p:sp>
      <p:sp>
        <p:nvSpPr>
          <p:cNvPr id="4" name="Content Placeholder 3">
            <a:extLst>
              <a:ext uri="{FF2B5EF4-FFF2-40B4-BE49-F238E27FC236}">
                <a16:creationId xmlns:a16="http://schemas.microsoft.com/office/drawing/2014/main" id="{6C1A4763-9965-47F1-A2F5-6D1BBC36B8F0}"/>
              </a:ext>
            </a:extLst>
          </p:cNvPr>
          <p:cNvSpPr>
            <a:spLocks noGrp="1"/>
          </p:cNvSpPr>
          <p:nvPr>
            <p:ph sz="half" idx="1"/>
          </p:nvPr>
        </p:nvSpPr>
        <p:spPr>
          <a:xfrm>
            <a:off x="912283" y="1295400"/>
            <a:ext cx="10863821" cy="4510088"/>
          </a:xfrm>
        </p:spPr>
        <p:txBody>
          <a:bodyPr/>
          <a:lstStyle/>
          <a:p>
            <a:pPr marL="0" lvl="0" indent="0" fontAlgn="auto">
              <a:spcBef>
                <a:spcPts val="0"/>
              </a:spcBef>
              <a:spcAft>
                <a:spcPts val="0"/>
              </a:spcAft>
              <a:defRPr/>
            </a:pPr>
            <a:r>
              <a:rPr lang="en-GB" dirty="0">
                <a:latin typeface="Calibri" panose="020F0502020204030204" pitchFamily="34" charset="0"/>
                <a:cs typeface="Calibri" panose="020F0502020204030204" pitchFamily="34" charset="0"/>
              </a:rPr>
              <a:t>Teachers’ professional actions and beliefs have been influenced by </a:t>
            </a:r>
            <a:r>
              <a:rPr lang="en-US" dirty="0">
                <a:latin typeface="Calibri" panose="020F0502020204030204" pitchFamily="34" charset="0"/>
                <a:cs typeface="Calibri" panose="020F0502020204030204" pitchFamily="34" charset="0"/>
              </a:rPr>
              <a:t>leadership of changes to professional knowledge through attention to the material, particularly text-based, resources teachers interact with</a:t>
            </a:r>
            <a:endParaRPr lang="en-US" sz="2400" dirty="0">
              <a:latin typeface="Calibri" panose="020F0502020204030204" pitchFamily="34" charset="0"/>
              <a:cs typeface="Calibri" panose="020F0502020204030204" pitchFamily="34" charset="0"/>
            </a:endParaRPr>
          </a:p>
          <a:p>
            <a:pPr marL="0" lvl="0" indent="0" fontAlgn="auto">
              <a:spcBef>
                <a:spcPts val="0"/>
              </a:spcBef>
              <a:spcAft>
                <a:spcPts val="0"/>
              </a:spcAft>
              <a:defRPr/>
            </a:pPr>
            <a:endParaRPr lang="en-US" dirty="0">
              <a:latin typeface="Calibri" panose="020F0502020204030204" pitchFamily="34" charset="0"/>
              <a:cs typeface="Calibri" panose="020F0502020204030204" pitchFamily="34" charset="0"/>
            </a:endParaRPr>
          </a:p>
          <a:p>
            <a:pPr marL="0" lvl="0" indent="0" fontAlgn="auto">
              <a:spcBef>
                <a:spcPts val="0"/>
              </a:spcBef>
              <a:spcAft>
                <a:spcPts val="0"/>
              </a:spcAft>
              <a:defRPr/>
            </a:pPr>
            <a:r>
              <a:rPr lang="en-US" dirty="0">
                <a:latin typeface="Calibri" panose="020F0502020204030204" pitchFamily="34" charset="0"/>
                <a:cs typeface="Calibri" panose="020F0502020204030204" pitchFamily="34" charset="0"/>
              </a:rPr>
              <a:t>These documents:</a:t>
            </a:r>
          </a:p>
          <a:p>
            <a:pPr lvl="0" fontAlgn="auto">
              <a:spcBef>
                <a:spcPts val="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embody the concepts of the required knowledge, </a:t>
            </a:r>
            <a:r>
              <a:rPr lang="en-US" dirty="0" err="1">
                <a:latin typeface="Calibri" panose="020F0502020204030204" pitchFamily="34" charset="0"/>
                <a:cs typeface="Calibri" panose="020F0502020204030204" pitchFamily="34" charset="0"/>
              </a:rPr>
              <a:t>mobilising</a:t>
            </a:r>
            <a:r>
              <a:rPr lang="en-US" dirty="0">
                <a:latin typeface="Calibri" panose="020F0502020204030204" pitchFamily="34" charset="0"/>
                <a:cs typeface="Calibri" panose="020F0502020204030204" pitchFamily="34" charset="0"/>
              </a:rPr>
              <a:t> this from policy to practice</a:t>
            </a:r>
          </a:p>
          <a:p>
            <a:pPr marL="285750" lvl="0" indent="-285750" fontAlgn="auto">
              <a:spcBef>
                <a:spcPts val="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support the reframing of professional knowledge by acting as reference points for collaborative planning, delivery and reflection on teaching</a:t>
            </a:r>
          </a:p>
          <a:p>
            <a:pPr marL="285750" lvl="0" indent="-285750" fontAlgn="auto">
              <a:spcBef>
                <a:spcPts val="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include repeated phrases to which is attached specific meaning for professional action</a:t>
            </a:r>
          </a:p>
          <a:p>
            <a:endParaRPr lang="en-GB" dirty="0"/>
          </a:p>
        </p:txBody>
      </p:sp>
    </p:spTree>
    <p:extLst>
      <p:ext uri="{BB962C8B-B14F-4D97-AF65-F5344CB8AC3E}">
        <p14:creationId xmlns:p14="http://schemas.microsoft.com/office/powerpoint/2010/main" val="380460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F0EB-536A-4A2F-BDBD-D1D28CAFC5DF}"/>
              </a:ext>
            </a:extLst>
          </p:cNvPr>
          <p:cNvSpPr>
            <a:spLocks noGrp="1"/>
          </p:cNvSpPr>
          <p:nvPr>
            <p:ph type="title"/>
          </p:nvPr>
        </p:nvSpPr>
        <p:spPr>
          <a:xfrm>
            <a:off x="914400" y="131027"/>
            <a:ext cx="10972800" cy="754460"/>
          </a:xfrm>
        </p:spPr>
        <p:txBody>
          <a:bodyPr/>
          <a:lstStyle/>
          <a:p>
            <a:r>
              <a:rPr lang="en-GB" dirty="0">
                <a:latin typeface="Calibri" panose="020F0502020204030204" pitchFamily="34" charset="0"/>
                <a:cs typeface="Calibri" panose="020F0502020204030204" pitchFamily="34" charset="0"/>
              </a:rPr>
              <a:t>Limitations              Contribution and next steps</a:t>
            </a:r>
          </a:p>
        </p:txBody>
      </p:sp>
      <p:sp>
        <p:nvSpPr>
          <p:cNvPr id="3" name="Content Placeholder 2">
            <a:extLst>
              <a:ext uri="{FF2B5EF4-FFF2-40B4-BE49-F238E27FC236}">
                <a16:creationId xmlns:a16="http://schemas.microsoft.com/office/drawing/2014/main" id="{B7A45A6D-5837-49D4-B896-BB866FA51CE5}"/>
              </a:ext>
            </a:extLst>
          </p:cNvPr>
          <p:cNvSpPr>
            <a:spLocks noGrp="1"/>
          </p:cNvSpPr>
          <p:nvPr>
            <p:ph sz="half" idx="1"/>
          </p:nvPr>
        </p:nvSpPr>
        <p:spPr>
          <a:xfrm>
            <a:off x="304800" y="1484895"/>
            <a:ext cx="4791307" cy="4004397"/>
          </a:xfrm>
        </p:spPr>
        <p:txBody>
          <a:bodyPr/>
          <a:lstStyle/>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Infinite range of possible actor-networks to trace: it will not be possible to explore all actors or all actor-networks</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An ANT approach is descriptive, not interpretative:  </a:t>
            </a:r>
            <a:r>
              <a:rPr lang="en-GB">
                <a:latin typeface="Calibri" panose="020F0502020204030204" pitchFamily="34" charset="0"/>
                <a:cs typeface="Calibri" panose="020F0502020204030204" pitchFamily="34" charset="0"/>
              </a:rPr>
              <a:t>it doesn’t </a:t>
            </a:r>
            <a:r>
              <a:rPr lang="en-GB" dirty="0">
                <a:latin typeface="Calibri" panose="020F0502020204030204" pitchFamily="34" charset="0"/>
                <a:cs typeface="Calibri" panose="020F0502020204030204" pitchFamily="34" charset="0"/>
              </a:rPr>
              <a:t>explore the ‘why’</a:t>
            </a:r>
          </a:p>
        </p:txBody>
      </p:sp>
      <p:sp>
        <p:nvSpPr>
          <p:cNvPr id="4" name="Content Placeholder 3">
            <a:extLst>
              <a:ext uri="{FF2B5EF4-FFF2-40B4-BE49-F238E27FC236}">
                <a16:creationId xmlns:a16="http://schemas.microsoft.com/office/drawing/2014/main" id="{AD59FD01-08EC-43AD-9143-3EE233C7ABDF}"/>
              </a:ext>
            </a:extLst>
          </p:cNvPr>
          <p:cNvSpPr>
            <a:spLocks noGrp="1"/>
          </p:cNvSpPr>
          <p:nvPr>
            <p:ph sz="half" idx="2"/>
          </p:nvPr>
        </p:nvSpPr>
        <p:spPr>
          <a:xfrm>
            <a:off x="4984595" y="885487"/>
            <a:ext cx="7092177" cy="4427642"/>
          </a:xfrm>
        </p:spPr>
        <p:txBody>
          <a:bodyPr/>
          <a:lstStyle/>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Detailed description of how a situated iteration of professionalism has been performed into being – unique view on the formation of elements such as (future analysis):</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CK and PCK</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Experiential knowledge</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Teacher talk</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Motivations</a:t>
            </a:r>
          </a:p>
          <a:p>
            <a:pPr marL="857250" lvl="1" indent="-457200">
              <a:buFont typeface="Arial" panose="020B0604020202020204" pitchFamily="34" charset="0"/>
              <a:buChar char="•"/>
            </a:pPr>
            <a:r>
              <a:rPr lang="en-GB" dirty="0">
                <a:latin typeface="Calibri" panose="020F0502020204030204" pitchFamily="34" charset="0"/>
                <a:cs typeface="Calibri" panose="020F0502020204030204" pitchFamily="34" charset="0"/>
              </a:rPr>
              <a:t>Moral aspects of professionalism</a:t>
            </a:r>
          </a:p>
          <a:p>
            <a:pPr marL="457200" indent="-457200">
              <a:buFont typeface="Arial" panose="020B0604020202020204" pitchFamily="34" charset="0"/>
              <a:buChar char="•"/>
            </a:pPr>
            <a:r>
              <a:rPr lang="en-GB" dirty="0">
                <a:latin typeface="Calibri" panose="020F0502020204030204" pitchFamily="34" charset="0"/>
                <a:cs typeface="Calibri" panose="020F0502020204030204" pitchFamily="34" charset="0"/>
              </a:rPr>
              <a:t>A view from which can be seen political and contextual actors, rendering teacher professionalism malleable</a:t>
            </a:r>
          </a:p>
          <a:p>
            <a:pPr marL="857250" lvl="1" indent="-4572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51FF7D56-83C6-432E-BEE7-DC0CF0467491}"/>
              </a:ext>
            </a:extLst>
          </p:cNvPr>
          <p:cNvSpPr>
            <a:spLocks noGrp="1"/>
          </p:cNvSpPr>
          <p:nvPr>
            <p:ph type="ftr" sz="quarter" idx="11"/>
          </p:nvPr>
        </p:nvSpPr>
        <p:spPr>
          <a:xfrm>
            <a:off x="1235307" y="5515313"/>
            <a:ext cx="3860800" cy="457200"/>
          </a:xfrm>
        </p:spPr>
        <p:txBody>
          <a:bodyPr/>
          <a:lstStyle/>
          <a:p>
            <a:r>
              <a:rPr lang="en-GB" sz="1800" dirty="0"/>
              <a:t>©Ruth Unsworth, Durham University School of Education 2019</a:t>
            </a:r>
          </a:p>
        </p:txBody>
      </p:sp>
      <p:sp>
        <p:nvSpPr>
          <p:cNvPr id="6" name="Slide Number Placeholder 5">
            <a:extLst>
              <a:ext uri="{FF2B5EF4-FFF2-40B4-BE49-F238E27FC236}">
                <a16:creationId xmlns:a16="http://schemas.microsoft.com/office/drawing/2014/main" id="{6FD2BF47-1003-4726-B6F0-4B7148021CAE}"/>
              </a:ext>
            </a:extLst>
          </p:cNvPr>
          <p:cNvSpPr>
            <a:spLocks noGrp="1"/>
          </p:cNvSpPr>
          <p:nvPr>
            <p:ph type="sldNum" sz="quarter" idx="12"/>
          </p:nvPr>
        </p:nvSpPr>
        <p:spPr/>
        <p:txBody>
          <a:bodyPr/>
          <a:lstStyle/>
          <a:p>
            <a:fld id="{0F9B2767-A541-4CBD-9F17-0A5B9C28C0E6}" type="slidenum">
              <a:rPr lang="en-GB" smtClean="0"/>
              <a:t>18</a:t>
            </a:fld>
            <a:endParaRPr lang="en-GB"/>
          </a:p>
        </p:txBody>
      </p:sp>
    </p:spTree>
    <p:extLst>
      <p:ext uri="{BB962C8B-B14F-4D97-AF65-F5344CB8AC3E}">
        <p14:creationId xmlns:p14="http://schemas.microsoft.com/office/powerpoint/2010/main" val="192975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8C35F1-59F5-4764-BE6F-199A5F4F5E6B}"/>
              </a:ext>
            </a:extLst>
          </p:cNvPr>
          <p:cNvSpPr>
            <a:spLocks noGrp="1"/>
          </p:cNvSpPr>
          <p:nvPr>
            <p:ph type="ctrTitle" sz="quarter"/>
          </p:nvPr>
        </p:nvSpPr>
        <p:spPr/>
        <p:txBody>
          <a:bodyPr/>
          <a:lstStyle/>
          <a:p>
            <a:r>
              <a:rPr lang="en-GB" dirty="0">
                <a:latin typeface="Calibri" panose="020F0502020204030204" pitchFamily="34" charset="0"/>
                <a:cs typeface="Calibri" panose="020F0502020204030204" pitchFamily="34" charset="0"/>
              </a:rPr>
              <a:t>Thank you for your attention.</a:t>
            </a:r>
          </a:p>
        </p:txBody>
      </p:sp>
      <p:sp>
        <p:nvSpPr>
          <p:cNvPr id="8" name="Subtitle 7">
            <a:extLst>
              <a:ext uri="{FF2B5EF4-FFF2-40B4-BE49-F238E27FC236}">
                <a16:creationId xmlns:a16="http://schemas.microsoft.com/office/drawing/2014/main" id="{13656847-FED2-4537-890F-47026FFD4442}"/>
              </a:ext>
            </a:extLst>
          </p:cNvPr>
          <p:cNvSpPr>
            <a:spLocks noGrp="1"/>
          </p:cNvSpPr>
          <p:nvPr>
            <p:ph type="subTitle" sz="quarter" idx="1"/>
          </p:nvPr>
        </p:nvSpPr>
        <p:spPr/>
        <p:txBody>
          <a:bodyPr/>
          <a:lstStyle/>
          <a:p>
            <a:r>
              <a:rPr lang="en-GB" sz="3200" i="1" dirty="0">
                <a:latin typeface="Calibri" panose="020F0502020204030204" pitchFamily="34" charset="0"/>
                <a:cs typeface="Calibri" panose="020F0502020204030204" pitchFamily="34" charset="0"/>
              </a:rPr>
              <a:t>Ruth Unsworth: PhD candidate, Durham University, UK</a:t>
            </a:r>
            <a:br>
              <a:rPr lang="en-GB" sz="3200" i="1" dirty="0">
                <a:latin typeface="Calibri" panose="020F0502020204030204" pitchFamily="34" charset="0"/>
                <a:cs typeface="Calibri" panose="020F0502020204030204" pitchFamily="34" charset="0"/>
              </a:rPr>
            </a:br>
            <a:r>
              <a:rPr lang="en-GB" sz="3200" i="1" dirty="0">
                <a:latin typeface="Calibri" panose="020F0502020204030204" pitchFamily="34" charset="0"/>
                <a:cs typeface="Calibri" panose="020F0502020204030204" pitchFamily="34" charset="0"/>
              </a:rPr>
              <a:t>ruth.tromans@durham.ac.uk</a:t>
            </a:r>
            <a:br>
              <a:rPr lang="en-GB" sz="3200" i="1"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a:p>
            <a:endParaRPr lang="en-GB" dirty="0"/>
          </a:p>
        </p:txBody>
      </p:sp>
      <p:sp>
        <p:nvSpPr>
          <p:cNvPr id="6" name="Slide Number Placeholder 5">
            <a:extLst>
              <a:ext uri="{FF2B5EF4-FFF2-40B4-BE49-F238E27FC236}">
                <a16:creationId xmlns:a16="http://schemas.microsoft.com/office/drawing/2014/main" id="{D58F70C2-9D43-49D6-BA9E-F8F951471952}"/>
              </a:ext>
            </a:extLst>
          </p:cNvPr>
          <p:cNvSpPr>
            <a:spLocks noGrp="1"/>
          </p:cNvSpPr>
          <p:nvPr>
            <p:ph type="sldNum" sz="quarter" idx="10"/>
          </p:nvPr>
        </p:nvSpPr>
        <p:spPr/>
        <p:txBody>
          <a:bodyPr/>
          <a:lstStyle/>
          <a:p>
            <a:fld id="{0F9B2767-A541-4CBD-9F17-0A5B9C28C0E6}" type="slidenum">
              <a:rPr lang="en-GB" smtClean="0"/>
              <a:t>19</a:t>
            </a:fld>
            <a:endParaRPr lang="en-GB"/>
          </a:p>
        </p:txBody>
      </p:sp>
    </p:spTree>
    <p:extLst>
      <p:ext uri="{BB962C8B-B14F-4D97-AF65-F5344CB8AC3E}">
        <p14:creationId xmlns:p14="http://schemas.microsoft.com/office/powerpoint/2010/main" val="515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80" y="603903"/>
            <a:ext cx="11032621" cy="1143000"/>
          </a:xfrm>
        </p:spPr>
        <p:txBody>
          <a:bodyPr>
            <a:noAutofit/>
          </a:bodyPr>
          <a:lstStyle/>
          <a:p>
            <a:pPr algn="ctr"/>
            <a:r>
              <a:rPr lang="en-US" sz="2800" dirty="0">
                <a:latin typeface="Calibri" panose="020F0502020204030204" pitchFamily="34" charset="0"/>
                <a:cs typeface="Calibri" panose="020F0502020204030204" pitchFamily="34" charset="0"/>
              </a:rPr>
              <a:t>The formation of teacher professionalism: an actor-network ethnography</a:t>
            </a:r>
            <a:br>
              <a:rPr lang="en-US" sz="28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r>
              <a:rPr lang="en-GB" sz="2800" i="1" dirty="0">
                <a:latin typeface="Calibri" panose="020F0502020204030204" pitchFamily="34" charset="0"/>
                <a:cs typeface="Calibri" panose="020F0502020204030204" pitchFamily="34" charset="0"/>
              </a:rPr>
              <a:t>Introduction</a:t>
            </a:r>
            <a:br>
              <a:rPr lang="en-GB" sz="2800" i="1"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2"/>
          </p:nvPr>
        </p:nvSpPr>
        <p:spPr/>
        <p:txBody>
          <a:bodyPr/>
          <a:lstStyle/>
          <a:p>
            <a:fld id="{0F9B2767-A541-4CBD-9F17-0A5B9C28C0E6}" type="slidenum">
              <a:rPr lang="en-GB" smtClean="0"/>
              <a:t>2</a:t>
            </a:fld>
            <a:endParaRPr lang="en-GB"/>
          </a:p>
        </p:txBody>
      </p:sp>
      <p:sp>
        <p:nvSpPr>
          <p:cNvPr id="13" name="Content Placeholder 12">
            <a:extLst>
              <a:ext uri="{FF2B5EF4-FFF2-40B4-BE49-F238E27FC236}">
                <a16:creationId xmlns:a16="http://schemas.microsoft.com/office/drawing/2014/main" id="{061F2BA5-E2A0-462B-B855-108C038A5741}"/>
              </a:ext>
            </a:extLst>
          </p:cNvPr>
          <p:cNvSpPr>
            <a:spLocks noGrp="1"/>
          </p:cNvSpPr>
          <p:nvPr>
            <p:ph idx="1"/>
          </p:nvPr>
        </p:nvSpPr>
        <p:spPr>
          <a:xfrm>
            <a:off x="912284" y="1828800"/>
            <a:ext cx="11032620" cy="3976688"/>
          </a:xfrm>
        </p:spPr>
        <p:txBody>
          <a:bodyPr/>
          <a:lstStyle/>
          <a:p>
            <a:pPr marL="457200" indent="-457200">
              <a:buFont typeface="+mj-lt"/>
              <a:buAutoNum type="arabicPeriod"/>
            </a:pPr>
            <a:r>
              <a:rPr lang="en-GB" sz="2800" dirty="0">
                <a:latin typeface="Calibri" panose="020F0502020204030204" pitchFamily="34" charset="0"/>
                <a:cs typeface="Calibri" panose="020F0502020204030204" pitchFamily="34" charset="0"/>
              </a:rPr>
              <a:t>Why research how teacher professionalism has been formed?</a:t>
            </a:r>
          </a:p>
          <a:p>
            <a:pPr marL="457200" indent="-457200">
              <a:buFont typeface="+mj-lt"/>
              <a:buAutoNum type="arabicPeriod"/>
            </a:pPr>
            <a:r>
              <a:rPr lang="en-GB" sz="2800" dirty="0">
                <a:latin typeface="Calibri" panose="020F0502020204030204" pitchFamily="34" charset="0"/>
                <a:cs typeface="Calibri" panose="020F0502020204030204" pitchFamily="34" charset="0"/>
              </a:rPr>
              <a:t>Theoretical framework and research questions</a:t>
            </a:r>
          </a:p>
          <a:p>
            <a:pPr marL="457200" indent="-457200">
              <a:buFont typeface="+mj-lt"/>
              <a:buAutoNum type="arabicPeriod"/>
            </a:pPr>
            <a:r>
              <a:rPr lang="en-GB" sz="2800" dirty="0">
                <a:latin typeface="Calibri" panose="020F0502020204030204" pitchFamily="34" charset="0"/>
                <a:cs typeface="Calibri" panose="020F0502020204030204" pitchFamily="34" charset="0"/>
              </a:rPr>
              <a:t>Ethnographic methodology and analysis through actor-network theory</a:t>
            </a:r>
          </a:p>
          <a:p>
            <a:pPr marL="457200" indent="-457200">
              <a:buFont typeface="+mj-lt"/>
              <a:buAutoNum type="arabicPeriod"/>
            </a:pPr>
            <a:r>
              <a:rPr lang="en-GB" sz="2800" dirty="0">
                <a:latin typeface="Calibri" panose="020F0502020204030204" pitchFamily="34" charset="0"/>
                <a:cs typeface="Calibri" panose="020F0502020204030204" pitchFamily="34" charset="0"/>
              </a:rPr>
              <a:t>Exemplar data and early findings of the study </a:t>
            </a:r>
          </a:p>
          <a:p>
            <a:pPr marL="457200" indent="-457200">
              <a:buFont typeface="+mj-lt"/>
              <a:buAutoNum type="arabicPeriod"/>
            </a:pPr>
            <a:r>
              <a:rPr lang="en-GB" sz="2800" dirty="0">
                <a:latin typeface="Calibri" panose="020F0502020204030204" pitchFamily="34" charset="0"/>
                <a:cs typeface="Calibri" panose="020F0502020204030204" pitchFamily="34" charset="0"/>
              </a:rPr>
              <a:t>Limitations and next steps</a:t>
            </a:r>
          </a:p>
          <a:p>
            <a:pPr marL="457200" indent="-457200">
              <a:buFont typeface="+mj-lt"/>
              <a:buAutoNum type="arabicPeriod"/>
            </a:pPr>
            <a:endParaRPr lang="en-GB" sz="2800" dirty="0">
              <a:latin typeface="Calibri" panose="020F0502020204030204" pitchFamily="34" charset="0"/>
              <a:cs typeface="Calibri" panose="020F0502020204030204" pitchFamily="34" charset="0"/>
            </a:endParaRPr>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spTree>
    <p:extLst>
      <p:ext uri="{BB962C8B-B14F-4D97-AF65-F5344CB8AC3E}">
        <p14:creationId xmlns:p14="http://schemas.microsoft.com/office/powerpoint/2010/main" val="4559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CEEC436-DC29-477D-8F08-8C8B91CC59AC}"/>
              </a:ext>
            </a:extLst>
          </p:cNvPr>
          <p:cNvSpPr>
            <a:spLocks noGrp="1"/>
          </p:cNvSpPr>
          <p:nvPr>
            <p:ph idx="1"/>
          </p:nvPr>
        </p:nvSpPr>
        <p:spPr>
          <a:xfrm>
            <a:off x="358923" y="247828"/>
            <a:ext cx="11348815" cy="5529129"/>
          </a:xfrm>
        </p:spPr>
        <p:txBody>
          <a:bodyPr>
            <a:noAutofit/>
          </a:bodyPr>
          <a:lstStyle/>
          <a:p>
            <a:pPr marL="0" indent="0">
              <a:spcBef>
                <a:spcPts val="600"/>
              </a:spcBef>
              <a:buNone/>
            </a:pPr>
            <a:r>
              <a:rPr lang="en-GB" sz="2400" i="1" dirty="0">
                <a:latin typeface="Calibri" panose="020F0502020204030204" pitchFamily="34" charset="0"/>
                <a:cs typeface="Calibri" panose="020F0502020204030204" pitchFamily="34" charset="0"/>
              </a:rPr>
              <a:t>Bibliography</a:t>
            </a:r>
          </a:p>
          <a:p>
            <a:endParaRPr lang="en-GB" sz="2000" dirty="0">
              <a:latin typeface="Calibri" panose="020F0502020204030204" pitchFamily="34" charset="0"/>
              <a:cs typeface="Calibri" panose="020F0502020204030204" pitchFamily="34" charset="0"/>
            </a:endParaRPr>
          </a:p>
          <a:p>
            <a:r>
              <a:rPr lang="en-GB" sz="2000" dirty="0" err="1">
                <a:latin typeface="Calibri" panose="020F0502020204030204" pitchFamily="34" charset="0"/>
                <a:cs typeface="Calibri" panose="020F0502020204030204" pitchFamily="34" charset="0"/>
              </a:rPr>
              <a:t>Evetts</a:t>
            </a:r>
            <a:r>
              <a:rPr lang="en-GB" sz="2000" dirty="0">
                <a:latin typeface="Calibri" panose="020F0502020204030204" pitchFamily="34" charset="0"/>
                <a:cs typeface="Calibri" panose="020F0502020204030204" pitchFamily="34" charset="0"/>
              </a:rPr>
              <a:t>, J., 2009. The management of professionalism: A contemporary paradox. In S. Gewirtz et al., eds. </a:t>
            </a:r>
            <a:r>
              <a:rPr lang="en-GB" sz="2000" i="1" dirty="0">
                <a:latin typeface="Calibri" panose="020F0502020204030204" pitchFamily="34" charset="0"/>
                <a:cs typeface="Calibri" panose="020F0502020204030204" pitchFamily="34" charset="0"/>
              </a:rPr>
              <a:t>Changing teacher professionalism: International trends, challenges and ways forward</a:t>
            </a:r>
            <a:r>
              <a:rPr lang="en-GB" sz="2000" dirty="0">
                <a:latin typeface="Calibri" panose="020F0502020204030204" pitchFamily="34" charset="0"/>
                <a:cs typeface="Calibri" panose="020F0502020204030204" pitchFamily="34" charset="0"/>
              </a:rPr>
              <a:t>. Oxon: Routledge, pp. 19–30.</a:t>
            </a:r>
          </a:p>
          <a:p>
            <a:r>
              <a:rPr lang="en-GB" sz="2000" dirty="0">
                <a:latin typeface="Calibri" panose="020F0502020204030204" pitchFamily="34" charset="0"/>
                <a:cs typeface="Calibri" panose="020F0502020204030204" pitchFamily="34" charset="0"/>
              </a:rPr>
              <a:t>Fenwick, T., 2010. Accountability practices in adult education: Insights from actor–network theory. </a:t>
            </a:r>
            <a:r>
              <a:rPr lang="en-GB" sz="2000" i="1" dirty="0">
                <a:latin typeface="Calibri" panose="020F0502020204030204" pitchFamily="34" charset="0"/>
                <a:cs typeface="Calibri" panose="020F0502020204030204" pitchFamily="34" charset="0"/>
              </a:rPr>
              <a:t>Studies in the Education of Adults</a:t>
            </a:r>
            <a:r>
              <a:rPr lang="en-GB" sz="2000" dirty="0">
                <a:latin typeface="Calibri" panose="020F0502020204030204" pitchFamily="34" charset="0"/>
                <a:cs typeface="Calibri" panose="020F0502020204030204" pitchFamily="34" charset="0"/>
              </a:rPr>
              <a:t>, 42(2), pp.170–185. </a:t>
            </a:r>
          </a:p>
          <a:p>
            <a:r>
              <a:rPr lang="en-GB" sz="2000" dirty="0">
                <a:latin typeface="Calibri" panose="020F0502020204030204" pitchFamily="34" charset="0"/>
                <a:cs typeface="Calibri" panose="020F0502020204030204" pitchFamily="34" charset="0"/>
              </a:rPr>
              <a:t>Hargreaves, A. &amp; Goodson, I., 1996. </a:t>
            </a:r>
            <a:r>
              <a:rPr lang="en-GB" sz="2000" i="1" dirty="0">
                <a:latin typeface="Calibri" panose="020F0502020204030204" pitchFamily="34" charset="0"/>
                <a:cs typeface="Calibri" panose="020F0502020204030204" pitchFamily="34" charset="0"/>
              </a:rPr>
              <a:t>Teachers’ professional lives</a:t>
            </a:r>
            <a:r>
              <a:rPr lang="en-GB" sz="2000" dirty="0">
                <a:latin typeface="Calibri" panose="020F0502020204030204" pitchFamily="34" charset="0"/>
                <a:cs typeface="Calibri" panose="020F0502020204030204" pitchFamily="34" charset="0"/>
              </a:rPr>
              <a:t> I. Goodson &amp; A. Hargreaves, eds., London: London : Falmer Press.</a:t>
            </a:r>
          </a:p>
          <a:p>
            <a:r>
              <a:rPr lang="en-GB" sz="2000" dirty="0">
                <a:latin typeface="Calibri" panose="020F0502020204030204" pitchFamily="34" charset="0"/>
                <a:cs typeface="Calibri" panose="020F0502020204030204" pitchFamily="34" charset="0"/>
              </a:rPr>
              <a:t>Latour, B., 2005. </a:t>
            </a:r>
            <a:r>
              <a:rPr lang="en-GB" sz="2000" i="1" dirty="0">
                <a:latin typeface="Calibri" panose="020F0502020204030204" pitchFamily="34" charset="0"/>
                <a:cs typeface="Calibri" panose="020F0502020204030204" pitchFamily="34" charset="0"/>
              </a:rPr>
              <a:t>Reassembling the social: An introduction to actor-network-theory</a:t>
            </a:r>
            <a:r>
              <a:rPr lang="en-GB" sz="2000" dirty="0">
                <a:latin typeface="Calibri" panose="020F0502020204030204" pitchFamily="34" charset="0"/>
                <a:cs typeface="Calibri" panose="020F0502020204030204" pitchFamily="34" charset="0"/>
              </a:rPr>
              <a:t>, Oxford university press.</a:t>
            </a:r>
          </a:p>
          <a:p>
            <a:r>
              <a:rPr lang="en-GB" sz="2000" dirty="0">
                <a:latin typeface="Calibri" panose="020F0502020204030204" pitchFamily="34" charset="0"/>
                <a:cs typeface="Calibri" panose="020F0502020204030204" pitchFamily="34" charset="0"/>
              </a:rPr>
              <a:t>Law, J., 1994. </a:t>
            </a:r>
            <a:r>
              <a:rPr lang="en-GB" sz="2000" i="1" dirty="0">
                <a:latin typeface="Calibri" panose="020F0502020204030204" pitchFamily="34" charset="0"/>
                <a:cs typeface="Calibri" panose="020F0502020204030204" pitchFamily="34" charset="0"/>
              </a:rPr>
              <a:t>Organizing modernity</a:t>
            </a:r>
            <a:r>
              <a:rPr lang="en-GB" sz="2000" dirty="0">
                <a:latin typeface="Calibri" panose="020F0502020204030204" pitchFamily="34" charset="0"/>
                <a:cs typeface="Calibri" panose="020F0502020204030204" pitchFamily="34" charset="0"/>
              </a:rPr>
              <a:t>, Blackwell Oxford.</a:t>
            </a:r>
          </a:p>
          <a:p>
            <a:r>
              <a:rPr lang="en-GB" sz="2000" dirty="0">
                <a:latin typeface="Calibri" panose="020F0502020204030204" pitchFamily="34" charset="0"/>
                <a:cs typeface="Calibri" panose="020F0502020204030204" pitchFamily="34" charset="0"/>
              </a:rPr>
              <a:t>Polanyi, M., 1967. </a:t>
            </a:r>
            <a:r>
              <a:rPr lang="en-GB" sz="2000" i="1" dirty="0">
                <a:latin typeface="Calibri" panose="020F0502020204030204" pitchFamily="34" charset="0"/>
                <a:cs typeface="Calibri" panose="020F0502020204030204" pitchFamily="34" charset="0"/>
              </a:rPr>
              <a:t>The Tacit Dimension</a:t>
            </a:r>
            <a:r>
              <a:rPr lang="en-GB" sz="2000" dirty="0">
                <a:latin typeface="Calibri" panose="020F0502020204030204" pitchFamily="34" charset="0"/>
                <a:cs typeface="Calibri" panose="020F0502020204030204" pitchFamily="34" charset="0"/>
              </a:rPr>
              <a:t>, IL: The University of Chicago Press.</a:t>
            </a:r>
          </a:p>
          <a:p>
            <a:r>
              <a:rPr lang="en-GB" sz="2000" dirty="0">
                <a:latin typeface="Calibri" panose="020F0502020204030204" pitchFamily="34" charset="0"/>
                <a:cs typeface="Calibri" panose="020F0502020204030204" pitchFamily="34" charset="0"/>
              </a:rPr>
              <a:t>Stronach, I., Pickard, A. &amp; Jones, L., 2012. Primary schools: The professional environment. In </a:t>
            </a:r>
            <a:r>
              <a:rPr lang="en-GB" sz="2000" i="1" dirty="0">
                <a:latin typeface="Calibri" panose="020F0502020204030204" pitchFamily="34" charset="0"/>
                <a:cs typeface="Calibri" panose="020F0502020204030204" pitchFamily="34" charset="0"/>
              </a:rPr>
              <a:t>The Cambridge Primary Review Research Surveys</a:t>
            </a:r>
            <a:r>
              <a:rPr lang="en-GB" sz="2000" dirty="0">
                <a:latin typeface="Calibri" panose="020F0502020204030204" pitchFamily="34" charset="0"/>
                <a:cs typeface="Calibri" panose="020F0502020204030204" pitchFamily="34" charset="0"/>
              </a:rPr>
              <a:t>. Cambridge University Press, pp. 627–648.</a:t>
            </a:r>
          </a:p>
          <a:p>
            <a:r>
              <a:rPr lang="en-GB" sz="2000" dirty="0" err="1">
                <a:latin typeface="Calibri" panose="020F0502020204030204" pitchFamily="34" charset="0"/>
                <a:cs typeface="Calibri" panose="020F0502020204030204" pitchFamily="34" charset="0"/>
              </a:rPr>
              <a:t>Tummons</a:t>
            </a:r>
            <a:r>
              <a:rPr lang="en-GB" sz="2000" dirty="0">
                <a:latin typeface="Calibri" panose="020F0502020204030204" pitchFamily="34" charset="0"/>
                <a:cs typeface="Calibri" panose="020F0502020204030204" pitchFamily="34" charset="0"/>
              </a:rPr>
              <a:t>, J., 2014. Professional standards in teacher education: tracing discourses of professionalism through the analysis of textbooks. </a:t>
            </a:r>
            <a:r>
              <a:rPr lang="en-GB" sz="2000" i="1" dirty="0">
                <a:latin typeface="Calibri" panose="020F0502020204030204" pitchFamily="34" charset="0"/>
                <a:cs typeface="Calibri" panose="020F0502020204030204" pitchFamily="34" charset="0"/>
              </a:rPr>
              <a:t>Research in Post-Compulsory Education</a:t>
            </a:r>
            <a:r>
              <a:rPr lang="en-GB" sz="2000" dirty="0">
                <a:latin typeface="Calibri" panose="020F0502020204030204" pitchFamily="34" charset="0"/>
                <a:cs typeface="Calibri" panose="020F0502020204030204" pitchFamily="34" charset="0"/>
              </a:rPr>
              <a:t>, 19(4), pp.417–432.</a:t>
            </a:r>
          </a:p>
          <a:p>
            <a:pPr marL="0" indent="0">
              <a:spcBef>
                <a:spcPts val="600"/>
              </a:spcBef>
              <a:buNone/>
            </a:pPr>
            <a:endParaRPr lang="en-GB" sz="1700" b="1" i="1" dirty="0"/>
          </a:p>
        </p:txBody>
      </p:sp>
      <p:sp>
        <p:nvSpPr>
          <p:cNvPr id="3" name="Slide Number Placeholder 2">
            <a:extLst>
              <a:ext uri="{FF2B5EF4-FFF2-40B4-BE49-F238E27FC236}">
                <a16:creationId xmlns:a16="http://schemas.microsoft.com/office/drawing/2014/main" id="{DCF4A6BB-04CB-4BD4-BD55-AF6F4BB13AED}"/>
              </a:ext>
            </a:extLst>
          </p:cNvPr>
          <p:cNvSpPr>
            <a:spLocks noGrp="1"/>
          </p:cNvSpPr>
          <p:nvPr>
            <p:ph type="sldNum" sz="quarter" idx="12"/>
          </p:nvPr>
        </p:nvSpPr>
        <p:spPr/>
        <p:txBody>
          <a:bodyPr/>
          <a:lstStyle/>
          <a:p>
            <a:fld id="{0F9B2767-A541-4CBD-9F17-0A5B9C28C0E6}" type="slidenum">
              <a:rPr lang="en-GB" smtClean="0"/>
              <a:t>20</a:t>
            </a:fld>
            <a:endParaRPr lang="en-GB"/>
          </a:p>
        </p:txBody>
      </p:sp>
    </p:spTree>
    <p:extLst>
      <p:ext uri="{BB962C8B-B14F-4D97-AF65-F5344CB8AC3E}">
        <p14:creationId xmlns:p14="http://schemas.microsoft.com/office/powerpoint/2010/main" val="230976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80" y="563069"/>
            <a:ext cx="11032621" cy="465358"/>
          </a:xfrm>
        </p:spPr>
        <p:txBody>
          <a:bodyPr>
            <a:noAutofit/>
          </a:bodyPr>
          <a:lstStyle/>
          <a:p>
            <a:pPr algn="ctr"/>
            <a:r>
              <a:rPr lang="en-GB" sz="2800" i="1" dirty="0">
                <a:latin typeface="Calibri" panose="020F0502020204030204" pitchFamily="34" charset="0"/>
                <a:cs typeface="Calibri" panose="020F0502020204030204" pitchFamily="34" charset="0"/>
              </a:rPr>
              <a:t>Research problem and background</a:t>
            </a:r>
            <a:endParaRPr lang="en-GB" sz="28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BAD36450-A28C-4F26-9277-1B677432A93E}"/>
              </a:ext>
            </a:extLst>
          </p:cNvPr>
          <p:cNvSpPr>
            <a:spLocks noGrp="1"/>
          </p:cNvSpPr>
          <p:nvPr>
            <p:ph type="ftr" sz="quarter" idx="11"/>
          </p:nvPr>
        </p:nvSpPr>
        <p:spPr>
          <a:xfrm>
            <a:off x="3740210" y="6003040"/>
            <a:ext cx="3860800" cy="457200"/>
          </a:xfrm>
        </p:spPr>
        <p:txBody>
          <a:bodyPr/>
          <a:lstStyle/>
          <a:p>
            <a:r>
              <a:rPr lang="en-GB" dirty="0"/>
              <a:t>©Ruth Unsworth, Durham University School of Education 2019</a:t>
            </a: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2"/>
          </p:nvPr>
        </p:nvSpPr>
        <p:spPr/>
        <p:txBody>
          <a:bodyPr/>
          <a:lstStyle/>
          <a:p>
            <a:fld id="{0F9B2767-A541-4CBD-9F17-0A5B9C28C0E6}" type="slidenum">
              <a:rPr lang="en-GB" smtClean="0"/>
              <a:t>3</a:t>
            </a:fld>
            <a:endParaRPr lang="en-GB"/>
          </a:p>
        </p:txBody>
      </p:sp>
      <p:sp>
        <p:nvSpPr>
          <p:cNvPr id="13" name="Content Placeholder 12">
            <a:extLst>
              <a:ext uri="{FF2B5EF4-FFF2-40B4-BE49-F238E27FC236}">
                <a16:creationId xmlns:a16="http://schemas.microsoft.com/office/drawing/2014/main" id="{061F2BA5-E2A0-462B-B855-108C038A5741}"/>
              </a:ext>
            </a:extLst>
          </p:cNvPr>
          <p:cNvSpPr>
            <a:spLocks noGrp="1"/>
          </p:cNvSpPr>
          <p:nvPr>
            <p:ph idx="1"/>
          </p:nvPr>
        </p:nvSpPr>
        <p:spPr>
          <a:xfrm>
            <a:off x="444380" y="1505646"/>
            <a:ext cx="11336288" cy="3976688"/>
          </a:xfrm>
        </p:spPr>
        <p:txBody>
          <a:bodyPr/>
          <a:lstStyle/>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As a school leader, being able to define teacher professionalism enables discussion of what is working and how we can improve</a:t>
            </a:r>
          </a:p>
          <a:p>
            <a:pPr marL="0" indent="0"/>
            <a:endParaRPr lang="en-GB" sz="2800" dirty="0">
              <a:latin typeface="Calibri" panose="020F0502020204030204" pitchFamily="34" charset="0"/>
              <a:cs typeface="Calibri" panose="020F0502020204030204" pitchFamily="34" charset="0"/>
            </a:endParaRPr>
          </a:p>
          <a:p>
            <a:pPr marL="0" indent="0"/>
            <a:r>
              <a:rPr lang="en-GB" sz="2800" dirty="0">
                <a:latin typeface="Calibri" panose="020F0502020204030204" pitchFamily="34" charset="0"/>
                <a:cs typeface="Calibri" panose="020F0502020204030204" pitchFamily="34" charset="0"/>
              </a:rPr>
              <a:t>BUT </a:t>
            </a:r>
          </a:p>
          <a:p>
            <a:pPr>
              <a:buFont typeface="Wingdings" panose="05000000000000000000" pitchFamily="2" charset="2"/>
              <a:buChar char="Ø"/>
            </a:pPr>
            <a:endParaRPr lang="en-GB" sz="28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I found it difficult to find an accurate definition which described the common professional actions and beliefs in our school (nor encompassed the idiosyncrasies of individual teachers)</a:t>
            </a:r>
          </a:p>
          <a:p>
            <a:pPr marL="0" indent="0"/>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p:txBody>
      </p:sp>
    </p:spTree>
    <p:extLst>
      <p:ext uri="{BB962C8B-B14F-4D97-AF65-F5344CB8AC3E}">
        <p14:creationId xmlns:p14="http://schemas.microsoft.com/office/powerpoint/2010/main" val="35383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36" y="0"/>
            <a:ext cx="10363200" cy="1143000"/>
          </a:xfrm>
        </p:spPr>
        <p:txBody>
          <a:bodyPr/>
          <a:lstStyle/>
          <a:p>
            <a:pPr algn="ctr"/>
            <a:r>
              <a:rPr lang="en-US" sz="3600" i="1" dirty="0">
                <a:latin typeface="Calibri" panose="020F0502020204030204" pitchFamily="34" charset="0"/>
                <a:cs typeface="Calibri" panose="020F0502020204030204" pitchFamily="34" charset="0"/>
              </a:rPr>
              <a:t>The problem framed by the literature</a:t>
            </a:r>
            <a:endParaRPr lang="en-GB" sz="3600" i="1"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0907" y="1399756"/>
            <a:ext cx="11552663" cy="4682708"/>
          </a:xfrm>
        </p:spPr>
        <p:txBody>
          <a:bodyPr>
            <a:no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Teacher professionalism is often seen as tacit knowledge, difficult to grasp </a:t>
            </a:r>
            <a:r>
              <a:rPr lang="en-US" sz="2000" dirty="0">
                <a:latin typeface="Calibri" panose="020F0502020204030204" pitchFamily="34" charset="0"/>
                <a:cs typeface="Calibri" panose="020F0502020204030204" pitchFamily="34" charset="0"/>
              </a:rPr>
              <a:t>(Polanyi 1967)</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Attempts to define the term have led to a plethora of definitions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Evetts</a:t>
            </a:r>
            <a:r>
              <a:rPr lang="en-US" sz="2000" dirty="0">
                <a:latin typeface="Calibri" panose="020F0502020204030204" pitchFamily="34" charset="0"/>
                <a:cs typeface="Calibri" panose="020F0502020204030204" pitchFamily="34" charset="0"/>
              </a:rPr>
              <a:t> 2009)</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Standards documents can be seen as interpreted, non-</a:t>
            </a:r>
            <a:r>
              <a:rPr lang="en-US" sz="2800" dirty="0" err="1">
                <a:latin typeface="Calibri" panose="020F0502020204030204" pitchFamily="34" charset="0"/>
                <a:cs typeface="Calibri" panose="020F0502020204030204" pitchFamily="34" charset="0"/>
              </a:rPr>
              <a:t>standardising</a:t>
            </a:r>
            <a:r>
              <a:rPr lang="en-US" sz="28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Tummons</a:t>
            </a:r>
            <a:r>
              <a:rPr lang="en-US" dirty="0">
                <a:latin typeface="Calibri" panose="020F0502020204030204" pitchFamily="34" charset="0"/>
                <a:cs typeface="Calibri" panose="020F0502020204030204" pitchFamily="34" charset="0"/>
              </a:rPr>
              <a:t> 2014)</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Hargreaves and Goodson (1996) argued that professionalism itself is ‘not universally agreed or understood’ and more recent research has concluded that teacher professionalism is ‘fluid…dynamic’ </a:t>
            </a:r>
            <a:r>
              <a:rPr lang="en-GB" sz="2000" dirty="0">
                <a:latin typeface="Calibri" panose="020F0502020204030204" pitchFamily="34" charset="0"/>
                <a:cs typeface="Calibri" panose="020F0502020204030204" pitchFamily="34" charset="0"/>
              </a:rPr>
              <a:t>(Jones et al, 2008)</a:t>
            </a:r>
          </a:p>
        </p:txBody>
      </p:sp>
      <p:sp>
        <p:nvSpPr>
          <p:cNvPr id="5" name="Slide Number Placeholder 4">
            <a:extLst>
              <a:ext uri="{FF2B5EF4-FFF2-40B4-BE49-F238E27FC236}">
                <a16:creationId xmlns:a16="http://schemas.microsoft.com/office/drawing/2014/main" id="{DF53A92F-0D87-4F41-A503-F9173F7A0817}"/>
              </a:ext>
            </a:extLst>
          </p:cNvPr>
          <p:cNvSpPr>
            <a:spLocks noGrp="1"/>
          </p:cNvSpPr>
          <p:nvPr>
            <p:ph type="sldNum" sz="quarter" idx="12"/>
          </p:nvPr>
        </p:nvSpPr>
        <p:spPr/>
        <p:txBody>
          <a:bodyPr/>
          <a:lstStyle/>
          <a:p>
            <a:fld id="{0F9B2767-A541-4CBD-9F17-0A5B9C28C0E6}" type="slidenum">
              <a:rPr lang="en-GB" smtClean="0"/>
              <a:t>4</a:t>
            </a:fld>
            <a:endParaRPr lang="en-GB"/>
          </a:p>
        </p:txBody>
      </p:sp>
    </p:spTree>
    <p:extLst>
      <p:ext uri="{BB962C8B-B14F-4D97-AF65-F5344CB8AC3E}">
        <p14:creationId xmlns:p14="http://schemas.microsoft.com/office/powerpoint/2010/main" val="237311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5" y="96837"/>
            <a:ext cx="11767559" cy="777255"/>
          </a:xfrm>
        </p:spPr>
        <p:txBody>
          <a:bodyPr>
            <a:normAutofit/>
          </a:bodyPr>
          <a:lstStyle/>
          <a:p>
            <a:pPr algn="ctr"/>
            <a:r>
              <a:rPr lang="en-US" sz="2800" i="1" dirty="0">
                <a:latin typeface="Calibri" panose="020F0502020204030204" pitchFamily="34" charset="0"/>
                <a:cs typeface="Calibri" panose="020F0502020204030204" pitchFamily="34" charset="0"/>
              </a:rPr>
              <a:t>Research questions</a:t>
            </a:r>
            <a:endParaRPr lang="en-GB" sz="28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BAD36450-A28C-4F26-9277-1B677432A93E}"/>
              </a:ext>
            </a:extLst>
          </p:cNvPr>
          <p:cNvSpPr>
            <a:spLocks noGrp="1"/>
          </p:cNvSpPr>
          <p:nvPr>
            <p:ph type="ftr" sz="quarter" idx="11"/>
          </p:nvPr>
        </p:nvSpPr>
        <p:spPr>
          <a:xfrm>
            <a:off x="4165600" y="6125737"/>
            <a:ext cx="3860800" cy="457200"/>
          </a:xfrm>
        </p:spPr>
        <p:txBody>
          <a:bodyPr/>
          <a:lstStyle/>
          <a:p>
            <a:r>
              <a:rPr lang="en-GB" sz="1800" dirty="0"/>
              <a:t>©Ruth Unsworth, Durham University School of Education 2019</a:t>
            </a:r>
          </a:p>
        </p:txBody>
      </p:sp>
      <p:sp>
        <p:nvSpPr>
          <p:cNvPr id="6" name="Slide Number Placeholder 5">
            <a:extLst>
              <a:ext uri="{FF2B5EF4-FFF2-40B4-BE49-F238E27FC236}">
                <a16:creationId xmlns:a16="http://schemas.microsoft.com/office/drawing/2014/main" id="{508C4903-E8A0-4840-B049-78F1EDF66932}"/>
              </a:ext>
            </a:extLst>
          </p:cNvPr>
          <p:cNvSpPr>
            <a:spLocks noGrp="1"/>
          </p:cNvSpPr>
          <p:nvPr>
            <p:ph type="sldNum" sz="quarter" idx="12"/>
          </p:nvPr>
        </p:nvSpPr>
        <p:spPr/>
        <p:txBody>
          <a:bodyPr/>
          <a:lstStyle/>
          <a:p>
            <a:fld id="{0F9B2767-A541-4CBD-9F17-0A5B9C28C0E6}" type="slidenum">
              <a:rPr lang="en-GB" smtClean="0"/>
              <a:t>5</a:t>
            </a:fld>
            <a:endParaRPr lang="en-GB"/>
          </a:p>
        </p:txBody>
      </p:sp>
      <p:graphicFrame>
        <p:nvGraphicFramePr>
          <p:cNvPr id="15" name="Content Placeholder 14">
            <a:extLst>
              <a:ext uri="{FF2B5EF4-FFF2-40B4-BE49-F238E27FC236}">
                <a16:creationId xmlns:a16="http://schemas.microsoft.com/office/drawing/2014/main" id="{76A545DD-7E2D-42AB-A643-025C594DC11C}"/>
              </a:ext>
            </a:extLst>
          </p:cNvPr>
          <p:cNvGraphicFramePr>
            <a:graphicFrameLocks noGrp="1"/>
          </p:cNvGraphicFramePr>
          <p:nvPr>
            <p:ph sz="quarter" idx="4294967295"/>
            <p:extLst>
              <p:ext uri="{D42A27DB-BD31-4B8C-83A1-F6EECF244321}">
                <p14:modId xmlns:p14="http://schemas.microsoft.com/office/powerpoint/2010/main" val="2017342102"/>
              </p:ext>
            </p:extLst>
          </p:nvPr>
        </p:nvGraphicFramePr>
        <p:xfrm>
          <a:off x="301951" y="874092"/>
          <a:ext cx="11588097" cy="5273040"/>
        </p:xfrm>
        <a:graphic>
          <a:graphicData uri="http://schemas.openxmlformats.org/drawingml/2006/table">
            <a:tbl>
              <a:tblPr firstRow="1" bandRow="1">
                <a:tableStyleId>{72833802-FEF1-4C79-8D5D-14CF1EAF98D9}</a:tableStyleId>
              </a:tblPr>
              <a:tblGrid>
                <a:gridCol w="11588097">
                  <a:extLst>
                    <a:ext uri="{9D8B030D-6E8A-4147-A177-3AD203B41FA5}">
                      <a16:colId xmlns:a16="http://schemas.microsoft.com/office/drawing/2014/main" val="2191207896"/>
                    </a:ext>
                  </a:extLst>
                </a:gridCol>
              </a:tblGrid>
              <a:tr h="370840">
                <a:tc>
                  <a:txBody>
                    <a:bodyPr/>
                    <a:lstStyle/>
                    <a:p>
                      <a:pPr algn="ctr"/>
                      <a:r>
                        <a:rPr lang="en-GB" sz="2400" dirty="0">
                          <a:latin typeface="Calibri" panose="020F0502020204030204" pitchFamily="34" charset="0"/>
                          <a:cs typeface="Calibri" panose="020F0502020204030204" pitchFamily="34" charset="0"/>
                        </a:rPr>
                        <a:t>A view situated within this uncertainty/ complexity</a:t>
                      </a:r>
                    </a:p>
                  </a:txBody>
                  <a:tcPr/>
                </a:tc>
                <a:extLst>
                  <a:ext uri="{0D108BD9-81ED-4DB2-BD59-A6C34878D82A}">
                    <a16:rowId xmlns:a16="http://schemas.microsoft.com/office/drawing/2014/main" val="1787454750"/>
                  </a:ext>
                </a:extLst>
              </a:tr>
              <a:tr h="323020">
                <a:tc>
                  <a:txBody>
                    <a:bodyPr/>
                    <a:lstStyle/>
                    <a:p>
                      <a:pPr algn="ctr"/>
                      <a:r>
                        <a:rPr lang="en-GB" sz="2400" dirty="0">
                          <a:latin typeface="Calibri" panose="020F0502020204030204" pitchFamily="34" charset="0"/>
                          <a:cs typeface="Calibri" panose="020F0502020204030204" pitchFamily="34" charset="0"/>
                        </a:rPr>
                        <a:t>To view </a:t>
                      </a:r>
                      <a:r>
                        <a:rPr lang="en-GB" sz="2400" b="1" dirty="0">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professionalism</a:t>
                      </a: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is formed </a:t>
                      </a:r>
                      <a:r>
                        <a:rPr lang="en-GB" sz="2400" b="0" dirty="0">
                          <a:latin typeface="Calibri" panose="020F0502020204030204" pitchFamily="34" charset="0"/>
                          <a:cs typeface="Calibri" panose="020F0502020204030204" pitchFamily="34" charset="0"/>
                        </a:rPr>
                        <a:t>in a highly-regarded school</a:t>
                      </a:r>
                      <a:r>
                        <a:rPr lang="en-GB" sz="2400" dirty="0">
                          <a:latin typeface="Calibri" panose="020F0502020204030204" pitchFamily="34" charset="0"/>
                          <a:cs typeface="Calibri" panose="020F0502020204030204" pitchFamily="34" charset="0"/>
                        </a:rPr>
                        <a:t>, in order to:</a:t>
                      </a:r>
                    </a:p>
                    <a:p>
                      <a:pPr algn="ctr"/>
                      <a:endParaRPr lang="en-GB" sz="24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r>
                        <a:rPr lang="en-GB" sz="2400" dirty="0">
                          <a:latin typeface="Calibri" panose="020F0502020204030204" pitchFamily="34" charset="0"/>
                          <a:cs typeface="Calibri" panose="020F0502020204030204" pitchFamily="34" charset="0"/>
                        </a:rPr>
                        <a:t>develop dialogue rooted in knowledge of its formation, rather than in response to a pre-determined ‘list of professional characteristics’ </a:t>
                      </a:r>
                    </a:p>
                    <a:p>
                      <a:pPr marL="0" indent="0" algn="ctr">
                        <a:buFont typeface="Wingdings" panose="05000000000000000000" pitchFamily="2" charset="2"/>
                        <a:buNone/>
                      </a:pPr>
                      <a:endParaRPr lang="en-GB" sz="24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r>
                        <a:rPr lang="en-GB" sz="2400" dirty="0">
                          <a:latin typeface="Calibri" panose="020F0502020204030204" pitchFamily="34" charset="0"/>
                          <a:cs typeface="Calibri" panose="020F0502020204030204" pitchFamily="34" charset="0"/>
                        </a:rPr>
                        <a:t>therefore, be able to intentionally sculpt teacher professional action and beliefs:</a:t>
                      </a:r>
                    </a:p>
                    <a:p>
                      <a:pPr marL="0" indent="0" algn="ctr">
                        <a:buFont typeface="Wingdings" panose="05000000000000000000" pitchFamily="2" charset="2"/>
                        <a:buNone/>
                      </a:pPr>
                      <a:r>
                        <a:rPr lang="en-GB" sz="3200" b="1" dirty="0">
                          <a:latin typeface="Calibri" panose="020F0502020204030204" pitchFamily="34" charset="0"/>
                          <a:cs typeface="Calibri" panose="020F0502020204030204" pitchFamily="34" charset="0"/>
                        </a:rPr>
                        <a:t>understand the </a:t>
                      </a:r>
                      <a:r>
                        <a:rPr lang="en-GB" sz="3200" b="1" dirty="0">
                          <a:solidFill>
                            <a:srgbClr val="7030A0"/>
                          </a:solidFill>
                          <a:latin typeface="Calibri" panose="020F0502020204030204" pitchFamily="34" charset="0"/>
                          <a:cs typeface="Calibri" panose="020F0502020204030204" pitchFamily="34" charset="0"/>
                        </a:rPr>
                        <a:t>present</a:t>
                      </a:r>
                      <a:r>
                        <a:rPr lang="en-GB" sz="3200" b="1" dirty="0">
                          <a:latin typeface="Calibri" panose="020F0502020204030204" pitchFamily="34" charset="0"/>
                          <a:cs typeface="Calibri" panose="020F0502020204030204" pitchFamily="34" charset="0"/>
                        </a:rPr>
                        <a:t> by understanding its </a:t>
                      </a:r>
                      <a:r>
                        <a:rPr lang="en-GB" sz="3200" b="1" dirty="0">
                          <a:solidFill>
                            <a:srgbClr val="7030A0"/>
                          </a:solidFill>
                          <a:latin typeface="Calibri" panose="020F0502020204030204" pitchFamily="34" charset="0"/>
                          <a:cs typeface="Calibri" panose="020F0502020204030204" pitchFamily="34" charset="0"/>
                        </a:rPr>
                        <a:t>past</a:t>
                      </a:r>
                      <a:r>
                        <a:rPr lang="en-GB" sz="3200" b="1" dirty="0">
                          <a:latin typeface="Calibri" panose="020F0502020204030204" pitchFamily="34" charset="0"/>
                          <a:cs typeface="Calibri" panose="020F0502020204030204" pitchFamily="34" charset="0"/>
                        </a:rPr>
                        <a:t> in order to influence the </a:t>
                      </a:r>
                      <a:r>
                        <a:rPr lang="en-GB" sz="3200" b="1" dirty="0">
                          <a:solidFill>
                            <a:srgbClr val="7030A0"/>
                          </a:solidFill>
                          <a:latin typeface="Calibri" panose="020F0502020204030204" pitchFamily="34" charset="0"/>
                          <a:cs typeface="Calibri" panose="020F0502020204030204" pitchFamily="34" charset="0"/>
                        </a:rPr>
                        <a:t>future</a:t>
                      </a:r>
                      <a:endParaRPr lang="en-GB" sz="1800" dirty="0">
                        <a:solidFill>
                          <a:srgbClr val="7030A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7483113"/>
                  </a:ext>
                </a:extLst>
              </a:tr>
              <a:tr h="370840">
                <a:tc>
                  <a:txBody>
                    <a:bodyPr/>
                    <a:lstStyle/>
                    <a:p>
                      <a:pPr algn="ctr"/>
                      <a:r>
                        <a:rPr lang="en-GB" sz="2400" b="1" dirty="0">
                          <a:latin typeface="Calibri" panose="020F0502020204030204" pitchFamily="34" charset="0"/>
                          <a:cs typeface="Calibri" panose="020F0502020204030204" pitchFamily="34" charset="0"/>
                        </a:rPr>
                        <a:t>Main research question: </a:t>
                      </a:r>
                    </a:p>
                    <a:p>
                      <a:pPr algn="ctr"/>
                      <a:r>
                        <a:rPr lang="en-US" sz="2400" b="1" dirty="0">
                          <a:latin typeface="Calibri" panose="020F0502020204030204" pitchFamily="34" charset="0"/>
                          <a:cs typeface="Calibri" panose="020F0502020204030204" pitchFamily="34" charset="0"/>
                        </a:rPr>
                        <a:t>How has teacher professionalism been formed in this instance?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1" kern="1200" dirty="0">
                          <a:solidFill>
                            <a:schemeClr val="tx1"/>
                          </a:solidFill>
                          <a:effectLst/>
                          <a:latin typeface="Calibri" panose="020F0502020204030204" pitchFamily="34" charset="0"/>
                          <a:ea typeface="+mn-ea"/>
                          <a:cs typeface="Calibri" panose="020F0502020204030204" pitchFamily="34" charset="0"/>
                        </a:rPr>
                        <a:t>How can the relationship between leadership, workforce reform </a:t>
                      </a:r>
                      <a:br>
                        <a:rPr lang="en-GB" sz="2400" b="0" i="1" kern="1200" dirty="0">
                          <a:solidFill>
                            <a:schemeClr val="tx1"/>
                          </a:solidFill>
                          <a:effectLst/>
                          <a:latin typeface="Calibri" panose="020F0502020204030204" pitchFamily="34" charset="0"/>
                          <a:ea typeface="+mn-ea"/>
                          <a:cs typeface="Calibri" panose="020F0502020204030204" pitchFamily="34" charset="0"/>
                        </a:rPr>
                      </a:br>
                      <a:r>
                        <a:rPr lang="en-GB" sz="2400" b="0" i="1" kern="1200" dirty="0">
                          <a:solidFill>
                            <a:schemeClr val="tx1"/>
                          </a:solidFill>
                          <a:effectLst/>
                          <a:latin typeface="Calibri" panose="020F0502020204030204" pitchFamily="34" charset="0"/>
                          <a:ea typeface="+mn-ea"/>
                          <a:cs typeface="Calibri" panose="020F0502020204030204" pitchFamily="34" charset="0"/>
                        </a:rPr>
                        <a:t>and teacher professionalism be characterised? </a:t>
                      </a:r>
                    </a:p>
                  </a:txBody>
                  <a:tcPr/>
                </a:tc>
                <a:extLst>
                  <a:ext uri="{0D108BD9-81ED-4DB2-BD59-A6C34878D82A}">
                    <a16:rowId xmlns:a16="http://schemas.microsoft.com/office/drawing/2014/main" val="4167082865"/>
                  </a:ext>
                </a:extLst>
              </a:tr>
            </a:tbl>
          </a:graphicData>
        </a:graphic>
      </p:graphicFrame>
    </p:spTree>
    <p:extLst>
      <p:ext uri="{BB962C8B-B14F-4D97-AF65-F5344CB8AC3E}">
        <p14:creationId xmlns:p14="http://schemas.microsoft.com/office/powerpoint/2010/main" val="349291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187865"/>
            <a:ext cx="11277600" cy="4154984"/>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Where?</a:t>
            </a:r>
          </a:p>
          <a:p>
            <a:r>
              <a:rPr lang="en-US" dirty="0">
                <a:latin typeface="Calibri" panose="020F0502020204030204" pitchFamily="34" charset="0"/>
                <a:cs typeface="Calibri" panose="020F0502020204030204" pitchFamily="34" charset="0"/>
              </a:rPr>
              <a:t>Well-regarded primary school (students 3-11 years old), in the north of England</a:t>
            </a:r>
          </a:p>
          <a:p>
            <a:endParaRPr lang="en-US"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Who?</a:t>
            </a:r>
          </a:p>
          <a:p>
            <a:r>
              <a:rPr lang="en-US" dirty="0">
                <a:latin typeface="Calibri" panose="020F0502020204030204" pitchFamily="34" charset="0"/>
                <a:cs typeface="Calibri" panose="020F0502020204030204" pitchFamily="34" charset="0"/>
              </a:rPr>
              <a:t>Teachers, deputy principal, principal, subject leaders, National Centre for Excellence in the Teaching of Mathematics (NCETM) trainers</a:t>
            </a:r>
          </a:p>
          <a:p>
            <a:endParaRPr lang="en-US"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What?</a:t>
            </a:r>
          </a:p>
          <a:p>
            <a:r>
              <a:rPr lang="en-US" dirty="0">
                <a:latin typeface="Calibri" panose="020F0502020204030204" pitchFamily="34" charset="0"/>
                <a:cs typeface="Calibri" panose="020F0502020204030204" pitchFamily="34" charset="0"/>
              </a:rPr>
              <a:t>Shadowing teachers (May-July 2018)  - observational field notes</a:t>
            </a:r>
          </a:p>
          <a:p>
            <a:r>
              <a:rPr lang="en-US" dirty="0">
                <a:latin typeface="Calibri" panose="020F0502020204030204" pitchFamily="34" charset="0"/>
                <a:cs typeface="Calibri" panose="020F0502020204030204" pitchFamily="34" charset="0"/>
              </a:rPr>
              <a:t>Semi-structured interviews</a:t>
            </a:r>
          </a:p>
          <a:p>
            <a:r>
              <a:rPr lang="en-US" dirty="0">
                <a:latin typeface="Calibri" panose="020F0502020204030204" pitchFamily="34" charset="0"/>
                <a:cs typeface="Calibri" panose="020F0502020204030204" pitchFamily="34" charset="0"/>
              </a:rPr>
              <a:t>Documents and resources which were interacted with/ created by teachers  </a:t>
            </a:r>
          </a:p>
        </p:txBody>
      </p:sp>
      <p:sp>
        <p:nvSpPr>
          <p:cNvPr id="3" name="Footer Placeholder 2">
            <a:extLst>
              <a:ext uri="{FF2B5EF4-FFF2-40B4-BE49-F238E27FC236}">
                <a16:creationId xmlns:a16="http://schemas.microsoft.com/office/drawing/2014/main" id="{86A869C9-99FF-4797-8D69-452DFEEBC9D1}"/>
              </a:ext>
            </a:extLst>
          </p:cNvPr>
          <p:cNvSpPr>
            <a:spLocks noGrp="1"/>
          </p:cNvSpPr>
          <p:nvPr>
            <p:ph type="ftr" sz="quarter" idx="11"/>
          </p:nvPr>
        </p:nvSpPr>
        <p:spPr>
          <a:xfrm>
            <a:off x="4165600" y="6019800"/>
            <a:ext cx="3860800" cy="457200"/>
          </a:xfrm>
        </p:spPr>
        <p:txBody>
          <a:bodyPr/>
          <a:lstStyle/>
          <a:p>
            <a:r>
              <a:rPr lang="en-GB" sz="1800" dirty="0"/>
              <a:t>©Ruth Unsworth, Durham University School of Education 2019</a:t>
            </a:r>
          </a:p>
        </p:txBody>
      </p:sp>
      <p:sp>
        <p:nvSpPr>
          <p:cNvPr id="14" name="Title 13">
            <a:extLst>
              <a:ext uri="{FF2B5EF4-FFF2-40B4-BE49-F238E27FC236}">
                <a16:creationId xmlns:a16="http://schemas.microsoft.com/office/drawing/2014/main" id="{CD822CD9-BFB8-404A-B552-AF3BF11A984C}"/>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An ethnographic approach</a:t>
            </a:r>
          </a:p>
        </p:txBody>
      </p:sp>
      <p:sp>
        <p:nvSpPr>
          <p:cNvPr id="2" name="Slide Number Placeholder 1">
            <a:extLst>
              <a:ext uri="{FF2B5EF4-FFF2-40B4-BE49-F238E27FC236}">
                <a16:creationId xmlns:a16="http://schemas.microsoft.com/office/drawing/2014/main" id="{0475118C-D02A-4572-8444-10B397818B6C}"/>
              </a:ext>
            </a:extLst>
          </p:cNvPr>
          <p:cNvSpPr>
            <a:spLocks noGrp="1"/>
          </p:cNvSpPr>
          <p:nvPr>
            <p:ph type="sldNum" sz="quarter" idx="12"/>
          </p:nvPr>
        </p:nvSpPr>
        <p:spPr/>
        <p:txBody>
          <a:bodyPr/>
          <a:lstStyle/>
          <a:p>
            <a:fld id="{0F9B2767-A541-4CBD-9F17-0A5B9C28C0E6}" type="slidenum">
              <a:rPr lang="en-GB" smtClean="0"/>
              <a:t>6</a:t>
            </a:fld>
            <a:endParaRPr lang="en-GB"/>
          </a:p>
        </p:txBody>
      </p:sp>
    </p:spTree>
    <p:extLst>
      <p:ext uri="{BB962C8B-B14F-4D97-AF65-F5344CB8AC3E}">
        <p14:creationId xmlns:p14="http://schemas.microsoft.com/office/powerpoint/2010/main" val="47829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53662"/>
            <a:ext cx="11128917" cy="1143000"/>
          </a:xfrm>
        </p:spPr>
        <p:txBody>
          <a:bodyPr/>
          <a:lstStyle/>
          <a:p>
            <a:r>
              <a:rPr lang="en-US" dirty="0">
                <a:latin typeface="Calibri" panose="020F0502020204030204" pitchFamily="34" charset="0"/>
                <a:cs typeface="Calibri" panose="020F0502020204030204" pitchFamily="34" charset="0"/>
              </a:rPr>
              <a:t>Data analysis for understanding the formation of a perception – actor-network theory (ANT)</a:t>
            </a:r>
            <a:endParaRPr lang="en-GB" dirty="0">
              <a:latin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39CFB8DA-0C14-4C5D-A193-978255DFF5DE}"/>
              </a:ext>
            </a:extLst>
          </p:cNvPr>
          <p:cNvSpPr>
            <a:spLocks noGrp="1"/>
          </p:cNvSpPr>
          <p:nvPr>
            <p:ph idx="1"/>
          </p:nvPr>
        </p:nvSpPr>
        <p:spPr>
          <a:xfrm>
            <a:off x="301336" y="2046718"/>
            <a:ext cx="11619317" cy="3301570"/>
          </a:xfrm>
        </p:spPr>
        <p:txBody>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a:t>
            </a:r>
            <a:r>
              <a:rPr lang="en-GB" sz="3200" dirty="0">
                <a:latin typeface="Calibri" panose="020F0502020204030204" pitchFamily="34" charset="0"/>
                <a:cs typeface="Calibri" panose="020F0502020204030204" pitchFamily="34" charset="0"/>
              </a:rPr>
              <a:t>sociology of associations </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Actor = anything around us which exerts influence on other things</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Actors can be both human and non-human (teachers/ documents/ room layout/ displays</a:t>
            </a:r>
            <a:r>
              <a:rPr lang="en-GB" sz="3200">
                <a:latin typeface="Calibri" panose="020F0502020204030204" pitchFamily="34" charset="0"/>
                <a:cs typeface="Calibri" panose="020F0502020204030204" pitchFamily="34" charset="0"/>
              </a:rPr>
              <a:t>/ resources/ etc)</a:t>
            </a:r>
            <a:endParaRPr lang="en-GB"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Action and belief seen as performed into being by a network of influencing actors which work together</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Follow the actors to ‘</a:t>
            </a:r>
            <a:r>
              <a:rPr lang="en-GB" sz="3200" dirty="0" err="1">
                <a:latin typeface="Calibri" panose="020F0502020204030204" pitchFamily="34" charset="0"/>
                <a:cs typeface="Calibri" panose="020F0502020204030204" pitchFamily="34" charset="0"/>
              </a:rPr>
              <a:t>unblackbox</a:t>
            </a:r>
            <a:r>
              <a:rPr lang="en-GB" sz="3200" dirty="0">
                <a:latin typeface="Calibri" panose="020F0502020204030204" pitchFamily="34" charset="0"/>
                <a:cs typeface="Calibri" panose="020F0502020204030204" pitchFamily="34" charset="0"/>
              </a:rPr>
              <a:t>’ and describe the network</a:t>
            </a:r>
          </a:p>
          <a:p>
            <a:endParaRPr lang="en-GB" dirty="0"/>
          </a:p>
        </p:txBody>
      </p:sp>
      <p:sp>
        <p:nvSpPr>
          <p:cNvPr id="7" name="Footer Placeholder 6">
            <a:extLst>
              <a:ext uri="{FF2B5EF4-FFF2-40B4-BE49-F238E27FC236}">
                <a16:creationId xmlns:a16="http://schemas.microsoft.com/office/drawing/2014/main" id="{86485620-1B09-4061-B330-6018A670257E}"/>
              </a:ext>
            </a:extLst>
          </p:cNvPr>
          <p:cNvSpPr>
            <a:spLocks noGrp="1"/>
          </p:cNvSpPr>
          <p:nvPr>
            <p:ph type="ftr" sz="quarter" idx="11"/>
          </p:nvPr>
        </p:nvSpPr>
        <p:spPr>
          <a:xfrm>
            <a:off x="4165600" y="6023517"/>
            <a:ext cx="3860800" cy="457200"/>
          </a:xfrm>
        </p:spPr>
        <p:txBody>
          <a:bodyPr/>
          <a:lstStyle/>
          <a:p>
            <a:r>
              <a:rPr lang="en-GB" sz="1800" dirty="0"/>
              <a:t>©Ruth Unsworth, Durham University School of Education 2019</a:t>
            </a:r>
          </a:p>
        </p:txBody>
      </p:sp>
      <p:sp>
        <p:nvSpPr>
          <p:cNvPr id="8" name="Slide Number Placeholder 7">
            <a:extLst>
              <a:ext uri="{FF2B5EF4-FFF2-40B4-BE49-F238E27FC236}">
                <a16:creationId xmlns:a16="http://schemas.microsoft.com/office/drawing/2014/main" id="{6824D4BE-BF69-4D7B-9F28-562471E32D1B}"/>
              </a:ext>
            </a:extLst>
          </p:cNvPr>
          <p:cNvSpPr>
            <a:spLocks noGrp="1"/>
          </p:cNvSpPr>
          <p:nvPr>
            <p:ph type="sldNum" sz="quarter" idx="12"/>
          </p:nvPr>
        </p:nvSpPr>
        <p:spPr/>
        <p:txBody>
          <a:bodyPr/>
          <a:lstStyle/>
          <a:p>
            <a:fld id="{0F9B2767-A541-4CBD-9F17-0A5B9C28C0E6}" type="slidenum">
              <a:rPr lang="en-GB" smtClean="0"/>
              <a:t>7</a:t>
            </a:fld>
            <a:endParaRPr lang="en-GB"/>
          </a:p>
        </p:txBody>
      </p:sp>
    </p:spTree>
    <p:extLst>
      <p:ext uri="{BB962C8B-B14F-4D97-AF65-F5344CB8AC3E}">
        <p14:creationId xmlns:p14="http://schemas.microsoft.com/office/powerpoint/2010/main" val="412104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F01F-7C21-4D59-A92F-F1ED6E73D85F}"/>
              </a:ext>
            </a:extLst>
          </p:cNvPr>
          <p:cNvSpPr>
            <a:spLocks noGrp="1"/>
          </p:cNvSpPr>
          <p:nvPr>
            <p:ph type="title"/>
          </p:nvPr>
        </p:nvSpPr>
        <p:spPr/>
        <p:txBody>
          <a:bodyPr/>
          <a:lstStyle/>
          <a:p>
            <a:r>
              <a:rPr lang="en-GB" dirty="0"/>
              <a:t>Early findings</a:t>
            </a:r>
          </a:p>
        </p:txBody>
      </p:sp>
      <p:sp>
        <p:nvSpPr>
          <p:cNvPr id="3" name="Content Placeholder 2">
            <a:extLst>
              <a:ext uri="{FF2B5EF4-FFF2-40B4-BE49-F238E27FC236}">
                <a16:creationId xmlns:a16="http://schemas.microsoft.com/office/drawing/2014/main" id="{57CCEF39-C135-4480-B8F5-6802A30DF73D}"/>
              </a:ext>
            </a:extLst>
          </p:cNvPr>
          <p:cNvSpPr>
            <a:spLocks noGrp="1"/>
          </p:cNvSpPr>
          <p:nvPr>
            <p:ph idx="1"/>
          </p:nvPr>
        </p:nvSpPr>
        <p:spPr>
          <a:xfrm>
            <a:off x="912284" y="1625456"/>
            <a:ext cx="10363200" cy="3816350"/>
          </a:xfrm>
        </p:spPr>
        <p:txBody>
          <a:bodyPr/>
          <a:lstStyle/>
          <a:p>
            <a:r>
              <a:rPr lang="en-GB" sz="3200" dirty="0"/>
              <a:t>Major influencing actors:</a:t>
            </a:r>
          </a:p>
          <a:p>
            <a:pPr marL="457200" indent="-457200">
              <a:buFont typeface="Arial" panose="020B0604020202020204" pitchFamily="34" charset="0"/>
              <a:buChar char="•"/>
            </a:pPr>
            <a:r>
              <a:rPr lang="en-GB" sz="3200" b="1" dirty="0"/>
              <a:t>Distributed</a:t>
            </a:r>
            <a:r>
              <a:rPr lang="en-GB" sz="3200" dirty="0"/>
              <a:t> leadership</a:t>
            </a:r>
          </a:p>
          <a:p>
            <a:pPr marL="457200" indent="-457200">
              <a:buFont typeface="Arial" panose="020B0604020202020204" pitchFamily="34" charset="0"/>
              <a:buChar char="•"/>
            </a:pPr>
            <a:r>
              <a:rPr lang="en-GB" sz="3200" dirty="0"/>
              <a:t>Leadership of reframing teacher knowledge (+ actions + beliefs) through the considered use of </a:t>
            </a:r>
            <a:r>
              <a:rPr lang="en-GB" sz="3200" b="1" dirty="0"/>
              <a:t>documents </a:t>
            </a:r>
            <a:endParaRPr lang="en-GB" sz="3200" dirty="0"/>
          </a:p>
          <a:p>
            <a:pPr marL="457200" indent="-457200">
              <a:buFont typeface="Arial" panose="020B0604020202020204" pitchFamily="34" charset="0"/>
              <a:buChar char="•"/>
            </a:pPr>
            <a:r>
              <a:rPr lang="en-GB" sz="3200" b="1" dirty="0"/>
              <a:t>Collaborative opportunities </a:t>
            </a:r>
            <a:r>
              <a:rPr lang="en-GB" sz="3200" dirty="0"/>
              <a:t>and knowledge embodied in colleagues (near and far) are key</a:t>
            </a:r>
          </a:p>
          <a:p>
            <a:pPr marL="457200" indent="-457200">
              <a:buFont typeface="Arial" panose="020B0604020202020204" pitchFamily="34" charset="0"/>
              <a:buChar char="•"/>
            </a:pPr>
            <a:r>
              <a:rPr lang="en-GB" sz="3200" dirty="0"/>
              <a:t>Becoming professional is </a:t>
            </a:r>
            <a:r>
              <a:rPr lang="en-GB" sz="3200" b="1" dirty="0"/>
              <a:t>discursive, relational, contextualised</a:t>
            </a:r>
          </a:p>
        </p:txBody>
      </p:sp>
      <p:sp>
        <p:nvSpPr>
          <p:cNvPr id="4" name="Footer Placeholder 3">
            <a:extLst>
              <a:ext uri="{FF2B5EF4-FFF2-40B4-BE49-F238E27FC236}">
                <a16:creationId xmlns:a16="http://schemas.microsoft.com/office/drawing/2014/main" id="{E47B9C96-0E9D-4286-858F-4A0F9660EFEB}"/>
              </a:ext>
            </a:extLst>
          </p:cNvPr>
          <p:cNvSpPr>
            <a:spLocks noGrp="1"/>
          </p:cNvSpPr>
          <p:nvPr>
            <p:ph type="ftr" sz="quarter" idx="11"/>
          </p:nvPr>
        </p:nvSpPr>
        <p:spPr/>
        <p:txBody>
          <a:bodyPr/>
          <a:lstStyle/>
          <a:p>
            <a:r>
              <a:rPr lang="en-GB"/>
              <a:t>©Ruth Unsworth, Durham University School of Education 2019</a:t>
            </a:r>
          </a:p>
        </p:txBody>
      </p:sp>
      <p:sp>
        <p:nvSpPr>
          <p:cNvPr id="5" name="Slide Number Placeholder 4">
            <a:extLst>
              <a:ext uri="{FF2B5EF4-FFF2-40B4-BE49-F238E27FC236}">
                <a16:creationId xmlns:a16="http://schemas.microsoft.com/office/drawing/2014/main" id="{6AE0ECDC-39B1-48A5-96CE-7AB09CFBC201}"/>
              </a:ext>
            </a:extLst>
          </p:cNvPr>
          <p:cNvSpPr>
            <a:spLocks noGrp="1"/>
          </p:cNvSpPr>
          <p:nvPr>
            <p:ph type="sldNum" sz="quarter" idx="12"/>
          </p:nvPr>
        </p:nvSpPr>
        <p:spPr/>
        <p:txBody>
          <a:bodyPr/>
          <a:lstStyle/>
          <a:p>
            <a:fld id="{0F9B2767-A541-4CBD-9F17-0A5B9C28C0E6}" type="slidenum">
              <a:rPr lang="en-GB" smtClean="0"/>
              <a:t>8</a:t>
            </a:fld>
            <a:endParaRPr lang="en-GB"/>
          </a:p>
        </p:txBody>
      </p:sp>
    </p:spTree>
    <p:extLst>
      <p:ext uri="{BB962C8B-B14F-4D97-AF65-F5344CB8AC3E}">
        <p14:creationId xmlns:p14="http://schemas.microsoft.com/office/powerpoint/2010/main" val="241307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675167"/>
            <a:ext cx="11277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The school had worked on introducing ‘</a:t>
            </a:r>
            <a:r>
              <a:rPr lang="en-US" sz="3200" dirty="0" err="1">
                <a:latin typeface="Calibri" panose="020F0502020204030204" pitchFamily="34" charset="0"/>
                <a:cs typeface="Calibri" panose="020F0502020204030204" pitchFamily="34" charset="0"/>
              </a:rPr>
              <a:t>maths</a:t>
            </a:r>
            <a:r>
              <a:rPr lang="en-US" sz="3200" dirty="0">
                <a:latin typeface="Calibri" panose="020F0502020204030204" pitchFamily="34" charset="0"/>
                <a:cs typeface="Calibri" panose="020F0502020204030204" pitchFamily="34" charset="0"/>
              </a:rPr>
              <a:t> mastery’ as a pedagogical approach over the last 2 years and continued these efforts during the period of fieldwork</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Adopting the mastery approach involved changes to (reframing of) teachers’ content knowledge (CK) and pedagogical content knowledge (PCK) for the teaching of mathematics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Using the notions of ‘following the actors’ and ‘translation’ from ANT, I traced the actors involved in this reframing</a:t>
            </a:r>
          </a:p>
        </p:txBody>
      </p:sp>
      <p:sp>
        <p:nvSpPr>
          <p:cNvPr id="3" name="Footer Placeholder 2">
            <a:extLst>
              <a:ext uri="{FF2B5EF4-FFF2-40B4-BE49-F238E27FC236}">
                <a16:creationId xmlns:a16="http://schemas.microsoft.com/office/drawing/2014/main" id="{86A869C9-99FF-4797-8D69-452DFEEBC9D1}"/>
              </a:ext>
            </a:extLst>
          </p:cNvPr>
          <p:cNvSpPr>
            <a:spLocks noGrp="1"/>
          </p:cNvSpPr>
          <p:nvPr>
            <p:ph type="ftr" sz="quarter" idx="11"/>
          </p:nvPr>
        </p:nvSpPr>
        <p:spPr>
          <a:xfrm>
            <a:off x="4165600" y="6023517"/>
            <a:ext cx="3860800" cy="457200"/>
          </a:xfrm>
        </p:spPr>
        <p:txBody>
          <a:bodyPr/>
          <a:lstStyle/>
          <a:p>
            <a:r>
              <a:rPr lang="en-GB" sz="1800" dirty="0"/>
              <a:t>©Ruth Unsworth, Durham University School of Education 2019</a:t>
            </a:r>
          </a:p>
        </p:txBody>
      </p:sp>
      <p:sp>
        <p:nvSpPr>
          <p:cNvPr id="14" name="Title 13">
            <a:extLst>
              <a:ext uri="{FF2B5EF4-FFF2-40B4-BE49-F238E27FC236}">
                <a16:creationId xmlns:a16="http://schemas.microsoft.com/office/drawing/2014/main" id="{CD822CD9-BFB8-404A-B552-AF3BF11A984C}"/>
              </a:ext>
            </a:extLst>
          </p:cNvPr>
          <p:cNvSpPr>
            <a:spLocks noGrp="1"/>
          </p:cNvSpPr>
          <p:nvPr>
            <p:ph type="title"/>
          </p:nvPr>
        </p:nvSpPr>
        <p:spPr/>
        <p:txBody>
          <a:bodyPr/>
          <a:lstStyle/>
          <a:p>
            <a:r>
              <a:rPr lang="en-GB" i="1" dirty="0">
                <a:latin typeface="Calibri" panose="020F0502020204030204" pitchFamily="34" charset="0"/>
                <a:cs typeface="Calibri" panose="020F0502020204030204" pitchFamily="34" charset="0"/>
              </a:rPr>
              <a:t>Early findings: setting the scene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case of reframing teacher knowledge </a:t>
            </a:r>
          </a:p>
        </p:txBody>
      </p:sp>
      <p:sp>
        <p:nvSpPr>
          <p:cNvPr id="2" name="Slide Number Placeholder 1">
            <a:extLst>
              <a:ext uri="{FF2B5EF4-FFF2-40B4-BE49-F238E27FC236}">
                <a16:creationId xmlns:a16="http://schemas.microsoft.com/office/drawing/2014/main" id="{4167FCFD-C8E8-4C67-909C-E8C659B6C0C5}"/>
              </a:ext>
            </a:extLst>
          </p:cNvPr>
          <p:cNvSpPr>
            <a:spLocks noGrp="1"/>
          </p:cNvSpPr>
          <p:nvPr>
            <p:ph type="sldNum" sz="quarter" idx="12"/>
          </p:nvPr>
        </p:nvSpPr>
        <p:spPr/>
        <p:txBody>
          <a:bodyPr/>
          <a:lstStyle/>
          <a:p>
            <a:fld id="{0F9B2767-A541-4CBD-9F17-0A5B9C28C0E6}" type="slidenum">
              <a:rPr lang="en-GB" smtClean="0"/>
              <a:t>9</a:t>
            </a:fld>
            <a:endParaRPr lang="en-GB"/>
          </a:p>
        </p:txBody>
      </p:sp>
    </p:spTree>
    <p:extLst>
      <p:ext uri="{BB962C8B-B14F-4D97-AF65-F5344CB8AC3E}">
        <p14:creationId xmlns:p14="http://schemas.microsoft.com/office/powerpoint/2010/main" val="840213330"/>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5E3494EC2E304689B6BDBCF4134B40" ma:contentTypeVersion="10" ma:contentTypeDescription="Create a new document." ma:contentTypeScope="" ma:versionID="8756116bb0951d5a43a94efd11af91d6">
  <xsd:schema xmlns:xsd="http://www.w3.org/2001/XMLSchema" xmlns:xs="http://www.w3.org/2001/XMLSchema" xmlns:p="http://schemas.microsoft.com/office/2006/metadata/properties" xmlns:ns3="6b704c75-f9b8-4000-bcea-e0975e51f6e1" xmlns:ns4="81acae59-8857-4312-a79d-c53aa8a77164" targetNamespace="http://schemas.microsoft.com/office/2006/metadata/properties" ma:root="true" ma:fieldsID="06f1b962975b984572ce53a666e11ae0" ns3:_="" ns4:_="">
    <xsd:import namespace="6b704c75-f9b8-4000-bcea-e0975e51f6e1"/>
    <xsd:import namespace="81acae59-8857-4312-a79d-c53aa8a771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04c75-f9b8-4000-bcea-e0975e51f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acae59-8857-4312-a79d-c53aa8a771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6D946-D6BA-45F0-93E3-5DAA093B1337}">
  <ds:schemaRefs>
    <ds:schemaRef ds:uri="http://purl.org/dc/dcmitype/"/>
    <ds:schemaRef ds:uri="http://schemas.microsoft.com/office/infopath/2007/PartnerControls"/>
    <ds:schemaRef ds:uri="http://schemas.microsoft.com/office/2006/documentManagement/types"/>
    <ds:schemaRef ds:uri="81acae59-8857-4312-a79d-c53aa8a77164"/>
    <ds:schemaRef ds:uri="http://purl.org/dc/elements/1.1/"/>
    <ds:schemaRef ds:uri="http://schemas.microsoft.com/office/2006/metadata/properties"/>
    <ds:schemaRef ds:uri="6b704c75-f9b8-4000-bcea-e0975e51f6e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C0EF4B-33CE-4A1A-8AD8-6769699B02AC}">
  <ds:schemaRefs>
    <ds:schemaRef ds:uri="http://schemas.microsoft.com/sharepoint/v3/contenttype/forms"/>
  </ds:schemaRefs>
</ds:datastoreItem>
</file>

<file path=customXml/itemProps3.xml><?xml version="1.0" encoding="utf-8"?>
<ds:datastoreItem xmlns:ds="http://schemas.openxmlformats.org/officeDocument/2006/customXml" ds:itemID="{0473EB07-B46C-49DD-8020-23F314D3B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704c75-f9b8-4000-bcea-e0975e51f6e1"/>
    <ds:schemaRef ds:uri="81acae59-8857-4312-a79d-c53aa8a77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1851</TotalTime>
  <Words>1857</Words>
  <Application>Microsoft Office PowerPoint</Application>
  <PresentationFormat>Widescreen</PresentationFormat>
  <Paragraphs>248</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Wingdings</vt:lpstr>
      <vt:lpstr>Blank</vt:lpstr>
      <vt:lpstr>The formation of teacher professionalism: an actor-network ethnography  </vt:lpstr>
      <vt:lpstr>The formation of teacher professionalism: an actor-network ethnography  Introduction </vt:lpstr>
      <vt:lpstr>Research problem and background</vt:lpstr>
      <vt:lpstr>The problem framed by the literature</vt:lpstr>
      <vt:lpstr>Research questions</vt:lpstr>
      <vt:lpstr>An ethnographic approach</vt:lpstr>
      <vt:lpstr>Data analysis for understanding the formation of a perception – actor-network theory (ANT)</vt:lpstr>
      <vt:lpstr>Early findings</vt:lpstr>
      <vt:lpstr>Early findings: setting the scene The case of reframing teacher knowledge </vt:lpstr>
      <vt:lpstr>Translation</vt:lpstr>
      <vt:lpstr>Documentary data overview - Moments of translation of the mastery approach</vt:lpstr>
      <vt:lpstr>Examplar data: Planning session </vt:lpstr>
      <vt:lpstr>Exemplar data continued: These actors come together into a new translation: a plan of professional action</vt:lpstr>
      <vt:lpstr>Exemplar data continued: These actors come together into a new translation: a plan of professional action</vt:lpstr>
      <vt:lpstr>Obligatory passage points</vt:lpstr>
      <vt:lpstr>Leaders as obligatory passage points – documents where a leader is a key actor</vt:lpstr>
      <vt:lpstr>Early findings - summary</vt:lpstr>
      <vt:lpstr>Limitations              Contribution and next steps</vt:lpstr>
      <vt:lpstr>Thank you for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of teacher professionalism: an actor-network ethnography</dc:title>
  <dc:creator>Ruth Tromans</dc:creator>
  <cp:lastModifiedBy>Ruth Unsworth</cp:lastModifiedBy>
  <cp:revision>4</cp:revision>
  <dcterms:created xsi:type="dcterms:W3CDTF">2019-02-19T05:42:58Z</dcterms:created>
  <dcterms:modified xsi:type="dcterms:W3CDTF">2021-11-09T12:09:49Z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0x0101009B5E3494EC2E304689B6BDBCF4134B40</vt:lpwstr>
  </property>
</Properties>
</file>