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31"/>
  </p:notesMasterIdLst>
  <p:sldIdLst>
    <p:sldId id="283" r:id="rId5"/>
    <p:sldId id="284" r:id="rId6"/>
    <p:sldId id="287" r:id="rId7"/>
    <p:sldId id="275" r:id="rId8"/>
    <p:sldId id="272" r:id="rId9"/>
    <p:sldId id="278" r:id="rId10"/>
    <p:sldId id="264" r:id="rId11"/>
    <p:sldId id="257" r:id="rId12"/>
    <p:sldId id="279" r:id="rId13"/>
    <p:sldId id="280" r:id="rId14"/>
    <p:sldId id="281" r:id="rId15"/>
    <p:sldId id="277" r:id="rId16"/>
    <p:sldId id="286" r:id="rId17"/>
    <p:sldId id="292" r:id="rId18"/>
    <p:sldId id="298" r:id="rId19"/>
    <p:sldId id="289" r:id="rId20"/>
    <p:sldId id="288" r:id="rId21"/>
    <p:sldId id="290" r:id="rId22"/>
    <p:sldId id="258" r:id="rId23"/>
    <p:sldId id="259" r:id="rId24"/>
    <p:sldId id="260" r:id="rId25"/>
    <p:sldId id="261" r:id="rId26"/>
    <p:sldId id="262" r:id="rId27"/>
    <p:sldId id="263" r:id="rId28"/>
    <p:sldId id="296" r:id="rId29"/>
    <p:sldId id="291"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0AC5E-7A77-4890-BC0F-D0E56C3AE6A7}" v="13" dt="2021-11-02T13:07:29.976"/>
    <p1510:client id="{479002DE-957D-47C9-9AA5-4217E261EF4A}" v="67" dt="2021-11-02T10:58:39.493"/>
    <p1510:client id="{ED550CCC-DC0E-4CB3-B723-8233F5F14E1D}" v="127" dt="2021-11-02T12:16:32.325"/>
    <p1510:client id="{4F17BA35-F28D-4577-AA0B-A7AFAE2FCF53}" v="20" dt="2021-11-02T12:20:25.287"/>
    <p1510:client id="{AC6AA78F-9DC7-45F8-9DFE-E3E992A5F216}" v="75" dt="2021-11-01T22:23:16.992"/>
    <p1510:client id="{CFD7B9E1-0051-410D-A87F-90501D119FAA}" v="14" dt="2021-11-01T20:24:44.178"/>
    <p1510:client id="{F7AF40EA-5650-4DD3-91B2-EF09F86AF4B8}" v="265" dt="2021-11-02T11:27:41.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6DB7D-1897-4A8C-85B8-0D350FCE20F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0BAB4FD1-F575-46A4-9A5E-8B07B91ADCBE}">
      <dgm:prSet phldrT="[Text]" custT="1"/>
      <dgm:spPr/>
      <dgm:t>
        <a:bodyPr/>
        <a:lstStyle/>
        <a:p>
          <a:r>
            <a:rPr lang="en-GB" sz="1400" b="1"/>
            <a:t>Strand 1</a:t>
          </a:r>
        </a:p>
        <a:p>
          <a:r>
            <a:rPr lang="en-GB" sz="1400" b="1"/>
            <a:t> Pre-teaching Support</a:t>
          </a:r>
        </a:p>
        <a:p>
          <a:r>
            <a:rPr lang="en-GB" sz="1400"/>
            <a:t> (for those seeking employment)</a:t>
          </a:r>
        </a:p>
      </dgm:t>
    </dgm:pt>
    <dgm:pt modelId="{5265DC7E-1193-40C0-A569-C9807B7399C1}" type="parTrans" cxnId="{775A35B0-C27D-49AA-B95C-1653EED47D93}">
      <dgm:prSet/>
      <dgm:spPr/>
      <dgm:t>
        <a:bodyPr/>
        <a:lstStyle/>
        <a:p>
          <a:endParaRPr lang="en-GB"/>
        </a:p>
      </dgm:t>
    </dgm:pt>
    <dgm:pt modelId="{32248FAC-6D4C-4FF9-8643-E561C8507A1D}" type="sibTrans" cxnId="{775A35B0-C27D-49AA-B95C-1653EED47D93}">
      <dgm:prSet/>
      <dgm:spPr/>
      <dgm:t>
        <a:bodyPr/>
        <a:lstStyle/>
        <a:p>
          <a:endParaRPr lang="en-GB"/>
        </a:p>
      </dgm:t>
    </dgm:pt>
    <dgm:pt modelId="{96021A2C-073F-48EA-AA5E-6D61A318A045}">
      <dgm:prSet phldrT="[Text]"/>
      <dgm:spPr/>
      <dgm:t>
        <a:bodyPr/>
        <a:lstStyle/>
        <a:p>
          <a:r>
            <a:rPr lang="en-GB"/>
            <a:t>On-going access to/ support from </a:t>
          </a:r>
          <a:r>
            <a:rPr lang="en-GB" b="1"/>
            <a:t>YSJ Careers</a:t>
          </a:r>
        </a:p>
      </dgm:t>
    </dgm:pt>
    <dgm:pt modelId="{31C620F6-0DB4-4D6F-855E-52AF5DD5D152}" type="parTrans" cxnId="{4369DEB8-178A-4F59-AE94-51AEE9918F46}">
      <dgm:prSet/>
      <dgm:spPr/>
      <dgm:t>
        <a:bodyPr/>
        <a:lstStyle/>
        <a:p>
          <a:endParaRPr lang="en-GB"/>
        </a:p>
      </dgm:t>
    </dgm:pt>
    <dgm:pt modelId="{09130A71-0BAE-4D00-84DF-F5706AB7A296}" type="sibTrans" cxnId="{4369DEB8-178A-4F59-AE94-51AEE9918F46}">
      <dgm:prSet/>
      <dgm:spPr/>
      <dgm:t>
        <a:bodyPr/>
        <a:lstStyle/>
        <a:p>
          <a:endParaRPr lang="en-GB"/>
        </a:p>
      </dgm:t>
    </dgm:pt>
    <dgm:pt modelId="{6F29AA5F-5706-4B4D-A355-055FA938B8A3}">
      <dgm:prSet phldrT="[Text]"/>
      <dgm:spPr/>
      <dgm:t>
        <a:bodyPr/>
        <a:lstStyle/>
        <a:p>
          <a:r>
            <a:rPr lang="en-GB"/>
            <a:t>Monthly careers </a:t>
          </a:r>
          <a:r>
            <a:rPr lang="en-GB" b="1"/>
            <a:t>drop in sessions </a:t>
          </a:r>
          <a:r>
            <a:rPr lang="en-GB"/>
            <a:t>in the autumn term, each with a different focus: general support; writing an application, attending interviews, considering supply work.  These are hosted by YSJ ITE staff, YSJ Careers &amp; guest speakers</a:t>
          </a:r>
        </a:p>
      </dgm:t>
    </dgm:pt>
    <dgm:pt modelId="{09AB664D-C9F7-458D-9C50-0083B343C9AA}" type="parTrans" cxnId="{5C20C917-FB81-41BA-8540-228EC05B5AD9}">
      <dgm:prSet/>
      <dgm:spPr/>
      <dgm:t>
        <a:bodyPr/>
        <a:lstStyle/>
        <a:p>
          <a:endParaRPr lang="en-GB"/>
        </a:p>
      </dgm:t>
    </dgm:pt>
    <dgm:pt modelId="{5AC86098-563C-4F72-A4C3-C358C19DCFD9}" type="sibTrans" cxnId="{5C20C917-FB81-41BA-8540-228EC05B5AD9}">
      <dgm:prSet/>
      <dgm:spPr/>
      <dgm:t>
        <a:bodyPr/>
        <a:lstStyle/>
        <a:p>
          <a:endParaRPr lang="en-GB"/>
        </a:p>
      </dgm:t>
    </dgm:pt>
    <dgm:pt modelId="{D5650A68-99E1-4A72-BA2F-DA17E7D4153D}">
      <dgm:prSet phldrT="[Text]" custT="1"/>
      <dgm:spPr/>
      <dgm:t>
        <a:bodyPr/>
        <a:lstStyle/>
        <a:p>
          <a:r>
            <a:rPr lang="en-GB" sz="1400" b="1"/>
            <a:t>Strand 2</a:t>
          </a:r>
        </a:p>
        <a:p>
          <a:r>
            <a:rPr lang="en-GB" sz="1400" b="1"/>
            <a:t>Core Support</a:t>
          </a:r>
        </a:p>
        <a:p>
          <a:r>
            <a:rPr lang="en-GB" sz="1400"/>
            <a:t>(for all ECTs)</a:t>
          </a:r>
        </a:p>
      </dgm:t>
    </dgm:pt>
    <dgm:pt modelId="{4F7F5423-EE69-4C7B-A98A-503FB1F12472}" type="parTrans" cxnId="{5D11656E-D2A4-4BD6-BD09-0B9AB5D8DEC6}">
      <dgm:prSet/>
      <dgm:spPr/>
      <dgm:t>
        <a:bodyPr/>
        <a:lstStyle/>
        <a:p>
          <a:endParaRPr lang="en-GB"/>
        </a:p>
      </dgm:t>
    </dgm:pt>
    <dgm:pt modelId="{921FB3F3-E1D1-4409-AABC-4BFB4B043B1A}" type="sibTrans" cxnId="{5D11656E-D2A4-4BD6-BD09-0B9AB5D8DEC6}">
      <dgm:prSet/>
      <dgm:spPr/>
      <dgm:t>
        <a:bodyPr/>
        <a:lstStyle/>
        <a:p>
          <a:endParaRPr lang="en-GB"/>
        </a:p>
      </dgm:t>
    </dgm:pt>
    <dgm:pt modelId="{BAF1A9DA-9118-42CB-9189-A6F83B9B37A2}">
      <dgm:prSet phldrT="[Text]"/>
      <dgm:spPr/>
      <dgm:t>
        <a:bodyPr/>
        <a:lstStyle/>
        <a:p>
          <a:r>
            <a:rPr lang="en-GB" b="1"/>
            <a:t>Webinars</a:t>
          </a:r>
          <a:r>
            <a:rPr lang="en-GB"/>
            <a:t> focussing on a range of topics, hosted by a range of speakers</a:t>
          </a:r>
        </a:p>
      </dgm:t>
    </dgm:pt>
    <dgm:pt modelId="{F35EFD57-BD39-4F65-A564-F1C53554DE2A}" type="parTrans" cxnId="{DEA587F6-71F7-46F7-957E-6CB7E35ADB84}">
      <dgm:prSet/>
      <dgm:spPr/>
      <dgm:t>
        <a:bodyPr/>
        <a:lstStyle/>
        <a:p>
          <a:endParaRPr lang="en-GB"/>
        </a:p>
      </dgm:t>
    </dgm:pt>
    <dgm:pt modelId="{F5F3F194-D045-4E10-BB43-E96B623AA3E7}" type="sibTrans" cxnId="{DEA587F6-71F7-46F7-957E-6CB7E35ADB84}">
      <dgm:prSet/>
      <dgm:spPr/>
      <dgm:t>
        <a:bodyPr/>
        <a:lstStyle/>
        <a:p>
          <a:endParaRPr lang="en-GB"/>
        </a:p>
      </dgm:t>
    </dgm:pt>
    <dgm:pt modelId="{06FA087B-33B6-44F6-B389-51281761C222}">
      <dgm:prSet phldrT="[Text]"/>
      <dgm:spPr/>
      <dgm:t>
        <a:bodyPr/>
        <a:lstStyle/>
        <a:p>
          <a:r>
            <a:rPr lang="en-GB"/>
            <a:t>Half termly </a:t>
          </a:r>
          <a:r>
            <a:rPr lang="en-GB" b="1"/>
            <a:t>bulletins</a:t>
          </a:r>
          <a:r>
            <a:rPr lang="en-GB"/>
            <a:t> sent via email</a:t>
          </a:r>
        </a:p>
      </dgm:t>
    </dgm:pt>
    <dgm:pt modelId="{D3986DD2-09D4-4104-8D25-5B737EE3F70E}" type="parTrans" cxnId="{B7BC49AF-CF0E-4A20-8EA5-CE615481068D}">
      <dgm:prSet/>
      <dgm:spPr/>
      <dgm:t>
        <a:bodyPr/>
        <a:lstStyle/>
        <a:p>
          <a:endParaRPr lang="en-GB"/>
        </a:p>
      </dgm:t>
    </dgm:pt>
    <dgm:pt modelId="{1852ECC9-129A-4599-BBF9-7250F4DF9675}" type="sibTrans" cxnId="{B7BC49AF-CF0E-4A20-8EA5-CE615481068D}">
      <dgm:prSet/>
      <dgm:spPr/>
      <dgm:t>
        <a:bodyPr/>
        <a:lstStyle/>
        <a:p>
          <a:endParaRPr lang="en-GB"/>
        </a:p>
      </dgm:t>
    </dgm:pt>
    <dgm:pt modelId="{D5E7F3E0-FD3C-430B-BBDF-C6A3C14D2C0A}">
      <dgm:prSet phldrT="[Text]" custT="1"/>
      <dgm:spPr/>
      <dgm:t>
        <a:bodyPr/>
        <a:lstStyle/>
        <a:p>
          <a:r>
            <a:rPr lang="en-GB" sz="1400" b="1"/>
            <a:t>Strand 3</a:t>
          </a:r>
        </a:p>
        <a:p>
          <a:r>
            <a:rPr lang="en-GB" sz="1400" b="1"/>
            <a:t>Enhanced Support</a:t>
          </a:r>
        </a:p>
        <a:p>
          <a:r>
            <a:rPr lang="en-GB" sz="1100"/>
            <a:t>(for those in employment seeking more tailored support)</a:t>
          </a:r>
        </a:p>
      </dgm:t>
    </dgm:pt>
    <dgm:pt modelId="{7AA9A140-146B-4923-8AC1-7B7B113ABCEC}" type="parTrans" cxnId="{30CE9017-CA41-4B27-91D0-D0AFCAC466AD}">
      <dgm:prSet/>
      <dgm:spPr/>
      <dgm:t>
        <a:bodyPr/>
        <a:lstStyle/>
        <a:p>
          <a:endParaRPr lang="en-GB"/>
        </a:p>
      </dgm:t>
    </dgm:pt>
    <dgm:pt modelId="{2543658F-D55D-41D5-AFE5-24CEDABB042B}" type="sibTrans" cxnId="{30CE9017-CA41-4B27-91D0-D0AFCAC466AD}">
      <dgm:prSet/>
      <dgm:spPr/>
      <dgm:t>
        <a:bodyPr/>
        <a:lstStyle/>
        <a:p>
          <a:endParaRPr lang="en-GB"/>
        </a:p>
      </dgm:t>
    </dgm:pt>
    <dgm:pt modelId="{3DC03272-455F-4F2E-93A3-B56E1AEAA9E0}">
      <dgm:prSet phldrT="[Text]"/>
      <dgm:spPr/>
      <dgm:t>
        <a:bodyPr/>
        <a:lstStyle/>
        <a:p>
          <a:r>
            <a:rPr lang="en-GB"/>
            <a:t>Use of </a:t>
          </a:r>
          <a:r>
            <a:rPr lang="en-GB" b="1"/>
            <a:t>Career Entry Support Programme </a:t>
          </a:r>
          <a:r>
            <a:rPr lang="en-GB"/>
            <a:t>(CESP)</a:t>
          </a:r>
        </a:p>
      </dgm:t>
    </dgm:pt>
    <dgm:pt modelId="{749EEEEA-FF68-4689-9EB0-8A653198977F}" type="parTrans" cxnId="{64D01A3B-4CC4-433B-A941-BD8E55302A63}">
      <dgm:prSet/>
      <dgm:spPr/>
      <dgm:t>
        <a:bodyPr/>
        <a:lstStyle/>
        <a:p>
          <a:endParaRPr lang="en-GB"/>
        </a:p>
      </dgm:t>
    </dgm:pt>
    <dgm:pt modelId="{809A7DFB-0E74-4CF1-8135-31B1AFE5665F}" type="sibTrans" cxnId="{64D01A3B-4CC4-433B-A941-BD8E55302A63}">
      <dgm:prSet/>
      <dgm:spPr/>
      <dgm:t>
        <a:bodyPr/>
        <a:lstStyle/>
        <a:p>
          <a:endParaRPr lang="en-GB"/>
        </a:p>
      </dgm:t>
    </dgm:pt>
    <dgm:pt modelId="{E5CE5C54-4226-4A5F-97B9-D89482035949}">
      <dgm:prSet phldrT="[Text]"/>
      <dgm:spPr/>
      <dgm:t>
        <a:bodyPr/>
        <a:lstStyle/>
        <a:p>
          <a:r>
            <a:rPr lang="en-GB" b="1"/>
            <a:t>Tailored support </a:t>
          </a:r>
          <a:r>
            <a:rPr lang="en-GB"/>
            <a:t>via phone/ email/ Teams as needed</a:t>
          </a:r>
        </a:p>
      </dgm:t>
    </dgm:pt>
    <dgm:pt modelId="{2E79D318-020D-4F96-9A25-CF5B38A9570D}" type="parTrans" cxnId="{5D5C63DF-BE51-4CB8-B820-B5F3E9EA917A}">
      <dgm:prSet/>
      <dgm:spPr/>
      <dgm:t>
        <a:bodyPr/>
        <a:lstStyle/>
        <a:p>
          <a:endParaRPr lang="en-GB"/>
        </a:p>
      </dgm:t>
    </dgm:pt>
    <dgm:pt modelId="{0EBDBE4D-5A78-4A48-8F21-038956B7B40D}" type="sibTrans" cxnId="{5D5C63DF-BE51-4CB8-B820-B5F3E9EA917A}">
      <dgm:prSet/>
      <dgm:spPr/>
      <dgm:t>
        <a:bodyPr/>
        <a:lstStyle/>
        <a:p>
          <a:endParaRPr lang="en-GB"/>
        </a:p>
      </dgm:t>
    </dgm:pt>
    <dgm:pt modelId="{E6E9FDC6-34D0-4D69-B94C-D282A3A5FECC}">
      <dgm:prSet phldrT="[Text]"/>
      <dgm:spPr/>
      <dgm:t>
        <a:bodyPr/>
        <a:lstStyle/>
        <a:p>
          <a:r>
            <a:rPr lang="en-GB"/>
            <a:t>Those who opt to join a </a:t>
          </a:r>
          <a:r>
            <a:rPr lang="en-GB" b="1"/>
            <a:t>peer support group </a:t>
          </a:r>
          <a:r>
            <a:rPr lang="en-GB"/>
            <a:t>(see strand 2) will be, where possible, placed with peers also seeking employment</a:t>
          </a:r>
        </a:p>
      </dgm:t>
    </dgm:pt>
    <dgm:pt modelId="{B955E647-18BB-49EB-AE38-DB05A964DA24}" type="parTrans" cxnId="{8B69025E-A00C-49D4-9BA9-965DE6F55F46}">
      <dgm:prSet/>
      <dgm:spPr/>
      <dgm:t>
        <a:bodyPr/>
        <a:lstStyle/>
        <a:p>
          <a:endParaRPr lang="en-GB"/>
        </a:p>
      </dgm:t>
    </dgm:pt>
    <dgm:pt modelId="{F1A16585-7664-4B75-9DC9-226BD6A932FE}" type="sibTrans" cxnId="{8B69025E-A00C-49D4-9BA9-965DE6F55F46}">
      <dgm:prSet/>
      <dgm:spPr/>
      <dgm:t>
        <a:bodyPr/>
        <a:lstStyle/>
        <a:p>
          <a:endParaRPr lang="en-GB"/>
        </a:p>
      </dgm:t>
    </dgm:pt>
    <dgm:pt modelId="{945A513A-A643-483F-A65F-F5445F4D23F2}">
      <dgm:prSet phldrT="[Text]"/>
      <dgm:spPr/>
      <dgm:t>
        <a:bodyPr/>
        <a:lstStyle/>
        <a:p>
          <a:r>
            <a:rPr lang="en-GB" b="1"/>
            <a:t>Peer support groups</a:t>
          </a:r>
          <a:r>
            <a:rPr lang="en-GB"/>
            <a:t>, led by a YSJ 'Professional Guide'.  Monthly meetings on Teams</a:t>
          </a:r>
        </a:p>
      </dgm:t>
    </dgm:pt>
    <dgm:pt modelId="{05F256FA-71AC-4BE1-8FA7-64CF06EE2107}" type="parTrans" cxnId="{D679C1B6-7F10-4E78-A094-A88B8B26BB60}">
      <dgm:prSet/>
      <dgm:spPr/>
      <dgm:t>
        <a:bodyPr/>
        <a:lstStyle/>
        <a:p>
          <a:endParaRPr lang="en-GB"/>
        </a:p>
      </dgm:t>
    </dgm:pt>
    <dgm:pt modelId="{E515EA07-D100-4F17-AD21-0DFB3D169B8C}" type="sibTrans" cxnId="{D679C1B6-7F10-4E78-A094-A88B8B26BB60}">
      <dgm:prSet/>
      <dgm:spPr/>
      <dgm:t>
        <a:bodyPr/>
        <a:lstStyle/>
        <a:p>
          <a:endParaRPr lang="en-GB"/>
        </a:p>
      </dgm:t>
    </dgm:pt>
    <dgm:pt modelId="{C32B0906-30AC-42C8-B7D2-3B087B565F3C}">
      <dgm:prSet phldrT="[Text]"/>
      <dgm:spPr/>
      <dgm:t>
        <a:bodyPr/>
        <a:lstStyle/>
        <a:p>
          <a:r>
            <a:rPr lang="en-GB"/>
            <a:t>Access to </a:t>
          </a:r>
          <a:r>
            <a:rPr lang="en-GB" b="1"/>
            <a:t>YSJ ECT website </a:t>
          </a:r>
          <a:r>
            <a:rPr lang="en-GB"/>
            <a:t>which will be regularly updated</a:t>
          </a:r>
        </a:p>
      </dgm:t>
    </dgm:pt>
    <dgm:pt modelId="{E26AEC5F-5DBC-46F3-B025-9F5E74642929}" type="parTrans" cxnId="{C2CC740A-239F-468F-B2A5-D55EFAC09BD6}">
      <dgm:prSet/>
      <dgm:spPr/>
      <dgm:t>
        <a:bodyPr/>
        <a:lstStyle/>
        <a:p>
          <a:endParaRPr lang="en-GB"/>
        </a:p>
      </dgm:t>
    </dgm:pt>
    <dgm:pt modelId="{DB93C45C-5223-420F-BAD1-BB9D9BEAB6A8}" type="sibTrans" cxnId="{C2CC740A-239F-468F-B2A5-D55EFAC09BD6}">
      <dgm:prSet/>
      <dgm:spPr/>
      <dgm:t>
        <a:bodyPr/>
        <a:lstStyle/>
        <a:p>
          <a:endParaRPr lang="en-GB"/>
        </a:p>
      </dgm:t>
    </dgm:pt>
    <dgm:pt modelId="{7D0C8484-A54D-4DC5-B210-F8AA4DBA77A1}">
      <dgm:prSet phldrT="[Text]"/>
      <dgm:spPr/>
      <dgm:t>
        <a:bodyPr/>
        <a:lstStyle/>
        <a:p>
          <a:r>
            <a:rPr lang="en-GB"/>
            <a:t>Regular contact with</a:t>
          </a:r>
          <a:r>
            <a:rPr lang="en-GB" b="1"/>
            <a:t> ECT Lead </a:t>
          </a:r>
          <a:r>
            <a:rPr lang="en-GB"/>
            <a:t>via Twitter/ email</a:t>
          </a:r>
        </a:p>
      </dgm:t>
    </dgm:pt>
    <dgm:pt modelId="{8E8B588B-C3D0-4DC8-927B-FEC99B13EA78}" type="parTrans" cxnId="{79BF0543-F217-4B40-AFD8-90EC0BC23C16}">
      <dgm:prSet/>
      <dgm:spPr/>
      <dgm:t>
        <a:bodyPr/>
        <a:lstStyle/>
        <a:p>
          <a:endParaRPr lang="en-GB"/>
        </a:p>
      </dgm:t>
    </dgm:pt>
    <dgm:pt modelId="{8CE2C7F9-945C-4894-8378-ED6144AF0C03}" type="sibTrans" cxnId="{79BF0543-F217-4B40-AFD8-90EC0BC23C16}">
      <dgm:prSet/>
      <dgm:spPr/>
      <dgm:t>
        <a:bodyPr/>
        <a:lstStyle/>
        <a:p>
          <a:endParaRPr lang="en-GB"/>
        </a:p>
      </dgm:t>
    </dgm:pt>
    <dgm:pt modelId="{A6D2E9B4-4023-4691-A6D6-D4BE02641245}">
      <dgm:prSet phldrT="[Text]"/>
      <dgm:spPr/>
      <dgm:t>
        <a:bodyPr/>
        <a:lstStyle/>
        <a:p>
          <a:r>
            <a:rPr lang="en-GB"/>
            <a:t>ECT Lead </a:t>
          </a:r>
          <a:r>
            <a:rPr lang="en-GB" b="1"/>
            <a:t>contact with employing school </a:t>
          </a:r>
          <a:r>
            <a:rPr lang="en-GB"/>
            <a:t>as needed</a:t>
          </a:r>
        </a:p>
      </dgm:t>
    </dgm:pt>
    <dgm:pt modelId="{BE535DA1-C102-43ED-9F83-24A88AB7B3A6}" type="parTrans" cxnId="{A1E734C9-F536-4C0B-9DC2-F2260F6BE8C4}">
      <dgm:prSet/>
      <dgm:spPr/>
      <dgm:t>
        <a:bodyPr/>
        <a:lstStyle/>
        <a:p>
          <a:endParaRPr lang="en-GB"/>
        </a:p>
      </dgm:t>
    </dgm:pt>
    <dgm:pt modelId="{E2175A77-7ADC-445C-8F38-EE39FC6C6E9A}" type="sibTrans" cxnId="{A1E734C9-F536-4C0B-9DC2-F2260F6BE8C4}">
      <dgm:prSet/>
      <dgm:spPr/>
      <dgm:t>
        <a:bodyPr/>
        <a:lstStyle/>
        <a:p>
          <a:endParaRPr lang="en-GB"/>
        </a:p>
      </dgm:t>
    </dgm:pt>
    <dgm:pt modelId="{A4B60682-694E-40A6-9333-B22D4DD1ED82}">
      <dgm:prSet phldrT="[Text]"/>
      <dgm:spPr/>
      <dgm:t>
        <a:bodyPr/>
        <a:lstStyle/>
        <a:p>
          <a:r>
            <a:rPr lang="en-GB"/>
            <a:t>On-going suggestions for </a:t>
          </a:r>
          <a:r>
            <a:rPr lang="en-GB" b="1"/>
            <a:t>CPD</a:t>
          </a:r>
          <a:r>
            <a:rPr lang="en-GB"/>
            <a:t>/ making the most of any voluntary experience</a:t>
          </a:r>
        </a:p>
      </dgm:t>
    </dgm:pt>
    <dgm:pt modelId="{FC915096-1793-4556-A431-431E7A88A9B8}" type="parTrans" cxnId="{4AE4C799-987E-4481-A09F-2EC35E041C8A}">
      <dgm:prSet/>
      <dgm:spPr/>
      <dgm:t>
        <a:bodyPr/>
        <a:lstStyle/>
        <a:p>
          <a:endParaRPr lang="en-GB"/>
        </a:p>
      </dgm:t>
    </dgm:pt>
    <dgm:pt modelId="{DBB704DD-FDF8-4490-8780-56A32DC80D68}" type="sibTrans" cxnId="{4AE4C799-987E-4481-A09F-2EC35E041C8A}">
      <dgm:prSet/>
      <dgm:spPr/>
      <dgm:t>
        <a:bodyPr/>
        <a:lstStyle/>
        <a:p>
          <a:endParaRPr lang="en-GB"/>
        </a:p>
      </dgm:t>
    </dgm:pt>
    <dgm:pt modelId="{23BB0AD6-B9D4-4E47-8267-F7A80403385F}" type="pres">
      <dgm:prSet presAssocID="{2456DB7D-1897-4A8C-85B8-0D350FCE20F6}" presName="Name0" presStyleCnt="0">
        <dgm:presLayoutVars>
          <dgm:dir/>
          <dgm:animLvl val="lvl"/>
          <dgm:resizeHandles val="exact"/>
        </dgm:presLayoutVars>
      </dgm:prSet>
      <dgm:spPr/>
    </dgm:pt>
    <dgm:pt modelId="{3CD8D593-3A18-4E54-AE94-EDEACB6BB658}" type="pres">
      <dgm:prSet presAssocID="{0BAB4FD1-F575-46A4-9A5E-8B07B91ADCBE}" presName="composite" presStyleCnt="0"/>
      <dgm:spPr/>
    </dgm:pt>
    <dgm:pt modelId="{F8768DE7-5A95-4E3E-9A24-BC5478119BEC}" type="pres">
      <dgm:prSet presAssocID="{0BAB4FD1-F575-46A4-9A5E-8B07B91ADCBE}" presName="parTx" presStyleLbl="alignNode1" presStyleIdx="0" presStyleCnt="3">
        <dgm:presLayoutVars>
          <dgm:chMax val="0"/>
          <dgm:chPref val="0"/>
          <dgm:bulletEnabled val="1"/>
        </dgm:presLayoutVars>
      </dgm:prSet>
      <dgm:spPr/>
    </dgm:pt>
    <dgm:pt modelId="{04C32086-2DF9-4FB4-9D49-415B055CA4B3}" type="pres">
      <dgm:prSet presAssocID="{0BAB4FD1-F575-46A4-9A5E-8B07B91ADCBE}" presName="desTx" presStyleLbl="alignAccFollowNode1" presStyleIdx="0" presStyleCnt="3">
        <dgm:presLayoutVars>
          <dgm:bulletEnabled val="1"/>
        </dgm:presLayoutVars>
      </dgm:prSet>
      <dgm:spPr/>
    </dgm:pt>
    <dgm:pt modelId="{4906B686-2C76-474B-9F00-7F839991136B}" type="pres">
      <dgm:prSet presAssocID="{32248FAC-6D4C-4FF9-8643-E561C8507A1D}" presName="space" presStyleCnt="0"/>
      <dgm:spPr/>
    </dgm:pt>
    <dgm:pt modelId="{ABE76A9F-E2E2-40ED-823F-051BD15D9385}" type="pres">
      <dgm:prSet presAssocID="{D5650A68-99E1-4A72-BA2F-DA17E7D4153D}" presName="composite" presStyleCnt="0"/>
      <dgm:spPr/>
    </dgm:pt>
    <dgm:pt modelId="{005108A1-5FB4-47E2-B0B0-5E10BDDF87E2}" type="pres">
      <dgm:prSet presAssocID="{D5650A68-99E1-4A72-BA2F-DA17E7D4153D}" presName="parTx" presStyleLbl="alignNode1" presStyleIdx="1" presStyleCnt="3">
        <dgm:presLayoutVars>
          <dgm:chMax val="0"/>
          <dgm:chPref val="0"/>
          <dgm:bulletEnabled val="1"/>
        </dgm:presLayoutVars>
      </dgm:prSet>
      <dgm:spPr/>
    </dgm:pt>
    <dgm:pt modelId="{18587B8F-4DBD-47CF-845B-C089CEEFB27D}" type="pres">
      <dgm:prSet presAssocID="{D5650A68-99E1-4A72-BA2F-DA17E7D4153D}" presName="desTx" presStyleLbl="alignAccFollowNode1" presStyleIdx="1" presStyleCnt="3">
        <dgm:presLayoutVars>
          <dgm:bulletEnabled val="1"/>
        </dgm:presLayoutVars>
      </dgm:prSet>
      <dgm:spPr/>
    </dgm:pt>
    <dgm:pt modelId="{293ED81E-BD60-4C0F-A64C-6D0A84F06783}" type="pres">
      <dgm:prSet presAssocID="{921FB3F3-E1D1-4409-AABC-4BFB4B043B1A}" presName="space" presStyleCnt="0"/>
      <dgm:spPr/>
    </dgm:pt>
    <dgm:pt modelId="{7BC2B073-00F8-4D0A-A93D-10F723417FA9}" type="pres">
      <dgm:prSet presAssocID="{D5E7F3E0-FD3C-430B-BBDF-C6A3C14D2C0A}" presName="composite" presStyleCnt="0"/>
      <dgm:spPr/>
    </dgm:pt>
    <dgm:pt modelId="{A9301E0B-EB36-4C95-B2E8-D95D20D14128}" type="pres">
      <dgm:prSet presAssocID="{D5E7F3E0-FD3C-430B-BBDF-C6A3C14D2C0A}" presName="parTx" presStyleLbl="alignNode1" presStyleIdx="2" presStyleCnt="3">
        <dgm:presLayoutVars>
          <dgm:chMax val="0"/>
          <dgm:chPref val="0"/>
          <dgm:bulletEnabled val="1"/>
        </dgm:presLayoutVars>
      </dgm:prSet>
      <dgm:spPr/>
    </dgm:pt>
    <dgm:pt modelId="{1E27C794-AA5B-4560-BC86-0D928E14A034}" type="pres">
      <dgm:prSet presAssocID="{D5E7F3E0-FD3C-430B-BBDF-C6A3C14D2C0A}" presName="desTx" presStyleLbl="alignAccFollowNode1" presStyleIdx="2" presStyleCnt="3">
        <dgm:presLayoutVars>
          <dgm:bulletEnabled val="1"/>
        </dgm:presLayoutVars>
      </dgm:prSet>
      <dgm:spPr/>
    </dgm:pt>
  </dgm:ptLst>
  <dgm:cxnLst>
    <dgm:cxn modelId="{1CE7E508-96D0-4527-9C8A-1F051C812BF6}" type="presOf" srcId="{06FA087B-33B6-44F6-B389-51281761C222}" destId="{18587B8F-4DBD-47CF-845B-C089CEEFB27D}" srcOrd="0" destOrd="1" presId="urn:microsoft.com/office/officeart/2005/8/layout/hList1"/>
    <dgm:cxn modelId="{C2CC740A-239F-468F-B2A5-D55EFAC09BD6}" srcId="{D5650A68-99E1-4A72-BA2F-DA17E7D4153D}" destId="{C32B0906-30AC-42C8-B7D2-3B087B565F3C}" srcOrd="3" destOrd="0" parTransId="{E26AEC5F-5DBC-46F3-B025-9F5E74642929}" sibTransId="{DB93C45C-5223-420F-BAD1-BB9D9BEAB6A8}"/>
    <dgm:cxn modelId="{30CE9017-CA41-4B27-91D0-D0AFCAC466AD}" srcId="{2456DB7D-1897-4A8C-85B8-0D350FCE20F6}" destId="{D5E7F3E0-FD3C-430B-BBDF-C6A3C14D2C0A}" srcOrd="2" destOrd="0" parTransId="{7AA9A140-146B-4923-8AC1-7B7B113ABCEC}" sibTransId="{2543658F-D55D-41D5-AFE5-24CEDABB042B}"/>
    <dgm:cxn modelId="{5C20C917-FB81-41BA-8540-228EC05B5AD9}" srcId="{0BAB4FD1-F575-46A4-9A5E-8B07B91ADCBE}" destId="{6F29AA5F-5706-4B4D-A355-055FA938B8A3}" srcOrd="1" destOrd="0" parTransId="{09AB664D-C9F7-458D-9C50-0083B343C9AA}" sibTransId="{5AC86098-563C-4F72-A4C3-C358C19DCFD9}"/>
    <dgm:cxn modelId="{8A4DB61A-EA84-4D89-B831-4481BE88C4F3}" type="presOf" srcId="{7D0C8484-A54D-4DC5-B210-F8AA4DBA77A1}" destId="{18587B8F-4DBD-47CF-845B-C089CEEFB27D}" srcOrd="0" destOrd="4" presId="urn:microsoft.com/office/officeart/2005/8/layout/hList1"/>
    <dgm:cxn modelId="{64D01A3B-4CC4-433B-A941-BD8E55302A63}" srcId="{D5E7F3E0-FD3C-430B-BBDF-C6A3C14D2C0A}" destId="{3DC03272-455F-4F2E-93A3-B56E1AEAA9E0}" srcOrd="0" destOrd="0" parTransId="{749EEEEA-FF68-4689-9EB0-8A653198977F}" sibTransId="{809A7DFB-0E74-4CF1-8135-31B1AFE5665F}"/>
    <dgm:cxn modelId="{8B69025E-A00C-49D4-9BA9-965DE6F55F46}" srcId="{0BAB4FD1-F575-46A4-9A5E-8B07B91ADCBE}" destId="{E6E9FDC6-34D0-4D69-B94C-D282A3A5FECC}" srcOrd="2" destOrd="0" parTransId="{B955E647-18BB-49EB-AE38-DB05A964DA24}" sibTransId="{F1A16585-7664-4B75-9DC9-226BD6A932FE}"/>
    <dgm:cxn modelId="{EC229362-46D6-4FC3-8053-1EE2CFC55E7C}" type="presOf" srcId="{2456DB7D-1897-4A8C-85B8-0D350FCE20F6}" destId="{23BB0AD6-B9D4-4E47-8267-F7A80403385F}" srcOrd="0" destOrd="0" presId="urn:microsoft.com/office/officeart/2005/8/layout/hList1"/>
    <dgm:cxn modelId="{79BF0543-F217-4B40-AFD8-90EC0BC23C16}" srcId="{D5650A68-99E1-4A72-BA2F-DA17E7D4153D}" destId="{7D0C8484-A54D-4DC5-B210-F8AA4DBA77A1}" srcOrd="4" destOrd="0" parTransId="{8E8B588B-C3D0-4DC8-927B-FEC99B13EA78}" sibTransId="{8CE2C7F9-945C-4894-8378-ED6144AF0C03}"/>
    <dgm:cxn modelId="{E2C9EE48-FE15-4877-9759-9E01FF3753F6}" type="presOf" srcId="{A6D2E9B4-4023-4691-A6D6-D4BE02641245}" destId="{1E27C794-AA5B-4560-BC86-0D928E14A034}" srcOrd="0" destOrd="2" presId="urn:microsoft.com/office/officeart/2005/8/layout/hList1"/>
    <dgm:cxn modelId="{5D11656E-D2A4-4BD6-BD09-0B9AB5D8DEC6}" srcId="{2456DB7D-1897-4A8C-85B8-0D350FCE20F6}" destId="{D5650A68-99E1-4A72-BA2F-DA17E7D4153D}" srcOrd="1" destOrd="0" parTransId="{4F7F5423-EE69-4C7B-A98A-503FB1F12472}" sibTransId="{921FB3F3-E1D1-4409-AABC-4BFB4B043B1A}"/>
    <dgm:cxn modelId="{5859178B-F9EA-4C2B-A921-5D0425FFF3D0}" type="presOf" srcId="{0BAB4FD1-F575-46A4-9A5E-8B07B91ADCBE}" destId="{F8768DE7-5A95-4E3E-9A24-BC5478119BEC}" srcOrd="0" destOrd="0" presId="urn:microsoft.com/office/officeart/2005/8/layout/hList1"/>
    <dgm:cxn modelId="{7524F38E-6DFB-46CF-A5B9-AACC971AE69D}" type="presOf" srcId="{A4B60682-694E-40A6-9333-B22D4DD1ED82}" destId="{04C32086-2DF9-4FB4-9D49-415B055CA4B3}" srcOrd="0" destOrd="3" presId="urn:microsoft.com/office/officeart/2005/8/layout/hList1"/>
    <dgm:cxn modelId="{08E08591-D6A0-470F-A359-66D3C78202A3}" type="presOf" srcId="{C32B0906-30AC-42C8-B7D2-3B087B565F3C}" destId="{18587B8F-4DBD-47CF-845B-C089CEEFB27D}" srcOrd="0" destOrd="3" presId="urn:microsoft.com/office/officeart/2005/8/layout/hList1"/>
    <dgm:cxn modelId="{3290B593-8FB9-4A19-A74C-FCDAECA668BC}" type="presOf" srcId="{E5CE5C54-4226-4A5F-97B9-D89482035949}" destId="{1E27C794-AA5B-4560-BC86-0D928E14A034}" srcOrd="0" destOrd="1" presId="urn:microsoft.com/office/officeart/2005/8/layout/hList1"/>
    <dgm:cxn modelId="{4AE4C799-987E-4481-A09F-2EC35E041C8A}" srcId="{0BAB4FD1-F575-46A4-9A5E-8B07B91ADCBE}" destId="{A4B60682-694E-40A6-9333-B22D4DD1ED82}" srcOrd="3" destOrd="0" parTransId="{FC915096-1793-4556-A431-431E7A88A9B8}" sibTransId="{DBB704DD-FDF8-4490-8780-56A32DC80D68}"/>
    <dgm:cxn modelId="{B719A59C-121F-4253-86B9-AC73D70483DC}" type="presOf" srcId="{945A513A-A643-483F-A65F-F5445F4D23F2}" destId="{18587B8F-4DBD-47CF-845B-C089CEEFB27D}" srcOrd="0" destOrd="2" presId="urn:microsoft.com/office/officeart/2005/8/layout/hList1"/>
    <dgm:cxn modelId="{B7BC49AF-CF0E-4A20-8EA5-CE615481068D}" srcId="{D5650A68-99E1-4A72-BA2F-DA17E7D4153D}" destId="{06FA087B-33B6-44F6-B389-51281761C222}" srcOrd="1" destOrd="0" parTransId="{D3986DD2-09D4-4104-8D25-5B737EE3F70E}" sibTransId="{1852ECC9-129A-4599-BBF9-7250F4DF9675}"/>
    <dgm:cxn modelId="{775A35B0-C27D-49AA-B95C-1653EED47D93}" srcId="{2456DB7D-1897-4A8C-85B8-0D350FCE20F6}" destId="{0BAB4FD1-F575-46A4-9A5E-8B07B91ADCBE}" srcOrd="0" destOrd="0" parTransId="{5265DC7E-1193-40C0-A569-C9807B7399C1}" sibTransId="{32248FAC-6D4C-4FF9-8643-E561C8507A1D}"/>
    <dgm:cxn modelId="{D679C1B6-7F10-4E78-A094-A88B8B26BB60}" srcId="{D5650A68-99E1-4A72-BA2F-DA17E7D4153D}" destId="{945A513A-A643-483F-A65F-F5445F4D23F2}" srcOrd="2" destOrd="0" parTransId="{05F256FA-71AC-4BE1-8FA7-64CF06EE2107}" sibTransId="{E515EA07-D100-4F17-AD21-0DFB3D169B8C}"/>
    <dgm:cxn modelId="{4369DEB8-178A-4F59-AE94-51AEE9918F46}" srcId="{0BAB4FD1-F575-46A4-9A5E-8B07B91ADCBE}" destId="{96021A2C-073F-48EA-AA5E-6D61A318A045}" srcOrd="0" destOrd="0" parTransId="{31C620F6-0DB4-4D6F-855E-52AF5DD5D152}" sibTransId="{09130A71-0BAE-4D00-84DF-F5706AB7A296}"/>
    <dgm:cxn modelId="{3D5A21BD-4236-485F-A0D6-78AAC9A54D41}" type="presOf" srcId="{D5E7F3E0-FD3C-430B-BBDF-C6A3C14D2C0A}" destId="{A9301E0B-EB36-4C95-B2E8-D95D20D14128}" srcOrd="0" destOrd="0" presId="urn:microsoft.com/office/officeart/2005/8/layout/hList1"/>
    <dgm:cxn modelId="{FAD5EBBD-AA40-4A9F-A0FC-2E33A744A196}" type="presOf" srcId="{D5650A68-99E1-4A72-BA2F-DA17E7D4153D}" destId="{005108A1-5FB4-47E2-B0B0-5E10BDDF87E2}" srcOrd="0" destOrd="0" presId="urn:microsoft.com/office/officeart/2005/8/layout/hList1"/>
    <dgm:cxn modelId="{3AC73FC7-24C2-4679-907D-BF2537081854}" type="presOf" srcId="{96021A2C-073F-48EA-AA5E-6D61A318A045}" destId="{04C32086-2DF9-4FB4-9D49-415B055CA4B3}" srcOrd="0" destOrd="0" presId="urn:microsoft.com/office/officeart/2005/8/layout/hList1"/>
    <dgm:cxn modelId="{A1E734C9-F536-4C0B-9DC2-F2260F6BE8C4}" srcId="{D5E7F3E0-FD3C-430B-BBDF-C6A3C14D2C0A}" destId="{A6D2E9B4-4023-4691-A6D6-D4BE02641245}" srcOrd="2" destOrd="0" parTransId="{BE535DA1-C102-43ED-9F83-24A88AB7B3A6}" sibTransId="{E2175A77-7ADC-445C-8F38-EE39FC6C6E9A}"/>
    <dgm:cxn modelId="{18CAC8CB-C885-4B0D-B697-8F19B4B48A44}" type="presOf" srcId="{6F29AA5F-5706-4B4D-A355-055FA938B8A3}" destId="{04C32086-2DF9-4FB4-9D49-415B055CA4B3}" srcOrd="0" destOrd="1" presId="urn:microsoft.com/office/officeart/2005/8/layout/hList1"/>
    <dgm:cxn modelId="{5D5C63DF-BE51-4CB8-B820-B5F3E9EA917A}" srcId="{D5E7F3E0-FD3C-430B-BBDF-C6A3C14D2C0A}" destId="{E5CE5C54-4226-4A5F-97B9-D89482035949}" srcOrd="1" destOrd="0" parTransId="{2E79D318-020D-4F96-9A25-CF5B38A9570D}" sibTransId="{0EBDBE4D-5A78-4A48-8F21-038956B7B40D}"/>
    <dgm:cxn modelId="{8A658CF5-7827-4B39-8511-E154E008A2AE}" type="presOf" srcId="{BAF1A9DA-9118-42CB-9189-A6F83B9B37A2}" destId="{18587B8F-4DBD-47CF-845B-C089CEEFB27D}" srcOrd="0" destOrd="0" presId="urn:microsoft.com/office/officeart/2005/8/layout/hList1"/>
    <dgm:cxn modelId="{DEA587F6-71F7-46F7-957E-6CB7E35ADB84}" srcId="{D5650A68-99E1-4A72-BA2F-DA17E7D4153D}" destId="{BAF1A9DA-9118-42CB-9189-A6F83B9B37A2}" srcOrd="0" destOrd="0" parTransId="{F35EFD57-BD39-4F65-A564-F1C53554DE2A}" sibTransId="{F5F3F194-D045-4E10-BB43-E96B623AA3E7}"/>
    <dgm:cxn modelId="{2BAC30F7-2477-4781-B896-AB3E21767DB9}" type="presOf" srcId="{3DC03272-455F-4F2E-93A3-B56E1AEAA9E0}" destId="{1E27C794-AA5B-4560-BC86-0D928E14A034}" srcOrd="0" destOrd="0" presId="urn:microsoft.com/office/officeart/2005/8/layout/hList1"/>
    <dgm:cxn modelId="{8B1AC6FE-5205-420E-80A6-581F39D414EF}" type="presOf" srcId="{E6E9FDC6-34D0-4D69-B94C-D282A3A5FECC}" destId="{04C32086-2DF9-4FB4-9D49-415B055CA4B3}" srcOrd="0" destOrd="2" presId="urn:microsoft.com/office/officeart/2005/8/layout/hList1"/>
    <dgm:cxn modelId="{99B11F56-258A-48DC-9FDD-3F374BB45064}" type="presParOf" srcId="{23BB0AD6-B9D4-4E47-8267-F7A80403385F}" destId="{3CD8D593-3A18-4E54-AE94-EDEACB6BB658}" srcOrd="0" destOrd="0" presId="urn:microsoft.com/office/officeart/2005/8/layout/hList1"/>
    <dgm:cxn modelId="{303B8216-C847-49DB-99F1-8FB77C2A4F71}" type="presParOf" srcId="{3CD8D593-3A18-4E54-AE94-EDEACB6BB658}" destId="{F8768DE7-5A95-4E3E-9A24-BC5478119BEC}" srcOrd="0" destOrd="0" presId="urn:microsoft.com/office/officeart/2005/8/layout/hList1"/>
    <dgm:cxn modelId="{040253D8-7C4A-4A2D-9EC3-25074A427C9B}" type="presParOf" srcId="{3CD8D593-3A18-4E54-AE94-EDEACB6BB658}" destId="{04C32086-2DF9-4FB4-9D49-415B055CA4B3}" srcOrd="1" destOrd="0" presId="urn:microsoft.com/office/officeart/2005/8/layout/hList1"/>
    <dgm:cxn modelId="{E89ACCF1-EDD0-45B0-B48F-B773AC9EBFBD}" type="presParOf" srcId="{23BB0AD6-B9D4-4E47-8267-F7A80403385F}" destId="{4906B686-2C76-474B-9F00-7F839991136B}" srcOrd="1" destOrd="0" presId="urn:microsoft.com/office/officeart/2005/8/layout/hList1"/>
    <dgm:cxn modelId="{61C70541-D43B-4C9D-9ACB-7C655883A20F}" type="presParOf" srcId="{23BB0AD6-B9D4-4E47-8267-F7A80403385F}" destId="{ABE76A9F-E2E2-40ED-823F-051BD15D9385}" srcOrd="2" destOrd="0" presId="urn:microsoft.com/office/officeart/2005/8/layout/hList1"/>
    <dgm:cxn modelId="{84E0956B-88FA-4251-B228-AC2B66D5E9C2}" type="presParOf" srcId="{ABE76A9F-E2E2-40ED-823F-051BD15D9385}" destId="{005108A1-5FB4-47E2-B0B0-5E10BDDF87E2}" srcOrd="0" destOrd="0" presId="urn:microsoft.com/office/officeart/2005/8/layout/hList1"/>
    <dgm:cxn modelId="{36384FF1-4E66-47DC-AB87-4CBF3BD5D847}" type="presParOf" srcId="{ABE76A9F-E2E2-40ED-823F-051BD15D9385}" destId="{18587B8F-4DBD-47CF-845B-C089CEEFB27D}" srcOrd="1" destOrd="0" presId="urn:microsoft.com/office/officeart/2005/8/layout/hList1"/>
    <dgm:cxn modelId="{AE196457-68CD-4F59-8AF4-A51E5632DE54}" type="presParOf" srcId="{23BB0AD6-B9D4-4E47-8267-F7A80403385F}" destId="{293ED81E-BD60-4C0F-A64C-6D0A84F06783}" srcOrd="3" destOrd="0" presId="urn:microsoft.com/office/officeart/2005/8/layout/hList1"/>
    <dgm:cxn modelId="{5DC41A78-553B-435A-B2FC-0D00D2AD0772}" type="presParOf" srcId="{23BB0AD6-B9D4-4E47-8267-F7A80403385F}" destId="{7BC2B073-00F8-4D0A-A93D-10F723417FA9}" srcOrd="4" destOrd="0" presId="urn:microsoft.com/office/officeart/2005/8/layout/hList1"/>
    <dgm:cxn modelId="{27C98B30-D188-4E02-9E3A-CB9DE8D61909}" type="presParOf" srcId="{7BC2B073-00F8-4D0A-A93D-10F723417FA9}" destId="{A9301E0B-EB36-4C95-B2E8-D95D20D14128}" srcOrd="0" destOrd="0" presId="urn:microsoft.com/office/officeart/2005/8/layout/hList1"/>
    <dgm:cxn modelId="{E99A9084-9309-4293-BD5B-922AC5A6739F}" type="presParOf" srcId="{7BC2B073-00F8-4D0A-A93D-10F723417FA9}" destId="{1E27C794-AA5B-4560-BC86-0D928E14A0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68DE7-5A95-4E3E-9A24-BC5478119BEC}">
      <dsp:nvSpPr>
        <dsp:cNvPr id="0" name=""/>
        <dsp:cNvSpPr/>
      </dsp:nvSpPr>
      <dsp:spPr>
        <a:xfrm>
          <a:off x="2615" y="202001"/>
          <a:ext cx="2549899" cy="9778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t>Strand 1</a:t>
          </a:r>
        </a:p>
        <a:p>
          <a:pPr marL="0" lvl="0" indent="0" algn="ctr" defTabSz="622300">
            <a:lnSpc>
              <a:spcPct val="90000"/>
            </a:lnSpc>
            <a:spcBef>
              <a:spcPct val="0"/>
            </a:spcBef>
            <a:spcAft>
              <a:spcPct val="35000"/>
            </a:spcAft>
            <a:buNone/>
          </a:pPr>
          <a:r>
            <a:rPr lang="en-GB" sz="1400" b="1" kern="1200"/>
            <a:t> Pre-teaching Support</a:t>
          </a:r>
        </a:p>
        <a:p>
          <a:pPr marL="0" lvl="0" indent="0" algn="ctr" defTabSz="622300">
            <a:lnSpc>
              <a:spcPct val="90000"/>
            </a:lnSpc>
            <a:spcBef>
              <a:spcPct val="0"/>
            </a:spcBef>
            <a:spcAft>
              <a:spcPct val="35000"/>
            </a:spcAft>
            <a:buNone/>
          </a:pPr>
          <a:r>
            <a:rPr lang="en-GB" sz="1400" kern="1200"/>
            <a:t> (for those seeking employment)</a:t>
          </a:r>
        </a:p>
      </dsp:txBody>
      <dsp:txXfrm>
        <a:off x="2615" y="202001"/>
        <a:ext cx="2549899" cy="977812"/>
      </dsp:txXfrm>
    </dsp:sp>
    <dsp:sp modelId="{04C32086-2DF9-4FB4-9D49-415B055CA4B3}">
      <dsp:nvSpPr>
        <dsp:cNvPr id="0" name=""/>
        <dsp:cNvSpPr/>
      </dsp:nvSpPr>
      <dsp:spPr>
        <a:xfrm>
          <a:off x="2615" y="1179813"/>
          <a:ext cx="2549899"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On-going access to/ support from </a:t>
          </a:r>
          <a:r>
            <a:rPr lang="en-GB" sz="1200" b="1" kern="1200"/>
            <a:t>YSJ Careers</a:t>
          </a:r>
        </a:p>
        <a:p>
          <a:pPr marL="114300" lvl="1" indent="-114300" algn="l" defTabSz="533400">
            <a:lnSpc>
              <a:spcPct val="90000"/>
            </a:lnSpc>
            <a:spcBef>
              <a:spcPct val="0"/>
            </a:spcBef>
            <a:spcAft>
              <a:spcPct val="15000"/>
            </a:spcAft>
            <a:buChar char="•"/>
          </a:pPr>
          <a:r>
            <a:rPr lang="en-GB" sz="1200" kern="1200"/>
            <a:t>Monthly careers </a:t>
          </a:r>
          <a:r>
            <a:rPr lang="en-GB" sz="1200" b="1" kern="1200"/>
            <a:t>drop in sessions </a:t>
          </a:r>
          <a:r>
            <a:rPr lang="en-GB" sz="1200" kern="1200"/>
            <a:t>in the autumn term, each with a different focus: general support; writing an application, attending interviews, considering supply work.  These are hosted by YSJ ITE staff, YSJ Careers &amp; guest speakers</a:t>
          </a:r>
        </a:p>
        <a:p>
          <a:pPr marL="114300" lvl="1" indent="-114300" algn="l" defTabSz="533400">
            <a:lnSpc>
              <a:spcPct val="90000"/>
            </a:lnSpc>
            <a:spcBef>
              <a:spcPct val="0"/>
            </a:spcBef>
            <a:spcAft>
              <a:spcPct val="15000"/>
            </a:spcAft>
            <a:buChar char="•"/>
          </a:pPr>
          <a:r>
            <a:rPr lang="en-GB" sz="1200" kern="1200"/>
            <a:t>Those who opt to join a </a:t>
          </a:r>
          <a:r>
            <a:rPr lang="en-GB" sz="1200" b="1" kern="1200"/>
            <a:t>peer support group </a:t>
          </a:r>
          <a:r>
            <a:rPr lang="en-GB" sz="1200" kern="1200"/>
            <a:t>(see strand 2) will be, where possible, placed with peers also seeking employment</a:t>
          </a:r>
        </a:p>
        <a:p>
          <a:pPr marL="114300" lvl="1" indent="-114300" algn="l" defTabSz="533400">
            <a:lnSpc>
              <a:spcPct val="90000"/>
            </a:lnSpc>
            <a:spcBef>
              <a:spcPct val="0"/>
            </a:spcBef>
            <a:spcAft>
              <a:spcPct val="15000"/>
            </a:spcAft>
            <a:buChar char="•"/>
          </a:pPr>
          <a:r>
            <a:rPr lang="en-GB" sz="1200" kern="1200"/>
            <a:t>On-going suggestions for </a:t>
          </a:r>
          <a:r>
            <a:rPr lang="en-GB" sz="1200" b="1" kern="1200"/>
            <a:t>CPD</a:t>
          </a:r>
          <a:r>
            <a:rPr lang="en-GB" sz="1200" kern="1200"/>
            <a:t>/ making the most of any voluntary experience</a:t>
          </a:r>
        </a:p>
      </dsp:txBody>
      <dsp:txXfrm>
        <a:off x="2615" y="1179813"/>
        <a:ext cx="2549899" cy="2898720"/>
      </dsp:txXfrm>
    </dsp:sp>
    <dsp:sp modelId="{005108A1-5FB4-47E2-B0B0-5E10BDDF87E2}">
      <dsp:nvSpPr>
        <dsp:cNvPr id="0" name=""/>
        <dsp:cNvSpPr/>
      </dsp:nvSpPr>
      <dsp:spPr>
        <a:xfrm>
          <a:off x="2909501" y="202001"/>
          <a:ext cx="2549899" cy="9778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t>Strand 2</a:t>
          </a:r>
        </a:p>
        <a:p>
          <a:pPr marL="0" lvl="0" indent="0" algn="ctr" defTabSz="622300">
            <a:lnSpc>
              <a:spcPct val="90000"/>
            </a:lnSpc>
            <a:spcBef>
              <a:spcPct val="0"/>
            </a:spcBef>
            <a:spcAft>
              <a:spcPct val="35000"/>
            </a:spcAft>
            <a:buNone/>
          </a:pPr>
          <a:r>
            <a:rPr lang="en-GB" sz="1400" b="1" kern="1200"/>
            <a:t>Core Support</a:t>
          </a:r>
        </a:p>
        <a:p>
          <a:pPr marL="0" lvl="0" indent="0" algn="ctr" defTabSz="622300">
            <a:lnSpc>
              <a:spcPct val="90000"/>
            </a:lnSpc>
            <a:spcBef>
              <a:spcPct val="0"/>
            </a:spcBef>
            <a:spcAft>
              <a:spcPct val="35000"/>
            </a:spcAft>
            <a:buNone/>
          </a:pPr>
          <a:r>
            <a:rPr lang="en-GB" sz="1400" kern="1200"/>
            <a:t>(for all ECTs)</a:t>
          </a:r>
        </a:p>
      </dsp:txBody>
      <dsp:txXfrm>
        <a:off x="2909501" y="202001"/>
        <a:ext cx="2549899" cy="977812"/>
      </dsp:txXfrm>
    </dsp:sp>
    <dsp:sp modelId="{18587B8F-4DBD-47CF-845B-C089CEEFB27D}">
      <dsp:nvSpPr>
        <dsp:cNvPr id="0" name=""/>
        <dsp:cNvSpPr/>
      </dsp:nvSpPr>
      <dsp:spPr>
        <a:xfrm>
          <a:off x="2909501" y="1179813"/>
          <a:ext cx="2549899"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b="1" kern="1200"/>
            <a:t>Webinars</a:t>
          </a:r>
          <a:r>
            <a:rPr lang="en-GB" sz="1200" kern="1200"/>
            <a:t> focussing on a range of topics, hosted by a range of speakers</a:t>
          </a:r>
        </a:p>
        <a:p>
          <a:pPr marL="114300" lvl="1" indent="-114300" algn="l" defTabSz="533400">
            <a:lnSpc>
              <a:spcPct val="90000"/>
            </a:lnSpc>
            <a:spcBef>
              <a:spcPct val="0"/>
            </a:spcBef>
            <a:spcAft>
              <a:spcPct val="15000"/>
            </a:spcAft>
            <a:buChar char="•"/>
          </a:pPr>
          <a:r>
            <a:rPr lang="en-GB" sz="1200" kern="1200"/>
            <a:t>Half termly </a:t>
          </a:r>
          <a:r>
            <a:rPr lang="en-GB" sz="1200" b="1" kern="1200"/>
            <a:t>bulletins</a:t>
          </a:r>
          <a:r>
            <a:rPr lang="en-GB" sz="1200" kern="1200"/>
            <a:t> sent via email</a:t>
          </a:r>
        </a:p>
        <a:p>
          <a:pPr marL="114300" lvl="1" indent="-114300" algn="l" defTabSz="533400">
            <a:lnSpc>
              <a:spcPct val="90000"/>
            </a:lnSpc>
            <a:spcBef>
              <a:spcPct val="0"/>
            </a:spcBef>
            <a:spcAft>
              <a:spcPct val="15000"/>
            </a:spcAft>
            <a:buChar char="•"/>
          </a:pPr>
          <a:r>
            <a:rPr lang="en-GB" sz="1200" b="1" kern="1200"/>
            <a:t>Peer support groups</a:t>
          </a:r>
          <a:r>
            <a:rPr lang="en-GB" sz="1200" kern="1200"/>
            <a:t>, led by a YSJ 'Professional Guide'.  Monthly meetings on Teams</a:t>
          </a:r>
        </a:p>
        <a:p>
          <a:pPr marL="114300" lvl="1" indent="-114300" algn="l" defTabSz="533400">
            <a:lnSpc>
              <a:spcPct val="90000"/>
            </a:lnSpc>
            <a:spcBef>
              <a:spcPct val="0"/>
            </a:spcBef>
            <a:spcAft>
              <a:spcPct val="15000"/>
            </a:spcAft>
            <a:buChar char="•"/>
          </a:pPr>
          <a:r>
            <a:rPr lang="en-GB" sz="1200" kern="1200"/>
            <a:t>Access to </a:t>
          </a:r>
          <a:r>
            <a:rPr lang="en-GB" sz="1200" b="1" kern="1200"/>
            <a:t>YSJ ECT website </a:t>
          </a:r>
          <a:r>
            <a:rPr lang="en-GB" sz="1200" kern="1200"/>
            <a:t>which will be regularly updated</a:t>
          </a:r>
        </a:p>
        <a:p>
          <a:pPr marL="114300" lvl="1" indent="-114300" algn="l" defTabSz="533400">
            <a:lnSpc>
              <a:spcPct val="90000"/>
            </a:lnSpc>
            <a:spcBef>
              <a:spcPct val="0"/>
            </a:spcBef>
            <a:spcAft>
              <a:spcPct val="15000"/>
            </a:spcAft>
            <a:buChar char="•"/>
          </a:pPr>
          <a:r>
            <a:rPr lang="en-GB" sz="1200" kern="1200"/>
            <a:t>Regular contact with</a:t>
          </a:r>
          <a:r>
            <a:rPr lang="en-GB" sz="1200" b="1" kern="1200"/>
            <a:t> ECT Lead </a:t>
          </a:r>
          <a:r>
            <a:rPr lang="en-GB" sz="1200" kern="1200"/>
            <a:t>via Twitter/ email</a:t>
          </a:r>
        </a:p>
      </dsp:txBody>
      <dsp:txXfrm>
        <a:off x="2909501" y="1179813"/>
        <a:ext cx="2549899" cy="2898720"/>
      </dsp:txXfrm>
    </dsp:sp>
    <dsp:sp modelId="{A9301E0B-EB36-4C95-B2E8-D95D20D14128}">
      <dsp:nvSpPr>
        <dsp:cNvPr id="0" name=""/>
        <dsp:cNvSpPr/>
      </dsp:nvSpPr>
      <dsp:spPr>
        <a:xfrm>
          <a:off x="5816386" y="202001"/>
          <a:ext cx="2549899" cy="9778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t>Strand 3</a:t>
          </a:r>
        </a:p>
        <a:p>
          <a:pPr marL="0" lvl="0" indent="0" algn="ctr" defTabSz="622300">
            <a:lnSpc>
              <a:spcPct val="90000"/>
            </a:lnSpc>
            <a:spcBef>
              <a:spcPct val="0"/>
            </a:spcBef>
            <a:spcAft>
              <a:spcPct val="35000"/>
            </a:spcAft>
            <a:buNone/>
          </a:pPr>
          <a:r>
            <a:rPr lang="en-GB" sz="1400" b="1" kern="1200"/>
            <a:t>Enhanced Support</a:t>
          </a:r>
        </a:p>
        <a:p>
          <a:pPr marL="0" lvl="0" indent="0" algn="ctr" defTabSz="622300">
            <a:lnSpc>
              <a:spcPct val="90000"/>
            </a:lnSpc>
            <a:spcBef>
              <a:spcPct val="0"/>
            </a:spcBef>
            <a:spcAft>
              <a:spcPct val="35000"/>
            </a:spcAft>
            <a:buNone/>
          </a:pPr>
          <a:r>
            <a:rPr lang="en-GB" sz="1100" kern="1200"/>
            <a:t>(for those in employment seeking more tailored support)</a:t>
          </a:r>
        </a:p>
      </dsp:txBody>
      <dsp:txXfrm>
        <a:off x="5816386" y="202001"/>
        <a:ext cx="2549899" cy="977812"/>
      </dsp:txXfrm>
    </dsp:sp>
    <dsp:sp modelId="{1E27C794-AA5B-4560-BC86-0D928E14A034}">
      <dsp:nvSpPr>
        <dsp:cNvPr id="0" name=""/>
        <dsp:cNvSpPr/>
      </dsp:nvSpPr>
      <dsp:spPr>
        <a:xfrm>
          <a:off x="5816386" y="1179813"/>
          <a:ext cx="2549899" cy="2898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Use of </a:t>
          </a:r>
          <a:r>
            <a:rPr lang="en-GB" sz="1200" b="1" kern="1200"/>
            <a:t>Career Entry Support Programme </a:t>
          </a:r>
          <a:r>
            <a:rPr lang="en-GB" sz="1200" kern="1200"/>
            <a:t>(CESP)</a:t>
          </a:r>
        </a:p>
        <a:p>
          <a:pPr marL="114300" lvl="1" indent="-114300" algn="l" defTabSz="533400">
            <a:lnSpc>
              <a:spcPct val="90000"/>
            </a:lnSpc>
            <a:spcBef>
              <a:spcPct val="0"/>
            </a:spcBef>
            <a:spcAft>
              <a:spcPct val="15000"/>
            </a:spcAft>
            <a:buChar char="•"/>
          </a:pPr>
          <a:r>
            <a:rPr lang="en-GB" sz="1200" b="1" kern="1200"/>
            <a:t>Tailored support </a:t>
          </a:r>
          <a:r>
            <a:rPr lang="en-GB" sz="1200" kern="1200"/>
            <a:t>via phone/ email/ Teams as needed</a:t>
          </a:r>
        </a:p>
        <a:p>
          <a:pPr marL="114300" lvl="1" indent="-114300" algn="l" defTabSz="533400">
            <a:lnSpc>
              <a:spcPct val="90000"/>
            </a:lnSpc>
            <a:spcBef>
              <a:spcPct val="0"/>
            </a:spcBef>
            <a:spcAft>
              <a:spcPct val="15000"/>
            </a:spcAft>
            <a:buChar char="•"/>
          </a:pPr>
          <a:r>
            <a:rPr lang="en-GB" sz="1200" kern="1200"/>
            <a:t>ECT Lead </a:t>
          </a:r>
          <a:r>
            <a:rPr lang="en-GB" sz="1200" b="1" kern="1200"/>
            <a:t>contact with employing school </a:t>
          </a:r>
          <a:r>
            <a:rPr lang="en-GB" sz="1200" kern="1200"/>
            <a:t>as needed</a:t>
          </a:r>
        </a:p>
      </dsp:txBody>
      <dsp:txXfrm>
        <a:off x="5816386" y="1179813"/>
        <a:ext cx="2549899" cy="28987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756710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75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Take the complex terms teaching and learning, safeguarding, </a:t>
            </a:r>
            <a:r>
              <a:rPr lang="en-US" err="1"/>
              <a:t>behaviour</a:t>
            </a:r>
            <a:r>
              <a:rPr lang="en-US"/>
              <a:t>, resilience, commitment, motivation, expectations, planning; the purposes of education, </a:t>
            </a:r>
            <a:r>
              <a:rPr lang="en-US" err="1"/>
              <a:t>etc</a:t>
            </a:r>
            <a:endParaRPr lang="en-US"/>
          </a:p>
        </p:txBody>
      </p:sp>
    </p:spTree>
    <p:extLst>
      <p:ext uri="{BB962C8B-B14F-4D97-AF65-F5344CB8AC3E}">
        <p14:creationId xmlns:p14="http://schemas.microsoft.com/office/powerpoint/2010/main" val="37323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916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cs typeface="Calibri"/>
              </a:rPr>
              <a:t>However... the DfE's interpretation of support &amp; ECTs' understanding of this are significantly different.</a:t>
            </a:r>
            <a:endParaRPr lang="en-GB"/>
          </a:p>
          <a:p>
            <a:endParaRPr lang="en-GB"/>
          </a:p>
          <a:p>
            <a:r>
              <a:rPr lang="en-GB" sz="1200" b="0" i="0" kern="1200">
                <a:solidFill>
                  <a:schemeClr val="tx1"/>
                </a:solidFill>
                <a:effectLst/>
                <a:latin typeface="+mn-lt"/>
                <a:ea typeface="+mn-ea"/>
                <a:cs typeface="+mn-cs"/>
              </a:rPr>
              <a:t>The ECF focusses on five key areas for teacher development: behaviour management, pedagogy, curriculum, assessment and professional behaviour (DfE 2019).  These areas all arise within</a:t>
            </a:r>
            <a:r>
              <a:rPr lang="en-GB"/>
              <a:t> my</a:t>
            </a:r>
            <a:r>
              <a:rPr lang="en-GB" sz="1200" b="0" i="0" kern="1200">
                <a:solidFill>
                  <a:schemeClr val="tx1"/>
                </a:solidFill>
                <a:effectLst/>
                <a:latin typeface="+mn-lt"/>
                <a:ea typeface="+mn-ea"/>
                <a:cs typeface="+mn-cs"/>
              </a:rPr>
              <a:t> interviews with </a:t>
            </a:r>
            <a:r>
              <a:rPr lang="en-GB"/>
              <a:t>ECTs</a:t>
            </a:r>
            <a:r>
              <a:rPr lang="en-GB" sz="1200" b="0" i="0" kern="1200">
                <a:solidFill>
                  <a:schemeClr val="tx1"/>
                </a:solidFill>
                <a:effectLst/>
                <a:latin typeface="+mn-lt"/>
                <a:ea typeface="+mn-ea"/>
                <a:cs typeface="+mn-cs"/>
              </a:rPr>
              <a:t>.  However, it is not the ‘learn about’ or ‘learn how to’ as outlined in the ECF that are the focus of these discussions but more the intricacies of how context within which the ECT is employed translates these areas into practice and the support and guidance that the participants are offered from colleagues and fellow ECTs in implementing this.</a:t>
            </a:r>
            <a:endParaRPr lang="en-GB">
              <a:cs typeface="Calibri" panose="020F0502020204030204"/>
            </a:endParaRPr>
          </a:p>
          <a:p>
            <a:endParaRPr lang="en-GB"/>
          </a:p>
          <a:p>
            <a:r>
              <a:rPr lang="en-GB" sz="1200" b="0" i="0" kern="1200">
                <a:solidFill>
                  <a:schemeClr val="tx1"/>
                </a:solidFill>
                <a:effectLst/>
                <a:latin typeface="+mn-lt"/>
                <a:ea typeface="+mn-ea"/>
                <a:cs typeface="+mn-cs"/>
              </a:rPr>
              <a:t>Even within standard eight of the ECF which focuses on professional behaviours, there is no guidance as to the nature of the support needed or the complexities of this.  ‘Support’ is referred to in a simplistic way, suggesting that ECTs learn how to build effective relationships by, ‘Seeking ways to support individual colleagues and working as part of a team’ (DfE 2019: 24) but not outlining any strategies to enable this.  The ECF also outlines that ECTs should develop as a professional by, ‘Seeking challenge, feedback and critique from mentors and other colleagues in an open and trusting working environment’ (DfE 2019: 24) but what is not addressed is what constitutes such an environment for the ECT and how all parties involved can ensure this.  </a:t>
            </a:r>
          </a:p>
          <a:p>
            <a:endParaRPr lang="en-GB"/>
          </a:p>
          <a:p>
            <a:r>
              <a:rPr lang="en-GB"/>
              <a:t>Literature often splits support into categories, for example, that of intellectual, emotional and social support but little attention has been paid to emotional and relational aspects of support needed within the teaching profession (</a:t>
            </a:r>
            <a:r>
              <a:rPr lang="en-GB" err="1"/>
              <a:t>Aspfors</a:t>
            </a:r>
            <a:r>
              <a:rPr lang="en-GB"/>
              <a:t> and </a:t>
            </a:r>
            <a:r>
              <a:rPr lang="en-GB" err="1"/>
              <a:t>Bondas</a:t>
            </a:r>
            <a:r>
              <a:rPr lang="en-GB"/>
              <a:t> 2013).  Furthering this, Ozga (2000) outlines that is often the case that policy limits the capacity for emotional investment.</a:t>
            </a:r>
            <a:endParaRPr lang="en-GB">
              <a:cs typeface="Calibri" panose="020F0502020204030204"/>
            </a:endParaRPr>
          </a:p>
        </p:txBody>
      </p:sp>
      <p:sp>
        <p:nvSpPr>
          <p:cNvPr id="4" name="Slide Number Placeholder 3"/>
          <p:cNvSpPr>
            <a:spLocks noGrp="1"/>
          </p:cNvSpPr>
          <p:nvPr>
            <p:ph type="sldNum" sz="quarter" idx="5"/>
          </p:nvPr>
        </p:nvSpPr>
        <p:spPr/>
        <p:txBody>
          <a:bodyPr/>
          <a:lstStyle/>
          <a:p>
            <a:fld id="{CBE9DD12-7CF5-49FB-AEEB-01DF1D9C5F67}" type="slidenum">
              <a:rPr lang="en-GB" smtClean="0"/>
              <a:t>19</a:t>
            </a:fld>
            <a:endParaRPr lang="en-GB"/>
          </a:p>
        </p:txBody>
      </p:sp>
    </p:spTree>
    <p:extLst>
      <p:ext uri="{BB962C8B-B14F-4D97-AF65-F5344CB8AC3E}">
        <p14:creationId xmlns:p14="http://schemas.microsoft.com/office/powerpoint/2010/main" val="312121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Ball, Maguire and Braun (2012: 56) express how within schools, there is a ‘low trust policy environment’, whereby accountability and reporting work associated  with a given policy often diverts time and effort away from the intricacies of putting the policy into practice.  Mentors may not have the time that is needed to focus on the ECF &amp; are therefore likely to focus on </a:t>
            </a:r>
            <a:r>
              <a:rPr lang="en-GB" sz="1200" b="0" i="1" kern="1200">
                <a:solidFill>
                  <a:schemeClr val="tx1"/>
                </a:solidFill>
                <a:effectLst/>
                <a:latin typeface="+mn-lt"/>
                <a:ea typeface="+mn-ea"/>
                <a:cs typeface="+mn-cs"/>
              </a:rPr>
              <a:t>what </a:t>
            </a:r>
            <a:r>
              <a:rPr lang="en-GB" sz="1200" b="0" i="0" kern="1200">
                <a:solidFill>
                  <a:schemeClr val="tx1"/>
                </a:solidFill>
                <a:effectLst/>
                <a:latin typeface="+mn-lt"/>
                <a:ea typeface="+mn-ea"/>
                <a:cs typeface="+mn-cs"/>
              </a:rPr>
              <a:t>needs to be covered with the framework rather than </a:t>
            </a:r>
            <a:r>
              <a:rPr lang="en-GB" sz="1200" b="0" i="1" kern="1200">
                <a:solidFill>
                  <a:schemeClr val="tx1"/>
                </a:solidFill>
                <a:effectLst/>
                <a:latin typeface="+mn-lt"/>
                <a:ea typeface="+mn-ea"/>
                <a:cs typeface="+mn-cs"/>
              </a:rPr>
              <a:t>how </a:t>
            </a:r>
            <a:r>
              <a:rPr lang="en-GB" sz="1200" b="0" i="0" kern="1200">
                <a:solidFill>
                  <a:schemeClr val="tx1"/>
                </a:solidFill>
                <a:effectLst/>
                <a:latin typeface="+mn-lt"/>
                <a:ea typeface="+mn-ea"/>
                <a:cs typeface="+mn-cs"/>
              </a:rPr>
              <a:t>it is approached.</a:t>
            </a:r>
          </a:p>
          <a:p>
            <a:endParaRPr lang="en-GB"/>
          </a:p>
          <a:p>
            <a:pPr rtl="0" fontAlgn="base"/>
            <a:r>
              <a:rPr lang="en-GB" sz="1200" b="0" i="0" kern="1200">
                <a:solidFill>
                  <a:schemeClr val="tx1"/>
                </a:solidFill>
                <a:effectLst/>
                <a:latin typeface="+mn-lt"/>
                <a:ea typeface="+mn-ea"/>
                <a:cs typeface="+mn-cs"/>
              </a:rPr>
              <a:t>Linking to Nodding’s ethics of care, Noddings refers to relationships between people and to care being a basic need in all people’s lives (Noddings 2002).  The vital emotional aspects of support as discussed by the participants, are juxtaposed to the ‘matter of fact’ nature of the ECF. </a:t>
            </a:r>
          </a:p>
          <a:p>
            <a:endParaRPr lang="en-GB"/>
          </a:p>
          <a:p>
            <a:pPr fontAlgn="base"/>
            <a:r>
              <a:rPr lang="en-GB" sz="1200" b="0" i="0" kern="1200">
                <a:solidFill>
                  <a:schemeClr val="tx1"/>
                </a:solidFill>
                <a:effectLst/>
                <a:latin typeface="+mn-lt"/>
                <a:ea typeface="+mn-ea"/>
                <a:cs typeface="+mn-cs"/>
              </a:rPr>
              <a:t>These 'needs’ as referred to within the ethics of care may not be met within the ECF, for example, many ECTs will need a clear role model to help manage their workload and a policy that shows a greater understanding of the diversity of school contexts.  </a:t>
            </a:r>
            <a:endParaRPr lang="en-GB">
              <a:cs typeface="Calibri" panose="020F0502020204030204"/>
            </a:endParaRPr>
          </a:p>
          <a:p>
            <a:endParaRPr lang="en-GB"/>
          </a:p>
          <a:p>
            <a:r>
              <a:rPr lang="en-GB" sz="1200" b="0" i="0" kern="1200">
                <a:solidFill>
                  <a:schemeClr val="tx1"/>
                </a:solidFill>
                <a:effectLst/>
                <a:latin typeface="+mn-lt"/>
                <a:ea typeface="+mn-ea"/>
                <a:cs typeface="+mn-cs"/>
              </a:rPr>
              <a:t>Considering the two different views of care, as outlined by Noddings (2005), the ethics of care is a relational view, whereas caring can also be seen as a virtue belonging to the carer.  In this sense, carers may follow a path along which they do not consider to the expressed needs of the cared for, but instead pursue what they think might be in their best interests.  Noddings (2005: ??) describes this as a one of ‘the greatest tragedies in traditional education’.  Although Noddings’ work focuses on this from the child-teacher perspective, this can also be related to the mentor- ECT relationship, in that mentors may use the ECF as the driving force for meetings, as opposed to the expressed concerns or wishes of the ECT.  In the same sense that Noddings describes how the present educational system forces the same form of schooling on all, the ECF is prescribing that the induction of ECTs be the same for all.  Findings outline that this prescriptive nature will not meet the needs of all ECTs; the context of the school can be significant factor here. </a:t>
            </a:r>
            <a:r>
              <a:rPr lang="en-GB"/>
              <a:t> Two of my participants </a:t>
            </a:r>
            <a:r>
              <a:rPr lang="en-GB" sz="1200" b="0" i="0" kern="1200">
                <a:solidFill>
                  <a:schemeClr val="tx1"/>
                </a:solidFill>
                <a:effectLst/>
                <a:latin typeface="+mn-lt"/>
                <a:ea typeface="+mn-ea"/>
                <a:cs typeface="+mn-cs"/>
              </a:rPr>
              <a:t>highlight on numerous occasions within their interviews that the small size of their school meant the content of some courses that they attended were not relevant to them, or how, the prescribed nature of the curriculum was not suited to a mixed key stage class.   </a:t>
            </a:r>
            <a:endParaRPr lang="en-GB" sz="1200" b="0" i="0" kern="1200">
              <a:solidFill>
                <a:schemeClr val="tx1"/>
              </a:solidFill>
              <a:effectLst/>
              <a:latin typeface="+mn-lt"/>
              <a:cs typeface="Calibri"/>
            </a:endParaRPr>
          </a:p>
          <a:p>
            <a:endParaRPr lang="en-GB" sz="1200" b="0" i="0" kern="1200">
              <a:solidFill>
                <a:schemeClr val="tx1"/>
              </a:solidFill>
              <a:effectLst/>
              <a:latin typeface="+mn-lt"/>
              <a:cs typeface="Calibri"/>
            </a:endParaRPr>
          </a:p>
          <a:p>
            <a:r>
              <a:rPr lang="en-GB">
                <a:cs typeface="Calibri"/>
              </a:rPr>
              <a:t>The wider impact of the role of the mentor within the ECF two year induction process means that schools' mentoring is to capacity, thus having an impact on their willingness to take student teachers from ITE providers.  Some schools are even reluctant to employ ECTs due to mentoring demands.</a:t>
            </a:r>
          </a:p>
          <a:p>
            <a:pPr fontAlgn="base"/>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CBE9DD12-7CF5-49FB-AEEB-01DF1D9C5F67}" type="slidenum">
              <a:rPr lang="en-GB" smtClean="0"/>
              <a:t>20</a:t>
            </a:fld>
            <a:endParaRPr lang="en-GB"/>
          </a:p>
        </p:txBody>
      </p:sp>
    </p:spTree>
    <p:extLst>
      <p:ext uri="{BB962C8B-B14F-4D97-AF65-F5344CB8AC3E}">
        <p14:creationId xmlns:p14="http://schemas.microsoft.com/office/powerpoint/2010/main" val="71927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Quotes from a recent online careers session for our ECTs who do not have employment.</a:t>
            </a:r>
          </a:p>
        </p:txBody>
      </p:sp>
      <p:sp>
        <p:nvSpPr>
          <p:cNvPr id="4" name="Slide Number Placeholder 3"/>
          <p:cNvSpPr>
            <a:spLocks noGrp="1"/>
          </p:cNvSpPr>
          <p:nvPr>
            <p:ph type="sldNum" sz="quarter" idx="5"/>
          </p:nvPr>
        </p:nvSpPr>
        <p:spPr/>
        <p:txBody>
          <a:bodyPr/>
          <a:lstStyle/>
          <a:p>
            <a:fld id="{CBE9DD12-7CF5-49FB-AEEB-01DF1D9C5F67}" type="slidenum">
              <a:rPr lang="en-GB" smtClean="0"/>
              <a:t>21</a:t>
            </a:fld>
            <a:endParaRPr lang="en-GB"/>
          </a:p>
        </p:txBody>
      </p:sp>
    </p:spTree>
    <p:extLst>
      <p:ext uri="{BB962C8B-B14F-4D97-AF65-F5344CB8AC3E}">
        <p14:creationId xmlns:p14="http://schemas.microsoft.com/office/powerpoint/2010/main" val="3269692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There</a:t>
            </a:r>
            <a:r>
              <a:rPr lang="en-GB" sz="1200" b="0" i="0" kern="1200">
                <a:solidFill>
                  <a:schemeClr val="tx1"/>
                </a:solidFill>
                <a:effectLst/>
                <a:latin typeface="+mn-lt"/>
                <a:ea typeface="+mn-ea"/>
                <a:cs typeface="+mn-cs"/>
              </a:rPr>
              <a:t> will inevitably be a difference in how mentors and schools approach the ECF.  Noddings (1998) argues that the ethics of care need not lead to uniform, impartial answers as would perhaps be expected from the prescriptive nature of the ECF, but can, in contrast, lead to the widening of answers and the understanding that our recommendations are the product of our own standpoint.  For answers to be widened, mentors and colleagues working with ECTs would need to recognise their own standpoint and that of the school, something that is not considered within the ECF.  </a:t>
            </a:r>
          </a:p>
          <a:p>
            <a:endParaRPr lang="en-GB"/>
          </a:p>
          <a:p>
            <a:r>
              <a:rPr lang="en-GB" sz="1200" b="0" i="0" kern="1200">
                <a:solidFill>
                  <a:schemeClr val="tx1"/>
                </a:solidFill>
                <a:effectLst/>
                <a:latin typeface="+mn-lt"/>
                <a:ea typeface="+mn-ea"/>
                <a:cs typeface="+mn-cs"/>
              </a:rPr>
              <a:t>The opposing nature of the ECF and the ethics of care are evident with the ECF diluting the nature of support around professional development into tangible standards such as the management of behaviour in the classroom, suggesting a conformity across schools that is not likely to be present. </a:t>
            </a:r>
          </a:p>
          <a:p>
            <a:endParaRPr lang="en-GB"/>
          </a:p>
          <a:p>
            <a:r>
              <a:rPr lang="en-GB" sz="1200" b="0" i="0" kern="1200">
                <a:solidFill>
                  <a:schemeClr val="tx1"/>
                </a:solidFill>
                <a:effectLst/>
                <a:latin typeface="+mn-lt"/>
                <a:ea typeface="+mn-ea"/>
                <a:cs typeface="+mn-cs"/>
              </a:rPr>
              <a:t>When asked about her views on the introduction of the ECF, </a:t>
            </a:r>
            <a:r>
              <a:rPr lang="en-GB"/>
              <a:t>one of my participants reflected</a:t>
            </a:r>
            <a:r>
              <a:rPr lang="en-GB" sz="1200" b="0" i="0" kern="1200">
                <a:solidFill>
                  <a:schemeClr val="tx1"/>
                </a:solidFill>
                <a:effectLst/>
                <a:latin typeface="+mn-lt"/>
                <a:ea typeface="+mn-ea"/>
                <a:cs typeface="+mn-cs"/>
              </a:rPr>
              <a:t> that her own ECT programme was, ‘pretty useless’  and needed updating.  She felt that ECT induction needs to be much more tailored to the school context, describing how she feels she was in a ‘unique setting’, however, she felt that there should be a consistent approach to induction.  This raises questions as to whether a tailored yet consistent approach is possible.  The inclusion of further guidance, or perhaps examples of practice in different settings may go some way towards solving this problem, yet in parallel will only further a school’s reliance on policy.</a:t>
            </a:r>
            <a:endParaRPr lang="en-GB">
              <a:cs typeface="Calibri"/>
            </a:endParaRPr>
          </a:p>
        </p:txBody>
      </p:sp>
      <p:sp>
        <p:nvSpPr>
          <p:cNvPr id="4" name="Slide Number Placeholder 3"/>
          <p:cNvSpPr>
            <a:spLocks noGrp="1"/>
          </p:cNvSpPr>
          <p:nvPr>
            <p:ph type="sldNum" sz="quarter" idx="5"/>
          </p:nvPr>
        </p:nvSpPr>
        <p:spPr/>
        <p:txBody>
          <a:bodyPr/>
          <a:lstStyle/>
          <a:p>
            <a:fld id="{CBE9DD12-7CF5-49FB-AEEB-01DF1D9C5F67}" type="slidenum">
              <a:rPr lang="en-GB" smtClean="0"/>
              <a:t>22</a:t>
            </a:fld>
            <a:endParaRPr lang="en-GB"/>
          </a:p>
        </p:txBody>
      </p:sp>
    </p:spTree>
    <p:extLst>
      <p:ext uri="{BB962C8B-B14F-4D97-AF65-F5344CB8AC3E}">
        <p14:creationId xmlns:p14="http://schemas.microsoft.com/office/powerpoint/2010/main" val="111069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Plus preparation before leaving YSJ &amp; employment packs sent to schools.</a:t>
            </a:r>
          </a:p>
        </p:txBody>
      </p:sp>
      <p:sp>
        <p:nvSpPr>
          <p:cNvPr id="4" name="Slide Number Placeholder 3"/>
          <p:cNvSpPr>
            <a:spLocks noGrp="1"/>
          </p:cNvSpPr>
          <p:nvPr>
            <p:ph type="sldNum" sz="quarter" idx="5"/>
          </p:nvPr>
        </p:nvSpPr>
        <p:spPr/>
        <p:txBody>
          <a:bodyPr/>
          <a:lstStyle/>
          <a:p>
            <a:fld id="{CBE9DD12-7CF5-49FB-AEEB-01DF1D9C5F67}" type="slidenum">
              <a:rPr lang="en-GB" smtClean="0"/>
              <a:t>23</a:t>
            </a:fld>
            <a:endParaRPr lang="en-GB"/>
          </a:p>
        </p:txBody>
      </p:sp>
    </p:spTree>
    <p:extLst>
      <p:ext uri="{BB962C8B-B14F-4D97-AF65-F5344CB8AC3E}">
        <p14:creationId xmlns:p14="http://schemas.microsoft.com/office/powerpoint/2010/main" val="3817916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Highlight why emotional support is key.</a:t>
            </a:r>
          </a:p>
          <a:p>
            <a:r>
              <a:rPr lang="en-GB">
                <a:cs typeface="Calibri"/>
              </a:rPr>
              <a:t>We are always looking for further ideas though!</a:t>
            </a:r>
          </a:p>
        </p:txBody>
      </p:sp>
      <p:sp>
        <p:nvSpPr>
          <p:cNvPr id="4" name="Slide Number Placeholder 3"/>
          <p:cNvSpPr>
            <a:spLocks noGrp="1"/>
          </p:cNvSpPr>
          <p:nvPr>
            <p:ph type="sldNum" sz="quarter" idx="5"/>
          </p:nvPr>
        </p:nvSpPr>
        <p:spPr/>
        <p:txBody>
          <a:bodyPr/>
          <a:lstStyle/>
          <a:p>
            <a:fld id="{CBE9DD12-7CF5-49FB-AEEB-01DF1D9C5F67}" type="slidenum">
              <a:rPr lang="en-GB" smtClean="0"/>
              <a:t>24</a:t>
            </a:fld>
            <a:endParaRPr lang="en-GB"/>
          </a:p>
        </p:txBody>
      </p:sp>
    </p:spTree>
    <p:extLst>
      <p:ext uri="{BB962C8B-B14F-4D97-AF65-F5344CB8AC3E}">
        <p14:creationId xmlns:p14="http://schemas.microsoft.com/office/powerpoint/2010/main" val="152128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129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Clearing “Teaching can be a time consuming, demanding, demoralizing, but ultimately fulfilling and worthwhile career for the right people.”</a:t>
            </a:r>
          </a:p>
        </p:txBody>
      </p:sp>
    </p:spTree>
    <p:extLst>
      <p:ext uri="{BB962C8B-B14F-4D97-AF65-F5344CB8AC3E}">
        <p14:creationId xmlns:p14="http://schemas.microsoft.com/office/powerpoint/2010/main" val="399878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93700" lvl="0" indent="-249466" algn="l" rtl="0">
              <a:lnSpc>
                <a:spcPct val="115000"/>
              </a:lnSpc>
              <a:spcBef>
                <a:spcPts val="0"/>
              </a:spcBef>
              <a:spcAft>
                <a:spcPts val="0"/>
              </a:spcAft>
              <a:buClr>
                <a:schemeClr val="dk1"/>
              </a:buClr>
              <a:buSzPts val="1100"/>
              <a:buChar char="•"/>
            </a:pPr>
            <a:r>
              <a:rPr lang="en-US" sz="1100" b="0" i="0" u="none" strike="noStrike" cap="none">
                <a:solidFill>
                  <a:srgbClr val="000000"/>
                </a:solidFill>
                <a:latin typeface="Arial"/>
                <a:ea typeface="Arial"/>
                <a:cs typeface="Arial"/>
                <a:sym typeface="Arial"/>
              </a:rPr>
              <a:t>It is relatively easy to paint the teaching profession as an attractive proposition “Every lesson shapes a life…” </a:t>
            </a:r>
            <a:r>
              <a:rPr lang="en-US" sz="1100" b="0" i="0" u="none" strike="noStrike" cap="none" err="1">
                <a:solidFill>
                  <a:srgbClr val="000000"/>
                </a:solidFill>
                <a:latin typeface="Arial"/>
                <a:ea typeface="Arial"/>
                <a:cs typeface="Arial"/>
                <a:sym typeface="Arial"/>
              </a:rPr>
              <a:t>etc</a:t>
            </a:r>
            <a:r>
              <a:rPr lang="en-US" sz="1100" b="0" i="0" u="none" strike="noStrike" cap="none">
                <a:solidFill>
                  <a:srgbClr val="000000"/>
                </a:solidFill>
                <a:latin typeface="Arial"/>
                <a:ea typeface="Arial"/>
                <a:cs typeface="Arial"/>
                <a:sym typeface="Arial"/>
              </a:rPr>
              <a:t> Rhetorically compelling. Too many find the reality somewhat different.</a:t>
            </a:r>
          </a:p>
          <a:p>
            <a:pPr marL="393700" lvl="0" indent="-249466" algn="l" rtl="0">
              <a:lnSpc>
                <a:spcPct val="115000"/>
              </a:lnSpc>
              <a:spcBef>
                <a:spcPts val="0"/>
              </a:spcBef>
              <a:spcAft>
                <a:spcPts val="0"/>
              </a:spcAft>
              <a:buClr>
                <a:schemeClr val="dk1"/>
              </a:buClr>
              <a:buSzPts val="1100"/>
              <a:buChar char="•"/>
            </a:pPr>
            <a:endParaRPr lang="en-US" sz="1100" b="0" i="0" u="none" strike="noStrike" cap="none">
              <a:solidFill>
                <a:srgbClr val="000000"/>
              </a:solidFill>
              <a:latin typeface="Arial"/>
              <a:ea typeface="Arial"/>
              <a:cs typeface="Arial"/>
              <a:sym typeface="Arial"/>
            </a:endParaRPr>
          </a:p>
          <a:p>
            <a:pPr marL="393700" lvl="0" indent="-249466" algn="l" rtl="0">
              <a:lnSpc>
                <a:spcPct val="115000"/>
              </a:lnSpc>
              <a:spcBef>
                <a:spcPts val="0"/>
              </a:spcBef>
              <a:spcAft>
                <a:spcPts val="0"/>
              </a:spcAft>
              <a:buClr>
                <a:schemeClr val="dk1"/>
              </a:buClr>
              <a:buSzPts val="1100"/>
              <a:buChar char="•"/>
            </a:pPr>
            <a:r>
              <a:rPr lang="en-US" sz="1100" b="0" i="0" u="none" strike="noStrike" cap="none">
                <a:solidFill>
                  <a:srgbClr val="000000"/>
                </a:solidFill>
                <a:latin typeface="Arial"/>
                <a:ea typeface="Arial"/>
                <a:cs typeface="Arial"/>
                <a:sym typeface="Arial"/>
              </a:rPr>
              <a:t>But the realities of teacher attrition are well known </a:t>
            </a:r>
          </a:p>
          <a:p>
            <a:pPr marL="393700" lvl="0" indent="-249466" algn="l" rtl="0">
              <a:lnSpc>
                <a:spcPct val="115000"/>
              </a:lnSpc>
              <a:spcBef>
                <a:spcPts val="0"/>
              </a:spcBef>
              <a:spcAft>
                <a:spcPts val="0"/>
              </a:spcAft>
              <a:buClr>
                <a:schemeClr val="dk1"/>
              </a:buClr>
              <a:buSzPts val="1100"/>
              <a:buChar char="•"/>
            </a:pPr>
            <a:r>
              <a:rPr lang="en-US" sz="1100" b="0" i="0" u="none" strike="noStrike" cap="none">
                <a:solidFill>
                  <a:srgbClr val="000000"/>
                </a:solidFill>
                <a:latin typeface="Arial"/>
                <a:ea typeface="Arial"/>
                <a:cs typeface="Arial"/>
                <a:sym typeface="Arial"/>
              </a:rPr>
              <a:t>Suggests that </a:t>
            </a:r>
            <a:r>
              <a:rPr lang="en-US" sz="1100" b="0" i="0" u="none" strike="noStrike" cap="none" err="1">
                <a:solidFill>
                  <a:srgbClr val="000000"/>
                </a:solidFill>
                <a:latin typeface="Arial"/>
                <a:ea typeface="Arial"/>
                <a:cs typeface="Arial"/>
                <a:sym typeface="Arial"/>
              </a:rPr>
              <a:t>calibre</a:t>
            </a:r>
            <a:r>
              <a:rPr lang="en-US" sz="1100" b="0" i="0" u="none" strike="noStrike" cap="none">
                <a:solidFill>
                  <a:srgbClr val="000000"/>
                </a:solidFill>
                <a:latin typeface="Arial"/>
                <a:ea typeface="Arial"/>
                <a:cs typeface="Arial"/>
                <a:sym typeface="Arial"/>
              </a:rPr>
              <a:t> is…sub-optimal, and the profession cannot keep them.</a:t>
            </a:r>
          </a:p>
          <a:p>
            <a:pPr marL="393700" lvl="0" indent="-249466" algn="l" rtl="0">
              <a:lnSpc>
                <a:spcPct val="115000"/>
              </a:lnSpc>
              <a:spcBef>
                <a:spcPts val="0"/>
              </a:spcBef>
              <a:spcAft>
                <a:spcPts val="0"/>
              </a:spcAft>
              <a:buClr>
                <a:schemeClr val="dk1"/>
              </a:buClr>
              <a:buSzPts val="1100"/>
              <a:buChar char="•"/>
            </a:pPr>
            <a:r>
              <a:rPr lang="en-US" sz="1100" b="0" i="0" u="none" strike="noStrike" cap="none">
                <a:solidFill>
                  <a:srgbClr val="000000"/>
                </a:solidFill>
                <a:latin typeface="Arial"/>
                <a:ea typeface="Arial"/>
                <a:cs typeface="Arial"/>
                <a:sym typeface="Arial"/>
              </a:rPr>
              <a:t>There are </a:t>
            </a:r>
            <a:r>
              <a:rPr lang="en-US" sz="1100" b="0" i="0" u="none" strike="noStrike" cap="none" err="1">
                <a:solidFill>
                  <a:srgbClr val="000000"/>
                </a:solidFill>
                <a:latin typeface="Arial"/>
                <a:ea typeface="Arial"/>
                <a:cs typeface="Arial"/>
                <a:sym typeface="Arial"/>
              </a:rPr>
              <a:t>variencies</a:t>
            </a:r>
            <a:r>
              <a:rPr lang="en-US" sz="1100" b="0" i="0" u="none" strike="noStrike" cap="none">
                <a:solidFill>
                  <a:srgbClr val="000000"/>
                </a:solidFill>
                <a:latin typeface="Arial"/>
                <a:ea typeface="Arial"/>
                <a:cs typeface="Arial"/>
                <a:sym typeface="Arial"/>
              </a:rPr>
              <a:t> in retention rates, UG Primary highest long term retention, TF lowest.</a:t>
            </a:r>
          </a:p>
          <a:p>
            <a:pPr marL="393700" lvl="0" indent="-249466" algn="l" rtl="0">
              <a:lnSpc>
                <a:spcPct val="115000"/>
              </a:lnSpc>
              <a:spcBef>
                <a:spcPts val="0"/>
              </a:spcBef>
              <a:spcAft>
                <a:spcPts val="0"/>
              </a:spcAft>
              <a:buClr>
                <a:schemeClr val="dk1"/>
              </a:buClr>
              <a:buSzPts val="1100"/>
              <a:buChar char="•"/>
            </a:pPr>
            <a:endParaRPr lang="en-US"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5814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Heidegger’s Care – what we pay attention to and the things with which we are concerned about “taking care of business”.</a:t>
            </a:r>
          </a:p>
          <a:p>
            <a:endParaRPr lang="en-US"/>
          </a:p>
          <a:p>
            <a:r>
              <a:rPr lang="en-US"/>
              <a:t>Two competing focuses – what the profession needs and what the individual needs. We pay attention to the attributes needed in the teaching profession and look for those in the population. Which do we focus on?</a:t>
            </a:r>
          </a:p>
        </p:txBody>
      </p:sp>
    </p:spTree>
    <p:extLst>
      <p:ext uri="{BB962C8B-B14F-4D97-AF65-F5344CB8AC3E}">
        <p14:creationId xmlns:p14="http://schemas.microsoft.com/office/powerpoint/2010/main" val="132491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f37ff492f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393700" lvl="0" indent="-249466" algn="l" rtl="0">
              <a:lnSpc>
                <a:spcPct val="115000"/>
              </a:lnSpc>
              <a:spcBef>
                <a:spcPts val="0"/>
              </a:spcBef>
              <a:spcAft>
                <a:spcPts val="0"/>
              </a:spcAft>
              <a:buClr>
                <a:schemeClr val="dk1"/>
              </a:buClr>
              <a:buSzPts val="1100"/>
              <a:buChar char="•"/>
            </a:pPr>
            <a:r>
              <a:rPr lang="en-US" sz="1100" b="0" i="0" u="none" strike="noStrike" cap="none">
                <a:solidFill>
                  <a:srgbClr val="000000"/>
                </a:solidFill>
                <a:latin typeface="Arial"/>
                <a:ea typeface="Arial"/>
                <a:cs typeface="Arial"/>
                <a:sym typeface="Arial"/>
              </a:rPr>
              <a:t>We demand these. They are nonnegotiable in that regard.</a:t>
            </a:r>
          </a:p>
          <a:p>
            <a:pPr marL="393700" lvl="0" indent="-249466" algn="l" rtl="0">
              <a:lnSpc>
                <a:spcPct val="115000"/>
              </a:lnSpc>
              <a:spcBef>
                <a:spcPts val="0"/>
              </a:spcBef>
              <a:spcAft>
                <a:spcPts val="0"/>
              </a:spcAft>
              <a:buClr>
                <a:schemeClr val="dk1"/>
              </a:buClr>
              <a:buSzPts val="1100"/>
              <a:buChar char="•"/>
            </a:pPr>
            <a:endParaRPr lang="en-US" sz="1100" b="0" i="0" u="none" strike="noStrike" cap="none">
              <a:solidFill>
                <a:srgbClr val="000000"/>
              </a:solidFill>
              <a:latin typeface="Arial"/>
              <a:ea typeface="Arial"/>
              <a:cs typeface="Arial"/>
              <a:sym typeface="Arial"/>
            </a:endParaRPr>
          </a:p>
          <a:p>
            <a:pPr marL="393700" lvl="0" indent="-249466" algn="l" rtl="0">
              <a:lnSpc>
                <a:spcPct val="115000"/>
              </a:lnSpc>
              <a:spcBef>
                <a:spcPts val="0"/>
              </a:spcBef>
              <a:spcAft>
                <a:spcPts val="0"/>
              </a:spcAft>
              <a:buClr>
                <a:schemeClr val="dk1"/>
              </a:buClr>
              <a:buSzPts val="1100"/>
              <a:buChar char="•"/>
            </a:pPr>
            <a:endParaRPr lang="en-US" sz="1100" b="0" i="0" u="none" strike="noStrike" cap="none">
              <a:solidFill>
                <a:srgbClr val="000000"/>
              </a:solidFill>
              <a:latin typeface="Arial"/>
              <a:ea typeface="Arial"/>
              <a:cs typeface="Arial"/>
              <a:sym typeface="Arial"/>
            </a:endParaRPr>
          </a:p>
          <a:p>
            <a:pPr marL="393700" lvl="0" indent="-249466" algn="l" rtl="0">
              <a:lnSpc>
                <a:spcPct val="115000"/>
              </a:lnSpc>
              <a:spcBef>
                <a:spcPts val="0"/>
              </a:spcBef>
              <a:spcAft>
                <a:spcPts val="0"/>
              </a:spcAft>
              <a:buClr>
                <a:schemeClr val="dk1"/>
              </a:buClr>
              <a:buSzPts val="1100"/>
              <a:buChar char="•"/>
            </a:pPr>
            <a:r>
              <a:rPr lang="en-US" sz="1100" b="0" i="0" u="none" strike="noStrike" cap="none" err="1">
                <a:solidFill>
                  <a:srgbClr val="000000"/>
                </a:solidFill>
                <a:latin typeface="Arial"/>
                <a:ea typeface="Arial"/>
                <a:cs typeface="Arial"/>
                <a:sym typeface="Arial"/>
              </a:rPr>
              <a:t>Programmes</a:t>
            </a:r>
            <a:r>
              <a:rPr lang="en-US" sz="1100" b="0" i="0" u="none" strike="noStrike" cap="none">
                <a:solidFill>
                  <a:srgbClr val="000000"/>
                </a:solidFill>
                <a:latin typeface="Arial"/>
                <a:ea typeface="Arial"/>
                <a:cs typeface="Arial"/>
                <a:sym typeface="Arial"/>
              </a:rPr>
              <a:t> of Initial teacher Education continue to value non‐cognitive attributes such as interpersonal skills and professionalism alongside a candidate’s academic (or cognitive) prowess; however, it is not clear that current selection tools such as the personal one-to-one</a:t>
            </a:r>
            <a:r>
              <a:rPr lang="en-US" sz="1100" b="0" i="0" u="none" strike="noStrike" cap="none" baseline="0">
                <a:solidFill>
                  <a:srgbClr val="000000"/>
                </a:solidFill>
                <a:latin typeface="Arial"/>
                <a:ea typeface="Arial"/>
                <a:cs typeface="Arial"/>
                <a:sym typeface="Arial"/>
              </a:rPr>
              <a:t> or panel </a:t>
            </a:r>
            <a:r>
              <a:rPr lang="en-US" sz="1100" b="0" i="0" u="none" strike="noStrike" cap="none">
                <a:solidFill>
                  <a:srgbClr val="000000"/>
                </a:solidFill>
                <a:latin typeface="Arial"/>
                <a:ea typeface="Arial"/>
                <a:cs typeface="Arial"/>
                <a:sym typeface="Arial"/>
              </a:rPr>
              <a:t>interview are capable of assessing ability in these complex domains.</a:t>
            </a:r>
          </a:p>
          <a:p>
            <a:pPr marL="393700" lvl="0" indent="-249466" algn="l" rtl="0">
              <a:lnSpc>
                <a:spcPct val="115000"/>
              </a:lnSpc>
              <a:spcBef>
                <a:spcPts val="0"/>
              </a:spcBef>
              <a:spcAft>
                <a:spcPts val="0"/>
              </a:spcAft>
              <a:buClr>
                <a:schemeClr val="dk1"/>
              </a:buClr>
              <a:buSzPts val="1100"/>
              <a:buChar char="•"/>
            </a:pPr>
            <a:endParaRPr lang="en-US" sz="1100" b="0" i="0" u="none" strike="noStrike" cap="none">
              <a:solidFill>
                <a:srgbClr val="000000"/>
              </a:solidFill>
              <a:latin typeface="Arial"/>
              <a:ea typeface="Arial"/>
              <a:cs typeface="Arial"/>
              <a:sym typeface="Arial"/>
            </a:endParaRPr>
          </a:p>
          <a:p>
            <a:pPr marL="393700" lvl="0" indent="-249466" algn="l" rtl="0">
              <a:lnSpc>
                <a:spcPct val="115000"/>
              </a:lnSpc>
              <a:spcBef>
                <a:spcPts val="0"/>
              </a:spcBef>
              <a:spcAft>
                <a:spcPts val="0"/>
              </a:spcAft>
              <a:buClr>
                <a:schemeClr val="dk1"/>
              </a:buClr>
              <a:buSzPts val="1100"/>
              <a:buChar char="•"/>
            </a:pPr>
            <a:r>
              <a:rPr lang="en-US" sz="1100" b="0" i="0" u="none" strike="noStrike" cap="none">
                <a:solidFill>
                  <a:srgbClr val="000000"/>
                </a:solidFill>
                <a:latin typeface="Arial"/>
                <a:ea typeface="Arial"/>
                <a:cs typeface="Arial"/>
                <a:sym typeface="Arial"/>
              </a:rPr>
              <a:t>I’m sure that each</a:t>
            </a:r>
            <a:r>
              <a:rPr lang="en-US" sz="1100" b="0" i="0" u="none" strike="noStrike" cap="none" baseline="0">
                <a:solidFill>
                  <a:srgbClr val="000000"/>
                </a:solidFill>
                <a:latin typeface="Arial"/>
                <a:ea typeface="Arial"/>
                <a:cs typeface="Arial"/>
                <a:sym typeface="Arial"/>
              </a:rPr>
              <a:t> institution has a variety of tasks and approaches which have evolved over time; at YSJ we have grouped activities including explanation of a resource, a discussion task and an individual 1-1 interview. Others I know of have panel interviews only, presentations, written responses to articles, and so on. How have we arrived at these? Are they arbitrary ‘ways in’ – rough and ready guesswork which we hope respond to the vague NCTL and </a:t>
            </a:r>
            <a:r>
              <a:rPr lang="en-US" sz="1100" b="0" i="0" u="none" strike="noStrike" cap="none" baseline="0" err="1">
                <a:solidFill>
                  <a:srgbClr val="000000"/>
                </a:solidFill>
                <a:latin typeface="Arial"/>
                <a:ea typeface="Arial"/>
                <a:cs typeface="Arial"/>
                <a:sym typeface="Arial"/>
              </a:rPr>
              <a:t>Ofsted</a:t>
            </a:r>
            <a:r>
              <a:rPr lang="en-US" sz="1100" b="0" i="0" u="none" strike="noStrike" cap="none" baseline="0">
                <a:solidFill>
                  <a:srgbClr val="000000"/>
                </a:solidFill>
                <a:latin typeface="Arial"/>
                <a:ea typeface="Arial"/>
                <a:cs typeface="Arial"/>
                <a:sym typeface="Arial"/>
              </a:rPr>
              <a:t> instruction that all entrants to our </a:t>
            </a:r>
            <a:r>
              <a:rPr lang="en-US" sz="1100" b="0" i="0" u="none" strike="noStrike" cap="none" baseline="0" err="1">
                <a:solidFill>
                  <a:srgbClr val="000000"/>
                </a:solidFill>
                <a:latin typeface="Arial"/>
                <a:ea typeface="Arial"/>
                <a:cs typeface="Arial"/>
                <a:sym typeface="Arial"/>
              </a:rPr>
              <a:t>programmes</a:t>
            </a:r>
            <a:r>
              <a:rPr lang="en-US" sz="1100" b="0" i="0" u="none" strike="noStrike" cap="none" baseline="0">
                <a:solidFill>
                  <a:srgbClr val="000000"/>
                </a:solidFill>
                <a:latin typeface="Arial"/>
                <a:ea typeface="Arial"/>
                <a:cs typeface="Arial"/>
                <a:sym typeface="Arial"/>
              </a:rPr>
              <a:t> should have taken part in “rigorous selection processes designed to assess their suitability to train to teach. </a:t>
            </a:r>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In order to design each activity,</a:t>
            </a:r>
            <a:r>
              <a:rPr lang="en-US" baseline="0"/>
              <a:t> or station content, it is important to have a clear definition of precisely what the attribute entails; t</a:t>
            </a:r>
            <a:r>
              <a:rPr lang="en-US"/>
              <a:t>hese are rather overarching phrases, perhaps so we could cover as much as possible, but careful definitions are obviously key here. </a:t>
            </a:r>
            <a:endParaRPr/>
          </a:p>
          <a:p>
            <a:pPr marL="0" lvl="0" indent="0" algn="l" rtl="0">
              <a:spcBef>
                <a:spcPts val="0"/>
              </a:spcBef>
              <a:spcAft>
                <a:spcPts val="0"/>
              </a:spcAft>
              <a:buNone/>
            </a:pPr>
            <a:r>
              <a:rPr lang="en-US"/>
              <a:t>Teacher Expectations - </a:t>
            </a:r>
            <a:r>
              <a:rPr lang="en-US" sz="1100">
                <a:solidFill>
                  <a:schemeClr val="dk1"/>
                </a:solidFill>
              </a:rPr>
              <a:t>Mindset that believes that all learners should be given the opportunities to </a:t>
            </a:r>
            <a:r>
              <a:rPr lang="en-GB" sz="1100">
                <a:solidFill>
                  <a:schemeClr val="dk1"/>
                </a:solidFill>
              </a:rPr>
              <a:t>succeed</a:t>
            </a:r>
            <a:endParaRPr sz="1100">
              <a:solidFill>
                <a:schemeClr val="dk1"/>
              </a:solidFill>
            </a:endParaRPr>
          </a:p>
          <a:p>
            <a:pPr marL="0" lvl="0" indent="0" algn="l" rtl="0">
              <a:spcBef>
                <a:spcPts val="0"/>
              </a:spcBef>
              <a:spcAft>
                <a:spcPts val="0"/>
              </a:spcAft>
              <a:buNone/>
            </a:pPr>
            <a:r>
              <a:rPr lang="en-US"/>
              <a:t>Integrity - </a:t>
            </a:r>
            <a:r>
              <a:rPr lang="en-US" sz="1100" err="1">
                <a:solidFill>
                  <a:schemeClr val="dk1"/>
                </a:solidFill>
              </a:rPr>
              <a:t>Ablity</a:t>
            </a:r>
            <a:r>
              <a:rPr lang="en-US" sz="1100">
                <a:solidFill>
                  <a:schemeClr val="dk1"/>
                </a:solidFill>
              </a:rPr>
              <a:t> to apply ethical principles when solving problems. Having a sense of honesty and truthfulness in one’s actions </a:t>
            </a:r>
            <a:endParaRPr/>
          </a:p>
          <a:p>
            <a:pPr marL="0" lvl="0" indent="0" algn="l" rtl="0">
              <a:spcBef>
                <a:spcPts val="0"/>
              </a:spcBef>
              <a:spcAft>
                <a:spcPts val="0"/>
              </a:spcAft>
              <a:buNone/>
            </a:pPr>
            <a:r>
              <a:rPr lang="en-US"/>
              <a:t>Intellectual Curiosity – Possessing </a:t>
            </a:r>
            <a:r>
              <a:rPr lang="en-US" sz="1100">
                <a:solidFill>
                  <a:schemeClr val="dk1"/>
                </a:solidFill>
              </a:rPr>
              <a:t>a genuine interest in exploring and evaluating a range of educational approaches and the impacts that these may have on student learning</a:t>
            </a:r>
            <a:endParaRPr/>
          </a:p>
          <a:p>
            <a:pPr marL="0" lvl="0" indent="0" algn="l" rtl="0">
              <a:spcBef>
                <a:spcPts val="0"/>
              </a:spcBef>
              <a:spcAft>
                <a:spcPts val="0"/>
              </a:spcAft>
              <a:buNone/>
            </a:pPr>
            <a:r>
              <a:rPr lang="en-US"/>
              <a:t>Reflective Approach – Is able to observe, think about and comment on professional</a:t>
            </a:r>
            <a:r>
              <a:rPr lang="en-US" baseline="0"/>
              <a:t> </a:t>
            </a:r>
            <a:r>
              <a:rPr lang="en-US"/>
              <a:t>practice in a reflective manner, going beyond superficial observations and comparing to</a:t>
            </a:r>
            <a:endParaRPr/>
          </a:p>
          <a:p>
            <a:pPr marL="0" lvl="0" indent="0" algn="l" rtl="0">
              <a:spcBef>
                <a:spcPts val="0"/>
              </a:spcBef>
              <a:spcAft>
                <a:spcPts val="0"/>
              </a:spcAft>
              <a:buNone/>
            </a:pPr>
            <a:r>
              <a:rPr lang="en-US"/>
              <a:t>own work experience.</a:t>
            </a:r>
            <a:endParaRPr/>
          </a:p>
          <a:p>
            <a:pPr marL="0" lvl="0" indent="0" algn="l" rtl="0">
              <a:spcBef>
                <a:spcPts val="0"/>
              </a:spcBef>
              <a:spcAft>
                <a:spcPts val="0"/>
              </a:spcAft>
              <a:buNone/>
            </a:pPr>
            <a:r>
              <a:rPr lang="en-US"/>
              <a:t>Motivation and Commitment – Having a </a:t>
            </a:r>
            <a:r>
              <a:rPr lang="en-US" sz="1100">
                <a:solidFill>
                  <a:schemeClr val="dk1"/>
                </a:solidFill>
              </a:rPr>
              <a:t>genuine, informed and well considered desire to be a teacher</a:t>
            </a:r>
            <a:endParaRPr sz="1100">
              <a:solidFill>
                <a:schemeClr val="dk1"/>
              </a:solidFill>
            </a:endParaRPr>
          </a:p>
          <a:p>
            <a:pPr marL="0" lvl="0" indent="0" algn="l" rtl="0">
              <a:spcBef>
                <a:spcPts val="0"/>
              </a:spcBef>
              <a:spcAft>
                <a:spcPts val="0"/>
              </a:spcAft>
              <a:buNone/>
            </a:pPr>
            <a:r>
              <a:rPr lang="en-US" sz="1100">
                <a:solidFill>
                  <a:schemeClr val="dk1"/>
                </a:solidFill>
              </a:rPr>
              <a:t>Communication - ability to articulate well reasoned arguments, and respond to information whether it be through body language or verbally.</a:t>
            </a:r>
            <a:endParaRPr sz="1100">
              <a:solidFill>
                <a:schemeClr val="dk1"/>
              </a:solidFill>
            </a:endParaRPr>
          </a:p>
        </p:txBody>
      </p:sp>
      <p:sp>
        <p:nvSpPr>
          <p:cNvPr id="298" name="Google Shape;298;g5f37ff492f_0_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d6b28d93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393700" lvl="0" indent="-249466" algn="l" rtl="0">
              <a:lnSpc>
                <a:spcPct val="115000"/>
              </a:lnSpc>
              <a:spcBef>
                <a:spcPts val="0"/>
              </a:spcBef>
              <a:spcAft>
                <a:spcPts val="0"/>
              </a:spcAft>
              <a:buClr>
                <a:schemeClr val="dk1"/>
              </a:buClr>
              <a:buSzPts val="1100"/>
              <a:buChar char="•"/>
            </a:pPr>
            <a:r>
              <a:rPr lang="en-US" sz="1100">
                <a:solidFill>
                  <a:schemeClr val="dk2"/>
                </a:solidFill>
                <a:latin typeface="Gill Sans"/>
                <a:ea typeface="Gill Sans"/>
                <a:cs typeface="Gill Sans"/>
                <a:sym typeface="Gill Sans"/>
              </a:rPr>
              <a:t> (MMIs) are an interview method, used widely in Schools</a:t>
            </a:r>
            <a:r>
              <a:rPr lang="en-US" sz="1100" baseline="0">
                <a:solidFill>
                  <a:schemeClr val="dk2"/>
                </a:solidFill>
                <a:latin typeface="Gill Sans"/>
                <a:ea typeface="Gill Sans"/>
                <a:cs typeface="Gill Sans"/>
                <a:sym typeface="Gill Sans"/>
              </a:rPr>
              <a:t> of </a:t>
            </a:r>
            <a:r>
              <a:rPr lang="en-US" sz="1100">
                <a:solidFill>
                  <a:schemeClr val="dk2"/>
                </a:solidFill>
                <a:latin typeface="Gill Sans"/>
                <a:ea typeface="Gill Sans"/>
                <a:cs typeface="Gill Sans"/>
                <a:sym typeface="Gill Sans"/>
              </a:rPr>
              <a:t>medicine here and abroad, that are shown to have high levels of reliability, validity, and fairness. However, MMIs are untested in UK initial teacher education settings. My objective here is to present</a:t>
            </a:r>
            <a:r>
              <a:rPr lang="en-US" sz="1100" baseline="0">
                <a:solidFill>
                  <a:schemeClr val="dk2"/>
                </a:solidFill>
                <a:latin typeface="Gill Sans"/>
                <a:ea typeface="Gill Sans"/>
                <a:cs typeface="Gill Sans"/>
                <a:sym typeface="Gill Sans"/>
              </a:rPr>
              <a:t> and </a:t>
            </a:r>
            <a:r>
              <a:rPr lang="en-US" sz="1100">
                <a:solidFill>
                  <a:schemeClr val="dk2"/>
                </a:solidFill>
                <a:latin typeface="Gill Sans"/>
                <a:ea typeface="Gill Sans"/>
                <a:cs typeface="Gill Sans"/>
                <a:sym typeface="Gill Sans"/>
              </a:rPr>
              <a:t>report the development and initial findings from a pilot study of an MMI for selection for initial teacher education. This presentation will look at the </a:t>
            </a:r>
            <a:r>
              <a:rPr lang="en-US" sz="1100" i="1">
                <a:solidFill>
                  <a:schemeClr val="dk2"/>
                </a:solidFill>
                <a:latin typeface="Gill Sans"/>
                <a:ea typeface="Gill Sans"/>
                <a:cs typeface="Gill Sans"/>
                <a:sym typeface="Gill Sans"/>
              </a:rPr>
              <a:t>rationale</a:t>
            </a:r>
            <a:r>
              <a:rPr lang="en-US" sz="1100">
                <a:solidFill>
                  <a:schemeClr val="dk2"/>
                </a:solidFill>
                <a:latin typeface="Gill Sans"/>
                <a:ea typeface="Gill Sans"/>
                <a:cs typeface="Gill Sans"/>
                <a:sym typeface="Gill Sans"/>
              </a:rPr>
              <a:t> for MMIs, the </a:t>
            </a:r>
            <a:r>
              <a:rPr lang="en-US" sz="1100" i="1">
                <a:solidFill>
                  <a:schemeClr val="dk2"/>
                </a:solidFill>
                <a:latin typeface="Gill Sans"/>
                <a:ea typeface="Gill Sans"/>
                <a:cs typeface="Gill Sans"/>
                <a:sym typeface="Gill Sans"/>
              </a:rPr>
              <a:t>development</a:t>
            </a:r>
            <a:r>
              <a:rPr lang="en-US" sz="1100">
                <a:solidFill>
                  <a:schemeClr val="dk2"/>
                </a:solidFill>
                <a:latin typeface="Gill Sans"/>
                <a:ea typeface="Gill Sans"/>
                <a:cs typeface="Gill Sans"/>
                <a:sym typeface="Gill Sans"/>
              </a:rPr>
              <a:t> process we have undertaken, and </a:t>
            </a:r>
            <a:r>
              <a:rPr lang="en-US" sz="1100" i="1">
                <a:solidFill>
                  <a:schemeClr val="dk2"/>
                </a:solidFill>
                <a:latin typeface="Gill Sans"/>
                <a:ea typeface="Gill Sans"/>
                <a:cs typeface="Gill Sans"/>
                <a:sym typeface="Gill Sans"/>
              </a:rPr>
              <a:t>candidates’ perceptions </a:t>
            </a:r>
            <a:r>
              <a:rPr lang="en-US" sz="1100">
                <a:solidFill>
                  <a:schemeClr val="dk2"/>
                </a:solidFill>
                <a:latin typeface="Gill Sans"/>
                <a:ea typeface="Gill Sans"/>
                <a:cs typeface="Gill Sans"/>
                <a:sym typeface="Gill Sans"/>
              </a:rPr>
              <a:t>of the method.</a:t>
            </a:r>
          </a:p>
          <a:p>
            <a:r>
              <a:rPr lang="en-US" sz="1100" b="0" i="0" u="none" strike="noStrike" cap="none">
                <a:solidFill>
                  <a:srgbClr val="000000"/>
                </a:solidFill>
                <a:effectLst/>
                <a:latin typeface="Arial"/>
                <a:ea typeface="Arial"/>
                <a:cs typeface="Arial"/>
                <a:sym typeface="Arial"/>
              </a:rPr>
              <a:t> Robust track record in other fields (e.g., selection into medical school, nursing, midwifery, pharmacy, general UG) </a:t>
            </a:r>
            <a:endParaRPr lang="en-US">
              <a:effectLst/>
            </a:endParaRPr>
          </a:p>
          <a:p>
            <a:r>
              <a:rPr lang="en-US" sz="1100" b="0" i="0" u="none" strike="noStrike" cap="none">
                <a:solidFill>
                  <a:srgbClr val="000000"/>
                </a:solidFill>
                <a:effectLst/>
                <a:latin typeface="Arial"/>
                <a:ea typeface="Arial"/>
                <a:cs typeface="Arial"/>
                <a:sym typeface="Arial"/>
              </a:rPr>
              <a:t>–  Strong evidence base: high reliability and predictive validity (e.g., Eva et al., 2009) </a:t>
            </a:r>
            <a:endParaRPr lang="en-US">
              <a:effectLst/>
            </a:endParaRPr>
          </a:p>
          <a:p>
            <a:r>
              <a:rPr lang="en-US" sz="1100" b="0" i="0" u="none" strike="noStrike" cap="none">
                <a:solidFill>
                  <a:srgbClr val="000000"/>
                </a:solidFill>
                <a:effectLst/>
                <a:latin typeface="Arial"/>
                <a:ea typeface="Arial"/>
                <a:cs typeface="Arial"/>
                <a:sym typeface="Arial"/>
              </a:rPr>
              <a:t>–  Reduced bias: highly structured; multiple ‘blind’ interviewers </a:t>
            </a:r>
            <a:endParaRPr lang="en-US">
              <a:effectLst/>
            </a:endParaRPr>
          </a:p>
          <a:p>
            <a:r>
              <a:rPr lang="en-US" sz="1100" b="0" i="0" u="none" strike="noStrike" cap="none">
                <a:solidFill>
                  <a:srgbClr val="000000"/>
                </a:solidFill>
                <a:effectLst/>
                <a:latin typeface="Arial"/>
                <a:ea typeface="Arial"/>
                <a:cs typeface="Arial"/>
                <a:sym typeface="Arial"/>
              </a:rPr>
              <a:t>–  Applicants rate MMIs highly </a:t>
            </a:r>
            <a:endParaRPr lang="en-US">
              <a:effectLst/>
            </a:endParaRPr>
          </a:p>
          <a:p>
            <a:r>
              <a:rPr lang="en-US" sz="1100" b="0" i="0" u="none" strike="noStrike" cap="none">
                <a:solidFill>
                  <a:srgbClr val="000000"/>
                </a:solidFill>
                <a:effectLst/>
                <a:latin typeface="Arial"/>
                <a:ea typeface="Arial"/>
                <a:cs typeface="Arial"/>
                <a:sym typeface="Arial"/>
              </a:rPr>
              <a:t>–  Focused on targeted non-cognitive attributes (can be tailored </a:t>
            </a:r>
            <a:endParaRPr lang="en-US">
              <a:effectLst/>
            </a:endParaRPr>
          </a:p>
          <a:p>
            <a:r>
              <a:rPr lang="en-US" sz="1100" b="0" i="0" u="none" strike="noStrike" cap="none">
                <a:solidFill>
                  <a:srgbClr val="000000"/>
                </a:solidFill>
                <a:effectLst/>
                <a:latin typeface="Arial"/>
                <a:ea typeface="Arial"/>
                <a:cs typeface="Arial"/>
                <a:sym typeface="Arial"/>
              </a:rPr>
              <a:t>to fit </a:t>
            </a:r>
            <a:r>
              <a:rPr lang="en-US" sz="1100" b="0" i="0" u="none" strike="noStrike" cap="none" err="1">
                <a:solidFill>
                  <a:srgbClr val="000000"/>
                </a:solidFill>
                <a:effectLst/>
                <a:latin typeface="Arial"/>
                <a:ea typeface="Arial"/>
                <a:cs typeface="Arial"/>
                <a:sym typeface="Arial"/>
              </a:rPr>
              <a:t>programme</a:t>
            </a:r>
            <a:r>
              <a:rPr lang="en-US" sz="1100" b="0" i="0" u="none" strike="noStrike" cap="none">
                <a:solidFill>
                  <a:srgbClr val="000000"/>
                </a:solidFill>
                <a:effectLst/>
                <a:latin typeface="Arial"/>
                <a:ea typeface="Arial"/>
                <a:cs typeface="Arial"/>
                <a:sym typeface="Arial"/>
              </a:rPr>
              <a:t> standards) </a:t>
            </a:r>
            <a:endParaRPr lang="en-US">
              <a:effectLst/>
            </a:endParaRPr>
          </a:p>
          <a:p>
            <a:r>
              <a:rPr lang="en-US" sz="1100" b="0" i="0" u="none" strike="noStrike" cap="none">
                <a:solidFill>
                  <a:srgbClr val="000000"/>
                </a:solidFill>
                <a:effectLst/>
                <a:latin typeface="Arial"/>
                <a:ea typeface="Arial"/>
                <a:cs typeface="Arial"/>
                <a:sym typeface="Arial"/>
              </a:rPr>
              <a:t>In education, MMIs have hardly been tested and implemented; they are a </a:t>
            </a:r>
            <a:r>
              <a:rPr lang="en-US" sz="1100" b="0" i="1" u="none" strike="noStrike" cap="none">
                <a:solidFill>
                  <a:srgbClr val="000000"/>
                </a:solidFill>
                <a:effectLst/>
                <a:latin typeface="Arial"/>
                <a:ea typeface="Arial"/>
                <a:cs typeface="Arial"/>
                <a:sym typeface="Arial"/>
              </a:rPr>
              <a:t>leading-edge </a:t>
            </a:r>
            <a:r>
              <a:rPr lang="en-US" sz="1100" b="0" i="0" u="none" strike="noStrike" cap="none">
                <a:solidFill>
                  <a:srgbClr val="000000"/>
                </a:solidFill>
                <a:effectLst/>
                <a:latin typeface="Arial"/>
                <a:ea typeface="Arial"/>
                <a:cs typeface="Arial"/>
                <a:sym typeface="Arial"/>
              </a:rPr>
              <a:t>selection method (our colleagues in Finland are simultaneously developing and testing MMIs) </a:t>
            </a:r>
            <a:endParaRPr lang="en-US">
              <a:effectLst/>
            </a:endParaRPr>
          </a:p>
          <a:p>
            <a:pPr marL="393700" lvl="0" indent="-249466" algn="l" rtl="0">
              <a:lnSpc>
                <a:spcPct val="115000"/>
              </a:lnSpc>
              <a:spcBef>
                <a:spcPts val="0"/>
              </a:spcBef>
              <a:spcAft>
                <a:spcPts val="0"/>
              </a:spcAft>
              <a:buClr>
                <a:schemeClr val="dk1"/>
              </a:buClr>
              <a:buSzPts val="1100"/>
              <a:buChar char="•"/>
            </a:pPr>
            <a:endParaRPr/>
          </a:p>
        </p:txBody>
      </p:sp>
      <p:sp>
        <p:nvSpPr>
          <p:cNvPr id="187" name="Google Shape;187;g3d6b28d93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6 Assumptions</a:t>
            </a:r>
          </a:p>
          <a:p>
            <a:r>
              <a:rPr lang="en-US"/>
              <a:t>Personality, change and growth as Sand dune</a:t>
            </a:r>
          </a:p>
          <a:p>
            <a:endParaRPr lang="en-US"/>
          </a:p>
          <a:p>
            <a:r>
              <a:rPr lang="en-US"/>
              <a:t>The interview is a mechanical process/ the T&amp;R uses dehumanizing language of the pipeline</a:t>
            </a:r>
          </a:p>
        </p:txBody>
      </p:sp>
    </p:spTree>
    <p:extLst>
      <p:ext uri="{BB962C8B-B14F-4D97-AF65-F5344CB8AC3E}">
        <p14:creationId xmlns:p14="http://schemas.microsoft.com/office/powerpoint/2010/main" val="417808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4. Fit, like the </a:t>
            </a:r>
            <a:r>
              <a:rPr lang="en-US" err="1"/>
              <a:t>childs</a:t>
            </a:r>
            <a:r>
              <a:rPr lang="en-US"/>
              <a:t> toy, shapes into holes</a:t>
            </a:r>
          </a:p>
        </p:txBody>
      </p:sp>
    </p:spTree>
    <p:extLst>
      <p:ext uri="{BB962C8B-B14F-4D97-AF65-F5344CB8AC3E}">
        <p14:creationId xmlns:p14="http://schemas.microsoft.com/office/powerpoint/2010/main" val="417733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5" name="Google Shape;45;p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2" name="Google Shape;52;p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8" name="Google Shape;58;p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gov.uk/government/publications/initial-teacher-training-itt-core-content-framewor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BA3542D-C725-AF48-A1FB-9DCC7F66F084}"/>
              </a:ext>
            </a:extLst>
          </p:cNvPr>
          <p:cNvSpPr>
            <a:spLocks noGrp="1"/>
          </p:cNvSpPr>
          <p:nvPr>
            <p:ph type="ctrTitle"/>
          </p:nvPr>
        </p:nvSpPr>
        <p:spPr>
          <a:xfrm>
            <a:off x="5059971" y="1783959"/>
            <a:ext cx="3483937" cy="2889114"/>
          </a:xfrm>
        </p:spPr>
        <p:txBody>
          <a:bodyPr anchor="b">
            <a:normAutofit/>
          </a:bodyPr>
          <a:lstStyle/>
          <a:p>
            <a:pPr algn="l">
              <a:lnSpc>
                <a:spcPct val="90000"/>
              </a:lnSpc>
            </a:pPr>
            <a:r>
              <a:rPr lang="en-GB" sz="3400">
                <a:solidFill>
                  <a:schemeClr val="bg1"/>
                </a:solidFill>
              </a:rPr>
              <a:t>Teacher trajectories: rhetoric &amp; reality, autonomy &amp; constraint </a:t>
            </a:r>
            <a:endParaRPr lang="en-US" sz="3400">
              <a:solidFill>
                <a:schemeClr val="bg1"/>
              </a:solidFill>
            </a:endParaRPr>
          </a:p>
        </p:txBody>
      </p:sp>
      <p:sp>
        <p:nvSpPr>
          <p:cNvPr id="5" name="Subtitle 4">
            <a:extLst>
              <a:ext uri="{FF2B5EF4-FFF2-40B4-BE49-F238E27FC236}">
                <a16:creationId xmlns:a16="http://schemas.microsoft.com/office/drawing/2014/main" id="{D70B89C0-D325-714F-BDB4-03AEB54B0A94}"/>
              </a:ext>
            </a:extLst>
          </p:cNvPr>
          <p:cNvSpPr>
            <a:spLocks noGrp="1"/>
          </p:cNvSpPr>
          <p:nvPr>
            <p:ph type="subTitle" idx="1"/>
          </p:nvPr>
        </p:nvSpPr>
        <p:spPr>
          <a:xfrm>
            <a:off x="3914322" y="4907902"/>
            <a:ext cx="4629586" cy="1549130"/>
          </a:xfrm>
        </p:spPr>
        <p:txBody>
          <a:bodyPr anchor="t">
            <a:normAutofit/>
          </a:bodyPr>
          <a:lstStyle/>
          <a:p>
            <a:pPr algn="l">
              <a:lnSpc>
                <a:spcPct val="90000"/>
              </a:lnSpc>
            </a:pPr>
            <a:r>
              <a:rPr lang="en-US" sz="2400">
                <a:solidFill>
                  <a:schemeClr val="bg1"/>
                </a:solidFill>
              </a:rPr>
              <a:t>Keither Parker</a:t>
            </a:r>
          </a:p>
          <a:p>
            <a:pPr algn="l">
              <a:lnSpc>
                <a:spcPct val="90000"/>
              </a:lnSpc>
            </a:pPr>
            <a:r>
              <a:rPr lang="en-US" sz="2400">
                <a:solidFill>
                  <a:schemeClr val="bg1"/>
                </a:solidFill>
              </a:rPr>
              <a:t>Richard Day</a:t>
            </a:r>
          </a:p>
          <a:p>
            <a:pPr algn="l">
              <a:lnSpc>
                <a:spcPct val="90000"/>
              </a:lnSpc>
            </a:pPr>
            <a:r>
              <a:rPr lang="en-US" sz="2400">
                <a:solidFill>
                  <a:schemeClr val="bg1"/>
                </a:solidFill>
              </a:rPr>
              <a:t>Louise Whitfield</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1188CC0-7F7A-4749-A20C-5125BB9DF28D}"/>
              </a:ext>
            </a:extLst>
          </p:cNvPr>
          <p:cNvPicPr>
            <a:picLocks noChangeAspect="1"/>
          </p:cNvPicPr>
          <p:nvPr/>
        </p:nvPicPr>
        <p:blipFill>
          <a:blip r:embed="rId3"/>
          <a:stretch>
            <a:fillRect/>
          </a:stretch>
        </p:blipFill>
        <p:spPr>
          <a:xfrm>
            <a:off x="314536" y="2087741"/>
            <a:ext cx="3035882" cy="1314346"/>
          </a:xfrm>
          <a:prstGeom prst="rect">
            <a:avLst/>
          </a:prstGeom>
        </p:spPr>
      </p:pic>
    </p:spTree>
    <p:extLst>
      <p:ext uri="{BB962C8B-B14F-4D97-AF65-F5344CB8AC3E}">
        <p14:creationId xmlns:p14="http://schemas.microsoft.com/office/powerpoint/2010/main" val="270677278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97CC-38E0-6C46-A9D9-0C37235E61D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9274666-84CB-5C4C-B647-95DE4EADF058}"/>
              </a:ext>
            </a:extLst>
          </p:cNvPr>
          <p:cNvSpPr>
            <a:spLocks noGrp="1"/>
          </p:cNvSpPr>
          <p:nvPr>
            <p:ph type="body" idx="1"/>
          </p:nvPr>
        </p:nvSpPr>
        <p:spPr>
          <a:xfrm>
            <a:off x="457200" y="1417639"/>
            <a:ext cx="8229600" cy="5440362"/>
          </a:xfrm>
        </p:spPr>
        <p:txBody>
          <a:bodyPr/>
          <a:lstStyle/>
          <a:p>
            <a:pPr marL="25400" indent="0">
              <a:buNone/>
            </a:pPr>
            <a:r>
              <a:rPr lang="en-US" sz="2400">
                <a:solidFill>
                  <a:srgbClr val="0070C0"/>
                </a:solidFill>
              </a:rPr>
              <a:t>Assumption 4. </a:t>
            </a:r>
            <a:r>
              <a:rPr lang="en-US" sz="2400">
                <a:solidFill>
                  <a:schemeClr val="tx1"/>
                </a:solidFill>
              </a:rPr>
              <a:t>That there </a:t>
            </a:r>
            <a:r>
              <a:rPr lang="en-US" sz="2400"/>
              <a:t>is a predictable </a:t>
            </a:r>
            <a:r>
              <a:rPr lang="en-US" sz="2400" b="1"/>
              <a:t>‘Fit’ </a:t>
            </a:r>
            <a:r>
              <a:rPr lang="en-US" sz="2400"/>
              <a:t>– person to job – and we know what it is</a:t>
            </a:r>
            <a:endParaRPr lang="en-US"/>
          </a:p>
          <a:p>
            <a:pPr marL="25400" indent="0">
              <a:buNone/>
            </a:pPr>
            <a:endParaRPr lang="en-US" sz="2400">
              <a:solidFill>
                <a:srgbClr val="000000"/>
              </a:solidFill>
            </a:endParaRPr>
          </a:p>
          <a:p>
            <a:pPr marL="25400" indent="0">
              <a:buNone/>
            </a:pPr>
            <a:r>
              <a:rPr lang="en-US" sz="2400">
                <a:solidFill>
                  <a:srgbClr val="0070C0"/>
                </a:solidFill>
              </a:rPr>
              <a:t>Assumption 5. </a:t>
            </a:r>
            <a:r>
              <a:rPr lang="en-GB" sz="2400"/>
              <a:t> logical truth or calculus explain its </a:t>
            </a:r>
            <a:r>
              <a:rPr lang="en-GB" sz="2400" b="1"/>
              <a:t>validity</a:t>
            </a:r>
            <a:r>
              <a:rPr lang="en-GB" sz="2400"/>
              <a:t> </a:t>
            </a:r>
          </a:p>
          <a:p>
            <a:pPr marL="25400" indent="0">
              <a:buNone/>
            </a:pPr>
            <a:endParaRPr lang="en-GB" sz="2400"/>
          </a:p>
          <a:p>
            <a:pPr marL="25400" indent="0">
              <a:buNone/>
            </a:pPr>
            <a:r>
              <a:rPr lang="en-US" sz="2400">
                <a:solidFill>
                  <a:srgbClr val="0070C0"/>
                </a:solidFill>
              </a:rPr>
              <a:t>Assumption 6. </a:t>
            </a:r>
            <a:r>
              <a:rPr lang="en-US" sz="2400">
                <a:solidFill>
                  <a:schemeClr val="tx1"/>
                </a:solidFill>
              </a:rPr>
              <a:t>That</a:t>
            </a:r>
            <a:r>
              <a:rPr lang="en-US" sz="2400"/>
              <a:t> character can be accurately transmitted in </a:t>
            </a:r>
            <a:r>
              <a:rPr lang="en-US" sz="2400" b="1"/>
              <a:t>language</a:t>
            </a:r>
            <a:r>
              <a:rPr lang="en-US" sz="2400"/>
              <a:t> and that what we ‘hear’ at interview is </a:t>
            </a:r>
            <a:r>
              <a:rPr lang="en-US" sz="2400" b="1"/>
              <a:t>truth</a:t>
            </a:r>
            <a:endParaRPr lang="en-US"/>
          </a:p>
        </p:txBody>
      </p:sp>
    </p:spTree>
    <p:extLst>
      <p:ext uri="{BB962C8B-B14F-4D97-AF65-F5344CB8AC3E}">
        <p14:creationId xmlns:p14="http://schemas.microsoft.com/office/powerpoint/2010/main" val="334934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2AC420E-F79A-4FB7-8013-94B1E8B63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4617"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07692-2EA7-344C-889C-6ACDA65547BA}"/>
              </a:ext>
            </a:extLst>
          </p:cNvPr>
          <p:cNvSpPr>
            <a:spLocks noGrp="1"/>
          </p:cNvSpPr>
          <p:nvPr>
            <p:ph type="title"/>
          </p:nvPr>
        </p:nvSpPr>
        <p:spPr>
          <a:xfrm>
            <a:off x="874986" y="655591"/>
            <a:ext cx="3697014" cy="2315616"/>
          </a:xfrm>
        </p:spPr>
        <p:txBody>
          <a:bodyPr>
            <a:normAutofit/>
          </a:bodyPr>
          <a:lstStyle/>
          <a:p>
            <a:r>
              <a:rPr lang="en-US"/>
              <a:t>Complexity:</a:t>
            </a:r>
          </a:p>
        </p:txBody>
      </p:sp>
      <p:sp>
        <p:nvSpPr>
          <p:cNvPr id="35" name="Rectangle 34">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9"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E8872B6-836E-4281-A971-D133C61875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28" name="Rectangle 64">
              <a:extLst>
                <a:ext uri="{FF2B5EF4-FFF2-40B4-BE49-F238E27FC236}">
                  <a16:creationId xmlns:a16="http://schemas.microsoft.com/office/drawing/2014/main" id="{0B655FA0-F08E-419A-83F5-23E3ADA5A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D8E9261-7E3D-4B22-9B39-8CC1D4F43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632485D7-A2AD-470C-BD26-EABCF63F9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22BD4173-4E70-447E-9DFE-F4E5CB830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37F912F-356C-4A91-B15E-7A1D626E6D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9B3E584-4770-448C-AEA7-2CEE9F85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BB0DAED8-C4B6-4A57-9196-B11759865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72B27AFA-86A5-4FB9-9FE1-33E25039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655899FB-5538-4E4C-B95A-D3BA49BBD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885694C0-F226-4392-885A-1056B163F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483E3282-BB58-46D8-BB45-F7F2DBCCF1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402E8DFE-1141-4DAF-AB0C-A74CC0EFD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261BAA8-8B84-4751-80F6-9153C68F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10FB8389-B4B0-4276-A6EB-553593773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id="{7E496AA7-168D-4B53-A954-31C3A61C2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E0223324-6476-4A1F-B26F-77CB4E5AA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81E2E8B6-2216-47C5-A3C2-1DBAD819E3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9A0ABF1C-7928-4DD3-B9A6-6B599599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8D1F42DA-9F6E-477D-B3BB-92EC089DB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9457FA40-677B-4BAA-BF89-253A485D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White puzzle with one red piece">
            <a:extLst>
              <a:ext uri="{FF2B5EF4-FFF2-40B4-BE49-F238E27FC236}">
                <a16:creationId xmlns:a16="http://schemas.microsoft.com/office/drawing/2014/main" id="{1B41DF90-02B9-4A47-9D69-AF8406C4F8D7}"/>
              </a:ext>
            </a:extLst>
          </p:cNvPr>
          <p:cNvPicPr>
            <a:picLocks noChangeAspect="1"/>
          </p:cNvPicPr>
          <p:nvPr/>
        </p:nvPicPr>
        <p:blipFill rotWithShape="1">
          <a:blip r:embed="rId3"/>
          <a:srcRect l="36544" r="34940"/>
          <a:stretch/>
        </p:blipFill>
        <p:spPr>
          <a:xfrm>
            <a:off x="1898280" y="3420687"/>
            <a:ext cx="1650424" cy="3255588"/>
          </a:xfrm>
          <a:prstGeom prst="rect">
            <a:avLst/>
          </a:prstGeom>
        </p:spPr>
      </p:pic>
      <p:sp>
        <p:nvSpPr>
          <p:cNvPr id="3" name="Text Placeholder 2">
            <a:extLst>
              <a:ext uri="{FF2B5EF4-FFF2-40B4-BE49-F238E27FC236}">
                <a16:creationId xmlns:a16="http://schemas.microsoft.com/office/drawing/2014/main" id="{902A964B-ED2F-6340-BFF4-BC583EDCEF29}"/>
              </a:ext>
            </a:extLst>
          </p:cNvPr>
          <p:cNvSpPr>
            <a:spLocks noGrp="1"/>
          </p:cNvSpPr>
          <p:nvPr>
            <p:ph type="body" idx="1"/>
          </p:nvPr>
        </p:nvSpPr>
        <p:spPr>
          <a:xfrm>
            <a:off x="5376825" y="521207"/>
            <a:ext cx="3372320" cy="5957789"/>
          </a:xfrm>
        </p:spPr>
        <p:txBody>
          <a:bodyPr anchor="ctr">
            <a:normAutofit/>
          </a:bodyPr>
          <a:lstStyle/>
          <a:p>
            <a:r>
              <a:rPr lang="en-US" sz="1900"/>
              <a:t>We only acquire the ability to understand and use expressions and to follow the rules of their use by our training as a member of that community or shared ‘form of life’  (Wittgenstein,1953)</a:t>
            </a:r>
          </a:p>
          <a:p>
            <a:endParaRPr lang="en-US" sz="1900"/>
          </a:p>
          <a:p>
            <a:r>
              <a:rPr lang="en-US" sz="1900"/>
              <a:t>We project this language at interview and assume the candidate has the same understanding as we do merely by virtue of their having taken part as recipient</a:t>
            </a:r>
          </a:p>
        </p:txBody>
      </p:sp>
    </p:spTree>
    <p:extLst>
      <p:ext uri="{BB962C8B-B14F-4D97-AF65-F5344CB8AC3E}">
        <p14:creationId xmlns:p14="http://schemas.microsoft.com/office/powerpoint/2010/main" val="79494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2DA3-BBCF-425E-A122-3D653BC16717}"/>
              </a:ext>
            </a:extLst>
          </p:cNvPr>
          <p:cNvSpPr>
            <a:spLocks noGrp="1"/>
          </p:cNvSpPr>
          <p:nvPr>
            <p:ph type="title"/>
          </p:nvPr>
        </p:nvSpPr>
        <p:spPr>
          <a:xfrm>
            <a:off x="457200" y="390746"/>
            <a:ext cx="8229600" cy="1143000"/>
          </a:xfrm>
        </p:spPr>
        <p:txBody>
          <a:bodyPr/>
          <a:lstStyle/>
          <a:p>
            <a:br>
              <a:rPr lang="en-GB"/>
            </a:br>
            <a:endParaRPr lang="en-GB"/>
          </a:p>
        </p:txBody>
      </p:sp>
      <p:sp>
        <p:nvSpPr>
          <p:cNvPr id="5" name="Text Placeholder 3">
            <a:extLst>
              <a:ext uri="{FF2B5EF4-FFF2-40B4-BE49-F238E27FC236}">
                <a16:creationId xmlns:a16="http://schemas.microsoft.com/office/drawing/2014/main" id="{D82259FA-D8E8-4E29-AD53-30E41D68F33D}"/>
              </a:ext>
            </a:extLst>
          </p:cNvPr>
          <p:cNvSpPr txBox="1">
            <a:spLocks/>
          </p:cNvSpPr>
          <p:nvPr/>
        </p:nvSpPr>
        <p:spPr>
          <a:xfrm>
            <a:off x="223283" y="0"/>
            <a:ext cx="8697433" cy="4525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n-US"/>
              <a:t>Questions to close</a:t>
            </a:r>
          </a:p>
          <a:p>
            <a:pPr marL="25400" indent="0">
              <a:buNone/>
            </a:pPr>
            <a:r>
              <a:rPr lang="en-US" sz="2400"/>
              <a:t>What do we lose by </a:t>
            </a:r>
            <a:r>
              <a:rPr lang="en-US" sz="2400" i="1"/>
              <a:t>assuming</a:t>
            </a:r>
            <a:r>
              <a:rPr lang="en-US" sz="2400"/>
              <a:t> ‘fit’ and suitability to teach once academic conditions (cognitive attributes) have been met?</a:t>
            </a:r>
          </a:p>
          <a:p>
            <a:pPr marL="25400" indent="0">
              <a:buNone/>
            </a:pPr>
            <a:r>
              <a:rPr lang="en-US" sz="2400"/>
              <a:t>How can we show ‘care’ for the individual? Can we do less (</a:t>
            </a:r>
            <a:r>
              <a:rPr lang="en-US" sz="2400" b="1"/>
              <a:t>subtractive</a:t>
            </a:r>
            <a:r>
              <a:rPr lang="en-US" sz="2400"/>
              <a:t> thinking </a:t>
            </a:r>
            <a:r>
              <a:rPr lang="en-US" sz="1600"/>
              <a:t>(Klotz, 2021)</a:t>
            </a:r>
            <a:r>
              <a:rPr lang="en-US" sz="2400"/>
              <a:t>, rather than our compulsion to always do more/complexify - </a:t>
            </a:r>
            <a:r>
              <a:rPr lang="en-US" sz="2400" i="1"/>
              <a:t>more</a:t>
            </a:r>
            <a:r>
              <a:rPr lang="en-US" sz="2400"/>
              <a:t> interrogation, </a:t>
            </a:r>
            <a:r>
              <a:rPr lang="en-US" sz="2400" i="1"/>
              <a:t>more</a:t>
            </a:r>
            <a:r>
              <a:rPr lang="en-US" sz="2400"/>
              <a:t> questions/tasks, </a:t>
            </a:r>
            <a:r>
              <a:rPr lang="en-US" sz="2400" i="1"/>
              <a:t>more </a:t>
            </a:r>
            <a:r>
              <a:rPr lang="en-US" sz="2400"/>
              <a:t>attributes)?</a:t>
            </a:r>
          </a:p>
          <a:p>
            <a:pPr marL="25400" indent="0">
              <a:buNone/>
            </a:pPr>
            <a:r>
              <a:rPr lang="en-US" sz="2400"/>
              <a:t>Is there a way to reframe the definition of inter-view; become a moment when we &amp; the candidate can appear to one another but in doing so remove judgement by metric. A moment of ‘clearing’ – we see them, they see us</a:t>
            </a:r>
            <a:endParaRPr lang="en-US"/>
          </a:p>
          <a:p>
            <a:pPr marL="25400" indent="0">
              <a:buNone/>
            </a:pPr>
            <a:endParaRPr lang="en-US"/>
          </a:p>
        </p:txBody>
      </p:sp>
      <p:pic>
        <p:nvPicPr>
          <p:cNvPr id="6" name="Picture 5" descr="A picture containing tree, outdoor, forest, wood&#10;&#10;Description automatically generated">
            <a:extLst>
              <a:ext uri="{FF2B5EF4-FFF2-40B4-BE49-F238E27FC236}">
                <a16:creationId xmlns:a16="http://schemas.microsoft.com/office/drawing/2014/main" id="{BC38A86C-C463-9B4E-8415-DE2B433876C8}"/>
              </a:ext>
            </a:extLst>
          </p:cNvPr>
          <p:cNvPicPr>
            <a:picLocks noChangeAspect="1"/>
          </p:cNvPicPr>
          <p:nvPr/>
        </p:nvPicPr>
        <p:blipFill>
          <a:blip r:embed="rId2"/>
          <a:stretch>
            <a:fillRect/>
          </a:stretch>
        </p:blipFill>
        <p:spPr>
          <a:xfrm>
            <a:off x="3118302" y="4677894"/>
            <a:ext cx="2874737" cy="2048064"/>
          </a:xfrm>
          <a:prstGeom prst="rect">
            <a:avLst/>
          </a:prstGeom>
        </p:spPr>
      </p:pic>
      <p:sp>
        <p:nvSpPr>
          <p:cNvPr id="7" name="TextBox 6">
            <a:extLst>
              <a:ext uri="{FF2B5EF4-FFF2-40B4-BE49-F238E27FC236}">
                <a16:creationId xmlns:a16="http://schemas.microsoft.com/office/drawing/2014/main" id="{3746E859-E901-F543-BC69-E20ED298922E}"/>
              </a:ext>
            </a:extLst>
          </p:cNvPr>
          <p:cNvSpPr txBox="1"/>
          <p:nvPr/>
        </p:nvSpPr>
        <p:spPr>
          <a:xfrm>
            <a:off x="7124573" y="5155357"/>
            <a:ext cx="1796143" cy="1554272"/>
          </a:xfrm>
          <a:prstGeom prst="rect">
            <a:avLst/>
          </a:prstGeom>
          <a:noFill/>
        </p:spPr>
        <p:txBody>
          <a:bodyPr wrap="square" rtlCol="0">
            <a:spAutoFit/>
          </a:bodyPr>
          <a:lstStyle/>
          <a:p>
            <a:r>
              <a:rPr lang="en-GB"/>
              <a:t>The </a:t>
            </a:r>
            <a:r>
              <a:rPr lang="en-GB" b="1"/>
              <a:t>meaning of a word is </a:t>
            </a:r>
            <a:r>
              <a:rPr lang="en-GB"/>
              <a:t>the use to which it is put, or </a:t>
            </a:r>
            <a:r>
              <a:rPr lang="en-GB" b="1"/>
              <a:t>“its use in the language.” </a:t>
            </a:r>
            <a:r>
              <a:rPr lang="en-GB" sz="1100"/>
              <a:t>Wittgenstein (1953)</a:t>
            </a:r>
          </a:p>
          <a:p>
            <a:endParaRPr lang="en-US"/>
          </a:p>
        </p:txBody>
      </p:sp>
    </p:spTree>
    <p:extLst>
      <p:ext uri="{BB962C8B-B14F-4D97-AF65-F5344CB8AC3E}">
        <p14:creationId xmlns:p14="http://schemas.microsoft.com/office/powerpoint/2010/main" val="104381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BE5A3-48E9-B244-B7FA-FEC4F794E1BD}"/>
              </a:ext>
            </a:extLst>
          </p:cNvPr>
          <p:cNvSpPr>
            <a:spLocks noGrp="1"/>
          </p:cNvSpPr>
          <p:nvPr>
            <p:ph type="title"/>
          </p:nvPr>
        </p:nvSpPr>
        <p:spPr>
          <a:xfrm>
            <a:off x="350041" y="586855"/>
            <a:ext cx="2401025" cy="3387497"/>
          </a:xfrm>
        </p:spPr>
        <p:txBody>
          <a:bodyPr anchor="b">
            <a:normAutofit/>
          </a:bodyPr>
          <a:lstStyle/>
          <a:p>
            <a:pPr algn="r"/>
            <a:r>
              <a:rPr lang="en-US" sz="3500" i="1">
                <a:solidFill>
                  <a:srgbClr val="FFFFFF"/>
                </a:solidFill>
              </a:rPr>
              <a:t>Formation</a:t>
            </a:r>
            <a:r>
              <a:rPr lang="en-US" sz="3500">
                <a:solidFill>
                  <a:srgbClr val="FFFFFF"/>
                </a:solidFill>
              </a:rPr>
              <a:t> </a:t>
            </a:r>
          </a:p>
        </p:txBody>
      </p:sp>
      <p:sp>
        <p:nvSpPr>
          <p:cNvPr id="3" name="Text Placeholder 2">
            <a:extLst>
              <a:ext uri="{FF2B5EF4-FFF2-40B4-BE49-F238E27FC236}">
                <a16:creationId xmlns:a16="http://schemas.microsoft.com/office/drawing/2014/main" id="{FFD5F8BE-2D35-7648-8EDB-51AEC5A95794}"/>
              </a:ext>
            </a:extLst>
          </p:cNvPr>
          <p:cNvSpPr>
            <a:spLocks noGrp="1"/>
          </p:cNvSpPr>
          <p:nvPr>
            <p:ph type="body" idx="1"/>
          </p:nvPr>
        </p:nvSpPr>
        <p:spPr>
          <a:xfrm>
            <a:off x="3607694" y="649480"/>
            <a:ext cx="4916510" cy="5546047"/>
          </a:xfrm>
        </p:spPr>
        <p:txBody>
          <a:bodyPr anchor="ctr">
            <a:normAutofit/>
          </a:bodyPr>
          <a:lstStyle/>
          <a:p>
            <a:pPr marL="25400" indent="0">
              <a:buNone/>
            </a:pPr>
            <a:r>
              <a:rPr lang="en-US" sz="2800"/>
              <a:t>The complexity of language …</a:t>
            </a:r>
            <a:endParaRPr lang="en-US"/>
          </a:p>
          <a:p>
            <a:pPr marL="25400" indent="0">
              <a:buNone/>
            </a:pPr>
            <a:endParaRPr lang="en-US" sz="2800"/>
          </a:p>
          <a:p>
            <a:r>
              <a:rPr lang="en-US" sz="2800"/>
              <a:t>Education versus training</a:t>
            </a:r>
            <a:endParaRPr lang="en-US"/>
          </a:p>
          <a:p>
            <a:r>
              <a:rPr lang="en-US" sz="2800"/>
              <a:t>'What works'</a:t>
            </a:r>
          </a:p>
          <a:p>
            <a:r>
              <a:rPr lang="en-US" sz="2800"/>
              <a:t>'best practice' </a:t>
            </a:r>
            <a:endParaRPr lang="en-US"/>
          </a:p>
          <a:p>
            <a:r>
              <a:rPr lang="en-US" sz="2800"/>
              <a:t>'evidence based'</a:t>
            </a:r>
            <a:endParaRPr lang="en-US"/>
          </a:p>
          <a:p>
            <a:r>
              <a:rPr lang="en-US" sz="2800"/>
              <a:t>'research based' </a:t>
            </a:r>
            <a:endParaRPr lang="en-US"/>
          </a:p>
          <a:p>
            <a:r>
              <a:rPr lang="en-US" sz="2800"/>
              <a:t>'expert'</a:t>
            </a:r>
          </a:p>
          <a:p>
            <a:endParaRPr lang="en-US" sz="2800"/>
          </a:p>
          <a:p>
            <a:pPr marL="25400" indent="0">
              <a:buNone/>
            </a:pPr>
            <a:endParaRPr lang="en-US" sz="1700"/>
          </a:p>
        </p:txBody>
      </p:sp>
    </p:spTree>
    <p:extLst>
      <p:ext uri="{BB962C8B-B14F-4D97-AF65-F5344CB8AC3E}">
        <p14:creationId xmlns:p14="http://schemas.microsoft.com/office/powerpoint/2010/main" val="127123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FC29BC-69EA-CB41-A8F8-2D948C16F06C}"/>
              </a:ext>
            </a:extLst>
          </p:cNvPr>
          <p:cNvSpPr>
            <a:spLocks noGrp="1"/>
          </p:cNvSpPr>
          <p:nvPr>
            <p:ph type="title"/>
          </p:nvPr>
        </p:nvSpPr>
        <p:spPr>
          <a:xfrm>
            <a:off x="350041" y="586855"/>
            <a:ext cx="2401025" cy="3387497"/>
          </a:xfrm>
        </p:spPr>
        <p:txBody>
          <a:bodyPr anchor="b">
            <a:normAutofit/>
          </a:bodyPr>
          <a:lstStyle/>
          <a:p>
            <a:pPr algn="r"/>
            <a:r>
              <a:rPr lang="en-US" sz="3200">
                <a:solidFill>
                  <a:srgbClr val="FFFFFF"/>
                </a:solidFill>
              </a:rPr>
              <a:t>CCF complexities</a:t>
            </a:r>
          </a:p>
        </p:txBody>
      </p:sp>
      <p:sp>
        <p:nvSpPr>
          <p:cNvPr id="3" name="Text Placeholder 2">
            <a:extLst>
              <a:ext uri="{FF2B5EF4-FFF2-40B4-BE49-F238E27FC236}">
                <a16:creationId xmlns:a16="http://schemas.microsoft.com/office/drawing/2014/main" id="{D23AE53F-7C65-7545-9CEF-9D6258AC1819}"/>
              </a:ext>
            </a:extLst>
          </p:cNvPr>
          <p:cNvSpPr>
            <a:spLocks noGrp="1"/>
          </p:cNvSpPr>
          <p:nvPr>
            <p:ph type="body" idx="1"/>
          </p:nvPr>
        </p:nvSpPr>
        <p:spPr>
          <a:xfrm>
            <a:off x="3607694" y="649480"/>
            <a:ext cx="4916510" cy="5546047"/>
          </a:xfrm>
        </p:spPr>
        <p:txBody>
          <a:bodyPr anchor="ctr">
            <a:normAutofit/>
          </a:bodyPr>
          <a:lstStyle/>
          <a:p>
            <a:pPr marL="25400" indent="0">
              <a:buNone/>
            </a:pPr>
            <a:r>
              <a:rPr lang="en-US" sz="3600"/>
              <a:t>Challenges …</a:t>
            </a:r>
          </a:p>
          <a:p>
            <a:pPr marL="25400" indent="0">
              <a:buNone/>
            </a:pPr>
            <a:endParaRPr lang="en-US" sz="3600"/>
          </a:p>
          <a:p>
            <a:r>
              <a:rPr lang="en-US" sz="3600"/>
              <a:t>Compliance</a:t>
            </a:r>
          </a:p>
          <a:p>
            <a:r>
              <a:rPr lang="en-US" sz="3600"/>
              <a:t>Coherence</a:t>
            </a:r>
          </a:p>
          <a:p>
            <a:r>
              <a:rPr lang="en-US" sz="3600"/>
              <a:t>Criticality and depth</a:t>
            </a:r>
          </a:p>
          <a:p>
            <a:endParaRPr lang="en-US" sz="3600"/>
          </a:p>
          <a:p>
            <a:endParaRPr lang="en-US" sz="3600"/>
          </a:p>
          <a:p>
            <a:endParaRPr lang="en-US" sz="1700"/>
          </a:p>
        </p:txBody>
      </p:sp>
    </p:spTree>
    <p:extLst>
      <p:ext uri="{BB962C8B-B14F-4D97-AF65-F5344CB8AC3E}">
        <p14:creationId xmlns:p14="http://schemas.microsoft.com/office/powerpoint/2010/main" val="71212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FC29BC-69EA-CB41-A8F8-2D948C16F06C}"/>
              </a:ext>
            </a:extLst>
          </p:cNvPr>
          <p:cNvSpPr>
            <a:spLocks noGrp="1"/>
          </p:cNvSpPr>
          <p:nvPr>
            <p:ph type="title"/>
          </p:nvPr>
        </p:nvSpPr>
        <p:spPr>
          <a:xfrm>
            <a:off x="350041" y="586855"/>
            <a:ext cx="2401025" cy="3387497"/>
          </a:xfrm>
        </p:spPr>
        <p:txBody>
          <a:bodyPr anchor="b">
            <a:normAutofit/>
          </a:bodyPr>
          <a:lstStyle/>
          <a:p>
            <a:pPr algn="r"/>
            <a:r>
              <a:rPr lang="en-US" sz="3200">
                <a:solidFill>
                  <a:srgbClr val="FFFFFF"/>
                </a:solidFill>
              </a:rPr>
              <a:t>CCF complexities</a:t>
            </a:r>
          </a:p>
        </p:txBody>
      </p:sp>
      <p:sp>
        <p:nvSpPr>
          <p:cNvPr id="3" name="Text Placeholder 2">
            <a:extLst>
              <a:ext uri="{FF2B5EF4-FFF2-40B4-BE49-F238E27FC236}">
                <a16:creationId xmlns:a16="http://schemas.microsoft.com/office/drawing/2014/main" id="{D23AE53F-7C65-7545-9CEF-9D6258AC1819}"/>
              </a:ext>
            </a:extLst>
          </p:cNvPr>
          <p:cNvSpPr>
            <a:spLocks noGrp="1"/>
          </p:cNvSpPr>
          <p:nvPr>
            <p:ph type="body" idx="1"/>
          </p:nvPr>
        </p:nvSpPr>
        <p:spPr>
          <a:xfrm>
            <a:off x="3378051" y="649480"/>
            <a:ext cx="5146153" cy="5546047"/>
          </a:xfrm>
        </p:spPr>
        <p:txBody>
          <a:bodyPr anchor="ctr">
            <a:normAutofit/>
          </a:bodyPr>
          <a:lstStyle/>
          <a:p>
            <a:pPr marL="25400" indent="0">
              <a:buNone/>
            </a:pPr>
            <a:endParaRPr lang="en-US" sz="3600"/>
          </a:p>
          <a:p>
            <a:pPr marL="25400" indent="0">
              <a:buNone/>
            </a:pPr>
            <a:r>
              <a:rPr lang="en-US" sz="3600"/>
              <a:t>Opportunities....</a:t>
            </a:r>
          </a:p>
          <a:p>
            <a:r>
              <a:rPr lang="en-US" sz="3600"/>
              <a:t>Developing principles for a YSJ ITE Partnership Curriculum</a:t>
            </a:r>
          </a:p>
          <a:p>
            <a:r>
              <a:rPr lang="en-US" sz="3600"/>
              <a:t>Redesigning the Curriculum</a:t>
            </a:r>
          </a:p>
          <a:p>
            <a:r>
              <a:rPr lang="en-US" sz="3600"/>
              <a:t>Developing Curriculum leads</a:t>
            </a:r>
            <a:endParaRPr lang="en-US"/>
          </a:p>
          <a:p>
            <a:endParaRPr lang="en-US" sz="3600"/>
          </a:p>
          <a:p>
            <a:endParaRPr lang="en-US" sz="1700"/>
          </a:p>
        </p:txBody>
      </p:sp>
      <p:sp>
        <p:nvSpPr>
          <p:cNvPr id="4" name="Callout: Up Arrow 3">
            <a:extLst>
              <a:ext uri="{FF2B5EF4-FFF2-40B4-BE49-F238E27FC236}">
                <a16:creationId xmlns:a16="http://schemas.microsoft.com/office/drawing/2014/main" id="{90D6A7BE-4B65-426E-B49B-F4A4056D74D8}"/>
              </a:ext>
            </a:extLst>
          </p:cNvPr>
          <p:cNvSpPr/>
          <p:nvPr/>
        </p:nvSpPr>
        <p:spPr>
          <a:xfrm>
            <a:off x="3467622" y="5424813"/>
            <a:ext cx="5187861" cy="91857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cs typeface="Arial"/>
              </a:rPr>
              <a:t>Partnership</a:t>
            </a:r>
            <a:endParaRPr lang="en-US" sz="3600"/>
          </a:p>
        </p:txBody>
      </p:sp>
    </p:spTree>
    <p:extLst>
      <p:ext uri="{BB962C8B-B14F-4D97-AF65-F5344CB8AC3E}">
        <p14:creationId xmlns:p14="http://schemas.microsoft.com/office/powerpoint/2010/main" val="58705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15EB7119-3B35-6B48-91B4-ECB2EBBCAA8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ACA6744C-5339-4B49-B031-A10AEAF42FBF}"/>
              </a:ext>
            </a:extLst>
          </p:cNvPr>
          <p:cNvPicPr>
            <a:picLocks noChangeAspect="1"/>
          </p:cNvPicPr>
          <p:nvPr/>
        </p:nvPicPr>
        <p:blipFill>
          <a:blip r:embed="rId2"/>
          <a:stretch>
            <a:fillRect/>
          </a:stretch>
        </p:blipFill>
        <p:spPr>
          <a:xfrm>
            <a:off x="964421" y="274638"/>
            <a:ext cx="7153211" cy="6583362"/>
          </a:xfrm>
          <a:prstGeom prst="rect">
            <a:avLst/>
          </a:prstGeom>
        </p:spPr>
      </p:pic>
    </p:spTree>
    <p:extLst>
      <p:ext uri="{BB962C8B-B14F-4D97-AF65-F5344CB8AC3E}">
        <p14:creationId xmlns:p14="http://schemas.microsoft.com/office/powerpoint/2010/main" val="361306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BE5A3-48E9-B244-B7FA-FEC4F794E1BD}"/>
              </a:ext>
            </a:extLst>
          </p:cNvPr>
          <p:cNvSpPr>
            <a:spLocks noGrp="1"/>
          </p:cNvSpPr>
          <p:nvPr>
            <p:ph type="title"/>
          </p:nvPr>
        </p:nvSpPr>
        <p:spPr>
          <a:xfrm>
            <a:off x="359141" y="543723"/>
            <a:ext cx="2596668" cy="3462631"/>
          </a:xfrm>
        </p:spPr>
        <p:txBody>
          <a:bodyPr anchor="b">
            <a:normAutofit/>
          </a:bodyPr>
          <a:lstStyle/>
          <a:p>
            <a:pPr algn="r"/>
            <a:r>
              <a:rPr lang="en-US" sz="3500" i="1">
                <a:solidFill>
                  <a:srgbClr val="FFFFFF"/>
                </a:solidFill>
              </a:rPr>
              <a:t>Development</a:t>
            </a:r>
            <a:r>
              <a:rPr lang="en-US" sz="3500">
                <a:solidFill>
                  <a:srgbClr val="FFFFFF"/>
                </a:solidFill>
              </a:rPr>
              <a:t> </a:t>
            </a:r>
          </a:p>
        </p:txBody>
      </p:sp>
      <p:sp>
        <p:nvSpPr>
          <p:cNvPr id="3" name="Text Placeholder 2">
            <a:extLst>
              <a:ext uri="{FF2B5EF4-FFF2-40B4-BE49-F238E27FC236}">
                <a16:creationId xmlns:a16="http://schemas.microsoft.com/office/drawing/2014/main" id="{FFD5F8BE-2D35-7648-8EDB-51AEC5A95794}"/>
              </a:ext>
            </a:extLst>
          </p:cNvPr>
          <p:cNvSpPr>
            <a:spLocks noGrp="1"/>
          </p:cNvSpPr>
          <p:nvPr>
            <p:ph type="body" idx="1"/>
          </p:nvPr>
        </p:nvSpPr>
        <p:spPr>
          <a:xfrm>
            <a:off x="3607694" y="649480"/>
            <a:ext cx="4916510" cy="5546047"/>
          </a:xfrm>
        </p:spPr>
        <p:txBody>
          <a:bodyPr anchor="ctr">
            <a:normAutofit/>
          </a:bodyPr>
          <a:lstStyle/>
          <a:p>
            <a:pPr marL="25400" indent="0">
              <a:buNone/>
            </a:pPr>
            <a:r>
              <a:rPr lang="en-US" sz="2800" kern="1200">
                <a:solidFill>
                  <a:schemeClr val="tx1"/>
                </a:solidFill>
              </a:rPr>
              <a:t>The Transition from Student Teacher to ECT</a:t>
            </a:r>
            <a:endParaRPr lang="en-US" sz="2800">
              <a:solidFill>
                <a:schemeClr val="tx1"/>
              </a:solidFill>
            </a:endParaRPr>
          </a:p>
        </p:txBody>
      </p:sp>
    </p:spTree>
    <p:extLst>
      <p:ext uri="{BB962C8B-B14F-4D97-AF65-F5344CB8AC3E}">
        <p14:creationId xmlns:p14="http://schemas.microsoft.com/office/powerpoint/2010/main" val="380942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E669C1C-A8D9-4810-A8BA-BED0F8C746EB}"/>
              </a:ext>
            </a:extLst>
          </p:cNvPr>
          <p:cNvSpPr>
            <a:spLocks noGrp="1"/>
          </p:cNvSpPr>
          <p:nvPr>
            <p:ph type="title"/>
          </p:nvPr>
        </p:nvSpPr>
        <p:spPr>
          <a:xfrm>
            <a:off x="603504" y="1412489"/>
            <a:ext cx="2153321" cy="2156621"/>
          </a:xfrm>
        </p:spPr>
        <p:txBody>
          <a:bodyPr vert="horz" lIns="91440" tIns="45720" rIns="91440" bIns="45720" rtlCol="0" anchor="t">
            <a:normAutofit/>
          </a:bodyPr>
          <a:lstStyle/>
          <a:p>
            <a:pPr algn="l">
              <a:lnSpc>
                <a:spcPct val="90000"/>
              </a:lnSpc>
              <a:spcBef>
                <a:spcPct val="0"/>
              </a:spcBef>
            </a:pPr>
            <a:r>
              <a:rPr lang="en-US" sz="3100" kern="1200">
                <a:solidFill>
                  <a:srgbClr val="FFFFFF"/>
                </a:solidFill>
                <a:latin typeface="+mj-lt"/>
                <a:ea typeface="+mj-ea"/>
                <a:cs typeface="+mj-cs"/>
              </a:rPr>
              <a:t>The Early Career Framework (ECF)</a:t>
            </a:r>
          </a:p>
        </p:txBody>
      </p:sp>
      <p:sp>
        <p:nvSpPr>
          <p:cNvPr id="5" name="Content Placeholder 4">
            <a:extLst>
              <a:ext uri="{FF2B5EF4-FFF2-40B4-BE49-F238E27FC236}">
                <a16:creationId xmlns:a16="http://schemas.microsoft.com/office/drawing/2014/main" id="{F58F7E5A-3A10-4DB5-8819-D332AA71249E}"/>
              </a:ext>
            </a:extLst>
          </p:cNvPr>
          <p:cNvSpPr>
            <a:spLocks noGrp="1"/>
          </p:cNvSpPr>
          <p:nvPr>
            <p:ph idx="1"/>
          </p:nvPr>
        </p:nvSpPr>
        <p:spPr>
          <a:xfrm>
            <a:off x="3899244" y="429208"/>
            <a:ext cx="4634018" cy="4665305"/>
          </a:xfrm>
        </p:spPr>
        <p:txBody>
          <a:bodyPr spcFirstLastPara="1" vert="horz" lIns="91440" tIns="45720" rIns="91440" bIns="45720" rtlCol="0" anchorCtr="0">
            <a:normAutofit fontScale="85000" lnSpcReduction="10000"/>
          </a:bodyPr>
          <a:lstStyle/>
          <a:p>
            <a:pPr indent="-228600">
              <a:lnSpc>
                <a:spcPct val="90000"/>
              </a:lnSpc>
              <a:buFont typeface="Arial" panose="020B0604020202020204" pitchFamily="34" charset="0"/>
              <a:buChar char="•"/>
            </a:pPr>
            <a:r>
              <a:rPr lang="en-US" sz="2400" kern="1200">
                <a:solidFill>
                  <a:schemeClr val="tx1"/>
                </a:solidFill>
                <a:latin typeface="+mn-lt"/>
                <a:ea typeface="+mn-ea"/>
                <a:cs typeface="+mn-cs"/>
              </a:rPr>
              <a:t>Introduced 2021 as a ‘framework of standards to help early career teachers succeed at the start of their careers’</a:t>
            </a:r>
            <a:endParaRPr lang="en-US" sz="2400" kern="1200">
              <a:solidFill>
                <a:schemeClr val="tx1"/>
              </a:solidFill>
              <a:latin typeface="+mn-lt"/>
              <a:ea typeface="+mn-ea"/>
              <a:cs typeface="Arial"/>
            </a:endParaRPr>
          </a:p>
          <a:p>
            <a:pPr indent="-228600">
              <a:lnSpc>
                <a:spcPct val="90000"/>
              </a:lnSpc>
              <a:buFont typeface="Arial" panose="020B0604020202020204" pitchFamily="34" charset="0"/>
              <a:buChar char="•"/>
            </a:pPr>
            <a:r>
              <a:rPr lang="en-US" sz="2400" kern="1200">
                <a:solidFill>
                  <a:schemeClr val="tx1"/>
                </a:solidFill>
                <a:latin typeface="+mn-lt"/>
                <a:ea typeface="+mn-ea"/>
                <a:cs typeface="+mn-cs"/>
              </a:rPr>
              <a:t>Rationale = transforming the support and development of teachers at the start of their career</a:t>
            </a:r>
            <a:endParaRPr lang="en-US" sz="2400" kern="1200">
              <a:solidFill>
                <a:schemeClr val="tx1"/>
              </a:solidFill>
              <a:latin typeface="+mn-lt"/>
              <a:ea typeface="+mn-ea"/>
              <a:cs typeface="Arial"/>
            </a:endParaRPr>
          </a:p>
          <a:p>
            <a:pPr indent="-228600">
              <a:lnSpc>
                <a:spcPct val="90000"/>
              </a:lnSpc>
              <a:buFont typeface="Arial" panose="020B0604020202020204" pitchFamily="34" charset="0"/>
              <a:buChar char="•"/>
            </a:pPr>
            <a:r>
              <a:rPr lang="en-US" sz="2400" kern="1200">
                <a:solidFill>
                  <a:schemeClr val="tx1"/>
                </a:solidFill>
                <a:latin typeface="+mn-lt"/>
                <a:ea typeface="+mn-ea"/>
                <a:cs typeface="+mn-cs"/>
              </a:rPr>
              <a:t>Part of a two year package of structured training and support.</a:t>
            </a:r>
            <a:endParaRPr lang="en-US" sz="2400" kern="1200">
              <a:solidFill>
                <a:schemeClr val="tx1"/>
              </a:solidFill>
              <a:latin typeface="+mn-lt"/>
              <a:ea typeface="+mn-ea"/>
              <a:cs typeface="Arial"/>
            </a:endParaRPr>
          </a:p>
          <a:p>
            <a:pPr indent="-228600">
              <a:lnSpc>
                <a:spcPct val="90000"/>
              </a:lnSpc>
              <a:buFont typeface="Arial" panose="020B0604020202020204" pitchFamily="34" charset="0"/>
              <a:buChar char="•"/>
            </a:pPr>
            <a:r>
              <a:rPr lang="en-US" sz="2400" kern="1200">
                <a:solidFill>
                  <a:schemeClr val="tx1"/>
                </a:solidFill>
                <a:latin typeface="+mn-lt"/>
                <a:ea typeface="+mn-ea"/>
                <a:cs typeface="+mn-cs"/>
              </a:rPr>
              <a:t>Acknowledges that new teachers have not always had the support or the time to devote to CPD in order to thrive in their new careers.</a:t>
            </a:r>
            <a:endParaRPr lang="en-US" sz="2400" kern="1200">
              <a:solidFill>
                <a:schemeClr val="tx1"/>
              </a:solidFill>
              <a:latin typeface="+mn-lt"/>
              <a:ea typeface="+mn-ea"/>
              <a:cs typeface="Arial"/>
            </a:endParaRPr>
          </a:p>
          <a:p>
            <a:pPr indent="-228600">
              <a:lnSpc>
                <a:spcPct val="90000"/>
              </a:lnSpc>
              <a:buFont typeface="Arial" panose="020B0604020202020204" pitchFamily="34" charset="0"/>
              <a:buChar char="•"/>
            </a:pPr>
            <a:endParaRPr lang="en-US" sz="2400" kern="1200">
              <a:solidFill>
                <a:schemeClr val="tx1"/>
              </a:solidFill>
              <a:latin typeface="+mn-lt"/>
              <a:ea typeface="+mn-ea"/>
              <a:cs typeface="Arial"/>
            </a:endParaRPr>
          </a:p>
          <a:p>
            <a:pPr marL="0" indent="0">
              <a:lnSpc>
                <a:spcPct val="90000"/>
              </a:lnSpc>
              <a:buNone/>
            </a:pPr>
            <a:r>
              <a:rPr lang="en-US" sz="2400" kern="1200">
                <a:solidFill>
                  <a:schemeClr val="tx1"/>
                </a:solidFill>
                <a:latin typeface="+mn-lt"/>
                <a:ea typeface="+mn-ea"/>
                <a:cs typeface="+mn-cs"/>
              </a:rPr>
              <a:t>(DfE 2019)</a:t>
            </a:r>
            <a:endParaRPr lang="en-US" sz="2400" kern="1200">
              <a:solidFill>
                <a:schemeClr val="tx1"/>
              </a:solidFill>
              <a:latin typeface="+mn-lt"/>
              <a:ea typeface="+mn-ea"/>
              <a:cs typeface="Arial"/>
            </a:endParaRPr>
          </a:p>
          <a:p>
            <a:pPr marL="0" indent="-228600">
              <a:lnSpc>
                <a:spcPct val="90000"/>
              </a:lnSpc>
              <a:buFont typeface="Arial" panose="020B0604020202020204" pitchFamily="34" charset="0"/>
              <a:buChar char="•"/>
            </a:pPr>
            <a:endParaRPr lang="en-US" sz="1200" kern="1200">
              <a:solidFill>
                <a:schemeClr val="tx1"/>
              </a:solidFill>
              <a:latin typeface="+mn-lt"/>
              <a:ea typeface="+mn-ea"/>
              <a:cs typeface="+mn-cs"/>
            </a:endParaRPr>
          </a:p>
          <a:p>
            <a:pPr marL="0" indent="-228600">
              <a:lnSpc>
                <a:spcPct val="90000"/>
              </a:lnSpc>
              <a:buFont typeface="Arial" panose="020B0604020202020204" pitchFamily="34" charset="0"/>
              <a:buChar char="•"/>
            </a:pPr>
            <a:endParaRPr lang="en-US" sz="1200" kern="1200">
              <a:solidFill>
                <a:schemeClr val="tx1"/>
              </a:solidFill>
              <a:latin typeface="+mn-lt"/>
              <a:ea typeface="+mn-ea"/>
              <a:cs typeface="+mn-cs"/>
            </a:endParaRPr>
          </a:p>
        </p:txBody>
      </p:sp>
      <p:sp>
        <p:nvSpPr>
          <p:cNvPr id="2" name="TextBox 1">
            <a:extLst>
              <a:ext uri="{FF2B5EF4-FFF2-40B4-BE49-F238E27FC236}">
                <a16:creationId xmlns:a16="http://schemas.microsoft.com/office/drawing/2014/main" id="{B8D517AE-0BF3-4222-BDD0-D1827991B993}"/>
              </a:ext>
            </a:extLst>
          </p:cNvPr>
          <p:cNvSpPr txBox="1"/>
          <p:nvPr/>
        </p:nvSpPr>
        <p:spPr>
          <a:xfrm>
            <a:off x="3899244" y="5523721"/>
            <a:ext cx="4634019" cy="90507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700" kern="1200">
                <a:solidFill>
                  <a:schemeClr val="tx1"/>
                </a:solidFill>
                <a:latin typeface="+mn-lt"/>
                <a:ea typeface="+mn-ea"/>
                <a:cs typeface="+mn-cs"/>
              </a:rPr>
              <a:t>All sounds positive so far…</a:t>
            </a:r>
            <a:endParaRPr lang="en-US">
              <a:ea typeface="+mn-ea"/>
              <a:cs typeface="+mn-cs"/>
            </a:endParaRPr>
          </a:p>
        </p:txBody>
      </p:sp>
    </p:spTree>
    <p:extLst>
      <p:ext uri="{BB962C8B-B14F-4D97-AF65-F5344CB8AC3E}">
        <p14:creationId xmlns:p14="http://schemas.microsoft.com/office/powerpoint/2010/main" val="10960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227F-FB00-4F9D-8B11-D21BFB9AA814}"/>
              </a:ext>
            </a:extLst>
          </p:cNvPr>
          <p:cNvSpPr>
            <a:spLocks noGrp="1"/>
          </p:cNvSpPr>
          <p:nvPr>
            <p:ph type="title"/>
          </p:nvPr>
        </p:nvSpPr>
        <p:spPr>
          <a:xfrm>
            <a:off x="3724072" y="629268"/>
            <a:ext cx="4939868" cy="1286160"/>
          </a:xfrm>
        </p:spPr>
        <p:txBody>
          <a:bodyPr anchor="b">
            <a:normAutofit/>
          </a:bodyPr>
          <a:lstStyle/>
          <a:p>
            <a:r>
              <a:rPr lang="en-GB" sz="4100"/>
              <a:t>The focus on support</a:t>
            </a:r>
          </a:p>
        </p:txBody>
      </p:sp>
      <p:sp>
        <p:nvSpPr>
          <p:cNvPr id="3" name="Content Placeholder 2">
            <a:extLst>
              <a:ext uri="{FF2B5EF4-FFF2-40B4-BE49-F238E27FC236}">
                <a16:creationId xmlns:a16="http://schemas.microsoft.com/office/drawing/2014/main" id="{5F9B5F76-D220-46D2-8829-EF5F7D808B41}"/>
              </a:ext>
            </a:extLst>
          </p:cNvPr>
          <p:cNvSpPr>
            <a:spLocks noGrp="1"/>
          </p:cNvSpPr>
          <p:nvPr>
            <p:ph idx="1"/>
          </p:nvPr>
        </p:nvSpPr>
        <p:spPr>
          <a:xfrm>
            <a:off x="3724073" y="2438400"/>
            <a:ext cx="4939867" cy="3785419"/>
          </a:xfrm>
        </p:spPr>
        <p:txBody>
          <a:bodyPr spcFirstLastPara="1" vert="horz" lIns="68580" tIns="34290" rIns="68580" bIns="34290" rtlCol="0" anchorCtr="0">
            <a:normAutofit/>
          </a:bodyPr>
          <a:lstStyle/>
          <a:p>
            <a:pPr>
              <a:lnSpc>
                <a:spcPct val="90000"/>
              </a:lnSpc>
            </a:pPr>
            <a:r>
              <a:rPr lang="en-GB" sz="1600"/>
              <a:t>The DfE’s interpretation of support &amp; ECTs’ understanding of this are significantly different</a:t>
            </a:r>
            <a:endParaRPr lang="en-GB" sz="1600">
              <a:cs typeface="Calibri"/>
            </a:endParaRPr>
          </a:p>
          <a:p>
            <a:pPr>
              <a:lnSpc>
                <a:spcPct val="90000"/>
              </a:lnSpc>
            </a:pPr>
            <a:r>
              <a:rPr lang="en-GB" sz="1600"/>
              <a:t>‘Learn about’ &amp; ‘learn how to’ within the five key areas of behaviour management, pedagogy, curriculum, assessment &amp; professional behaviours</a:t>
            </a:r>
          </a:p>
          <a:p>
            <a:pPr>
              <a:lnSpc>
                <a:spcPct val="90000"/>
              </a:lnSpc>
            </a:pPr>
            <a:r>
              <a:rPr lang="en-GB" sz="1600"/>
              <a:t>Does not focus on the intricacies; support comes across as simplistic – no strategies identified or reference to complexities</a:t>
            </a:r>
            <a:endParaRPr lang="en-GB" sz="1600">
              <a:cs typeface="Calibri" panose="020F0502020204030204"/>
            </a:endParaRPr>
          </a:p>
          <a:p>
            <a:pPr>
              <a:lnSpc>
                <a:spcPct val="90000"/>
              </a:lnSpc>
            </a:pPr>
            <a:r>
              <a:rPr lang="en-GB" sz="1600">
                <a:ea typeface="+mn-lt"/>
                <a:cs typeface="+mn-lt"/>
              </a:rPr>
              <a:t>Little attention has been paid to emotional and relational aspects of support needed within the teaching profession (Aspfors and Bondas 2013)</a:t>
            </a:r>
            <a:endParaRPr lang="en-GB" sz="1600">
              <a:cs typeface="Arial"/>
            </a:endParaRPr>
          </a:p>
          <a:p>
            <a:pPr>
              <a:lnSpc>
                <a:spcPct val="90000"/>
              </a:lnSpc>
            </a:pPr>
            <a:r>
              <a:rPr lang="en-GB" sz="1600"/>
              <a:t> Technical pedagogies, as often outlined in policy, limit the capacity for ‘autonomous judgement, emotional investment and moral purpose’ (Ozga 2000: 57).</a:t>
            </a:r>
          </a:p>
          <a:p>
            <a:pPr>
              <a:lnSpc>
                <a:spcPct val="90000"/>
              </a:lnSpc>
            </a:pPr>
            <a:endParaRPr lang="en-GB" sz="1600"/>
          </a:p>
        </p:txBody>
      </p:sp>
      <p:pic>
        <p:nvPicPr>
          <p:cNvPr id="5" name="Picture 4" descr="Graph on document with pen">
            <a:extLst>
              <a:ext uri="{FF2B5EF4-FFF2-40B4-BE49-F238E27FC236}">
                <a16:creationId xmlns:a16="http://schemas.microsoft.com/office/drawing/2014/main" id="{352B46CE-1357-4D01-AFEB-78E135D758E5}"/>
              </a:ext>
            </a:extLst>
          </p:cNvPr>
          <p:cNvPicPr>
            <a:picLocks noChangeAspect="1"/>
          </p:cNvPicPr>
          <p:nvPr/>
        </p:nvPicPr>
        <p:blipFill rotWithShape="1">
          <a:blip r:embed="rId3"/>
          <a:srcRect l="39942" r="26219"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4C81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7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4CAEAB9-69F4-D34F-B5AA-7BC92F8CCFE9}"/>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Introduction</a:t>
            </a:r>
          </a:p>
        </p:txBody>
      </p:sp>
      <p:sp>
        <p:nvSpPr>
          <p:cNvPr id="5" name="Text Placeholder 4">
            <a:extLst>
              <a:ext uri="{FF2B5EF4-FFF2-40B4-BE49-F238E27FC236}">
                <a16:creationId xmlns:a16="http://schemas.microsoft.com/office/drawing/2014/main" id="{95F84D43-AA75-0144-BBFD-1DD79B93BE92}"/>
              </a:ext>
            </a:extLst>
          </p:cNvPr>
          <p:cNvSpPr>
            <a:spLocks noGrp="1"/>
          </p:cNvSpPr>
          <p:nvPr>
            <p:ph type="body" idx="1"/>
          </p:nvPr>
        </p:nvSpPr>
        <p:spPr>
          <a:xfrm>
            <a:off x="1028699" y="2318196"/>
            <a:ext cx="7293023" cy="3840007"/>
          </a:xfrm>
        </p:spPr>
        <p:txBody>
          <a:bodyPr anchor="ctr">
            <a:normAutofit/>
          </a:bodyPr>
          <a:lstStyle/>
          <a:p>
            <a:r>
              <a:rPr lang="en-US" sz="2800"/>
              <a:t>York St John ITE Partnership </a:t>
            </a:r>
          </a:p>
          <a:p>
            <a:r>
              <a:rPr lang="en-US" sz="2800"/>
              <a:t>Rhetoric and reality – navigating the complexities and challenges in 3 key </a:t>
            </a:r>
          </a:p>
          <a:p>
            <a:pPr marL="25400" indent="0">
              <a:buNone/>
            </a:pPr>
            <a:r>
              <a:rPr lang="en-US" sz="2800"/>
              <a:t>      areas of the teacher trajectory:</a:t>
            </a:r>
            <a:endParaRPr lang="en-US"/>
          </a:p>
          <a:p>
            <a:pPr marL="25400" indent="0">
              <a:buNone/>
            </a:pPr>
            <a:r>
              <a:rPr lang="en-US" sz="2800"/>
              <a:t>	- </a:t>
            </a:r>
            <a:r>
              <a:rPr lang="en-US" sz="2800" i="1"/>
              <a:t>selection</a:t>
            </a:r>
            <a:r>
              <a:rPr lang="en-US" sz="2800"/>
              <a:t> of student teachers</a:t>
            </a:r>
          </a:p>
          <a:p>
            <a:pPr marL="25400" indent="0">
              <a:buNone/>
            </a:pPr>
            <a:r>
              <a:rPr lang="en-US" sz="2800"/>
              <a:t>	- </a:t>
            </a:r>
            <a:r>
              <a:rPr lang="en-US" sz="2800" i="1"/>
              <a:t>formation</a:t>
            </a:r>
            <a:r>
              <a:rPr lang="en-US" sz="2800"/>
              <a:t> – education v. training</a:t>
            </a:r>
          </a:p>
          <a:p>
            <a:pPr marL="25400" indent="0">
              <a:buNone/>
            </a:pPr>
            <a:r>
              <a:rPr lang="en-US" sz="2800"/>
              <a:t>	- </a:t>
            </a:r>
            <a:r>
              <a:rPr lang="en-US" sz="2800" i="1"/>
              <a:t>development</a:t>
            </a:r>
            <a:r>
              <a:rPr lang="en-US" sz="2800"/>
              <a:t> - ECTs</a:t>
            </a:r>
          </a:p>
          <a:p>
            <a:endParaRPr lang="en-US" sz="2800"/>
          </a:p>
        </p:txBody>
      </p:sp>
      <p:sp>
        <p:nvSpPr>
          <p:cNvPr id="6" name="Down Arrow 5">
            <a:extLst>
              <a:ext uri="{FF2B5EF4-FFF2-40B4-BE49-F238E27FC236}">
                <a16:creationId xmlns:a16="http://schemas.microsoft.com/office/drawing/2014/main" id="{1EEDF406-1BA2-3246-B51B-63FE004898BE}"/>
              </a:ext>
            </a:extLst>
          </p:cNvPr>
          <p:cNvSpPr/>
          <p:nvPr/>
        </p:nvSpPr>
        <p:spPr>
          <a:xfrm>
            <a:off x="6983848" y="3429000"/>
            <a:ext cx="1714194" cy="2673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en-US" sz="2000"/>
              <a:t>Complex trajectory</a:t>
            </a:r>
          </a:p>
        </p:txBody>
      </p:sp>
    </p:spTree>
    <p:extLst>
      <p:ext uri="{BB962C8B-B14F-4D97-AF65-F5344CB8AC3E}">
        <p14:creationId xmlns:p14="http://schemas.microsoft.com/office/powerpoint/2010/main" val="235463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3856DC-E872-41F9-AF0C-42D8A34A3167}"/>
              </a:ext>
            </a:extLst>
          </p:cNvPr>
          <p:cNvSpPr>
            <a:spLocks noGrp="1"/>
          </p:cNvSpPr>
          <p:nvPr>
            <p:ph type="title"/>
          </p:nvPr>
        </p:nvSpPr>
        <p:spPr>
          <a:xfrm>
            <a:off x="350041" y="586855"/>
            <a:ext cx="2401025" cy="3387497"/>
          </a:xfrm>
        </p:spPr>
        <p:txBody>
          <a:bodyPr anchor="b">
            <a:normAutofit/>
          </a:bodyPr>
          <a:lstStyle/>
          <a:p>
            <a:pPr algn="r"/>
            <a:r>
              <a:rPr lang="en-GB" sz="3500">
                <a:solidFill>
                  <a:srgbClr val="FFFFFF"/>
                </a:solidFill>
              </a:rPr>
              <a:t>Impact on mentors</a:t>
            </a:r>
          </a:p>
        </p:txBody>
      </p:sp>
      <p:sp>
        <p:nvSpPr>
          <p:cNvPr id="3" name="Content Placeholder 2">
            <a:extLst>
              <a:ext uri="{FF2B5EF4-FFF2-40B4-BE49-F238E27FC236}">
                <a16:creationId xmlns:a16="http://schemas.microsoft.com/office/drawing/2014/main" id="{9F9CBF14-6565-439F-A0E2-4D595CC97FEE}"/>
              </a:ext>
            </a:extLst>
          </p:cNvPr>
          <p:cNvSpPr>
            <a:spLocks noGrp="1"/>
          </p:cNvSpPr>
          <p:nvPr>
            <p:ph idx="1"/>
          </p:nvPr>
        </p:nvSpPr>
        <p:spPr>
          <a:xfrm>
            <a:off x="3607694" y="649480"/>
            <a:ext cx="4916510" cy="5546047"/>
          </a:xfrm>
        </p:spPr>
        <p:txBody>
          <a:bodyPr anchor="ctr">
            <a:normAutofit/>
          </a:bodyPr>
          <a:lstStyle/>
          <a:p>
            <a:r>
              <a:rPr lang="en-GB" sz="1700"/>
              <a:t>‘Low trust policy environment’ (Ball, Maguire &amp; Braun 2012: 56)</a:t>
            </a:r>
          </a:p>
          <a:p>
            <a:r>
              <a:rPr lang="en-GB" sz="1700"/>
              <a:t>Needs referred to within the ‘Ethics of Care’ (Noddings 2002) may not be met</a:t>
            </a:r>
          </a:p>
          <a:p>
            <a:r>
              <a:rPr lang="en-GB" sz="1700"/>
              <a:t>Power dynamics – the ECF may become the driving force for meetings as opposed to expressed concerns or wishes of the ECT</a:t>
            </a:r>
          </a:p>
          <a:p>
            <a:r>
              <a:rPr lang="en-GB" sz="1700"/>
              <a:t>Wider impact on ITE providers in providing mentors and on schools’ reluctance to employ ECTs.</a:t>
            </a:r>
          </a:p>
        </p:txBody>
      </p:sp>
    </p:spTree>
    <p:extLst>
      <p:ext uri="{BB962C8B-B14F-4D97-AF65-F5344CB8AC3E}">
        <p14:creationId xmlns:p14="http://schemas.microsoft.com/office/powerpoint/2010/main" val="3759677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ABD5-4675-4FFF-AF51-53A2712266BA}"/>
              </a:ext>
            </a:extLst>
          </p:cNvPr>
          <p:cNvSpPr>
            <a:spLocks noGrp="1"/>
          </p:cNvSpPr>
          <p:nvPr>
            <p:ph type="title"/>
          </p:nvPr>
        </p:nvSpPr>
        <p:spPr/>
        <p:txBody>
          <a:bodyPr/>
          <a:lstStyle/>
          <a:p>
            <a:r>
              <a:rPr lang="en-GB"/>
              <a:t>Impact on employment of ECTs</a:t>
            </a:r>
          </a:p>
        </p:txBody>
      </p:sp>
      <p:sp>
        <p:nvSpPr>
          <p:cNvPr id="4" name="Speech Bubble: Oval 3">
            <a:extLst>
              <a:ext uri="{FF2B5EF4-FFF2-40B4-BE49-F238E27FC236}">
                <a16:creationId xmlns:a16="http://schemas.microsoft.com/office/drawing/2014/main" id="{78AD15CB-3106-49EA-B6C4-362F52B9F81D}"/>
              </a:ext>
            </a:extLst>
          </p:cNvPr>
          <p:cNvSpPr/>
          <p:nvPr/>
        </p:nvSpPr>
        <p:spPr>
          <a:xfrm>
            <a:off x="533399" y="2096691"/>
            <a:ext cx="3495675" cy="1743075"/>
          </a:xfrm>
          <a:prstGeom prst="wedgeEllipseCallout">
            <a:avLst>
              <a:gd name="adj1" fmla="val -54076"/>
              <a:gd name="adj2" fmla="val 72883"/>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That requirement for the mentor really has affected my ability to get employment.  The schools seem quite reluctant to provide it.</a:t>
            </a:r>
          </a:p>
        </p:txBody>
      </p:sp>
      <p:sp>
        <p:nvSpPr>
          <p:cNvPr id="9" name="Speech Bubble: Oval 8">
            <a:extLst>
              <a:ext uri="{FF2B5EF4-FFF2-40B4-BE49-F238E27FC236}">
                <a16:creationId xmlns:a16="http://schemas.microsoft.com/office/drawing/2014/main" id="{CC2193F6-DFC8-48F3-85CE-969147A8051D}"/>
              </a:ext>
            </a:extLst>
          </p:cNvPr>
          <p:cNvSpPr/>
          <p:nvPr/>
        </p:nvSpPr>
        <p:spPr>
          <a:xfrm>
            <a:off x="3519487" y="2971800"/>
            <a:ext cx="5505450" cy="2209800"/>
          </a:xfrm>
          <a:prstGeom prst="wedgeEllipseCallout">
            <a:avLst>
              <a:gd name="adj1" fmla="val -39404"/>
              <a:gd name="adj2" fmla="val 788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Rectangle 7">
            <a:extLst>
              <a:ext uri="{FF2B5EF4-FFF2-40B4-BE49-F238E27FC236}">
                <a16:creationId xmlns:a16="http://schemas.microsoft.com/office/drawing/2014/main" id="{CF08E619-089C-4706-B061-C2581F00EB6F}"/>
              </a:ext>
            </a:extLst>
          </p:cNvPr>
          <p:cNvSpPr/>
          <p:nvPr/>
        </p:nvSpPr>
        <p:spPr>
          <a:xfrm>
            <a:off x="4029673" y="3429000"/>
            <a:ext cx="4580929" cy="1600438"/>
          </a:xfrm>
          <a:prstGeom prst="rect">
            <a:avLst/>
          </a:prstGeom>
        </p:spPr>
        <p:txBody>
          <a:bodyPr wrap="square" lIns="91440" tIns="45720" rIns="91440" bIns="45720" anchor="t">
            <a:spAutoFit/>
          </a:bodyPr>
          <a:lstStyle/>
          <a:p>
            <a:pPr algn="ctr"/>
            <a:r>
              <a:rPr lang="en-GB">
                <a:solidFill>
                  <a:schemeClr val="bg1"/>
                </a:solidFill>
                <a:latin typeface="Segoe UI"/>
              </a:rPr>
              <a:t>Every interview I have had so far has rejected me because I am newly qualified and have actually given me that as their reason for rejecting me (these were schools whose adverts said suitable for NQTs). One school told me to apply to any future jobs once I am no longer an NQT! It's just become a recurring issue I'm not sure what to do about.</a:t>
            </a:r>
          </a:p>
        </p:txBody>
      </p:sp>
    </p:spTree>
    <p:extLst>
      <p:ext uri="{BB962C8B-B14F-4D97-AF65-F5344CB8AC3E}">
        <p14:creationId xmlns:p14="http://schemas.microsoft.com/office/powerpoint/2010/main" val="395368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2EC4E4-58FE-425D-AB87-8BF52A4D6021}"/>
              </a:ext>
            </a:extLst>
          </p:cNvPr>
          <p:cNvSpPr>
            <a:spLocks noGrp="1"/>
          </p:cNvSpPr>
          <p:nvPr>
            <p:ph type="title"/>
          </p:nvPr>
        </p:nvSpPr>
        <p:spPr>
          <a:xfrm>
            <a:off x="603504" y="1412489"/>
            <a:ext cx="2153321" cy="2156621"/>
          </a:xfrm>
        </p:spPr>
        <p:txBody>
          <a:bodyPr vert="horz" lIns="91440" tIns="45720" rIns="91440" bIns="45720" rtlCol="0" anchor="t">
            <a:normAutofit/>
          </a:bodyPr>
          <a:lstStyle/>
          <a:p>
            <a:pPr algn="l">
              <a:lnSpc>
                <a:spcPct val="90000"/>
              </a:lnSpc>
              <a:spcBef>
                <a:spcPct val="0"/>
              </a:spcBef>
            </a:pPr>
            <a:r>
              <a:rPr lang="en-US" sz="2900" kern="1200">
                <a:solidFill>
                  <a:srgbClr val="FFFFFF"/>
                </a:solidFill>
                <a:latin typeface="+mj-lt"/>
                <a:ea typeface="+mj-ea"/>
                <a:cs typeface="+mj-cs"/>
              </a:rPr>
              <a:t>Differences in context</a:t>
            </a:r>
          </a:p>
        </p:txBody>
      </p:sp>
      <p:sp>
        <p:nvSpPr>
          <p:cNvPr id="3" name="Content Placeholder 2">
            <a:extLst>
              <a:ext uri="{FF2B5EF4-FFF2-40B4-BE49-F238E27FC236}">
                <a16:creationId xmlns:a16="http://schemas.microsoft.com/office/drawing/2014/main" id="{D04B2B3F-554C-4A30-8E6C-97DAB2835A85}"/>
              </a:ext>
            </a:extLst>
          </p:cNvPr>
          <p:cNvSpPr>
            <a:spLocks noGrp="1"/>
          </p:cNvSpPr>
          <p:nvPr>
            <p:ph idx="1"/>
          </p:nvPr>
        </p:nvSpPr>
        <p:spPr>
          <a:xfrm>
            <a:off x="3684807" y="460766"/>
            <a:ext cx="4479647" cy="4465797"/>
          </a:xfrm>
        </p:spPr>
        <p:txBody>
          <a:bodyPr spcFirstLastPara="1" vert="horz" lIns="91440" tIns="45720" rIns="91440" bIns="45720" rtlCol="0" anchorCtr="0">
            <a:normAutofit/>
          </a:bodyPr>
          <a:lstStyle/>
          <a:p>
            <a:pPr indent="-228600">
              <a:lnSpc>
                <a:spcPct val="90000"/>
              </a:lnSpc>
              <a:buFont typeface="Arial" panose="020B0604020202020204" pitchFamily="34" charset="0"/>
              <a:buChar char="•"/>
            </a:pPr>
            <a:endParaRPr lang="en-US" sz="1600" kern="1200">
              <a:solidFill>
                <a:schemeClr val="tx1"/>
              </a:solidFill>
              <a:latin typeface="+mn-lt"/>
              <a:ea typeface="+mn-ea"/>
              <a:cs typeface="+mn-cs"/>
            </a:endParaRPr>
          </a:p>
          <a:p>
            <a:pPr indent="-228600">
              <a:lnSpc>
                <a:spcPct val="90000"/>
              </a:lnSpc>
              <a:buFont typeface="Arial" panose="020B0604020202020204" pitchFamily="34" charset="0"/>
              <a:buChar char="•"/>
            </a:pPr>
            <a:r>
              <a:rPr lang="en-US" sz="2400" kern="1200">
                <a:solidFill>
                  <a:schemeClr val="tx1"/>
                </a:solidFill>
                <a:ea typeface="+mn-ea"/>
              </a:rPr>
              <a:t>Recognition of mentor’s own standpoint and that of the school needed</a:t>
            </a:r>
          </a:p>
          <a:p>
            <a:pPr indent="-228600">
              <a:lnSpc>
                <a:spcPct val="90000"/>
              </a:lnSpc>
              <a:buFont typeface="Arial" panose="020B0604020202020204" pitchFamily="34" charset="0"/>
              <a:buChar char="•"/>
            </a:pPr>
            <a:r>
              <a:rPr lang="en-US" sz="2400" kern="1200">
                <a:solidFill>
                  <a:schemeClr val="tx1"/>
                </a:solidFill>
                <a:ea typeface="+mn-ea"/>
              </a:rPr>
              <a:t>The nature of support is diluted into tangible standards suggesting a conformity that is not likely to be present</a:t>
            </a:r>
          </a:p>
          <a:p>
            <a:pPr indent="-228600">
              <a:lnSpc>
                <a:spcPct val="90000"/>
              </a:lnSpc>
              <a:buFont typeface="Arial" panose="020B0604020202020204" pitchFamily="34" charset="0"/>
              <a:buChar char="•"/>
            </a:pPr>
            <a:r>
              <a:rPr lang="en-GB" sz="2400" kern="1200">
                <a:ea typeface="+mn-ea"/>
              </a:rPr>
              <a:t>Prescriptive nature will not meet the needs of all ECTs</a:t>
            </a:r>
            <a:endParaRPr lang="en-US" sz="2400" kern="1200">
              <a:solidFill>
                <a:schemeClr val="tx1"/>
              </a:solidFill>
              <a:ea typeface="+mn-ea"/>
            </a:endParaRPr>
          </a:p>
          <a:p>
            <a:pPr indent="-228600">
              <a:lnSpc>
                <a:spcPct val="90000"/>
              </a:lnSpc>
              <a:buFont typeface="Arial" panose="020B0604020202020204" pitchFamily="34" charset="0"/>
              <a:buChar char="•"/>
            </a:pPr>
            <a:r>
              <a:rPr lang="en-US" sz="2400" kern="1200">
                <a:solidFill>
                  <a:schemeClr val="tx1"/>
                </a:solidFill>
                <a:ea typeface="+mn-ea"/>
              </a:rPr>
              <a:t>Is a tailored yet consistent approach possible?</a:t>
            </a:r>
          </a:p>
          <a:p>
            <a:pPr marL="0" indent="-228600">
              <a:lnSpc>
                <a:spcPct val="90000"/>
              </a:lnSpc>
              <a:buFont typeface="Arial" panose="020B0604020202020204" pitchFamily="34" charset="0"/>
              <a:buChar char="•"/>
            </a:pPr>
            <a:endParaRPr lang="en-US" sz="1600" b="1" kern="1200">
              <a:solidFill>
                <a:schemeClr val="tx1"/>
              </a:solidFill>
              <a:latin typeface="+mn-lt"/>
              <a:ea typeface="+mn-ea"/>
              <a:cs typeface="+mn-cs"/>
            </a:endParaRPr>
          </a:p>
        </p:txBody>
      </p:sp>
      <p:sp>
        <p:nvSpPr>
          <p:cNvPr id="4" name="TextBox 3">
            <a:extLst>
              <a:ext uri="{FF2B5EF4-FFF2-40B4-BE49-F238E27FC236}">
                <a16:creationId xmlns:a16="http://schemas.microsoft.com/office/drawing/2014/main" id="{B28FC8F1-D744-4CB0-8527-74781CA8666B}"/>
              </a:ext>
            </a:extLst>
          </p:cNvPr>
          <p:cNvSpPr txBox="1"/>
          <p:nvPr/>
        </p:nvSpPr>
        <p:spPr>
          <a:xfrm>
            <a:off x="2407298" y="4739952"/>
            <a:ext cx="6125965" cy="149289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Bef>
                <a:spcPts val="750"/>
              </a:spcBef>
              <a:buFont typeface="Arial" panose="020B0604020202020204" pitchFamily="34" charset="0"/>
              <a:buChar char="•"/>
            </a:pPr>
            <a:endParaRPr lang="en-US" sz="1700" kern="1200">
              <a:solidFill>
                <a:schemeClr val="tx1"/>
              </a:solidFill>
              <a:latin typeface="+mn-lt"/>
              <a:ea typeface="+mn-ea"/>
              <a:cs typeface="+mn-cs"/>
            </a:endParaRPr>
          </a:p>
          <a:p>
            <a:pPr>
              <a:lnSpc>
                <a:spcPct val="90000"/>
              </a:lnSpc>
              <a:spcBef>
                <a:spcPts val="750"/>
              </a:spcBef>
            </a:pPr>
            <a:r>
              <a:rPr lang="en-US" sz="1700" b="1" kern="1200">
                <a:solidFill>
                  <a:schemeClr val="tx1"/>
                </a:solidFill>
                <a:latin typeface="+mn-lt"/>
                <a:ea typeface="+mn-ea"/>
                <a:cs typeface="+mn-cs"/>
              </a:rPr>
              <a:t>So how do we begin to address these complexities?</a:t>
            </a:r>
            <a:endParaRPr lang="en-US" sz="1700" kern="1200">
              <a:solidFill>
                <a:schemeClr val="tx1"/>
              </a:solidFill>
              <a:latin typeface="+mn-lt"/>
              <a:ea typeface="+mn-ea"/>
            </a:endParaRPr>
          </a:p>
        </p:txBody>
      </p:sp>
    </p:spTree>
    <p:extLst>
      <p:ext uri="{BB962C8B-B14F-4D97-AF65-F5344CB8AC3E}">
        <p14:creationId xmlns:p14="http://schemas.microsoft.com/office/powerpoint/2010/main" val="209698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80A6-6A25-44EF-907B-652DC6393BE7}"/>
              </a:ext>
            </a:extLst>
          </p:cNvPr>
          <p:cNvSpPr>
            <a:spLocks noGrp="1"/>
          </p:cNvSpPr>
          <p:nvPr>
            <p:ph type="title"/>
          </p:nvPr>
        </p:nvSpPr>
        <p:spPr/>
        <p:txBody>
          <a:bodyPr/>
          <a:lstStyle/>
          <a:p>
            <a:r>
              <a:rPr lang="en-GB"/>
              <a:t>Our ECT Strategy at YSJ</a:t>
            </a:r>
          </a:p>
        </p:txBody>
      </p:sp>
      <p:graphicFrame>
        <p:nvGraphicFramePr>
          <p:cNvPr id="5" name="Diagram 4">
            <a:extLst>
              <a:ext uri="{FF2B5EF4-FFF2-40B4-BE49-F238E27FC236}">
                <a16:creationId xmlns:a16="http://schemas.microsoft.com/office/drawing/2014/main" id="{F1A056D2-372E-4D46-A592-BDACDC88D25B}"/>
              </a:ext>
            </a:extLst>
          </p:cNvPr>
          <p:cNvGraphicFramePr/>
          <p:nvPr>
            <p:extLst>
              <p:ext uri="{D42A27DB-BD31-4B8C-83A1-F6EECF244321}">
                <p14:modId xmlns:p14="http://schemas.microsoft.com/office/powerpoint/2010/main" val="1259965578"/>
              </p:ext>
            </p:extLst>
          </p:nvPr>
        </p:nvGraphicFramePr>
        <p:xfrm>
          <a:off x="494705" y="1548765"/>
          <a:ext cx="8368902" cy="4280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64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BEFD-99C4-4761-82FE-E424D1F8D84B}"/>
              </a:ext>
            </a:extLst>
          </p:cNvPr>
          <p:cNvSpPr>
            <a:spLocks noGrp="1"/>
          </p:cNvSpPr>
          <p:nvPr>
            <p:ph type="title"/>
          </p:nvPr>
        </p:nvSpPr>
        <p:spPr/>
        <p:txBody>
          <a:bodyPr/>
          <a:lstStyle/>
          <a:p>
            <a:r>
              <a:rPr lang="en-GB"/>
              <a:t>What our ECTs say…</a:t>
            </a:r>
          </a:p>
        </p:txBody>
      </p:sp>
      <p:sp>
        <p:nvSpPr>
          <p:cNvPr id="4" name="Rectangle 3">
            <a:extLst>
              <a:ext uri="{FF2B5EF4-FFF2-40B4-BE49-F238E27FC236}">
                <a16:creationId xmlns:a16="http://schemas.microsoft.com/office/drawing/2014/main" id="{C4A33F41-E1AD-47A2-AAB0-3A24C931DBBA}"/>
              </a:ext>
            </a:extLst>
          </p:cNvPr>
          <p:cNvSpPr/>
          <p:nvPr/>
        </p:nvSpPr>
        <p:spPr>
          <a:xfrm>
            <a:off x="458986" y="1553766"/>
            <a:ext cx="4572000" cy="2031325"/>
          </a:xfrm>
          <a:prstGeom prst="rect">
            <a:avLst/>
          </a:prstGeom>
        </p:spPr>
        <p:txBody>
          <a:bodyPr lIns="91440" tIns="45720" rIns="91440" bIns="45720" anchor="t">
            <a:spAutoFit/>
          </a:bodyPr>
          <a:lstStyle/>
          <a:p>
            <a:r>
              <a:rPr lang="en-GB" i="1">
                <a:latin typeface="Calibri"/>
              </a:rPr>
              <a:t>During your NQT year, you still have the opportunity to regularly keep in touch with the Primary Ed family. I attended their half-termly webinars, where I could ask questions, listen to others NQTs and have a catch-up. Your first year in teaching can be quite overwhelming at times, however having NQT support means you have that space to talk with lecturers and other NQTS. You can listen and share ideas about what's working and then use them in your own practice.</a:t>
            </a:r>
            <a:endParaRPr lang="en-GB"/>
          </a:p>
        </p:txBody>
      </p:sp>
      <p:sp>
        <p:nvSpPr>
          <p:cNvPr id="5" name="Rectangle 4">
            <a:extLst>
              <a:ext uri="{FF2B5EF4-FFF2-40B4-BE49-F238E27FC236}">
                <a16:creationId xmlns:a16="http://schemas.microsoft.com/office/drawing/2014/main" id="{2EE4E93D-7F02-46A6-818B-A15F8A59332A}"/>
              </a:ext>
            </a:extLst>
          </p:cNvPr>
          <p:cNvSpPr/>
          <p:nvPr/>
        </p:nvSpPr>
        <p:spPr>
          <a:xfrm>
            <a:off x="2914650" y="4088934"/>
            <a:ext cx="4572000" cy="1169551"/>
          </a:xfrm>
          <a:prstGeom prst="rect">
            <a:avLst/>
          </a:prstGeom>
        </p:spPr>
        <p:txBody>
          <a:bodyPr lIns="91440" tIns="45720" rIns="91440" bIns="45720" anchor="t">
            <a:spAutoFit/>
          </a:bodyPr>
          <a:lstStyle/>
          <a:p>
            <a:r>
              <a:rPr lang="en-GB" i="1">
                <a:latin typeface="Calibri"/>
              </a:rPr>
              <a:t>The webinars are a great source of information, networking and discussion….The attendees are different each time, so we get a wealth of ideas each time and the opportunity for discussion with those that are in a similar place is extremely helpful. </a:t>
            </a:r>
          </a:p>
        </p:txBody>
      </p:sp>
      <p:sp>
        <p:nvSpPr>
          <p:cNvPr id="6" name="Rectangle 5">
            <a:extLst>
              <a:ext uri="{FF2B5EF4-FFF2-40B4-BE49-F238E27FC236}">
                <a16:creationId xmlns:a16="http://schemas.microsoft.com/office/drawing/2014/main" id="{923C9426-DE47-41C2-BAB1-75CC13689A81}"/>
              </a:ext>
            </a:extLst>
          </p:cNvPr>
          <p:cNvSpPr/>
          <p:nvPr/>
        </p:nvSpPr>
        <p:spPr>
          <a:xfrm>
            <a:off x="5724525" y="1715259"/>
            <a:ext cx="3124200" cy="2031325"/>
          </a:xfrm>
          <a:prstGeom prst="rect">
            <a:avLst/>
          </a:prstGeom>
        </p:spPr>
        <p:txBody>
          <a:bodyPr wrap="square" lIns="91440" tIns="45720" rIns="91440" bIns="45720" anchor="t">
            <a:spAutoFit/>
          </a:bodyPr>
          <a:lstStyle/>
          <a:p>
            <a:r>
              <a:rPr lang="en-GB" i="1">
                <a:latin typeface="Calibri"/>
              </a:rPr>
              <a:t>I've attended all of these [peer support groups] and they have provided me with the opportunity to speak with lecturers and other NQTs in small groups. This is especially helpful because it allows me to ask questions which relate to my school and my situation. It also allows us to share ideas and problems and to receive advice.</a:t>
            </a:r>
            <a:r>
              <a:rPr lang="en-GB">
                <a:latin typeface="Calibri"/>
              </a:rPr>
              <a:t> </a:t>
            </a:r>
          </a:p>
        </p:txBody>
      </p:sp>
      <p:sp>
        <p:nvSpPr>
          <p:cNvPr id="7" name="Rectangle 6">
            <a:extLst>
              <a:ext uri="{FF2B5EF4-FFF2-40B4-BE49-F238E27FC236}">
                <a16:creationId xmlns:a16="http://schemas.microsoft.com/office/drawing/2014/main" id="{C32C1B57-EC12-4D1E-A4DD-6FAB004A1CD8}"/>
              </a:ext>
            </a:extLst>
          </p:cNvPr>
          <p:cNvSpPr/>
          <p:nvPr/>
        </p:nvSpPr>
        <p:spPr>
          <a:xfrm>
            <a:off x="323850" y="4581021"/>
            <a:ext cx="2019300" cy="954107"/>
          </a:xfrm>
          <a:prstGeom prst="rect">
            <a:avLst/>
          </a:prstGeom>
        </p:spPr>
        <p:txBody>
          <a:bodyPr wrap="square" lIns="91440" tIns="45720" rIns="91440" bIns="45720" anchor="t">
            <a:spAutoFit/>
          </a:bodyPr>
          <a:lstStyle/>
          <a:p>
            <a:r>
              <a:rPr lang="en-GB" i="1">
                <a:latin typeface="Calibri"/>
              </a:rPr>
              <a:t>Well - being is supported as we know we are not alone in the challenges we are currently facing. </a:t>
            </a:r>
          </a:p>
        </p:txBody>
      </p:sp>
      <p:sp>
        <p:nvSpPr>
          <p:cNvPr id="8" name="TextBox 7">
            <a:extLst>
              <a:ext uri="{FF2B5EF4-FFF2-40B4-BE49-F238E27FC236}">
                <a16:creationId xmlns:a16="http://schemas.microsoft.com/office/drawing/2014/main" id="{A4393A05-F176-449D-B0E0-A92F6A0CEE88}"/>
              </a:ext>
            </a:extLst>
          </p:cNvPr>
          <p:cNvSpPr txBox="1"/>
          <p:nvPr/>
        </p:nvSpPr>
        <p:spPr>
          <a:xfrm>
            <a:off x="5635228" y="6046589"/>
            <a:ext cx="3295650" cy="253916"/>
          </a:xfrm>
          <a:prstGeom prst="rect">
            <a:avLst/>
          </a:prstGeom>
          <a:noFill/>
        </p:spPr>
        <p:txBody>
          <a:bodyPr wrap="square" rtlCol="0">
            <a:spAutoFit/>
          </a:bodyPr>
          <a:lstStyle/>
          <a:p>
            <a:pPr algn="r"/>
            <a:r>
              <a:rPr lang="en-GB" sz="1050"/>
              <a:t>Feedback – Summer 2021</a:t>
            </a:r>
          </a:p>
        </p:txBody>
      </p:sp>
    </p:spTree>
    <p:extLst>
      <p:ext uri="{BB962C8B-B14F-4D97-AF65-F5344CB8AC3E}">
        <p14:creationId xmlns:p14="http://schemas.microsoft.com/office/powerpoint/2010/main" val="310057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2A6C-7971-4B99-BE2B-C1661291EF65}"/>
              </a:ext>
            </a:extLst>
          </p:cNvPr>
          <p:cNvSpPr>
            <a:spLocks noGrp="1"/>
          </p:cNvSpPr>
          <p:nvPr>
            <p:ph type="title"/>
          </p:nvPr>
        </p:nvSpPr>
        <p:spPr>
          <a:xfrm>
            <a:off x="457200" y="274638"/>
            <a:ext cx="8229600" cy="1539657"/>
          </a:xfrm>
        </p:spPr>
        <p:txBody>
          <a:bodyPr/>
          <a:lstStyle/>
          <a:p>
            <a:r>
              <a:rPr lang="en-GB"/>
              <a:t>Thank you …...</a:t>
            </a:r>
            <a:br>
              <a:rPr lang="en-GB"/>
            </a:br>
            <a:r>
              <a:rPr lang="en-GB"/>
              <a:t> feedback or questions?</a:t>
            </a:r>
          </a:p>
        </p:txBody>
      </p:sp>
      <p:sp>
        <p:nvSpPr>
          <p:cNvPr id="3" name="Text Placeholder 2">
            <a:extLst>
              <a:ext uri="{FF2B5EF4-FFF2-40B4-BE49-F238E27FC236}">
                <a16:creationId xmlns:a16="http://schemas.microsoft.com/office/drawing/2014/main" id="{17DFD563-6EEA-4195-A792-9EDEE85E3E79}"/>
              </a:ext>
            </a:extLst>
          </p:cNvPr>
          <p:cNvSpPr>
            <a:spLocks noGrp="1"/>
          </p:cNvSpPr>
          <p:nvPr>
            <p:ph type="body" idx="1"/>
          </p:nvPr>
        </p:nvSpPr>
        <p:spPr>
          <a:xfrm>
            <a:off x="457200" y="2184747"/>
            <a:ext cx="8229600" cy="3941416"/>
          </a:xfrm>
        </p:spPr>
        <p:txBody>
          <a:bodyPr/>
          <a:lstStyle/>
          <a:p>
            <a:endParaRPr lang="en-GB"/>
          </a:p>
        </p:txBody>
      </p:sp>
      <p:pic>
        <p:nvPicPr>
          <p:cNvPr id="4" name="Picture 4" descr="Question mark on green pastel background">
            <a:extLst>
              <a:ext uri="{FF2B5EF4-FFF2-40B4-BE49-F238E27FC236}">
                <a16:creationId xmlns:a16="http://schemas.microsoft.com/office/drawing/2014/main" id="{15DB399C-AF7D-4DD3-B198-A1630206C6C1}"/>
              </a:ext>
            </a:extLst>
          </p:cNvPr>
          <p:cNvPicPr>
            <a:picLocks noChangeAspect="1"/>
          </p:cNvPicPr>
          <p:nvPr/>
        </p:nvPicPr>
        <p:blipFill>
          <a:blip r:embed="rId2"/>
          <a:stretch>
            <a:fillRect/>
          </a:stretch>
        </p:blipFill>
        <p:spPr>
          <a:xfrm>
            <a:off x="539779" y="2187233"/>
            <a:ext cx="8069344" cy="4066030"/>
          </a:xfrm>
          <a:prstGeom prst="rect">
            <a:avLst/>
          </a:prstGeom>
        </p:spPr>
      </p:pic>
    </p:spTree>
    <p:extLst>
      <p:ext uri="{BB962C8B-B14F-4D97-AF65-F5344CB8AC3E}">
        <p14:creationId xmlns:p14="http://schemas.microsoft.com/office/powerpoint/2010/main" val="3376009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55BE-BF40-4881-8A12-02628A8A8CD6}"/>
              </a:ext>
            </a:extLst>
          </p:cNvPr>
          <p:cNvSpPr>
            <a:spLocks noGrp="1"/>
          </p:cNvSpPr>
          <p:nvPr>
            <p:ph type="title"/>
          </p:nvPr>
        </p:nvSpPr>
        <p:spPr>
          <a:xfrm>
            <a:off x="457200" y="274638"/>
            <a:ext cx="8229600" cy="986425"/>
          </a:xfrm>
        </p:spPr>
        <p:txBody>
          <a:bodyPr/>
          <a:lstStyle/>
          <a:p>
            <a:r>
              <a:rPr lang="en-GB"/>
              <a:t>References</a:t>
            </a:r>
          </a:p>
        </p:txBody>
      </p:sp>
      <p:sp>
        <p:nvSpPr>
          <p:cNvPr id="3" name="Content Placeholder 2">
            <a:extLst>
              <a:ext uri="{FF2B5EF4-FFF2-40B4-BE49-F238E27FC236}">
                <a16:creationId xmlns:a16="http://schemas.microsoft.com/office/drawing/2014/main" id="{2D241A20-F5F2-4C6C-8442-7AF0DA3C5CC2}"/>
              </a:ext>
            </a:extLst>
          </p:cNvPr>
          <p:cNvSpPr>
            <a:spLocks noGrp="1"/>
          </p:cNvSpPr>
          <p:nvPr>
            <p:ph idx="1"/>
          </p:nvPr>
        </p:nvSpPr>
        <p:spPr>
          <a:xfrm>
            <a:off x="457200" y="1506254"/>
            <a:ext cx="8229600" cy="4619909"/>
          </a:xfrm>
        </p:spPr>
        <p:txBody>
          <a:bodyPr spcFirstLastPara="1" vert="horz" wrap="square" lIns="68580" tIns="34290" rIns="68580" bIns="34290" rtlCol="0" anchor="t" anchorCtr="0">
            <a:noAutofit/>
          </a:bodyPr>
          <a:lstStyle/>
          <a:p>
            <a:pPr marL="0" indent="0">
              <a:buNone/>
            </a:pPr>
            <a:r>
              <a:rPr lang="en-GB" sz="1200" err="1">
                <a:cs typeface="Calibri"/>
              </a:rPr>
              <a:t>Aspfors</a:t>
            </a:r>
            <a:r>
              <a:rPr lang="en-GB" sz="1200">
                <a:cs typeface="Calibri"/>
              </a:rPr>
              <a:t>, J., &amp; </a:t>
            </a:r>
            <a:r>
              <a:rPr lang="en-GB" sz="1200" err="1">
                <a:cs typeface="Calibri"/>
              </a:rPr>
              <a:t>Bondas</a:t>
            </a:r>
            <a:r>
              <a:rPr lang="en-GB" sz="1200">
                <a:cs typeface="Calibri"/>
              </a:rPr>
              <a:t>, T., (2013) '</a:t>
            </a:r>
            <a:r>
              <a:rPr lang="en-GB" sz="1200"/>
              <a:t>Caring about caring: newly qualified teachers' experiences of their relationships within the school community', </a:t>
            </a:r>
            <a:r>
              <a:rPr lang="en-GB" sz="1200" i="1"/>
              <a:t>Teachers and Teaching, </a:t>
            </a:r>
            <a:r>
              <a:rPr lang="en-GB" sz="1200"/>
              <a:t>19 (3), pp. 243-259</a:t>
            </a:r>
            <a:endParaRPr lang="en-US" sz="1200"/>
          </a:p>
          <a:p>
            <a:pPr marL="0" indent="0">
              <a:buNone/>
            </a:pPr>
            <a:r>
              <a:rPr lang="en-GB" sz="1200">
                <a:ea typeface="+mn-lt"/>
                <a:cs typeface="+mn-lt"/>
              </a:rPr>
              <a:t>Ball, S., Maguire, M., &amp; Braun, A., (2012) </a:t>
            </a:r>
            <a:r>
              <a:rPr lang="en-GB" sz="1200" i="1"/>
              <a:t>How schools do policy: policy enactments in secondary schools</a:t>
            </a:r>
            <a:r>
              <a:rPr lang="en-GB" sz="1200"/>
              <a:t>, London: Routledge</a:t>
            </a:r>
            <a:endParaRPr lang="en-GB" sz="1200">
              <a:ea typeface="+mn-lt"/>
              <a:cs typeface="+mn-lt"/>
            </a:endParaRPr>
          </a:p>
          <a:p>
            <a:pPr marL="0" indent="0">
              <a:buNone/>
            </a:pPr>
            <a:r>
              <a:rPr lang="en-GB" sz="1200"/>
              <a:t>Biesta, G. (2020) </a:t>
            </a:r>
            <a:r>
              <a:rPr lang="en-GB" sz="1200" i="1"/>
              <a:t>Educational Research – An Unorthodox Introduction</a:t>
            </a:r>
            <a:r>
              <a:rPr lang="en-GB" sz="1200"/>
              <a:t>. London, Bloomsbury Publishing. </a:t>
            </a:r>
          </a:p>
          <a:p>
            <a:pPr>
              <a:buNone/>
            </a:pPr>
            <a:r>
              <a:rPr lang="en-GB" sz="1200"/>
              <a:t>Carter, A. 2015. </a:t>
            </a:r>
            <a:r>
              <a:rPr lang="en-GB" sz="1200" i="1"/>
              <a:t>Carter Review of Initial Teacher Training (ITT)</a:t>
            </a:r>
            <a:r>
              <a:rPr lang="en-GB" sz="1200"/>
              <a:t>. London: DfE</a:t>
            </a:r>
          </a:p>
          <a:p>
            <a:pPr>
              <a:buNone/>
            </a:pPr>
            <a:r>
              <a:rPr lang="en-GB" sz="1200"/>
              <a:t>Department for Education (2019) Initi</a:t>
            </a:r>
            <a:r>
              <a:rPr lang="en-GB" sz="1200" i="1"/>
              <a:t>al teacher training (ITT): core content framework.  </a:t>
            </a:r>
            <a:r>
              <a:rPr lang="en-GB" sz="1200"/>
              <a:t>Available from:</a:t>
            </a:r>
          </a:p>
          <a:p>
            <a:pPr>
              <a:buNone/>
            </a:pPr>
            <a:r>
              <a:rPr lang="en-GB" sz="1200">
                <a:hlinkClick r:id="rId2"/>
              </a:rPr>
              <a:t>https://www.gov.uk/government/publications/initial-teacher-training-itt-core-content-framework</a:t>
            </a:r>
            <a:r>
              <a:rPr lang="en-GB" sz="1200"/>
              <a:t> [Accessed 24  October 2021]. </a:t>
            </a:r>
          </a:p>
          <a:p>
            <a:pPr marL="0" indent="0">
              <a:buNone/>
            </a:pPr>
            <a:r>
              <a:rPr lang="en-GB" sz="1200">
                <a:cs typeface="Calibri"/>
              </a:rPr>
              <a:t>Department for Education (2019) </a:t>
            </a:r>
            <a:r>
              <a:rPr lang="en-GB" sz="1200" i="1">
                <a:cs typeface="Calibri"/>
              </a:rPr>
              <a:t>Early Career Framework, available at: </a:t>
            </a:r>
            <a:r>
              <a:rPr lang="en-GB" sz="1200">
                <a:ea typeface="+mn-lt"/>
                <a:cs typeface="+mn-lt"/>
              </a:rPr>
              <a:t>Early Career Framework (publishing.service.gov.uk) (accessed 29.10.21)</a:t>
            </a:r>
            <a:endParaRPr lang="en-GB" sz="1200">
              <a:cs typeface="Calibri"/>
            </a:endParaRPr>
          </a:p>
          <a:p>
            <a:pPr>
              <a:buNone/>
            </a:pPr>
            <a:r>
              <a:rPr lang="en-GB" sz="1200">
                <a:ea typeface="+mn-lt"/>
              </a:rPr>
              <a:t>Hall, D. T. (2004). The protean career: A quarter-century journey. </a:t>
            </a:r>
            <a:r>
              <a:rPr lang="en-GB" sz="1200" i="1">
                <a:ea typeface="+mn-lt"/>
              </a:rPr>
              <a:t>Journal of Vocational </a:t>
            </a:r>
            <a:r>
              <a:rPr lang="en-GB" sz="1200" i="1" err="1">
                <a:ea typeface="+mn-lt"/>
              </a:rPr>
              <a:t>Behavior</a:t>
            </a:r>
            <a:r>
              <a:rPr lang="en-GB" sz="1200" i="1">
                <a:ea typeface="+mn-lt"/>
              </a:rPr>
              <a:t>, 65</a:t>
            </a:r>
            <a:r>
              <a:rPr lang="en-GB" sz="1200">
                <a:ea typeface="+mn-lt"/>
              </a:rPr>
              <a:t>(1), 1–13.</a:t>
            </a:r>
            <a:endParaRPr lang="en-GB" sz="1200"/>
          </a:p>
          <a:p>
            <a:pPr>
              <a:buNone/>
            </a:pPr>
            <a:r>
              <a:rPr lang="en-GB" sz="1200">
                <a:ea typeface="+mn-lt"/>
              </a:rPr>
              <a:t>Heidegger, M., (1967) </a:t>
            </a:r>
            <a:r>
              <a:rPr lang="en-GB" sz="1200" i="1">
                <a:ea typeface="+mn-lt"/>
              </a:rPr>
              <a:t>Being and Time, </a:t>
            </a:r>
            <a:r>
              <a:rPr lang="en-GB" sz="1200">
                <a:ea typeface="+mn-lt"/>
              </a:rPr>
              <a:t>Oxford: Blackwell</a:t>
            </a:r>
            <a:endParaRPr lang="en-GB" sz="1200"/>
          </a:p>
          <a:p>
            <a:pPr marL="0" indent="0">
              <a:buNone/>
            </a:pPr>
            <a:r>
              <a:rPr lang="en-GB" sz="1200">
                <a:ea typeface="+mn-lt"/>
                <a:cs typeface="+mn-lt"/>
              </a:rPr>
              <a:t>Noddings, N., (1998) </a:t>
            </a:r>
            <a:r>
              <a:rPr lang="en-GB" sz="1200" i="1">
                <a:ea typeface="+mn-lt"/>
                <a:cs typeface="+mn-lt"/>
              </a:rPr>
              <a:t>Philosophy of Education</a:t>
            </a:r>
            <a:r>
              <a:rPr lang="en-GB" sz="1200">
                <a:ea typeface="+mn-lt"/>
                <a:cs typeface="+mn-lt"/>
              </a:rPr>
              <a:t>, Oxford: Westview Press</a:t>
            </a:r>
          </a:p>
          <a:p>
            <a:pPr marL="0" indent="0">
              <a:buNone/>
            </a:pPr>
            <a:r>
              <a:rPr lang="en-GB" sz="1200">
                <a:ea typeface="+mn-lt"/>
                <a:cs typeface="+mn-lt"/>
              </a:rPr>
              <a:t>Noddings, N., (2002) </a:t>
            </a:r>
            <a:r>
              <a:rPr lang="en-GB" sz="1200" i="1">
                <a:ea typeface="+mn-lt"/>
                <a:cs typeface="+mn-lt"/>
              </a:rPr>
              <a:t>Educating Moral People: A caring alternative to character education</a:t>
            </a:r>
            <a:r>
              <a:rPr lang="en-GB" sz="1200">
                <a:ea typeface="+mn-lt"/>
                <a:cs typeface="+mn-lt"/>
              </a:rPr>
              <a:t>, London: Teachers College Press</a:t>
            </a:r>
            <a:endParaRPr lang="en-GB" sz="1200"/>
          </a:p>
          <a:p>
            <a:pPr marL="0" indent="0">
              <a:buNone/>
            </a:pPr>
            <a:r>
              <a:rPr lang="en-GB" sz="1200">
                <a:ea typeface="+mn-lt"/>
                <a:cs typeface="+mn-lt"/>
              </a:rPr>
              <a:t>Ozga, J., (2000) </a:t>
            </a:r>
            <a:r>
              <a:rPr lang="en-GB" sz="1200" i="1">
                <a:ea typeface="+mn-lt"/>
                <a:cs typeface="+mn-lt"/>
              </a:rPr>
              <a:t>Policy research in educational settings: contested terrain</a:t>
            </a:r>
            <a:r>
              <a:rPr lang="en-GB" sz="1200">
                <a:ea typeface="+mn-lt"/>
                <a:cs typeface="+mn-lt"/>
              </a:rPr>
              <a:t>, Buckingham: Open University Press</a:t>
            </a:r>
          </a:p>
          <a:p>
            <a:pPr>
              <a:buNone/>
            </a:pPr>
            <a:r>
              <a:rPr lang="en-GB" sz="1200"/>
              <a:t>Wittgenstein, L., &amp; Anscombe, G. E. M. (1997). Philosophical investigations. Oxford, UK: Blackwell</a:t>
            </a:r>
          </a:p>
          <a:p>
            <a:pPr marL="0" indent="0">
              <a:buNone/>
            </a:pPr>
            <a:endParaRPr lang="en-GB">
              <a:cs typeface="Arial"/>
            </a:endParaRPr>
          </a:p>
        </p:txBody>
      </p:sp>
    </p:spTree>
    <p:extLst>
      <p:ext uri="{BB962C8B-B14F-4D97-AF65-F5344CB8AC3E}">
        <p14:creationId xmlns:p14="http://schemas.microsoft.com/office/powerpoint/2010/main" val="329695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BE5A3-48E9-B244-B7FA-FEC4F794E1BD}"/>
              </a:ext>
            </a:extLst>
          </p:cNvPr>
          <p:cNvSpPr>
            <a:spLocks noGrp="1"/>
          </p:cNvSpPr>
          <p:nvPr>
            <p:ph type="title"/>
          </p:nvPr>
        </p:nvSpPr>
        <p:spPr>
          <a:xfrm>
            <a:off x="350041" y="586855"/>
            <a:ext cx="2401025" cy="3387497"/>
          </a:xfrm>
        </p:spPr>
        <p:txBody>
          <a:bodyPr anchor="b">
            <a:normAutofit/>
          </a:bodyPr>
          <a:lstStyle/>
          <a:p>
            <a:pPr algn="r"/>
            <a:r>
              <a:rPr lang="en-US" sz="3500" i="1">
                <a:solidFill>
                  <a:srgbClr val="FFFFFF"/>
                </a:solidFill>
              </a:rPr>
              <a:t>Selection</a:t>
            </a:r>
            <a:r>
              <a:rPr lang="en-US" sz="3500">
                <a:solidFill>
                  <a:srgbClr val="FFFFFF"/>
                </a:solidFill>
              </a:rPr>
              <a:t> </a:t>
            </a:r>
          </a:p>
        </p:txBody>
      </p:sp>
      <p:sp>
        <p:nvSpPr>
          <p:cNvPr id="3" name="Text Placeholder 2">
            <a:extLst>
              <a:ext uri="{FF2B5EF4-FFF2-40B4-BE49-F238E27FC236}">
                <a16:creationId xmlns:a16="http://schemas.microsoft.com/office/drawing/2014/main" id="{FFD5F8BE-2D35-7648-8EDB-51AEC5A95794}"/>
              </a:ext>
            </a:extLst>
          </p:cNvPr>
          <p:cNvSpPr>
            <a:spLocks noGrp="1"/>
          </p:cNvSpPr>
          <p:nvPr>
            <p:ph type="body" idx="1"/>
          </p:nvPr>
        </p:nvSpPr>
        <p:spPr>
          <a:xfrm>
            <a:off x="3607694" y="896455"/>
            <a:ext cx="4916510" cy="5299072"/>
          </a:xfrm>
        </p:spPr>
        <p:txBody>
          <a:bodyPr anchor="ctr">
            <a:normAutofit/>
          </a:bodyPr>
          <a:lstStyle/>
          <a:p>
            <a:r>
              <a:rPr lang="en-US" sz="2400">
                <a:solidFill>
                  <a:schemeClr val="dk2"/>
                </a:solidFill>
                <a:latin typeface="Gill Sans"/>
                <a:ea typeface="Gill Sans"/>
                <a:cs typeface="Gill Sans"/>
                <a:sym typeface="Gill Sans"/>
              </a:rPr>
              <a:t>The Challenge: Selecting student teachers </a:t>
            </a:r>
            <a:br>
              <a:rPr lang="en-US" sz="2400">
                <a:latin typeface="Gill Sans"/>
                <a:ea typeface="Gill Sans"/>
                <a:cs typeface="Gill Sans"/>
              </a:rPr>
            </a:br>
            <a:br>
              <a:rPr lang="en-US" sz="2400">
                <a:latin typeface="Gill Sans"/>
                <a:ea typeface="Gill Sans"/>
                <a:cs typeface="Gill Sans"/>
              </a:rPr>
            </a:br>
            <a:r>
              <a:rPr lang="en-US" sz="2400">
                <a:solidFill>
                  <a:srgbClr val="0070C0"/>
                </a:solidFill>
                <a:latin typeface="Gill Sans"/>
                <a:ea typeface="Gill Sans"/>
                <a:cs typeface="Gill Sans"/>
                <a:sym typeface="Gill Sans"/>
              </a:rPr>
              <a:t>To develop an Evidence-Supported Approach for Selection on to </a:t>
            </a:r>
            <a:r>
              <a:rPr lang="en-US" sz="2400" err="1">
                <a:solidFill>
                  <a:srgbClr val="0070C0"/>
                </a:solidFill>
                <a:latin typeface="Gill Sans"/>
                <a:ea typeface="Gill Sans"/>
                <a:cs typeface="Gill Sans"/>
                <a:sym typeface="Gill Sans"/>
              </a:rPr>
              <a:t>Programmes</a:t>
            </a:r>
            <a:r>
              <a:rPr lang="en-US" sz="2400">
                <a:solidFill>
                  <a:srgbClr val="0070C0"/>
                </a:solidFill>
                <a:latin typeface="Gill Sans"/>
                <a:ea typeface="Gill Sans"/>
                <a:cs typeface="Gill Sans"/>
                <a:sym typeface="Gill Sans"/>
              </a:rPr>
              <a:t> of Initial Teacher Education at </a:t>
            </a:r>
            <a:br>
              <a:rPr lang="en-US" sz="2400">
                <a:latin typeface="Gill Sans"/>
                <a:ea typeface="Gill Sans"/>
                <a:cs typeface="Gill Sans"/>
              </a:rPr>
            </a:br>
            <a:r>
              <a:rPr lang="en-US" sz="2400">
                <a:solidFill>
                  <a:srgbClr val="0070C0"/>
                </a:solidFill>
                <a:latin typeface="Gill Sans"/>
                <a:ea typeface="Gill Sans"/>
                <a:cs typeface="Gill Sans"/>
                <a:sym typeface="Gill Sans"/>
              </a:rPr>
              <a:t>York St John University</a:t>
            </a:r>
            <a:br>
              <a:rPr lang="en-US" sz="2400">
                <a:latin typeface="Gill Sans"/>
                <a:ea typeface="Gill Sans"/>
                <a:cs typeface="Gill Sans"/>
              </a:rPr>
            </a:br>
            <a:br>
              <a:rPr lang="en-US" sz="2400">
                <a:latin typeface="Gill Sans"/>
                <a:ea typeface="Gill Sans"/>
                <a:cs typeface="Gill Sans"/>
              </a:rPr>
            </a:br>
            <a:r>
              <a:rPr lang="en-US" sz="1800"/>
              <a:t>From, it being “important that ITT programmes create a </a:t>
            </a:r>
            <a:r>
              <a:rPr lang="en-US" sz="1800" b="1">
                <a:solidFill>
                  <a:schemeClr val="tx1"/>
                </a:solidFill>
              </a:rPr>
              <a:t>robust</a:t>
            </a:r>
            <a:r>
              <a:rPr lang="en-US" sz="1800"/>
              <a:t> workforce.” (The Carter Review, 2015, p4) to</a:t>
            </a:r>
          </a:p>
          <a:p>
            <a:r>
              <a:rPr lang="en-US" sz="1800"/>
              <a:t> "offer places to all candidates who </a:t>
            </a:r>
            <a:r>
              <a:rPr lang="en-US" sz="1800" b="1"/>
              <a:t>are ready</a:t>
            </a:r>
            <a:r>
              <a:rPr lang="en-US" sz="1800"/>
              <a:t> to train to teach."</a:t>
            </a:r>
            <a:br>
              <a:rPr lang="en-US" sz="1800">
                <a:latin typeface="Calibri" panose="020F0502020204030204" pitchFamily="34" charset="0"/>
                <a:cs typeface="Calibri" panose="020F0502020204030204" pitchFamily="34" charset="0"/>
              </a:rPr>
            </a:br>
            <a:endParaRPr lang="en-US" sz="1700"/>
          </a:p>
        </p:txBody>
      </p:sp>
      <p:pic>
        <p:nvPicPr>
          <p:cNvPr id="11" name="Google Shape;182;p38">
            <a:extLst>
              <a:ext uri="{FF2B5EF4-FFF2-40B4-BE49-F238E27FC236}">
                <a16:creationId xmlns:a16="http://schemas.microsoft.com/office/drawing/2014/main" id="{679D1BBB-A691-2544-A1D2-7FAF6179D5BD}"/>
              </a:ext>
            </a:extLst>
          </p:cNvPr>
          <p:cNvPicPr preferRelativeResize="0"/>
          <p:nvPr/>
        </p:nvPicPr>
        <p:blipFill rotWithShape="1">
          <a:blip r:embed="rId2">
            <a:alphaModFix/>
          </a:blip>
          <a:srcRect/>
          <a:stretch/>
        </p:blipFill>
        <p:spPr>
          <a:xfrm>
            <a:off x="7299359" y="277255"/>
            <a:ext cx="1533600" cy="619200"/>
          </a:xfrm>
          <a:prstGeom prst="rect">
            <a:avLst/>
          </a:prstGeom>
          <a:noFill/>
          <a:ln>
            <a:noFill/>
          </a:ln>
        </p:spPr>
      </p:pic>
    </p:spTree>
    <p:extLst>
      <p:ext uri="{BB962C8B-B14F-4D97-AF65-F5344CB8AC3E}">
        <p14:creationId xmlns:p14="http://schemas.microsoft.com/office/powerpoint/2010/main" val="309971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29369" y="256827"/>
            <a:ext cx="8263890" cy="1434415"/>
          </a:xfrm>
        </p:spPr>
        <p:txBody>
          <a:bodyPr anchor="b">
            <a:normAutofit/>
          </a:bodyPr>
          <a:lstStyle/>
          <a:p>
            <a:r>
              <a:rPr lang="en-US" sz="4700"/>
              <a:t>Complexity:</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idx="1"/>
          </p:nvPr>
        </p:nvSpPr>
        <p:spPr>
          <a:xfrm>
            <a:off x="244929" y="1799863"/>
            <a:ext cx="5511814" cy="4819597"/>
          </a:xfrm>
        </p:spPr>
        <p:txBody>
          <a:bodyPr anchor="t">
            <a:normAutofit/>
          </a:bodyPr>
          <a:lstStyle/>
          <a:p>
            <a:pPr>
              <a:lnSpc>
                <a:spcPct val="90000"/>
              </a:lnSpc>
            </a:pPr>
            <a:r>
              <a:rPr lang="en-US" sz="1800"/>
              <a:t>The aim of our project was to transform how prospective teachers are selected into our teacher education programmes - long-term goals of </a:t>
            </a:r>
            <a:r>
              <a:rPr lang="en-US" sz="1800" b="1"/>
              <a:t>reducing teacher attrition</a:t>
            </a:r>
            <a:r>
              <a:rPr lang="en-US" sz="1800"/>
              <a:t>, building </a:t>
            </a:r>
            <a:r>
              <a:rPr lang="en-US" sz="1800" b="1"/>
              <a:t>teacher effectiveness</a:t>
            </a:r>
            <a:r>
              <a:rPr lang="en-US" sz="1800"/>
              <a:t>, and </a:t>
            </a:r>
            <a:r>
              <a:rPr lang="en-US" sz="1800" b="1"/>
              <a:t>improving student outcomes </a:t>
            </a:r>
          </a:p>
          <a:p>
            <a:pPr>
              <a:lnSpc>
                <a:spcPct val="90000"/>
              </a:lnSpc>
            </a:pPr>
            <a:endParaRPr lang="en-US" sz="1800"/>
          </a:p>
          <a:p>
            <a:pPr>
              <a:lnSpc>
                <a:spcPct val="90000"/>
              </a:lnSpc>
            </a:pPr>
            <a:r>
              <a:rPr lang="en-US" sz="1800"/>
              <a:t>Language should illuminate, or shed light on a phenomena, provide a ‘clearing’</a:t>
            </a:r>
            <a:r>
              <a:rPr lang="en-US" sz="1200"/>
              <a:t> (Heidegger, 1927)</a:t>
            </a:r>
            <a:r>
              <a:rPr lang="en-US" sz="1800"/>
              <a:t>, but in Education it frequently does not – rhetoric provides shadow.</a:t>
            </a:r>
          </a:p>
          <a:p>
            <a:pPr marL="25400" indent="0">
              <a:lnSpc>
                <a:spcPct val="90000"/>
              </a:lnSpc>
              <a:buNone/>
            </a:pPr>
            <a:br>
              <a:rPr lang="en-US" sz="1600">
                <a:latin typeface="Calibri" panose="020F0502020204030204" pitchFamily="34" charset="0"/>
                <a:ea typeface="Arial"/>
                <a:cs typeface="Calibri" panose="020F0502020204030204" pitchFamily="34" charset="0"/>
              </a:rPr>
            </a:br>
            <a:br>
              <a:rPr lang="en-US" sz="1600">
                <a:latin typeface="Calibri" panose="020F0502020204030204" pitchFamily="34" charset="0"/>
                <a:cs typeface="Calibri" panose="020F0502020204030204" pitchFamily="34" charset="0"/>
              </a:rPr>
            </a:br>
            <a:endParaRPr lang="en-US" sz="1600"/>
          </a:p>
        </p:txBody>
      </p:sp>
      <p:pic>
        <p:nvPicPr>
          <p:cNvPr id="6" name="Picture 5" descr="A picture containing tree, outdoor, forest, wood&#10;&#10;Description automatically generated">
            <a:extLst>
              <a:ext uri="{FF2B5EF4-FFF2-40B4-BE49-F238E27FC236}">
                <a16:creationId xmlns:a16="http://schemas.microsoft.com/office/drawing/2014/main" id="{6BCB903B-3BC2-3D46-A28C-FE223E3D02AF}"/>
              </a:ext>
            </a:extLst>
          </p:cNvPr>
          <p:cNvPicPr>
            <a:picLocks noChangeAspect="1"/>
          </p:cNvPicPr>
          <p:nvPr/>
        </p:nvPicPr>
        <p:blipFill rotWithShape="1">
          <a:blip r:embed="rId3"/>
          <a:srcRect l="27653" r="20938" b="2"/>
          <a:stretch/>
        </p:blipFill>
        <p:spPr>
          <a:xfrm>
            <a:off x="5756743" y="2093976"/>
            <a:ext cx="2955798" cy="4096512"/>
          </a:xfrm>
          <a:prstGeom prst="rect">
            <a:avLst/>
          </a:prstGeom>
        </p:spPr>
      </p:pic>
    </p:spTree>
    <p:extLst>
      <p:ext uri="{BB962C8B-B14F-4D97-AF65-F5344CB8AC3E}">
        <p14:creationId xmlns:p14="http://schemas.microsoft.com/office/powerpoint/2010/main" val="302395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8822"/>
            <a:ext cx="9144000" cy="1143000"/>
          </a:xfrm>
        </p:spPr>
        <p:txBody>
          <a:bodyPr/>
          <a:lstStyle/>
          <a:p>
            <a:r>
              <a:rPr lang="en-US" sz="3000" b="1">
                <a:solidFill>
                  <a:srgbClr val="0070C0"/>
                </a:solidFill>
                <a:latin typeface="Gill Sans"/>
                <a:cs typeface="Gill Sans"/>
              </a:rPr>
              <a:t>1. The Challenges of Rhetoric vs Reality:</a:t>
            </a:r>
            <a:br>
              <a:rPr lang="en-US" sz="3000" b="1">
                <a:solidFill>
                  <a:srgbClr val="0070C0"/>
                </a:solidFill>
                <a:latin typeface="Gill Sans"/>
                <a:cs typeface="Gill Sans"/>
              </a:rPr>
            </a:br>
            <a:br>
              <a:rPr lang="en-US" sz="3000" b="0">
                <a:solidFill>
                  <a:srgbClr val="3366FF"/>
                </a:solidFill>
                <a:latin typeface="Gill Sans"/>
                <a:cs typeface="Gill Sans"/>
              </a:rPr>
            </a:br>
            <a:r>
              <a:rPr lang="en-US" sz="2800" b="0">
                <a:solidFill>
                  <a:schemeClr val="tx1"/>
                </a:solidFill>
                <a:latin typeface="Gill Sans"/>
                <a:cs typeface="Gill Sans"/>
              </a:rPr>
              <a:t>“</a:t>
            </a:r>
            <a:r>
              <a:rPr lang="en-GB" sz="2800">
                <a:solidFill>
                  <a:schemeClr val="tx1"/>
                </a:solidFill>
              </a:rPr>
              <a:t>Each and every day, teachers inspire children, raising their eyes to a world of possibility and supporting them to fulfil their potential…</a:t>
            </a:r>
            <a:r>
              <a:rPr lang="en-US" sz="2800" b="0">
                <a:solidFill>
                  <a:schemeClr val="tx1"/>
                </a:solidFill>
                <a:latin typeface="Gill Sans"/>
                <a:cs typeface="Gill Sans"/>
              </a:rPr>
              <a:t>There are no great schools without great teachers”</a:t>
            </a:r>
            <a:r>
              <a:rPr lang="en-GB" sz="2800">
                <a:solidFill>
                  <a:schemeClr val="tx1"/>
                </a:solidFill>
                <a:latin typeface="Calibri" panose="020F0502020204030204" pitchFamily="34" charset="0"/>
                <a:cs typeface="Calibri" panose="020F0502020204030204" pitchFamily="34" charset="0"/>
              </a:rPr>
              <a:t> </a:t>
            </a:r>
            <a:r>
              <a:rPr lang="en-GB" sz="2400">
                <a:solidFill>
                  <a:schemeClr val="tx1"/>
                </a:solidFill>
                <a:latin typeface="Calibri" panose="020F0502020204030204" pitchFamily="34" charset="0"/>
                <a:cs typeface="Calibri" panose="020F0502020204030204" pitchFamily="34" charset="0"/>
              </a:rPr>
              <a:t>Teacher Recruitment and Retention Strategy, 2019, p4</a:t>
            </a:r>
            <a:endParaRPr lang="en-US" sz="2400" b="0">
              <a:solidFill>
                <a:schemeClr val="tx1"/>
              </a:solidFill>
              <a:latin typeface="Gill Sans"/>
              <a:cs typeface="Gill Sans"/>
            </a:endParaRPr>
          </a:p>
        </p:txBody>
      </p:sp>
      <p:sp>
        <p:nvSpPr>
          <p:cNvPr id="5" name="Text Placeholder 4">
            <a:extLst>
              <a:ext uri="{FF2B5EF4-FFF2-40B4-BE49-F238E27FC236}">
                <a16:creationId xmlns:a16="http://schemas.microsoft.com/office/drawing/2014/main" id="{60C4C3AC-3334-4744-944D-A4D9034D74FA}"/>
              </a:ext>
            </a:extLst>
          </p:cNvPr>
          <p:cNvSpPr>
            <a:spLocks noGrp="1"/>
          </p:cNvSpPr>
          <p:nvPr>
            <p:ph type="body" idx="1"/>
          </p:nvPr>
        </p:nvSpPr>
        <p:spPr>
          <a:xfrm>
            <a:off x="212650" y="2881520"/>
            <a:ext cx="8718698" cy="1184909"/>
          </a:xfrm>
          <a:prstGeom prst="rect">
            <a:avLst/>
          </a:prstGeom>
        </p:spPr>
        <p:txBody>
          <a:bodyPr wrap="square">
            <a:spAutoFit/>
          </a:bodyPr>
          <a:lstStyle/>
          <a:p>
            <a:pPr marL="25400" indent="0">
              <a:buNone/>
            </a:pPr>
            <a:r>
              <a:rPr lang="en-GB" sz="2000">
                <a:solidFill>
                  <a:schemeClr val="tx1"/>
                </a:solidFill>
                <a:latin typeface="Calibri" panose="020F0502020204030204" pitchFamily="34" charset="0"/>
                <a:cs typeface="Calibri" panose="020F0502020204030204" pitchFamily="34" charset="0"/>
              </a:rPr>
              <a:t>“Over a number of years, it has become increasingly difficult to recruit and retain staff of the calibre required.” Teacher Recruitment and Retention Strategy, 2019, p4</a:t>
            </a:r>
          </a:p>
        </p:txBody>
      </p:sp>
      <p:sp>
        <p:nvSpPr>
          <p:cNvPr id="6" name="Rectangle 5">
            <a:extLst>
              <a:ext uri="{FF2B5EF4-FFF2-40B4-BE49-F238E27FC236}">
                <a16:creationId xmlns:a16="http://schemas.microsoft.com/office/drawing/2014/main" id="{F6440B61-9C77-4E59-9918-2123852AA60D}"/>
              </a:ext>
            </a:extLst>
          </p:cNvPr>
          <p:cNvSpPr/>
          <p:nvPr/>
        </p:nvSpPr>
        <p:spPr>
          <a:xfrm>
            <a:off x="212650" y="4198291"/>
            <a:ext cx="8718698" cy="400110"/>
          </a:xfrm>
          <a:prstGeom prst="rect">
            <a:avLst/>
          </a:prstGeom>
        </p:spPr>
        <p:txBody>
          <a:bodyPr wrap="square" lIns="91440" tIns="45720" rIns="91440" bIns="45720" anchor="t">
            <a:spAutoFit/>
          </a:bodyPr>
          <a:lstStyle/>
          <a:p>
            <a:endParaRPr lang="en-GB" sz="200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70BF131-D72A-425B-8339-87E3B58EE596}"/>
              </a:ext>
            </a:extLst>
          </p:cNvPr>
          <p:cNvSpPr/>
          <p:nvPr/>
        </p:nvSpPr>
        <p:spPr>
          <a:xfrm>
            <a:off x="212650" y="5169901"/>
            <a:ext cx="8718697" cy="400110"/>
          </a:xfrm>
          <a:prstGeom prst="rect">
            <a:avLst/>
          </a:prstGeom>
        </p:spPr>
        <p:txBody>
          <a:bodyPr wrap="square" lIns="91440" tIns="45720" rIns="91440" bIns="45720" anchor="t">
            <a:spAutoFit/>
          </a:bodyPr>
          <a:lstStyle/>
          <a:p>
            <a:pPr fontAlgn="base"/>
            <a:endParaRPr lang="en-GB" sz="20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496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2CB6-1201-6141-B101-74F20FACABF1}"/>
              </a:ext>
            </a:extLst>
          </p:cNvPr>
          <p:cNvSpPr>
            <a:spLocks noGrp="1"/>
          </p:cNvSpPr>
          <p:nvPr>
            <p:ph type="title"/>
          </p:nvPr>
        </p:nvSpPr>
        <p:spPr>
          <a:xfrm>
            <a:off x="604157" y="179614"/>
            <a:ext cx="8229600" cy="1143000"/>
          </a:xfrm>
        </p:spPr>
        <p:txBody>
          <a:bodyPr/>
          <a:lstStyle/>
          <a:p>
            <a:pPr algn="l"/>
            <a:r>
              <a:rPr lang="en-US" sz="3000" b="1">
                <a:solidFill>
                  <a:srgbClr val="0070C0"/>
                </a:solidFill>
                <a:latin typeface="Gill Sans"/>
                <a:cs typeface="Gill Sans"/>
              </a:rPr>
              <a:t>2. The Challenges of ‘Care’ and ‘Calling’</a:t>
            </a:r>
            <a:br>
              <a:rPr lang="en-US" b="1">
                <a:solidFill>
                  <a:srgbClr val="0070C0"/>
                </a:solidFill>
                <a:latin typeface="Gill Sans"/>
                <a:cs typeface="Gill Sans"/>
              </a:rPr>
            </a:br>
            <a:endParaRPr lang="en-US"/>
          </a:p>
        </p:txBody>
      </p:sp>
      <p:sp>
        <p:nvSpPr>
          <p:cNvPr id="3" name="Text Placeholder 2">
            <a:extLst>
              <a:ext uri="{FF2B5EF4-FFF2-40B4-BE49-F238E27FC236}">
                <a16:creationId xmlns:a16="http://schemas.microsoft.com/office/drawing/2014/main" id="{672AF539-099A-DF49-B242-E70B58CFD571}"/>
              </a:ext>
            </a:extLst>
          </p:cNvPr>
          <p:cNvSpPr>
            <a:spLocks noGrp="1"/>
          </p:cNvSpPr>
          <p:nvPr>
            <p:ph type="body" idx="1"/>
          </p:nvPr>
        </p:nvSpPr>
        <p:spPr>
          <a:xfrm>
            <a:off x="457201" y="986404"/>
            <a:ext cx="8229599" cy="5120482"/>
          </a:xfrm>
        </p:spPr>
        <p:txBody>
          <a:bodyPr/>
          <a:lstStyle/>
          <a:p>
            <a:pPr marL="25400" indent="0" algn="ctr">
              <a:buNone/>
            </a:pPr>
            <a:r>
              <a:rPr lang="en-US"/>
              <a:t>The Attributes of the </a:t>
            </a:r>
            <a:r>
              <a:rPr lang="en-US" b="1"/>
              <a:t>Profession</a:t>
            </a:r>
          </a:p>
          <a:p>
            <a:pPr marL="25400" indent="0" algn="ctr">
              <a:buNone/>
            </a:pPr>
            <a:r>
              <a:rPr lang="en-US"/>
              <a:t>vs</a:t>
            </a:r>
          </a:p>
          <a:p>
            <a:pPr marL="25400" indent="0" algn="ctr">
              <a:buNone/>
            </a:pPr>
            <a:r>
              <a:rPr lang="en-US">
                <a:latin typeface="Calibri" panose="020F0502020204030204" pitchFamily="34" charset="0"/>
                <a:cs typeface="Calibri" panose="020F0502020204030204" pitchFamily="34" charset="0"/>
              </a:rPr>
              <a:t>The Attributes of the </a:t>
            </a:r>
            <a:r>
              <a:rPr lang="en-US" b="1">
                <a:latin typeface="Calibri" panose="020F0502020204030204" pitchFamily="34" charset="0"/>
                <a:cs typeface="Calibri" panose="020F0502020204030204" pitchFamily="34" charset="0"/>
              </a:rPr>
              <a:t>Individual</a:t>
            </a:r>
            <a:r>
              <a:rPr lang="en-US">
                <a:latin typeface="Calibri" panose="020F0502020204030204" pitchFamily="34" charset="0"/>
                <a:cs typeface="Calibri" panose="020F0502020204030204" pitchFamily="34" charset="0"/>
              </a:rPr>
              <a:t> </a:t>
            </a:r>
          </a:p>
          <a:p>
            <a:pPr marL="25400" indent="0">
              <a:buNone/>
            </a:pPr>
            <a:r>
              <a:rPr lang="en-US" sz="2400">
                <a:latin typeface="Calibri" panose="020F0502020204030204" pitchFamily="34" charset="0"/>
                <a:cs typeface="Calibri" panose="020F0502020204030204" pitchFamily="34" charset="0"/>
              </a:rPr>
              <a:t>The concept of the 21</a:t>
            </a:r>
            <a:r>
              <a:rPr lang="en-US" sz="2400" baseline="30000">
                <a:latin typeface="Calibri" panose="020F0502020204030204" pitchFamily="34" charset="0"/>
                <a:cs typeface="Calibri" panose="020F0502020204030204" pitchFamily="34" charset="0"/>
              </a:rPr>
              <a:t>st</a:t>
            </a:r>
            <a:r>
              <a:rPr lang="en-US" sz="2400">
                <a:latin typeface="Calibri" panose="020F0502020204030204" pitchFamily="34" charset="0"/>
                <a:cs typeface="Calibri" panose="020F0502020204030204" pitchFamily="34" charset="0"/>
              </a:rPr>
              <a:t> Century Protean Career (Hall, 1996)</a:t>
            </a:r>
          </a:p>
          <a:p>
            <a:r>
              <a:rPr lang="en-US" sz="2400">
                <a:latin typeface="Calibri" panose="020F0502020204030204" pitchFamily="34" charset="0"/>
                <a:cs typeface="Calibri" panose="020F0502020204030204" pitchFamily="34" charset="0"/>
              </a:rPr>
              <a:t>Professionals have responded to the turbulent, complex, ambiguous, contradictory signals of the workplace by switching from the traditional contract with the employer (loyalty in return for increasing reward &amp; job security) to  a new psychological contract with the self – personal achievement, well-being and satisfaction. </a:t>
            </a:r>
          </a:p>
          <a:p>
            <a:pPr marL="25400" indent="0">
              <a:buNone/>
            </a:pPr>
            <a:r>
              <a:rPr lang="en-US" sz="2400">
                <a:latin typeface="Calibri" panose="020F0502020204030204" pitchFamily="34" charset="0"/>
                <a:cs typeface="Calibri" panose="020F0502020204030204" pitchFamily="34" charset="0"/>
              </a:rPr>
              <a:t>Has the previous term ‘calling’ shifted from the call of Teaching, to the call of the self?</a:t>
            </a:r>
          </a:p>
          <a:p>
            <a:pPr marL="25400" indent="0">
              <a:buNone/>
            </a:pPr>
            <a:endParaRPr lang="en-US"/>
          </a:p>
          <a:p>
            <a:pPr marL="25400" indent="0">
              <a:buNone/>
            </a:pPr>
            <a:endParaRPr lang="en-US"/>
          </a:p>
        </p:txBody>
      </p:sp>
    </p:spTree>
    <p:extLst>
      <p:ext uri="{BB962C8B-B14F-4D97-AF65-F5344CB8AC3E}">
        <p14:creationId xmlns:p14="http://schemas.microsoft.com/office/powerpoint/2010/main" val="247287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46"/>
          <p:cNvSpPr txBox="1"/>
          <p:nvPr/>
        </p:nvSpPr>
        <p:spPr>
          <a:xfrm>
            <a:off x="28863" y="61898"/>
            <a:ext cx="9093600" cy="190800"/>
          </a:xfrm>
          <a:prstGeom prst="rect">
            <a:avLst/>
          </a:prstGeom>
          <a:solidFill>
            <a:srgbClr val="FF6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46"/>
          <p:cNvSpPr txBox="1">
            <a:spLocks noGrp="1"/>
          </p:cNvSpPr>
          <p:nvPr>
            <p:ph type="body" idx="1"/>
          </p:nvPr>
        </p:nvSpPr>
        <p:spPr>
          <a:xfrm>
            <a:off x="325976" y="355511"/>
            <a:ext cx="3912782" cy="406484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2400" u="sng">
                <a:solidFill>
                  <a:schemeClr val="accent1">
                    <a:lumMod val="75000"/>
                  </a:schemeClr>
                </a:solidFill>
                <a:latin typeface="Calibri" panose="020F0502020204030204" pitchFamily="34" charset="0"/>
                <a:ea typeface="Gill Sans"/>
                <a:cs typeface="Calibri" panose="020F0502020204030204" pitchFamily="34" charset="0"/>
                <a:sym typeface="Gill Sans"/>
              </a:rPr>
              <a:t>The Attributes</a:t>
            </a:r>
            <a:endParaRPr sz="2400" u="sng">
              <a:solidFill>
                <a:schemeClr val="accent1">
                  <a:lumMod val="75000"/>
                </a:schemeClr>
              </a:solidFill>
              <a:latin typeface="Calibri" panose="020F0502020204030204" pitchFamily="34" charset="0"/>
              <a:ea typeface="Gill Sans"/>
              <a:cs typeface="Calibri" panose="020F0502020204030204" pitchFamily="34" charset="0"/>
              <a:sym typeface="Gill Sans"/>
            </a:endParaRPr>
          </a:p>
          <a:p>
            <a:pPr marL="0" indent="0">
              <a:lnSpc>
                <a:spcPct val="138000"/>
              </a:lnSpc>
              <a:spcBef>
                <a:spcPts val="0"/>
              </a:spcBef>
              <a:buSzPts val="1100"/>
              <a:buNone/>
            </a:pPr>
            <a:r>
              <a:rPr lang="en-US" sz="2400">
                <a:solidFill>
                  <a:schemeClr val="accent1">
                    <a:lumMod val="75000"/>
                  </a:schemeClr>
                </a:solidFill>
                <a:latin typeface="Calibri" panose="020F0502020204030204" pitchFamily="34" charset="0"/>
                <a:ea typeface="Gill Sans"/>
                <a:cs typeface="Calibri" panose="020F0502020204030204" pitchFamily="34" charset="0"/>
                <a:sym typeface="Gill Sans"/>
              </a:rPr>
              <a:t>Motivation and Commitment</a:t>
            </a:r>
          </a:p>
          <a:p>
            <a:pPr marL="0" indent="0">
              <a:lnSpc>
                <a:spcPct val="138000"/>
              </a:lnSpc>
              <a:spcBef>
                <a:spcPts val="0"/>
              </a:spcBef>
              <a:buSzPts val="1100"/>
              <a:buNone/>
            </a:pPr>
            <a:r>
              <a:rPr lang="en-US" sz="2400">
                <a:solidFill>
                  <a:schemeClr val="accent1">
                    <a:lumMod val="75000"/>
                  </a:schemeClr>
                </a:solidFill>
                <a:latin typeface="Calibri" panose="020F0502020204030204" pitchFamily="34" charset="0"/>
                <a:ea typeface="Gill Sans"/>
                <a:cs typeface="Calibri" panose="020F0502020204030204" pitchFamily="34" charset="0"/>
                <a:sym typeface="Gill Sans"/>
              </a:rPr>
              <a:t>Intellectual Curiosity</a:t>
            </a:r>
          </a:p>
          <a:p>
            <a:pPr marL="0" lvl="0" indent="0" algn="l" rtl="0">
              <a:lnSpc>
                <a:spcPct val="138000"/>
              </a:lnSpc>
              <a:spcBef>
                <a:spcPts val="0"/>
              </a:spcBef>
              <a:spcAft>
                <a:spcPts val="0"/>
              </a:spcAft>
              <a:buClr>
                <a:schemeClr val="dk1"/>
              </a:buClr>
              <a:buSzPts val="1100"/>
              <a:buFont typeface="Arial"/>
              <a:buNone/>
            </a:pPr>
            <a:r>
              <a:rPr lang="en-US" sz="2400">
                <a:solidFill>
                  <a:schemeClr val="accent1">
                    <a:lumMod val="75000"/>
                  </a:schemeClr>
                </a:solidFill>
                <a:latin typeface="Calibri" panose="020F0502020204030204" pitchFamily="34" charset="0"/>
                <a:ea typeface="Gill Sans"/>
                <a:cs typeface="Calibri" panose="020F0502020204030204" pitchFamily="34" charset="0"/>
                <a:sym typeface="Gill Sans"/>
              </a:rPr>
              <a:t>Teacher Expectations </a:t>
            </a:r>
            <a:endParaRPr sz="2400">
              <a:solidFill>
                <a:schemeClr val="accent1">
                  <a:lumMod val="75000"/>
                </a:schemeClr>
              </a:solidFill>
              <a:latin typeface="Calibri" panose="020F0502020204030204" pitchFamily="34" charset="0"/>
              <a:ea typeface="Gill Sans"/>
              <a:cs typeface="Calibri" panose="020F0502020204030204" pitchFamily="34" charset="0"/>
              <a:sym typeface="Gill Sans"/>
            </a:endParaRPr>
          </a:p>
          <a:p>
            <a:pPr marL="0" lvl="0" indent="0" algn="l" rtl="0">
              <a:lnSpc>
                <a:spcPct val="138000"/>
              </a:lnSpc>
              <a:spcBef>
                <a:spcPts val="0"/>
              </a:spcBef>
              <a:spcAft>
                <a:spcPts val="0"/>
              </a:spcAft>
              <a:buClr>
                <a:schemeClr val="dk1"/>
              </a:buClr>
              <a:buSzPts val="1100"/>
              <a:buFont typeface="Arial"/>
              <a:buNone/>
            </a:pPr>
            <a:r>
              <a:rPr lang="en-US" sz="2400">
                <a:solidFill>
                  <a:schemeClr val="accent1">
                    <a:lumMod val="75000"/>
                  </a:schemeClr>
                </a:solidFill>
                <a:latin typeface="Calibri" panose="020F0502020204030204" pitchFamily="34" charset="0"/>
                <a:ea typeface="Gill Sans"/>
                <a:cs typeface="Calibri" panose="020F0502020204030204" pitchFamily="34" charset="0"/>
                <a:sym typeface="Gill Sans"/>
              </a:rPr>
              <a:t>Integrity and Ethics</a:t>
            </a:r>
            <a:endParaRPr sz="2400">
              <a:solidFill>
                <a:schemeClr val="accent1">
                  <a:lumMod val="75000"/>
                </a:schemeClr>
              </a:solidFill>
              <a:latin typeface="Calibri" panose="020F0502020204030204" pitchFamily="34" charset="0"/>
              <a:ea typeface="Gill Sans"/>
              <a:cs typeface="Calibri" panose="020F0502020204030204" pitchFamily="34" charset="0"/>
              <a:sym typeface="Gill Sans"/>
            </a:endParaRPr>
          </a:p>
          <a:p>
            <a:pPr marL="0" lvl="0" indent="0" algn="l" rtl="0">
              <a:lnSpc>
                <a:spcPct val="138000"/>
              </a:lnSpc>
              <a:spcBef>
                <a:spcPts val="0"/>
              </a:spcBef>
              <a:spcAft>
                <a:spcPts val="0"/>
              </a:spcAft>
              <a:buClr>
                <a:schemeClr val="dk1"/>
              </a:buClr>
              <a:buSzPts val="1100"/>
              <a:buFont typeface="Arial"/>
              <a:buNone/>
            </a:pPr>
            <a:r>
              <a:rPr lang="en-US" sz="2400">
                <a:solidFill>
                  <a:schemeClr val="accent1">
                    <a:lumMod val="75000"/>
                  </a:schemeClr>
                </a:solidFill>
                <a:latin typeface="Calibri" panose="020F0502020204030204" pitchFamily="34" charset="0"/>
                <a:ea typeface="Gill Sans"/>
                <a:cs typeface="Calibri" panose="020F0502020204030204" pitchFamily="34" charset="0"/>
                <a:sym typeface="Gill Sans"/>
              </a:rPr>
              <a:t>Reflective Approach</a:t>
            </a:r>
          </a:p>
          <a:p>
            <a:pPr marL="0" lvl="0" indent="0" algn="l" rtl="0">
              <a:lnSpc>
                <a:spcPct val="138000"/>
              </a:lnSpc>
              <a:spcBef>
                <a:spcPts val="0"/>
              </a:spcBef>
              <a:spcAft>
                <a:spcPts val="0"/>
              </a:spcAft>
              <a:buClr>
                <a:schemeClr val="dk1"/>
              </a:buClr>
              <a:buSzPts val="1100"/>
              <a:buFont typeface="Arial"/>
              <a:buNone/>
            </a:pPr>
            <a:r>
              <a:rPr lang="en-US" sz="2400">
                <a:solidFill>
                  <a:schemeClr val="accent1">
                    <a:lumMod val="75000"/>
                  </a:schemeClr>
                </a:solidFill>
                <a:latin typeface="Calibri" panose="020F0502020204030204" pitchFamily="34" charset="0"/>
                <a:ea typeface="Gill Sans"/>
                <a:cs typeface="Calibri" panose="020F0502020204030204" pitchFamily="34" charset="0"/>
                <a:sym typeface="Gill Sans"/>
              </a:rPr>
              <a:t> </a:t>
            </a:r>
            <a:endParaRPr sz="2400">
              <a:solidFill>
                <a:schemeClr val="accent1">
                  <a:lumMod val="75000"/>
                </a:schemeClr>
              </a:solidFill>
              <a:latin typeface="Calibri" panose="020F0502020204030204" pitchFamily="34" charset="0"/>
              <a:ea typeface="Gill Sans"/>
              <a:cs typeface="Calibri" panose="020F0502020204030204" pitchFamily="34" charset="0"/>
              <a:sym typeface="Gill Sans"/>
            </a:endParaRPr>
          </a:p>
          <a:p>
            <a:pPr marL="0" lvl="0" indent="0" algn="l" rtl="0">
              <a:lnSpc>
                <a:spcPct val="138000"/>
              </a:lnSpc>
              <a:spcBef>
                <a:spcPts val="0"/>
              </a:spcBef>
              <a:spcAft>
                <a:spcPts val="0"/>
              </a:spcAft>
              <a:buClr>
                <a:schemeClr val="dk1"/>
              </a:buClr>
              <a:buSzPts val="1100"/>
              <a:buFont typeface="Arial"/>
              <a:buNone/>
            </a:pPr>
            <a:r>
              <a:rPr lang="en-US" sz="2400">
                <a:solidFill>
                  <a:schemeClr val="accent1">
                    <a:lumMod val="75000"/>
                  </a:schemeClr>
                </a:solidFill>
                <a:latin typeface="Calibri" panose="020F0502020204030204" pitchFamily="34" charset="0"/>
                <a:ea typeface="Gill Sans"/>
                <a:cs typeface="Calibri" panose="020F0502020204030204" pitchFamily="34" charset="0"/>
                <a:sym typeface="Gill Sans"/>
              </a:rPr>
              <a:t>Communication</a:t>
            </a:r>
            <a:endParaRPr sz="2400">
              <a:solidFill>
                <a:schemeClr val="accent1">
                  <a:lumMod val="75000"/>
                </a:schemeClr>
              </a:solidFill>
              <a:latin typeface="Calibri" panose="020F0502020204030204" pitchFamily="34" charset="0"/>
              <a:ea typeface="Gill Sans"/>
              <a:cs typeface="Calibri" panose="020F0502020204030204" pitchFamily="34" charset="0"/>
              <a:sym typeface="Gill Sans"/>
            </a:endParaRPr>
          </a:p>
          <a:p>
            <a:pPr marL="203200" marR="0" lvl="0" indent="0" algn="l" rtl="0">
              <a:spcBef>
                <a:spcPts val="0"/>
              </a:spcBef>
              <a:spcAft>
                <a:spcPts val="0"/>
              </a:spcAft>
              <a:buClr>
                <a:schemeClr val="dk1"/>
              </a:buClr>
              <a:buSzPts val="3200"/>
              <a:buFont typeface="Arial"/>
              <a:buNone/>
            </a:pPr>
            <a:endParaRPr sz="3000" i="0" u="none" strike="noStrike" cap="none">
              <a:solidFill>
                <a:schemeClr val="accen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23407699-B1D4-40C4-A560-CA18BD29417E}"/>
              </a:ext>
            </a:extLst>
          </p:cNvPr>
          <p:cNvSpPr txBox="1"/>
          <p:nvPr/>
        </p:nvSpPr>
        <p:spPr>
          <a:xfrm>
            <a:off x="4238758" y="355511"/>
            <a:ext cx="4579266" cy="6001643"/>
          </a:xfrm>
          <a:prstGeom prst="rect">
            <a:avLst/>
          </a:prstGeom>
          <a:noFill/>
        </p:spPr>
        <p:txBody>
          <a:bodyPr wrap="square" rtlCol="0">
            <a:spAutoFit/>
          </a:bodyPr>
          <a:lstStyle/>
          <a:p>
            <a:pPr algn="ctr"/>
            <a:r>
              <a:rPr lang="en-GB" sz="2400" u="sng">
                <a:solidFill>
                  <a:schemeClr val="accent1">
                    <a:lumMod val="75000"/>
                  </a:schemeClr>
                </a:solidFill>
                <a:latin typeface="Calibri" panose="020F0502020204030204" pitchFamily="34" charset="0"/>
                <a:cs typeface="Calibri" panose="020F0502020204030204" pitchFamily="34" charset="0"/>
              </a:rPr>
              <a:t>Professionalism</a:t>
            </a:r>
          </a:p>
          <a:p>
            <a:r>
              <a:rPr lang="en-GB" sz="2400">
                <a:solidFill>
                  <a:schemeClr val="accent1">
                    <a:lumMod val="75000"/>
                  </a:schemeClr>
                </a:solidFill>
                <a:latin typeface="Calibri" panose="020F0502020204030204" pitchFamily="34" charset="0"/>
                <a:cs typeface="Calibri" panose="020F0502020204030204" pitchFamily="34" charset="0"/>
              </a:rPr>
              <a:t>Shulman (1998) describes 6 attributes that characterise a profession: </a:t>
            </a:r>
          </a:p>
          <a:p>
            <a:r>
              <a:rPr lang="en-GB" sz="2400">
                <a:solidFill>
                  <a:schemeClr val="accent1">
                    <a:lumMod val="75000"/>
                  </a:schemeClr>
                </a:solidFill>
                <a:latin typeface="Calibri" panose="020F0502020204030204" pitchFamily="34" charset="0"/>
                <a:cs typeface="Calibri" panose="020F0502020204030204" pitchFamily="34" charset="0"/>
              </a:rPr>
              <a:t>1) The obligation of service to others;</a:t>
            </a:r>
          </a:p>
          <a:p>
            <a:r>
              <a:rPr lang="en-GB" sz="2400">
                <a:solidFill>
                  <a:schemeClr val="accent1">
                    <a:lumMod val="75000"/>
                  </a:schemeClr>
                </a:solidFill>
                <a:latin typeface="Calibri" panose="020F0502020204030204" pitchFamily="34" charset="0"/>
                <a:cs typeface="Calibri" panose="020F0502020204030204" pitchFamily="34" charset="0"/>
              </a:rPr>
              <a:t>2)Scholarly or theoretical understanding;</a:t>
            </a:r>
          </a:p>
          <a:p>
            <a:r>
              <a:rPr lang="en-GB" sz="2400">
                <a:solidFill>
                  <a:schemeClr val="accent1">
                    <a:lumMod val="75000"/>
                  </a:schemeClr>
                </a:solidFill>
                <a:latin typeface="Calibri" panose="020F0502020204030204" pitchFamily="34" charset="0"/>
                <a:cs typeface="Calibri" panose="020F0502020204030204" pitchFamily="34" charset="0"/>
              </a:rPr>
              <a:t>3) a domain of skilled practice; </a:t>
            </a:r>
          </a:p>
          <a:p>
            <a:r>
              <a:rPr lang="en-GB" sz="2400">
                <a:solidFill>
                  <a:schemeClr val="accent1">
                    <a:lumMod val="75000"/>
                  </a:schemeClr>
                </a:solidFill>
                <a:latin typeface="Calibri" panose="020F0502020204030204" pitchFamily="34" charset="0"/>
                <a:cs typeface="Calibri" panose="020F0502020204030204" pitchFamily="34" charset="0"/>
              </a:rPr>
              <a:t>4) the exercise of judgement under uncertainty;</a:t>
            </a:r>
          </a:p>
          <a:p>
            <a:r>
              <a:rPr lang="en-GB" sz="2400">
                <a:solidFill>
                  <a:schemeClr val="accent1">
                    <a:lumMod val="75000"/>
                  </a:schemeClr>
                </a:solidFill>
                <a:latin typeface="Calibri" panose="020F0502020204030204" pitchFamily="34" charset="0"/>
                <a:cs typeface="Calibri" panose="020F0502020204030204" pitchFamily="34" charset="0"/>
              </a:rPr>
              <a:t>5)the need to learn from experience;</a:t>
            </a:r>
          </a:p>
          <a:p>
            <a:r>
              <a:rPr lang="en-GB" sz="2400">
                <a:solidFill>
                  <a:schemeClr val="accent1">
                    <a:lumMod val="75000"/>
                  </a:schemeClr>
                </a:solidFill>
                <a:latin typeface="Calibri" panose="020F0502020204030204" pitchFamily="34" charset="0"/>
                <a:cs typeface="Calibri" panose="020F0502020204030204" pitchFamily="34" charset="0"/>
              </a:rPr>
              <a:t>6) a professional community to uphold standards and accumulate knowledge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39"/>
          <p:cNvSpPr txBox="1"/>
          <p:nvPr/>
        </p:nvSpPr>
        <p:spPr>
          <a:xfrm>
            <a:off x="28863" y="61898"/>
            <a:ext cx="9093600" cy="190800"/>
          </a:xfrm>
          <a:prstGeom prst="rect">
            <a:avLst/>
          </a:prstGeom>
          <a:solidFill>
            <a:srgbClr val="FF6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39"/>
          <p:cNvSpPr txBox="1"/>
          <p:nvPr/>
        </p:nvSpPr>
        <p:spPr>
          <a:xfrm>
            <a:off x="311700" y="555138"/>
            <a:ext cx="85206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073763"/>
                </a:solidFill>
                <a:latin typeface="Gill Sans"/>
                <a:ea typeface="Gill Sans"/>
                <a:cs typeface="Gill Sans"/>
                <a:sym typeface="Gill Sans"/>
              </a:rPr>
              <a:t>Multiple Mini-Interviews</a:t>
            </a:r>
            <a:endParaRPr sz="4800">
              <a:solidFill>
                <a:srgbClr val="073763"/>
              </a:solidFill>
              <a:latin typeface="Gill Sans"/>
              <a:ea typeface="Gill Sans"/>
              <a:cs typeface="Gill Sans"/>
              <a:sym typeface="Gill Sans"/>
            </a:endParaRPr>
          </a:p>
        </p:txBody>
      </p:sp>
      <p:sp>
        <p:nvSpPr>
          <p:cNvPr id="195" name="Google Shape;195;p39"/>
          <p:cNvSpPr txBox="1"/>
          <p:nvPr/>
        </p:nvSpPr>
        <p:spPr>
          <a:xfrm>
            <a:off x="6920675" y="6081425"/>
            <a:ext cx="2201700" cy="3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F497D"/>
                </a:solidFill>
                <a:latin typeface="Gill Sans"/>
                <a:ea typeface="Gill Sans"/>
                <a:cs typeface="Gill Sans"/>
                <a:sym typeface="Gill Sans"/>
              </a:rPr>
              <a:t>YSJ MMI Stations</a:t>
            </a:r>
            <a:endParaRPr>
              <a:solidFill>
                <a:srgbClr val="1F497D"/>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A469BA37-3671-4F1D-B115-55D816FB6C9B}"/>
              </a:ext>
            </a:extLst>
          </p:cNvPr>
          <p:cNvPicPr>
            <a:picLocks noChangeAspect="1"/>
          </p:cNvPicPr>
          <p:nvPr/>
        </p:nvPicPr>
        <p:blipFill>
          <a:blip r:embed="rId3"/>
          <a:stretch>
            <a:fillRect/>
          </a:stretch>
        </p:blipFill>
        <p:spPr>
          <a:xfrm>
            <a:off x="103250" y="1650178"/>
            <a:ext cx="8937500" cy="3127568"/>
          </a:xfrm>
          <a:prstGeom prst="rect">
            <a:avLst/>
          </a:prstGeom>
        </p:spPr>
      </p:pic>
      <p:sp>
        <p:nvSpPr>
          <p:cNvPr id="3" name="Rectangle 2">
            <a:extLst>
              <a:ext uri="{FF2B5EF4-FFF2-40B4-BE49-F238E27FC236}">
                <a16:creationId xmlns:a16="http://schemas.microsoft.com/office/drawing/2014/main" id="{E48FA899-45D2-7342-B1CB-B811BEF0F475}"/>
              </a:ext>
            </a:extLst>
          </p:cNvPr>
          <p:cNvSpPr/>
          <p:nvPr/>
        </p:nvSpPr>
        <p:spPr>
          <a:xfrm>
            <a:off x="311700" y="5207822"/>
            <a:ext cx="4572000" cy="1200329"/>
          </a:xfrm>
          <a:prstGeom prst="rect">
            <a:avLst/>
          </a:prstGeom>
        </p:spPr>
        <p:txBody>
          <a:bodyPr>
            <a:spAutoFit/>
          </a:bodyPr>
          <a:lstStyle/>
          <a:p>
            <a:r>
              <a:rPr lang="en-US" sz="1800">
                <a:solidFill>
                  <a:srgbClr val="0F6C9E"/>
                </a:solidFill>
                <a:latin typeface="Gill Sans"/>
                <a:ea typeface="Gill Sans"/>
                <a:cs typeface="Gill Sans"/>
                <a:sym typeface="Gill Sans"/>
              </a:rPr>
              <a:t>MMIs are a structured interview approach to assess specific, targeted </a:t>
            </a:r>
            <a:r>
              <a:rPr lang="en-US" sz="1800" u="sng">
                <a:solidFill>
                  <a:srgbClr val="0F6C9E"/>
                </a:solidFill>
                <a:latin typeface="Gill Sans"/>
                <a:ea typeface="Gill Sans"/>
                <a:cs typeface="Gill Sans"/>
                <a:sym typeface="Gill Sans"/>
              </a:rPr>
              <a:t>non-cognitive attributes tailored to our </a:t>
            </a:r>
            <a:r>
              <a:rPr lang="en-US" sz="1800" u="sng" err="1">
                <a:solidFill>
                  <a:srgbClr val="0F6C9E"/>
                </a:solidFill>
                <a:latin typeface="Gill Sans"/>
                <a:ea typeface="Gill Sans"/>
                <a:cs typeface="Gill Sans"/>
                <a:sym typeface="Gill Sans"/>
              </a:rPr>
              <a:t>programme</a:t>
            </a:r>
            <a:r>
              <a:rPr lang="en-US" sz="1800" u="sng">
                <a:solidFill>
                  <a:srgbClr val="0F6C9E"/>
                </a:solidFill>
                <a:latin typeface="Gill Sans"/>
                <a:ea typeface="Gill Sans"/>
                <a:cs typeface="Gill Sans"/>
                <a:sym typeface="Gill Sans"/>
              </a:rPr>
              <a:t> and ethos</a:t>
            </a:r>
            <a:endParaRPr 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2CB6-1201-6141-B101-74F20FACABF1}"/>
              </a:ext>
            </a:extLst>
          </p:cNvPr>
          <p:cNvSpPr>
            <a:spLocks noGrp="1"/>
          </p:cNvSpPr>
          <p:nvPr>
            <p:ph type="title"/>
          </p:nvPr>
        </p:nvSpPr>
        <p:spPr/>
        <p:txBody>
          <a:bodyPr/>
          <a:lstStyle/>
          <a:p>
            <a:pPr algn="l"/>
            <a:r>
              <a:rPr lang="en-US" sz="3000" b="1">
                <a:solidFill>
                  <a:srgbClr val="0070C0"/>
                </a:solidFill>
                <a:latin typeface="Gill Sans"/>
                <a:cs typeface="Gill Sans"/>
              </a:rPr>
              <a:t>3. The Challenges of Assumptions (or ‘convenient untruths’)</a:t>
            </a:r>
            <a:endParaRPr lang="en-US"/>
          </a:p>
        </p:txBody>
      </p:sp>
      <p:sp>
        <p:nvSpPr>
          <p:cNvPr id="3" name="Text Placeholder 2">
            <a:extLst>
              <a:ext uri="{FF2B5EF4-FFF2-40B4-BE49-F238E27FC236}">
                <a16:creationId xmlns:a16="http://schemas.microsoft.com/office/drawing/2014/main" id="{672AF539-099A-DF49-B242-E70B58CFD571}"/>
              </a:ext>
            </a:extLst>
          </p:cNvPr>
          <p:cNvSpPr>
            <a:spLocks noGrp="1"/>
          </p:cNvSpPr>
          <p:nvPr>
            <p:ph type="body" idx="1"/>
          </p:nvPr>
        </p:nvSpPr>
        <p:spPr>
          <a:xfrm>
            <a:off x="261258" y="1417638"/>
            <a:ext cx="8654142" cy="5120482"/>
          </a:xfrm>
        </p:spPr>
        <p:txBody>
          <a:bodyPr/>
          <a:lstStyle/>
          <a:p>
            <a:pPr marL="25400" indent="0">
              <a:buNone/>
            </a:pPr>
            <a:r>
              <a:rPr lang="en-US" sz="2400"/>
              <a:t>Current approaches to selection focus </a:t>
            </a:r>
            <a:r>
              <a:rPr lang="en-US" sz="2400" b="1"/>
              <a:t>only on the attributes of the profession</a:t>
            </a:r>
            <a:r>
              <a:rPr lang="en-US" sz="2400"/>
              <a:t> and the need for </a:t>
            </a:r>
            <a:r>
              <a:rPr lang="en-US" sz="2400" b="1"/>
              <a:t>impact</a:t>
            </a:r>
            <a:r>
              <a:rPr lang="en-US" sz="2400"/>
              <a:t> i.e. on recruitment targets and improved pupil attainment</a:t>
            </a:r>
          </a:p>
          <a:p>
            <a:pPr marL="25400" indent="0">
              <a:buNone/>
            </a:pPr>
            <a:r>
              <a:rPr lang="en-US" sz="2400"/>
              <a:t>Interview processes</a:t>
            </a:r>
          </a:p>
          <a:p>
            <a:pPr marL="25400" indent="0">
              <a:buNone/>
            </a:pPr>
            <a:r>
              <a:rPr lang="en-US" sz="2400">
                <a:solidFill>
                  <a:srgbClr val="0070C0"/>
                </a:solidFill>
              </a:rPr>
              <a:t>Assumption 1. </a:t>
            </a:r>
            <a:r>
              <a:rPr lang="en-US" sz="2400"/>
              <a:t>That we know what good teaching </a:t>
            </a:r>
            <a:r>
              <a:rPr lang="en-US" sz="2400" i="1"/>
              <a:t>is</a:t>
            </a:r>
            <a:r>
              <a:rPr lang="en-US" sz="2400"/>
              <a:t> </a:t>
            </a:r>
          </a:p>
          <a:p>
            <a:pPr marL="25400" indent="0">
              <a:buNone/>
            </a:pPr>
            <a:r>
              <a:rPr lang="en-US" sz="2400">
                <a:solidFill>
                  <a:srgbClr val="0070C0"/>
                </a:solidFill>
              </a:rPr>
              <a:t>Assumption 2. </a:t>
            </a:r>
            <a:r>
              <a:rPr lang="en-US" sz="2400"/>
              <a:t>That there are regular fixed patterns of </a:t>
            </a:r>
            <a:r>
              <a:rPr lang="en-US" sz="2400" err="1"/>
              <a:t>behaviour</a:t>
            </a:r>
            <a:r>
              <a:rPr lang="en-US" sz="2400"/>
              <a:t> and character </a:t>
            </a:r>
            <a:endParaRPr lang="en-US" sz="2400">
              <a:solidFill>
                <a:srgbClr val="000000"/>
              </a:solidFill>
            </a:endParaRPr>
          </a:p>
          <a:p>
            <a:pPr marL="25400" indent="0">
              <a:buNone/>
            </a:pPr>
            <a:r>
              <a:rPr lang="en-US" sz="2400">
                <a:solidFill>
                  <a:srgbClr val="0070C0"/>
                </a:solidFill>
              </a:rPr>
              <a:t>Assumption 3. </a:t>
            </a:r>
            <a:r>
              <a:rPr lang="en-US" sz="2400"/>
              <a:t>That personality and values are stable and can be isolated into traits/attributes</a:t>
            </a:r>
            <a:endParaRPr lang="en-US" sz="2000"/>
          </a:p>
        </p:txBody>
      </p:sp>
    </p:spTree>
    <p:extLst>
      <p:ext uri="{BB962C8B-B14F-4D97-AF65-F5344CB8AC3E}">
        <p14:creationId xmlns:p14="http://schemas.microsoft.com/office/powerpoint/2010/main" val="320741487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601261B41BE74BB49A486CA0C6958C" ma:contentTypeVersion="13" ma:contentTypeDescription="Create a new document." ma:contentTypeScope="" ma:versionID="d3763c44db87ee71f51434a5862eb110">
  <xsd:schema xmlns:xsd="http://www.w3.org/2001/XMLSchema" xmlns:xs="http://www.w3.org/2001/XMLSchema" xmlns:p="http://schemas.microsoft.com/office/2006/metadata/properties" xmlns:ns3="798a71bd-7516-49da-8831-bc10de0fe5f5" xmlns:ns4="b963a4c9-e1b8-48a2-bed0-8f0dd748d4cf" targetNamespace="http://schemas.microsoft.com/office/2006/metadata/properties" ma:root="true" ma:fieldsID="dbe7afaa29e54e7e71c58be52de6912f" ns3:_="" ns4:_="">
    <xsd:import namespace="798a71bd-7516-49da-8831-bc10de0fe5f5"/>
    <xsd:import namespace="b963a4c9-e1b8-48a2-bed0-8f0dd748d4c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a71bd-7516-49da-8831-bc10de0fe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63a4c9-e1b8-48a2-bed0-8f0dd748d4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A763AB-1CD9-40F9-9DD6-5B3B52C5FFD5}">
  <ds:schemaRefs>
    <ds:schemaRef ds:uri="http://schemas.microsoft.com/sharepoint/v3/contenttype/forms"/>
  </ds:schemaRefs>
</ds:datastoreItem>
</file>

<file path=customXml/itemProps2.xml><?xml version="1.0" encoding="utf-8"?>
<ds:datastoreItem xmlns:ds="http://schemas.openxmlformats.org/officeDocument/2006/customXml" ds:itemID="{72876003-5C8D-4A1C-8FF1-357DD831696C}">
  <ds:schemaRefs>
    <ds:schemaRef ds:uri="http://schemas.microsoft.com/office/infopath/2007/PartnerControls"/>
    <ds:schemaRef ds:uri="http://purl.org/dc/elements/1.1/"/>
    <ds:schemaRef ds:uri="http://schemas.microsoft.com/office/2006/metadata/properties"/>
    <ds:schemaRef ds:uri="798a71bd-7516-49da-8831-bc10de0fe5f5"/>
    <ds:schemaRef ds:uri="http://purl.org/dc/terms/"/>
    <ds:schemaRef ds:uri="http://schemas.openxmlformats.org/package/2006/metadata/core-properties"/>
    <ds:schemaRef ds:uri="http://schemas.microsoft.com/office/2006/documentManagement/types"/>
    <ds:schemaRef ds:uri="b963a4c9-e1b8-48a2-bed0-8f0dd748d4cf"/>
    <ds:schemaRef ds:uri="http://www.w3.org/XML/1998/namespace"/>
    <ds:schemaRef ds:uri="http://purl.org/dc/dcmitype/"/>
  </ds:schemaRefs>
</ds:datastoreItem>
</file>

<file path=customXml/itemProps3.xml><?xml version="1.0" encoding="utf-8"?>
<ds:datastoreItem xmlns:ds="http://schemas.openxmlformats.org/officeDocument/2006/customXml" ds:itemID="{38216738-7D2C-4CFF-8B43-166E442D5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8a71bd-7516-49da-8831-bc10de0fe5f5"/>
    <ds:schemaRef ds:uri="b963a4c9-e1b8-48a2-bed0-8f0dd748d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4299</Words>
  <Application>Microsoft Office PowerPoint</Application>
  <PresentationFormat>On-screen Show (4:3)</PresentationFormat>
  <Paragraphs>237</Paragraphs>
  <Slides>26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Gill Sans</vt:lpstr>
      <vt:lpstr>Calibri</vt:lpstr>
      <vt:lpstr>Arial</vt:lpstr>
      <vt:lpstr>Segoe UI</vt:lpstr>
      <vt:lpstr>Office Theme</vt:lpstr>
      <vt:lpstr>Teacher trajectories: rhetoric &amp; reality, autonomy &amp; constraint </vt:lpstr>
      <vt:lpstr>Introduction</vt:lpstr>
      <vt:lpstr>Selection </vt:lpstr>
      <vt:lpstr>Complexity:</vt:lpstr>
      <vt:lpstr>1. The Challenges of Rhetoric vs Reality:  “Each and every day, teachers inspire children, raising their eyes to a world of possibility and supporting them to fulfil their potential…There are no great schools without great teachers” Teacher Recruitment and Retention Strategy, 2019, p4</vt:lpstr>
      <vt:lpstr>2. The Challenges of ‘Care’ and ‘Calling’ </vt:lpstr>
      <vt:lpstr>PowerPoint Presentation</vt:lpstr>
      <vt:lpstr>PowerPoint Presentation</vt:lpstr>
      <vt:lpstr>3. The Challenges of Assumptions (or ‘convenient untruths’)</vt:lpstr>
      <vt:lpstr>PowerPoint Presentation</vt:lpstr>
      <vt:lpstr>Complexity:</vt:lpstr>
      <vt:lpstr> </vt:lpstr>
      <vt:lpstr>Formation </vt:lpstr>
      <vt:lpstr>CCF complexities</vt:lpstr>
      <vt:lpstr>CCF complexities</vt:lpstr>
      <vt:lpstr>PowerPoint Presentation</vt:lpstr>
      <vt:lpstr>Development </vt:lpstr>
      <vt:lpstr>The Early Career Framework (ECF)</vt:lpstr>
      <vt:lpstr>The focus on support</vt:lpstr>
      <vt:lpstr>Impact on mentors</vt:lpstr>
      <vt:lpstr>Impact on employment of ECTs</vt:lpstr>
      <vt:lpstr>Differences in context</vt:lpstr>
      <vt:lpstr>Our ECT Strategy at YSJ</vt:lpstr>
      <vt:lpstr>What our ECTs say…</vt:lpstr>
      <vt:lpstr>Thank you …...  feedback or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Mini-Interviews  Developing an Evidence-Supported Interview Approach for Selection of Applicants to Initial Teacher Education</dc:title>
  <dc:creator>Richard Day</dc:creator>
  <cp:lastModifiedBy>Keither Parker</cp:lastModifiedBy>
  <cp:revision>2</cp:revision>
  <dcterms:modified xsi:type="dcterms:W3CDTF">2021-11-10T11:23:14Z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0x01010079601261B41BE74BB49A486CA0C6958C</vt:lpwstr>
  </property>
</Properties>
</file>