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44"/>
  </p:notesMasterIdLst>
  <p:sldIdLst>
    <p:sldId id="256" r:id="rId2"/>
    <p:sldId id="258" r:id="rId3"/>
    <p:sldId id="259" r:id="rId4"/>
    <p:sldId id="309" r:id="rId5"/>
    <p:sldId id="311" r:id="rId6"/>
    <p:sldId id="386" r:id="rId7"/>
    <p:sldId id="298" r:id="rId8"/>
    <p:sldId id="355" r:id="rId9"/>
    <p:sldId id="356" r:id="rId10"/>
    <p:sldId id="313" r:id="rId11"/>
    <p:sldId id="357" r:id="rId12"/>
    <p:sldId id="325" r:id="rId13"/>
    <p:sldId id="324" r:id="rId14"/>
    <p:sldId id="327" r:id="rId15"/>
    <p:sldId id="328" r:id="rId16"/>
    <p:sldId id="329" r:id="rId17"/>
    <p:sldId id="330" r:id="rId18"/>
    <p:sldId id="333" r:id="rId19"/>
    <p:sldId id="334" r:id="rId20"/>
    <p:sldId id="336" r:id="rId21"/>
    <p:sldId id="335" r:id="rId22"/>
    <p:sldId id="338" r:id="rId23"/>
    <p:sldId id="361" r:id="rId24"/>
    <p:sldId id="362" r:id="rId25"/>
    <p:sldId id="372" r:id="rId26"/>
    <p:sldId id="373" r:id="rId27"/>
    <p:sldId id="374" r:id="rId28"/>
    <p:sldId id="375" r:id="rId29"/>
    <p:sldId id="376" r:id="rId30"/>
    <p:sldId id="377" r:id="rId31"/>
    <p:sldId id="378" r:id="rId32"/>
    <p:sldId id="379" r:id="rId33"/>
    <p:sldId id="382" r:id="rId34"/>
    <p:sldId id="383" r:id="rId35"/>
    <p:sldId id="345" r:id="rId36"/>
    <p:sldId id="384" r:id="rId37"/>
    <p:sldId id="346" r:id="rId38"/>
    <p:sldId id="381" r:id="rId39"/>
    <p:sldId id="385" r:id="rId40"/>
    <p:sldId id="350" r:id="rId41"/>
    <p:sldId id="353" r:id="rId42"/>
    <p:sldId id="354"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644C8D-A1FE-42F1-96DB-20A4F170ACA7}" v="3" dt="2019-12-10T19:11:13.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2" autoAdjust="0"/>
    <p:restoredTop sz="94660"/>
  </p:normalViewPr>
  <p:slideViewPr>
    <p:cSldViewPr snapToGrid="0">
      <p:cViewPr varScale="1">
        <p:scale>
          <a:sx n="59" d="100"/>
          <a:sy n="59" d="100"/>
        </p:scale>
        <p:origin x="86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Organ" userId="35ba1c5a-3920-40be-b721-99838e81e562" providerId="ADAL" clId="{F68143C6-EF56-496B-BF39-AC50F9E1DF2E}"/>
    <pc:docChg chg="custSel addSld delSld modSld">
      <pc:chgData name="Alison Organ" userId="35ba1c5a-3920-40be-b721-99838e81e562" providerId="ADAL" clId="{F68143C6-EF56-496B-BF39-AC50F9E1DF2E}" dt="2019-11-06T11:25:20.731" v="27" actId="27636"/>
      <pc:docMkLst>
        <pc:docMk/>
      </pc:docMkLst>
      <pc:sldChg chg="delSp modSp">
        <pc:chgData name="Alison Organ" userId="35ba1c5a-3920-40be-b721-99838e81e562" providerId="ADAL" clId="{F68143C6-EF56-496B-BF39-AC50F9E1DF2E}" dt="2019-11-06T11:22:39.052" v="2" actId="207"/>
        <pc:sldMkLst>
          <pc:docMk/>
          <pc:sldMk cId="2779368787" sldId="256"/>
        </pc:sldMkLst>
        <pc:spChg chg="mod">
          <ac:chgData name="Alison Organ" userId="35ba1c5a-3920-40be-b721-99838e81e562" providerId="ADAL" clId="{F68143C6-EF56-496B-BF39-AC50F9E1DF2E}" dt="2019-11-06T11:22:39.052" v="2" actId="207"/>
          <ac:spMkLst>
            <pc:docMk/>
            <pc:sldMk cId="2779368787" sldId="256"/>
            <ac:spMk id="2" creationId="{7213DF76-E450-4A89-8DC8-A1CDA62C21D0}"/>
          </ac:spMkLst>
        </pc:spChg>
        <pc:spChg chg="del mod">
          <ac:chgData name="Alison Organ" userId="35ba1c5a-3920-40be-b721-99838e81e562" providerId="ADAL" clId="{F68143C6-EF56-496B-BF39-AC50F9E1DF2E}" dt="2019-11-06T11:22:33.330" v="1" actId="478"/>
          <ac:spMkLst>
            <pc:docMk/>
            <pc:sldMk cId="2779368787" sldId="256"/>
            <ac:spMk id="3" creationId="{C609F424-4969-4239-948E-64BCE39B89F3}"/>
          </ac:spMkLst>
        </pc:spChg>
      </pc:sldChg>
      <pc:sldChg chg="del">
        <pc:chgData name="Alison Organ" userId="35ba1c5a-3920-40be-b721-99838e81e562" providerId="ADAL" clId="{F68143C6-EF56-496B-BF39-AC50F9E1DF2E}" dt="2019-11-06T11:23:22.439" v="3" actId="2696"/>
        <pc:sldMkLst>
          <pc:docMk/>
          <pc:sldMk cId="3720979907" sldId="315"/>
        </pc:sldMkLst>
      </pc:sldChg>
      <pc:sldChg chg="modSp add">
        <pc:chgData name="Alison Organ" userId="35ba1c5a-3920-40be-b721-99838e81e562" providerId="ADAL" clId="{F68143C6-EF56-496B-BF39-AC50F9E1DF2E}" dt="2019-11-06T11:25:20.731" v="27" actId="27636"/>
        <pc:sldMkLst>
          <pc:docMk/>
          <pc:sldMk cId="3539764234" sldId="381"/>
        </pc:sldMkLst>
        <pc:spChg chg="mod">
          <ac:chgData name="Alison Organ" userId="35ba1c5a-3920-40be-b721-99838e81e562" providerId="ADAL" clId="{F68143C6-EF56-496B-BF39-AC50F9E1DF2E}" dt="2019-11-06T11:24:40.044" v="11" actId="20577"/>
          <ac:spMkLst>
            <pc:docMk/>
            <pc:sldMk cId="3539764234" sldId="381"/>
            <ac:spMk id="2" creationId="{5CB00281-64D2-4C2A-960E-E864AA458295}"/>
          </ac:spMkLst>
        </pc:spChg>
        <pc:spChg chg="mod">
          <ac:chgData name="Alison Organ" userId="35ba1c5a-3920-40be-b721-99838e81e562" providerId="ADAL" clId="{F68143C6-EF56-496B-BF39-AC50F9E1DF2E}" dt="2019-11-06T11:25:20.731" v="27" actId="27636"/>
          <ac:spMkLst>
            <pc:docMk/>
            <pc:sldMk cId="3539764234" sldId="381"/>
            <ac:spMk id="3" creationId="{74A56D05-76BC-4DBB-804D-30F059407175}"/>
          </ac:spMkLst>
        </pc:spChg>
      </pc:sldChg>
    </pc:docChg>
  </pc:docChgLst>
  <pc:docChgLst>
    <pc:chgData name="Alison Organ" userId="35ba1c5a-3920-40be-b721-99838e81e562" providerId="ADAL" clId="{2C644C8D-A1FE-42F1-96DB-20A4F170ACA7}"/>
    <pc:docChg chg="custSel delSld modSld sldOrd">
      <pc:chgData name="Alison Organ" userId="35ba1c5a-3920-40be-b721-99838e81e562" providerId="ADAL" clId="{2C644C8D-A1FE-42F1-96DB-20A4F170ACA7}" dt="2019-12-10T19:11:19.749" v="112" actId="20577"/>
      <pc:docMkLst>
        <pc:docMk/>
      </pc:docMkLst>
      <pc:sldChg chg="modSp">
        <pc:chgData name="Alison Organ" userId="35ba1c5a-3920-40be-b721-99838e81e562" providerId="ADAL" clId="{2C644C8D-A1FE-42F1-96DB-20A4F170ACA7}" dt="2019-12-04T20:42:49.828" v="0" actId="20577"/>
        <pc:sldMkLst>
          <pc:docMk/>
          <pc:sldMk cId="3395066009" sldId="311"/>
        </pc:sldMkLst>
        <pc:spChg chg="mod">
          <ac:chgData name="Alison Organ" userId="35ba1c5a-3920-40be-b721-99838e81e562" providerId="ADAL" clId="{2C644C8D-A1FE-42F1-96DB-20A4F170ACA7}" dt="2019-12-04T20:42:49.828" v="0" actId="20577"/>
          <ac:spMkLst>
            <pc:docMk/>
            <pc:sldMk cId="3395066009" sldId="311"/>
            <ac:spMk id="3" creationId="{74A56D05-76BC-4DBB-804D-30F059407175}"/>
          </ac:spMkLst>
        </pc:spChg>
      </pc:sldChg>
      <pc:sldChg chg="del">
        <pc:chgData name="Alison Organ" userId="35ba1c5a-3920-40be-b721-99838e81e562" providerId="ADAL" clId="{2C644C8D-A1FE-42F1-96DB-20A4F170ACA7}" dt="2019-12-04T20:46:13.858" v="2" actId="2696"/>
        <pc:sldMkLst>
          <pc:docMk/>
          <pc:sldMk cId="1015032342" sldId="332"/>
        </pc:sldMkLst>
      </pc:sldChg>
      <pc:sldChg chg="del">
        <pc:chgData name="Alison Organ" userId="35ba1c5a-3920-40be-b721-99838e81e562" providerId="ADAL" clId="{2C644C8D-A1FE-42F1-96DB-20A4F170ACA7}" dt="2019-12-04T20:47:46.176" v="5" actId="2696"/>
        <pc:sldMkLst>
          <pc:docMk/>
          <pc:sldMk cId="3008930038" sldId="337"/>
        </pc:sldMkLst>
      </pc:sldChg>
      <pc:sldChg chg="del">
        <pc:chgData name="Alison Organ" userId="35ba1c5a-3920-40be-b721-99838e81e562" providerId="ADAL" clId="{2C644C8D-A1FE-42F1-96DB-20A4F170ACA7}" dt="2019-12-04T20:47:13.948" v="3" actId="2696"/>
        <pc:sldMkLst>
          <pc:docMk/>
          <pc:sldMk cId="1832091543" sldId="340"/>
        </pc:sldMkLst>
      </pc:sldChg>
      <pc:sldChg chg="del">
        <pc:chgData name="Alison Organ" userId="35ba1c5a-3920-40be-b721-99838e81e562" providerId="ADAL" clId="{2C644C8D-A1FE-42F1-96DB-20A4F170ACA7}" dt="2019-12-04T20:48:01.100" v="6" actId="2696"/>
        <pc:sldMkLst>
          <pc:docMk/>
          <pc:sldMk cId="2338445540" sldId="341"/>
        </pc:sldMkLst>
      </pc:sldChg>
      <pc:sldChg chg="del">
        <pc:chgData name="Alison Organ" userId="35ba1c5a-3920-40be-b721-99838e81e562" providerId="ADAL" clId="{2C644C8D-A1FE-42F1-96DB-20A4F170ACA7}" dt="2019-12-04T20:48:02.350" v="7" actId="2696"/>
        <pc:sldMkLst>
          <pc:docMk/>
          <pc:sldMk cId="17551103" sldId="342"/>
        </pc:sldMkLst>
      </pc:sldChg>
      <pc:sldChg chg="del">
        <pc:chgData name="Alison Organ" userId="35ba1c5a-3920-40be-b721-99838e81e562" providerId="ADAL" clId="{2C644C8D-A1FE-42F1-96DB-20A4F170ACA7}" dt="2019-12-04T20:48:05.383" v="8" actId="2696"/>
        <pc:sldMkLst>
          <pc:docMk/>
          <pc:sldMk cId="719802629" sldId="343"/>
        </pc:sldMkLst>
      </pc:sldChg>
      <pc:sldChg chg="del">
        <pc:chgData name="Alison Organ" userId="35ba1c5a-3920-40be-b721-99838e81e562" providerId="ADAL" clId="{2C644C8D-A1FE-42F1-96DB-20A4F170ACA7}" dt="2019-12-04T20:48:07.769" v="9" actId="2696"/>
        <pc:sldMkLst>
          <pc:docMk/>
          <pc:sldMk cId="3389877649" sldId="344"/>
        </pc:sldMkLst>
      </pc:sldChg>
      <pc:sldChg chg="ord">
        <pc:chgData name="Alison Organ" userId="35ba1c5a-3920-40be-b721-99838e81e562" providerId="ADAL" clId="{2C644C8D-A1FE-42F1-96DB-20A4F170ACA7}" dt="2019-12-04T20:48:37.920" v="11"/>
        <pc:sldMkLst>
          <pc:docMk/>
          <pc:sldMk cId="1866022354" sldId="345"/>
        </pc:sldMkLst>
      </pc:sldChg>
      <pc:sldChg chg="ord">
        <pc:chgData name="Alison Organ" userId="35ba1c5a-3920-40be-b721-99838e81e562" providerId="ADAL" clId="{2C644C8D-A1FE-42F1-96DB-20A4F170ACA7}" dt="2019-12-04T20:48:37.920" v="11"/>
        <pc:sldMkLst>
          <pc:docMk/>
          <pc:sldMk cId="3722281633" sldId="346"/>
        </pc:sldMkLst>
      </pc:sldChg>
      <pc:sldChg chg="delSp ord">
        <pc:chgData name="Alison Organ" userId="35ba1c5a-3920-40be-b721-99838e81e562" providerId="ADAL" clId="{2C644C8D-A1FE-42F1-96DB-20A4F170ACA7}" dt="2019-12-04T20:50:09.034" v="28" actId="478"/>
        <pc:sldMkLst>
          <pc:docMk/>
          <pc:sldMk cId="784474815" sldId="349"/>
        </pc:sldMkLst>
        <pc:spChg chg="del">
          <ac:chgData name="Alison Organ" userId="35ba1c5a-3920-40be-b721-99838e81e562" providerId="ADAL" clId="{2C644C8D-A1FE-42F1-96DB-20A4F170ACA7}" dt="2019-12-04T20:50:09.034" v="28" actId="478"/>
          <ac:spMkLst>
            <pc:docMk/>
            <pc:sldMk cId="784474815" sldId="349"/>
            <ac:spMk id="4" creationId="{7A68CE6A-FA4D-43EA-811D-C04C99700535}"/>
          </ac:spMkLst>
        </pc:spChg>
      </pc:sldChg>
      <pc:sldChg chg="del">
        <pc:chgData name="Alison Organ" userId="35ba1c5a-3920-40be-b721-99838e81e562" providerId="ADAL" clId="{2C644C8D-A1FE-42F1-96DB-20A4F170ACA7}" dt="2019-12-04T20:47:35.216" v="4" actId="2696"/>
        <pc:sldMkLst>
          <pc:docMk/>
          <pc:sldMk cId="1751574684" sldId="360"/>
        </pc:sldMkLst>
      </pc:sldChg>
      <pc:sldChg chg="del">
        <pc:chgData name="Alison Organ" userId="35ba1c5a-3920-40be-b721-99838e81e562" providerId="ADAL" clId="{2C644C8D-A1FE-42F1-96DB-20A4F170ACA7}" dt="2019-12-04T20:45:34.184" v="1" actId="2696"/>
        <pc:sldMkLst>
          <pc:docMk/>
          <pc:sldMk cId="945118735" sldId="371"/>
        </pc:sldMkLst>
      </pc:sldChg>
      <pc:sldChg chg="modSp">
        <pc:chgData name="Alison Organ" userId="35ba1c5a-3920-40be-b721-99838e81e562" providerId="ADAL" clId="{2C644C8D-A1FE-42F1-96DB-20A4F170ACA7}" dt="2019-12-10T19:08:47.375" v="53" actId="20577"/>
        <pc:sldMkLst>
          <pc:docMk/>
          <pc:sldMk cId="221466690" sldId="372"/>
        </pc:sldMkLst>
        <pc:spChg chg="mod">
          <ac:chgData name="Alison Organ" userId="35ba1c5a-3920-40be-b721-99838e81e562" providerId="ADAL" clId="{2C644C8D-A1FE-42F1-96DB-20A4F170ACA7}" dt="2019-12-10T19:08:47.375" v="53" actId="20577"/>
          <ac:spMkLst>
            <pc:docMk/>
            <pc:sldMk cId="221466690" sldId="372"/>
            <ac:spMk id="2" creationId="{9E0B4CCA-8E28-4AA4-A445-225F62EB5271}"/>
          </ac:spMkLst>
        </pc:spChg>
      </pc:sldChg>
      <pc:sldChg chg="modSp">
        <pc:chgData name="Alison Organ" userId="35ba1c5a-3920-40be-b721-99838e81e562" providerId="ADAL" clId="{2C644C8D-A1FE-42F1-96DB-20A4F170ACA7}" dt="2019-12-10T19:10:02.167" v="72" actId="20577"/>
        <pc:sldMkLst>
          <pc:docMk/>
          <pc:sldMk cId="2731542200" sldId="373"/>
        </pc:sldMkLst>
        <pc:spChg chg="mod">
          <ac:chgData name="Alison Organ" userId="35ba1c5a-3920-40be-b721-99838e81e562" providerId="ADAL" clId="{2C644C8D-A1FE-42F1-96DB-20A4F170ACA7}" dt="2019-12-10T19:10:02.167" v="72" actId="20577"/>
          <ac:spMkLst>
            <pc:docMk/>
            <pc:sldMk cId="2731542200" sldId="373"/>
            <ac:spMk id="7" creationId="{F2A07BE8-8664-45EC-80BC-C9ED95E76A36}"/>
          </ac:spMkLst>
        </pc:spChg>
      </pc:sldChg>
      <pc:sldChg chg="modSp ord">
        <pc:chgData name="Alison Organ" userId="35ba1c5a-3920-40be-b721-99838e81e562" providerId="ADAL" clId="{2C644C8D-A1FE-42F1-96DB-20A4F170ACA7}" dt="2019-12-10T19:10:19.747" v="80" actId="20577"/>
        <pc:sldMkLst>
          <pc:docMk/>
          <pc:sldMk cId="142293125" sldId="374"/>
        </pc:sldMkLst>
        <pc:spChg chg="mod">
          <ac:chgData name="Alison Organ" userId="35ba1c5a-3920-40be-b721-99838e81e562" providerId="ADAL" clId="{2C644C8D-A1FE-42F1-96DB-20A4F170ACA7}" dt="2019-12-10T19:10:19.747" v="80" actId="20577"/>
          <ac:spMkLst>
            <pc:docMk/>
            <pc:sldMk cId="142293125" sldId="374"/>
            <ac:spMk id="2" creationId="{77778BA2-1E22-4E39-A151-F518B6133B94}"/>
          </ac:spMkLst>
        </pc:spChg>
      </pc:sldChg>
      <pc:sldChg chg="modSp ord">
        <pc:chgData name="Alison Organ" userId="35ba1c5a-3920-40be-b721-99838e81e562" providerId="ADAL" clId="{2C644C8D-A1FE-42F1-96DB-20A4F170ACA7}" dt="2019-12-10T19:10:39.061" v="99" actId="20577"/>
        <pc:sldMkLst>
          <pc:docMk/>
          <pc:sldMk cId="296912177" sldId="375"/>
        </pc:sldMkLst>
        <pc:spChg chg="mod">
          <ac:chgData name="Alison Organ" userId="35ba1c5a-3920-40be-b721-99838e81e562" providerId="ADAL" clId="{2C644C8D-A1FE-42F1-96DB-20A4F170ACA7}" dt="2019-12-10T19:10:39.061" v="99" actId="20577"/>
          <ac:spMkLst>
            <pc:docMk/>
            <pc:sldMk cId="296912177" sldId="375"/>
            <ac:spMk id="2" creationId="{863B1E2F-B90D-446C-B3E3-842F3D9C85AC}"/>
          </ac:spMkLst>
        </pc:spChg>
      </pc:sldChg>
      <pc:sldChg chg="modSp ord">
        <pc:chgData name="Alison Organ" userId="35ba1c5a-3920-40be-b721-99838e81e562" providerId="ADAL" clId="{2C644C8D-A1FE-42F1-96DB-20A4F170ACA7}" dt="2019-12-10T19:11:04.234" v="103" actId="20577"/>
        <pc:sldMkLst>
          <pc:docMk/>
          <pc:sldMk cId="3706441002" sldId="376"/>
        </pc:sldMkLst>
        <pc:spChg chg="mod">
          <ac:chgData name="Alison Organ" userId="35ba1c5a-3920-40be-b721-99838e81e562" providerId="ADAL" clId="{2C644C8D-A1FE-42F1-96DB-20A4F170ACA7}" dt="2019-12-10T19:11:04.234" v="103" actId="20577"/>
          <ac:spMkLst>
            <pc:docMk/>
            <pc:sldMk cId="3706441002" sldId="376"/>
            <ac:spMk id="2" creationId="{536CF033-49DE-4F4B-BC80-535FFFDE32D6}"/>
          </ac:spMkLst>
        </pc:spChg>
      </pc:sldChg>
      <pc:sldChg chg="modSp ord">
        <pc:chgData name="Alison Organ" userId="35ba1c5a-3920-40be-b721-99838e81e562" providerId="ADAL" clId="{2C644C8D-A1FE-42F1-96DB-20A4F170ACA7}" dt="2019-12-10T19:11:19.749" v="112" actId="20577"/>
        <pc:sldMkLst>
          <pc:docMk/>
          <pc:sldMk cId="2002674592" sldId="377"/>
        </pc:sldMkLst>
        <pc:spChg chg="mod">
          <ac:chgData name="Alison Organ" userId="35ba1c5a-3920-40be-b721-99838e81e562" providerId="ADAL" clId="{2C644C8D-A1FE-42F1-96DB-20A4F170ACA7}" dt="2019-12-10T19:11:19.749" v="112" actId="20577"/>
          <ac:spMkLst>
            <pc:docMk/>
            <pc:sldMk cId="2002674592" sldId="377"/>
            <ac:spMk id="2" creationId="{8290732B-5B0F-4728-813F-D1A01D9A6816}"/>
          </ac:spMkLst>
        </pc:spChg>
      </pc:sldChg>
      <pc:sldChg chg="ord">
        <pc:chgData name="Alison Organ" userId="35ba1c5a-3920-40be-b721-99838e81e562" providerId="ADAL" clId="{2C644C8D-A1FE-42F1-96DB-20A4F170ACA7}" dt="2019-12-04T20:49:47.608" v="25"/>
        <pc:sldMkLst>
          <pc:docMk/>
          <pc:sldMk cId="1788098871" sldId="378"/>
        </pc:sldMkLst>
      </pc:sldChg>
      <pc:sldChg chg="ord">
        <pc:chgData name="Alison Organ" userId="35ba1c5a-3920-40be-b721-99838e81e562" providerId="ADAL" clId="{2C644C8D-A1FE-42F1-96DB-20A4F170ACA7}" dt="2019-12-04T20:49:51.656" v="27"/>
        <pc:sldMkLst>
          <pc:docMk/>
          <pc:sldMk cId="154494079" sldId="379"/>
        </pc:sldMkLst>
      </pc:sldChg>
    </pc:docChg>
  </pc:docChgLst>
  <pc:docChgLst>
    <pc:chgData name="Alison Organ" userId="35ba1c5a-3920-40be-b721-99838e81e562" providerId="ADAL" clId="{2D1BD464-7CEE-437A-8039-961D8F5B3099}"/>
    <pc:docChg chg="undo redo custSel addSld delSld modSld sldOrd">
      <pc:chgData name="Alison Organ" userId="35ba1c5a-3920-40be-b721-99838e81e562" providerId="ADAL" clId="{2D1BD464-7CEE-437A-8039-961D8F5B3099}" dt="2019-12-09T15:59:47.559" v="2090" actId="114"/>
      <pc:docMkLst>
        <pc:docMk/>
      </pc:docMkLst>
      <pc:sldChg chg="modSp">
        <pc:chgData name="Alison Organ" userId="35ba1c5a-3920-40be-b721-99838e81e562" providerId="ADAL" clId="{2D1BD464-7CEE-437A-8039-961D8F5B3099}" dt="2019-12-05T13:10:33.705" v="105" actId="6549"/>
        <pc:sldMkLst>
          <pc:docMk/>
          <pc:sldMk cId="3862378603" sldId="258"/>
        </pc:sldMkLst>
        <pc:spChg chg="mod">
          <ac:chgData name="Alison Organ" userId="35ba1c5a-3920-40be-b721-99838e81e562" providerId="ADAL" clId="{2D1BD464-7CEE-437A-8039-961D8F5B3099}" dt="2019-12-05T13:10:33.705" v="105" actId="6549"/>
          <ac:spMkLst>
            <pc:docMk/>
            <pc:sldMk cId="3862378603" sldId="258"/>
            <ac:spMk id="3" creationId="{F76E6C67-92FF-4BBA-95E9-33C25EB45A12}"/>
          </ac:spMkLst>
        </pc:spChg>
      </pc:sldChg>
      <pc:sldChg chg="modNotesTx">
        <pc:chgData name="Alison Organ" userId="35ba1c5a-3920-40be-b721-99838e81e562" providerId="ADAL" clId="{2D1BD464-7CEE-437A-8039-961D8F5B3099}" dt="2019-12-09T15:45:26.246" v="1681" actId="20577"/>
        <pc:sldMkLst>
          <pc:docMk/>
          <pc:sldMk cId="3278890425" sldId="259"/>
        </pc:sldMkLst>
      </pc:sldChg>
      <pc:sldChg chg="modNotesTx">
        <pc:chgData name="Alison Organ" userId="35ba1c5a-3920-40be-b721-99838e81e562" providerId="ADAL" clId="{2D1BD464-7CEE-437A-8039-961D8F5B3099}" dt="2019-12-09T15:45:33.334" v="1685" actId="20577"/>
        <pc:sldMkLst>
          <pc:docMk/>
          <pc:sldMk cId="380022405" sldId="298"/>
        </pc:sldMkLst>
      </pc:sldChg>
      <pc:sldChg chg="modNotesTx">
        <pc:chgData name="Alison Organ" userId="35ba1c5a-3920-40be-b721-99838e81e562" providerId="ADAL" clId="{2D1BD464-7CEE-437A-8039-961D8F5B3099}" dt="2019-12-09T15:34:19.945" v="1660" actId="20577"/>
        <pc:sldMkLst>
          <pc:docMk/>
          <pc:sldMk cId="4080786555" sldId="309"/>
        </pc:sldMkLst>
      </pc:sldChg>
      <pc:sldChg chg="modSp">
        <pc:chgData name="Alison Organ" userId="35ba1c5a-3920-40be-b721-99838e81e562" providerId="ADAL" clId="{2D1BD464-7CEE-437A-8039-961D8F5B3099}" dt="2019-12-09T15:20:01.818" v="1072"/>
        <pc:sldMkLst>
          <pc:docMk/>
          <pc:sldMk cId="3395066009" sldId="311"/>
        </pc:sldMkLst>
        <pc:spChg chg="mod">
          <ac:chgData name="Alison Organ" userId="35ba1c5a-3920-40be-b721-99838e81e562" providerId="ADAL" clId="{2D1BD464-7CEE-437A-8039-961D8F5B3099}" dt="2019-12-09T15:20:01.818" v="1072"/>
          <ac:spMkLst>
            <pc:docMk/>
            <pc:sldMk cId="3395066009" sldId="311"/>
            <ac:spMk id="3" creationId="{74A56D05-76BC-4DBB-804D-30F059407175}"/>
          </ac:spMkLst>
        </pc:spChg>
      </pc:sldChg>
      <pc:sldChg chg="modNotesTx">
        <pc:chgData name="Alison Organ" userId="35ba1c5a-3920-40be-b721-99838e81e562" providerId="ADAL" clId="{2D1BD464-7CEE-437A-8039-961D8F5B3099}" dt="2019-12-09T15:46:31.765" v="1689" actId="20577"/>
        <pc:sldMkLst>
          <pc:docMk/>
          <pc:sldMk cId="1298294894" sldId="325"/>
        </pc:sldMkLst>
      </pc:sldChg>
      <pc:sldChg chg="modSp modNotesTx">
        <pc:chgData name="Alison Organ" userId="35ba1c5a-3920-40be-b721-99838e81e562" providerId="ADAL" clId="{2D1BD464-7CEE-437A-8039-961D8F5B3099}" dt="2019-12-09T15:46:40.096" v="1693" actId="20577"/>
        <pc:sldMkLst>
          <pc:docMk/>
          <pc:sldMk cId="483104044" sldId="329"/>
        </pc:sldMkLst>
        <pc:spChg chg="mod">
          <ac:chgData name="Alison Organ" userId="35ba1c5a-3920-40be-b721-99838e81e562" providerId="ADAL" clId="{2D1BD464-7CEE-437A-8039-961D8F5B3099}" dt="2019-12-05T15:40:27.027" v="323" actId="20577"/>
          <ac:spMkLst>
            <pc:docMk/>
            <pc:sldMk cId="483104044" sldId="329"/>
            <ac:spMk id="3" creationId="{74A56D05-76BC-4DBB-804D-30F059407175}"/>
          </ac:spMkLst>
        </pc:spChg>
      </pc:sldChg>
      <pc:sldChg chg="addSp delSp modSp modAnim">
        <pc:chgData name="Alison Organ" userId="35ba1c5a-3920-40be-b721-99838e81e562" providerId="ADAL" clId="{2D1BD464-7CEE-437A-8039-961D8F5B3099}" dt="2019-12-09T15:53:39.543" v="1849" actId="1076"/>
        <pc:sldMkLst>
          <pc:docMk/>
          <pc:sldMk cId="1866022354" sldId="345"/>
        </pc:sldMkLst>
        <pc:spChg chg="add del mod">
          <ac:chgData name="Alison Organ" userId="35ba1c5a-3920-40be-b721-99838e81e562" providerId="ADAL" clId="{2D1BD464-7CEE-437A-8039-961D8F5B3099}" dt="2019-12-09T15:48:38.016" v="1711"/>
          <ac:spMkLst>
            <pc:docMk/>
            <pc:sldMk cId="1866022354" sldId="345"/>
            <ac:spMk id="2" creationId="{DA2BC936-4752-4DAA-BEB0-A8684D0AF315}"/>
          </ac:spMkLst>
        </pc:spChg>
        <pc:spChg chg="add mod">
          <ac:chgData name="Alison Organ" userId="35ba1c5a-3920-40be-b721-99838e81e562" providerId="ADAL" clId="{2D1BD464-7CEE-437A-8039-961D8F5B3099}" dt="2019-12-09T15:49:50.522" v="1768" actId="207"/>
          <ac:spMkLst>
            <pc:docMk/>
            <pc:sldMk cId="1866022354" sldId="345"/>
            <ac:spMk id="3" creationId="{ECFB4A43-48B9-44E1-B48F-9AED558D9E2C}"/>
          </ac:spMkLst>
        </pc:spChg>
        <pc:spChg chg="mod">
          <ac:chgData name="Alison Organ" userId="35ba1c5a-3920-40be-b721-99838e81e562" providerId="ADAL" clId="{2D1BD464-7CEE-437A-8039-961D8F5B3099}" dt="2019-12-09T15:52:32.624" v="1819" actId="20577"/>
          <ac:spMkLst>
            <pc:docMk/>
            <pc:sldMk cId="1866022354" sldId="345"/>
            <ac:spMk id="7" creationId="{F2A07BE8-8664-45EC-80BC-C9ED95E76A36}"/>
          </ac:spMkLst>
        </pc:spChg>
        <pc:spChg chg="add mod">
          <ac:chgData name="Alison Organ" userId="35ba1c5a-3920-40be-b721-99838e81e562" providerId="ADAL" clId="{2D1BD464-7CEE-437A-8039-961D8F5B3099}" dt="2019-12-09T15:53:39.543" v="1849" actId="1076"/>
          <ac:spMkLst>
            <pc:docMk/>
            <pc:sldMk cId="1866022354" sldId="345"/>
            <ac:spMk id="8" creationId="{E9555FFB-6297-4626-88D3-29AA549E214F}"/>
          </ac:spMkLst>
        </pc:spChg>
        <pc:spChg chg="add mod">
          <ac:chgData name="Alison Organ" userId="35ba1c5a-3920-40be-b721-99838e81e562" providerId="ADAL" clId="{2D1BD464-7CEE-437A-8039-961D8F5B3099}" dt="2019-12-09T15:52:53.659" v="1846" actId="6549"/>
          <ac:spMkLst>
            <pc:docMk/>
            <pc:sldMk cId="1866022354" sldId="345"/>
            <ac:spMk id="9" creationId="{79A7938D-162B-4163-9185-FB4BB1DA9233}"/>
          </ac:spMkLst>
        </pc:spChg>
        <pc:cxnChg chg="add mod">
          <ac:chgData name="Alison Organ" userId="35ba1c5a-3920-40be-b721-99838e81e562" providerId="ADAL" clId="{2D1BD464-7CEE-437A-8039-961D8F5B3099}" dt="2019-12-09T15:50:48.312" v="1775" actId="1582"/>
          <ac:cxnSpMkLst>
            <pc:docMk/>
            <pc:sldMk cId="1866022354" sldId="345"/>
            <ac:cxnSpMk id="5" creationId="{EB72EEE0-146D-4BFF-A342-C1363620C6CA}"/>
          </ac:cxnSpMkLst>
        </pc:cxnChg>
      </pc:sldChg>
      <pc:sldChg chg="addSp modSp">
        <pc:chgData name="Alison Organ" userId="35ba1c5a-3920-40be-b721-99838e81e562" providerId="ADAL" clId="{2D1BD464-7CEE-437A-8039-961D8F5B3099}" dt="2019-12-09T15:55:03.379" v="1947" actId="2711"/>
        <pc:sldMkLst>
          <pc:docMk/>
          <pc:sldMk cId="3722281633" sldId="346"/>
        </pc:sldMkLst>
        <pc:spChg chg="add mod">
          <ac:chgData name="Alison Organ" userId="35ba1c5a-3920-40be-b721-99838e81e562" providerId="ADAL" clId="{2D1BD464-7CEE-437A-8039-961D8F5B3099}" dt="2019-12-09T15:55:03.379" v="1947" actId="2711"/>
          <ac:spMkLst>
            <pc:docMk/>
            <pc:sldMk cId="3722281633" sldId="346"/>
            <ac:spMk id="2" creationId="{990BE7F9-7310-4398-8775-A6313D404DBA}"/>
          </ac:spMkLst>
        </pc:spChg>
        <pc:spChg chg="mod">
          <ac:chgData name="Alison Organ" userId="35ba1c5a-3920-40be-b721-99838e81e562" providerId="ADAL" clId="{2D1BD464-7CEE-437A-8039-961D8F5B3099}" dt="2019-12-09T15:54:23.134" v="1880" actId="20577"/>
          <ac:spMkLst>
            <pc:docMk/>
            <pc:sldMk cId="3722281633" sldId="346"/>
            <ac:spMk id="6" creationId="{AB2F5452-7528-4F42-8714-8C57B159FC36}"/>
          </ac:spMkLst>
        </pc:spChg>
        <pc:graphicFrameChg chg="modGraphic">
          <ac:chgData name="Alison Organ" userId="35ba1c5a-3920-40be-b721-99838e81e562" providerId="ADAL" clId="{2D1BD464-7CEE-437A-8039-961D8F5B3099}" dt="2019-12-09T15:54:19.516" v="1879" actId="20577"/>
          <ac:graphicFrameMkLst>
            <pc:docMk/>
            <pc:sldMk cId="3722281633" sldId="346"/>
            <ac:graphicFrameMk id="4" creationId="{97E3F438-3D0B-43A0-8527-CB5D5AC8FEBB}"/>
          </ac:graphicFrameMkLst>
        </pc:graphicFrameChg>
      </pc:sldChg>
      <pc:sldChg chg="modSp del">
        <pc:chgData name="Alison Organ" userId="35ba1c5a-3920-40be-b721-99838e81e562" providerId="ADAL" clId="{2D1BD464-7CEE-437A-8039-961D8F5B3099}" dt="2019-12-05T15:48:56.443" v="414" actId="2696"/>
        <pc:sldMkLst>
          <pc:docMk/>
          <pc:sldMk cId="784474815" sldId="349"/>
        </pc:sldMkLst>
        <pc:spChg chg="mod">
          <ac:chgData name="Alison Organ" userId="35ba1c5a-3920-40be-b721-99838e81e562" providerId="ADAL" clId="{2D1BD464-7CEE-437A-8039-961D8F5B3099}" dt="2019-12-05T15:46:48.861" v="411" actId="14100"/>
          <ac:spMkLst>
            <pc:docMk/>
            <pc:sldMk cId="784474815" sldId="349"/>
            <ac:spMk id="3" creationId="{74A56D05-76BC-4DBB-804D-30F059407175}"/>
          </ac:spMkLst>
        </pc:spChg>
      </pc:sldChg>
      <pc:sldChg chg="add">
        <pc:chgData name="Alison Organ" userId="35ba1c5a-3920-40be-b721-99838e81e562" providerId="ADAL" clId="{2D1BD464-7CEE-437A-8039-961D8F5B3099}" dt="2019-12-05T15:48:10.240" v="412"/>
        <pc:sldMkLst>
          <pc:docMk/>
          <pc:sldMk cId="1383172488" sldId="350"/>
        </pc:sldMkLst>
      </pc:sldChg>
      <pc:sldChg chg="modSp add">
        <pc:chgData name="Alison Organ" userId="35ba1c5a-3920-40be-b721-99838e81e562" providerId="ADAL" clId="{2D1BD464-7CEE-437A-8039-961D8F5B3099}" dt="2019-12-09T15:29:48.129" v="1311" actId="404"/>
        <pc:sldMkLst>
          <pc:docMk/>
          <pc:sldMk cId="2312250467" sldId="353"/>
        </pc:sldMkLst>
        <pc:spChg chg="mod">
          <ac:chgData name="Alison Organ" userId="35ba1c5a-3920-40be-b721-99838e81e562" providerId="ADAL" clId="{2D1BD464-7CEE-437A-8039-961D8F5B3099}" dt="2019-12-09T15:29:48.129" v="1311" actId="404"/>
          <ac:spMkLst>
            <pc:docMk/>
            <pc:sldMk cId="2312250467" sldId="353"/>
            <ac:spMk id="3" creationId="{74A56D05-76BC-4DBB-804D-30F059407175}"/>
          </ac:spMkLst>
        </pc:spChg>
      </pc:sldChg>
      <pc:sldChg chg="modSp add">
        <pc:chgData name="Alison Organ" userId="35ba1c5a-3920-40be-b721-99838e81e562" providerId="ADAL" clId="{2D1BD464-7CEE-437A-8039-961D8F5B3099}" dt="2019-12-09T15:29:22.119" v="1306" actId="404"/>
        <pc:sldMkLst>
          <pc:docMk/>
          <pc:sldMk cId="3971606536" sldId="354"/>
        </pc:sldMkLst>
        <pc:spChg chg="mod">
          <ac:chgData name="Alison Organ" userId="35ba1c5a-3920-40be-b721-99838e81e562" providerId="ADAL" clId="{2D1BD464-7CEE-437A-8039-961D8F5B3099}" dt="2019-12-09T15:29:22.119" v="1306" actId="404"/>
          <ac:spMkLst>
            <pc:docMk/>
            <pc:sldMk cId="3971606536" sldId="354"/>
            <ac:spMk id="3" creationId="{74A56D05-76BC-4DBB-804D-30F059407175}"/>
          </ac:spMkLst>
        </pc:spChg>
      </pc:sldChg>
      <pc:sldChg chg="modNotesTx">
        <pc:chgData name="Alison Organ" userId="35ba1c5a-3920-40be-b721-99838e81e562" providerId="ADAL" clId="{2D1BD464-7CEE-437A-8039-961D8F5B3099}" dt="2019-12-09T15:46:50.643" v="1697" actId="20577"/>
        <pc:sldMkLst>
          <pc:docMk/>
          <pc:sldMk cId="221466690" sldId="372"/>
        </pc:sldMkLst>
      </pc:sldChg>
      <pc:sldChg chg="del">
        <pc:chgData name="Alison Organ" userId="35ba1c5a-3920-40be-b721-99838e81e562" providerId="ADAL" clId="{2D1BD464-7CEE-437A-8039-961D8F5B3099}" dt="2019-12-05T13:12:14.805" v="106" actId="2696"/>
        <pc:sldMkLst>
          <pc:docMk/>
          <pc:sldMk cId="2914974439" sldId="380"/>
        </pc:sldMkLst>
      </pc:sldChg>
      <pc:sldChg chg="addSp delSp modSp">
        <pc:chgData name="Alison Organ" userId="35ba1c5a-3920-40be-b721-99838e81e562" providerId="ADAL" clId="{2D1BD464-7CEE-437A-8039-961D8F5B3099}" dt="2019-12-09T15:59:47.559" v="2090" actId="114"/>
        <pc:sldMkLst>
          <pc:docMk/>
          <pc:sldMk cId="3539764234" sldId="381"/>
        </pc:sldMkLst>
        <pc:spChg chg="mod">
          <ac:chgData name="Alison Organ" userId="35ba1c5a-3920-40be-b721-99838e81e562" providerId="ADAL" clId="{2D1BD464-7CEE-437A-8039-961D8F5B3099}" dt="2019-12-09T15:58:25" v="2064" actId="1076"/>
          <ac:spMkLst>
            <pc:docMk/>
            <pc:sldMk cId="3539764234" sldId="381"/>
            <ac:spMk id="2" creationId="{5CB00281-64D2-4C2A-960E-E864AA458295}"/>
          </ac:spMkLst>
        </pc:spChg>
        <pc:spChg chg="mod">
          <ac:chgData name="Alison Organ" userId="35ba1c5a-3920-40be-b721-99838e81e562" providerId="ADAL" clId="{2D1BD464-7CEE-437A-8039-961D8F5B3099}" dt="2019-12-09T15:59:47.559" v="2090" actId="114"/>
          <ac:spMkLst>
            <pc:docMk/>
            <pc:sldMk cId="3539764234" sldId="381"/>
            <ac:spMk id="3" creationId="{74A56D05-76BC-4DBB-804D-30F059407175}"/>
          </ac:spMkLst>
        </pc:spChg>
        <pc:graphicFrameChg chg="add mod modGraphic">
          <ac:chgData name="Alison Organ" userId="35ba1c5a-3920-40be-b721-99838e81e562" providerId="ADAL" clId="{2D1BD464-7CEE-437A-8039-961D8F5B3099}" dt="2019-12-09T15:59:40.394" v="2088" actId="14100"/>
          <ac:graphicFrameMkLst>
            <pc:docMk/>
            <pc:sldMk cId="3539764234" sldId="381"/>
            <ac:graphicFrameMk id="4" creationId="{BFFEB609-9285-45A1-9927-8DD91EE8CD87}"/>
          </ac:graphicFrameMkLst>
        </pc:graphicFrameChg>
        <pc:graphicFrameChg chg="add del mod">
          <ac:chgData name="Alison Organ" userId="35ba1c5a-3920-40be-b721-99838e81e562" providerId="ADAL" clId="{2D1BD464-7CEE-437A-8039-961D8F5B3099}" dt="2019-12-09T15:56:35.599" v="2044" actId="3680"/>
          <ac:graphicFrameMkLst>
            <pc:docMk/>
            <pc:sldMk cId="3539764234" sldId="381"/>
            <ac:graphicFrameMk id="5" creationId="{FA8B02A6-66B3-4549-8DCA-9EB1E6F5307F}"/>
          </ac:graphicFrameMkLst>
        </pc:graphicFrameChg>
        <pc:graphicFrameChg chg="add del mod">
          <ac:chgData name="Alison Organ" userId="35ba1c5a-3920-40be-b721-99838e81e562" providerId="ADAL" clId="{2D1BD464-7CEE-437A-8039-961D8F5B3099}" dt="2019-12-09T15:56:46.702" v="2049" actId="3680"/>
          <ac:graphicFrameMkLst>
            <pc:docMk/>
            <pc:sldMk cId="3539764234" sldId="381"/>
            <ac:graphicFrameMk id="7" creationId="{2BFC576D-3668-429C-84E0-0112BA89A676}"/>
          </ac:graphicFrameMkLst>
        </pc:graphicFrameChg>
      </pc:sldChg>
      <pc:sldChg chg="modSp add modNotesTx">
        <pc:chgData name="Alison Organ" userId="35ba1c5a-3920-40be-b721-99838e81e562" providerId="ADAL" clId="{2D1BD464-7CEE-437A-8039-961D8F5B3099}" dt="2019-12-09T15:46:59.318" v="1701" actId="20577"/>
        <pc:sldMkLst>
          <pc:docMk/>
          <pc:sldMk cId="3367453384" sldId="382"/>
        </pc:sldMkLst>
        <pc:spChg chg="mod">
          <ac:chgData name="Alison Organ" userId="35ba1c5a-3920-40be-b721-99838e81e562" providerId="ADAL" clId="{2D1BD464-7CEE-437A-8039-961D8F5B3099}" dt="2019-12-09T15:38:50.388" v="1675" actId="20577"/>
          <ac:spMkLst>
            <pc:docMk/>
            <pc:sldMk cId="3367453384" sldId="382"/>
            <ac:spMk id="3" creationId="{74A56D05-76BC-4DBB-804D-30F059407175}"/>
          </ac:spMkLst>
        </pc:spChg>
      </pc:sldChg>
      <pc:sldChg chg="modSp add ord modNotesTx">
        <pc:chgData name="Alison Organ" userId="35ba1c5a-3920-40be-b721-99838e81e562" providerId="ADAL" clId="{2D1BD464-7CEE-437A-8039-961D8F5B3099}" dt="2019-12-09T15:47:13.689" v="1705" actId="20577"/>
        <pc:sldMkLst>
          <pc:docMk/>
          <pc:sldMk cId="1023266718" sldId="383"/>
        </pc:sldMkLst>
        <pc:spChg chg="mod">
          <ac:chgData name="Alison Organ" userId="35ba1c5a-3920-40be-b721-99838e81e562" providerId="ADAL" clId="{2D1BD464-7CEE-437A-8039-961D8F5B3099}" dt="2019-12-05T15:52:29.741" v="875" actId="12"/>
          <ac:spMkLst>
            <pc:docMk/>
            <pc:sldMk cId="1023266718" sldId="383"/>
            <ac:spMk id="7" creationId="{F2A07BE8-8664-45EC-80BC-C9ED95E76A36}"/>
          </ac:spMkLst>
        </pc:spChg>
      </pc:sldChg>
      <pc:sldChg chg="addSp delSp modSp add ord">
        <pc:chgData name="Alison Organ" userId="35ba1c5a-3920-40be-b721-99838e81e562" providerId="ADAL" clId="{2D1BD464-7CEE-437A-8039-961D8F5B3099}" dt="2019-12-09T15:53:57.427" v="1850" actId="1076"/>
        <pc:sldMkLst>
          <pc:docMk/>
          <pc:sldMk cId="3106285509" sldId="384"/>
        </pc:sldMkLst>
        <pc:spChg chg="mod">
          <ac:chgData name="Alison Organ" userId="35ba1c5a-3920-40be-b721-99838e81e562" providerId="ADAL" clId="{2D1BD464-7CEE-437A-8039-961D8F5B3099}" dt="2019-12-05T15:53:07.378" v="881" actId="20577"/>
          <ac:spMkLst>
            <pc:docMk/>
            <pc:sldMk cId="3106285509" sldId="384"/>
            <ac:spMk id="6" creationId="{AB2F5452-7528-4F42-8714-8C57B159FC36}"/>
          </ac:spMkLst>
        </pc:spChg>
        <pc:graphicFrameChg chg="add del">
          <ac:chgData name="Alison Organ" userId="35ba1c5a-3920-40be-b721-99838e81e562" providerId="ADAL" clId="{2D1BD464-7CEE-437A-8039-961D8F5B3099}" dt="2019-12-05T16:00:54.792" v="903"/>
          <ac:graphicFrameMkLst>
            <pc:docMk/>
            <pc:sldMk cId="3106285509" sldId="384"/>
            <ac:graphicFrameMk id="3" creationId="{B1ADBE71-502F-4657-9BCA-B6453EF64DE9}"/>
          </ac:graphicFrameMkLst>
        </pc:graphicFrameChg>
        <pc:graphicFrameChg chg="del">
          <ac:chgData name="Alison Organ" userId="35ba1c5a-3920-40be-b721-99838e81e562" providerId="ADAL" clId="{2D1BD464-7CEE-437A-8039-961D8F5B3099}" dt="2019-12-05T15:53:13.805" v="882" actId="478"/>
          <ac:graphicFrameMkLst>
            <pc:docMk/>
            <pc:sldMk cId="3106285509" sldId="384"/>
            <ac:graphicFrameMk id="4" creationId="{97E3F438-3D0B-43A0-8527-CB5D5AC8FEBB}"/>
          </ac:graphicFrameMkLst>
        </pc:graphicFrameChg>
        <pc:graphicFrameChg chg="add del">
          <ac:chgData name="Alison Organ" userId="35ba1c5a-3920-40be-b721-99838e81e562" providerId="ADAL" clId="{2D1BD464-7CEE-437A-8039-961D8F5B3099}" dt="2019-12-05T16:01:17.537" v="909"/>
          <ac:graphicFrameMkLst>
            <pc:docMk/>
            <pc:sldMk cId="3106285509" sldId="384"/>
            <ac:graphicFrameMk id="7" creationId="{FA946D62-6EDE-4157-ACF6-526814882CBF}"/>
          </ac:graphicFrameMkLst>
        </pc:graphicFrameChg>
        <pc:graphicFrameChg chg="add mod modGraphic">
          <ac:chgData name="Alison Organ" userId="35ba1c5a-3920-40be-b721-99838e81e562" providerId="ADAL" clId="{2D1BD464-7CEE-437A-8039-961D8F5B3099}" dt="2019-12-09T15:53:57.427" v="1850" actId="1076"/>
          <ac:graphicFrameMkLst>
            <pc:docMk/>
            <pc:sldMk cId="3106285509" sldId="384"/>
            <ac:graphicFrameMk id="8" creationId="{755127C0-FADD-49E1-B909-9F253F8C6230}"/>
          </ac:graphicFrameMkLst>
        </pc:graphicFrameChg>
        <pc:picChg chg="add del mod modCrop">
          <ac:chgData name="Alison Organ" userId="35ba1c5a-3920-40be-b721-99838e81e562" providerId="ADAL" clId="{2D1BD464-7CEE-437A-8039-961D8F5B3099}" dt="2019-12-05T16:00:42.685" v="901" actId="478"/>
          <ac:picMkLst>
            <pc:docMk/>
            <pc:sldMk cId="3106285509" sldId="384"/>
            <ac:picMk id="2" creationId="{0B083E19-4A0F-4D55-BE57-A6FE785A8199}"/>
          </ac:picMkLst>
        </pc:picChg>
        <pc:picChg chg="add del mod">
          <ac:chgData name="Alison Organ" userId="35ba1c5a-3920-40be-b721-99838e81e562" providerId="ADAL" clId="{2D1BD464-7CEE-437A-8039-961D8F5B3099}" dt="2019-12-05T16:01:10.359" v="907"/>
          <ac:picMkLst>
            <pc:docMk/>
            <pc:sldMk cId="3106285509" sldId="384"/>
            <ac:picMk id="5" creationId="{95CCE6B6-A58D-4DE4-B32A-1A19E8B46959}"/>
          </ac:picMkLst>
        </pc:picChg>
      </pc:sldChg>
      <pc:sldChg chg="addSp delSp modSp add">
        <pc:chgData name="Alison Organ" userId="35ba1c5a-3920-40be-b721-99838e81e562" providerId="ADAL" clId="{2D1BD464-7CEE-437A-8039-961D8F5B3099}" dt="2019-12-05T16:03:20.036" v="958" actId="1076"/>
        <pc:sldMkLst>
          <pc:docMk/>
          <pc:sldMk cId="4001512616" sldId="385"/>
        </pc:sldMkLst>
        <pc:spChg chg="mod">
          <ac:chgData name="Alison Organ" userId="35ba1c5a-3920-40be-b721-99838e81e562" providerId="ADAL" clId="{2D1BD464-7CEE-437A-8039-961D8F5B3099}" dt="2019-12-05T16:03:20.036" v="958" actId="1076"/>
          <ac:spMkLst>
            <pc:docMk/>
            <pc:sldMk cId="4001512616" sldId="385"/>
            <ac:spMk id="2" creationId="{5CB00281-64D2-4C2A-960E-E864AA458295}"/>
          </ac:spMkLst>
        </pc:spChg>
        <pc:spChg chg="del mod">
          <ac:chgData name="Alison Organ" userId="35ba1c5a-3920-40be-b721-99838e81e562" providerId="ADAL" clId="{2D1BD464-7CEE-437A-8039-961D8F5B3099}" dt="2019-12-05T16:02:56.799" v="954" actId="478"/>
          <ac:spMkLst>
            <pc:docMk/>
            <pc:sldMk cId="4001512616" sldId="385"/>
            <ac:spMk id="3" creationId="{74A56D05-76BC-4DBB-804D-30F059407175}"/>
          </ac:spMkLst>
        </pc:spChg>
        <pc:spChg chg="add del mod">
          <ac:chgData name="Alison Organ" userId="35ba1c5a-3920-40be-b721-99838e81e562" providerId="ADAL" clId="{2D1BD464-7CEE-437A-8039-961D8F5B3099}" dt="2019-12-05T16:02:59.959" v="955" actId="478"/>
          <ac:spMkLst>
            <pc:docMk/>
            <pc:sldMk cId="4001512616" sldId="385"/>
            <ac:spMk id="6" creationId="{7DAF49C8-1974-4563-A7FA-1332F722C87B}"/>
          </ac:spMkLst>
        </pc:spChg>
      </pc:sldChg>
      <pc:sldChg chg="modSp add">
        <pc:chgData name="Alison Organ" userId="35ba1c5a-3920-40be-b721-99838e81e562" providerId="ADAL" clId="{2D1BD464-7CEE-437A-8039-961D8F5B3099}" dt="2019-12-09T15:33:17.573" v="1530" actId="20577"/>
        <pc:sldMkLst>
          <pc:docMk/>
          <pc:sldMk cId="2148691965" sldId="386"/>
        </pc:sldMkLst>
        <pc:spChg chg="mod">
          <ac:chgData name="Alison Organ" userId="35ba1c5a-3920-40be-b721-99838e81e562" providerId="ADAL" clId="{2D1BD464-7CEE-437A-8039-961D8F5B3099}" dt="2019-12-09T15:33:17.573" v="1530" actId="20577"/>
          <ac:spMkLst>
            <pc:docMk/>
            <pc:sldMk cId="2148691965" sldId="386"/>
            <ac:spMk id="3" creationId="{74A56D05-76BC-4DBB-804D-30F059407175}"/>
          </ac:spMkLst>
        </pc:spChg>
      </pc:sldChg>
    </pc:docChg>
  </pc:docChgLst>
  <pc:docChgLst>
    <pc:chgData name="Alison Organ" userId="35ba1c5a-3920-40be-b721-99838e81e562" providerId="ADAL" clId="{8EA80B31-BE1B-4711-BFC9-13FD527143E2}"/>
    <pc:docChg chg="modSld">
      <pc:chgData name="Alison Organ" userId="35ba1c5a-3920-40be-b721-99838e81e562" providerId="ADAL" clId="{8EA80B31-BE1B-4711-BFC9-13FD527143E2}" dt="2019-12-09T18:54:15.357" v="4" actId="207"/>
      <pc:docMkLst>
        <pc:docMk/>
      </pc:docMkLst>
      <pc:sldChg chg="addSp modSp">
        <pc:chgData name="Alison Organ" userId="35ba1c5a-3920-40be-b721-99838e81e562" providerId="ADAL" clId="{8EA80B31-BE1B-4711-BFC9-13FD527143E2}" dt="2019-12-09T18:54:15.357" v="4" actId="207"/>
        <pc:sldMkLst>
          <pc:docMk/>
          <pc:sldMk cId="221466690" sldId="372"/>
        </pc:sldMkLst>
        <pc:spChg chg="add mod">
          <ac:chgData name="Alison Organ" userId="35ba1c5a-3920-40be-b721-99838e81e562" providerId="ADAL" clId="{8EA80B31-BE1B-4711-BFC9-13FD527143E2}" dt="2019-12-09T18:54:15.357" v="4" actId="207"/>
          <ac:spMkLst>
            <pc:docMk/>
            <pc:sldMk cId="221466690" sldId="372"/>
            <ac:spMk id="2" creationId="{9E0B4CCA-8E28-4AA4-A445-225F62EB5271}"/>
          </ac:spMkLst>
        </pc:spChg>
      </pc:sldChg>
    </pc:docChg>
  </pc:docChgLst>
  <pc:docChgLst>
    <pc:chgData name="Alison Organ" userId="35ba1c5a-3920-40be-b721-99838e81e562" providerId="ADAL" clId="{8D73A116-C741-4E4D-9152-B01542325E7F}"/>
    <pc:docChg chg="modSld">
      <pc:chgData name="Alison Organ" userId="35ba1c5a-3920-40be-b721-99838e81e562" providerId="ADAL" clId="{8D73A116-C741-4E4D-9152-B01542325E7F}" dt="2019-12-05T14:11:08.813" v="0" actId="20578"/>
      <pc:docMkLst>
        <pc:docMk/>
      </pc:docMkLst>
      <pc:sldChg chg="modSp">
        <pc:chgData name="Alison Organ" userId="35ba1c5a-3920-40be-b721-99838e81e562" providerId="ADAL" clId="{8D73A116-C741-4E4D-9152-B01542325E7F}" dt="2019-12-05T14:11:08.813" v="0" actId="20578"/>
        <pc:sldMkLst>
          <pc:docMk/>
          <pc:sldMk cId="3395066009" sldId="311"/>
        </pc:sldMkLst>
        <pc:spChg chg="mod">
          <ac:chgData name="Alison Organ" userId="35ba1c5a-3920-40be-b721-99838e81e562" providerId="ADAL" clId="{8D73A116-C741-4E4D-9152-B01542325E7F}" dt="2019-12-05T14:11:08.813" v="0" actId="20578"/>
          <ac:spMkLst>
            <pc:docMk/>
            <pc:sldMk cId="3395066009" sldId="311"/>
            <ac:spMk id="3" creationId="{74A56D05-76BC-4DBB-804D-30F059407175}"/>
          </ac:spMkLst>
        </pc:spChg>
      </pc:sldChg>
    </pc:docChg>
  </pc:docChgLst>
  <pc:docChgLst>
    <pc:chgData name="Alison Organ" userId="35ba1c5a-3920-40be-b721-99838e81e562" providerId="ADAL" clId="{B6B6A41E-AB5B-4C7D-AC8C-D8C7C9120F21}"/>
    <pc:docChg chg="modSld">
      <pc:chgData name="Alison Organ" userId="35ba1c5a-3920-40be-b721-99838e81e562" providerId="ADAL" clId="{B6B6A41E-AB5B-4C7D-AC8C-D8C7C9120F21}" dt="2019-11-07T21:11:40.105" v="163" actId="20577"/>
      <pc:docMkLst>
        <pc:docMk/>
      </pc:docMkLst>
      <pc:sldChg chg="addSp modSp">
        <pc:chgData name="Alison Organ" userId="35ba1c5a-3920-40be-b721-99838e81e562" providerId="ADAL" clId="{B6B6A41E-AB5B-4C7D-AC8C-D8C7C9120F21}" dt="2019-11-07T21:11:40.105" v="163" actId="20577"/>
        <pc:sldMkLst>
          <pc:docMk/>
          <pc:sldMk cId="2779368787" sldId="256"/>
        </pc:sldMkLst>
        <pc:spChg chg="mod">
          <ac:chgData name="Alison Organ" userId="35ba1c5a-3920-40be-b721-99838e81e562" providerId="ADAL" clId="{B6B6A41E-AB5B-4C7D-AC8C-D8C7C9120F21}" dt="2019-11-07T21:08:35.366" v="21" actId="1076"/>
          <ac:spMkLst>
            <pc:docMk/>
            <pc:sldMk cId="2779368787" sldId="256"/>
            <ac:spMk id="2" creationId="{7213DF76-E450-4A89-8DC8-A1CDA62C21D0}"/>
          </ac:spMkLst>
        </pc:spChg>
        <pc:spChg chg="add mod">
          <ac:chgData name="Alison Organ" userId="35ba1c5a-3920-40be-b721-99838e81e562" providerId="ADAL" clId="{B6B6A41E-AB5B-4C7D-AC8C-D8C7C9120F21}" dt="2019-11-07T21:11:40.105" v="163" actId="20577"/>
          <ac:spMkLst>
            <pc:docMk/>
            <pc:sldMk cId="2779368787" sldId="256"/>
            <ac:spMk id="3" creationId="{507F9601-9406-4AA9-91CA-46964B7921D2}"/>
          </ac:spMkLst>
        </pc:spChg>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181C7-C01C-4545-8F46-3D9EFB41B10E}" type="datetimeFigureOut">
              <a:rPr lang="en-GB" smtClean="0"/>
              <a:t>10/12/2019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CA06B-D0BA-4EC7-A01F-C7CC1C8A07DC}" type="slidenum">
              <a:rPr lang="en-GB" smtClean="0"/>
              <a:t>‹#›</a:t>
            </a:fld>
            <a:endParaRPr lang="en-GB"/>
          </a:p>
        </p:txBody>
      </p:sp>
    </p:spTree>
    <p:extLst>
      <p:ext uri="{BB962C8B-B14F-4D97-AF65-F5344CB8AC3E}">
        <p14:creationId xmlns:p14="http://schemas.microsoft.com/office/powerpoint/2010/main" val="420280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1</a:t>
            </a:fld>
            <a:endParaRPr lang="en-GB" dirty="0"/>
          </a:p>
        </p:txBody>
      </p:sp>
    </p:spTree>
    <p:extLst>
      <p:ext uri="{BB962C8B-B14F-4D97-AF65-F5344CB8AC3E}">
        <p14:creationId xmlns:p14="http://schemas.microsoft.com/office/powerpoint/2010/main" val="366499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1:25</a:t>
            </a:r>
          </a:p>
        </p:txBody>
      </p:sp>
      <p:sp>
        <p:nvSpPr>
          <p:cNvPr id="4" name="Slide Number Placeholder 3"/>
          <p:cNvSpPr>
            <a:spLocks noGrp="1"/>
          </p:cNvSpPr>
          <p:nvPr>
            <p:ph type="sldNum" sz="quarter" idx="5"/>
          </p:nvPr>
        </p:nvSpPr>
        <p:spPr/>
        <p:txBody>
          <a:bodyPr/>
          <a:lstStyle/>
          <a:p>
            <a:fld id="{B70CA06B-D0BA-4EC7-A01F-C7CC1C8A07DC}" type="slidenum">
              <a:rPr lang="en-GB" smtClean="0"/>
              <a:t>3</a:t>
            </a:fld>
            <a:endParaRPr lang="en-GB"/>
          </a:p>
        </p:txBody>
      </p:sp>
    </p:spTree>
    <p:extLst>
      <p:ext uri="{BB962C8B-B14F-4D97-AF65-F5344CB8AC3E}">
        <p14:creationId xmlns:p14="http://schemas.microsoft.com/office/powerpoint/2010/main" val="186057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Lecturers who have not explored GT lately may have a similar impression of it</a:t>
            </a:r>
          </a:p>
        </p:txBody>
      </p:sp>
      <p:sp>
        <p:nvSpPr>
          <p:cNvPr id="4" name="Slide Number Placeholder 3"/>
          <p:cNvSpPr>
            <a:spLocks noGrp="1"/>
          </p:cNvSpPr>
          <p:nvPr>
            <p:ph type="sldNum" sz="quarter" idx="5"/>
          </p:nvPr>
        </p:nvSpPr>
        <p:spPr/>
        <p:txBody>
          <a:bodyPr/>
          <a:lstStyle/>
          <a:p>
            <a:fld id="{B70CA06B-D0BA-4EC7-A01F-C7CC1C8A07DC}" type="slidenum">
              <a:rPr lang="en-GB" smtClean="0"/>
              <a:t>4</a:t>
            </a:fld>
            <a:endParaRPr lang="en-GB"/>
          </a:p>
        </p:txBody>
      </p:sp>
    </p:spTree>
    <p:extLst>
      <p:ext uri="{BB962C8B-B14F-4D97-AF65-F5344CB8AC3E}">
        <p14:creationId xmlns:p14="http://schemas.microsoft.com/office/powerpoint/2010/main" val="34174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1:30</a:t>
            </a:r>
          </a:p>
        </p:txBody>
      </p:sp>
      <p:sp>
        <p:nvSpPr>
          <p:cNvPr id="4" name="Slide Number Placeholder 3"/>
          <p:cNvSpPr>
            <a:spLocks noGrp="1"/>
          </p:cNvSpPr>
          <p:nvPr>
            <p:ph type="sldNum" sz="quarter" idx="5"/>
          </p:nvPr>
        </p:nvSpPr>
        <p:spPr/>
        <p:txBody>
          <a:bodyPr/>
          <a:lstStyle/>
          <a:p>
            <a:fld id="{B70CA06B-D0BA-4EC7-A01F-C7CC1C8A07DC}" type="slidenum">
              <a:rPr lang="en-GB" smtClean="0"/>
              <a:t>7</a:t>
            </a:fld>
            <a:endParaRPr lang="en-GB"/>
          </a:p>
        </p:txBody>
      </p:sp>
    </p:spTree>
    <p:extLst>
      <p:ext uri="{BB962C8B-B14F-4D97-AF65-F5344CB8AC3E}">
        <p14:creationId xmlns:p14="http://schemas.microsoft.com/office/powerpoint/2010/main" val="4088749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1:35</a:t>
            </a:r>
          </a:p>
        </p:txBody>
      </p:sp>
      <p:sp>
        <p:nvSpPr>
          <p:cNvPr id="4" name="Slide Number Placeholder 3"/>
          <p:cNvSpPr>
            <a:spLocks noGrp="1"/>
          </p:cNvSpPr>
          <p:nvPr>
            <p:ph type="sldNum" sz="quarter" idx="5"/>
          </p:nvPr>
        </p:nvSpPr>
        <p:spPr/>
        <p:txBody>
          <a:bodyPr/>
          <a:lstStyle/>
          <a:p>
            <a:fld id="{B70CA06B-D0BA-4EC7-A01F-C7CC1C8A07DC}" type="slidenum">
              <a:rPr lang="en-GB" smtClean="0"/>
              <a:t>12</a:t>
            </a:fld>
            <a:endParaRPr lang="en-GB"/>
          </a:p>
        </p:txBody>
      </p:sp>
    </p:spTree>
    <p:extLst>
      <p:ext uri="{BB962C8B-B14F-4D97-AF65-F5344CB8AC3E}">
        <p14:creationId xmlns:p14="http://schemas.microsoft.com/office/powerpoint/2010/main" val="265028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1:40</a:t>
            </a:r>
          </a:p>
        </p:txBody>
      </p:sp>
      <p:sp>
        <p:nvSpPr>
          <p:cNvPr id="4" name="Slide Number Placeholder 3"/>
          <p:cNvSpPr>
            <a:spLocks noGrp="1"/>
          </p:cNvSpPr>
          <p:nvPr>
            <p:ph type="sldNum" sz="quarter" idx="5"/>
          </p:nvPr>
        </p:nvSpPr>
        <p:spPr/>
        <p:txBody>
          <a:bodyPr/>
          <a:lstStyle/>
          <a:p>
            <a:fld id="{B70CA06B-D0BA-4EC7-A01F-C7CC1C8A07DC}" type="slidenum">
              <a:rPr lang="en-GB" smtClean="0"/>
              <a:t>16</a:t>
            </a:fld>
            <a:endParaRPr lang="en-GB"/>
          </a:p>
        </p:txBody>
      </p:sp>
    </p:spTree>
    <p:extLst>
      <p:ext uri="{BB962C8B-B14F-4D97-AF65-F5344CB8AC3E}">
        <p14:creationId xmlns:p14="http://schemas.microsoft.com/office/powerpoint/2010/main" val="401668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1:50 from </a:t>
            </a:r>
            <a:r>
              <a:rPr lang="en-GB" dirty="0" err="1"/>
              <a:t>Goog</a:t>
            </a:r>
            <a:endParaRPr lang="en-GB" dirty="0"/>
          </a:p>
        </p:txBody>
      </p:sp>
      <p:sp>
        <p:nvSpPr>
          <p:cNvPr id="4" name="Slide Number Placeholder 3"/>
          <p:cNvSpPr>
            <a:spLocks noGrp="1"/>
          </p:cNvSpPr>
          <p:nvPr>
            <p:ph type="sldNum" sz="quarter" idx="5"/>
          </p:nvPr>
        </p:nvSpPr>
        <p:spPr/>
        <p:txBody>
          <a:bodyPr/>
          <a:lstStyle/>
          <a:p>
            <a:fld id="{B70CA06B-D0BA-4EC7-A01F-C7CC1C8A07DC}" type="slidenum">
              <a:rPr lang="en-GB" smtClean="0"/>
              <a:t>25</a:t>
            </a:fld>
            <a:endParaRPr lang="en-GB"/>
          </a:p>
        </p:txBody>
      </p:sp>
    </p:spTree>
    <p:extLst>
      <p:ext uri="{BB962C8B-B14F-4D97-AF65-F5344CB8AC3E}">
        <p14:creationId xmlns:p14="http://schemas.microsoft.com/office/powerpoint/2010/main" val="3156024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2:00</a:t>
            </a:r>
          </a:p>
        </p:txBody>
      </p:sp>
      <p:sp>
        <p:nvSpPr>
          <p:cNvPr id="4" name="Slide Number Placeholder 3"/>
          <p:cNvSpPr>
            <a:spLocks noGrp="1"/>
          </p:cNvSpPr>
          <p:nvPr>
            <p:ph type="sldNum" sz="quarter" idx="5"/>
          </p:nvPr>
        </p:nvSpPr>
        <p:spPr/>
        <p:txBody>
          <a:bodyPr/>
          <a:lstStyle/>
          <a:p>
            <a:fld id="{B70CA06B-D0BA-4EC7-A01F-C7CC1C8A07DC}" type="slidenum">
              <a:rPr lang="en-GB" smtClean="0"/>
              <a:t>33</a:t>
            </a:fld>
            <a:endParaRPr lang="en-GB"/>
          </a:p>
        </p:txBody>
      </p:sp>
    </p:spTree>
    <p:extLst>
      <p:ext uri="{BB962C8B-B14F-4D97-AF65-F5344CB8AC3E}">
        <p14:creationId xmlns:p14="http://schemas.microsoft.com/office/powerpoint/2010/main" val="2541531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2:10</a:t>
            </a:r>
          </a:p>
        </p:txBody>
      </p:sp>
      <p:sp>
        <p:nvSpPr>
          <p:cNvPr id="4" name="Slide Number Placeholder 3"/>
          <p:cNvSpPr>
            <a:spLocks noGrp="1"/>
          </p:cNvSpPr>
          <p:nvPr>
            <p:ph type="sldNum" sz="quarter" idx="5"/>
          </p:nvPr>
        </p:nvSpPr>
        <p:spPr/>
        <p:txBody>
          <a:bodyPr/>
          <a:lstStyle/>
          <a:p>
            <a:fld id="{B70CA06B-D0BA-4EC7-A01F-C7CC1C8A07DC}" type="slidenum">
              <a:rPr lang="en-GB" smtClean="0"/>
              <a:t>34</a:t>
            </a:fld>
            <a:endParaRPr lang="en-GB"/>
          </a:p>
        </p:txBody>
      </p:sp>
    </p:spTree>
    <p:extLst>
      <p:ext uri="{BB962C8B-B14F-4D97-AF65-F5344CB8AC3E}">
        <p14:creationId xmlns:p14="http://schemas.microsoft.com/office/powerpoint/2010/main" val="355804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10/12/2019</a:t>
            </a:fld>
            <a:endParaRPr lang="en-GB"/>
          </a:p>
        </p:txBody>
      </p:sp>
      <p:sp>
        <p:nvSpPr>
          <p:cNvPr id="5" name="Footer Placeholder 4"/>
          <p:cNvSpPr>
            <a:spLocks noGrp="1"/>
          </p:cNvSpPr>
          <p:nvPr>
            <p:ph type="ftr" sz="quarter" idx="11"/>
          </p:nvPr>
        </p:nvSpPr>
        <p:spPr>
          <a:xfrm>
            <a:off x="2493105" y="329307"/>
            <a:ext cx="4897310"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B99B9DAE-8FEA-49CB-B9D5-8DE886F65601}" type="slidenum">
              <a:rPr lang="en-GB" smtClean="0"/>
              <a:t>‹#›</a:t>
            </a:fld>
            <a:endParaRPr lang="en-GB"/>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010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10/12/2019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49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10/12/2019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739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FB9CE0-A508-4247-A560-0E894025A0C6}" type="datetimeFigureOut">
              <a:rPr lang="en-GB" smtClean="0"/>
              <a:t>10/12/2019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056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FB9CE0-A508-4247-A560-0E894025A0C6}" type="datetimeFigureOut">
              <a:rPr lang="en-GB" smtClean="0"/>
              <a:t>10/12/2019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9B9DAE-8FEA-49CB-B9D5-8DE886F65601}" type="slidenum">
              <a:rPr lang="en-GB" smtClean="0"/>
              <a:t>‹#›</a:t>
            </a:fld>
            <a:endParaRPr lang="en-GB"/>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292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FB9CE0-A508-4247-A560-0E894025A0C6}" type="datetimeFigureOut">
              <a:rPr lang="en-GB" smtClean="0"/>
              <a:t>10/12/2019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9B9DAE-8FEA-49CB-B9D5-8DE886F65601}" type="slidenum">
              <a:rPr lang="en-GB" smtClean="0"/>
              <a:t>‹#›</a:t>
            </a:fld>
            <a:endParaRPr lang="en-GB"/>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878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FB9CE0-A508-4247-A560-0E894025A0C6}" type="datetimeFigureOut">
              <a:rPr lang="en-GB" smtClean="0"/>
              <a:t>10/12/2019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9B9DAE-8FEA-49CB-B9D5-8DE886F65601}" type="slidenum">
              <a:rPr lang="en-GB" smtClean="0"/>
              <a:t>‹#›</a:t>
            </a:fld>
            <a:endParaRPr lang="en-GB"/>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7192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FB9CE0-A508-4247-A560-0E894025A0C6}" type="datetimeFigureOut">
              <a:rPr lang="en-GB" smtClean="0"/>
              <a:t>10/12/2019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9B9DAE-8FEA-49CB-B9D5-8DE886F65601}" type="slidenum">
              <a:rPr lang="en-GB" smtClean="0"/>
              <a:t>‹#›</a:t>
            </a:fld>
            <a:endParaRPr lang="en-GB"/>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44582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B9CE0-A508-4247-A560-0E894025A0C6}" type="datetimeFigureOut">
              <a:rPr lang="en-GB" smtClean="0"/>
              <a:t>10/12/2019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9B9DAE-8FEA-49CB-B9D5-8DE886F65601}" type="slidenum">
              <a:rPr lang="en-GB" smtClean="0"/>
              <a:t>‹#›</a:t>
            </a:fld>
            <a:endParaRPr lang="en-GB"/>
          </a:p>
        </p:txBody>
      </p:sp>
    </p:spTree>
    <p:extLst>
      <p:ext uri="{BB962C8B-B14F-4D97-AF65-F5344CB8AC3E}">
        <p14:creationId xmlns:p14="http://schemas.microsoft.com/office/powerpoint/2010/main" val="344574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FB9CE0-A508-4247-A560-0E894025A0C6}" type="datetimeFigureOut">
              <a:rPr lang="en-GB" smtClean="0"/>
              <a:t>10/12/2019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9B9DAE-8FEA-49CB-B9D5-8DE886F65601}" type="slidenum">
              <a:rPr lang="en-GB" smtClean="0"/>
              <a:t>‹#›</a:t>
            </a:fld>
            <a:endParaRPr lang="en-GB"/>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545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7AFB9CE0-A508-4247-A560-0E894025A0C6}" type="datetimeFigureOut">
              <a:rPr lang="en-GB" smtClean="0"/>
              <a:t>10/12/2019</a:t>
            </a:fld>
            <a:endParaRPr lang="en-GB"/>
          </a:p>
        </p:txBody>
      </p:sp>
      <p:sp>
        <p:nvSpPr>
          <p:cNvPr id="6" name="Footer Placeholder 5"/>
          <p:cNvSpPr>
            <a:spLocks noGrp="1"/>
          </p:cNvSpPr>
          <p:nvPr>
            <p:ph type="ftr" sz="quarter" idx="11"/>
          </p:nvPr>
        </p:nvSpPr>
        <p:spPr>
          <a:xfrm>
            <a:off x="1534910" y="318640"/>
            <a:ext cx="5453475" cy="320931"/>
          </a:xfrm>
        </p:spPr>
        <p:txBody>
          <a:bodyPr/>
          <a:lstStyle/>
          <a:p>
            <a:endParaRPr lang="en-GB"/>
          </a:p>
        </p:txBody>
      </p:sp>
      <p:sp>
        <p:nvSpPr>
          <p:cNvPr id="7" name="Slide Number Placeholder 6"/>
          <p:cNvSpPr>
            <a:spLocks noGrp="1"/>
          </p:cNvSpPr>
          <p:nvPr>
            <p:ph type="sldNum" sz="quarter" idx="12"/>
          </p:nvPr>
        </p:nvSpPr>
        <p:spPr/>
        <p:txBody>
          <a:bodyPr/>
          <a:lstStyle/>
          <a:p>
            <a:fld id="{B99B9DAE-8FEA-49CB-B9D5-8DE886F65601}" type="slidenum">
              <a:rPr lang="en-GB" smtClean="0"/>
              <a:t>‹#›</a:t>
            </a:fld>
            <a:endParaRPr lang="en-GB"/>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288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AFB9CE0-A508-4247-A560-0E894025A0C6}" type="datetimeFigureOut">
              <a:rPr lang="en-GB" smtClean="0"/>
              <a:t>10/12/2019</a:t>
            </a:fld>
            <a:endParaRPr lang="en-GB"/>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99B9DAE-8FEA-49CB-B9D5-8DE886F65601}" type="slidenum">
              <a:rPr lang="en-GB" smtClean="0"/>
              <a:t>‹#›</a:t>
            </a:fld>
            <a:endParaRPr lang="en-GB"/>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29029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6.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image" Target="../media/image5.emf"/><Relationship Id="rId4" Type="http://schemas.openxmlformats.org/officeDocument/2006/relationships/package" Target="../embeddings/Microsoft_Excel_Worksheet.xlsx"/></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nottingham.ac.uk/conference/fac-arts/clas/translation-technology-in-education%E2%80%93facilitator-or-risk/index.aspx"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yorksj.ac.uk/media/content-assets/registry/policies/code-of-practice-for-assessment-2019-20/22.Academic_Misconduct_Policy_2019-20.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ruor.uottawa.ca/handle/10393/34585" TargetMode="External"/><Relationship Id="rId3" Type="http://schemas.openxmlformats.org/officeDocument/2006/relationships/hyperlink" Target="https://kuis.repo.nii.ac.jp/?action=repository_action_common_download&amp;item_id=496&amp;item_no=1&amp;attribute_id=18&amp;file_no=1" TargetMode="External"/><Relationship Id="rId7" Type="http://schemas.openxmlformats.org/officeDocument/2006/relationships/hyperlink" Target="http://laclil.unisabana.edu.co/index.php/LACLIL/article/view/3568/3411" TargetMode="External"/><Relationship Id="rId2" Type="http://schemas.openxmlformats.org/officeDocument/2006/relationships/hyperlink" Target="http://www.macrothink.org/journal/index.php/ijele/article/view/10696/8598" TargetMode="External"/><Relationship Id="rId1" Type="http://schemas.openxmlformats.org/officeDocument/2006/relationships/slideLayout" Target="../slideLayouts/slideLayout2.xml"/><Relationship Id="rId6" Type="http://schemas.openxmlformats.org/officeDocument/2006/relationships/hyperlink" Target="NULL" TargetMode="External"/><Relationship Id="rId5" Type="http://schemas.openxmlformats.org/officeDocument/2006/relationships/hyperlink" Target="http://www.redalyc.org/pdf/3495/349532398012.pdf" TargetMode="External"/><Relationship Id="rId4" Type="http://schemas.openxmlformats.org/officeDocument/2006/relationships/hyperlink" Target="http://www.diva-portal.org/smash/record.jsf?pid=diva2%3A874792&amp;dswid=-7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www.sciencedirect.com/science/article/pii/S088949061400060X" TargetMode="External"/><Relationship Id="rId2" Type="http://schemas.openxmlformats.org/officeDocument/2006/relationships/hyperlink" Target="https://revistas.nebrija.com/revista-linguistica/article/view/248" TargetMode="External"/><Relationship Id="rId1" Type="http://schemas.openxmlformats.org/officeDocument/2006/relationships/slideLayout" Target="../slideLayouts/slideLayout2.xml"/><Relationship Id="rId6" Type="http://schemas.openxmlformats.org/officeDocument/2006/relationships/hyperlink" Target="https://ai.googleblog.com/2016/09/a-neural-network-for-machine.html" TargetMode="External"/><Relationship Id="rId5" Type="http://schemas.openxmlformats.org/officeDocument/2006/relationships/hyperlink" Target="https://search.proquest.com/openview/1f36cf98d5c9d44ad45d474f2450b058/1?pq-origsite=gscholar&amp;cbl=18750&amp;diss=y" TargetMode="External"/><Relationship Id="rId4" Type="http://schemas.openxmlformats.org/officeDocument/2006/relationships/hyperlink" Target="https://s3.amazonaws.com/academia.edu.documents/36927315/Free_Online_Machine_Translation.pdf?AWSAccessKeyId=AKIAIWOWYYGZ2Y53UL3A&amp;Expires=1528717408&amp;Signature=BRMSnKdXuTVVcjOLejyT0Yyg6mw%3D&amp;response-content-disposition=inline%3B%20filename%3DFree_Online_Machine_Translation_Use_and.pdf"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arxiv.org/abs/1609.08144v2" TargetMode="External"/><Relationship Id="rId3" Type="http://schemas.openxmlformats.org/officeDocument/2006/relationships/hyperlink" Target="https://doi.org/10.1080/09588220701865482" TargetMode="External"/><Relationship Id="rId7" Type="http://schemas.openxmlformats.org/officeDocument/2006/relationships/hyperlink" Target="https://www.researchgate.net/profile/Federico_Gaspari/publication/228353067_Detecting_inappropriate_use_of_free_online_machine_translation_by_language_students-A_special_case_of_plagiarism_detection/links/53fc684c0cf2364ccc0495fd/Detecting-inappropriate-use-of-free-online-machine-translation-by-language-students-A-special-case-of-plagiarism-detection.pdf" TargetMode="External"/><Relationship Id="rId2" Type="http://schemas.openxmlformats.org/officeDocument/2006/relationships/hyperlink" Target="https://www.jstor.org/stable/3133085?seq=1#metadata_info_tab_contents" TargetMode="External"/><Relationship Id="rId1" Type="http://schemas.openxmlformats.org/officeDocument/2006/relationships/slideLayout" Target="../slideLayouts/slideLayout2.xml"/><Relationship Id="rId6" Type="http://schemas.openxmlformats.org/officeDocument/2006/relationships/hyperlink" Target="https://doi.org/10.1017/S0958344009000172%20Accessed%2020.1.19" TargetMode="External"/><Relationship Id="rId5" Type="http://schemas.openxmlformats.org/officeDocument/2006/relationships/hyperlink" Target="https://doi.org/10.1017/S0958344009000172" TargetMode="External"/><Relationship Id="rId4" Type="http://schemas.openxmlformats.org/officeDocument/2006/relationships/hyperlink" Target="http://www.eurocall-languages.org/uploaded/EUROCALL_Review/review14.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ranslate.google.co.uk/?hl=en&amp;tab=wT#view=home&amp;op=translate&amp;sl=en&amp;tl=fr&amp;text=blo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DF76-E450-4A89-8DC8-A1CDA62C21D0}"/>
              </a:ext>
            </a:extLst>
          </p:cNvPr>
          <p:cNvSpPr>
            <a:spLocks noGrp="1"/>
          </p:cNvSpPr>
          <p:nvPr>
            <p:ph type="ctrTitle"/>
          </p:nvPr>
        </p:nvSpPr>
        <p:spPr>
          <a:xfrm>
            <a:off x="2623997" y="642257"/>
            <a:ext cx="8924260" cy="2677886"/>
          </a:xfrm>
        </p:spPr>
        <p:txBody>
          <a:bodyPr>
            <a:noAutofit/>
          </a:bodyPr>
          <a:lstStyle/>
          <a:p>
            <a:r>
              <a:rPr lang="en-GB" sz="4800" b="1" dirty="0">
                <a:latin typeface="Calibri" panose="020F0502020204030204" pitchFamily="34" charset="0"/>
                <a:cs typeface="Calibri" panose="020F0502020204030204" pitchFamily="34" charset="0"/>
              </a:rPr>
              <a:t>Blissful ignorance? </a:t>
            </a:r>
            <a:br>
              <a:rPr lang="en-GB" sz="4800" b="1" dirty="0">
                <a:latin typeface="Calibri" panose="020F0502020204030204" pitchFamily="34" charset="0"/>
                <a:cs typeface="Calibri" panose="020F0502020204030204" pitchFamily="34" charset="0"/>
              </a:rPr>
            </a:br>
            <a:r>
              <a:rPr lang="en-GB" sz="4800" b="1" dirty="0">
                <a:latin typeface="Calibri" panose="020F0502020204030204" pitchFamily="34" charset="0"/>
                <a:cs typeface="Calibri" panose="020F0502020204030204" pitchFamily="34" charset="0"/>
              </a:rPr>
              <a:t>Or turning a blind eye? </a:t>
            </a:r>
            <a:br>
              <a:rPr lang="en-GB" sz="4800" b="1" dirty="0">
                <a:latin typeface="Calibri" panose="020F0502020204030204" pitchFamily="34" charset="0"/>
                <a:cs typeface="Calibri" panose="020F0502020204030204" pitchFamily="34" charset="0"/>
              </a:rPr>
            </a:br>
            <a:r>
              <a:rPr lang="en-GB" sz="4400" b="1" dirty="0">
                <a:latin typeface="Calibri" panose="020F0502020204030204" pitchFamily="34" charset="0"/>
                <a:cs typeface="Calibri" panose="020F0502020204030204" pitchFamily="34" charset="0"/>
              </a:rPr>
              <a:t>Language departments’ attitudes to student use of Google Translate.</a:t>
            </a:r>
            <a:endParaRPr lang="en-GB" sz="1400" dirty="0">
              <a:latin typeface="Calibri" panose="020F0502020204030204" pitchFamily="34" charset="0"/>
              <a:cs typeface="Calibri" panose="020F0502020204030204" pitchFamily="34" charset="0"/>
            </a:endParaRPr>
          </a:p>
        </p:txBody>
      </p:sp>
      <p:pic>
        <p:nvPicPr>
          <p:cNvPr id="1028" name="Picture 4" descr="Image result for elephant">
            <a:extLst>
              <a:ext uri="{FF2B5EF4-FFF2-40B4-BE49-F238E27FC236}">
                <a16:creationId xmlns:a16="http://schemas.microsoft.com/office/drawing/2014/main" id="{11603F14-D724-43D5-9689-A8A85ED09D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85185"/>
            <a:ext cx="792480" cy="58362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507F9601-9406-4AA9-91CA-46964B7921D2}"/>
              </a:ext>
            </a:extLst>
          </p:cNvPr>
          <p:cNvSpPr txBox="1"/>
          <p:nvPr/>
        </p:nvSpPr>
        <p:spPr>
          <a:xfrm>
            <a:off x="2623997" y="3648082"/>
            <a:ext cx="8924260" cy="2246769"/>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Alison Organ, York St John University</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Language Teaching Forum,</a:t>
            </a:r>
          </a:p>
          <a:p>
            <a:r>
              <a:rPr lang="en-GB" sz="2800" dirty="0">
                <a:latin typeface="Calibri" panose="020F0502020204030204" pitchFamily="34" charset="0"/>
                <a:cs typeface="Calibri" panose="020F0502020204030204" pitchFamily="34" charset="0"/>
              </a:rPr>
              <a:t>University of York, 10 December 2019</a:t>
            </a:r>
          </a:p>
        </p:txBody>
      </p:sp>
    </p:spTree>
    <p:extLst>
      <p:ext uri="{BB962C8B-B14F-4D97-AF65-F5344CB8AC3E}">
        <p14:creationId xmlns:p14="http://schemas.microsoft.com/office/powerpoint/2010/main" val="2779368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10312" y="0"/>
            <a:ext cx="9520158" cy="1049235"/>
          </a:xfrm>
        </p:spPr>
        <p:txBody>
          <a:bodyPr>
            <a:normAutofit/>
          </a:bodyPr>
          <a:lstStyle/>
          <a:p>
            <a:r>
              <a:rPr lang="en-GB" sz="4400" dirty="0">
                <a:latin typeface="Calibri" panose="020F0502020204030204" pitchFamily="34" charset="0"/>
                <a:cs typeface="Calibri" panose="020F0502020204030204" pitchFamily="34" charset="0"/>
              </a:rPr>
              <a:t>Literature review – survey-based studies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10312" y="1008026"/>
            <a:ext cx="9520158" cy="4668813"/>
          </a:xfrm>
        </p:spPr>
        <p:txBody>
          <a:bodyPr>
            <a:normAutofit/>
          </a:bodyPr>
          <a:lstStyle/>
          <a:p>
            <a:pPr marL="0" indent="0">
              <a:buNone/>
            </a:pPr>
            <a:r>
              <a:rPr lang="en-GB" sz="3200" b="1" dirty="0">
                <a:latin typeface="Calibri" panose="020F0502020204030204" pitchFamily="34" charset="0"/>
                <a:cs typeface="Calibri" panose="020F0502020204030204" pitchFamily="34" charset="0"/>
              </a:rPr>
              <a:t>Conclusions:</a:t>
            </a:r>
          </a:p>
          <a:p>
            <a:pPr marL="0" indent="0">
              <a:buNone/>
            </a:pPr>
            <a:endParaRPr lang="en-GB" sz="2800" dirty="0">
              <a:latin typeface="Calibri" panose="020F0502020204030204" pitchFamily="34" charset="0"/>
              <a:cs typeface="Calibri" panose="020F0502020204030204" pitchFamily="34" charset="0"/>
            </a:endParaRPr>
          </a:p>
          <a:p>
            <a:pPr marL="0" indent="0">
              <a:buNone/>
            </a:pPr>
            <a:endParaRPr lang="en-GB" dirty="0">
              <a:latin typeface="Calibri" panose="020F0502020204030204" pitchFamily="34" charset="0"/>
              <a:cs typeface="Calibri" panose="020F0502020204030204" pitchFamily="34" charset="0"/>
            </a:endParaRPr>
          </a:p>
        </p:txBody>
      </p:sp>
      <p:graphicFrame>
        <p:nvGraphicFramePr>
          <p:cNvPr id="5" name="Table 4">
            <a:extLst>
              <a:ext uri="{FF2B5EF4-FFF2-40B4-BE49-F238E27FC236}">
                <a16:creationId xmlns:a16="http://schemas.microsoft.com/office/drawing/2014/main" id="{16E0022F-CE32-46B4-A208-04F3E207B1F7}"/>
              </a:ext>
            </a:extLst>
          </p:cNvPr>
          <p:cNvGraphicFramePr>
            <a:graphicFrameLocks noGrp="1"/>
          </p:cNvGraphicFramePr>
          <p:nvPr>
            <p:extLst>
              <p:ext uri="{D42A27DB-BD31-4B8C-83A1-F6EECF244321}">
                <p14:modId xmlns:p14="http://schemas.microsoft.com/office/powerpoint/2010/main" val="2087154329"/>
              </p:ext>
            </p:extLst>
          </p:nvPr>
        </p:nvGraphicFramePr>
        <p:xfrm>
          <a:off x="1601410" y="1690080"/>
          <a:ext cx="9960209" cy="4291458"/>
        </p:xfrm>
        <a:graphic>
          <a:graphicData uri="http://schemas.openxmlformats.org/drawingml/2006/table">
            <a:tbl>
              <a:tblPr firstRow="1" firstCol="1" bandRow="1">
                <a:tableStyleId>{5C22544A-7EE6-4342-B048-85BDC9FD1C3A}</a:tableStyleId>
              </a:tblPr>
              <a:tblGrid>
                <a:gridCol w="6738545">
                  <a:extLst>
                    <a:ext uri="{9D8B030D-6E8A-4147-A177-3AD203B41FA5}">
                      <a16:colId xmlns:a16="http://schemas.microsoft.com/office/drawing/2014/main" val="2111259097"/>
                    </a:ext>
                  </a:extLst>
                </a:gridCol>
                <a:gridCol w="3221664">
                  <a:extLst>
                    <a:ext uri="{9D8B030D-6E8A-4147-A177-3AD203B41FA5}">
                      <a16:colId xmlns:a16="http://schemas.microsoft.com/office/drawing/2014/main" val="841160115"/>
                    </a:ext>
                  </a:extLst>
                </a:gridCol>
              </a:tblGrid>
              <a:tr h="294224">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FOMT can be used to aid language learning</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nSpc>
                          <a:spcPct val="120000"/>
                        </a:lnSpc>
                        <a:spcAft>
                          <a:spcPts val="0"/>
                        </a:spcAft>
                        <a:tabLst>
                          <a:tab pos="457200" algn="l"/>
                        </a:tabLst>
                      </a:pPr>
                      <a:r>
                        <a:rPr lang="en-GB" sz="1600" b="0" kern="1200" dirty="0">
                          <a:solidFill>
                            <a:schemeClr val="tx1"/>
                          </a:solidFill>
                          <a:effectLst/>
                          <a:latin typeface="Calibri" panose="020F0502020204030204" pitchFamily="34" charset="0"/>
                          <a:cs typeface="Calibri" panose="020F0502020204030204" pitchFamily="34" charset="0"/>
                        </a:rPr>
                        <a:t>Niño 2008a and 2008b, Correa 2014, </a:t>
                      </a:r>
                      <a:r>
                        <a:rPr lang="en-GB" sz="1600" b="0" kern="1200" dirty="0" err="1">
                          <a:solidFill>
                            <a:schemeClr val="tx1"/>
                          </a:solidFill>
                          <a:effectLst/>
                          <a:latin typeface="Calibri" panose="020F0502020204030204" pitchFamily="34" charset="0"/>
                          <a:cs typeface="Calibri" panose="020F0502020204030204" pitchFamily="34" charset="0"/>
                        </a:rPr>
                        <a:t>Sukkhwan</a:t>
                      </a:r>
                      <a:r>
                        <a:rPr lang="en-GB" sz="1600" b="0" kern="1200" dirty="0">
                          <a:solidFill>
                            <a:schemeClr val="tx1"/>
                          </a:solidFill>
                          <a:effectLst/>
                          <a:latin typeface="Calibri" panose="020F0502020204030204" pitchFamily="34" charset="0"/>
                          <a:cs typeface="Calibri" panose="020F0502020204030204" pitchFamily="34" charset="0"/>
                        </a:rPr>
                        <a:t> 2014</a:t>
                      </a:r>
                      <a:endParaRPr lang="en-GB"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86971149"/>
                  </a:ext>
                </a:extLst>
              </a:tr>
              <a:tr h="750805">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FOMT tools are widely used by students for various purposes including assignments</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a:solidFill>
                            <a:schemeClr val="tx1"/>
                          </a:solidFill>
                          <a:effectLst/>
                          <a:latin typeface="Calibri" panose="020F0502020204030204" pitchFamily="34" charset="0"/>
                          <a:cs typeface="Calibri" panose="020F0502020204030204" pitchFamily="34" charset="0"/>
                        </a:rPr>
                        <a:t>Bower 2010, </a:t>
                      </a:r>
                      <a:r>
                        <a:rPr lang="en-GB" sz="1600" kern="1200" dirty="0" err="1">
                          <a:solidFill>
                            <a:schemeClr val="tx1"/>
                          </a:solidFill>
                          <a:effectLst/>
                          <a:latin typeface="Calibri" panose="020F0502020204030204" pitchFamily="34" charset="0"/>
                          <a:cs typeface="Calibri" panose="020F0502020204030204" pitchFamily="34" charset="0"/>
                        </a:rPr>
                        <a:t>Korošec</a:t>
                      </a:r>
                      <a:r>
                        <a:rPr lang="en-GB" sz="1600" kern="1200" dirty="0">
                          <a:solidFill>
                            <a:schemeClr val="tx1"/>
                          </a:solidFill>
                          <a:effectLst/>
                          <a:latin typeface="Calibri" panose="020F0502020204030204" pitchFamily="34" charset="0"/>
                          <a:cs typeface="Calibri" panose="020F0502020204030204" pitchFamily="34" charset="0"/>
                        </a:rPr>
                        <a:t> 2011, Kumar 2012, Clifford et al 2013, </a:t>
                      </a:r>
                      <a:r>
                        <a:rPr lang="en-GB" sz="1600" kern="1200" dirty="0" err="1">
                          <a:solidFill>
                            <a:schemeClr val="tx1"/>
                          </a:solidFill>
                          <a:effectLst/>
                          <a:latin typeface="Calibri" panose="020F0502020204030204" pitchFamily="34" charset="0"/>
                          <a:cs typeface="Calibri" panose="020F0502020204030204" pitchFamily="34" charset="0"/>
                        </a:rPr>
                        <a:t>Sukkhwan</a:t>
                      </a:r>
                      <a:r>
                        <a:rPr lang="en-GB" sz="1600" kern="1200" dirty="0">
                          <a:solidFill>
                            <a:schemeClr val="tx1"/>
                          </a:solidFill>
                          <a:effectLst/>
                          <a:latin typeface="Calibri" panose="020F0502020204030204" pitchFamily="34" charset="0"/>
                          <a:cs typeface="Calibri" panose="020F0502020204030204" pitchFamily="34" charset="0"/>
                        </a:rPr>
                        <a:t> 2014, Jolley and </a:t>
                      </a:r>
                      <a:r>
                        <a:rPr lang="en-GB" sz="1600" kern="1200" dirty="0" err="1">
                          <a:solidFill>
                            <a:schemeClr val="tx1"/>
                          </a:solidFill>
                          <a:effectLst/>
                          <a:latin typeface="Calibri" panose="020F0502020204030204" pitchFamily="34" charset="0"/>
                          <a:cs typeface="Calibri" panose="020F0502020204030204" pitchFamily="34" charset="0"/>
                        </a:rPr>
                        <a:t>Maimone</a:t>
                      </a:r>
                      <a:r>
                        <a:rPr lang="en-GB" sz="1600" kern="1200" dirty="0">
                          <a:solidFill>
                            <a:schemeClr val="tx1"/>
                          </a:solidFill>
                          <a:effectLst/>
                          <a:latin typeface="Calibri" panose="020F0502020204030204" pitchFamily="34" charset="0"/>
                          <a:cs typeface="Calibri" panose="020F0502020204030204" pitchFamily="34" charset="0"/>
                        </a:rPr>
                        <a:t> 2015, </a:t>
                      </a:r>
                      <a:r>
                        <a:rPr lang="en-GB" sz="1600" kern="1200" dirty="0" err="1">
                          <a:solidFill>
                            <a:schemeClr val="tx1"/>
                          </a:solidFill>
                          <a:effectLst/>
                          <a:latin typeface="Calibri" panose="020F0502020204030204" pitchFamily="34" charset="0"/>
                          <a:cs typeface="Calibri" panose="020F0502020204030204" pitchFamily="34" charset="0"/>
                        </a:rPr>
                        <a:t>Farzi</a:t>
                      </a:r>
                      <a:r>
                        <a:rPr lang="en-GB" sz="1600" kern="1200" dirty="0">
                          <a:solidFill>
                            <a:schemeClr val="tx1"/>
                          </a:solidFill>
                          <a:effectLst/>
                          <a:latin typeface="Calibri" panose="020F0502020204030204" pitchFamily="34" charset="0"/>
                          <a:cs typeface="Calibri" panose="020F0502020204030204" pitchFamily="34" charset="0"/>
                        </a:rPr>
                        <a:t> 2016, </a:t>
                      </a:r>
                      <a:r>
                        <a:rPr lang="en-GB" sz="1600" kern="1200" dirty="0" err="1">
                          <a:solidFill>
                            <a:schemeClr val="tx1"/>
                          </a:solidFill>
                          <a:effectLst/>
                          <a:latin typeface="Calibri" panose="020F0502020204030204" pitchFamily="34" charset="0"/>
                          <a:cs typeface="Calibri" panose="020F0502020204030204" pitchFamily="34" charset="0"/>
                        </a:rPr>
                        <a:t>Alhaisoni</a:t>
                      </a:r>
                      <a:r>
                        <a:rPr lang="en-GB" sz="1600" kern="1200" dirty="0">
                          <a:solidFill>
                            <a:schemeClr val="tx1"/>
                          </a:solidFill>
                          <a:effectLst/>
                          <a:latin typeface="Calibri" panose="020F0502020204030204" pitchFamily="34" charset="0"/>
                          <a:cs typeface="Calibri" panose="020F0502020204030204" pitchFamily="34" charset="0"/>
                        </a:rPr>
                        <a:t> and </a:t>
                      </a:r>
                      <a:r>
                        <a:rPr lang="en-GB" sz="1600" kern="1200" dirty="0" err="1">
                          <a:solidFill>
                            <a:schemeClr val="tx1"/>
                          </a:solidFill>
                          <a:effectLst/>
                          <a:latin typeface="Calibri" panose="020F0502020204030204" pitchFamily="34" charset="0"/>
                          <a:cs typeface="Calibri" panose="020F0502020204030204" pitchFamily="34" charset="0"/>
                        </a:rPr>
                        <a:t>Alhaysony</a:t>
                      </a:r>
                      <a:r>
                        <a:rPr lang="en-GB" sz="1600" kern="1200" dirty="0">
                          <a:solidFill>
                            <a:schemeClr val="tx1"/>
                          </a:solidFill>
                          <a:effectLst/>
                          <a:latin typeface="Calibri" panose="020F0502020204030204" pitchFamily="34" charset="0"/>
                          <a:cs typeface="Calibri" panose="020F0502020204030204" pitchFamily="34" charset="0"/>
                        </a:rPr>
                        <a:t> 2017</a:t>
                      </a:r>
                      <a:endPar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T w="635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969189281"/>
                  </a:ext>
                </a:extLst>
              </a:tr>
              <a:tr h="902998">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Some students believe that FOMT can produce a better result than they could (</a:t>
                      </a:r>
                      <a:r>
                        <a:rPr lang="en-GB" sz="2400" kern="1200" dirty="0" err="1">
                          <a:solidFill>
                            <a:schemeClr val="tx1"/>
                          </a:solidFill>
                          <a:effectLst/>
                          <a:latin typeface="Calibri" panose="020F0502020204030204" pitchFamily="34" charset="0"/>
                          <a:cs typeface="Calibri" panose="020F0502020204030204" pitchFamily="34" charset="0"/>
                        </a:rPr>
                        <a:t>Sukkhwan</a:t>
                      </a:r>
                      <a:r>
                        <a:rPr lang="en-GB" sz="2400" kern="1200" dirty="0">
                          <a:solidFill>
                            <a:schemeClr val="tx1"/>
                          </a:solidFill>
                          <a:effectLst/>
                          <a:latin typeface="Calibri" panose="020F0502020204030204" pitchFamily="34" charset="0"/>
                          <a:cs typeface="Calibri" panose="020F0502020204030204" pitchFamily="34" charset="0"/>
                        </a:rPr>
                        <a:t> 2014), but also that it affects their ability to retain vocabulary</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lnT w="6350" cap="flat" cmpd="sng" algn="ctr">
                      <a:solidFill>
                        <a:schemeClr val="bg1"/>
                      </a:solidFill>
                      <a:prstDash val="solid"/>
                      <a:round/>
                      <a:headEnd type="none" w="med" len="med"/>
                      <a:tailEnd type="none" w="med" len="med"/>
                    </a:lnT>
                    <a:solidFill>
                      <a:schemeClr val="accent1">
                        <a:lumMod val="40000"/>
                        <a:lumOff val="60000"/>
                      </a:schemeClr>
                    </a:solidFill>
                  </a:tcPr>
                </a:tc>
                <a:tc>
                  <a:txBody>
                    <a:bodyPr/>
                    <a:lstStyle/>
                    <a:p>
                      <a:pPr>
                        <a:lnSpc>
                          <a:spcPct val="120000"/>
                        </a:lnSpc>
                        <a:spcAft>
                          <a:spcPts val="0"/>
                        </a:spcAft>
                        <a:tabLst>
                          <a:tab pos="457200" algn="l"/>
                        </a:tabLst>
                      </a:pPr>
                      <a:r>
                        <a:rPr lang="en-GB" sz="1600" kern="1200" dirty="0" err="1">
                          <a:solidFill>
                            <a:schemeClr val="tx1"/>
                          </a:solidFill>
                          <a:effectLst/>
                          <a:latin typeface="Calibri" panose="020F0502020204030204" pitchFamily="34" charset="0"/>
                          <a:cs typeface="Calibri" panose="020F0502020204030204" pitchFamily="34" charset="0"/>
                        </a:rPr>
                        <a:t>Sukkhwan</a:t>
                      </a:r>
                      <a:r>
                        <a:rPr lang="en-GB" sz="1600" kern="1200" dirty="0">
                          <a:solidFill>
                            <a:schemeClr val="tx1"/>
                          </a:solidFill>
                          <a:effectLst/>
                          <a:latin typeface="Calibri" panose="020F0502020204030204" pitchFamily="34" charset="0"/>
                          <a:cs typeface="Calibri" panose="020F0502020204030204" pitchFamily="34" charset="0"/>
                        </a:rPr>
                        <a:t> 2014, Kumar 2012</a:t>
                      </a:r>
                      <a:endPar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solidFill>
                      <a:schemeClr val="accent1">
                        <a:lumMod val="40000"/>
                        <a:lumOff val="60000"/>
                      </a:schemeClr>
                    </a:solidFill>
                  </a:tcPr>
                </a:tc>
                <a:extLst>
                  <a:ext uri="{0D108BD9-81ED-4DB2-BD59-A6C34878D82A}">
                    <a16:rowId xmlns:a16="http://schemas.microsoft.com/office/drawing/2014/main" val="3776921453"/>
                  </a:ext>
                </a:extLst>
              </a:tr>
              <a:tr h="598611">
                <a:tc>
                  <a:txBody>
                    <a:bodyPr/>
                    <a:lstStyle/>
                    <a:p>
                      <a:pPr>
                        <a:lnSpc>
                          <a:spcPct val="120000"/>
                        </a:lnSpc>
                        <a:spcAft>
                          <a:spcPts val="0"/>
                        </a:spcAft>
                        <a:tabLst>
                          <a:tab pos="457200" algn="l"/>
                        </a:tabLst>
                      </a:pPr>
                      <a:r>
                        <a:rPr lang="en-GB" sz="2400" kern="1200" dirty="0">
                          <a:solidFill>
                            <a:schemeClr val="tx1"/>
                          </a:solidFill>
                          <a:effectLst/>
                          <a:latin typeface="Calibri" panose="020F0502020204030204" pitchFamily="34" charset="0"/>
                          <a:cs typeface="Calibri" panose="020F0502020204030204" pitchFamily="34" charset="0"/>
                        </a:rPr>
                        <a:t>The production of students who use FOMT is not significantly superior to work produced without, (however these studies were pre-2016)</a:t>
                      </a:r>
                      <a:endParaRPr lang="en-GB"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a:solidFill>
                            <a:schemeClr val="tx1"/>
                          </a:solidFill>
                          <a:effectLst/>
                          <a:latin typeface="Calibri" panose="020F0502020204030204" pitchFamily="34" charset="0"/>
                          <a:cs typeface="Calibri" panose="020F0502020204030204" pitchFamily="34" charset="0"/>
                        </a:rPr>
                        <a:t>Correa 2014, Fredholm 2015</a:t>
                      </a:r>
                      <a:endPar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3902" marR="43902" marT="0" marB="0">
                    <a:solidFill>
                      <a:schemeClr val="accent1">
                        <a:lumMod val="20000"/>
                        <a:lumOff val="80000"/>
                      </a:schemeClr>
                    </a:solidFill>
                  </a:tcPr>
                </a:tc>
                <a:extLst>
                  <a:ext uri="{0D108BD9-81ED-4DB2-BD59-A6C34878D82A}">
                    <a16:rowId xmlns:a16="http://schemas.microsoft.com/office/drawing/2014/main" val="674217438"/>
                  </a:ext>
                </a:extLst>
              </a:tr>
            </a:tbl>
          </a:graphicData>
        </a:graphic>
      </p:graphicFrame>
    </p:spTree>
    <p:extLst>
      <p:ext uri="{BB962C8B-B14F-4D97-AF65-F5344CB8AC3E}">
        <p14:creationId xmlns:p14="http://schemas.microsoft.com/office/powerpoint/2010/main" val="3592657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10312" y="0"/>
            <a:ext cx="9520158" cy="1049235"/>
          </a:xfrm>
        </p:spPr>
        <p:txBody>
          <a:bodyPr>
            <a:normAutofit/>
          </a:bodyPr>
          <a:lstStyle/>
          <a:p>
            <a:r>
              <a:rPr lang="en-GB" sz="4400" dirty="0">
                <a:latin typeface="Calibri" panose="020F0502020204030204" pitchFamily="34" charset="0"/>
                <a:cs typeface="Calibri" panose="020F0502020204030204" pitchFamily="34" charset="0"/>
              </a:rPr>
              <a:t>Literature review – survey-based studies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22504" y="886247"/>
            <a:ext cx="9520158" cy="4668813"/>
          </a:xfrm>
        </p:spPr>
        <p:txBody>
          <a:bodyPr>
            <a:normAutofit/>
          </a:bodyPr>
          <a:lstStyle/>
          <a:p>
            <a:pPr marL="0" indent="0">
              <a:buNone/>
            </a:pPr>
            <a:r>
              <a:rPr lang="en-GB" sz="3200" b="1" dirty="0">
                <a:latin typeface="Calibri" panose="020F0502020204030204" pitchFamily="34" charset="0"/>
                <a:cs typeface="Calibri" panose="020F0502020204030204" pitchFamily="34" charset="0"/>
              </a:rPr>
              <a:t>Conclusions:</a:t>
            </a:r>
          </a:p>
          <a:p>
            <a:pPr marL="0" indent="0">
              <a:buNone/>
            </a:pPr>
            <a:endParaRPr lang="en-GB" dirty="0">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id="{992B1CE2-5D1D-4983-B0AB-1C44854215EF}"/>
              </a:ext>
            </a:extLst>
          </p:cNvPr>
          <p:cNvGraphicFramePr>
            <a:graphicFrameLocks noGrp="1"/>
          </p:cNvGraphicFramePr>
          <p:nvPr>
            <p:extLst>
              <p:ext uri="{D42A27DB-BD31-4B8C-83A1-F6EECF244321}">
                <p14:modId xmlns:p14="http://schemas.microsoft.com/office/powerpoint/2010/main" val="121567648"/>
              </p:ext>
            </p:extLst>
          </p:nvPr>
        </p:nvGraphicFramePr>
        <p:xfrm>
          <a:off x="1522504" y="1519755"/>
          <a:ext cx="9950810" cy="4596126"/>
        </p:xfrm>
        <a:graphic>
          <a:graphicData uri="http://schemas.openxmlformats.org/drawingml/2006/table">
            <a:tbl>
              <a:tblPr firstRow="1" firstCol="1" bandRow="1">
                <a:tableStyleId>{5C22544A-7EE6-4342-B048-85BDC9FD1C3A}</a:tableStyleId>
              </a:tblPr>
              <a:tblGrid>
                <a:gridCol w="6783572">
                  <a:extLst>
                    <a:ext uri="{9D8B030D-6E8A-4147-A177-3AD203B41FA5}">
                      <a16:colId xmlns:a16="http://schemas.microsoft.com/office/drawing/2014/main" val="606498305"/>
                    </a:ext>
                  </a:extLst>
                </a:gridCol>
                <a:gridCol w="3167238">
                  <a:extLst>
                    <a:ext uri="{9D8B030D-6E8A-4147-A177-3AD203B41FA5}">
                      <a16:colId xmlns:a16="http://schemas.microsoft.com/office/drawing/2014/main" val="1728192111"/>
                    </a:ext>
                  </a:extLst>
                </a:gridCol>
              </a:tblGrid>
              <a:tr h="920946">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FOMT is here to stay, and we can’t prevent students from using it unless we examine them in controlled conditions </a:t>
                      </a:r>
                      <a:endParaRPr lang="en-GB" sz="2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nSpc>
                          <a:spcPct val="120000"/>
                        </a:lnSpc>
                        <a:spcAft>
                          <a:spcPts val="0"/>
                        </a:spcAft>
                        <a:tabLst>
                          <a:tab pos="457200" algn="l"/>
                        </a:tabLst>
                      </a:pPr>
                      <a:r>
                        <a:rPr lang="en-GB" sz="1600" b="0" kern="1200" dirty="0">
                          <a:solidFill>
                            <a:schemeClr val="tx1"/>
                          </a:solidFill>
                          <a:effectLst/>
                          <a:latin typeface="Calibri" panose="020F0502020204030204" pitchFamily="34" charset="0"/>
                          <a:cs typeface="Calibri" panose="020F0502020204030204" pitchFamily="34" charset="0"/>
                        </a:rPr>
                        <a:t>McCarthy 2004, </a:t>
                      </a:r>
                      <a:r>
                        <a:rPr lang="en-GB" sz="1600" b="0" kern="1200" dirty="0" err="1">
                          <a:solidFill>
                            <a:schemeClr val="tx1"/>
                          </a:solidFill>
                          <a:effectLst/>
                          <a:latin typeface="Calibri" panose="020F0502020204030204" pitchFamily="34" charset="0"/>
                          <a:cs typeface="Calibri" panose="020F0502020204030204" pitchFamily="34" charset="0"/>
                        </a:rPr>
                        <a:t>Korošec</a:t>
                      </a:r>
                      <a:r>
                        <a:rPr lang="en-GB" sz="1600" b="0" kern="1200" dirty="0">
                          <a:solidFill>
                            <a:schemeClr val="tx1"/>
                          </a:solidFill>
                          <a:effectLst/>
                          <a:latin typeface="Calibri" panose="020F0502020204030204" pitchFamily="34" charset="0"/>
                          <a:cs typeface="Calibri" panose="020F0502020204030204" pitchFamily="34" charset="0"/>
                        </a:rPr>
                        <a:t> 2011</a:t>
                      </a:r>
                      <a:endParaRPr lang="en-GB" sz="1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lnB w="635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88358664"/>
                  </a:ext>
                </a:extLst>
              </a:tr>
              <a:tr h="920946">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Students need training in how to use FOMT properly, because they find it tempting to go for the easy option and pursue the end result without thinking about the means </a:t>
                      </a:r>
                    </a:p>
                  </a:txBody>
                  <a:tcPr marL="67542" marR="67542" marT="0" marB="0">
                    <a:lnT w="635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a:effectLst/>
                          <a:latin typeface="Calibri" panose="020F0502020204030204" pitchFamily="34" charset="0"/>
                          <a:cs typeface="Calibri" panose="020F0502020204030204" pitchFamily="34" charset="0"/>
                        </a:rPr>
                        <a:t>McCarthy 2004, Bower 2010, </a:t>
                      </a:r>
                      <a:r>
                        <a:rPr lang="en-GB" sz="1600" kern="1200" dirty="0" err="1">
                          <a:effectLst/>
                          <a:latin typeface="Calibri" panose="020F0502020204030204" pitchFamily="34" charset="0"/>
                          <a:cs typeface="Calibri" panose="020F0502020204030204" pitchFamily="34" charset="0"/>
                        </a:rPr>
                        <a:t>Korošec</a:t>
                      </a:r>
                      <a:r>
                        <a:rPr lang="en-GB" sz="1600" kern="1200" dirty="0">
                          <a:effectLst/>
                          <a:latin typeface="Calibri" panose="020F0502020204030204" pitchFamily="34" charset="0"/>
                          <a:cs typeface="Calibri" panose="020F0502020204030204" pitchFamily="34" charset="0"/>
                        </a:rPr>
                        <a:t> 2011, Clifford 2013, Correa 2014, Jolley &amp; </a:t>
                      </a:r>
                      <a:r>
                        <a:rPr lang="en-GB" sz="1600" kern="1200" dirty="0" err="1">
                          <a:effectLst/>
                          <a:latin typeface="Calibri" panose="020F0502020204030204" pitchFamily="34" charset="0"/>
                          <a:cs typeface="Calibri" panose="020F0502020204030204" pitchFamily="34" charset="0"/>
                        </a:rPr>
                        <a:t>Maimone</a:t>
                      </a:r>
                      <a:r>
                        <a:rPr lang="en-GB" sz="1600" kern="1200" dirty="0">
                          <a:effectLst/>
                          <a:latin typeface="Calibri" panose="020F0502020204030204" pitchFamily="34" charset="0"/>
                          <a:cs typeface="Calibri" panose="020F0502020204030204" pitchFamily="34" charset="0"/>
                        </a:rPr>
                        <a:t> 2015, </a:t>
                      </a:r>
                      <a:r>
                        <a:rPr lang="en-GB" sz="1600" kern="1200" dirty="0" err="1">
                          <a:effectLst/>
                          <a:latin typeface="Calibri" panose="020F0502020204030204" pitchFamily="34" charset="0"/>
                          <a:cs typeface="Calibri" panose="020F0502020204030204" pitchFamily="34" charset="0"/>
                        </a:rPr>
                        <a:t>Steding</a:t>
                      </a:r>
                      <a:r>
                        <a:rPr lang="en-GB" sz="1600" kern="1200" dirty="0">
                          <a:effectLst/>
                          <a:latin typeface="Calibri" panose="020F0502020204030204" pitchFamily="34" charset="0"/>
                          <a:cs typeface="Calibri" panose="020F0502020204030204" pitchFamily="34" charset="0"/>
                        </a:rPr>
                        <a:t> (2009 cited in Fredholm 2015), </a:t>
                      </a:r>
                      <a:r>
                        <a:rPr lang="en-GB" sz="1600" kern="1200" dirty="0" err="1">
                          <a:effectLst/>
                          <a:latin typeface="Calibri" panose="020F0502020204030204" pitchFamily="34" charset="0"/>
                          <a:cs typeface="Calibri" panose="020F0502020204030204" pitchFamily="34" charset="0"/>
                        </a:rPr>
                        <a:t>Farzi</a:t>
                      </a:r>
                      <a:r>
                        <a:rPr lang="en-GB" sz="1600" kern="1200" dirty="0">
                          <a:effectLst/>
                          <a:latin typeface="Calibri" panose="020F0502020204030204" pitchFamily="34" charset="0"/>
                          <a:cs typeface="Calibri" panose="020F0502020204030204" pitchFamily="34" charset="0"/>
                        </a:rPr>
                        <a:t> 2016, Knowles 2016</a:t>
                      </a:r>
                    </a:p>
                    <a:p>
                      <a:pPr>
                        <a:lnSpc>
                          <a:spcPct val="120000"/>
                        </a:lnSpc>
                        <a:spcAft>
                          <a:spcPts val="0"/>
                        </a:spcAft>
                        <a:tabLst>
                          <a:tab pos="457200" algn="l"/>
                        </a:tabLst>
                      </a:pP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lnT w="635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043415776"/>
                  </a:ext>
                </a:extLst>
              </a:tr>
              <a:tr h="792978">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There is hesitation to embrace use of FOMT in class activities because this would appear to condone its use</a:t>
                      </a:r>
                      <a:endParaRPr lang="en-GB" sz="2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40000"/>
                        <a:lumOff val="60000"/>
                      </a:schemeClr>
                    </a:solidFill>
                  </a:tcPr>
                </a:tc>
                <a:tc>
                  <a:txBody>
                    <a:bodyPr/>
                    <a:lstStyle/>
                    <a:p>
                      <a:pPr>
                        <a:lnSpc>
                          <a:spcPct val="120000"/>
                        </a:lnSpc>
                        <a:spcAft>
                          <a:spcPts val="0"/>
                        </a:spcAft>
                        <a:tabLst>
                          <a:tab pos="457200" algn="l"/>
                        </a:tabLst>
                      </a:pPr>
                      <a:r>
                        <a:rPr lang="en-GB" sz="1600" kern="1200" dirty="0">
                          <a:effectLst/>
                          <a:latin typeface="Calibri" panose="020F0502020204030204" pitchFamily="34" charset="0"/>
                          <a:cs typeface="Calibri" panose="020F0502020204030204" pitchFamily="34" charset="0"/>
                        </a:rPr>
                        <a:t>Correa 2014, Groves and </a:t>
                      </a:r>
                      <a:r>
                        <a:rPr lang="en-GB" sz="1600" kern="1200" dirty="0" err="1">
                          <a:effectLst/>
                          <a:latin typeface="Calibri" panose="020F0502020204030204" pitchFamily="34" charset="0"/>
                          <a:cs typeface="Calibri" panose="020F0502020204030204" pitchFamily="34" charset="0"/>
                        </a:rPr>
                        <a:t>Mundt</a:t>
                      </a:r>
                      <a:r>
                        <a:rPr lang="en-GB" sz="1600" kern="1200" dirty="0">
                          <a:effectLst/>
                          <a:latin typeface="Calibri" panose="020F0502020204030204" pitchFamily="34" charset="0"/>
                          <a:cs typeface="Calibri" panose="020F0502020204030204" pitchFamily="34" charset="0"/>
                        </a:rPr>
                        <a:t> 2015</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40000"/>
                        <a:lumOff val="60000"/>
                      </a:schemeClr>
                    </a:solidFill>
                  </a:tcPr>
                </a:tc>
                <a:extLst>
                  <a:ext uri="{0D108BD9-81ED-4DB2-BD59-A6C34878D82A}">
                    <a16:rowId xmlns:a16="http://schemas.microsoft.com/office/drawing/2014/main" val="1322171060"/>
                  </a:ext>
                </a:extLst>
              </a:tr>
              <a:tr h="920946">
                <a:tc>
                  <a:txBody>
                    <a:bodyPr/>
                    <a:lstStyle/>
                    <a:p>
                      <a:pPr>
                        <a:lnSpc>
                          <a:spcPct val="120000"/>
                        </a:lnSpc>
                        <a:spcAft>
                          <a:spcPts val="0"/>
                        </a:spcAft>
                        <a:tabLst>
                          <a:tab pos="457200" algn="l"/>
                        </a:tabLst>
                      </a:pPr>
                      <a:r>
                        <a:rPr lang="en-GB" sz="2200" kern="1200" dirty="0">
                          <a:solidFill>
                            <a:schemeClr val="tx1"/>
                          </a:solidFill>
                          <a:effectLst/>
                          <a:latin typeface="Calibri" panose="020F0502020204030204" pitchFamily="34" charset="0"/>
                          <a:cs typeface="Calibri" panose="020F0502020204030204" pitchFamily="34" charset="0"/>
                        </a:rPr>
                        <a:t>There is ‘disarray’ in universities’ attitudes to its use (Case 2015:10), and we therefore need to reconsider assessment policy</a:t>
                      </a:r>
                      <a:endParaRPr lang="en-GB" sz="2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20000"/>
                        <a:lumOff val="80000"/>
                      </a:schemeClr>
                    </a:solidFill>
                  </a:tcPr>
                </a:tc>
                <a:tc>
                  <a:txBody>
                    <a:bodyPr/>
                    <a:lstStyle/>
                    <a:p>
                      <a:pPr>
                        <a:lnSpc>
                          <a:spcPct val="120000"/>
                        </a:lnSpc>
                        <a:spcAft>
                          <a:spcPts val="0"/>
                        </a:spcAft>
                        <a:tabLst>
                          <a:tab pos="457200" algn="l"/>
                        </a:tabLst>
                      </a:pPr>
                      <a:r>
                        <a:rPr lang="en-GB" sz="1600" kern="1200" dirty="0" err="1">
                          <a:effectLst/>
                          <a:latin typeface="Calibri" panose="020F0502020204030204" pitchFamily="34" charset="0"/>
                          <a:cs typeface="Calibri" panose="020F0502020204030204" pitchFamily="34" charset="0"/>
                        </a:rPr>
                        <a:t>Josefsson</a:t>
                      </a:r>
                      <a:r>
                        <a:rPr lang="en-GB" sz="1600" kern="1200" dirty="0">
                          <a:effectLst/>
                          <a:latin typeface="Calibri" panose="020F0502020204030204" pitchFamily="34" charset="0"/>
                          <a:cs typeface="Calibri" panose="020F0502020204030204" pitchFamily="34" charset="0"/>
                        </a:rPr>
                        <a:t> 2011, Clifford et al 2013, O’Neill 2013, Jolley and </a:t>
                      </a:r>
                      <a:r>
                        <a:rPr lang="en-GB" sz="1600" kern="1200" dirty="0" err="1">
                          <a:effectLst/>
                          <a:latin typeface="Calibri" panose="020F0502020204030204" pitchFamily="34" charset="0"/>
                          <a:cs typeface="Calibri" panose="020F0502020204030204" pitchFamily="34" charset="0"/>
                        </a:rPr>
                        <a:t>Maimone</a:t>
                      </a:r>
                      <a:r>
                        <a:rPr lang="en-GB" sz="1600" kern="1200" dirty="0">
                          <a:effectLst/>
                          <a:latin typeface="Calibri" panose="020F0502020204030204" pitchFamily="34" charset="0"/>
                          <a:cs typeface="Calibri" panose="020F0502020204030204" pitchFamily="34" charset="0"/>
                        </a:rPr>
                        <a:t> 2015, </a:t>
                      </a:r>
                      <a:r>
                        <a:rPr lang="en-GB" sz="1600" kern="1200" dirty="0" err="1">
                          <a:effectLst/>
                          <a:latin typeface="Calibri" panose="020F0502020204030204" pitchFamily="34" charset="0"/>
                          <a:cs typeface="Calibri" panose="020F0502020204030204" pitchFamily="34" charset="0"/>
                        </a:rPr>
                        <a:t>Farzi</a:t>
                      </a:r>
                      <a:r>
                        <a:rPr lang="en-GB" sz="1600" kern="1200" dirty="0">
                          <a:effectLst/>
                          <a:latin typeface="Calibri" panose="020F0502020204030204" pitchFamily="34" charset="0"/>
                          <a:cs typeface="Calibri" panose="020F0502020204030204" pitchFamily="34" charset="0"/>
                        </a:rPr>
                        <a:t> 2016, </a:t>
                      </a:r>
                      <a:r>
                        <a:rPr lang="en-GB" sz="1600" kern="1200" dirty="0" err="1">
                          <a:effectLst/>
                          <a:latin typeface="Calibri" panose="020F0502020204030204" pitchFamily="34" charset="0"/>
                          <a:cs typeface="Calibri" panose="020F0502020204030204" pitchFamily="34" charset="0"/>
                        </a:rPr>
                        <a:t>Alhaisoni</a:t>
                      </a:r>
                      <a:r>
                        <a:rPr lang="en-GB" sz="1600" kern="1200" dirty="0">
                          <a:effectLst/>
                          <a:latin typeface="Calibri" panose="020F0502020204030204" pitchFamily="34" charset="0"/>
                          <a:cs typeface="Calibri" panose="020F0502020204030204" pitchFamily="34" charset="0"/>
                        </a:rPr>
                        <a:t> and </a:t>
                      </a:r>
                      <a:r>
                        <a:rPr lang="en-GB" sz="1600" kern="1200" dirty="0" err="1">
                          <a:effectLst/>
                          <a:latin typeface="Calibri" panose="020F0502020204030204" pitchFamily="34" charset="0"/>
                          <a:cs typeface="Calibri" panose="020F0502020204030204" pitchFamily="34" charset="0"/>
                        </a:rPr>
                        <a:t>Alhaysony</a:t>
                      </a:r>
                      <a:r>
                        <a:rPr lang="en-GB" sz="1600" kern="1200" dirty="0">
                          <a:effectLst/>
                          <a:latin typeface="Calibri" panose="020F0502020204030204" pitchFamily="34" charset="0"/>
                          <a:cs typeface="Calibri" panose="020F0502020204030204" pitchFamily="34" charset="0"/>
                        </a:rPr>
                        <a:t> 2017</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a:txBody>
                  <a:tcPr marL="67542" marR="67542" marT="0" marB="0">
                    <a:solidFill>
                      <a:schemeClr val="accent1">
                        <a:lumMod val="20000"/>
                        <a:lumOff val="80000"/>
                      </a:schemeClr>
                    </a:solidFill>
                  </a:tcPr>
                </a:tc>
                <a:extLst>
                  <a:ext uri="{0D108BD9-81ED-4DB2-BD59-A6C34878D82A}">
                    <a16:rowId xmlns:a16="http://schemas.microsoft.com/office/drawing/2014/main" val="2194707699"/>
                  </a:ext>
                </a:extLst>
              </a:tr>
            </a:tbl>
          </a:graphicData>
        </a:graphic>
      </p:graphicFrame>
    </p:spTree>
    <p:extLst>
      <p:ext uri="{BB962C8B-B14F-4D97-AF65-F5344CB8AC3E}">
        <p14:creationId xmlns:p14="http://schemas.microsoft.com/office/powerpoint/2010/main" val="81219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Research questions: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122608" cy="5138205"/>
          </a:xfrm>
        </p:spPr>
        <p:txBody>
          <a:bodyPr>
            <a:normAutofit/>
          </a:bodyPr>
          <a:lstStyle/>
          <a:p>
            <a:pPr marL="0" indent="0">
              <a:buNone/>
            </a:pPr>
            <a:r>
              <a:rPr lang="en-GB" sz="2400" dirty="0">
                <a:latin typeface="Calibri" panose="020F0502020204030204" pitchFamily="34" charset="0"/>
                <a:cs typeface="Calibri" panose="020F0502020204030204" pitchFamily="34" charset="0"/>
              </a:rPr>
              <a:t>1. How do students in the UK use FOMT  (Free Online Machine Translation) for L2 production, and what are their attitudes to its effectiveness and the ethics of using it in assignments?</a:t>
            </a:r>
          </a:p>
          <a:p>
            <a:pPr marL="0" indent="0">
              <a:buNone/>
            </a:pPr>
            <a:r>
              <a:rPr lang="en-GB" sz="2400" dirty="0">
                <a:latin typeface="Calibri" panose="020F0502020204030204" pitchFamily="34" charset="0"/>
                <a:cs typeface="Calibri" panose="020F0502020204030204" pitchFamily="34" charset="0"/>
              </a:rPr>
              <a:t>2. What are language instructors’ opinions regarding student use of FOMT for L2 production, its effectiveness and the ethics of using it in assignments?</a:t>
            </a:r>
          </a:p>
          <a:p>
            <a:pPr marL="0" indent="0">
              <a:buNone/>
            </a:pPr>
            <a:r>
              <a:rPr lang="en-GB" sz="2400" dirty="0">
                <a:latin typeface="Calibri" panose="020F0502020204030204" pitchFamily="34" charset="0"/>
                <a:cs typeface="Calibri" panose="020F0502020204030204" pitchFamily="34" charset="0"/>
              </a:rPr>
              <a:t>3. How should universities respond to student use of FOMT for L2 production when framing assessment policy?</a:t>
            </a:r>
          </a:p>
        </p:txBody>
      </p:sp>
      <p:pic>
        <p:nvPicPr>
          <p:cNvPr id="4" name="Picture 3">
            <a:extLst>
              <a:ext uri="{FF2B5EF4-FFF2-40B4-BE49-F238E27FC236}">
                <a16:creationId xmlns:a16="http://schemas.microsoft.com/office/drawing/2014/main" id="{C45DBDF2-5BA9-4C26-82B7-04D795BA6D91}"/>
              </a:ext>
            </a:extLst>
          </p:cNvPr>
          <p:cNvPicPr>
            <a:picLocks noChangeAspect="1"/>
          </p:cNvPicPr>
          <p:nvPr/>
        </p:nvPicPr>
        <p:blipFill>
          <a:blip r:embed="rId3"/>
          <a:stretch>
            <a:fillRect/>
          </a:stretch>
        </p:blipFill>
        <p:spPr>
          <a:xfrm>
            <a:off x="192060" y="235032"/>
            <a:ext cx="792549" cy="579170"/>
          </a:xfrm>
          <a:prstGeom prst="rect">
            <a:avLst/>
          </a:prstGeom>
        </p:spPr>
      </p:pic>
    </p:spTree>
    <p:extLst>
      <p:ext uri="{BB962C8B-B14F-4D97-AF65-F5344CB8AC3E}">
        <p14:creationId xmlns:p14="http://schemas.microsoft.com/office/powerpoint/2010/main" val="1298294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5" y="1049235"/>
            <a:ext cx="9905938" cy="5138205"/>
          </a:xfrm>
        </p:spPr>
        <p:txBody>
          <a:bodyPr>
            <a:normAutofit lnSpcReduction="10000"/>
          </a:bodyPr>
          <a:lstStyle/>
          <a:p>
            <a:r>
              <a:rPr lang="en-GB" sz="2800" dirty="0">
                <a:latin typeface="Calibri" panose="020F0502020204030204" pitchFamily="34" charset="0"/>
                <a:cs typeface="Calibri" panose="020F0502020204030204" pitchFamily="34" charset="0"/>
              </a:rPr>
              <a:t>Student and staff surveys distributed via Qualtrics in May 2018 through personal and departmental contacts (external examiners etc);</a:t>
            </a:r>
          </a:p>
          <a:p>
            <a:r>
              <a:rPr lang="en-GB" sz="2800" dirty="0">
                <a:latin typeface="Calibri" panose="020F0502020204030204" pitchFamily="34" charset="0"/>
                <a:cs typeface="Calibri" panose="020F0502020204030204" pitchFamily="34" charset="0"/>
              </a:rPr>
              <a:t>Student data gathered in July 2017</a:t>
            </a:r>
          </a:p>
          <a:p>
            <a:pPr lvl="1"/>
            <a:r>
              <a:rPr lang="en-GB" sz="2800" dirty="0">
                <a:latin typeface="Calibri" panose="020F0502020204030204" pitchFamily="34" charset="0"/>
                <a:cs typeface="Calibri" panose="020F0502020204030204" pitchFamily="34" charset="0"/>
              </a:rPr>
              <a:t>Usable student sample: 80 (mostly 1</a:t>
            </a:r>
            <a:r>
              <a:rPr lang="en-GB" sz="2800" baseline="30000" dirty="0">
                <a:latin typeface="Calibri" panose="020F0502020204030204" pitchFamily="34" charset="0"/>
                <a:cs typeface="Calibri" panose="020F0502020204030204" pitchFamily="34" charset="0"/>
              </a:rPr>
              <a:t>st</a:t>
            </a:r>
            <a:r>
              <a:rPr lang="en-GB" sz="2800" dirty="0">
                <a:latin typeface="Calibri" panose="020F0502020204030204" pitchFamily="34" charset="0"/>
                <a:cs typeface="Calibri" panose="020F0502020204030204" pitchFamily="34" charset="0"/>
              </a:rPr>
              <a:t> and 2</a:t>
            </a:r>
            <a:r>
              <a:rPr lang="en-GB" sz="2800" baseline="30000" dirty="0">
                <a:latin typeface="Calibri" panose="020F0502020204030204" pitchFamily="34" charset="0"/>
                <a:cs typeface="Calibri" panose="020F0502020204030204" pitchFamily="34" charset="0"/>
              </a:rPr>
              <a:t>nd</a:t>
            </a:r>
            <a:r>
              <a:rPr lang="en-GB" sz="2800" dirty="0">
                <a:latin typeface="Calibri" panose="020F0502020204030204" pitchFamily="34" charset="0"/>
                <a:cs typeface="Calibri" panose="020F0502020204030204" pitchFamily="34" charset="0"/>
              </a:rPr>
              <a:t> years, some 3</a:t>
            </a:r>
            <a:r>
              <a:rPr lang="en-GB" sz="2800" baseline="30000" dirty="0">
                <a:latin typeface="Calibri" panose="020F0502020204030204" pitchFamily="34" charset="0"/>
                <a:cs typeface="Calibri" panose="020F0502020204030204" pitchFamily="34" charset="0"/>
              </a:rPr>
              <a:t>rd</a:t>
            </a:r>
            <a:r>
              <a:rPr lang="en-GB" sz="2800" dirty="0">
                <a:latin typeface="Calibri" panose="020F0502020204030204" pitchFamily="34" charset="0"/>
                <a:cs typeface="Calibri" panose="020F0502020204030204" pitchFamily="34" charset="0"/>
              </a:rPr>
              <a:t> and 4</a:t>
            </a:r>
            <a:r>
              <a:rPr lang="en-GB" sz="2800" baseline="30000" dirty="0">
                <a:latin typeface="Calibri" panose="020F0502020204030204" pitchFamily="34" charset="0"/>
                <a:cs typeface="Calibri" panose="020F0502020204030204" pitchFamily="34" charset="0"/>
              </a:rPr>
              <a:t>th</a:t>
            </a:r>
            <a:r>
              <a:rPr lang="en-GB" sz="2800" dirty="0">
                <a:latin typeface="Calibri" panose="020F0502020204030204" pitchFamily="34" charset="0"/>
                <a:cs typeface="Calibri" panose="020F0502020204030204" pitchFamily="34" charset="0"/>
              </a:rPr>
              <a:t> years, Studying languages (mostly European) as a major part of their degree)</a:t>
            </a:r>
          </a:p>
          <a:p>
            <a:r>
              <a:rPr lang="en-GB" sz="2800" dirty="0">
                <a:latin typeface="Calibri" panose="020F0502020204030204" pitchFamily="34" charset="0"/>
                <a:cs typeface="Calibri" panose="020F0502020204030204" pitchFamily="34" charset="0"/>
              </a:rPr>
              <a:t>Staff data gathered in in July and November 2017</a:t>
            </a:r>
          </a:p>
          <a:p>
            <a:pPr lvl="1"/>
            <a:r>
              <a:rPr lang="en-GB" sz="2600" dirty="0">
                <a:latin typeface="Calibri" panose="020F0502020204030204" pitchFamily="34" charset="0"/>
                <a:cs typeface="Calibri" panose="020F0502020204030204" pitchFamily="34" charset="0"/>
              </a:rPr>
              <a:t>Usable staff sample: 36 (most teaching European languages at a HEI in the UK)</a:t>
            </a:r>
            <a:endParaRPr lang="en-GB"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147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957796"/>
            <a:ext cx="10220424" cy="5198456"/>
          </a:xfrm>
        </p:spPr>
        <p:txBody>
          <a:bodyPr>
            <a:normAutofit fontScale="77500" lnSpcReduction="20000"/>
          </a:bodyPr>
          <a:lstStyle/>
          <a:p>
            <a:pPr marL="0" indent="0">
              <a:buNone/>
            </a:pPr>
            <a:r>
              <a:rPr lang="en-GB" sz="2800" b="1" dirty="0">
                <a:latin typeface="Calibri" panose="020F0502020204030204" pitchFamily="34" charset="0"/>
                <a:cs typeface="Calibri" panose="020F0502020204030204" pitchFamily="34" charset="0"/>
              </a:rPr>
              <a:t>Students</a:t>
            </a:r>
            <a:r>
              <a:rPr lang="en-GB" sz="2800" dirty="0">
                <a:latin typeface="Calibri" panose="020F0502020204030204" pitchFamily="34" charset="0"/>
                <a:cs typeface="Calibri" panose="020F0502020204030204" pitchFamily="34" charset="0"/>
              </a:rPr>
              <a:t> were asked:</a:t>
            </a:r>
          </a:p>
          <a:p>
            <a:r>
              <a:rPr lang="en-GB" sz="2800" dirty="0">
                <a:latin typeface="Calibri" panose="020F0502020204030204" pitchFamily="34" charset="0"/>
                <a:cs typeface="Calibri" panose="020F0502020204030204" pitchFamily="34" charset="0"/>
              </a:rPr>
              <a:t>whether their instructors had mentioned a FOMT policy;</a:t>
            </a:r>
          </a:p>
          <a:p>
            <a:r>
              <a:rPr lang="en-GB" sz="2800" dirty="0">
                <a:latin typeface="Calibri" panose="020F0502020204030204" pitchFamily="34" charset="0"/>
                <a:cs typeface="Calibri" panose="020F0502020204030204" pitchFamily="34" charset="0"/>
              </a:rPr>
              <a:t>with what frequency they used FOMT tools for various aspects of their language learning: </a:t>
            </a:r>
          </a:p>
          <a:p>
            <a:pPr lvl="1"/>
            <a:r>
              <a:rPr lang="en-GB" sz="2400" dirty="0">
                <a:latin typeface="Calibri" panose="020F0502020204030204" pitchFamily="34" charset="0"/>
                <a:cs typeface="Calibri" panose="020F0502020204030204" pitchFamily="34" charset="0"/>
              </a:rPr>
              <a:t>for formative or summative assignments</a:t>
            </a:r>
          </a:p>
          <a:p>
            <a:pPr lvl="1"/>
            <a:r>
              <a:rPr lang="en-GB" sz="2400" dirty="0">
                <a:latin typeface="Calibri" panose="020F0502020204030204" pitchFamily="34" charset="0"/>
                <a:cs typeface="Calibri" panose="020F0502020204030204" pitchFamily="34" charset="0"/>
              </a:rPr>
              <a:t>for help with vocabulary or grammar</a:t>
            </a:r>
          </a:p>
          <a:p>
            <a:pPr lvl="1"/>
            <a:r>
              <a:rPr lang="en-GB" sz="2400" dirty="0">
                <a:latin typeface="Calibri" panose="020F0502020204030204" pitchFamily="34" charset="0"/>
                <a:cs typeface="Calibri" panose="020F0502020204030204" pitchFamily="34" charset="0"/>
              </a:rPr>
              <a:t>for translating different lengths of text, from individual words to paragraphs or whole texts; </a:t>
            </a:r>
          </a:p>
          <a:p>
            <a:r>
              <a:rPr lang="en-GB" sz="2800" dirty="0">
                <a:latin typeface="Calibri" panose="020F0502020204030204" pitchFamily="34" charset="0"/>
                <a:cs typeface="Calibri" panose="020F0502020204030204" pitchFamily="34" charset="0"/>
              </a:rPr>
              <a:t>their opinions on the accuracy of output of their chosen tool and the ethics of using it for the different tasks;</a:t>
            </a:r>
          </a:p>
          <a:p>
            <a:r>
              <a:rPr lang="en-GB" sz="2800" dirty="0">
                <a:latin typeface="Calibri" panose="020F0502020204030204" pitchFamily="34" charset="0"/>
                <a:cs typeface="Calibri" panose="020F0502020204030204" pitchFamily="34" charset="0"/>
              </a:rPr>
              <a:t>why they used it, and how they dealt with the output;</a:t>
            </a:r>
          </a:p>
          <a:p>
            <a:r>
              <a:rPr lang="en-GB" sz="2800" dirty="0">
                <a:latin typeface="Calibri" panose="020F0502020204030204" pitchFamily="34" charset="0"/>
                <a:cs typeface="Calibri" panose="020F0502020204030204" pitchFamily="34" charset="0"/>
              </a:rPr>
              <a:t>whether they thought that university language departments should teach students how to use FOMT effectively, and whether it should be permitted for submitted assignments.</a:t>
            </a:r>
          </a:p>
        </p:txBody>
      </p:sp>
      <p:pic>
        <p:nvPicPr>
          <p:cNvPr id="4" name="Picture 3">
            <a:extLst>
              <a:ext uri="{FF2B5EF4-FFF2-40B4-BE49-F238E27FC236}">
                <a16:creationId xmlns:a16="http://schemas.microsoft.com/office/drawing/2014/main" id="{915B33F3-2C61-449F-AA7A-68732F56A24C}"/>
              </a:ext>
            </a:extLst>
          </p:cNvPr>
          <p:cNvPicPr>
            <a:picLocks noChangeAspect="1"/>
          </p:cNvPicPr>
          <p:nvPr/>
        </p:nvPicPr>
        <p:blipFill>
          <a:blip r:embed="rId2"/>
          <a:stretch>
            <a:fillRect/>
          </a:stretch>
        </p:blipFill>
        <p:spPr>
          <a:xfrm>
            <a:off x="11358845" y="6268630"/>
            <a:ext cx="792549" cy="579170"/>
          </a:xfrm>
          <a:prstGeom prst="rect">
            <a:avLst/>
          </a:prstGeom>
        </p:spPr>
      </p:pic>
    </p:spTree>
    <p:extLst>
      <p:ext uri="{BB962C8B-B14F-4D97-AF65-F5344CB8AC3E}">
        <p14:creationId xmlns:p14="http://schemas.microsoft.com/office/powerpoint/2010/main" val="1077084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Methodology: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122608" cy="5138205"/>
          </a:xfrm>
        </p:spPr>
        <p:txBody>
          <a:bodyPr>
            <a:normAutofit fontScale="92500" lnSpcReduction="10000"/>
          </a:bodyPr>
          <a:lstStyle/>
          <a:p>
            <a:pPr marL="0" indent="0">
              <a:buNone/>
            </a:pPr>
            <a:r>
              <a:rPr lang="en-GB" sz="2400" b="1" dirty="0">
                <a:latin typeface="Calibri" panose="020F0502020204030204" pitchFamily="34" charset="0"/>
                <a:cs typeface="Calibri" panose="020F0502020204030204" pitchFamily="34" charset="0"/>
              </a:rPr>
              <a:t>Staff</a:t>
            </a:r>
            <a:r>
              <a:rPr lang="en-GB" sz="2400" dirty="0">
                <a:latin typeface="Calibri" panose="020F0502020204030204" pitchFamily="34" charset="0"/>
                <a:cs typeface="Calibri" panose="020F0502020204030204" pitchFamily="34" charset="0"/>
              </a:rPr>
              <a:t> were asked:</a:t>
            </a:r>
          </a:p>
          <a:p>
            <a:r>
              <a:rPr lang="en-GB" sz="2400" dirty="0">
                <a:latin typeface="Calibri" panose="020F0502020204030204" pitchFamily="34" charset="0"/>
                <a:cs typeface="Calibri" panose="020F0502020204030204" pitchFamily="34" charset="0"/>
              </a:rPr>
              <a:t>whether they had noticed the use of FOMT by their students;</a:t>
            </a:r>
          </a:p>
          <a:p>
            <a:r>
              <a:rPr lang="en-GB" sz="2400" dirty="0">
                <a:latin typeface="Calibri" panose="020F0502020204030204" pitchFamily="34" charset="0"/>
                <a:cs typeface="Calibri" panose="020F0502020204030204" pitchFamily="34" charset="0"/>
              </a:rPr>
              <a:t>whether their institution had a FOMT policy;</a:t>
            </a:r>
          </a:p>
          <a:p>
            <a:r>
              <a:rPr lang="en-GB" sz="2400" dirty="0">
                <a:latin typeface="Calibri" panose="020F0502020204030204" pitchFamily="34" charset="0"/>
                <a:cs typeface="Calibri" panose="020F0502020204030204" pitchFamily="34" charset="0"/>
              </a:rPr>
              <a:t>whether they used exercises on the use of FOMT in class;</a:t>
            </a:r>
          </a:p>
          <a:p>
            <a:r>
              <a:rPr lang="en-GB" sz="2400" dirty="0">
                <a:latin typeface="Calibri" panose="020F0502020204030204" pitchFamily="34" charset="0"/>
                <a:cs typeface="Calibri" panose="020F0502020204030204" pitchFamily="34" charset="0"/>
              </a:rPr>
              <a:t>how often they believed their students used FOMT and for what purpose;</a:t>
            </a:r>
          </a:p>
          <a:p>
            <a:r>
              <a:rPr lang="en-GB" sz="2400" dirty="0">
                <a:latin typeface="Calibri" panose="020F0502020204030204" pitchFamily="34" charset="0"/>
                <a:cs typeface="Calibri" panose="020F0502020204030204" pitchFamily="34" charset="0"/>
              </a:rPr>
              <a:t>why they thought their students used FOMT;</a:t>
            </a:r>
          </a:p>
          <a:p>
            <a:r>
              <a:rPr lang="en-GB" sz="2400" dirty="0">
                <a:latin typeface="Calibri" panose="020F0502020204030204" pitchFamily="34" charset="0"/>
                <a:cs typeface="Calibri" panose="020F0502020204030204" pitchFamily="34" charset="0"/>
              </a:rPr>
              <a:t>their opinions on the accuracy of output and the ethics of using it for the different tasks;</a:t>
            </a:r>
          </a:p>
          <a:p>
            <a:r>
              <a:rPr lang="en-GB" sz="2400" dirty="0">
                <a:latin typeface="Calibri" panose="020F0502020204030204" pitchFamily="34" charset="0"/>
                <a:cs typeface="Calibri" panose="020F0502020204030204" pitchFamily="34" charset="0"/>
              </a:rPr>
              <a:t>whether they thought that university language departments should teach students how to use FOMT effectively, and whether it should be permitted for submitted assignments.</a:t>
            </a:r>
          </a:p>
          <a:p>
            <a:endParaRPr lang="en-GB" sz="2400" dirty="0">
              <a:latin typeface="Calibri" panose="020F0502020204030204" pitchFamily="34" charset="0"/>
              <a:cs typeface="Calibri" panose="020F0502020204030204" pitchFamily="34" charset="0"/>
            </a:endParaRPr>
          </a:p>
          <a:p>
            <a:pPr marL="0" indent="0">
              <a:buNone/>
            </a:pP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0744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Findings</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520158" cy="5138205"/>
          </a:xfrm>
        </p:spPr>
        <p:txBody>
          <a:bodyPr>
            <a:normAutofit/>
          </a:bodyPr>
          <a:lstStyle/>
          <a:p>
            <a:pPr marL="0" indent="0">
              <a:buNone/>
            </a:pPr>
            <a:r>
              <a:rPr lang="en-GB" sz="2400" b="1" dirty="0">
                <a:latin typeface="Calibri" panose="020F0502020204030204" pitchFamily="34" charset="0"/>
                <a:cs typeface="Calibri" panose="020F0502020204030204" pitchFamily="34" charset="0"/>
              </a:rPr>
              <a:t>Institutional policy:</a:t>
            </a:r>
          </a:p>
          <a:p>
            <a:pPr marL="0" indent="0">
              <a:buNone/>
            </a:pPr>
            <a:r>
              <a:rPr lang="en-GB" sz="2400" dirty="0">
                <a:latin typeface="Calibri" panose="020F0502020204030204" pitchFamily="34" charset="0"/>
                <a:cs typeface="Calibri" panose="020F0502020204030204" pitchFamily="34" charset="0"/>
              </a:rPr>
              <a:t>Has your instructor articulated / Does your institution have an official policy (on a syllabus or other course document or in class) regarding the use of online translation tools?</a:t>
            </a:r>
          </a:p>
          <a:p>
            <a:pPr marL="0" indent="0">
              <a:buNone/>
            </a:pPr>
            <a:r>
              <a:rPr lang="en-GB" sz="2400" dirty="0">
                <a:latin typeface="Calibri" panose="020F0502020204030204" pitchFamily="34" charset="0"/>
                <a:cs typeface="Calibri" panose="020F0502020204030204" pitchFamily="34" charset="0"/>
              </a:rPr>
              <a:t>Students:				Staff:</a:t>
            </a:r>
          </a:p>
          <a:p>
            <a:pPr marL="0" indent="0">
              <a:buNone/>
            </a:pPr>
            <a:endParaRPr lang="en-GB" sz="2400" dirty="0">
              <a:latin typeface="Calibri" panose="020F0502020204030204" pitchFamily="34" charset="0"/>
              <a:cs typeface="Calibri" panose="020F0502020204030204" pitchFamily="34" charset="0"/>
            </a:endParaRPr>
          </a:p>
        </p:txBody>
      </p:sp>
      <p:graphicFrame>
        <p:nvGraphicFramePr>
          <p:cNvPr id="8" name="Object 7">
            <a:extLst>
              <a:ext uri="{FF2B5EF4-FFF2-40B4-BE49-F238E27FC236}">
                <a16:creationId xmlns:a16="http://schemas.microsoft.com/office/drawing/2014/main" id="{91430705-19B0-4E3A-A6A2-5E12E8F27A81}"/>
              </a:ext>
            </a:extLst>
          </p:cNvPr>
          <p:cNvGraphicFramePr>
            <a:graphicFrameLocks noChangeAspect="1"/>
          </p:cNvGraphicFramePr>
          <p:nvPr>
            <p:extLst>
              <p:ext uri="{D42A27DB-BD31-4B8C-83A1-F6EECF244321}">
                <p14:modId xmlns:p14="http://schemas.microsoft.com/office/powerpoint/2010/main" val="3088154193"/>
              </p:ext>
            </p:extLst>
          </p:nvPr>
        </p:nvGraphicFramePr>
        <p:xfrm>
          <a:off x="1615438" y="3618336"/>
          <a:ext cx="3450803" cy="1573423"/>
        </p:xfrm>
        <a:graphic>
          <a:graphicData uri="http://schemas.openxmlformats.org/presentationml/2006/ole">
            <mc:AlternateContent xmlns:mc="http://schemas.openxmlformats.org/markup-compatibility/2006">
              <mc:Choice xmlns:v="urn:schemas-microsoft-com:vml" Requires="v">
                <p:oleObj spid="_x0000_s1026" name="Worksheet" r:id="rId4" imgW="1225420" imgH="558615" progId="Excel.Sheet.12">
                  <p:embed/>
                </p:oleObj>
              </mc:Choice>
              <mc:Fallback>
                <p:oleObj name="Worksheet" r:id="rId4" imgW="1225420" imgH="558615" progId="Excel.Sheet.12">
                  <p:embed/>
                  <p:pic>
                    <p:nvPicPr>
                      <p:cNvPr id="8" name="Object 7">
                        <a:extLst>
                          <a:ext uri="{FF2B5EF4-FFF2-40B4-BE49-F238E27FC236}">
                            <a16:creationId xmlns:a16="http://schemas.microsoft.com/office/drawing/2014/main" id="{91430705-19B0-4E3A-A6A2-5E12E8F27A81}"/>
                          </a:ext>
                        </a:extLst>
                      </p:cNvPr>
                      <p:cNvPicPr/>
                      <p:nvPr/>
                    </p:nvPicPr>
                    <p:blipFill>
                      <a:blip r:embed="rId5"/>
                      <a:stretch>
                        <a:fillRect/>
                      </a:stretch>
                    </p:blipFill>
                    <p:spPr>
                      <a:xfrm>
                        <a:off x="1615438" y="3618336"/>
                        <a:ext cx="3450803" cy="1573423"/>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A2AB12E6-2437-468D-8142-C649C5EEEB50}"/>
              </a:ext>
            </a:extLst>
          </p:cNvPr>
          <p:cNvGraphicFramePr>
            <a:graphicFrameLocks noChangeAspect="1"/>
          </p:cNvGraphicFramePr>
          <p:nvPr>
            <p:extLst>
              <p:ext uri="{D42A27DB-BD31-4B8C-83A1-F6EECF244321}">
                <p14:modId xmlns:p14="http://schemas.microsoft.com/office/powerpoint/2010/main" val="2452565637"/>
              </p:ext>
            </p:extLst>
          </p:nvPr>
        </p:nvGraphicFramePr>
        <p:xfrm>
          <a:off x="6191693" y="3600337"/>
          <a:ext cx="3450799" cy="1573422"/>
        </p:xfrm>
        <a:graphic>
          <a:graphicData uri="http://schemas.openxmlformats.org/presentationml/2006/ole">
            <mc:AlternateContent xmlns:mc="http://schemas.openxmlformats.org/markup-compatibility/2006">
              <mc:Choice xmlns:v="urn:schemas-microsoft-com:vml" Requires="v">
                <p:oleObj spid="_x0000_s1027" name="Worksheet" r:id="rId6" imgW="1225420" imgH="558615" progId="Excel.Sheet.12">
                  <p:embed/>
                </p:oleObj>
              </mc:Choice>
              <mc:Fallback>
                <p:oleObj name="Worksheet" r:id="rId6" imgW="1225420" imgH="558615" progId="Excel.Sheet.12">
                  <p:embed/>
                  <p:pic>
                    <p:nvPicPr>
                      <p:cNvPr id="9" name="Object 8">
                        <a:extLst>
                          <a:ext uri="{FF2B5EF4-FFF2-40B4-BE49-F238E27FC236}">
                            <a16:creationId xmlns:a16="http://schemas.microsoft.com/office/drawing/2014/main" id="{A2AB12E6-2437-468D-8142-C649C5EEEB50}"/>
                          </a:ext>
                        </a:extLst>
                      </p:cNvPr>
                      <p:cNvPicPr/>
                      <p:nvPr/>
                    </p:nvPicPr>
                    <p:blipFill>
                      <a:blip r:embed="rId7"/>
                      <a:stretch>
                        <a:fillRect/>
                      </a:stretch>
                    </p:blipFill>
                    <p:spPr>
                      <a:xfrm>
                        <a:off x="6191693" y="3600337"/>
                        <a:ext cx="3450799" cy="1573422"/>
                      </a:xfrm>
                      <a:prstGeom prst="rect">
                        <a:avLst/>
                      </a:prstGeom>
                    </p:spPr>
                  </p:pic>
                </p:oleObj>
              </mc:Fallback>
            </mc:AlternateContent>
          </a:graphicData>
        </a:graphic>
      </p:graphicFrame>
      <p:pic>
        <p:nvPicPr>
          <p:cNvPr id="10" name="Picture 9">
            <a:extLst>
              <a:ext uri="{FF2B5EF4-FFF2-40B4-BE49-F238E27FC236}">
                <a16:creationId xmlns:a16="http://schemas.microsoft.com/office/drawing/2014/main" id="{60241F75-D3BC-4C1B-8B50-D0046F6EF5E9}"/>
              </a:ext>
            </a:extLst>
          </p:cNvPr>
          <p:cNvPicPr>
            <a:picLocks noChangeAspect="1"/>
          </p:cNvPicPr>
          <p:nvPr/>
        </p:nvPicPr>
        <p:blipFill>
          <a:blip r:embed="rId8"/>
          <a:stretch>
            <a:fillRect/>
          </a:stretch>
        </p:blipFill>
        <p:spPr>
          <a:xfrm>
            <a:off x="11155645" y="235032"/>
            <a:ext cx="792549" cy="579170"/>
          </a:xfrm>
          <a:prstGeom prst="rect">
            <a:avLst/>
          </a:prstGeom>
        </p:spPr>
      </p:pic>
    </p:spTree>
    <p:extLst>
      <p:ext uri="{BB962C8B-B14F-4D97-AF65-F5344CB8AC3E}">
        <p14:creationId xmlns:p14="http://schemas.microsoft.com/office/powerpoint/2010/main" val="48310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D5FA634-5B08-4C87-A4A7-108A3F6E6E74}"/>
              </a:ext>
            </a:extLst>
          </p:cNvPr>
          <p:cNvPicPr>
            <a:picLocks noChangeAspect="1"/>
          </p:cNvPicPr>
          <p:nvPr/>
        </p:nvPicPr>
        <p:blipFill rotWithShape="1">
          <a:blip r:embed="rId2"/>
          <a:srcRect r="12097"/>
          <a:stretch/>
        </p:blipFill>
        <p:spPr>
          <a:xfrm>
            <a:off x="0" y="371240"/>
            <a:ext cx="12163731" cy="3488379"/>
          </a:xfrm>
          <a:prstGeom prst="rect">
            <a:avLst/>
          </a:prstGeom>
        </p:spPr>
      </p:pic>
      <p:sp>
        <p:nvSpPr>
          <p:cNvPr id="13" name="TextBox 12">
            <a:extLst>
              <a:ext uri="{FF2B5EF4-FFF2-40B4-BE49-F238E27FC236}">
                <a16:creationId xmlns:a16="http://schemas.microsoft.com/office/drawing/2014/main" id="{48A26A3B-E215-4A1B-AFE5-633D667EDCBB}"/>
              </a:ext>
            </a:extLst>
          </p:cNvPr>
          <p:cNvSpPr txBox="1"/>
          <p:nvPr/>
        </p:nvSpPr>
        <p:spPr>
          <a:xfrm>
            <a:off x="381000" y="4242389"/>
            <a:ext cx="11430000"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In every case, the staff assumptions for use ‘frequently’ or ‘always’ (in blue) are higher than student reports, and for use ‘infrequently’ or ‘never’ (in red) they are lower. </a:t>
            </a: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This suggests that staff assume students are using FOMT more than they claim to be doing themselves.</a:t>
            </a:r>
          </a:p>
        </p:txBody>
      </p:sp>
      <p:sp>
        <p:nvSpPr>
          <p:cNvPr id="2" name="Rectangle 1">
            <a:extLst>
              <a:ext uri="{FF2B5EF4-FFF2-40B4-BE49-F238E27FC236}">
                <a16:creationId xmlns:a16="http://schemas.microsoft.com/office/drawing/2014/main" id="{FA57A806-E04E-4D7A-B093-0972D85C1991}"/>
              </a:ext>
            </a:extLst>
          </p:cNvPr>
          <p:cNvSpPr/>
          <p:nvPr/>
        </p:nvSpPr>
        <p:spPr>
          <a:xfrm>
            <a:off x="1754373" y="1190846"/>
            <a:ext cx="10132828" cy="2328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326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35756F-D773-4500-B4F7-8D24A6AC8A43}"/>
              </a:ext>
            </a:extLst>
          </p:cNvPr>
          <p:cNvPicPr>
            <a:picLocks noChangeAspect="1"/>
          </p:cNvPicPr>
          <p:nvPr/>
        </p:nvPicPr>
        <p:blipFill>
          <a:blip r:embed="rId2"/>
          <a:stretch>
            <a:fillRect/>
          </a:stretch>
        </p:blipFill>
        <p:spPr>
          <a:xfrm>
            <a:off x="1275905" y="141576"/>
            <a:ext cx="9475929" cy="5141801"/>
          </a:xfrm>
          <a:prstGeom prst="rect">
            <a:avLst/>
          </a:prstGeom>
        </p:spPr>
      </p:pic>
      <p:sp>
        <p:nvSpPr>
          <p:cNvPr id="3" name="TextBox 2">
            <a:extLst>
              <a:ext uri="{FF2B5EF4-FFF2-40B4-BE49-F238E27FC236}">
                <a16:creationId xmlns:a16="http://schemas.microsoft.com/office/drawing/2014/main" id="{735A50E0-B7C1-4A86-ADDF-CCEFD1BDEA1A}"/>
              </a:ext>
            </a:extLst>
          </p:cNvPr>
          <p:cNvSpPr txBox="1"/>
          <p:nvPr/>
        </p:nvSpPr>
        <p:spPr>
          <a:xfrm>
            <a:off x="1275905" y="5283377"/>
            <a:ext cx="9792588" cy="830997"/>
          </a:xfrm>
          <a:prstGeom prst="rect">
            <a:avLst/>
          </a:prstGeom>
          <a:noFill/>
        </p:spPr>
        <p:txBody>
          <a:bodyPr wrap="square" rtlCol="0">
            <a:spAutoFit/>
          </a:bodyPr>
          <a:lstStyle/>
          <a:p>
            <a:r>
              <a:rPr lang="en-GB" sz="2400" dirty="0">
                <a:latin typeface="Calibri" panose="020F0502020204030204" pitchFamily="34" charset="0"/>
                <a:cs typeface="Calibri" panose="020F0502020204030204" pitchFamily="34" charset="0"/>
              </a:rPr>
              <a:t>A possibly predictable inverse relationship between staff and student attitudes, although the majority agree that ethicality depends on usage.</a:t>
            </a:r>
          </a:p>
        </p:txBody>
      </p:sp>
    </p:spTree>
    <p:extLst>
      <p:ext uri="{BB962C8B-B14F-4D97-AF65-F5344CB8AC3E}">
        <p14:creationId xmlns:p14="http://schemas.microsoft.com/office/powerpoint/2010/main" val="53900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ED539A3-040E-4788-A4E9-C875D6A50C23}"/>
              </a:ext>
            </a:extLst>
          </p:cNvPr>
          <p:cNvSpPr txBox="1"/>
          <p:nvPr/>
        </p:nvSpPr>
        <p:spPr>
          <a:xfrm>
            <a:off x="628975" y="3327282"/>
            <a:ext cx="11125200" cy="1938992"/>
          </a:xfrm>
          <a:prstGeom prst="rect">
            <a:avLst/>
          </a:prstGeom>
          <a:noFill/>
        </p:spPr>
        <p:txBody>
          <a:bodyPr wrap="square" rtlCol="0">
            <a:spAutoFit/>
          </a:bodyPr>
          <a:lstStyle/>
          <a:p>
            <a:r>
              <a:rPr lang="en-GB" sz="2000" dirty="0">
                <a:latin typeface="Calibri" panose="020F0502020204030204" pitchFamily="34" charset="0"/>
                <a:cs typeface="Calibri" panose="020F0502020204030204" pitchFamily="34" charset="0"/>
              </a:rPr>
              <a:t>In each category, student percentages for ‘somewhat’ or ‘completely ethical’ (in blue) are higher than staff, and student percentages for ‘somewhat’ or ‘completely unethical’ (in red) are lower. </a:t>
            </a:r>
          </a:p>
          <a:p>
            <a:r>
              <a:rPr lang="en-GB" sz="2000" dirty="0">
                <a:latin typeface="Calibri" panose="020F0502020204030204" pitchFamily="34" charset="0"/>
                <a:cs typeface="Calibri" panose="020F0502020204030204" pitchFamily="34" charset="0"/>
              </a:rPr>
              <a:t>The clearest example of this is the data for </a:t>
            </a:r>
            <a:r>
              <a:rPr lang="en-GB" sz="2000" b="1" dirty="0">
                <a:latin typeface="Calibri" panose="020F0502020204030204" pitchFamily="34" charset="0"/>
                <a:cs typeface="Calibri" panose="020F0502020204030204" pitchFamily="34" charset="0"/>
              </a:rPr>
              <a:t>written assignments</a:t>
            </a:r>
            <a:r>
              <a:rPr lang="en-GB" sz="2000" dirty="0">
                <a:latin typeface="Calibri" panose="020F0502020204030204" pitchFamily="34" charset="0"/>
                <a:cs typeface="Calibri" panose="020F0502020204030204" pitchFamily="34" charset="0"/>
              </a:rPr>
              <a:t>, where </a:t>
            </a:r>
          </a:p>
          <a:p>
            <a:pPr marL="342900" indent="-342900">
              <a:buFont typeface="Arial" panose="020B0604020202020204" pitchFamily="34" charset="0"/>
              <a:buChar char="•"/>
            </a:pPr>
            <a:r>
              <a:rPr lang="en-GB" sz="2000" dirty="0">
                <a:latin typeface="Calibri" panose="020F0502020204030204" pitchFamily="34" charset="0"/>
                <a:cs typeface="Calibri" panose="020F0502020204030204" pitchFamily="34" charset="0"/>
              </a:rPr>
              <a:t>61% of staff consider FOMT use ‘somewhat’ or ‘completely unethical’, as against only 25% of students, whereas </a:t>
            </a:r>
          </a:p>
          <a:p>
            <a:pPr marL="342900" indent="-342900">
              <a:buFont typeface="Arial" panose="020B0604020202020204" pitchFamily="34" charset="0"/>
              <a:buChar char="•"/>
            </a:pPr>
            <a:r>
              <a:rPr lang="en-GB" sz="2000" dirty="0">
                <a:latin typeface="Calibri" panose="020F0502020204030204" pitchFamily="34" charset="0"/>
                <a:cs typeface="Calibri" panose="020F0502020204030204" pitchFamily="34" charset="0"/>
              </a:rPr>
              <a:t>56% of students consider it ‘somewhat’ or ‘completely ethical’ as against only 29% of staff.</a:t>
            </a:r>
          </a:p>
        </p:txBody>
      </p:sp>
      <p:pic>
        <p:nvPicPr>
          <p:cNvPr id="5" name="Picture 4">
            <a:extLst>
              <a:ext uri="{FF2B5EF4-FFF2-40B4-BE49-F238E27FC236}">
                <a16:creationId xmlns:a16="http://schemas.microsoft.com/office/drawing/2014/main" id="{CFD44237-B444-4B7B-845E-72E0471F0D33}"/>
              </a:ext>
            </a:extLst>
          </p:cNvPr>
          <p:cNvPicPr>
            <a:picLocks noChangeAspect="1"/>
          </p:cNvPicPr>
          <p:nvPr/>
        </p:nvPicPr>
        <p:blipFill rotWithShape="1">
          <a:blip r:embed="rId2"/>
          <a:srcRect r="12167"/>
          <a:stretch/>
        </p:blipFill>
        <p:spPr>
          <a:xfrm>
            <a:off x="0" y="234007"/>
            <a:ext cx="12191788" cy="2871409"/>
          </a:xfrm>
          <a:prstGeom prst="rect">
            <a:avLst/>
          </a:prstGeom>
        </p:spPr>
      </p:pic>
      <p:sp>
        <p:nvSpPr>
          <p:cNvPr id="2" name="Oval 1">
            <a:extLst>
              <a:ext uri="{FF2B5EF4-FFF2-40B4-BE49-F238E27FC236}">
                <a16:creationId xmlns:a16="http://schemas.microsoft.com/office/drawing/2014/main" id="{5B61C720-BABD-448E-B645-CC22CB5BFECF}"/>
              </a:ext>
            </a:extLst>
          </p:cNvPr>
          <p:cNvSpPr/>
          <p:nvPr/>
        </p:nvSpPr>
        <p:spPr>
          <a:xfrm>
            <a:off x="1446028" y="1645288"/>
            <a:ext cx="6783572" cy="60921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63A28DBD-95DE-4127-A051-FBE7138D5639}"/>
              </a:ext>
            </a:extLst>
          </p:cNvPr>
          <p:cNvSpPr/>
          <p:nvPr/>
        </p:nvSpPr>
        <p:spPr>
          <a:xfrm>
            <a:off x="5543107" y="1645288"/>
            <a:ext cx="6783572" cy="60921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9D6D459-4C5A-4D37-B0D1-694CF20E7776}"/>
              </a:ext>
            </a:extLst>
          </p:cNvPr>
          <p:cNvSpPr/>
          <p:nvPr/>
        </p:nvSpPr>
        <p:spPr>
          <a:xfrm>
            <a:off x="1859083" y="806205"/>
            <a:ext cx="10132828" cy="2328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264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subTnLst>
                                    <p:animClr clrSpc="rgb" dir="cw">
                                      <p:cBhvr override="childStyle">
                                        <p:cTn dur="1" fill="hold" display="0" masterRel="nextClick" afterEffect="1"/>
                                        <p:tgtEl>
                                          <p:spTgt spid="6"/>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6E6C67-92FF-4BBA-95E9-33C25EB45A12}"/>
              </a:ext>
            </a:extLst>
          </p:cNvPr>
          <p:cNvSpPr>
            <a:spLocks noGrp="1"/>
          </p:cNvSpPr>
          <p:nvPr>
            <p:ph idx="1"/>
          </p:nvPr>
        </p:nvSpPr>
        <p:spPr>
          <a:xfrm>
            <a:off x="1534696" y="772160"/>
            <a:ext cx="9895304" cy="5364480"/>
          </a:xfrm>
        </p:spPr>
        <p:txBody>
          <a:bodyPr>
            <a:normAutofit/>
          </a:bodyPr>
          <a:lstStyle/>
          <a:p>
            <a:r>
              <a:rPr lang="en-GB" sz="3600" dirty="0">
                <a:latin typeface="Calibri" panose="020F0502020204030204" pitchFamily="34" charset="0"/>
                <a:cs typeface="Calibri" panose="020F0502020204030204" pitchFamily="34" charset="0"/>
              </a:rPr>
              <a:t>Brief literature review </a:t>
            </a:r>
          </a:p>
          <a:p>
            <a:r>
              <a:rPr lang="en-GB" sz="3600" dirty="0">
                <a:latin typeface="Calibri" panose="020F0502020204030204" pitchFamily="34" charset="0"/>
                <a:cs typeface="Calibri" panose="020F0502020204030204" pitchFamily="34" charset="0"/>
              </a:rPr>
              <a:t>Methodology</a:t>
            </a:r>
          </a:p>
          <a:p>
            <a:r>
              <a:rPr lang="en-GB" sz="3600" dirty="0">
                <a:latin typeface="Calibri" panose="020F0502020204030204" pitchFamily="34" charset="0"/>
                <a:cs typeface="Calibri" panose="020F0502020204030204" pitchFamily="34" charset="0"/>
              </a:rPr>
              <a:t>Findings</a:t>
            </a:r>
          </a:p>
          <a:p>
            <a:r>
              <a:rPr lang="en-GB" sz="3600" dirty="0">
                <a:latin typeface="Calibri" panose="020F0502020204030204" pitchFamily="34" charset="0"/>
                <a:cs typeface="Calibri" panose="020F0502020204030204" pitchFamily="34" charset="0"/>
              </a:rPr>
              <a:t>Issues arising from Google Translate conference</a:t>
            </a:r>
          </a:p>
          <a:p>
            <a:r>
              <a:rPr lang="en-GB" sz="3600" dirty="0">
                <a:latin typeface="Calibri" panose="020F0502020204030204" pitchFamily="34" charset="0"/>
                <a:cs typeface="Calibri" panose="020F0502020204030204" pitchFamily="34" charset="0"/>
              </a:rPr>
              <a:t>Discussion</a:t>
            </a:r>
          </a:p>
          <a:p>
            <a:r>
              <a:rPr lang="en-GB" sz="3600" dirty="0">
                <a:latin typeface="Calibri" panose="020F0502020204030204" pitchFamily="34" charset="0"/>
                <a:cs typeface="Calibri" panose="020F0502020204030204" pitchFamily="34" charset="0"/>
              </a:rPr>
              <a:t>Our decisions at York St John </a:t>
            </a:r>
          </a:p>
        </p:txBody>
      </p:sp>
      <p:pic>
        <p:nvPicPr>
          <p:cNvPr id="4" name="Picture 3">
            <a:extLst>
              <a:ext uri="{FF2B5EF4-FFF2-40B4-BE49-F238E27FC236}">
                <a16:creationId xmlns:a16="http://schemas.microsoft.com/office/drawing/2014/main" id="{4BF4E5B0-88EE-4FD2-9540-FE75B7616999}"/>
              </a:ext>
            </a:extLst>
          </p:cNvPr>
          <p:cNvPicPr>
            <a:picLocks noChangeAspect="1"/>
          </p:cNvPicPr>
          <p:nvPr/>
        </p:nvPicPr>
        <p:blipFill>
          <a:blip r:embed="rId2"/>
          <a:stretch>
            <a:fillRect/>
          </a:stretch>
        </p:blipFill>
        <p:spPr>
          <a:xfrm>
            <a:off x="159295" y="6278830"/>
            <a:ext cx="792549" cy="579170"/>
          </a:xfrm>
          <a:prstGeom prst="rect">
            <a:avLst/>
          </a:prstGeom>
        </p:spPr>
      </p:pic>
    </p:spTree>
    <p:extLst>
      <p:ext uri="{BB962C8B-B14F-4D97-AF65-F5344CB8AC3E}">
        <p14:creationId xmlns:p14="http://schemas.microsoft.com/office/powerpoint/2010/main" val="3862378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Autofit/>
          </a:bodyPr>
          <a:lstStyle/>
          <a:p>
            <a:r>
              <a:rPr lang="en-GB" dirty="0">
                <a:latin typeface="Calibri" panose="020F0502020204030204" pitchFamily="34" charset="0"/>
                <a:cs typeface="Calibri" panose="020F0502020204030204" pitchFamily="34" charset="0"/>
              </a:rPr>
              <a:t>Questions put to both cohorts about university policy</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3785652"/>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Use of online translation tools has a positive impact on the language learning process. </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It would be helpful if instructors spent time teaching strategies for maximising the effectiveness of these tools. </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Universities should allow students to use these tools in assignments, but give guidance on how to best to use them.</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Universities should not allow students to use these tools in assignments and ask students to sign a declaration to that effect.</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Universities should assess students under exam conditions to ensure that they cannot use translation tools</a:t>
            </a:r>
          </a:p>
        </p:txBody>
      </p:sp>
      <p:pic>
        <p:nvPicPr>
          <p:cNvPr id="2" name="Picture 1">
            <a:extLst>
              <a:ext uri="{FF2B5EF4-FFF2-40B4-BE49-F238E27FC236}">
                <a16:creationId xmlns:a16="http://schemas.microsoft.com/office/drawing/2014/main" id="{41BA9EAF-7CA2-44FB-92E9-E5108090D307}"/>
              </a:ext>
            </a:extLst>
          </p:cNvPr>
          <p:cNvPicPr>
            <a:picLocks noChangeAspect="1"/>
          </p:cNvPicPr>
          <p:nvPr/>
        </p:nvPicPr>
        <p:blipFill>
          <a:blip r:embed="rId2"/>
          <a:stretch>
            <a:fillRect/>
          </a:stretch>
        </p:blipFill>
        <p:spPr>
          <a:xfrm>
            <a:off x="138898" y="5446680"/>
            <a:ext cx="792549" cy="579170"/>
          </a:xfrm>
          <a:prstGeom prst="rect">
            <a:avLst/>
          </a:prstGeom>
        </p:spPr>
      </p:pic>
    </p:spTree>
    <p:extLst>
      <p:ext uri="{BB962C8B-B14F-4D97-AF65-F5344CB8AC3E}">
        <p14:creationId xmlns:p14="http://schemas.microsoft.com/office/powerpoint/2010/main" val="3863723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403F04F-2543-46B5-AAEB-0E04F1DCC2FD}"/>
              </a:ext>
            </a:extLst>
          </p:cNvPr>
          <p:cNvSpPr txBox="1"/>
          <p:nvPr/>
        </p:nvSpPr>
        <p:spPr>
          <a:xfrm>
            <a:off x="635000" y="4451655"/>
            <a:ext cx="10922000" cy="1754326"/>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more students than staff think that FOMT has a positive impact on language learning;</a:t>
            </a: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students and staff agree that it would be helpful to teach strategies</a:t>
            </a:r>
          </a:p>
          <a:p>
            <a:pPr marL="285750" indent="-285750">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more students than staff think that universities </a:t>
            </a:r>
            <a:r>
              <a:rPr lang="en-GB" u="sng" dirty="0">
                <a:latin typeface="Calibri" panose="020F0502020204030204" pitchFamily="34" charset="0"/>
                <a:ea typeface="Calibri" panose="020F0502020204030204" pitchFamily="34" charset="0"/>
                <a:cs typeface="Times New Roman" panose="02020603050405020304" pitchFamily="18" charset="0"/>
              </a:rPr>
              <a:t>should</a:t>
            </a:r>
            <a:r>
              <a:rPr lang="en-GB" dirty="0">
                <a:latin typeface="Calibri" panose="020F0502020204030204" pitchFamily="34" charset="0"/>
                <a:ea typeface="Calibri" panose="020F0502020204030204" pitchFamily="34" charset="0"/>
                <a:cs typeface="Times New Roman" panose="02020603050405020304" pitchFamily="18" charset="0"/>
              </a:rPr>
              <a:t> allow students to use these tools in assignments</a:t>
            </a: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more staff than students think that universities should </a:t>
            </a:r>
            <a:r>
              <a:rPr lang="en-GB" u="sng" dirty="0">
                <a:latin typeface="Calibri" panose="020F0502020204030204" pitchFamily="34" charset="0"/>
                <a:cs typeface="Calibri" panose="020F0502020204030204" pitchFamily="34" charset="0"/>
              </a:rPr>
              <a:t>not</a:t>
            </a:r>
            <a:r>
              <a:rPr lang="en-GB" dirty="0">
                <a:latin typeface="Calibri" panose="020F0502020204030204" pitchFamily="34" charset="0"/>
                <a:cs typeface="Calibri" panose="020F0502020204030204" pitchFamily="34" charset="0"/>
              </a:rPr>
              <a:t> allow students to use FOMT in assignments</a:t>
            </a:r>
          </a:p>
          <a:p>
            <a:pPr marL="742950" lvl="1" indent="-285750">
              <a:buFont typeface="Arial" panose="020B0604020202020204" pitchFamily="34" charset="0"/>
              <a:buChar char="•"/>
            </a:pPr>
            <a:r>
              <a:rPr lang="en-GB" dirty="0">
                <a:latin typeface="Calibri" panose="020F0502020204030204" pitchFamily="34" charset="0"/>
                <a:cs typeface="Calibri" panose="020F0502020204030204" pitchFamily="34" charset="0"/>
              </a:rPr>
              <a:t>BUT more staff AND students think that universities should allow them than should not</a:t>
            </a: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more staff than students think that universities should assess under exam conditions</a:t>
            </a:r>
          </a:p>
        </p:txBody>
      </p:sp>
      <p:pic>
        <p:nvPicPr>
          <p:cNvPr id="2" name="Picture 1">
            <a:extLst>
              <a:ext uri="{FF2B5EF4-FFF2-40B4-BE49-F238E27FC236}">
                <a16:creationId xmlns:a16="http://schemas.microsoft.com/office/drawing/2014/main" id="{4CEA7F4B-B4D7-4B12-BEE7-A487E2264021}"/>
              </a:ext>
            </a:extLst>
          </p:cNvPr>
          <p:cNvPicPr>
            <a:picLocks noChangeAspect="1"/>
          </p:cNvPicPr>
          <p:nvPr/>
        </p:nvPicPr>
        <p:blipFill rotWithShape="1">
          <a:blip r:embed="rId2"/>
          <a:srcRect r="11485" b="14714"/>
          <a:stretch/>
        </p:blipFill>
        <p:spPr>
          <a:xfrm>
            <a:off x="0" y="9530"/>
            <a:ext cx="12192000" cy="4077304"/>
          </a:xfrm>
          <a:prstGeom prst="rect">
            <a:avLst/>
          </a:prstGeom>
        </p:spPr>
      </p:pic>
      <p:sp>
        <p:nvSpPr>
          <p:cNvPr id="8" name="Oval 7">
            <a:extLst>
              <a:ext uri="{FF2B5EF4-FFF2-40B4-BE49-F238E27FC236}">
                <a16:creationId xmlns:a16="http://schemas.microsoft.com/office/drawing/2014/main" id="{81F1FBDA-CEB8-4C5C-81E3-A1A2B296D471}"/>
              </a:ext>
            </a:extLst>
          </p:cNvPr>
          <p:cNvSpPr/>
          <p:nvPr/>
        </p:nvSpPr>
        <p:spPr>
          <a:xfrm>
            <a:off x="5686344" y="914894"/>
            <a:ext cx="6401578"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FC3668BD-6F99-40E7-BDA5-4CA3A32CDFBC}"/>
              </a:ext>
            </a:extLst>
          </p:cNvPr>
          <p:cNvSpPr/>
          <p:nvPr/>
        </p:nvSpPr>
        <p:spPr>
          <a:xfrm>
            <a:off x="4375761" y="1489488"/>
            <a:ext cx="7712161"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1E48D994-2377-4C24-8C4E-40FF7AA83242}"/>
              </a:ext>
            </a:extLst>
          </p:cNvPr>
          <p:cNvSpPr/>
          <p:nvPr/>
        </p:nvSpPr>
        <p:spPr>
          <a:xfrm>
            <a:off x="5304350" y="2077033"/>
            <a:ext cx="6783572"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EFDCFA4F-394D-4F0A-9DE0-F500BD72D912}"/>
              </a:ext>
            </a:extLst>
          </p:cNvPr>
          <p:cNvSpPr/>
          <p:nvPr/>
        </p:nvSpPr>
        <p:spPr>
          <a:xfrm>
            <a:off x="8959272" y="2734866"/>
            <a:ext cx="3128649"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AFF1CB98-8961-4B39-9F63-CA386F2ABC0F}"/>
              </a:ext>
            </a:extLst>
          </p:cNvPr>
          <p:cNvSpPr/>
          <p:nvPr/>
        </p:nvSpPr>
        <p:spPr>
          <a:xfrm>
            <a:off x="5304350" y="3392699"/>
            <a:ext cx="6783572" cy="694134"/>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a:extLst>
              <a:ext uri="{FF2B5EF4-FFF2-40B4-BE49-F238E27FC236}">
                <a16:creationId xmlns:a16="http://schemas.microsoft.com/office/drawing/2014/main" id="{96BE4B6F-143B-4CD7-A8B2-FBA4077F02F3}"/>
              </a:ext>
            </a:extLst>
          </p:cNvPr>
          <p:cNvPicPr>
            <a:picLocks noChangeAspect="1"/>
          </p:cNvPicPr>
          <p:nvPr/>
        </p:nvPicPr>
        <p:blipFill rotWithShape="1">
          <a:blip r:embed="rId2"/>
          <a:srcRect t="92369" r="11485"/>
          <a:stretch/>
        </p:blipFill>
        <p:spPr>
          <a:xfrm>
            <a:off x="0" y="4086833"/>
            <a:ext cx="12192000" cy="364822"/>
          </a:xfrm>
          <a:prstGeom prst="rect">
            <a:avLst/>
          </a:prstGeom>
        </p:spPr>
      </p:pic>
      <p:sp>
        <p:nvSpPr>
          <p:cNvPr id="15" name="Oval 14">
            <a:extLst>
              <a:ext uri="{FF2B5EF4-FFF2-40B4-BE49-F238E27FC236}">
                <a16:creationId xmlns:a16="http://schemas.microsoft.com/office/drawing/2014/main" id="{A109414E-B55B-4EBD-8A2A-61669D6DF96C}"/>
              </a:ext>
            </a:extLst>
          </p:cNvPr>
          <p:cNvSpPr/>
          <p:nvPr/>
        </p:nvSpPr>
        <p:spPr>
          <a:xfrm>
            <a:off x="5686345" y="1973849"/>
            <a:ext cx="6401576" cy="152673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328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0" end="0"/>
                                            </p:txEl>
                                          </p:spTgt>
                                        </p:tgtEl>
                                        <p:attrNameLst>
                                          <p:attrName>ppt_c</p:attrName>
                                        </p:attrNameLst>
                                      </p:cBhvr>
                                      <p:to>
                                        <a:srgbClr val="808080"/>
                                      </p:to>
                                    </p:animClr>
                                  </p:sub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1" end="1"/>
                                            </p:txEl>
                                          </p:spTgt>
                                        </p:tgtEl>
                                        <p:attrNameLst>
                                          <p:attrName>ppt_c</p:attrName>
                                        </p:attrNameLst>
                                      </p:cBhvr>
                                      <p:to>
                                        <a:srgbClr val="808080"/>
                                      </p:to>
                                    </p:animClr>
                                  </p:sub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subTnLst>
                                    <p:animClr clrSpc="rgb" dir="cw">
                                      <p:cBhvr override="childStyle">
                                        <p:cTn dur="1" fill="hold" display="0" masterRel="nextClick" afterEffect="1"/>
                                        <p:tgtEl>
                                          <p:spTgt spid="10"/>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2" end="2"/>
                                            </p:txEl>
                                          </p:spTgt>
                                        </p:tgtEl>
                                        <p:attrNameLst>
                                          <p:attrName>ppt_c</p:attrName>
                                        </p:attrNameLst>
                                      </p:cBhvr>
                                      <p:to>
                                        <a:srgbClr val="808080"/>
                                      </p:to>
                                    </p:animClr>
                                  </p:sub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chemeClr val="bg2"/>
                                      </p:to>
                                    </p:animClr>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3" end="3"/>
                                            </p:txEl>
                                          </p:spTgt>
                                        </p:tgtEl>
                                        <p:attrNameLst>
                                          <p:attrName>ppt_c</p:attrName>
                                        </p:attrNameLst>
                                      </p:cBhvr>
                                      <p:to>
                                        <a:srgbClr val="808080"/>
                                      </p:to>
                                    </p:animClr>
                                  </p:sub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4" end="4"/>
                                            </p:txEl>
                                          </p:spTgt>
                                        </p:tgtEl>
                                        <p:attrNameLst>
                                          <p:attrName>ppt_c</p:attrName>
                                        </p:attrNameLst>
                                      </p:cBhvr>
                                      <p:to>
                                        <a:srgbClr val="808080"/>
                                      </p:to>
                                    </p:animClr>
                                  </p:sub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subTnLst>
                                    <p:animClr clrSpc="rgb" dir="cw">
                                      <p:cBhvr override="childStyle">
                                        <p:cTn dur="1" fill="hold" display="0" masterRel="nextClick" afterEffect="1"/>
                                        <p:tgtEl>
                                          <p:spTgt spid="15"/>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5" end="5"/>
                                            </p:txEl>
                                          </p:spTgt>
                                        </p:tgtEl>
                                        <p:attrNameLst>
                                          <p:attrName>ppt_c</p:attrName>
                                        </p:attrNameLst>
                                      </p:cBhvr>
                                      <p:to>
                                        <a:srgbClr val="808080"/>
                                      </p:to>
                                    </p:animClr>
                                  </p:subTnLst>
                                </p:cTn>
                              </p:par>
                              <p:par>
                                <p:cTn id="37" presetID="1"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subTnLst>
                                    <p:animClr clrSpc="rgb" dir="cw">
                                      <p:cBhvr override="childStyle">
                                        <p:cTn dur="1" fill="hold" display="0" masterRel="nextClick" afterEffect="1"/>
                                        <p:tgtEl>
                                          <p:spTgt spid="13"/>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animBg="1"/>
      <p:bldP spid="13"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Student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4585871"/>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Assessment:</a:t>
            </a:r>
          </a:p>
          <a:p>
            <a:pPr marL="285750" indent="-285750">
              <a:buFont typeface="Arial" panose="020B0604020202020204" pitchFamily="34" charset="0"/>
              <a:buChar char="•"/>
            </a:pPr>
            <a:r>
              <a:rPr lang="en-GB" sz="2400" i="1" dirty="0">
                <a:latin typeface="Calibri" panose="020F0502020204030204" pitchFamily="34" charset="0"/>
                <a:cs typeface="Calibri" panose="020F0502020204030204" pitchFamily="34" charset="0"/>
              </a:rPr>
              <a:t>I think it’s unfair that people </a:t>
            </a:r>
            <a:r>
              <a:rPr lang="en-GB" sz="2400" i="1" dirty="0">
                <a:solidFill>
                  <a:srgbClr val="FF0000"/>
                </a:solidFill>
                <a:latin typeface="Calibri" panose="020F0502020204030204" pitchFamily="34" charset="0"/>
                <a:cs typeface="Calibri" panose="020F0502020204030204" pitchFamily="34" charset="0"/>
              </a:rPr>
              <a:t>get away with using them </a:t>
            </a:r>
            <a:r>
              <a:rPr lang="en-GB" sz="2400" i="1" dirty="0">
                <a:latin typeface="Calibri" panose="020F0502020204030204" pitchFamily="34" charset="0"/>
                <a:cs typeface="Calibri" panose="020F0502020204030204" pitchFamily="34" charset="0"/>
              </a:rPr>
              <a:t>then have received better marks when in other subjects people would be extremely penalised for </a:t>
            </a:r>
            <a:r>
              <a:rPr lang="en-GB" sz="2400" i="1" dirty="0">
                <a:solidFill>
                  <a:srgbClr val="FF0000"/>
                </a:solidFill>
                <a:latin typeface="Calibri" panose="020F0502020204030204" pitchFamily="34" charset="0"/>
                <a:cs typeface="Calibri" panose="020F0502020204030204" pitchFamily="34" charset="0"/>
              </a:rPr>
              <a:t>cheating</a:t>
            </a:r>
            <a:r>
              <a:rPr lang="en-GB" sz="2400" i="1" dirty="0">
                <a:latin typeface="Calibri" panose="020F0502020204030204" pitchFamily="34" charset="0"/>
                <a:cs typeface="Calibri" panose="020F0502020204030204" pitchFamily="34" charset="0"/>
              </a:rPr>
              <a:t> like this.</a:t>
            </a:r>
          </a:p>
          <a:p>
            <a:pPr marL="285750" indent="-285750">
              <a:buFont typeface="Arial" panose="020B0604020202020204" pitchFamily="34" charset="0"/>
              <a:buChar char="•"/>
            </a:pPr>
            <a:endParaRPr lang="en-GB" sz="2400" i="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400" i="1" dirty="0">
                <a:latin typeface="Calibri" panose="020F0502020204030204" pitchFamily="34" charset="0"/>
                <a:cs typeface="Calibri" panose="020F0502020204030204" pitchFamily="34" charset="0"/>
              </a:rPr>
              <a:t>As long as the user is aware that they are not always accurate and has a reasonable knowledge of the L2 in order to make a sound judgement on the result, then I think that the use of online translation tools should be permitted. </a:t>
            </a:r>
            <a:r>
              <a:rPr lang="en-GB" sz="2400" i="1" dirty="0">
                <a:solidFill>
                  <a:srgbClr val="FF0000"/>
                </a:solidFill>
                <a:latin typeface="Calibri" panose="020F0502020204030204" pitchFamily="34" charset="0"/>
                <a:cs typeface="Calibri" panose="020F0502020204030204" pitchFamily="34" charset="0"/>
              </a:rPr>
              <a:t>Forbidding the use of them is impractical </a:t>
            </a:r>
            <a:r>
              <a:rPr lang="en-GB" sz="2400" i="1" dirty="0">
                <a:latin typeface="Calibri" panose="020F0502020204030204" pitchFamily="34" charset="0"/>
                <a:cs typeface="Calibri" panose="020F0502020204030204" pitchFamily="34" charset="0"/>
              </a:rPr>
              <a:t>and does not reflect accurately </a:t>
            </a:r>
            <a:r>
              <a:rPr lang="en-GB" sz="2400" i="1" dirty="0">
                <a:solidFill>
                  <a:srgbClr val="FF0000"/>
                </a:solidFill>
                <a:latin typeface="Calibri" panose="020F0502020204030204" pitchFamily="34" charset="0"/>
                <a:cs typeface="Calibri" panose="020F0502020204030204" pitchFamily="34" charset="0"/>
              </a:rPr>
              <a:t>how the student would work or produce texts in a real life situation</a:t>
            </a:r>
            <a:r>
              <a:rPr lang="en-GB" sz="2400" i="1" dirty="0">
                <a:latin typeface="Calibri" panose="020F0502020204030204" pitchFamily="34" charset="0"/>
                <a:cs typeface="Calibri" panose="020F0502020204030204" pitchFamily="34" charset="0"/>
              </a:rPr>
              <a:t>, which would most likely involve consulting such a tool at some point.</a:t>
            </a:r>
            <a:endParaRPr lang="en-GB" sz="36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6899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Staff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4216539"/>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Assessment</a:t>
            </a:r>
            <a:r>
              <a:rPr lang="en-GB" sz="20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GB" sz="2400" i="1" dirty="0">
                <a:latin typeface="Calibri" panose="020F0502020204030204" pitchFamily="34" charset="0"/>
                <a:cs typeface="Calibri" panose="020F0502020204030204" pitchFamily="34" charset="0"/>
              </a:rPr>
              <a:t>On the last question regarding assessment under exam conditions: They should definitely stay in the mix, and </a:t>
            </a:r>
            <a:r>
              <a:rPr lang="en-GB" sz="2400" i="1" dirty="0">
                <a:solidFill>
                  <a:srgbClr val="FF0000"/>
                </a:solidFill>
                <a:latin typeface="Calibri" panose="020F0502020204030204" pitchFamily="34" charset="0"/>
                <a:cs typeface="Calibri" panose="020F0502020204030204" pitchFamily="34" charset="0"/>
              </a:rPr>
              <a:t>their weighting should probably increase a little</a:t>
            </a:r>
            <a:r>
              <a:rPr lang="en-GB" sz="2400" i="1"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endParaRPr lang="en-GB" sz="2400" i="1"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2400" i="1" dirty="0">
                <a:latin typeface="Calibri" panose="020F0502020204030204" pitchFamily="34" charset="0"/>
                <a:cs typeface="Calibri" panose="020F0502020204030204" pitchFamily="34" charset="0"/>
              </a:rPr>
              <a:t>online translation can be a tool like any other, but it is really </a:t>
            </a:r>
            <a:r>
              <a:rPr lang="en-GB" sz="2400" i="1" dirty="0" err="1">
                <a:latin typeface="Calibri" panose="020F0502020204030204" pitchFamily="34" charset="0"/>
                <a:cs typeface="Calibri" panose="020F0502020204030204" pitchFamily="34" charset="0"/>
              </a:rPr>
              <a:t>iportant</a:t>
            </a:r>
            <a:r>
              <a:rPr lang="en-GB" sz="2400" i="1" dirty="0">
                <a:latin typeface="Calibri" panose="020F0502020204030204" pitchFamily="34" charset="0"/>
                <a:cs typeface="Calibri" panose="020F0502020204030204" pitchFamily="34" charset="0"/>
              </a:rPr>
              <a:t> [sic] that students understand that they can cross the line and use them too much. Occasional usage for learning support is fine, but </a:t>
            </a:r>
            <a:r>
              <a:rPr lang="en-GB" sz="2400" i="1" dirty="0">
                <a:solidFill>
                  <a:srgbClr val="FF0000"/>
                </a:solidFill>
                <a:latin typeface="Calibri" panose="020F0502020204030204" pitchFamily="34" charset="0"/>
                <a:cs typeface="Calibri" panose="020F0502020204030204" pitchFamily="34" charset="0"/>
              </a:rPr>
              <a:t>submitting whole or sections of formative tasks on machine translated text is completely wrong and should be penalised. Universities need to develop policies to address this</a:t>
            </a:r>
            <a:r>
              <a:rPr lang="en-GB" sz="2400" i="1" dirty="0">
                <a:latin typeface="Calibri" panose="020F0502020204030204" pitchFamily="34" charset="0"/>
                <a:cs typeface="Calibri" panose="020F0502020204030204" pitchFamily="34" charset="0"/>
              </a:rPr>
              <a:t>.</a:t>
            </a:r>
          </a:p>
        </p:txBody>
      </p:sp>
      <p:pic>
        <p:nvPicPr>
          <p:cNvPr id="2" name="Picture 1">
            <a:extLst>
              <a:ext uri="{FF2B5EF4-FFF2-40B4-BE49-F238E27FC236}">
                <a16:creationId xmlns:a16="http://schemas.microsoft.com/office/drawing/2014/main" id="{A30A86CB-EE44-4C6C-AE75-10BE4458C5E4}"/>
              </a:ext>
            </a:extLst>
          </p:cNvPr>
          <p:cNvPicPr>
            <a:picLocks noChangeAspect="1"/>
          </p:cNvPicPr>
          <p:nvPr/>
        </p:nvPicPr>
        <p:blipFill>
          <a:blip r:embed="rId2"/>
          <a:stretch>
            <a:fillRect/>
          </a:stretch>
        </p:blipFill>
        <p:spPr>
          <a:xfrm>
            <a:off x="160163" y="5499843"/>
            <a:ext cx="792549" cy="579170"/>
          </a:xfrm>
          <a:prstGeom prst="rect">
            <a:avLst/>
          </a:prstGeom>
        </p:spPr>
      </p:pic>
    </p:spTree>
    <p:extLst>
      <p:ext uri="{BB962C8B-B14F-4D97-AF65-F5344CB8AC3E}">
        <p14:creationId xmlns:p14="http://schemas.microsoft.com/office/powerpoint/2010/main" val="2646614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Staff comments</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3416320"/>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Assessment</a:t>
            </a:r>
            <a:r>
              <a:rPr lang="en-GB" sz="20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GB" sz="2400" i="1" dirty="0">
                <a:latin typeface="Calibri" panose="020F0502020204030204" pitchFamily="34" charset="0"/>
                <a:cs typeface="Calibri" panose="020F0502020204030204" pitchFamily="34" charset="0"/>
              </a:rPr>
              <a:t>I think the question is not so much about ethics. If we want to encourage them to learn without translation tools, we have to </a:t>
            </a:r>
            <a:r>
              <a:rPr lang="en-GB" sz="2400" i="1" dirty="0">
                <a:solidFill>
                  <a:srgbClr val="FF0000"/>
                </a:solidFill>
                <a:latin typeface="Calibri" panose="020F0502020204030204" pitchFamily="34" charset="0"/>
                <a:cs typeface="Calibri" panose="020F0502020204030204" pitchFamily="34" charset="0"/>
              </a:rPr>
              <a:t>get creative and revise assignments </a:t>
            </a:r>
            <a:r>
              <a:rPr lang="en-GB" sz="2400" i="1" dirty="0">
                <a:latin typeface="Calibri" panose="020F0502020204030204" pitchFamily="34" charset="0"/>
                <a:cs typeface="Calibri" panose="020F0502020204030204" pitchFamily="34" charset="0"/>
              </a:rPr>
              <a:t>where translation tools are not appealing or particularly useful, and we have to </a:t>
            </a:r>
            <a:r>
              <a:rPr lang="en-GB" sz="2400" i="1" dirty="0">
                <a:solidFill>
                  <a:srgbClr val="FF0000"/>
                </a:solidFill>
                <a:latin typeface="Calibri" panose="020F0502020204030204" pitchFamily="34" charset="0"/>
                <a:cs typeface="Calibri" panose="020F0502020204030204" pitchFamily="34" charset="0"/>
              </a:rPr>
              <a:t>assess language production frequently (both formatively and </a:t>
            </a:r>
            <a:r>
              <a:rPr lang="en-GB" sz="2400" i="1" dirty="0" err="1">
                <a:solidFill>
                  <a:srgbClr val="FF0000"/>
                </a:solidFill>
                <a:latin typeface="Calibri" panose="020F0502020204030204" pitchFamily="34" charset="0"/>
                <a:cs typeface="Calibri" panose="020F0502020204030204" pitchFamily="34" charset="0"/>
              </a:rPr>
              <a:t>summatively</a:t>
            </a:r>
            <a:r>
              <a:rPr lang="en-GB" sz="2400" i="1" dirty="0">
                <a:solidFill>
                  <a:srgbClr val="FF0000"/>
                </a:solidFill>
                <a:latin typeface="Calibri" panose="020F0502020204030204" pitchFamily="34" charset="0"/>
                <a:cs typeface="Calibri" panose="020F0502020204030204" pitchFamily="34" charset="0"/>
              </a:rPr>
              <a:t>) under controlled conditions</a:t>
            </a:r>
            <a:r>
              <a:rPr lang="en-GB" sz="2400" i="1" dirty="0">
                <a:latin typeface="Calibri" panose="020F0502020204030204" pitchFamily="34" charset="0"/>
                <a:cs typeface="Calibri" panose="020F0502020204030204" pitchFamily="34" charset="0"/>
              </a:rPr>
              <a:t>. Anything else really cannot be regulated, and </a:t>
            </a:r>
            <a:r>
              <a:rPr lang="en-GB" sz="2400" b="1" i="1" dirty="0">
                <a:solidFill>
                  <a:srgbClr val="FF0000"/>
                </a:solidFill>
                <a:latin typeface="Calibri" panose="020F0502020204030204" pitchFamily="34" charset="0"/>
                <a:cs typeface="Calibri" panose="020F0502020204030204" pitchFamily="34" charset="0"/>
              </a:rPr>
              <a:t>framing the issue as ethical really puts students in a very difficult position</a:t>
            </a:r>
            <a:r>
              <a:rPr lang="en-GB" sz="2400" i="1"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7567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A07BE8-8664-45EC-80BC-C9ED95E76A36}"/>
              </a:ext>
            </a:extLst>
          </p:cNvPr>
          <p:cNvSpPr txBox="1"/>
          <p:nvPr/>
        </p:nvSpPr>
        <p:spPr>
          <a:xfrm>
            <a:off x="1534695" y="1316624"/>
            <a:ext cx="10256811" cy="4832092"/>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Summary of issues raised at last year’s conference by </a:t>
            </a:r>
          </a:p>
          <a:p>
            <a:pPr marL="457200" lvl="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Nottingham Trent (EAP) </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survey of EAP students &amp; staff</a:t>
            </a:r>
          </a:p>
          <a:p>
            <a:pPr marL="457200" lvl="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Nottingham/Birmingham (EAP)</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interviews with cross-discipline lecturers &amp; policy makers</a:t>
            </a:r>
          </a:p>
          <a:p>
            <a:pPr marL="457200" lvl="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Oman (EFL)</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50 UG students (native speakers of Arabic majoring in English), interviews &amp; questionnaires</a:t>
            </a:r>
          </a:p>
          <a:p>
            <a:pPr marL="457200" lvl="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Edinburgh (MFL) </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presentation by MFL tutor who sat on Academic Misconduct panel</a:t>
            </a:r>
          </a:p>
        </p:txBody>
      </p:sp>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 </a:t>
            </a:r>
          </a:p>
        </p:txBody>
      </p:sp>
      <p:pic>
        <p:nvPicPr>
          <p:cNvPr id="4" name="Picture 3">
            <a:extLst>
              <a:ext uri="{FF2B5EF4-FFF2-40B4-BE49-F238E27FC236}">
                <a16:creationId xmlns:a16="http://schemas.microsoft.com/office/drawing/2014/main" id="{EA38C89C-361D-445A-B8F3-491D9214D7E9}"/>
              </a:ext>
            </a:extLst>
          </p:cNvPr>
          <p:cNvPicPr>
            <a:picLocks noChangeAspect="1"/>
          </p:cNvPicPr>
          <p:nvPr/>
        </p:nvPicPr>
        <p:blipFill>
          <a:blip r:embed="rId3"/>
          <a:stretch>
            <a:fillRect/>
          </a:stretch>
        </p:blipFill>
        <p:spPr>
          <a:xfrm>
            <a:off x="7133456" y="953932"/>
            <a:ext cx="2816596" cy="2115495"/>
          </a:xfrm>
          <a:prstGeom prst="rect">
            <a:avLst/>
          </a:prstGeom>
        </p:spPr>
      </p:pic>
      <p:pic>
        <p:nvPicPr>
          <p:cNvPr id="5" name="Picture 4">
            <a:extLst>
              <a:ext uri="{FF2B5EF4-FFF2-40B4-BE49-F238E27FC236}">
                <a16:creationId xmlns:a16="http://schemas.microsoft.com/office/drawing/2014/main" id="{F2CD9674-3356-42F9-B789-1EEF4C3F9169}"/>
              </a:ext>
            </a:extLst>
          </p:cNvPr>
          <p:cNvPicPr>
            <a:picLocks noChangeAspect="1"/>
          </p:cNvPicPr>
          <p:nvPr/>
        </p:nvPicPr>
        <p:blipFill>
          <a:blip r:embed="rId3"/>
          <a:stretch>
            <a:fillRect/>
          </a:stretch>
        </p:blipFill>
        <p:spPr>
          <a:xfrm>
            <a:off x="-75684" y="4483628"/>
            <a:ext cx="2816596" cy="2115495"/>
          </a:xfrm>
          <a:prstGeom prst="rect">
            <a:avLst/>
          </a:prstGeom>
        </p:spPr>
      </p:pic>
      <p:sp>
        <p:nvSpPr>
          <p:cNvPr id="2" name="TextBox 1">
            <a:extLst>
              <a:ext uri="{FF2B5EF4-FFF2-40B4-BE49-F238E27FC236}">
                <a16:creationId xmlns:a16="http://schemas.microsoft.com/office/drawing/2014/main" id="{9E0B4CCA-8E28-4AA4-A445-225F62EB5271}"/>
              </a:ext>
            </a:extLst>
          </p:cNvPr>
          <p:cNvSpPr txBox="1"/>
          <p:nvPr/>
        </p:nvSpPr>
        <p:spPr>
          <a:xfrm>
            <a:off x="2500154" y="6163323"/>
            <a:ext cx="9266604" cy="646331"/>
          </a:xfrm>
          <a:prstGeom prst="rect">
            <a:avLst/>
          </a:prstGeom>
          <a:noFill/>
        </p:spPr>
        <p:txBody>
          <a:bodyPr wrap="square" rtlCol="0">
            <a:spAutoFit/>
          </a:bodyPr>
          <a:lstStyle/>
          <a:p>
            <a:r>
              <a:rPr lang="en-GB" dirty="0">
                <a:solidFill>
                  <a:schemeClr val="accent1">
                    <a:lumMod val="50000"/>
                  </a:schemeClr>
                </a:solidFill>
                <a:latin typeface="Calibri" panose="020F0502020204030204" pitchFamily="34" charset="0"/>
                <a:cs typeface="Calibri" panose="020F0502020204030204" pitchFamily="34" charset="0"/>
              </a:rPr>
              <a:t>All papers available at: </a:t>
            </a:r>
            <a:r>
              <a:rPr lang="en-GB" dirty="0">
                <a:solidFill>
                  <a:schemeClr val="accent1">
                    <a:lumMod val="50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https://www.nottingham.ac.uk/conference/fac-arts/clas/translation-technology-in-education%E2%80%93facilitator-or-risk/index.aspx</a:t>
            </a:r>
            <a:endParaRPr lang="en-GB"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46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2A07BE8-8664-45EC-80BC-C9ED95E76A36}"/>
              </a:ext>
            </a:extLst>
          </p:cNvPr>
          <p:cNvSpPr txBox="1"/>
          <p:nvPr/>
        </p:nvSpPr>
        <p:spPr>
          <a:xfrm>
            <a:off x="1534695" y="1316624"/>
            <a:ext cx="10256811" cy="3539430"/>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Issues raised (Alhassan &amp; Essa, Oman):</a:t>
            </a:r>
          </a:p>
          <a:p>
            <a:pPr marL="457200" lvl="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Students use it as a support for lack of skills, help with unknown vocab, time-saving, helping to cope with course.</a:t>
            </a:r>
          </a:p>
          <a:p>
            <a:pPr marL="457200" lvl="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EFL students admitted to writing whole essays in Arabic and translating them.</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Need to teach students to post-edit &amp; critically evaluate output</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Need to encourage students to use more linguistically sophisticated tools such as Grammarly.com</a:t>
            </a:r>
          </a:p>
        </p:txBody>
      </p:sp>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a:t>
            </a:r>
          </a:p>
        </p:txBody>
      </p:sp>
      <p:pic>
        <p:nvPicPr>
          <p:cNvPr id="2" name="Picture 1">
            <a:extLst>
              <a:ext uri="{FF2B5EF4-FFF2-40B4-BE49-F238E27FC236}">
                <a16:creationId xmlns:a16="http://schemas.microsoft.com/office/drawing/2014/main" id="{43DE6EDA-1A48-44D9-A6D0-260FAE0CB976}"/>
              </a:ext>
            </a:extLst>
          </p:cNvPr>
          <p:cNvPicPr>
            <a:picLocks noChangeAspect="1"/>
          </p:cNvPicPr>
          <p:nvPr/>
        </p:nvPicPr>
        <p:blipFill>
          <a:blip r:embed="rId2"/>
          <a:stretch>
            <a:fillRect/>
          </a:stretch>
        </p:blipFill>
        <p:spPr>
          <a:xfrm>
            <a:off x="170795" y="4811370"/>
            <a:ext cx="1647372" cy="1203848"/>
          </a:xfrm>
          <a:prstGeom prst="rect">
            <a:avLst/>
          </a:prstGeom>
        </p:spPr>
      </p:pic>
    </p:spTree>
    <p:extLst>
      <p:ext uri="{BB962C8B-B14F-4D97-AF65-F5344CB8AC3E}">
        <p14:creationId xmlns:p14="http://schemas.microsoft.com/office/powerpoint/2010/main" val="2731542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a:t>
            </a:r>
          </a:p>
        </p:txBody>
      </p:sp>
      <p:sp>
        <p:nvSpPr>
          <p:cNvPr id="2" name="Rectangle 1">
            <a:extLst>
              <a:ext uri="{FF2B5EF4-FFF2-40B4-BE49-F238E27FC236}">
                <a16:creationId xmlns:a16="http://schemas.microsoft.com/office/drawing/2014/main" id="{77778BA2-1E22-4E39-A151-F518B6133B94}"/>
              </a:ext>
            </a:extLst>
          </p:cNvPr>
          <p:cNvSpPr/>
          <p:nvPr/>
        </p:nvSpPr>
        <p:spPr>
          <a:xfrm>
            <a:off x="1534695" y="1413600"/>
            <a:ext cx="9757082" cy="3108543"/>
          </a:xfrm>
          <a:prstGeom prst="rect">
            <a:avLst/>
          </a:prstGeom>
        </p:spPr>
        <p:txBody>
          <a:bodyPr wrap="square">
            <a:spAutoFit/>
          </a:bodyPr>
          <a:lstStyle/>
          <a:p>
            <a:r>
              <a:rPr lang="en-GB" sz="2800" dirty="0">
                <a:latin typeface="Calibri" panose="020F0502020204030204" pitchFamily="34" charset="0"/>
                <a:cs typeface="Calibri" panose="020F0502020204030204" pitchFamily="34" charset="0"/>
              </a:rPr>
              <a:t>Staff attitudes (</a:t>
            </a:r>
            <a:r>
              <a:rPr lang="en-GB" sz="2800" dirty="0" err="1">
                <a:latin typeface="Calibri" panose="020F0502020204030204" pitchFamily="34" charset="0"/>
                <a:cs typeface="Calibri" panose="020F0502020204030204" pitchFamily="34" charset="0"/>
              </a:rPr>
              <a:t>Nowlan</a:t>
            </a:r>
            <a:r>
              <a:rPr lang="en-GB" sz="2800" dirty="0">
                <a:latin typeface="Calibri" panose="020F0502020204030204" pitchFamily="34" charset="0"/>
                <a:cs typeface="Calibri" panose="020F0502020204030204" pitchFamily="34" charset="0"/>
              </a:rPr>
              <a:t>, Nottingham Trent):</a:t>
            </a:r>
          </a:p>
          <a:p>
            <a:r>
              <a:rPr lang="en-GB" sz="2800" dirty="0">
                <a:latin typeface="Calibri" panose="020F0502020204030204" pitchFamily="34" charset="0"/>
                <a:cs typeface="Calibri" panose="020F0502020204030204" pitchFamily="34" charset="0"/>
              </a:rPr>
              <a:t>•	</a:t>
            </a:r>
            <a:r>
              <a:rPr lang="en-GB" sz="2800" i="1" dirty="0">
                <a:latin typeface="Calibri" panose="020F0502020204030204" pitchFamily="34" charset="0"/>
                <a:cs typeface="Calibri" panose="020F0502020204030204" pitchFamily="34" charset="0"/>
              </a:rPr>
              <a:t>Advocates</a:t>
            </a:r>
            <a:r>
              <a:rPr lang="en-GB" sz="2800" dirty="0">
                <a:latin typeface="Calibri" panose="020F0502020204030204" pitchFamily="34" charset="0"/>
                <a:cs typeface="Calibri" panose="020F0502020204030204" pitchFamily="34" charset="0"/>
              </a:rPr>
              <a:t>: it’s just another tool, students will use it anyway</a:t>
            </a:r>
          </a:p>
          <a:p>
            <a:pPr marL="446088" indent="-446088"/>
            <a:r>
              <a:rPr lang="en-GB" sz="2800" dirty="0">
                <a:latin typeface="Calibri" panose="020F0502020204030204" pitchFamily="34" charset="0"/>
                <a:cs typeface="Calibri" panose="020F0502020204030204" pitchFamily="34" charset="0"/>
              </a:rPr>
              <a:t>•	</a:t>
            </a:r>
            <a:r>
              <a:rPr lang="en-GB" sz="2800" i="1" dirty="0">
                <a:latin typeface="Calibri" panose="020F0502020204030204" pitchFamily="34" charset="0"/>
                <a:cs typeface="Calibri" panose="020F0502020204030204" pitchFamily="34" charset="0"/>
              </a:rPr>
              <a:t>Nuanced</a:t>
            </a:r>
            <a:r>
              <a:rPr lang="en-GB" sz="2800" dirty="0">
                <a:latin typeface="Calibri" panose="020F0502020204030204" pitchFamily="34" charset="0"/>
                <a:cs typeface="Calibri" panose="020F0502020204030204" pitchFamily="34" charset="0"/>
              </a:rPr>
              <a:t>: need to demonstrate how/why to use it, better to use GT than ‘contract’ cheating (</a:t>
            </a:r>
            <a:r>
              <a:rPr lang="en-GB" sz="2800" dirty="0" err="1">
                <a:latin typeface="Calibri" panose="020F0502020204030204" pitchFamily="34" charset="0"/>
                <a:cs typeface="Calibri" panose="020F0502020204030204" pitchFamily="34" charset="0"/>
              </a:rPr>
              <a:t>ie</a:t>
            </a:r>
            <a:r>
              <a:rPr lang="en-GB" sz="2800" dirty="0">
                <a:latin typeface="Calibri" panose="020F0502020204030204" pitchFamily="34" charset="0"/>
                <a:cs typeface="Calibri" panose="020F0502020204030204" pitchFamily="34" charset="0"/>
              </a:rPr>
              <a:t> buying essays), but it shouldn’t be used for assessments </a:t>
            </a:r>
          </a:p>
          <a:p>
            <a:pPr marL="446088" indent="-446088"/>
            <a:r>
              <a:rPr lang="en-GB" sz="2800" dirty="0">
                <a:latin typeface="Calibri" panose="020F0502020204030204" pitchFamily="34" charset="0"/>
                <a:cs typeface="Calibri" panose="020F0502020204030204" pitchFamily="34" charset="0"/>
              </a:rPr>
              <a:t>•	</a:t>
            </a:r>
            <a:r>
              <a:rPr lang="en-GB" sz="2800" i="1" dirty="0">
                <a:latin typeface="Calibri" panose="020F0502020204030204" pitchFamily="34" charset="0"/>
                <a:cs typeface="Calibri" panose="020F0502020204030204" pitchFamily="34" charset="0"/>
              </a:rPr>
              <a:t>Opposers</a:t>
            </a:r>
            <a:r>
              <a:rPr lang="en-GB" sz="2800" dirty="0">
                <a:latin typeface="Calibri" panose="020F0502020204030204" pitchFamily="34" charset="0"/>
                <a:cs typeface="Calibri" panose="020F0502020204030204" pitchFamily="34" charset="0"/>
              </a:rPr>
              <a:t>: hinders language learning, ethics &amp; fairness, expectations of employers, devaluing degree etc.</a:t>
            </a:r>
          </a:p>
        </p:txBody>
      </p:sp>
      <p:pic>
        <p:nvPicPr>
          <p:cNvPr id="3" name="Picture 2">
            <a:extLst>
              <a:ext uri="{FF2B5EF4-FFF2-40B4-BE49-F238E27FC236}">
                <a16:creationId xmlns:a16="http://schemas.microsoft.com/office/drawing/2014/main" id="{90A897A9-5086-4935-B828-F4DB0F83C1D6}"/>
              </a:ext>
            </a:extLst>
          </p:cNvPr>
          <p:cNvPicPr>
            <a:picLocks noChangeAspect="1"/>
          </p:cNvPicPr>
          <p:nvPr/>
        </p:nvPicPr>
        <p:blipFill>
          <a:blip r:embed="rId2"/>
          <a:stretch>
            <a:fillRect/>
          </a:stretch>
        </p:blipFill>
        <p:spPr>
          <a:xfrm>
            <a:off x="10536327" y="4944140"/>
            <a:ext cx="1477116" cy="1079430"/>
          </a:xfrm>
          <a:prstGeom prst="rect">
            <a:avLst/>
          </a:prstGeom>
        </p:spPr>
      </p:pic>
    </p:spTree>
    <p:extLst>
      <p:ext uri="{BB962C8B-B14F-4D97-AF65-F5344CB8AC3E}">
        <p14:creationId xmlns:p14="http://schemas.microsoft.com/office/powerpoint/2010/main" val="142293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a:t>
            </a:r>
          </a:p>
        </p:txBody>
      </p:sp>
      <p:sp>
        <p:nvSpPr>
          <p:cNvPr id="2" name="Rectangle 1">
            <a:extLst>
              <a:ext uri="{FF2B5EF4-FFF2-40B4-BE49-F238E27FC236}">
                <a16:creationId xmlns:a16="http://schemas.microsoft.com/office/drawing/2014/main" id="{863B1E2F-B90D-446C-B3E3-842F3D9C85AC}"/>
              </a:ext>
            </a:extLst>
          </p:cNvPr>
          <p:cNvSpPr/>
          <p:nvPr/>
        </p:nvSpPr>
        <p:spPr>
          <a:xfrm>
            <a:off x="1534695" y="1233901"/>
            <a:ext cx="10468883" cy="4170437"/>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Graduate attribute issues (Groves &amp; </a:t>
            </a:r>
            <a:r>
              <a:rPr lang="en-GB" sz="2800" dirty="0" err="1">
                <a:latin typeface="Calibri" panose="020F0502020204030204" pitchFamily="34" charset="0"/>
                <a:ea typeface="Calibri" panose="020F0502020204030204" pitchFamily="34" charset="0"/>
                <a:cs typeface="Times New Roman" panose="02020603050405020304" pitchFamily="18" charset="0"/>
              </a:rPr>
              <a:t>Mundt</a:t>
            </a:r>
            <a:r>
              <a:rPr lang="en-GB" sz="2800" dirty="0">
                <a:latin typeface="Calibri" panose="020F0502020204030204" pitchFamily="34" charset="0"/>
                <a:ea typeface="Calibri" panose="020F0502020204030204" pitchFamily="34" charset="0"/>
                <a:cs typeface="Times New Roman" panose="02020603050405020304" pitchFamily="18" charset="0"/>
              </a:rPr>
              <a:t>, Nottingham/Birmingham):</a:t>
            </a:r>
          </a:p>
          <a:p>
            <a:pPr marL="342900" lvl="0" indent="-342900">
              <a:lnSpc>
                <a:spcPct val="107000"/>
              </a:lnSpc>
              <a:spcAft>
                <a:spcPts val="800"/>
              </a:spcAft>
              <a:buFont typeface="Symbol" panose="05050102010706020507" pitchFamily="18" charset="2"/>
              <a:buChar char=""/>
            </a:pPr>
            <a:r>
              <a:rPr lang="en-GB" sz="2800" dirty="0">
                <a:latin typeface="Calibri" panose="020F0502020204030204" pitchFamily="34" charset="0"/>
                <a:ea typeface="Calibri" panose="020F0502020204030204" pitchFamily="34" charset="0"/>
                <a:cs typeface="Times New Roman" panose="02020603050405020304" pitchFamily="18" charset="0"/>
              </a:rPr>
              <a:t>concern on part of </a:t>
            </a:r>
            <a:r>
              <a:rPr lang="en-GB" sz="2800" dirty="0" err="1">
                <a:latin typeface="Calibri" panose="020F0502020204030204" pitchFamily="34" charset="0"/>
                <a:ea typeface="Calibri" panose="020F0502020204030204" pitchFamily="34" charset="0"/>
                <a:cs typeface="Times New Roman" panose="02020603050405020304" pitchFamily="18" charset="0"/>
              </a:rPr>
              <a:t>uni</a:t>
            </a:r>
            <a:r>
              <a:rPr lang="en-GB" sz="2800" dirty="0">
                <a:latin typeface="Calibri" panose="020F0502020204030204" pitchFamily="34" charset="0"/>
                <a:ea typeface="Calibri" panose="020F0502020204030204" pitchFamily="34" charset="0"/>
                <a:cs typeface="Times New Roman" panose="02020603050405020304" pitchFamily="18" charset="0"/>
              </a:rPr>
              <a:t> about external stakeholder requirements regarding graduate English proficiency</a:t>
            </a:r>
          </a:p>
          <a:p>
            <a:pPr marL="342900" lvl="0" indent="-342900">
              <a:lnSpc>
                <a:spcPct val="107000"/>
              </a:lnSpc>
              <a:spcAft>
                <a:spcPts val="800"/>
              </a:spcAft>
              <a:buFont typeface="Symbol" panose="05050102010706020507" pitchFamily="18" charset="2"/>
              <a:buChar char=""/>
            </a:pPr>
            <a:r>
              <a:rPr lang="en-GB" sz="2800" dirty="0">
                <a:latin typeface="Calibri" panose="020F0502020204030204" pitchFamily="34" charset="0"/>
                <a:ea typeface="Calibri" panose="020F0502020204030204" pitchFamily="34" charset="0"/>
                <a:cs typeface="Times New Roman" panose="02020603050405020304" pitchFamily="18" charset="0"/>
              </a:rPr>
              <a:t>who are main stakeholders? Students, employers, university?</a:t>
            </a:r>
          </a:p>
          <a:p>
            <a:pPr marL="342900" lvl="0" indent="-342900">
              <a:lnSpc>
                <a:spcPct val="107000"/>
              </a:lnSpc>
              <a:spcAft>
                <a:spcPts val="800"/>
              </a:spcAft>
              <a:buFont typeface="Symbol" panose="05050102010706020507" pitchFamily="18" charset="2"/>
              <a:buChar char=""/>
            </a:pPr>
            <a:r>
              <a:rPr lang="en-GB" sz="2800" dirty="0">
                <a:latin typeface="Calibri" panose="020F0502020204030204" pitchFamily="34" charset="0"/>
                <a:ea typeface="Calibri" panose="020F0502020204030204" pitchFamily="34" charset="0"/>
                <a:cs typeface="Times New Roman" panose="02020603050405020304" pitchFamily="18" charset="0"/>
              </a:rPr>
              <a:t>we risk applying different measures for different members of academic community (MFL/EAP?)</a:t>
            </a:r>
          </a:p>
          <a:p>
            <a:pPr marL="342900" lvl="0" indent="-342900">
              <a:lnSpc>
                <a:spcPct val="107000"/>
              </a:lnSpc>
              <a:spcAft>
                <a:spcPts val="0"/>
              </a:spcAft>
              <a:buFont typeface="Symbol" panose="05050102010706020507" pitchFamily="18" charset="2"/>
              <a:buChar char=""/>
            </a:pPr>
            <a:r>
              <a:rPr lang="en-GB" sz="2800" dirty="0">
                <a:latin typeface="Calibri" panose="020F0502020204030204" pitchFamily="34" charset="0"/>
                <a:ea typeface="Calibri" panose="020F0502020204030204" pitchFamily="34" charset="0"/>
                <a:cs typeface="Times New Roman" panose="02020603050405020304" pitchFamily="18" charset="0"/>
              </a:rPr>
              <a:t>does this (for international students using English) fall under academic literacy/professional skills?</a:t>
            </a:r>
          </a:p>
        </p:txBody>
      </p:sp>
    </p:spTree>
    <p:extLst>
      <p:ext uri="{BB962C8B-B14F-4D97-AF65-F5344CB8AC3E}">
        <p14:creationId xmlns:p14="http://schemas.microsoft.com/office/powerpoint/2010/main" val="296912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a:t>
            </a:r>
          </a:p>
        </p:txBody>
      </p:sp>
      <p:sp>
        <p:nvSpPr>
          <p:cNvPr id="2" name="Rectangle 1">
            <a:extLst>
              <a:ext uri="{FF2B5EF4-FFF2-40B4-BE49-F238E27FC236}">
                <a16:creationId xmlns:a16="http://schemas.microsoft.com/office/drawing/2014/main" id="{536CF033-49DE-4F4B-BC80-535FFFDE32D6}"/>
              </a:ext>
            </a:extLst>
          </p:cNvPr>
          <p:cNvSpPr/>
          <p:nvPr/>
        </p:nvSpPr>
        <p:spPr>
          <a:xfrm>
            <a:off x="1534695" y="1067646"/>
            <a:ext cx="9895305" cy="5143139"/>
          </a:xfrm>
          <a:prstGeom prst="rect">
            <a:avLst/>
          </a:prstGeom>
        </p:spPr>
        <p:txBody>
          <a:bodyPr wrap="square">
            <a:spAutoFit/>
          </a:bodyPr>
          <a:lstStyle/>
          <a:p>
            <a:pPr>
              <a:lnSpc>
                <a:spcPct val="107000"/>
              </a:lnSpc>
              <a:spcAft>
                <a:spcPts val="0"/>
              </a:spcAft>
            </a:pPr>
            <a:r>
              <a:rPr lang="en-GB" sz="2800" dirty="0">
                <a:latin typeface="Calibri" panose="020F0502020204030204" pitchFamily="34" charset="0"/>
                <a:ea typeface="Calibri" panose="020F0502020204030204" pitchFamily="34" charset="0"/>
                <a:cs typeface="Times New Roman" panose="02020603050405020304" pitchFamily="18" charset="0"/>
              </a:rPr>
              <a:t>Rise in number of academic misconduct cases (</a:t>
            </a:r>
            <a:r>
              <a:rPr lang="en-GB" sz="2800" dirty="0" err="1">
                <a:latin typeface="Calibri" panose="020F0502020204030204" pitchFamily="34" charset="0"/>
                <a:ea typeface="Calibri" panose="020F0502020204030204" pitchFamily="34" charset="0"/>
                <a:cs typeface="Times New Roman" panose="02020603050405020304" pitchFamily="18" charset="0"/>
              </a:rPr>
              <a:t>Lacore</a:t>
            </a:r>
            <a:r>
              <a:rPr lang="en-GB" sz="2800" dirty="0">
                <a:latin typeface="Calibri" panose="020F0502020204030204" pitchFamily="34" charset="0"/>
                <a:ea typeface="Calibri" panose="020F0502020204030204" pitchFamily="34" charset="0"/>
                <a:cs typeface="Times New Roman" panose="02020603050405020304" pitchFamily="18" charset="0"/>
              </a:rPr>
              <a:t>-Martin, Edinburgh):</a:t>
            </a:r>
          </a:p>
          <a:p>
            <a:pPr marL="457200" indent="-457200">
              <a:lnSpc>
                <a:spcPct val="107000"/>
              </a:lnSpc>
              <a:spcAft>
                <a:spcPts val="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these are time-consuming to prepare and are often rejected because of a lack of a policy</a:t>
            </a:r>
          </a:p>
          <a:p>
            <a:pPr marL="457200" indent="-457200">
              <a:lnSpc>
                <a:spcPct val="107000"/>
              </a:lnSpc>
              <a:spcAft>
                <a:spcPts val="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most universities do not have a policy for translation, only for proofreading </a:t>
            </a:r>
          </a:p>
          <a:p>
            <a:pPr marL="457200" indent="-457200">
              <a:lnSpc>
                <a:spcPct val="107000"/>
              </a:lnSpc>
              <a:spcAft>
                <a:spcPts val="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how to frame use of GT: it’s not false authorship, but it’s not their own words either</a:t>
            </a:r>
          </a:p>
          <a:p>
            <a:pPr marL="457200" indent="-457200">
              <a:lnSpc>
                <a:spcPct val="107000"/>
              </a:lnSpc>
              <a:spcAft>
                <a:spcPts val="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text ownership – who owns a GT text?</a:t>
            </a:r>
          </a:p>
          <a:p>
            <a:pPr marL="457200" indent="-457200">
              <a:lnSpc>
                <a:spcPct val="107000"/>
              </a:lnSpc>
              <a:spcAft>
                <a:spcPts val="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how is it different from using a spellcheck/</a:t>
            </a:r>
            <a:r>
              <a:rPr lang="en-GB" sz="2800" dirty="0" err="1">
                <a:latin typeface="Calibri" panose="020F0502020204030204" pitchFamily="34" charset="0"/>
                <a:ea typeface="Calibri" panose="020F0502020204030204" pitchFamily="34" charset="0"/>
                <a:cs typeface="Times New Roman" panose="02020603050405020304" pitchFamily="18" charset="0"/>
              </a:rPr>
              <a:t>proofreader</a:t>
            </a:r>
            <a:r>
              <a:rPr lang="en-GB" sz="2800" dirty="0">
                <a:latin typeface="Calibri" panose="020F0502020204030204" pitchFamily="34" charset="0"/>
                <a:ea typeface="Calibri" panose="020F0502020204030204" pitchFamily="34" charset="0"/>
                <a:cs typeface="Times New Roman" panose="02020603050405020304" pitchFamily="18" charset="0"/>
              </a:rPr>
              <a:t>?</a:t>
            </a:r>
          </a:p>
          <a:p>
            <a:pPr marL="457200" indent="-457200">
              <a:lnSpc>
                <a:spcPct val="107000"/>
              </a:lnSpc>
              <a:spcAft>
                <a:spcPts val="0"/>
              </a:spcAft>
              <a:buFont typeface="Arial" panose="020B0604020202020204" pitchFamily="34" charset="0"/>
              <a:buChar char="•"/>
            </a:pPr>
            <a:r>
              <a:rPr lang="en-GB" sz="2800" dirty="0">
                <a:latin typeface="Calibri" panose="020F0502020204030204" pitchFamily="34" charset="0"/>
                <a:ea typeface="Calibri" panose="020F0502020204030204" pitchFamily="34" charset="0"/>
                <a:cs typeface="Times New Roman" panose="02020603050405020304" pitchFamily="18" charset="0"/>
              </a:rPr>
              <a:t>control – how to police it </a:t>
            </a:r>
          </a:p>
        </p:txBody>
      </p:sp>
    </p:spTree>
    <p:extLst>
      <p:ext uri="{BB962C8B-B14F-4D97-AF65-F5344CB8AC3E}">
        <p14:creationId xmlns:p14="http://schemas.microsoft.com/office/powerpoint/2010/main" val="370644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Background to the research project</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946104" cy="5119553"/>
          </a:xfrm>
        </p:spPr>
        <p:txBody>
          <a:bodyPr>
            <a:normAutofit fontScale="92500" lnSpcReduction="20000"/>
          </a:bodyPr>
          <a:lstStyle/>
          <a:p>
            <a:pPr marL="0" indent="0">
              <a:buNone/>
            </a:pPr>
            <a:r>
              <a:rPr lang="en-GB" sz="3600" i="1" dirty="0">
                <a:latin typeface="Calibri" panose="020F0502020204030204" pitchFamily="34" charset="0"/>
                <a:cs typeface="Calibri" panose="020F0502020204030204" pitchFamily="34" charset="0"/>
              </a:rPr>
              <a:t>The elephant in the room </a:t>
            </a:r>
            <a:r>
              <a:rPr lang="en-GB" sz="3600" dirty="0">
                <a:latin typeface="Calibri" panose="020F0502020204030204" pitchFamily="34" charset="0"/>
                <a:cs typeface="Calibri" panose="020F0502020204030204" pitchFamily="34" charset="0"/>
              </a:rPr>
              <a:t>– students’ use of GT for L2 production in take-home assignments.</a:t>
            </a:r>
          </a:p>
          <a:p>
            <a:pPr marL="0" indent="0">
              <a:buNone/>
            </a:pPr>
            <a:r>
              <a:rPr lang="en-GB" sz="3600" dirty="0">
                <a:latin typeface="Calibri" panose="020F0502020204030204" pitchFamily="34" charset="0"/>
                <a:cs typeface="Calibri" panose="020F0502020204030204" pitchFamily="34" charset="0"/>
              </a:rPr>
              <a:t>Jargon:</a:t>
            </a:r>
          </a:p>
          <a:p>
            <a:r>
              <a:rPr lang="en-GB" sz="3600" dirty="0">
                <a:latin typeface="Calibri" panose="020F0502020204030204" pitchFamily="34" charset="0"/>
                <a:cs typeface="Calibri" panose="020F0502020204030204" pitchFamily="34" charset="0"/>
              </a:rPr>
              <a:t>MT = machine translation</a:t>
            </a:r>
          </a:p>
          <a:p>
            <a:r>
              <a:rPr lang="en-GB" sz="3600" dirty="0">
                <a:latin typeface="Calibri" panose="020F0502020204030204" pitchFamily="34" charset="0"/>
                <a:cs typeface="Calibri" panose="020F0502020204030204" pitchFamily="34" charset="0"/>
              </a:rPr>
              <a:t>FOMT = Free Online Machine Translation</a:t>
            </a:r>
          </a:p>
          <a:p>
            <a:r>
              <a:rPr lang="en-GB" sz="3600" dirty="0">
                <a:latin typeface="Calibri" panose="020F0502020204030204" pitchFamily="34" charset="0"/>
                <a:cs typeface="Calibri" panose="020F0502020204030204" pitchFamily="34" charset="0"/>
              </a:rPr>
              <a:t>GT = Google Translate</a:t>
            </a:r>
          </a:p>
          <a:p>
            <a:r>
              <a:rPr lang="en-GB" sz="3600" dirty="0">
                <a:latin typeface="Calibri" panose="020F0502020204030204" pitchFamily="34" charset="0"/>
                <a:cs typeface="Calibri" panose="020F0502020204030204" pitchFamily="34" charset="0"/>
              </a:rPr>
              <a:t>post-editing = taking the output from MT and editing it for context, accuracy etc.</a:t>
            </a:r>
          </a:p>
        </p:txBody>
      </p:sp>
      <p:pic>
        <p:nvPicPr>
          <p:cNvPr id="4" name="Picture 3">
            <a:extLst>
              <a:ext uri="{FF2B5EF4-FFF2-40B4-BE49-F238E27FC236}">
                <a16:creationId xmlns:a16="http://schemas.microsoft.com/office/drawing/2014/main" id="{B8C6BAC2-9B6F-4775-B36D-88876D19C019}"/>
              </a:ext>
            </a:extLst>
          </p:cNvPr>
          <p:cNvPicPr>
            <a:picLocks noChangeAspect="1"/>
          </p:cNvPicPr>
          <p:nvPr/>
        </p:nvPicPr>
        <p:blipFill>
          <a:blip r:embed="rId3"/>
          <a:stretch>
            <a:fillRect/>
          </a:stretch>
        </p:blipFill>
        <p:spPr>
          <a:xfrm>
            <a:off x="11238421" y="174439"/>
            <a:ext cx="792549" cy="579170"/>
          </a:xfrm>
          <a:prstGeom prst="rect">
            <a:avLst/>
          </a:prstGeom>
        </p:spPr>
      </p:pic>
    </p:spTree>
    <p:extLst>
      <p:ext uri="{BB962C8B-B14F-4D97-AF65-F5344CB8AC3E}">
        <p14:creationId xmlns:p14="http://schemas.microsoft.com/office/powerpoint/2010/main" val="327889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a:t>
            </a:r>
          </a:p>
        </p:txBody>
      </p:sp>
      <p:sp>
        <p:nvSpPr>
          <p:cNvPr id="2" name="Rectangle 1">
            <a:extLst>
              <a:ext uri="{FF2B5EF4-FFF2-40B4-BE49-F238E27FC236}">
                <a16:creationId xmlns:a16="http://schemas.microsoft.com/office/drawing/2014/main" id="{8290732B-5B0F-4728-813F-D1A01D9A6816}"/>
              </a:ext>
            </a:extLst>
          </p:cNvPr>
          <p:cNvSpPr/>
          <p:nvPr/>
        </p:nvSpPr>
        <p:spPr>
          <a:xfrm>
            <a:off x="1534695" y="1387713"/>
            <a:ext cx="10044161" cy="3043205"/>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Example of a policy (</a:t>
            </a:r>
            <a:r>
              <a:rPr lang="en-GB" sz="2800" dirty="0" err="1">
                <a:latin typeface="Calibri" panose="020F0502020204030204" pitchFamily="34" charset="0"/>
                <a:ea typeface="Calibri" panose="020F0502020204030204" pitchFamily="34" charset="0"/>
                <a:cs typeface="Times New Roman" panose="02020603050405020304" pitchFamily="18" charset="0"/>
              </a:rPr>
              <a:t>Lacore</a:t>
            </a:r>
            <a:r>
              <a:rPr lang="en-GB" sz="2800" dirty="0">
                <a:latin typeface="Calibri" panose="020F0502020204030204" pitchFamily="34" charset="0"/>
                <a:ea typeface="Calibri" panose="020F0502020204030204" pitchFamily="34" charset="0"/>
                <a:cs typeface="Times New Roman" panose="02020603050405020304" pitchFamily="18" charset="0"/>
              </a:rPr>
              <a:t>-Martin, Edinburgh)</a:t>
            </a:r>
          </a:p>
          <a:p>
            <a:pPr marL="342900" lvl="0" indent="-342900">
              <a:lnSpc>
                <a:spcPct val="107000"/>
              </a:lnSpc>
              <a:spcAft>
                <a:spcPts val="800"/>
              </a:spcAft>
              <a:buFont typeface="Arial" panose="020B0604020202020204" pitchFamily="34" charset="0"/>
              <a:buChar char="•"/>
              <a:tabLst>
                <a:tab pos="4572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Edinburgh’s previous policy was that it was prohibited to have exterior help (including GT) for coursework</a:t>
            </a:r>
          </a:p>
          <a:p>
            <a:pPr marL="342900" lvl="0" indent="-342900">
              <a:lnSpc>
                <a:spcPct val="107000"/>
              </a:lnSpc>
              <a:spcAft>
                <a:spcPts val="800"/>
              </a:spcAft>
              <a:buFont typeface="Arial" panose="020B0604020202020204" pitchFamily="34" charset="0"/>
              <a:buChar char="•"/>
              <a:tabLst>
                <a:tab pos="4572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Rejection of academic misconduct cases (or successful appeals) through lack of policy led to loss of trust in student work, and staff choosing to ignore instead of report.</a:t>
            </a:r>
          </a:p>
        </p:txBody>
      </p:sp>
      <p:pic>
        <p:nvPicPr>
          <p:cNvPr id="3" name="Picture 2">
            <a:extLst>
              <a:ext uri="{FF2B5EF4-FFF2-40B4-BE49-F238E27FC236}">
                <a16:creationId xmlns:a16="http://schemas.microsoft.com/office/drawing/2014/main" id="{4CE5580B-B88A-4029-AF38-52FD1B5E8D7D}"/>
              </a:ext>
            </a:extLst>
          </p:cNvPr>
          <p:cNvPicPr>
            <a:picLocks noChangeAspect="1"/>
          </p:cNvPicPr>
          <p:nvPr/>
        </p:nvPicPr>
        <p:blipFill>
          <a:blip r:embed="rId2"/>
          <a:stretch>
            <a:fillRect/>
          </a:stretch>
        </p:blipFill>
        <p:spPr>
          <a:xfrm>
            <a:off x="128264" y="4338084"/>
            <a:ext cx="2324125" cy="1698398"/>
          </a:xfrm>
          <a:prstGeom prst="rect">
            <a:avLst/>
          </a:prstGeom>
        </p:spPr>
      </p:pic>
    </p:spTree>
    <p:extLst>
      <p:ext uri="{BB962C8B-B14F-4D97-AF65-F5344CB8AC3E}">
        <p14:creationId xmlns:p14="http://schemas.microsoft.com/office/powerpoint/2010/main" val="2002674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a:t>
            </a:r>
          </a:p>
        </p:txBody>
      </p:sp>
      <p:sp>
        <p:nvSpPr>
          <p:cNvPr id="2" name="Rectangle 1">
            <a:extLst>
              <a:ext uri="{FF2B5EF4-FFF2-40B4-BE49-F238E27FC236}">
                <a16:creationId xmlns:a16="http://schemas.microsoft.com/office/drawing/2014/main" id="{E1AC0082-6BBD-4876-BE23-590CCC8293AA}"/>
              </a:ext>
            </a:extLst>
          </p:cNvPr>
          <p:cNvSpPr/>
          <p:nvPr/>
        </p:nvSpPr>
        <p:spPr>
          <a:xfrm>
            <a:off x="1534695" y="1233901"/>
            <a:ext cx="10044161" cy="4836645"/>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Edinburgh’s conclusions:</a:t>
            </a:r>
          </a:p>
          <a:p>
            <a:pPr marL="342900" lvl="0" indent="-342900">
              <a:lnSpc>
                <a:spcPct val="107000"/>
              </a:lnSpc>
              <a:spcAft>
                <a:spcPts val="800"/>
              </a:spcAft>
              <a:buFont typeface="Arial" panose="020B0604020202020204" pitchFamily="34" charset="0"/>
              <a:buChar char="•"/>
              <a:tabLst>
                <a:tab pos="4572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Make clear to students that </a:t>
            </a:r>
          </a:p>
          <a:p>
            <a:pPr marL="742950" lvl="1" indent="-285750">
              <a:lnSpc>
                <a:spcPct val="107000"/>
              </a:lnSpc>
              <a:spcAft>
                <a:spcPts val="800"/>
              </a:spcAft>
              <a:buFont typeface="Courier New" panose="02070309020205020404" pitchFamily="49" charset="0"/>
              <a:buChar char="o"/>
              <a:tabLst>
                <a:tab pos="9144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there is a distinction between performance and ability/acquired knowledge</a:t>
            </a:r>
          </a:p>
          <a:p>
            <a:pPr marL="742950" lvl="1" indent="-285750">
              <a:lnSpc>
                <a:spcPct val="107000"/>
              </a:lnSpc>
              <a:spcAft>
                <a:spcPts val="800"/>
              </a:spcAft>
              <a:buFont typeface="Courier New" panose="02070309020205020404" pitchFamily="49" charset="0"/>
              <a:buChar char="o"/>
              <a:tabLst>
                <a:tab pos="9144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we are not interested in what they can achieve </a:t>
            </a:r>
            <a:r>
              <a:rPr lang="en-GB" sz="2800" b="1" dirty="0">
                <a:latin typeface="Calibri" panose="020F0502020204030204" pitchFamily="34" charset="0"/>
                <a:ea typeface="Calibri" panose="020F0502020204030204" pitchFamily="34" charset="0"/>
                <a:cs typeface="Times New Roman" panose="02020603050405020304" pitchFamily="18" charset="0"/>
              </a:rPr>
              <a:t>with</a:t>
            </a:r>
            <a:r>
              <a:rPr lang="en-GB" sz="2800" dirty="0">
                <a:latin typeface="Calibri" panose="020F0502020204030204" pitchFamily="34" charset="0"/>
                <a:ea typeface="Calibri" panose="020F0502020204030204" pitchFamily="34" charset="0"/>
                <a:cs typeface="Times New Roman" panose="02020603050405020304" pitchFamily="18" charset="0"/>
              </a:rPr>
              <a:t> help of MT – do not permit use even in take-home assignments</a:t>
            </a:r>
          </a:p>
          <a:p>
            <a:pPr marL="342900" lvl="0" indent="-342900">
              <a:lnSpc>
                <a:spcPct val="107000"/>
              </a:lnSpc>
              <a:spcAft>
                <a:spcPts val="800"/>
              </a:spcAft>
              <a:buFont typeface="Arial" panose="020B0604020202020204" pitchFamily="34" charset="0"/>
              <a:buChar char="•"/>
              <a:tabLst>
                <a:tab pos="4572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Educate students about </a:t>
            </a:r>
          </a:p>
          <a:p>
            <a:pPr marL="742950" lvl="1" indent="-285750">
              <a:lnSpc>
                <a:spcPct val="107000"/>
              </a:lnSpc>
              <a:spcAft>
                <a:spcPts val="800"/>
              </a:spcAft>
              <a:buFont typeface="Courier New" panose="02070309020205020404" pitchFamily="49" charset="0"/>
              <a:buChar char="o"/>
              <a:tabLst>
                <a:tab pos="9144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stages of language acquisition</a:t>
            </a:r>
          </a:p>
          <a:p>
            <a:pPr marL="742950" lvl="1" indent="-285750">
              <a:lnSpc>
                <a:spcPct val="107000"/>
              </a:lnSpc>
              <a:spcAft>
                <a:spcPts val="800"/>
              </a:spcAft>
              <a:buFont typeface="Courier New" panose="02070309020205020404" pitchFamily="49" charset="0"/>
              <a:buChar char="o"/>
              <a:tabLst>
                <a:tab pos="914400" algn="l"/>
              </a:tabLst>
            </a:pPr>
            <a:r>
              <a:rPr lang="en-GB" sz="2800" dirty="0">
                <a:latin typeface="Calibri" panose="020F0502020204030204" pitchFamily="34" charset="0"/>
                <a:ea typeface="Calibri" panose="020F0502020204030204" pitchFamily="34" charset="0"/>
                <a:cs typeface="Times New Roman" panose="02020603050405020304" pitchFamily="18" charset="0"/>
              </a:rPr>
              <a:t>what constitutes academic misconduct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809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xEl>
                                              <p:pRg st="5" end="5"/>
                                            </p:txEl>
                                          </p:spTgt>
                                        </p:tgtEl>
                                      </p:cBhvr>
                                    </p:animEffect>
                                    <p:animScale>
                                      <p:cBhvr>
                                        <p:cTn id="7" dur="250" autoRev="1" fill="hold"/>
                                        <p:tgtEl>
                                          <p:spTgt spid="2">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BD3D61D-7A6D-4FBA-AA8E-BDEBB232A509}"/>
              </a:ext>
            </a:extLst>
          </p:cNvPr>
          <p:cNvSpPr txBox="1">
            <a:spLocks/>
          </p:cNvSpPr>
          <p:nvPr/>
        </p:nvSpPr>
        <p:spPr>
          <a:xfrm>
            <a:off x="1534695" y="184666"/>
            <a:ext cx="9520158" cy="1049235"/>
          </a:xfrm>
          <a:prstGeom prst="rect">
            <a:avLst/>
          </a:prstGeom>
        </p:spPr>
        <p:txBody>
          <a:bodyPr vert="horz" lIns="91440" tIns="45720" rIns="91440" bIns="45720" rtlCol="0" anchor="b">
            <a:normAutofit fontScale="90000" lnSpcReduction="200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r>
              <a:rPr lang="en-GB" sz="4400" dirty="0">
                <a:latin typeface="Calibri" panose="020F0502020204030204" pitchFamily="34" charset="0"/>
                <a:cs typeface="Calibri" panose="020F0502020204030204" pitchFamily="34" charset="0"/>
              </a:rPr>
              <a:t>What are other departments saying/doing about it?</a:t>
            </a:r>
          </a:p>
        </p:txBody>
      </p:sp>
      <p:sp>
        <p:nvSpPr>
          <p:cNvPr id="2" name="Rectangle 1">
            <a:extLst>
              <a:ext uri="{FF2B5EF4-FFF2-40B4-BE49-F238E27FC236}">
                <a16:creationId xmlns:a16="http://schemas.microsoft.com/office/drawing/2014/main" id="{EC98B49E-9291-4001-80F5-C0C5F9C1023B}"/>
              </a:ext>
            </a:extLst>
          </p:cNvPr>
          <p:cNvSpPr/>
          <p:nvPr/>
        </p:nvSpPr>
        <p:spPr>
          <a:xfrm>
            <a:off x="1534695" y="1084271"/>
            <a:ext cx="10161119" cy="5115183"/>
          </a:xfrm>
          <a:prstGeom prst="rect">
            <a:avLst/>
          </a:prstGeom>
        </p:spPr>
        <p:txBody>
          <a:bodyPr wrap="square">
            <a:spAutoFit/>
          </a:bodyPr>
          <a:lstStyle/>
          <a:p>
            <a:pPr>
              <a:lnSpc>
                <a:spcPct val="107000"/>
              </a:lnSpc>
              <a:spcAft>
                <a:spcPts val="800"/>
              </a:spcAft>
            </a:pPr>
            <a:r>
              <a:rPr lang="en-GB" sz="2500" dirty="0">
                <a:latin typeface="Calibri" panose="020F0502020204030204" pitchFamily="34" charset="0"/>
                <a:ea typeface="Calibri" panose="020F0502020204030204" pitchFamily="34" charset="0"/>
                <a:cs typeface="Times New Roman" panose="02020603050405020304" pitchFamily="18" charset="0"/>
              </a:rPr>
              <a:t>Edinburgh - changes to policy:</a:t>
            </a:r>
          </a:p>
          <a:p>
            <a:pPr marL="342900" lvl="0" indent="-342900">
              <a:lnSpc>
                <a:spcPct val="107000"/>
              </a:lnSpc>
              <a:spcAft>
                <a:spcPts val="800"/>
              </a:spcAft>
              <a:buFont typeface="Arial" panose="020B0604020202020204" pitchFamily="34" charset="0"/>
              <a:buChar char="•"/>
              <a:tabLst>
                <a:tab pos="457200" algn="l"/>
              </a:tabLst>
            </a:pPr>
            <a:r>
              <a:rPr lang="en-GB" sz="2500" dirty="0">
                <a:latin typeface="Calibri" panose="020F0502020204030204" pitchFamily="34" charset="0"/>
                <a:ea typeface="Calibri" panose="020F0502020204030204" pitchFamily="34" charset="0"/>
                <a:cs typeface="Times New Roman" panose="02020603050405020304" pitchFamily="18" charset="0"/>
              </a:rPr>
              <a:t>Changing take-home assignments – </a:t>
            </a:r>
            <a:r>
              <a:rPr lang="en-GB" sz="2500" dirty="0" err="1">
                <a:latin typeface="Calibri" panose="020F0502020204030204" pitchFamily="34" charset="0"/>
                <a:ea typeface="Calibri" panose="020F0502020204030204" pitchFamily="34" charset="0"/>
                <a:cs typeface="Times New Roman" panose="02020603050405020304" pitchFamily="18" charset="0"/>
              </a:rPr>
              <a:t>eg</a:t>
            </a:r>
            <a:r>
              <a:rPr lang="en-GB" sz="2500" dirty="0">
                <a:latin typeface="Calibri" panose="020F0502020204030204" pitchFamily="34" charset="0"/>
                <a:ea typeface="Calibri" panose="020F0502020204030204" pitchFamily="34" charset="0"/>
                <a:cs typeface="Times New Roman" panose="02020603050405020304" pitchFamily="18" charset="0"/>
              </a:rPr>
              <a:t> replace open essays (at lower levels) with rephrasing exercises, replace coursework with formative assessment </a:t>
            </a:r>
          </a:p>
          <a:p>
            <a:pPr marL="342900" lvl="0" indent="-342900">
              <a:lnSpc>
                <a:spcPct val="107000"/>
              </a:lnSpc>
              <a:spcAft>
                <a:spcPts val="800"/>
              </a:spcAft>
              <a:buFont typeface="Arial" panose="020B0604020202020204" pitchFamily="34" charset="0"/>
              <a:buChar char="•"/>
              <a:tabLst>
                <a:tab pos="457200" algn="l"/>
              </a:tabLst>
            </a:pPr>
            <a:r>
              <a:rPr lang="en-GB" sz="2500" dirty="0">
                <a:latin typeface="Calibri" panose="020F0502020204030204" pitchFamily="34" charset="0"/>
                <a:ea typeface="Calibri" panose="020F0502020204030204" pitchFamily="34" charset="0"/>
                <a:cs typeface="Times New Roman" panose="02020603050405020304" pitchFamily="18" charset="0"/>
              </a:rPr>
              <a:t>Weight exam significantly more than coursework</a:t>
            </a:r>
          </a:p>
          <a:p>
            <a:pPr marL="342900" lvl="0" indent="-342900">
              <a:lnSpc>
                <a:spcPct val="107000"/>
              </a:lnSpc>
              <a:spcAft>
                <a:spcPts val="800"/>
              </a:spcAft>
              <a:buFont typeface="Arial" panose="020B0604020202020204" pitchFamily="34" charset="0"/>
              <a:buChar char="•"/>
              <a:tabLst>
                <a:tab pos="457200" algn="l"/>
              </a:tabLst>
            </a:pPr>
            <a:r>
              <a:rPr lang="en-GB" sz="2500" b="1" dirty="0">
                <a:latin typeface="Calibri" panose="020F0502020204030204" pitchFamily="34" charset="0"/>
                <a:ea typeface="Calibri" panose="020F0502020204030204" pitchFamily="34" charset="0"/>
                <a:cs typeface="Times New Roman" panose="02020603050405020304" pitchFamily="18" charset="0"/>
              </a:rPr>
              <a:t>Students have to respond to academic misconduct report – ‘yes, I accept it’, or ‘no, I appeal’. If they appeal they have to undergo a supervised exercise whereby they show how they achieved that performance.</a:t>
            </a:r>
            <a:endParaRPr lang="en-GB" sz="25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Courier New" panose="02070309020205020404" pitchFamily="49" charset="0"/>
              <a:buChar char="o"/>
              <a:tabLst>
                <a:tab pos="457200" algn="l"/>
              </a:tabLst>
            </a:pPr>
            <a:r>
              <a:rPr lang="en-GB" sz="2500" b="1" dirty="0">
                <a:latin typeface="Calibri" panose="020F0502020204030204" pitchFamily="34" charset="0"/>
                <a:ea typeface="Calibri" panose="020F0502020204030204" pitchFamily="34" charset="0"/>
                <a:cs typeface="Times New Roman" panose="02020603050405020304" pitchFamily="18" charset="0"/>
              </a:rPr>
              <a:t>This has had the effect of reducing the number of appeals!</a:t>
            </a:r>
            <a:endParaRPr lang="en-GB" sz="25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Courier New" panose="02070309020205020404" pitchFamily="49" charset="0"/>
              <a:buChar char="o"/>
              <a:tabLst>
                <a:tab pos="457200" algn="l"/>
              </a:tabLst>
            </a:pPr>
            <a:r>
              <a:rPr lang="en-GB" sz="2500" b="1" i="1" dirty="0">
                <a:latin typeface="Calibri" panose="020F0502020204030204" pitchFamily="34" charset="0"/>
                <a:ea typeface="Calibri" panose="020F0502020204030204" pitchFamily="34" charset="0"/>
                <a:cs typeface="Times New Roman" panose="02020603050405020304" pitchFamily="18" charset="0"/>
              </a:rPr>
              <a:t>I also think it may have a trickle-down effect and deter some students from using GT in the first place.</a:t>
            </a:r>
            <a:endParaRPr lang="en-GB" sz="25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49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63431B-9EA1-4F23-B34C-72B2BDE5B4F3}"/>
              </a:ext>
            </a:extLst>
          </p:cNvPr>
          <p:cNvPicPr>
            <a:picLocks noChangeAspect="1"/>
          </p:cNvPicPr>
          <p:nvPr/>
        </p:nvPicPr>
        <p:blipFill>
          <a:blip r:embed="rId3"/>
          <a:stretch>
            <a:fillRect/>
          </a:stretch>
        </p:blipFill>
        <p:spPr>
          <a:xfrm>
            <a:off x="1534696" y="670560"/>
            <a:ext cx="7649944" cy="6139760"/>
          </a:xfrm>
          <a:prstGeom prst="rect">
            <a:avLst/>
          </a:prstGeom>
          <a:effectLst>
            <a:outerShdw blurRad="50800" dist="50800" dir="5400000" algn="ctr" rotWithShape="0">
              <a:srgbClr val="000000">
                <a:alpha val="0"/>
              </a:srgbClr>
            </a:outerShdw>
          </a:effectLst>
        </p:spPr>
      </p:pic>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Discussion</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10111872" cy="5138205"/>
          </a:xfrm>
        </p:spPr>
        <p:txBody>
          <a:bodyPr>
            <a:normAutofit/>
          </a:bodyPr>
          <a:lstStyle/>
          <a:p>
            <a:r>
              <a:rPr lang="en-GB" sz="2800" dirty="0">
                <a:latin typeface="Calibri" panose="020F0502020204030204" pitchFamily="34" charset="0"/>
                <a:cs typeface="Calibri" panose="020F0502020204030204" pitchFamily="34" charset="0"/>
              </a:rPr>
              <a:t>What do you think are the implications of this research for assessment policy?</a:t>
            </a:r>
          </a:p>
          <a:p>
            <a:r>
              <a:rPr lang="en-GB" sz="2800" dirty="0">
                <a:latin typeface="Calibri" panose="020F0502020204030204" pitchFamily="34" charset="0"/>
                <a:cs typeface="Calibri" panose="020F0502020204030204" pitchFamily="34" charset="0"/>
              </a:rPr>
              <a:t>What is your experience of student use of FOMT?</a:t>
            </a:r>
          </a:p>
          <a:p>
            <a:r>
              <a:rPr lang="en-GB" sz="2800" dirty="0">
                <a:latin typeface="Calibri" panose="020F0502020204030204" pitchFamily="34" charset="0"/>
                <a:cs typeface="Calibri" panose="020F0502020204030204" pitchFamily="34" charset="0"/>
              </a:rPr>
              <a:t>Has your department discussed FOMT use and/or developed an assessment policy?</a:t>
            </a:r>
          </a:p>
          <a:p>
            <a:endParaRPr lang="en-GB" sz="2800" dirty="0">
              <a:latin typeface="Calibri" panose="020F0502020204030204" pitchFamily="34" charset="0"/>
              <a:cs typeface="Calibri" panose="020F0502020204030204" pitchFamily="34" charset="0"/>
            </a:endParaRPr>
          </a:p>
          <a:p>
            <a:pPr marL="0" indent="0">
              <a:buNone/>
            </a:pPr>
            <a:r>
              <a:rPr lang="en-GB" sz="2800" i="1" dirty="0">
                <a:latin typeface="Calibri" panose="020F0502020204030204" pitchFamily="34" charset="0"/>
                <a:cs typeface="Calibri" panose="020F0502020204030204" pitchFamily="34" charset="0"/>
              </a:rPr>
              <a:t>When we have discussed this in groups, I will share with you the steps we took at York St John…</a:t>
            </a:r>
          </a:p>
        </p:txBody>
      </p:sp>
    </p:spTree>
    <p:extLst>
      <p:ext uri="{BB962C8B-B14F-4D97-AF65-F5344CB8AC3E}">
        <p14:creationId xmlns:p14="http://schemas.microsoft.com/office/powerpoint/2010/main" val="3367453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Implications for our assessment policy</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4832092"/>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We used to assess by means of</a:t>
            </a: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e-portfolios including:</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Short pieces of written work</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Videos</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Class tests</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Extended essays (coursework)</a:t>
            </a:r>
          </a:p>
          <a:p>
            <a:pPr marL="342900" indent="-342900">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800" dirty="0">
                <a:latin typeface="Calibri" panose="020F0502020204030204" pitchFamily="34" charset="0"/>
                <a:cs typeface="Calibri" panose="020F0502020204030204" pitchFamily="34" charset="0"/>
              </a:rPr>
              <a:t>Oral exams</a:t>
            </a:r>
          </a:p>
          <a:p>
            <a:pPr marL="342900" indent="-342900">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a:p>
            <a:r>
              <a:rPr lang="en-GB" sz="2800" dirty="0">
                <a:latin typeface="Calibri" panose="020F0502020204030204" pitchFamily="34" charset="0"/>
                <a:cs typeface="Calibri" panose="020F0502020204030204" pitchFamily="34" charset="0"/>
              </a:rPr>
              <a:t>Apart from the class tests and oral exams, there is no assessment carried out under exam conditions.</a:t>
            </a:r>
            <a:endParaRPr lang="en-GB"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3266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Implications for our assessment policy</a:t>
            </a:r>
          </a:p>
        </p:txBody>
      </p:sp>
      <p:sp>
        <p:nvSpPr>
          <p:cNvPr id="7" name="TextBox 6">
            <a:extLst>
              <a:ext uri="{FF2B5EF4-FFF2-40B4-BE49-F238E27FC236}">
                <a16:creationId xmlns:a16="http://schemas.microsoft.com/office/drawing/2014/main" id="{F2A07BE8-8664-45EC-80BC-C9ED95E76A36}"/>
              </a:ext>
            </a:extLst>
          </p:cNvPr>
          <p:cNvSpPr txBox="1"/>
          <p:nvPr/>
        </p:nvSpPr>
        <p:spPr>
          <a:xfrm>
            <a:off x="1534696" y="1049235"/>
            <a:ext cx="9671784" cy="4339650"/>
          </a:xfrm>
          <a:prstGeom prst="rect">
            <a:avLst/>
          </a:prstGeom>
          <a:noFill/>
        </p:spPr>
        <p:txBody>
          <a:bodyPr wrap="square" rtlCol="0">
            <a:spAutoFit/>
          </a:bodyPr>
          <a:lstStyle/>
          <a:p>
            <a:r>
              <a:rPr lang="en-GB" sz="2800" dirty="0">
                <a:latin typeface="Calibri" panose="020F0502020204030204" pitchFamily="34" charset="0"/>
                <a:cs typeface="Calibri" panose="020F0502020204030204" pitchFamily="34" charset="0"/>
              </a:rPr>
              <a:t>On the strength of this research, we took the following decisions for this academic year:</a:t>
            </a:r>
          </a:p>
          <a:p>
            <a:pPr marL="457200" indent="-457200">
              <a:buFont typeface="Arial" panose="020B0604020202020204" pitchFamily="34" charset="0"/>
              <a:buChar char="•"/>
            </a:pPr>
            <a:r>
              <a:rPr lang="en-GB" sz="2800" dirty="0">
                <a:latin typeface="Calibri" panose="020F0502020204030204" pitchFamily="34" charset="0"/>
                <a:cs typeface="Calibri" panose="020F0502020204030204" pitchFamily="34" charset="0"/>
              </a:rPr>
              <a:t>e-portfolios including:</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Short pieces of written work</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Videos</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Class tests</a:t>
            </a:r>
          </a:p>
          <a:p>
            <a:pPr marL="914400" lvl="1" indent="-457200">
              <a:buFont typeface="Courier New" panose="02070309020205020404" pitchFamily="49" charset="0"/>
              <a:buChar char="o"/>
            </a:pPr>
            <a:r>
              <a:rPr lang="en-GB" sz="2800" dirty="0">
                <a:latin typeface="Calibri" panose="020F0502020204030204" pitchFamily="34" charset="0"/>
                <a:cs typeface="Calibri" panose="020F0502020204030204" pitchFamily="34" charset="0"/>
              </a:rPr>
              <a:t>Extended essays (coursework) </a:t>
            </a:r>
          </a:p>
          <a:p>
            <a:pPr marL="342900" indent="-342900">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800" dirty="0">
                <a:latin typeface="Calibri" panose="020F0502020204030204" pitchFamily="34" charset="0"/>
                <a:cs typeface="Calibri" panose="020F0502020204030204" pitchFamily="34" charset="0"/>
              </a:rPr>
              <a:t>Oral exams </a:t>
            </a:r>
          </a:p>
          <a:p>
            <a:pPr marL="342900"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CFB4A43-48B9-44E1-B48F-9AED558D9E2C}"/>
              </a:ext>
            </a:extLst>
          </p:cNvPr>
          <p:cNvSpPr txBox="1"/>
          <p:nvPr/>
        </p:nvSpPr>
        <p:spPr>
          <a:xfrm>
            <a:off x="4673601" y="3167390"/>
            <a:ext cx="6964218" cy="523220"/>
          </a:xfrm>
          <a:prstGeom prst="rect">
            <a:avLst/>
          </a:prstGeom>
          <a:noFill/>
        </p:spPr>
        <p:txBody>
          <a:bodyPr wrap="square" rtlCol="0">
            <a:spAutoFit/>
          </a:bodyPr>
          <a:lstStyle/>
          <a:p>
            <a:r>
              <a:rPr lang="en-GB" sz="2800" dirty="0">
                <a:solidFill>
                  <a:srgbClr val="FF0000"/>
                </a:solidFill>
                <a:latin typeface="Calibri" panose="020F0502020204030204" pitchFamily="34" charset="0"/>
                <a:cs typeface="Calibri" panose="020F0502020204030204" pitchFamily="34" charset="0"/>
              </a:rPr>
              <a:t>Increase weighting for writing test </a:t>
            </a:r>
          </a:p>
        </p:txBody>
      </p:sp>
      <p:cxnSp>
        <p:nvCxnSpPr>
          <p:cNvPr id="5" name="Straight Connector 4">
            <a:extLst>
              <a:ext uri="{FF2B5EF4-FFF2-40B4-BE49-F238E27FC236}">
                <a16:creationId xmlns:a16="http://schemas.microsoft.com/office/drawing/2014/main" id="{EB72EEE0-146D-4BFF-A342-C1363620C6CA}"/>
              </a:ext>
            </a:extLst>
          </p:cNvPr>
          <p:cNvCxnSpPr/>
          <p:nvPr/>
        </p:nvCxnSpPr>
        <p:spPr>
          <a:xfrm>
            <a:off x="2540000" y="2595418"/>
            <a:ext cx="4331855" cy="0"/>
          </a:xfrm>
          <a:prstGeom prst="line">
            <a:avLst/>
          </a:prstGeom>
          <a:ln w="38100"/>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E9555FFB-6297-4626-88D3-29AA549E214F}"/>
              </a:ext>
            </a:extLst>
          </p:cNvPr>
          <p:cNvSpPr txBox="1"/>
          <p:nvPr/>
        </p:nvSpPr>
        <p:spPr>
          <a:xfrm>
            <a:off x="7268865" y="3635987"/>
            <a:ext cx="3912215" cy="523220"/>
          </a:xfrm>
          <a:prstGeom prst="rect">
            <a:avLst/>
          </a:prstGeom>
          <a:noFill/>
        </p:spPr>
        <p:txBody>
          <a:bodyPr wrap="square" rtlCol="0">
            <a:spAutoFit/>
          </a:bodyPr>
          <a:lstStyle/>
          <a:p>
            <a:r>
              <a:rPr lang="en-GB" sz="2800" dirty="0">
                <a:solidFill>
                  <a:srgbClr val="FF0000"/>
                </a:solidFill>
                <a:latin typeface="Calibri" panose="020F0502020204030204" pitchFamily="34" charset="0"/>
                <a:cs typeface="Calibri" panose="020F0502020204030204" pitchFamily="34" charset="0"/>
              </a:rPr>
              <a:t>Change marking criteria:</a:t>
            </a:r>
          </a:p>
        </p:txBody>
      </p:sp>
      <p:sp>
        <p:nvSpPr>
          <p:cNvPr id="9" name="TextBox 8">
            <a:extLst>
              <a:ext uri="{FF2B5EF4-FFF2-40B4-BE49-F238E27FC236}">
                <a16:creationId xmlns:a16="http://schemas.microsoft.com/office/drawing/2014/main" id="{79A7938D-162B-4163-9185-FB4BB1DA9233}"/>
              </a:ext>
            </a:extLst>
          </p:cNvPr>
          <p:cNvSpPr txBox="1"/>
          <p:nvPr/>
        </p:nvSpPr>
        <p:spPr>
          <a:xfrm>
            <a:off x="3846215" y="4451692"/>
            <a:ext cx="3912215" cy="523220"/>
          </a:xfrm>
          <a:prstGeom prst="rect">
            <a:avLst/>
          </a:prstGeom>
          <a:noFill/>
        </p:spPr>
        <p:txBody>
          <a:bodyPr wrap="square" rtlCol="0">
            <a:spAutoFit/>
          </a:bodyPr>
          <a:lstStyle/>
          <a:p>
            <a:r>
              <a:rPr lang="en-GB" sz="2800" dirty="0">
                <a:solidFill>
                  <a:srgbClr val="FF0000"/>
                </a:solidFill>
                <a:latin typeface="Calibri" panose="020F0502020204030204" pitchFamily="34" charset="0"/>
                <a:cs typeface="Calibri" panose="020F0502020204030204" pitchFamily="34" charset="0"/>
              </a:rPr>
              <a:t>Use as viva for essays</a:t>
            </a:r>
          </a:p>
        </p:txBody>
      </p:sp>
    </p:spTree>
    <p:extLst>
      <p:ext uri="{BB962C8B-B14F-4D97-AF65-F5344CB8AC3E}">
        <p14:creationId xmlns:p14="http://schemas.microsoft.com/office/powerpoint/2010/main" val="186602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Old essay marking criteria</a:t>
            </a:r>
          </a:p>
        </p:txBody>
      </p:sp>
      <p:graphicFrame>
        <p:nvGraphicFramePr>
          <p:cNvPr id="8" name="Table 7">
            <a:extLst>
              <a:ext uri="{FF2B5EF4-FFF2-40B4-BE49-F238E27FC236}">
                <a16:creationId xmlns:a16="http://schemas.microsoft.com/office/drawing/2014/main" id="{755127C0-FADD-49E1-B909-9F253F8C6230}"/>
              </a:ext>
            </a:extLst>
          </p:cNvPr>
          <p:cNvGraphicFramePr>
            <a:graphicFrameLocks noGrp="1"/>
          </p:cNvGraphicFramePr>
          <p:nvPr>
            <p:extLst>
              <p:ext uri="{D42A27DB-BD31-4B8C-83A1-F6EECF244321}">
                <p14:modId xmlns:p14="http://schemas.microsoft.com/office/powerpoint/2010/main" val="1001324868"/>
              </p:ext>
            </p:extLst>
          </p:nvPr>
        </p:nvGraphicFramePr>
        <p:xfrm>
          <a:off x="1651333" y="1046910"/>
          <a:ext cx="9793708" cy="5054879"/>
        </p:xfrm>
        <a:graphic>
          <a:graphicData uri="http://schemas.openxmlformats.org/drawingml/2006/table">
            <a:tbl>
              <a:tblPr/>
              <a:tblGrid>
                <a:gridCol w="952558">
                  <a:extLst>
                    <a:ext uri="{9D8B030D-6E8A-4147-A177-3AD203B41FA5}">
                      <a16:colId xmlns:a16="http://schemas.microsoft.com/office/drawing/2014/main" val="3329052994"/>
                    </a:ext>
                  </a:extLst>
                </a:gridCol>
                <a:gridCol w="1022049">
                  <a:extLst>
                    <a:ext uri="{9D8B030D-6E8A-4147-A177-3AD203B41FA5}">
                      <a16:colId xmlns:a16="http://schemas.microsoft.com/office/drawing/2014/main" val="593402912"/>
                    </a:ext>
                  </a:extLst>
                </a:gridCol>
                <a:gridCol w="952558">
                  <a:extLst>
                    <a:ext uri="{9D8B030D-6E8A-4147-A177-3AD203B41FA5}">
                      <a16:colId xmlns:a16="http://schemas.microsoft.com/office/drawing/2014/main" val="2104821008"/>
                    </a:ext>
                  </a:extLst>
                </a:gridCol>
                <a:gridCol w="1111210">
                  <a:extLst>
                    <a:ext uri="{9D8B030D-6E8A-4147-A177-3AD203B41FA5}">
                      <a16:colId xmlns:a16="http://schemas.microsoft.com/office/drawing/2014/main" val="4145231648"/>
                    </a:ext>
                  </a:extLst>
                </a:gridCol>
                <a:gridCol w="1484888">
                  <a:extLst>
                    <a:ext uri="{9D8B030D-6E8A-4147-A177-3AD203B41FA5}">
                      <a16:colId xmlns:a16="http://schemas.microsoft.com/office/drawing/2014/main" val="1297472635"/>
                    </a:ext>
                  </a:extLst>
                </a:gridCol>
                <a:gridCol w="1484888">
                  <a:extLst>
                    <a:ext uri="{9D8B030D-6E8A-4147-A177-3AD203B41FA5}">
                      <a16:colId xmlns:a16="http://schemas.microsoft.com/office/drawing/2014/main" val="2925322029"/>
                    </a:ext>
                  </a:extLst>
                </a:gridCol>
                <a:gridCol w="1484888">
                  <a:extLst>
                    <a:ext uri="{9D8B030D-6E8A-4147-A177-3AD203B41FA5}">
                      <a16:colId xmlns:a16="http://schemas.microsoft.com/office/drawing/2014/main" val="2310175157"/>
                    </a:ext>
                  </a:extLst>
                </a:gridCol>
                <a:gridCol w="1300669">
                  <a:extLst>
                    <a:ext uri="{9D8B030D-6E8A-4147-A177-3AD203B41FA5}">
                      <a16:colId xmlns:a16="http://schemas.microsoft.com/office/drawing/2014/main" val="1851884922"/>
                    </a:ext>
                  </a:extLst>
                </a:gridCol>
              </a:tblGrid>
              <a:tr h="127086">
                <a:tc>
                  <a:txBody>
                    <a:bodyPr/>
                    <a:lstStyle/>
                    <a:p>
                      <a:pPr marL="36195" marR="36195" indent="-253365" algn="ctr">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 </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36195" marR="36195" indent="-253365" algn="ctr">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NSA (0-19)</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36195" marR="36195" indent="-253365">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F</a:t>
                      </a:r>
                      <a:r>
                        <a:rPr lang="en-GB" sz="800" b="1" spc="-5">
                          <a:effectLst/>
                          <a:latin typeface="Arial" panose="020B0604020202020204" pitchFamily="34" charset="0"/>
                          <a:ea typeface="SimSun" panose="02010600030101010101" pitchFamily="2" charset="-122"/>
                          <a:cs typeface="Arial" panose="020B0604020202020204" pitchFamily="34" charset="0"/>
                        </a:rPr>
                        <a:t> </a:t>
                      </a:r>
                      <a:r>
                        <a:rPr lang="en-GB" sz="800" b="1">
                          <a:effectLst/>
                          <a:latin typeface="Arial" panose="020B0604020202020204" pitchFamily="34" charset="0"/>
                          <a:ea typeface="SimSun" panose="02010600030101010101" pitchFamily="2" charset="-122"/>
                          <a:cs typeface="Arial" panose="020B0604020202020204" pitchFamily="34" charset="0"/>
                        </a:rPr>
                        <a:t>(2 F (20-39)</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3rd D (40-49)</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2:2 C (50</a:t>
                      </a:r>
                      <a:r>
                        <a:rPr lang="en-GB" sz="800" b="1" spc="5">
                          <a:effectLst/>
                          <a:latin typeface="Arial" panose="020B0604020202020204" pitchFamily="34" charset="0"/>
                          <a:ea typeface="SimSun" panose="02010600030101010101" pitchFamily="2" charset="-122"/>
                          <a:cs typeface="Arial" panose="020B0604020202020204" pitchFamily="34" charset="0"/>
                        </a:rPr>
                        <a:t>-</a:t>
                      </a:r>
                      <a:r>
                        <a:rPr lang="en-GB" sz="800" b="1">
                          <a:effectLst/>
                          <a:latin typeface="Arial" panose="020B0604020202020204" pitchFamily="34" charset="0"/>
                          <a:ea typeface="SimSun" panose="02010600030101010101" pitchFamily="2" charset="-122"/>
                          <a:cs typeface="Arial" panose="020B0604020202020204" pitchFamily="34" charset="0"/>
                        </a:rPr>
                        <a:t>5</a:t>
                      </a:r>
                      <a:r>
                        <a:rPr lang="en-GB" sz="800" b="1" spc="10">
                          <a:effectLst/>
                          <a:latin typeface="Arial" panose="020B0604020202020204" pitchFamily="34" charset="0"/>
                          <a:ea typeface="SimSun" panose="02010600030101010101" pitchFamily="2" charset="-122"/>
                          <a:cs typeface="Arial" panose="020B0604020202020204" pitchFamily="34" charset="0"/>
                        </a:rPr>
                        <a:t>9</a:t>
                      </a:r>
                      <a:r>
                        <a:rPr lang="en-GB" sz="800" b="1">
                          <a:effectLst/>
                          <a:latin typeface="Arial" panose="020B0604020202020204" pitchFamily="34" charset="0"/>
                          <a:ea typeface="SimSun" panose="02010600030101010101" pitchFamily="2" charset="-122"/>
                          <a:cs typeface="Arial" panose="020B0604020202020204" pitchFamily="34" charset="0"/>
                        </a:rPr>
                        <a:t>)</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2:1 B (60-69)</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1st A (70-84)</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800" b="1">
                          <a:effectLst/>
                          <a:latin typeface="Arial" panose="020B0604020202020204" pitchFamily="34" charset="0"/>
                          <a:ea typeface="SimSun" panose="02010600030101010101" pitchFamily="2" charset="-122"/>
                          <a:cs typeface="Arial" panose="020B0604020202020204" pitchFamily="34" charset="0"/>
                        </a:rPr>
                        <a:t>1st* A* (85+)</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242772438"/>
                  </a:ext>
                </a:extLst>
              </a:tr>
              <a:tr h="1213869">
                <a:tc>
                  <a:txBody>
                    <a:bodyPr/>
                    <a:lstStyle/>
                    <a:p>
                      <a:pPr marL="36195" marR="36195">
                        <a:lnSpc>
                          <a:spcPct val="115000"/>
                        </a:lnSpc>
                        <a:spcBef>
                          <a:spcPts val="300"/>
                        </a:spcBef>
                        <a:spcAft>
                          <a:spcPts val="300"/>
                        </a:spcAft>
                      </a:pPr>
                      <a:r>
                        <a:rPr lang="en-GB" sz="900" b="1">
                          <a:effectLst/>
                          <a:latin typeface="Arial" panose="020B0604020202020204" pitchFamily="34" charset="0"/>
                          <a:ea typeface="SimSun" panose="02010600030101010101" pitchFamily="2" charset="-122"/>
                          <a:cs typeface="Arial" panose="020B0604020202020204" pitchFamily="34" charset="0"/>
                        </a:rPr>
                        <a:t>Content</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R="36195">
                        <a:lnSpc>
                          <a:spcPct val="115000"/>
                        </a:lnSpc>
                        <a:spcBef>
                          <a:spcPts val="300"/>
                        </a:spcBef>
                        <a:spcAft>
                          <a:spcPts val="300"/>
                        </a:spcAft>
                      </a:pPr>
                      <a:r>
                        <a:rPr lang="en-GB" sz="800" i="1" spc="-5">
                          <a:effectLst/>
                          <a:latin typeface="Arial" panose="020B0604020202020204" pitchFamily="34" charset="0"/>
                          <a:ea typeface="SimSun" panose="02010600030101010101" pitchFamily="2" charset="-122"/>
                          <a:cs typeface="Arial" panose="020B0604020202020204" pitchFamily="34" charset="0"/>
                        </a:rPr>
                        <a:t>Very poor content, very limited scope, unbalanced argument</a:t>
                      </a:r>
                      <a:r>
                        <a:rPr lang="en-GB" sz="800" i="1">
                          <a:effectLst/>
                          <a:latin typeface="Arial" panose="020B0604020202020204" pitchFamily="34" charset="0"/>
                          <a:ea typeface="SimSun" panose="02010600030101010101" pitchFamily="2" charset="-122"/>
                          <a:cs typeface="Arial" panose="020B0604020202020204" pitchFamily="34" charset="0"/>
                        </a:rPr>
                        <a:t>, generally unclear, possibly insufficient length</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marR="36195">
                        <a:lnSpc>
                          <a:spcPct val="115000"/>
                        </a:lnSpc>
                        <a:spcBef>
                          <a:spcPts val="300"/>
                        </a:spcBef>
                        <a:spcAft>
                          <a:spcPts val="300"/>
                        </a:spcAft>
                      </a:pPr>
                      <a:r>
                        <a:rPr lang="en-GB" sz="800" i="1">
                          <a:effectLst/>
                          <a:latin typeface="Arial" panose="020B0604020202020204" pitchFamily="34" charset="0"/>
                          <a:ea typeface="SimSun" panose="02010600030101010101" pitchFamily="2" charset="-122"/>
                          <a:cs typeface="Arial" panose="020B0604020202020204" pitchFamily="34" charset="0"/>
                        </a:rPr>
                        <a:t>Poor content, limited scope, lack of balance, some lack of clarity, possibly insufficient length</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marR="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Fair level of analysis, some scope, some attempt at balanced argument, some clarity.</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marR="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Good level of analysis, relatively broad scope (‘bigger picture’), balanced and clear argument.</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Very good level of analysis and scope, very clear and balanced argument.</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Excellent level of analysis and scope, going beyond the obvious. Very clear and well-balanced argument.</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Outstanding level of analysis and scope, imaginative and original work. Very clear and well-balanced argument.</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53131784"/>
                  </a:ext>
                </a:extLst>
              </a:tr>
              <a:tr h="886998">
                <a:tc>
                  <a:txBody>
                    <a:bodyPr/>
                    <a:lstStyle/>
                    <a:p>
                      <a:pPr marL="36195" marR="36195">
                        <a:lnSpc>
                          <a:spcPct val="115000"/>
                        </a:lnSpc>
                        <a:spcBef>
                          <a:spcPts val="300"/>
                        </a:spcBef>
                        <a:spcAft>
                          <a:spcPts val="300"/>
                        </a:spcAft>
                      </a:pPr>
                      <a:r>
                        <a:rPr lang="en-GB" sz="900" b="1">
                          <a:effectLst/>
                          <a:latin typeface="Arial" panose="020B0604020202020204" pitchFamily="34" charset="0"/>
                          <a:ea typeface="SimSun" panose="02010600030101010101" pitchFamily="2" charset="-122"/>
                          <a:cs typeface="Arial" panose="020B0604020202020204" pitchFamily="34" charset="0"/>
                        </a:rPr>
                        <a:t>Structure</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R="36195">
                        <a:lnSpc>
                          <a:spcPct val="115000"/>
                        </a:lnSpc>
                        <a:spcBef>
                          <a:spcPts val="300"/>
                        </a:spcBef>
                        <a:spcAft>
                          <a:spcPts val="300"/>
                        </a:spcAft>
                      </a:pPr>
                      <a:r>
                        <a:rPr lang="en-GB" sz="800" i="1" spc="-5" dirty="0">
                          <a:effectLst/>
                          <a:latin typeface="Arial" panose="020B0604020202020204" pitchFamily="34" charset="0"/>
                          <a:ea typeface="SimSun" panose="02010600030101010101" pitchFamily="2" charset="-122"/>
                          <a:cs typeface="Arial" panose="020B0604020202020204" pitchFamily="34" charset="0"/>
                        </a:rPr>
                        <a:t>Lack of structure, </a:t>
                      </a:r>
                      <a:r>
                        <a:rPr lang="en-GB" sz="900" i="1" spc="-5" dirty="0">
                          <a:effectLst/>
                          <a:latin typeface="Arial" panose="020B0604020202020204" pitchFamily="34" charset="0"/>
                          <a:ea typeface="SimSun" panose="02010600030101010101" pitchFamily="2" charset="-122"/>
                          <a:cs typeface="Arial" panose="020B0604020202020204" pitchFamily="34" charset="0"/>
                        </a:rPr>
                        <a:t>very</a:t>
                      </a:r>
                      <a:r>
                        <a:rPr lang="en-GB" sz="800" i="1" spc="-5" dirty="0">
                          <a:effectLst/>
                          <a:latin typeface="Arial" panose="020B0604020202020204" pitchFamily="34" charset="0"/>
                          <a:ea typeface="SimSun" panose="02010600030101010101" pitchFamily="2" charset="-122"/>
                          <a:cs typeface="Arial" panose="020B0604020202020204" pitchFamily="34" charset="0"/>
                        </a:rPr>
                        <a:t> poor cohesion.</a:t>
                      </a:r>
                      <a:endParaRPr lang="en-GB" sz="900" dirty="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en-GB" sz="800" i="1">
                          <a:effectLst/>
                          <a:latin typeface="Arial" panose="020B0604020202020204" pitchFamily="34" charset="0"/>
                          <a:ea typeface="SimSun" panose="02010600030101010101" pitchFamily="2" charset="-122"/>
                          <a:cs typeface="Arial" panose="020B0604020202020204" pitchFamily="34" charset="0"/>
                        </a:rPr>
                        <a:t>Poor structure and cohesion.</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Fair structure, some use of connectors and cohesive devices.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Good structure on the whole, some good use of connectors and cohesive devices.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Logical structure, very good use of connectors and cohesive devices.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Excellent and well-presented structure, excellent use of connectors and cohesive devices.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a:lnSpc>
                          <a:spcPct val="115000"/>
                        </a:lnSpc>
                        <a:spcBef>
                          <a:spcPts val="300"/>
                        </a:spcBef>
                        <a:spcAft>
                          <a:spcPts val="300"/>
                        </a:spcAft>
                      </a:pPr>
                      <a:r>
                        <a:rPr lang="en-GB" sz="900">
                          <a:effectLst/>
                          <a:latin typeface="Arial" panose="020B0604020202020204" pitchFamily="34" charset="0"/>
                          <a:ea typeface="SimSun" panose="02010600030101010101" pitchFamily="2" charset="-122"/>
                          <a:cs typeface="Arial" panose="020B0604020202020204" pitchFamily="34" charset="0"/>
                        </a:rPr>
                        <a:t>Outstanding and well-presented structure, outstanding use of connectors and cohesive devices. </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226865072"/>
                  </a:ext>
                </a:extLst>
              </a:tr>
              <a:tr h="736736">
                <a:tc>
                  <a:txBody>
                    <a:bodyPr/>
                    <a:lstStyle/>
                    <a:p>
                      <a:pPr marL="36195" marR="36195">
                        <a:lnSpc>
                          <a:spcPct val="115000"/>
                        </a:lnSpc>
                        <a:spcBef>
                          <a:spcPts val="300"/>
                        </a:spcBef>
                        <a:spcAft>
                          <a:spcPts val="300"/>
                        </a:spcAft>
                      </a:pPr>
                      <a:r>
                        <a:rPr lang="en-GB" sz="800" b="1" spc="-5">
                          <a:effectLst/>
                          <a:latin typeface="Arial" panose="020B0604020202020204" pitchFamily="34" charset="0"/>
                          <a:ea typeface="SimSun" panose="02010600030101010101" pitchFamily="2" charset="-122"/>
                          <a:cs typeface="Arial" panose="020B0604020202020204" pitchFamily="34" charset="0"/>
                        </a:rPr>
                        <a:t>Grammar</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marR="36195">
                        <a:lnSpc>
                          <a:spcPct val="115000"/>
                        </a:lnSpc>
                        <a:spcBef>
                          <a:spcPts val="300"/>
                        </a:spcBef>
                        <a:spcAft>
                          <a:spcPts val="300"/>
                        </a:spcAft>
                      </a:pPr>
                      <a:r>
                        <a:rPr lang="en-GB" sz="800" i="1" spc="-5">
                          <a:effectLst/>
                          <a:latin typeface="Arial" panose="020B0604020202020204" pitchFamily="34" charset="0"/>
                          <a:ea typeface="SimSun" panose="02010600030101010101" pitchFamily="2" charset="-122"/>
                          <a:cs typeface="Arial" panose="020B0604020202020204" pitchFamily="34" charset="0"/>
                        </a:rPr>
                        <a:t>Very poor command overall, frequent major errors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marR="36195">
                        <a:lnSpc>
                          <a:spcPct val="115000"/>
                        </a:lnSpc>
                        <a:spcBef>
                          <a:spcPts val="300"/>
                        </a:spcBef>
                        <a:spcAft>
                          <a:spcPts val="300"/>
                        </a:spcAft>
                      </a:pPr>
                      <a:r>
                        <a:rPr lang="en-GB" sz="800" i="1" spc="-5" dirty="0">
                          <a:effectLst/>
                          <a:latin typeface="Arial" panose="020B0604020202020204" pitchFamily="34" charset="0"/>
                          <a:ea typeface="SimSun" panose="02010600030101010101" pitchFamily="2" charset="-122"/>
                          <a:cs typeface="Arial" panose="020B0604020202020204" pitchFamily="34" charset="0"/>
                        </a:rPr>
                        <a:t>Poor command, even of basic structures, frequent major errors</a:t>
                      </a:r>
                      <a:endParaRPr lang="en-GB" sz="900" dirty="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marR="36195">
                        <a:lnSpc>
                          <a:spcPct val="115000"/>
                        </a:lnSpc>
                        <a:spcBef>
                          <a:spcPts val="300"/>
                        </a:spcBef>
                        <a:spcAft>
                          <a:spcPts val="300"/>
                        </a:spcAft>
                      </a:pPr>
                      <a:r>
                        <a:rPr lang="en-GB" sz="800" dirty="0">
                          <a:effectLst/>
                          <a:latin typeface="Arial" panose="020B0604020202020204" pitchFamily="34" charset="0"/>
                          <a:ea typeface="SimSun" panose="02010600030101010101" pitchFamily="2" charset="-122"/>
                          <a:cs typeface="Arial" panose="020B0604020202020204" pitchFamily="34" charset="0"/>
                        </a:rPr>
                        <a:t>Fa</a:t>
                      </a:r>
                      <a:r>
                        <a:rPr lang="en-GB" sz="800" spc="-5" dirty="0">
                          <a:effectLst/>
                          <a:latin typeface="Arial" panose="020B0604020202020204" pitchFamily="34" charset="0"/>
                          <a:ea typeface="SimSun" panose="02010600030101010101" pitchFamily="2" charset="-122"/>
                          <a:cs typeface="Arial" panose="020B0604020202020204" pitchFamily="34" charset="0"/>
                        </a:rPr>
                        <a:t>i</a:t>
                      </a:r>
                      <a:r>
                        <a:rPr lang="en-GB" sz="800" dirty="0">
                          <a:effectLst/>
                          <a:latin typeface="Arial" panose="020B0604020202020204" pitchFamily="34" charset="0"/>
                          <a:ea typeface="SimSun" panose="02010600030101010101" pitchFamily="2" charset="-122"/>
                          <a:cs typeface="Arial" panose="020B0604020202020204" pitchFamily="34" charset="0"/>
                        </a:rPr>
                        <a:t>r gra</a:t>
                      </a:r>
                      <a:r>
                        <a:rPr lang="en-GB" sz="800" spc="-5" dirty="0">
                          <a:effectLst/>
                          <a:latin typeface="Arial" panose="020B0604020202020204" pitchFamily="34" charset="0"/>
                          <a:ea typeface="SimSun" panose="02010600030101010101" pitchFamily="2" charset="-122"/>
                          <a:cs typeface="Arial" panose="020B0604020202020204" pitchFamily="34" charset="0"/>
                        </a:rPr>
                        <a:t>s</a:t>
                      </a:r>
                      <a:r>
                        <a:rPr lang="en-GB" sz="800" dirty="0">
                          <a:effectLst/>
                          <a:latin typeface="Arial" panose="020B0604020202020204" pitchFamily="34" charset="0"/>
                          <a:ea typeface="SimSun" panose="02010600030101010101" pitchFamily="2" charset="-122"/>
                          <a:cs typeface="Arial" panose="020B0604020202020204" pitchFamily="34" charset="0"/>
                        </a:rPr>
                        <a:t>p</a:t>
                      </a:r>
                      <a:r>
                        <a:rPr lang="en-GB" sz="800" spc="-5" dirty="0">
                          <a:effectLst/>
                          <a:latin typeface="Arial" panose="020B0604020202020204" pitchFamily="34" charset="0"/>
                          <a:ea typeface="SimSun" panose="02010600030101010101" pitchFamily="2" charset="-122"/>
                          <a:cs typeface="Arial" panose="020B0604020202020204" pitchFamily="34" charset="0"/>
                        </a:rPr>
                        <a:t> </a:t>
                      </a:r>
                      <a:r>
                        <a:rPr lang="en-GB" sz="800" dirty="0">
                          <a:effectLst/>
                          <a:latin typeface="Arial" panose="020B0604020202020204" pitchFamily="34" charset="0"/>
                          <a:ea typeface="SimSun" panose="02010600030101010101" pitchFamily="2" charset="-122"/>
                          <a:cs typeface="Arial" panose="020B0604020202020204" pitchFamily="34" charset="0"/>
                        </a:rPr>
                        <a:t>of </a:t>
                      </a:r>
                      <a:r>
                        <a:rPr lang="en-GB" sz="800" spc="-5" dirty="0">
                          <a:effectLst/>
                          <a:latin typeface="Arial" panose="020B0604020202020204" pitchFamily="34" charset="0"/>
                          <a:ea typeface="SimSun" panose="02010600030101010101" pitchFamily="2" charset="-122"/>
                          <a:cs typeface="Arial" panose="020B0604020202020204" pitchFamily="34" charset="0"/>
                        </a:rPr>
                        <a:t>b</a:t>
                      </a:r>
                      <a:r>
                        <a:rPr lang="en-GB" sz="800" dirty="0">
                          <a:effectLst/>
                          <a:latin typeface="Arial" panose="020B0604020202020204" pitchFamily="34" charset="0"/>
                          <a:ea typeface="SimSun" panose="02010600030101010101" pitchFamily="2" charset="-122"/>
                          <a:cs typeface="Arial" panose="020B0604020202020204" pitchFamily="34" charset="0"/>
                        </a:rPr>
                        <a:t>as</a:t>
                      </a:r>
                      <a:r>
                        <a:rPr lang="en-GB" sz="800" spc="-5" dirty="0">
                          <a:effectLst/>
                          <a:latin typeface="Arial" panose="020B0604020202020204" pitchFamily="34" charset="0"/>
                          <a:ea typeface="SimSun" panose="02010600030101010101" pitchFamily="2" charset="-122"/>
                          <a:cs typeface="Arial" panose="020B0604020202020204" pitchFamily="34" charset="0"/>
                        </a:rPr>
                        <a:t>i</a:t>
                      </a:r>
                      <a:r>
                        <a:rPr lang="en-GB" sz="800" dirty="0">
                          <a:effectLst/>
                          <a:latin typeface="Arial" panose="020B0604020202020204" pitchFamily="34" charset="0"/>
                          <a:ea typeface="SimSun" panose="02010600030101010101" pitchFamily="2" charset="-122"/>
                          <a:cs typeface="Arial" panose="020B0604020202020204" pitchFamily="34" charset="0"/>
                        </a:rPr>
                        <a:t>c </a:t>
                      </a:r>
                      <a:r>
                        <a:rPr lang="en-GB" sz="800" spc="5" dirty="0">
                          <a:effectLst/>
                          <a:latin typeface="Arial" panose="020B0604020202020204" pitchFamily="34" charset="0"/>
                          <a:ea typeface="SimSun" panose="02010600030101010101" pitchFamily="2" charset="-122"/>
                          <a:cs typeface="Arial" panose="020B0604020202020204" pitchFamily="34" charset="0"/>
                        </a:rPr>
                        <a:t>gr</a:t>
                      </a:r>
                      <a:r>
                        <a:rPr lang="en-GB" sz="800" dirty="0">
                          <a:effectLst/>
                          <a:latin typeface="Arial" panose="020B0604020202020204" pitchFamily="34" charset="0"/>
                          <a:ea typeface="SimSun" panose="02010600030101010101" pitchFamily="2" charset="-122"/>
                          <a:cs typeface="Arial" panose="020B0604020202020204" pitchFamily="34" charset="0"/>
                        </a:rPr>
                        <a:t>am</a:t>
                      </a:r>
                      <a:r>
                        <a:rPr lang="en-GB" sz="800" spc="-10" dirty="0">
                          <a:effectLst/>
                          <a:latin typeface="Arial" panose="020B0604020202020204" pitchFamily="34" charset="0"/>
                          <a:ea typeface="SimSun" panose="02010600030101010101" pitchFamily="2" charset="-122"/>
                          <a:cs typeface="Arial" panose="020B0604020202020204" pitchFamily="34" charset="0"/>
                        </a:rPr>
                        <a:t>m</a:t>
                      </a:r>
                      <a:r>
                        <a:rPr lang="en-GB" sz="800" dirty="0">
                          <a:effectLst/>
                          <a:latin typeface="Arial" panose="020B0604020202020204" pitchFamily="34" charset="0"/>
                          <a:ea typeface="SimSun" panose="02010600030101010101" pitchFamily="2" charset="-122"/>
                          <a:cs typeface="Arial" panose="020B0604020202020204" pitchFamily="34" charset="0"/>
                        </a:rPr>
                        <a:t>a</a:t>
                      </a:r>
                      <a:r>
                        <a:rPr lang="en-GB" sz="800" spc="5" dirty="0">
                          <a:effectLst/>
                          <a:latin typeface="Arial" panose="020B0604020202020204" pitchFamily="34" charset="0"/>
                          <a:ea typeface="SimSun" panose="02010600030101010101" pitchFamily="2" charset="-122"/>
                          <a:cs typeface="Arial" panose="020B0604020202020204" pitchFamily="34" charset="0"/>
                        </a:rPr>
                        <a:t>r </a:t>
                      </a:r>
                      <a:r>
                        <a:rPr lang="en-GB" sz="800" dirty="0">
                          <a:effectLst/>
                          <a:latin typeface="Arial" panose="020B0604020202020204" pitchFamily="34" charset="0"/>
                          <a:ea typeface="SimSun" panose="02010600030101010101" pitchFamily="2" charset="-122"/>
                          <a:cs typeface="Arial" panose="020B0604020202020204" pitchFamily="34" charset="0"/>
                        </a:rPr>
                        <a:t>but </a:t>
                      </a:r>
                      <a:r>
                        <a:rPr lang="en-GB" sz="800" spc="5" dirty="0">
                          <a:effectLst/>
                          <a:latin typeface="Arial" panose="020B0604020202020204" pitchFamily="34" charset="0"/>
                          <a:ea typeface="SimSun" panose="02010600030101010101" pitchFamily="2" charset="-122"/>
                          <a:cs typeface="Arial" panose="020B0604020202020204" pitchFamily="34" charset="0"/>
                        </a:rPr>
                        <a:t>some major and frequent minor </a:t>
                      </a:r>
                      <a:r>
                        <a:rPr lang="en-GB" sz="800" dirty="0">
                          <a:effectLst/>
                          <a:latin typeface="Arial" panose="020B0604020202020204" pitchFamily="34" charset="0"/>
                          <a:ea typeface="SimSun" panose="02010600030101010101" pitchFamily="2" charset="-122"/>
                          <a:cs typeface="Arial" panose="020B0604020202020204" pitchFamily="34" charset="0"/>
                        </a:rPr>
                        <a:t>error</a:t>
                      </a:r>
                      <a:r>
                        <a:rPr lang="en-GB" sz="800" spc="-5" dirty="0">
                          <a:effectLst/>
                          <a:latin typeface="Arial" panose="020B0604020202020204" pitchFamily="34" charset="0"/>
                          <a:ea typeface="SimSun" panose="02010600030101010101" pitchFamily="2" charset="-122"/>
                          <a:cs typeface="Arial" panose="020B0604020202020204" pitchFamily="34" charset="0"/>
                        </a:rPr>
                        <a:t>s</a:t>
                      </a:r>
                      <a:endParaRPr lang="en-GB" sz="900" dirty="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a:lnSpc>
                          <a:spcPct val="115000"/>
                        </a:lnSpc>
                        <a:spcBef>
                          <a:spcPts val="300"/>
                        </a:spcBef>
                        <a:spcAft>
                          <a:spcPts val="300"/>
                        </a:spcAft>
                      </a:pPr>
                      <a:r>
                        <a:rPr lang="en-GB" sz="800" spc="-5">
                          <a:effectLst/>
                          <a:latin typeface="Arial" panose="020B0604020202020204" pitchFamily="34" charset="0"/>
                          <a:ea typeface="SimSun" panose="02010600030101010101" pitchFamily="2" charset="-122"/>
                          <a:cs typeface="Arial" panose="020B0604020202020204" pitchFamily="34" charset="0"/>
                        </a:rPr>
                        <a:t>Good</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command of basic grammar, some major and minor errors, but possible lack of command of more advanced structures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a:lnSpc>
                          <a:spcPct val="115000"/>
                        </a:lnSpc>
                        <a:spcBef>
                          <a:spcPts val="300"/>
                        </a:spcBef>
                        <a:spcAft>
                          <a:spcPts val="300"/>
                        </a:spcAft>
                      </a:pPr>
                      <a:r>
                        <a:rPr lang="en-GB" sz="800" spc="-5">
                          <a:effectLst/>
                          <a:latin typeface="Arial" panose="020B0604020202020204" pitchFamily="34" charset="0"/>
                          <a:ea typeface="SimSun" panose="02010600030101010101" pitchFamily="2" charset="-122"/>
                          <a:cs typeface="Arial" panose="020B0604020202020204" pitchFamily="34" charset="0"/>
                        </a:rPr>
                        <a:t>Very good</a:t>
                      </a:r>
                      <a:r>
                        <a:rPr lang="en-GB" sz="800" spc="5">
                          <a:effectLst/>
                          <a:latin typeface="Arial" panose="020B0604020202020204" pitchFamily="34" charset="0"/>
                          <a:ea typeface="SimSun" panose="02010600030101010101" pitchFamily="2" charset="-122"/>
                          <a:cs typeface="Arial" panose="020B0604020202020204" pitchFamily="34" charset="0"/>
                        </a:rPr>
                        <a:t> command of </a:t>
                      </a:r>
                      <a:r>
                        <a:rPr lang="en-GB" sz="800">
                          <a:effectLst/>
                          <a:latin typeface="Arial" panose="020B0604020202020204" pitchFamily="34" charset="0"/>
                          <a:ea typeface="SimSun" panose="02010600030101010101" pitchFamily="2" charset="-122"/>
                          <a:cs typeface="Arial" panose="020B0604020202020204" pitchFamily="34" charset="0"/>
                        </a:rPr>
                        <a:t>basic grammar, although some errors in more advanced structures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a:lnSpc>
                          <a:spcPct val="115000"/>
                        </a:lnSpc>
                        <a:spcBef>
                          <a:spcPts val="300"/>
                        </a:spcBef>
                        <a:spcAft>
                          <a:spcPts val="300"/>
                        </a:spcAft>
                        <a:tabLst>
                          <a:tab pos="1433830" algn="r"/>
                        </a:tabLst>
                      </a:pPr>
                      <a:r>
                        <a:rPr lang="en-GB" sz="800" spc="-5">
                          <a:effectLst/>
                          <a:latin typeface="Arial" panose="020B0604020202020204" pitchFamily="34" charset="0"/>
                          <a:ea typeface="SimSun" panose="02010600030101010101" pitchFamily="2" charset="-122"/>
                          <a:cs typeface="Arial" panose="020B0604020202020204" pitchFamily="34" charset="0"/>
                        </a:rPr>
                        <a:t>Excellent command of </a:t>
                      </a:r>
                      <a:r>
                        <a:rPr lang="en-GB" sz="800">
                          <a:effectLst/>
                          <a:latin typeface="Arial" panose="020B0604020202020204" pitchFamily="34" charset="0"/>
                          <a:ea typeface="SimSun" panose="02010600030101010101" pitchFamily="2" charset="-122"/>
                          <a:cs typeface="Arial" panose="020B0604020202020204" pitchFamily="34" charset="0"/>
                        </a:rPr>
                        <a:t>grammar, few errors even in more advanced structures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tc>
                  <a:txBody>
                    <a:bodyPr/>
                    <a:lstStyle/>
                    <a:p>
                      <a:pPr marL="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Almost totally error-free.</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38330916"/>
                  </a:ext>
                </a:extLst>
              </a:tr>
              <a:tr h="736736">
                <a:tc>
                  <a:txBody>
                    <a:bodyPr/>
                    <a:lstStyle/>
                    <a:p>
                      <a:pPr marL="36195" marR="36195">
                        <a:lnSpc>
                          <a:spcPct val="115000"/>
                        </a:lnSpc>
                        <a:spcBef>
                          <a:spcPts val="300"/>
                        </a:spcBef>
                        <a:spcAft>
                          <a:spcPts val="300"/>
                        </a:spcAft>
                      </a:pPr>
                      <a:r>
                        <a:rPr lang="en-GB" sz="800" b="1" spc="-5">
                          <a:effectLst/>
                          <a:latin typeface="Arial" panose="020B0604020202020204" pitchFamily="34" charset="0"/>
                          <a:ea typeface="SimSun" panose="02010600030101010101" pitchFamily="2" charset="-122"/>
                          <a:cs typeface="Arial" panose="020B0604020202020204" pitchFamily="34" charset="0"/>
                        </a:rPr>
                        <a:t>Vocabulary, idiom and register</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36195" marR="36195">
                        <a:lnSpc>
                          <a:spcPct val="115000"/>
                        </a:lnSpc>
                        <a:spcBef>
                          <a:spcPts val="300"/>
                        </a:spcBef>
                        <a:spcAft>
                          <a:spcPts val="300"/>
                        </a:spcAft>
                      </a:pPr>
                      <a:r>
                        <a:rPr lang="en-GB" sz="800" i="1" spc="-5">
                          <a:effectLst/>
                          <a:latin typeface="Arial" panose="020B0604020202020204" pitchFamily="34" charset="0"/>
                          <a:ea typeface="SimSun" panose="02010600030101010101" pitchFamily="2" charset="-122"/>
                          <a:cs typeface="Arial" panose="020B0604020202020204" pitchFamily="34" charset="0"/>
                        </a:rPr>
                        <a:t>Very poor vocabulary</a:t>
                      </a:r>
                      <a:r>
                        <a:rPr lang="en-GB" sz="800" i="1">
                          <a:effectLst/>
                          <a:latin typeface="Arial" panose="020B0604020202020204" pitchFamily="34" charset="0"/>
                          <a:ea typeface="SimSun" panose="02010600030101010101" pitchFamily="2" charset="-122"/>
                          <a:cs typeface="Arial" panose="020B0604020202020204" pitchFamily="34" charset="0"/>
                        </a:rPr>
                        <a:t>. Inappropriate register.</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6195" marR="36195">
                        <a:lnSpc>
                          <a:spcPct val="115000"/>
                        </a:lnSpc>
                        <a:spcBef>
                          <a:spcPts val="300"/>
                        </a:spcBef>
                        <a:spcAft>
                          <a:spcPts val="300"/>
                        </a:spcAft>
                      </a:pPr>
                      <a:r>
                        <a:rPr lang="en-GB" sz="800" i="1">
                          <a:effectLst/>
                          <a:latin typeface="Arial" panose="020B0604020202020204" pitchFamily="34" charset="0"/>
                          <a:ea typeface="SimSun" panose="02010600030101010101" pitchFamily="2" charset="-122"/>
                          <a:cs typeface="Arial" panose="020B0604020202020204" pitchFamily="34" charset="0"/>
                        </a:rPr>
                        <a:t>Poor </a:t>
                      </a:r>
                      <a:r>
                        <a:rPr lang="en-GB" sz="800" i="1" spc="-5">
                          <a:effectLst/>
                          <a:latin typeface="Arial" panose="020B0604020202020204" pitchFamily="34" charset="0"/>
                          <a:ea typeface="SimSun" panose="02010600030101010101" pitchFamily="2" charset="-122"/>
                          <a:cs typeface="Arial" panose="020B0604020202020204" pitchFamily="34" charset="0"/>
                        </a:rPr>
                        <a:t>vocabulary</a:t>
                      </a:r>
                      <a:r>
                        <a:rPr lang="en-GB" sz="800" i="1">
                          <a:effectLst/>
                          <a:latin typeface="Arial" panose="020B0604020202020204" pitchFamily="34" charset="0"/>
                          <a:ea typeface="SimSun" panose="02010600030101010101" pitchFamily="2" charset="-122"/>
                          <a:cs typeface="Arial" panose="020B0604020202020204" pitchFamily="34" charset="0"/>
                        </a:rPr>
                        <a:t> and largely inappropriate register.</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36195" marR="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Fair use</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of voc</a:t>
                      </a:r>
                      <a:r>
                        <a:rPr lang="en-GB" sz="800" spc="-5">
                          <a:effectLst/>
                          <a:latin typeface="Arial" panose="020B0604020202020204" pitchFamily="34" charset="0"/>
                          <a:ea typeface="SimSun" panose="02010600030101010101" pitchFamily="2" charset="-122"/>
                          <a:cs typeface="Arial" panose="020B0604020202020204" pitchFamily="34" charset="0"/>
                        </a:rPr>
                        <a:t>ab</a:t>
                      </a:r>
                      <a:r>
                        <a:rPr lang="en-GB" sz="800">
                          <a:effectLst/>
                          <a:latin typeface="Arial" panose="020B0604020202020204" pitchFamily="34" charset="0"/>
                          <a:ea typeface="SimSun" panose="02010600030101010101" pitchFamily="2" charset="-122"/>
                          <a:cs typeface="Arial" panose="020B0604020202020204" pitchFamily="34" charset="0"/>
                        </a:rPr>
                        <a:t>ulary </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n</a:t>
                      </a:r>
                      <a:r>
                        <a:rPr lang="en-GB" sz="800">
                          <a:effectLst/>
                          <a:latin typeface="Arial" panose="020B0604020202020204" pitchFamily="34" charset="0"/>
                          <a:ea typeface="SimSun" panose="02010600030101010101" pitchFamily="2" charset="-122"/>
                          <a:cs typeface="Arial" panose="020B0604020202020204" pitchFamily="34" charset="0"/>
                        </a:rPr>
                        <a:t>d i</a:t>
                      </a:r>
                      <a:r>
                        <a:rPr lang="en-GB" sz="800" spc="5">
                          <a:effectLst/>
                          <a:latin typeface="Arial" panose="020B0604020202020204" pitchFamily="34" charset="0"/>
                          <a:ea typeface="SimSun" panose="02010600030101010101" pitchFamily="2" charset="-122"/>
                          <a:cs typeface="Arial" panose="020B0604020202020204" pitchFamily="34" charset="0"/>
                        </a:rPr>
                        <a:t>d</a:t>
                      </a:r>
                      <a:r>
                        <a:rPr lang="en-GB" sz="800">
                          <a:effectLst/>
                          <a:latin typeface="Arial" panose="020B0604020202020204" pitchFamily="34" charset="0"/>
                          <a:ea typeface="SimSun" panose="02010600030101010101" pitchFamily="2" charset="-122"/>
                          <a:cs typeface="Arial" panose="020B0604020202020204" pitchFamily="34" charset="0"/>
                        </a:rPr>
                        <a:t>i</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spc="-10">
                          <a:effectLst/>
                          <a:latin typeface="Arial" panose="020B0604020202020204" pitchFamily="34" charset="0"/>
                          <a:ea typeface="SimSun" panose="02010600030101010101" pitchFamily="2" charset="-122"/>
                          <a:cs typeface="Arial" panose="020B0604020202020204" pitchFamily="34" charset="0"/>
                        </a:rPr>
                        <a:t>m</a:t>
                      </a:r>
                      <a:r>
                        <a:rPr lang="en-GB" sz="800">
                          <a:effectLst/>
                          <a:latin typeface="Arial" panose="020B0604020202020204" pitchFamily="34" charset="0"/>
                          <a:ea typeface="SimSun" panose="02010600030101010101" pitchFamily="2" charset="-122"/>
                          <a:cs typeface="Arial" panose="020B0604020202020204" pitchFamily="34" charset="0"/>
                        </a:rPr>
                        <a:t>s. Choice of r</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gi</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a:effectLst/>
                          <a:latin typeface="Arial" panose="020B0604020202020204" pitchFamily="34" charset="0"/>
                          <a:ea typeface="SimSun" panose="02010600030101010101" pitchFamily="2" charset="-122"/>
                          <a:cs typeface="Arial" panose="020B0604020202020204" pitchFamily="34" charset="0"/>
                        </a:rPr>
                        <a:t>ter may be inappropriate at times.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Good</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u</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a:effectLst/>
                          <a:latin typeface="Arial" panose="020B0604020202020204" pitchFamily="34" charset="0"/>
                          <a:ea typeface="SimSun" panose="02010600030101010101" pitchFamily="2" charset="-122"/>
                          <a:cs typeface="Arial" panose="020B0604020202020204" pitchFamily="34" charset="0"/>
                        </a:rPr>
                        <a:t>e of voc</a:t>
                      </a:r>
                      <a:r>
                        <a:rPr lang="en-GB" sz="800" spc="-5">
                          <a:effectLst/>
                          <a:latin typeface="Arial" panose="020B0604020202020204" pitchFamily="34" charset="0"/>
                          <a:ea typeface="SimSun" panose="02010600030101010101" pitchFamily="2" charset="-122"/>
                          <a:cs typeface="Arial" panose="020B0604020202020204" pitchFamily="34" charset="0"/>
                        </a:rPr>
                        <a:t>ab</a:t>
                      </a:r>
                      <a:r>
                        <a:rPr lang="en-GB" sz="800">
                          <a:effectLst/>
                          <a:latin typeface="Arial" panose="020B0604020202020204" pitchFamily="34" charset="0"/>
                          <a:ea typeface="SimSun" panose="02010600030101010101" pitchFamily="2" charset="-122"/>
                          <a:cs typeface="Arial" panose="020B0604020202020204" pitchFamily="34" charset="0"/>
                        </a:rPr>
                        <a:t>ulary </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n</a:t>
                      </a:r>
                      <a:r>
                        <a:rPr lang="en-GB" sz="800">
                          <a:effectLst/>
                          <a:latin typeface="Arial" panose="020B0604020202020204" pitchFamily="34" charset="0"/>
                          <a:ea typeface="SimSun" panose="02010600030101010101" pitchFamily="2" charset="-122"/>
                          <a:cs typeface="Arial" panose="020B0604020202020204" pitchFamily="34" charset="0"/>
                        </a:rPr>
                        <a:t>d i</a:t>
                      </a:r>
                      <a:r>
                        <a:rPr lang="en-GB" sz="800" spc="5">
                          <a:effectLst/>
                          <a:latin typeface="Arial" panose="020B0604020202020204" pitchFamily="34" charset="0"/>
                          <a:ea typeface="SimSun" panose="02010600030101010101" pitchFamily="2" charset="-122"/>
                          <a:cs typeface="Arial" panose="020B0604020202020204" pitchFamily="34" charset="0"/>
                        </a:rPr>
                        <a:t>d</a:t>
                      </a:r>
                      <a:r>
                        <a:rPr lang="en-GB" sz="800">
                          <a:effectLst/>
                          <a:latin typeface="Arial" panose="020B0604020202020204" pitchFamily="34" charset="0"/>
                          <a:ea typeface="SimSun" panose="02010600030101010101" pitchFamily="2" charset="-122"/>
                          <a:cs typeface="Arial" panose="020B0604020202020204" pitchFamily="34" charset="0"/>
                        </a:rPr>
                        <a:t>i</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spc="-10">
                          <a:effectLst/>
                          <a:latin typeface="Arial" panose="020B0604020202020204" pitchFamily="34" charset="0"/>
                          <a:ea typeface="SimSun" panose="02010600030101010101" pitchFamily="2" charset="-122"/>
                          <a:cs typeface="Arial" panose="020B0604020202020204" pitchFamily="34" charset="0"/>
                        </a:rPr>
                        <a:t>m</a:t>
                      </a:r>
                      <a:r>
                        <a:rPr lang="en-GB" sz="800">
                          <a:effectLst/>
                          <a:latin typeface="Arial" panose="020B0604020202020204" pitchFamily="34" charset="0"/>
                          <a:ea typeface="SimSun" panose="02010600030101010101" pitchFamily="2" charset="-122"/>
                          <a:cs typeface="Arial" panose="020B0604020202020204" pitchFamily="34" charset="0"/>
                        </a:rPr>
                        <a:t>s, although choice of r</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gi</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a:effectLst/>
                          <a:latin typeface="Arial" panose="020B0604020202020204" pitchFamily="34" charset="0"/>
                          <a:ea typeface="SimSun" panose="02010600030101010101" pitchFamily="2" charset="-122"/>
                          <a:cs typeface="Arial" panose="020B0604020202020204" pitchFamily="34" charset="0"/>
                        </a:rPr>
                        <a:t>ter may not a</a:t>
                      </a:r>
                      <a:r>
                        <a:rPr lang="en-GB" sz="800" spc="-10">
                          <a:effectLst/>
                          <a:latin typeface="Arial" panose="020B0604020202020204" pitchFamily="34" charset="0"/>
                          <a:ea typeface="SimSun" panose="02010600030101010101" pitchFamily="2" charset="-122"/>
                          <a:cs typeface="Arial" panose="020B0604020202020204" pitchFamily="34" charset="0"/>
                        </a:rPr>
                        <a:t>l</a:t>
                      </a:r>
                      <a:r>
                        <a:rPr lang="en-GB" sz="800">
                          <a:effectLst/>
                          <a:latin typeface="Arial" panose="020B0604020202020204" pitchFamily="34" charset="0"/>
                          <a:ea typeface="SimSun" panose="02010600030101010101" pitchFamily="2" charset="-122"/>
                          <a:cs typeface="Arial" panose="020B0604020202020204" pitchFamily="34" charset="0"/>
                        </a:rPr>
                        <a:t>wa</a:t>
                      </a:r>
                      <a:r>
                        <a:rPr lang="en-GB" sz="800" spc="-5">
                          <a:effectLst/>
                          <a:latin typeface="Arial" panose="020B0604020202020204" pitchFamily="34" charset="0"/>
                          <a:ea typeface="SimSun" panose="02010600030101010101" pitchFamily="2" charset="-122"/>
                          <a:cs typeface="Arial" panose="020B0604020202020204" pitchFamily="34" charset="0"/>
                        </a:rPr>
                        <a:t>y</a:t>
                      </a:r>
                      <a:r>
                        <a:rPr lang="en-GB" sz="800">
                          <a:effectLst/>
                          <a:latin typeface="Arial" panose="020B0604020202020204" pitchFamily="34" charset="0"/>
                          <a:ea typeface="SimSun" panose="02010600030101010101" pitchFamily="2" charset="-122"/>
                          <a:cs typeface="Arial" panose="020B0604020202020204" pitchFamily="34" charset="0"/>
                        </a:rPr>
                        <a:t>s be appropriate.</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Very good use</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of voc</a:t>
                      </a:r>
                      <a:r>
                        <a:rPr lang="en-GB" sz="800" spc="-5">
                          <a:effectLst/>
                          <a:latin typeface="Arial" panose="020B0604020202020204" pitchFamily="34" charset="0"/>
                          <a:ea typeface="SimSun" panose="02010600030101010101" pitchFamily="2" charset="-122"/>
                          <a:cs typeface="Arial" panose="020B0604020202020204" pitchFamily="34" charset="0"/>
                        </a:rPr>
                        <a:t>ab</a:t>
                      </a:r>
                      <a:r>
                        <a:rPr lang="en-GB" sz="800">
                          <a:effectLst/>
                          <a:latin typeface="Arial" panose="020B0604020202020204" pitchFamily="34" charset="0"/>
                          <a:ea typeface="SimSun" panose="02010600030101010101" pitchFamily="2" charset="-122"/>
                          <a:cs typeface="Arial" panose="020B0604020202020204" pitchFamily="34" charset="0"/>
                        </a:rPr>
                        <a:t>ulary </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n</a:t>
                      </a:r>
                      <a:r>
                        <a:rPr lang="en-GB" sz="800">
                          <a:effectLst/>
                          <a:latin typeface="Arial" panose="020B0604020202020204" pitchFamily="34" charset="0"/>
                          <a:ea typeface="SimSun" panose="02010600030101010101" pitchFamily="2" charset="-122"/>
                          <a:cs typeface="Arial" panose="020B0604020202020204" pitchFamily="34" charset="0"/>
                        </a:rPr>
                        <a:t>d i</a:t>
                      </a:r>
                      <a:r>
                        <a:rPr lang="en-GB" sz="800" spc="5">
                          <a:effectLst/>
                          <a:latin typeface="Arial" panose="020B0604020202020204" pitchFamily="34" charset="0"/>
                          <a:ea typeface="SimSun" panose="02010600030101010101" pitchFamily="2" charset="-122"/>
                          <a:cs typeface="Arial" panose="020B0604020202020204" pitchFamily="34" charset="0"/>
                        </a:rPr>
                        <a:t>d</a:t>
                      </a:r>
                      <a:r>
                        <a:rPr lang="en-GB" sz="800">
                          <a:effectLst/>
                          <a:latin typeface="Arial" panose="020B0604020202020204" pitchFamily="34" charset="0"/>
                          <a:ea typeface="SimSun" panose="02010600030101010101" pitchFamily="2" charset="-122"/>
                          <a:cs typeface="Arial" panose="020B0604020202020204" pitchFamily="34" charset="0"/>
                        </a:rPr>
                        <a:t>i</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spc="-10">
                          <a:effectLst/>
                          <a:latin typeface="Arial" panose="020B0604020202020204" pitchFamily="34" charset="0"/>
                          <a:ea typeface="SimSun" panose="02010600030101010101" pitchFamily="2" charset="-122"/>
                          <a:cs typeface="Arial" panose="020B0604020202020204" pitchFamily="34" charset="0"/>
                        </a:rPr>
                        <a:t>m</a:t>
                      </a:r>
                      <a:r>
                        <a:rPr lang="en-GB" sz="800">
                          <a:effectLst/>
                          <a:latin typeface="Arial" panose="020B0604020202020204" pitchFamily="34" charset="0"/>
                          <a:ea typeface="SimSun" panose="02010600030101010101" pitchFamily="2" charset="-122"/>
                          <a:cs typeface="Arial" panose="020B0604020202020204" pitchFamily="34" charset="0"/>
                        </a:rPr>
                        <a:t>s. Appropriate choice</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of</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r</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gi</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a:effectLst/>
                          <a:latin typeface="Arial" panose="020B0604020202020204" pitchFamily="34" charset="0"/>
                          <a:ea typeface="SimSun" panose="02010600030101010101" pitchFamily="2" charset="-122"/>
                          <a:cs typeface="Arial" panose="020B0604020202020204" pitchFamily="34" charset="0"/>
                        </a:rPr>
                        <a:t>ter.</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Excellent and accurate</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use of voc</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a:effectLst/>
                          <a:latin typeface="Arial" panose="020B0604020202020204" pitchFamily="34" charset="0"/>
                          <a:ea typeface="SimSun" panose="02010600030101010101" pitchFamily="2" charset="-122"/>
                          <a:cs typeface="Arial" panose="020B0604020202020204" pitchFamily="34" charset="0"/>
                        </a:rPr>
                        <a:t>bulary</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and i</a:t>
                      </a:r>
                      <a:r>
                        <a:rPr lang="en-GB" sz="800" spc="5">
                          <a:effectLst/>
                          <a:latin typeface="Arial" panose="020B0604020202020204" pitchFamily="34" charset="0"/>
                          <a:ea typeface="SimSun" panose="02010600030101010101" pitchFamily="2" charset="-122"/>
                          <a:cs typeface="Arial" panose="020B0604020202020204" pitchFamily="34" charset="0"/>
                        </a:rPr>
                        <a:t>d</a:t>
                      </a:r>
                      <a:r>
                        <a:rPr lang="en-GB" sz="800">
                          <a:effectLst/>
                          <a:latin typeface="Arial" panose="020B0604020202020204" pitchFamily="34" charset="0"/>
                          <a:ea typeface="SimSun" panose="02010600030101010101" pitchFamily="2" charset="-122"/>
                          <a:cs typeface="Arial" panose="020B0604020202020204" pitchFamily="34" charset="0"/>
                        </a:rPr>
                        <a:t>i</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spc="-10">
                          <a:effectLst/>
                          <a:latin typeface="Arial" panose="020B0604020202020204" pitchFamily="34" charset="0"/>
                          <a:ea typeface="SimSun" panose="02010600030101010101" pitchFamily="2" charset="-122"/>
                          <a:cs typeface="Arial" panose="020B0604020202020204" pitchFamily="34" charset="0"/>
                        </a:rPr>
                        <a:t>m</a:t>
                      </a:r>
                      <a:r>
                        <a:rPr lang="en-GB" sz="800">
                          <a:effectLst/>
                          <a:latin typeface="Arial" panose="020B0604020202020204" pitchFamily="34" charset="0"/>
                          <a:ea typeface="SimSun" panose="02010600030101010101" pitchFamily="2" charset="-122"/>
                          <a:cs typeface="Arial" panose="020B0604020202020204" pitchFamily="34" charset="0"/>
                        </a:rPr>
                        <a:t>s. Exce</a:t>
                      </a:r>
                      <a:r>
                        <a:rPr lang="en-GB" sz="800" spc="-5">
                          <a:effectLst/>
                          <a:latin typeface="Arial" panose="020B0604020202020204" pitchFamily="34" charset="0"/>
                          <a:ea typeface="SimSun" panose="02010600030101010101" pitchFamily="2" charset="-122"/>
                          <a:cs typeface="Arial" panose="020B0604020202020204" pitchFamily="34" charset="0"/>
                        </a:rPr>
                        <a:t>ll</a:t>
                      </a:r>
                      <a:r>
                        <a:rPr lang="en-GB" sz="800">
                          <a:effectLst/>
                          <a:latin typeface="Arial" panose="020B0604020202020204" pitchFamily="34" charset="0"/>
                          <a:ea typeface="SimSun" panose="02010600030101010101" pitchFamily="2" charset="-122"/>
                          <a:cs typeface="Arial" panose="020B0604020202020204" pitchFamily="34" charset="0"/>
                        </a:rPr>
                        <a:t>ent </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a:effectLst/>
                          <a:latin typeface="Arial" panose="020B0604020202020204" pitchFamily="34" charset="0"/>
                          <a:ea typeface="SimSun" panose="02010600030101010101" pitchFamily="2" charset="-122"/>
                          <a:cs typeface="Arial" panose="020B0604020202020204" pitchFamily="34" charset="0"/>
                        </a:rPr>
                        <a:t>ho</a:t>
                      </a:r>
                      <a:r>
                        <a:rPr lang="en-GB" sz="800" spc="-10">
                          <a:effectLst/>
                          <a:latin typeface="Arial" panose="020B0604020202020204" pitchFamily="34" charset="0"/>
                          <a:ea typeface="SimSun" panose="02010600030101010101" pitchFamily="2" charset="-122"/>
                          <a:cs typeface="Arial" panose="020B0604020202020204" pitchFamily="34" charset="0"/>
                        </a:rPr>
                        <a:t>i</a:t>
                      </a:r>
                      <a:r>
                        <a:rPr lang="en-GB" sz="800">
                          <a:effectLst/>
                          <a:latin typeface="Arial" panose="020B0604020202020204" pitchFamily="34" charset="0"/>
                          <a:ea typeface="SimSun" panose="02010600030101010101" pitchFamily="2" charset="-122"/>
                          <a:cs typeface="Arial" panose="020B0604020202020204" pitchFamily="34" charset="0"/>
                        </a:rPr>
                        <a:t>ce of r</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gister.</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Faultless use of vocabulary &amp; idioms. Perfect choice of register.</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0459830"/>
                  </a:ext>
                </a:extLst>
              </a:tr>
              <a:tr h="736736">
                <a:tc>
                  <a:txBody>
                    <a:bodyPr/>
                    <a:lstStyle/>
                    <a:p>
                      <a:pPr marL="36195" marR="36195">
                        <a:lnSpc>
                          <a:spcPct val="115000"/>
                        </a:lnSpc>
                        <a:spcBef>
                          <a:spcPts val="300"/>
                        </a:spcBef>
                        <a:spcAft>
                          <a:spcPts val="300"/>
                        </a:spcAft>
                      </a:pPr>
                      <a:r>
                        <a:rPr lang="en-GB" sz="800" b="1" spc="-5">
                          <a:effectLst/>
                          <a:latin typeface="Arial" panose="020B0604020202020204" pitchFamily="34" charset="0"/>
                          <a:ea typeface="SimSun" panose="02010600030101010101" pitchFamily="2" charset="-122"/>
                          <a:cs typeface="Arial" panose="020B0604020202020204" pitchFamily="34" charset="0"/>
                        </a:rPr>
                        <a:t>Authenticity (e.g. syntax)</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36195" marR="36195">
                        <a:lnSpc>
                          <a:spcPct val="115000"/>
                        </a:lnSpc>
                        <a:spcBef>
                          <a:spcPts val="300"/>
                        </a:spcBef>
                        <a:spcAft>
                          <a:spcPts val="300"/>
                        </a:spcAft>
                      </a:pPr>
                      <a:r>
                        <a:rPr lang="en-GB" sz="800" i="1">
                          <a:effectLst/>
                          <a:latin typeface="Arial" panose="020B0604020202020204" pitchFamily="34" charset="0"/>
                          <a:ea typeface="SimSun" panose="02010600030101010101" pitchFamily="2" charset="-122"/>
                          <a:cs typeface="Arial" panose="020B0604020202020204" pitchFamily="34" charset="0"/>
                        </a:rPr>
                        <a:t>Very strong interf</a:t>
                      </a:r>
                      <a:r>
                        <a:rPr lang="en-GB" sz="800" i="1" spc="-5">
                          <a:effectLst/>
                          <a:latin typeface="Arial" panose="020B0604020202020204" pitchFamily="34" charset="0"/>
                          <a:ea typeface="SimSun" panose="02010600030101010101" pitchFamily="2" charset="-122"/>
                          <a:cs typeface="Arial" panose="020B0604020202020204" pitchFamily="34" charset="0"/>
                        </a:rPr>
                        <a:t>e</a:t>
                      </a:r>
                      <a:r>
                        <a:rPr lang="en-GB" sz="800" i="1">
                          <a:effectLst/>
                          <a:latin typeface="Arial" panose="020B0604020202020204" pitchFamily="34" charset="0"/>
                          <a:ea typeface="SimSun" panose="02010600030101010101" pitchFamily="2" charset="-122"/>
                          <a:cs typeface="Arial" panose="020B0604020202020204" pitchFamily="34" charset="0"/>
                        </a:rPr>
                        <a:t>rence</a:t>
                      </a:r>
                      <a:r>
                        <a:rPr lang="en-GB" sz="800" i="1" spc="-5">
                          <a:effectLst/>
                          <a:latin typeface="Arial" panose="020B0604020202020204" pitchFamily="34" charset="0"/>
                          <a:ea typeface="SimSun" panose="02010600030101010101" pitchFamily="2" charset="-122"/>
                          <a:cs typeface="Arial" panose="020B0604020202020204" pitchFamily="34" charset="0"/>
                        </a:rPr>
                        <a:t> from</a:t>
                      </a:r>
                      <a:r>
                        <a:rPr lang="en-GB" sz="800" i="1">
                          <a:effectLst/>
                          <a:latin typeface="Arial" panose="020B0604020202020204" pitchFamily="34" charset="0"/>
                          <a:ea typeface="SimSun" panose="02010600030101010101" pitchFamily="2" charset="-122"/>
                          <a:cs typeface="Arial" panose="020B0604020202020204" pitchFamily="34" charset="0"/>
                        </a:rPr>
                        <a:t> o</a:t>
                      </a:r>
                      <a:r>
                        <a:rPr lang="en-GB" sz="800" i="1" spc="-5">
                          <a:effectLst/>
                          <a:latin typeface="Arial" panose="020B0604020202020204" pitchFamily="34" charset="0"/>
                          <a:ea typeface="SimSun" panose="02010600030101010101" pitchFamily="2" charset="-122"/>
                          <a:cs typeface="Arial" panose="020B0604020202020204" pitchFamily="34" charset="0"/>
                        </a:rPr>
                        <a:t>t</a:t>
                      </a:r>
                      <a:r>
                        <a:rPr lang="en-GB" sz="800" i="1">
                          <a:effectLst/>
                          <a:latin typeface="Arial" panose="020B0604020202020204" pitchFamily="34" charset="0"/>
                          <a:ea typeface="SimSun" panose="02010600030101010101" pitchFamily="2" charset="-122"/>
                          <a:cs typeface="Arial" panose="020B0604020202020204" pitchFamily="34" charset="0"/>
                        </a:rPr>
                        <a:t>h</a:t>
                      </a:r>
                      <a:r>
                        <a:rPr lang="en-GB" sz="800" i="1" spc="-5">
                          <a:effectLst/>
                          <a:latin typeface="Arial" panose="020B0604020202020204" pitchFamily="34" charset="0"/>
                          <a:ea typeface="SimSun" panose="02010600030101010101" pitchFamily="2" charset="-122"/>
                          <a:cs typeface="Arial" panose="020B0604020202020204" pitchFamily="34" charset="0"/>
                        </a:rPr>
                        <a:t>e</a:t>
                      </a:r>
                      <a:r>
                        <a:rPr lang="en-GB" sz="800" i="1">
                          <a:effectLst/>
                          <a:latin typeface="Arial" panose="020B0604020202020204" pitchFamily="34" charset="0"/>
                          <a:ea typeface="SimSun" panose="02010600030101010101" pitchFamily="2" charset="-122"/>
                          <a:cs typeface="Arial" panose="020B0604020202020204" pitchFamily="34" charset="0"/>
                        </a:rPr>
                        <a:t>r</a:t>
                      </a:r>
                      <a:r>
                        <a:rPr lang="en-GB" sz="800" i="1" spc="5">
                          <a:effectLst/>
                          <a:latin typeface="Arial" panose="020B0604020202020204" pitchFamily="34" charset="0"/>
                          <a:ea typeface="SimSun" panose="02010600030101010101" pitchFamily="2" charset="-122"/>
                          <a:cs typeface="Arial" panose="020B0604020202020204" pitchFamily="34" charset="0"/>
                        </a:rPr>
                        <a:t> </a:t>
                      </a:r>
                      <a:r>
                        <a:rPr lang="en-GB" sz="800" i="1" spc="-5">
                          <a:effectLst/>
                          <a:latin typeface="Arial" panose="020B0604020202020204" pitchFamily="34" charset="0"/>
                          <a:ea typeface="SimSun" panose="02010600030101010101" pitchFamily="2" charset="-122"/>
                          <a:cs typeface="Arial" panose="020B0604020202020204" pitchFamily="34" charset="0"/>
                        </a:rPr>
                        <a:t>l</a:t>
                      </a:r>
                      <a:r>
                        <a:rPr lang="en-GB" sz="800" i="1">
                          <a:effectLst/>
                          <a:latin typeface="Arial" panose="020B0604020202020204" pitchFamily="34" charset="0"/>
                          <a:ea typeface="SimSun" panose="02010600030101010101" pitchFamily="2" charset="-122"/>
                          <a:cs typeface="Arial" panose="020B0604020202020204" pitchFamily="34" charset="0"/>
                        </a:rPr>
                        <a:t>a</a:t>
                      </a:r>
                      <a:r>
                        <a:rPr lang="en-GB" sz="800" i="1" spc="-5">
                          <a:effectLst/>
                          <a:latin typeface="Arial" panose="020B0604020202020204" pitchFamily="34" charset="0"/>
                          <a:ea typeface="SimSun" panose="02010600030101010101" pitchFamily="2" charset="-122"/>
                          <a:cs typeface="Arial" panose="020B0604020202020204" pitchFamily="34" charset="0"/>
                        </a:rPr>
                        <a:t>ng</a:t>
                      </a:r>
                      <a:r>
                        <a:rPr lang="en-GB" sz="800" i="1" spc="5">
                          <a:effectLst/>
                          <a:latin typeface="Arial" panose="020B0604020202020204" pitchFamily="34" charset="0"/>
                          <a:ea typeface="SimSun" panose="02010600030101010101" pitchFamily="2" charset="-122"/>
                          <a:cs typeface="Arial" panose="020B0604020202020204" pitchFamily="34" charset="0"/>
                        </a:rPr>
                        <a:t>u</a:t>
                      </a:r>
                      <a:r>
                        <a:rPr lang="en-GB" sz="800" i="1">
                          <a:effectLst/>
                          <a:latin typeface="Arial" panose="020B0604020202020204" pitchFamily="34" charset="0"/>
                          <a:ea typeface="SimSun" panose="02010600030101010101" pitchFamily="2" charset="-122"/>
                          <a:cs typeface="Arial" panose="020B0604020202020204" pitchFamily="34" charset="0"/>
                        </a:rPr>
                        <a:t>ag</a:t>
                      </a:r>
                      <a:r>
                        <a:rPr lang="en-GB" sz="800" i="1" spc="-5">
                          <a:effectLst/>
                          <a:latin typeface="Arial" panose="020B0604020202020204" pitchFamily="34" charset="0"/>
                          <a:ea typeface="SimSun" panose="02010600030101010101" pitchFamily="2" charset="-122"/>
                          <a:cs typeface="Arial" panose="020B0604020202020204" pitchFamily="34" charset="0"/>
                        </a:rPr>
                        <a:t>e</a:t>
                      </a:r>
                      <a:r>
                        <a:rPr lang="en-GB" sz="800" i="1">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6195" marR="36195">
                        <a:lnSpc>
                          <a:spcPct val="115000"/>
                        </a:lnSpc>
                        <a:spcBef>
                          <a:spcPts val="300"/>
                        </a:spcBef>
                        <a:spcAft>
                          <a:spcPts val="300"/>
                        </a:spcAft>
                      </a:pPr>
                      <a:r>
                        <a:rPr lang="en-GB" sz="800" i="1">
                          <a:effectLst/>
                          <a:latin typeface="Arial" panose="020B0604020202020204" pitchFamily="34" charset="0"/>
                          <a:ea typeface="SimSun" panose="02010600030101010101" pitchFamily="2" charset="-122"/>
                          <a:cs typeface="Arial" panose="020B0604020202020204" pitchFamily="34" charset="0"/>
                        </a:rPr>
                        <a:t>Strong interf</a:t>
                      </a:r>
                      <a:r>
                        <a:rPr lang="en-GB" sz="800" i="1" spc="-5">
                          <a:effectLst/>
                          <a:latin typeface="Arial" panose="020B0604020202020204" pitchFamily="34" charset="0"/>
                          <a:ea typeface="SimSun" panose="02010600030101010101" pitchFamily="2" charset="-122"/>
                          <a:cs typeface="Arial" panose="020B0604020202020204" pitchFamily="34" charset="0"/>
                        </a:rPr>
                        <a:t>e</a:t>
                      </a:r>
                      <a:r>
                        <a:rPr lang="en-GB" sz="800" i="1">
                          <a:effectLst/>
                          <a:latin typeface="Arial" panose="020B0604020202020204" pitchFamily="34" charset="0"/>
                          <a:ea typeface="SimSun" panose="02010600030101010101" pitchFamily="2" charset="-122"/>
                          <a:cs typeface="Arial" panose="020B0604020202020204" pitchFamily="34" charset="0"/>
                        </a:rPr>
                        <a:t>rence</a:t>
                      </a:r>
                      <a:r>
                        <a:rPr lang="en-GB" sz="800" i="1" spc="-5">
                          <a:effectLst/>
                          <a:latin typeface="Arial" panose="020B0604020202020204" pitchFamily="34" charset="0"/>
                          <a:ea typeface="SimSun" panose="02010600030101010101" pitchFamily="2" charset="-122"/>
                          <a:cs typeface="Arial" panose="020B0604020202020204" pitchFamily="34" charset="0"/>
                        </a:rPr>
                        <a:t> from</a:t>
                      </a:r>
                      <a:r>
                        <a:rPr lang="en-GB" sz="800" i="1">
                          <a:effectLst/>
                          <a:latin typeface="Arial" panose="020B0604020202020204" pitchFamily="34" charset="0"/>
                          <a:ea typeface="SimSun" panose="02010600030101010101" pitchFamily="2" charset="-122"/>
                          <a:cs typeface="Arial" panose="020B0604020202020204" pitchFamily="34" charset="0"/>
                        </a:rPr>
                        <a:t> o</a:t>
                      </a:r>
                      <a:r>
                        <a:rPr lang="en-GB" sz="800" i="1" spc="-5">
                          <a:effectLst/>
                          <a:latin typeface="Arial" panose="020B0604020202020204" pitchFamily="34" charset="0"/>
                          <a:ea typeface="SimSun" panose="02010600030101010101" pitchFamily="2" charset="-122"/>
                          <a:cs typeface="Arial" panose="020B0604020202020204" pitchFamily="34" charset="0"/>
                        </a:rPr>
                        <a:t>t</a:t>
                      </a:r>
                      <a:r>
                        <a:rPr lang="en-GB" sz="800" i="1">
                          <a:effectLst/>
                          <a:latin typeface="Arial" panose="020B0604020202020204" pitchFamily="34" charset="0"/>
                          <a:ea typeface="SimSun" panose="02010600030101010101" pitchFamily="2" charset="-122"/>
                          <a:cs typeface="Arial" panose="020B0604020202020204" pitchFamily="34" charset="0"/>
                        </a:rPr>
                        <a:t>h</a:t>
                      </a:r>
                      <a:r>
                        <a:rPr lang="en-GB" sz="800" i="1" spc="-5">
                          <a:effectLst/>
                          <a:latin typeface="Arial" panose="020B0604020202020204" pitchFamily="34" charset="0"/>
                          <a:ea typeface="SimSun" panose="02010600030101010101" pitchFamily="2" charset="-122"/>
                          <a:cs typeface="Arial" panose="020B0604020202020204" pitchFamily="34" charset="0"/>
                        </a:rPr>
                        <a:t>e</a:t>
                      </a:r>
                      <a:r>
                        <a:rPr lang="en-GB" sz="800" i="1">
                          <a:effectLst/>
                          <a:latin typeface="Arial" panose="020B0604020202020204" pitchFamily="34" charset="0"/>
                          <a:ea typeface="SimSun" panose="02010600030101010101" pitchFamily="2" charset="-122"/>
                          <a:cs typeface="Arial" panose="020B0604020202020204" pitchFamily="34" charset="0"/>
                        </a:rPr>
                        <a:t>r</a:t>
                      </a:r>
                      <a:r>
                        <a:rPr lang="en-GB" sz="800" i="1" spc="5">
                          <a:effectLst/>
                          <a:latin typeface="Arial" panose="020B0604020202020204" pitchFamily="34" charset="0"/>
                          <a:ea typeface="SimSun" panose="02010600030101010101" pitchFamily="2" charset="-122"/>
                          <a:cs typeface="Arial" panose="020B0604020202020204" pitchFamily="34" charset="0"/>
                        </a:rPr>
                        <a:t> </a:t>
                      </a:r>
                      <a:r>
                        <a:rPr lang="en-GB" sz="800" i="1" spc="-5">
                          <a:effectLst/>
                          <a:latin typeface="Arial" panose="020B0604020202020204" pitchFamily="34" charset="0"/>
                          <a:ea typeface="SimSun" panose="02010600030101010101" pitchFamily="2" charset="-122"/>
                          <a:cs typeface="Arial" panose="020B0604020202020204" pitchFamily="34" charset="0"/>
                        </a:rPr>
                        <a:t>l</a:t>
                      </a:r>
                      <a:r>
                        <a:rPr lang="en-GB" sz="800" i="1">
                          <a:effectLst/>
                          <a:latin typeface="Arial" panose="020B0604020202020204" pitchFamily="34" charset="0"/>
                          <a:ea typeface="SimSun" panose="02010600030101010101" pitchFamily="2" charset="-122"/>
                          <a:cs typeface="Arial" panose="020B0604020202020204" pitchFamily="34" charset="0"/>
                        </a:rPr>
                        <a:t>a</a:t>
                      </a:r>
                      <a:r>
                        <a:rPr lang="en-GB" sz="800" i="1" spc="-5">
                          <a:effectLst/>
                          <a:latin typeface="Arial" panose="020B0604020202020204" pitchFamily="34" charset="0"/>
                          <a:ea typeface="SimSun" panose="02010600030101010101" pitchFamily="2" charset="-122"/>
                          <a:cs typeface="Arial" panose="020B0604020202020204" pitchFamily="34" charset="0"/>
                        </a:rPr>
                        <a:t>ng</a:t>
                      </a:r>
                      <a:r>
                        <a:rPr lang="en-GB" sz="800" i="1" spc="5">
                          <a:effectLst/>
                          <a:latin typeface="Arial" panose="020B0604020202020204" pitchFamily="34" charset="0"/>
                          <a:ea typeface="SimSun" panose="02010600030101010101" pitchFamily="2" charset="-122"/>
                          <a:cs typeface="Arial" panose="020B0604020202020204" pitchFamily="34" charset="0"/>
                        </a:rPr>
                        <a:t>u</a:t>
                      </a:r>
                      <a:r>
                        <a:rPr lang="en-GB" sz="800" i="1">
                          <a:effectLst/>
                          <a:latin typeface="Arial" panose="020B0604020202020204" pitchFamily="34" charset="0"/>
                          <a:ea typeface="SimSun" panose="02010600030101010101" pitchFamily="2" charset="-122"/>
                          <a:cs typeface="Arial" panose="020B0604020202020204" pitchFamily="34" charset="0"/>
                        </a:rPr>
                        <a:t>ag</a:t>
                      </a:r>
                      <a:r>
                        <a:rPr lang="en-GB" sz="800" i="1" spc="-5">
                          <a:effectLst/>
                          <a:latin typeface="Arial" panose="020B0604020202020204" pitchFamily="34" charset="0"/>
                          <a:ea typeface="SimSun" panose="02010600030101010101" pitchFamily="2" charset="-122"/>
                          <a:cs typeface="Arial" panose="020B0604020202020204" pitchFamily="34" charset="0"/>
                        </a:rPr>
                        <a:t>e</a:t>
                      </a:r>
                      <a:r>
                        <a:rPr lang="en-GB" sz="800" i="1">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tc>
                  <a:txBody>
                    <a:bodyPr/>
                    <a:lstStyle/>
                    <a:p>
                      <a:pPr marL="36195" marR="36195">
                        <a:lnSpc>
                          <a:spcPct val="115000"/>
                        </a:lnSpc>
                        <a:spcBef>
                          <a:spcPts val="300"/>
                        </a:spcBef>
                        <a:spcAft>
                          <a:spcPts val="300"/>
                        </a:spcAft>
                      </a:pPr>
                      <a:r>
                        <a:rPr lang="en-GB" sz="800" dirty="0">
                          <a:effectLst/>
                          <a:latin typeface="Arial" panose="020B0604020202020204" pitchFamily="34" charset="0"/>
                          <a:ea typeface="SimSun" panose="02010600030101010101" pitchFamily="2" charset="-122"/>
                          <a:cs typeface="Arial" panose="020B0604020202020204" pitchFamily="34" charset="0"/>
                        </a:rPr>
                        <a:t>Some interf</a:t>
                      </a:r>
                      <a:r>
                        <a:rPr lang="en-GB" sz="800" spc="-5" dirty="0">
                          <a:effectLst/>
                          <a:latin typeface="Arial" panose="020B0604020202020204" pitchFamily="34" charset="0"/>
                          <a:ea typeface="SimSun" panose="02010600030101010101" pitchFamily="2" charset="-122"/>
                          <a:cs typeface="Arial" panose="020B0604020202020204" pitchFamily="34" charset="0"/>
                        </a:rPr>
                        <a:t>e</a:t>
                      </a:r>
                      <a:r>
                        <a:rPr lang="en-GB" sz="800" dirty="0">
                          <a:effectLst/>
                          <a:latin typeface="Arial" panose="020B0604020202020204" pitchFamily="34" charset="0"/>
                          <a:ea typeface="SimSun" panose="02010600030101010101" pitchFamily="2" charset="-122"/>
                          <a:cs typeface="Arial" panose="020B0604020202020204" pitchFamily="34" charset="0"/>
                        </a:rPr>
                        <a:t>rence</a:t>
                      </a:r>
                      <a:r>
                        <a:rPr lang="en-GB" sz="800" spc="-5" dirty="0">
                          <a:effectLst/>
                          <a:latin typeface="Arial" panose="020B0604020202020204" pitchFamily="34" charset="0"/>
                          <a:ea typeface="SimSun" panose="02010600030101010101" pitchFamily="2" charset="-122"/>
                          <a:cs typeface="Arial" panose="020B0604020202020204" pitchFamily="34" charset="0"/>
                        </a:rPr>
                        <a:t> fr</a:t>
                      </a:r>
                      <a:r>
                        <a:rPr lang="en-GB" sz="800" spc="5" dirty="0">
                          <a:effectLst/>
                          <a:latin typeface="Arial" panose="020B0604020202020204" pitchFamily="34" charset="0"/>
                          <a:ea typeface="SimSun" panose="02010600030101010101" pitchFamily="2" charset="-122"/>
                          <a:cs typeface="Arial" panose="020B0604020202020204" pitchFamily="34" charset="0"/>
                        </a:rPr>
                        <a:t>o</a:t>
                      </a:r>
                      <a:r>
                        <a:rPr lang="en-GB" sz="800" dirty="0">
                          <a:effectLst/>
                          <a:latin typeface="Arial" panose="020B0604020202020204" pitchFamily="34" charset="0"/>
                          <a:ea typeface="SimSun" panose="02010600030101010101" pitchFamily="2" charset="-122"/>
                          <a:cs typeface="Arial" panose="020B0604020202020204" pitchFamily="34" charset="0"/>
                        </a:rPr>
                        <a:t>m o</a:t>
                      </a:r>
                      <a:r>
                        <a:rPr lang="en-GB" sz="800" spc="-5" dirty="0">
                          <a:effectLst/>
                          <a:latin typeface="Arial" panose="020B0604020202020204" pitchFamily="34" charset="0"/>
                          <a:ea typeface="SimSun" panose="02010600030101010101" pitchFamily="2" charset="-122"/>
                          <a:cs typeface="Arial" panose="020B0604020202020204" pitchFamily="34" charset="0"/>
                        </a:rPr>
                        <a:t>t</a:t>
                      </a:r>
                      <a:r>
                        <a:rPr lang="en-GB" sz="800" dirty="0">
                          <a:effectLst/>
                          <a:latin typeface="Arial" panose="020B0604020202020204" pitchFamily="34" charset="0"/>
                          <a:ea typeface="SimSun" panose="02010600030101010101" pitchFamily="2" charset="-122"/>
                          <a:cs typeface="Arial" panose="020B0604020202020204" pitchFamily="34" charset="0"/>
                        </a:rPr>
                        <a:t>h</a:t>
                      </a:r>
                      <a:r>
                        <a:rPr lang="en-GB" sz="800" spc="-5" dirty="0">
                          <a:effectLst/>
                          <a:latin typeface="Arial" panose="020B0604020202020204" pitchFamily="34" charset="0"/>
                          <a:ea typeface="SimSun" panose="02010600030101010101" pitchFamily="2" charset="-122"/>
                          <a:cs typeface="Arial" panose="020B0604020202020204" pitchFamily="34" charset="0"/>
                        </a:rPr>
                        <a:t>e</a:t>
                      </a:r>
                      <a:r>
                        <a:rPr lang="en-GB" sz="800" dirty="0">
                          <a:effectLst/>
                          <a:latin typeface="Arial" panose="020B0604020202020204" pitchFamily="34" charset="0"/>
                          <a:ea typeface="SimSun" panose="02010600030101010101" pitchFamily="2" charset="-122"/>
                          <a:cs typeface="Arial" panose="020B0604020202020204" pitchFamily="34" charset="0"/>
                        </a:rPr>
                        <a:t>r</a:t>
                      </a:r>
                      <a:r>
                        <a:rPr lang="en-GB" sz="800" spc="5" dirty="0">
                          <a:effectLst/>
                          <a:latin typeface="Arial" panose="020B0604020202020204" pitchFamily="34" charset="0"/>
                          <a:ea typeface="SimSun" panose="02010600030101010101" pitchFamily="2" charset="-122"/>
                          <a:cs typeface="Arial" panose="020B0604020202020204" pitchFamily="34" charset="0"/>
                        </a:rPr>
                        <a:t> </a:t>
                      </a:r>
                      <a:r>
                        <a:rPr lang="en-GB" sz="800" spc="-5" dirty="0">
                          <a:effectLst/>
                          <a:latin typeface="Arial" panose="020B0604020202020204" pitchFamily="34" charset="0"/>
                          <a:ea typeface="SimSun" panose="02010600030101010101" pitchFamily="2" charset="-122"/>
                          <a:cs typeface="Arial" panose="020B0604020202020204" pitchFamily="34" charset="0"/>
                        </a:rPr>
                        <a:t>l</a:t>
                      </a:r>
                      <a:r>
                        <a:rPr lang="en-GB" sz="800" dirty="0">
                          <a:effectLst/>
                          <a:latin typeface="Arial" panose="020B0604020202020204" pitchFamily="34" charset="0"/>
                          <a:ea typeface="SimSun" panose="02010600030101010101" pitchFamily="2" charset="-122"/>
                          <a:cs typeface="Arial" panose="020B0604020202020204" pitchFamily="34" charset="0"/>
                        </a:rPr>
                        <a:t>a</a:t>
                      </a:r>
                      <a:r>
                        <a:rPr lang="en-GB" sz="800" spc="-5" dirty="0">
                          <a:effectLst/>
                          <a:latin typeface="Arial" panose="020B0604020202020204" pitchFamily="34" charset="0"/>
                          <a:ea typeface="SimSun" panose="02010600030101010101" pitchFamily="2" charset="-122"/>
                          <a:cs typeface="Arial" panose="020B0604020202020204" pitchFamily="34" charset="0"/>
                        </a:rPr>
                        <a:t>ng</a:t>
                      </a:r>
                      <a:r>
                        <a:rPr lang="en-GB" sz="800" spc="5" dirty="0">
                          <a:effectLst/>
                          <a:latin typeface="Arial" panose="020B0604020202020204" pitchFamily="34" charset="0"/>
                          <a:ea typeface="SimSun" panose="02010600030101010101" pitchFamily="2" charset="-122"/>
                          <a:cs typeface="Arial" panose="020B0604020202020204" pitchFamily="34" charset="0"/>
                        </a:rPr>
                        <a:t>u</a:t>
                      </a:r>
                      <a:r>
                        <a:rPr lang="en-GB" sz="800" dirty="0">
                          <a:effectLst/>
                          <a:latin typeface="Arial" panose="020B0604020202020204" pitchFamily="34" charset="0"/>
                          <a:ea typeface="SimSun" panose="02010600030101010101" pitchFamily="2" charset="-122"/>
                          <a:cs typeface="Arial" panose="020B0604020202020204" pitchFamily="34" charset="0"/>
                        </a:rPr>
                        <a:t>ag</a:t>
                      </a:r>
                      <a:r>
                        <a:rPr lang="en-GB" sz="800" spc="-5" dirty="0">
                          <a:effectLst/>
                          <a:latin typeface="Arial" panose="020B0604020202020204" pitchFamily="34" charset="0"/>
                          <a:ea typeface="SimSun" panose="02010600030101010101" pitchFamily="2" charset="-122"/>
                          <a:cs typeface="Arial" panose="020B0604020202020204" pitchFamily="34" charset="0"/>
                        </a:rPr>
                        <a:t>e</a:t>
                      </a:r>
                      <a:r>
                        <a:rPr lang="en-GB" sz="800" dirty="0">
                          <a:effectLst/>
                          <a:latin typeface="Arial" panose="020B0604020202020204" pitchFamily="34" charset="0"/>
                          <a:ea typeface="SimSun" panose="02010600030101010101" pitchFamily="2" charset="-122"/>
                          <a:cs typeface="Arial" panose="020B0604020202020204" pitchFamily="34" charset="0"/>
                        </a:rPr>
                        <a:t>s - </a:t>
                      </a:r>
                      <a:r>
                        <a:rPr lang="en-GB" sz="800" spc="-10" dirty="0">
                          <a:effectLst/>
                          <a:latin typeface="Arial" panose="020B0604020202020204" pitchFamily="34" charset="0"/>
                          <a:ea typeface="SimSun" panose="02010600030101010101" pitchFamily="2" charset="-122"/>
                          <a:cs typeface="Arial" panose="020B0604020202020204" pitchFamily="34" charset="0"/>
                        </a:rPr>
                        <a:t>m</a:t>
                      </a:r>
                      <a:r>
                        <a:rPr lang="en-GB" sz="800" dirty="0">
                          <a:effectLst/>
                          <a:latin typeface="Arial" panose="020B0604020202020204" pitchFamily="34" charset="0"/>
                          <a:ea typeface="SimSun" panose="02010600030101010101" pitchFamily="2" charset="-122"/>
                          <a:cs typeface="Arial" panose="020B0604020202020204" pitchFamily="34" charset="0"/>
                        </a:rPr>
                        <a:t>ay be</a:t>
                      </a:r>
                      <a:r>
                        <a:rPr lang="en-GB" sz="800" spc="5" dirty="0">
                          <a:effectLst/>
                          <a:latin typeface="Arial" panose="020B0604020202020204" pitchFamily="34" charset="0"/>
                          <a:ea typeface="SimSun" panose="02010600030101010101" pitchFamily="2" charset="-122"/>
                          <a:cs typeface="Arial" panose="020B0604020202020204" pitchFamily="34" charset="0"/>
                        </a:rPr>
                        <a:t> </a:t>
                      </a:r>
                      <a:r>
                        <a:rPr lang="en-GB" sz="800" dirty="0">
                          <a:effectLst/>
                          <a:latin typeface="Arial" panose="020B0604020202020204" pitchFamily="34" charset="0"/>
                          <a:ea typeface="SimSun" panose="02010600030101010101" pitchFamily="2" charset="-122"/>
                          <a:cs typeface="Arial" panose="020B0604020202020204" pitchFamily="34" charset="0"/>
                        </a:rPr>
                        <a:t>a ba</a:t>
                      </a:r>
                      <a:r>
                        <a:rPr lang="en-GB" sz="800" spc="-5" dirty="0">
                          <a:effectLst/>
                          <a:latin typeface="Arial" panose="020B0604020202020204" pitchFamily="34" charset="0"/>
                          <a:ea typeface="SimSun" panose="02010600030101010101" pitchFamily="2" charset="-122"/>
                          <a:cs typeface="Arial" panose="020B0604020202020204" pitchFamily="34" charset="0"/>
                        </a:rPr>
                        <a:t>r</a:t>
                      </a:r>
                      <a:r>
                        <a:rPr lang="en-GB" sz="800" spc="5" dirty="0">
                          <a:effectLst/>
                          <a:latin typeface="Arial" panose="020B0604020202020204" pitchFamily="34" charset="0"/>
                          <a:ea typeface="SimSun" panose="02010600030101010101" pitchFamily="2" charset="-122"/>
                          <a:cs typeface="Arial" panose="020B0604020202020204" pitchFamily="34" charset="0"/>
                        </a:rPr>
                        <a:t>r</a:t>
                      </a:r>
                      <a:r>
                        <a:rPr lang="en-GB" sz="800" dirty="0">
                          <a:effectLst/>
                          <a:latin typeface="Arial" panose="020B0604020202020204" pitchFamily="34" charset="0"/>
                          <a:ea typeface="SimSun" panose="02010600030101010101" pitchFamily="2" charset="-122"/>
                          <a:cs typeface="Arial" panose="020B0604020202020204" pitchFamily="34" charset="0"/>
                        </a:rPr>
                        <a:t>ier</a:t>
                      </a:r>
                      <a:r>
                        <a:rPr lang="en-GB" sz="800" spc="5" dirty="0">
                          <a:effectLst/>
                          <a:latin typeface="Arial" panose="020B0604020202020204" pitchFamily="34" charset="0"/>
                          <a:ea typeface="SimSun" panose="02010600030101010101" pitchFamily="2" charset="-122"/>
                          <a:cs typeface="Arial" panose="020B0604020202020204" pitchFamily="34" charset="0"/>
                        </a:rPr>
                        <a:t> </a:t>
                      </a:r>
                      <a:r>
                        <a:rPr lang="en-GB" sz="800" spc="-10" dirty="0">
                          <a:effectLst/>
                          <a:latin typeface="Arial" panose="020B0604020202020204" pitchFamily="34" charset="0"/>
                          <a:ea typeface="SimSun" panose="02010600030101010101" pitchFamily="2" charset="-122"/>
                          <a:cs typeface="Arial" panose="020B0604020202020204" pitchFamily="34" charset="0"/>
                        </a:rPr>
                        <a:t>t</a:t>
                      </a:r>
                      <a:r>
                        <a:rPr lang="en-GB" sz="800" dirty="0">
                          <a:effectLst/>
                          <a:latin typeface="Arial" panose="020B0604020202020204" pitchFamily="34" charset="0"/>
                          <a:ea typeface="SimSun" panose="02010600030101010101" pitchFamily="2" charset="-122"/>
                          <a:cs typeface="Arial" panose="020B0604020202020204" pitchFamily="34" charset="0"/>
                        </a:rPr>
                        <a:t>o co</a:t>
                      </a:r>
                      <a:r>
                        <a:rPr lang="en-GB" sz="800" spc="-5" dirty="0">
                          <a:effectLst/>
                          <a:latin typeface="Arial" panose="020B0604020202020204" pitchFamily="34" charset="0"/>
                          <a:ea typeface="SimSun" panose="02010600030101010101" pitchFamily="2" charset="-122"/>
                          <a:cs typeface="Arial" panose="020B0604020202020204" pitchFamily="34" charset="0"/>
                        </a:rPr>
                        <a:t>m</a:t>
                      </a:r>
                      <a:r>
                        <a:rPr lang="en-GB" sz="800" spc="-10" dirty="0">
                          <a:effectLst/>
                          <a:latin typeface="Arial" panose="020B0604020202020204" pitchFamily="34" charset="0"/>
                          <a:ea typeface="SimSun" panose="02010600030101010101" pitchFamily="2" charset="-122"/>
                          <a:cs typeface="Arial" panose="020B0604020202020204" pitchFamily="34" charset="0"/>
                        </a:rPr>
                        <a:t>m</a:t>
                      </a:r>
                      <a:r>
                        <a:rPr lang="en-GB" sz="800" dirty="0">
                          <a:effectLst/>
                          <a:latin typeface="Arial" panose="020B0604020202020204" pitchFamily="34" charset="0"/>
                          <a:ea typeface="SimSun" panose="02010600030101010101" pitchFamily="2" charset="-122"/>
                          <a:cs typeface="Arial" panose="020B0604020202020204" pitchFamily="34" charset="0"/>
                        </a:rPr>
                        <a:t>unication at times.</a:t>
                      </a:r>
                      <a:endParaRPr lang="en-GB" sz="900" dirty="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36195">
                        <a:lnSpc>
                          <a:spcPct val="115000"/>
                        </a:lnSpc>
                        <a:spcBef>
                          <a:spcPts val="300"/>
                        </a:spcBef>
                        <a:spcAft>
                          <a:spcPts val="300"/>
                        </a:spcAft>
                      </a:pPr>
                      <a:r>
                        <a:rPr lang="en-GB" sz="800" spc="5">
                          <a:effectLst/>
                          <a:latin typeface="Arial" panose="020B0604020202020204" pitchFamily="34" charset="0"/>
                          <a:ea typeface="SimSun" panose="02010600030101010101" pitchFamily="2" charset="-122"/>
                          <a:cs typeface="Arial" panose="020B0604020202020204" pitchFamily="34" charset="0"/>
                        </a:rPr>
                        <a:t>In</a:t>
                      </a:r>
                      <a:r>
                        <a:rPr lang="en-GB" sz="800" spc="-5">
                          <a:effectLst/>
                          <a:latin typeface="Arial" panose="020B0604020202020204" pitchFamily="34" charset="0"/>
                          <a:ea typeface="SimSun" panose="02010600030101010101" pitchFamily="2" charset="-122"/>
                          <a:cs typeface="Arial" panose="020B0604020202020204" pitchFamily="34" charset="0"/>
                        </a:rPr>
                        <a:t>ter</a:t>
                      </a:r>
                      <a:r>
                        <a:rPr lang="en-GB" sz="800" spc="5">
                          <a:effectLst/>
                          <a:latin typeface="Arial" panose="020B0604020202020204" pitchFamily="34" charset="0"/>
                          <a:ea typeface="SimSun" panose="02010600030101010101" pitchFamily="2" charset="-122"/>
                          <a:cs typeface="Arial" panose="020B0604020202020204" pitchFamily="34" charset="0"/>
                        </a:rPr>
                        <a:t>f</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spc="5">
                          <a:effectLst/>
                          <a:latin typeface="Arial" panose="020B0604020202020204" pitchFamily="34" charset="0"/>
                          <a:ea typeface="SimSun" panose="02010600030101010101" pitchFamily="2" charset="-122"/>
                          <a:cs typeface="Arial" panose="020B0604020202020204" pitchFamily="34" charset="0"/>
                        </a:rPr>
                        <a:t>r</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spc="5">
                          <a:effectLst/>
                          <a:latin typeface="Arial" panose="020B0604020202020204" pitchFamily="34" charset="0"/>
                          <a:ea typeface="SimSun" panose="02010600030101010101" pitchFamily="2" charset="-122"/>
                          <a:cs typeface="Arial" panose="020B0604020202020204" pitchFamily="34" charset="0"/>
                        </a:rPr>
                        <a:t>n</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a:effectLst/>
                          <a:latin typeface="Arial" panose="020B0604020202020204" pitchFamily="34" charset="0"/>
                          <a:ea typeface="SimSun" panose="02010600030101010101" pitchFamily="2" charset="-122"/>
                          <a:cs typeface="Arial" panose="020B0604020202020204" pitchFamily="34" charset="0"/>
                        </a:rPr>
                        <a:t>e </a:t>
                      </a:r>
                      <a:r>
                        <a:rPr lang="en-GB" sz="800" spc="-5">
                          <a:effectLst/>
                          <a:latin typeface="Arial" panose="020B0604020202020204" pitchFamily="34" charset="0"/>
                          <a:ea typeface="SimSun" panose="02010600030101010101" pitchFamily="2" charset="-122"/>
                          <a:cs typeface="Arial" panose="020B0604020202020204" pitchFamily="34" charset="0"/>
                        </a:rPr>
                        <a:t>fr</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a:effectLst/>
                          <a:latin typeface="Arial" panose="020B0604020202020204" pitchFamily="34" charset="0"/>
                          <a:ea typeface="SimSun" panose="02010600030101010101" pitchFamily="2" charset="-122"/>
                          <a:cs typeface="Arial" panose="020B0604020202020204" pitchFamily="34" charset="0"/>
                        </a:rPr>
                        <a:t>m o</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h</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r</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spc="-5">
                          <a:effectLst/>
                          <a:latin typeface="Arial" panose="020B0604020202020204" pitchFamily="34" charset="0"/>
                          <a:ea typeface="SimSun" panose="02010600030101010101" pitchFamily="2" charset="-122"/>
                          <a:cs typeface="Arial" panose="020B0604020202020204" pitchFamily="34" charset="0"/>
                        </a:rPr>
                        <a:t>l</a:t>
                      </a:r>
                      <a:r>
                        <a:rPr lang="en-GB" sz="800">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ng</a:t>
                      </a:r>
                      <a:r>
                        <a:rPr lang="en-GB" sz="800" spc="5">
                          <a:effectLst/>
                          <a:latin typeface="Arial" panose="020B0604020202020204" pitchFamily="34" charset="0"/>
                          <a:ea typeface="SimSun" panose="02010600030101010101" pitchFamily="2" charset="-122"/>
                          <a:cs typeface="Arial" panose="020B0604020202020204" pitchFamily="34" charset="0"/>
                        </a:rPr>
                        <a:t>u</a:t>
                      </a:r>
                      <a:r>
                        <a:rPr lang="en-GB" sz="800">
                          <a:effectLst/>
                          <a:latin typeface="Arial" panose="020B0604020202020204" pitchFamily="34" charset="0"/>
                          <a:ea typeface="SimSun" panose="02010600030101010101" pitchFamily="2" charset="-122"/>
                          <a:cs typeface="Arial" panose="020B0604020202020204" pitchFamily="34" charset="0"/>
                        </a:rPr>
                        <a:t>ag</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s </a:t>
                      </a:r>
                      <a:r>
                        <a:rPr lang="en-GB" sz="800" spc="-5">
                          <a:effectLst/>
                          <a:latin typeface="Arial" panose="020B0604020202020204" pitchFamily="34" charset="0"/>
                          <a:ea typeface="SimSun" panose="02010600030101010101" pitchFamily="2" charset="-122"/>
                          <a:cs typeface="Arial" panose="020B0604020202020204" pitchFamily="34" charset="0"/>
                        </a:rPr>
                        <a:t>i</a:t>
                      </a:r>
                      <a:r>
                        <a:rPr lang="en-GB" sz="800">
                          <a:effectLst/>
                          <a:latin typeface="Arial" panose="020B0604020202020204" pitchFamily="34" charset="0"/>
                          <a:ea typeface="SimSun" panose="02010600030101010101" pitchFamily="2" charset="-122"/>
                          <a:cs typeface="Arial" panose="020B0604020202020204" pitchFamily="34" charset="0"/>
                        </a:rPr>
                        <a:t>s noticeable</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but</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not a b</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a:effectLst/>
                          <a:latin typeface="Arial" panose="020B0604020202020204" pitchFamily="34" charset="0"/>
                          <a:ea typeface="SimSun" panose="02010600030101010101" pitchFamily="2" charset="-122"/>
                          <a:cs typeface="Arial" panose="020B0604020202020204" pitchFamily="34" charset="0"/>
                        </a:rPr>
                        <a:t>rrier to co</a:t>
                      </a:r>
                      <a:r>
                        <a:rPr lang="en-GB" sz="800" spc="-5">
                          <a:effectLst/>
                          <a:latin typeface="Arial" panose="020B0604020202020204" pitchFamily="34" charset="0"/>
                          <a:ea typeface="SimSun" panose="02010600030101010101" pitchFamily="2" charset="-122"/>
                          <a:cs typeface="Arial" panose="020B0604020202020204" pitchFamily="34" charset="0"/>
                        </a:rPr>
                        <a:t>m</a:t>
                      </a:r>
                      <a:r>
                        <a:rPr lang="en-GB" sz="800" spc="-10">
                          <a:effectLst/>
                          <a:latin typeface="Arial" panose="020B0604020202020204" pitchFamily="34" charset="0"/>
                          <a:ea typeface="SimSun" panose="02010600030101010101" pitchFamily="2" charset="-122"/>
                          <a:cs typeface="Arial" panose="020B0604020202020204" pitchFamily="34" charset="0"/>
                        </a:rPr>
                        <a:t>m</a:t>
                      </a:r>
                      <a:r>
                        <a:rPr lang="en-GB" sz="800">
                          <a:effectLst/>
                          <a:latin typeface="Arial" panose="020B0604020202020204" pitchFamily="34" charset="0"/>
                          <a:ea typeface="SimSun" panose="02010600030101010101" pitchFamily="2" charset="-122"/>
                          <a:cs typeface="Arial" panose="020B0604020202020204" pitchFamily="34" charset="0"/>
                        </a:rPr>
                        <a:t>unication.</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Very</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occasional to occasional evid</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spc="5">
                          <a:effectLst/>
                          <a:latin typeface="Arial" panose="020B0604020202020204" pitchFamily="34" charset="0"/>
                          <a:ea typeface="SimSun" panose="02010600030101010101" pitchFamily="2" charset="-122"/>
                          <a:cs typeface="Arial" panose="020B0604020202020204" pitchFamily="34" charset="0"/>
                        </a:rPr>
                        <a:t>n</a:t>
                      </a:r>
                      <a:r>
                        <a:rPr lang="en-GB" sz="800">
                          <a:effectLst/>
                          <a:latin typeface="Arial" panose="020B0604020202020204" pitchFamily="34" charset="0"/>
                          <a:ea typeface="SimSun" panose="02010600030101010101" pitchFamily="2" charset="-122"/>
                          <a:cs typeface="Arial" panose="020B0604020202020204" pitchFamily="34" charset="0"/>
                        </a:rPr>
                        <a:t>ce</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a:effectLst/>
                          <a:latin typeface="Arial" panose="020B0604020202020204" pitchFamily="34" charset="0"/>
                          <a:ea typeface="SimSun" panose="02010600030101010101" pitchFamily="2" charset="-122"/>
                          <a:cs typeface="Arial" panose="020B0604020202020204" pitchFamily="34" charset="0"/>
                        </a:rPr>
                        <a:t>of interf</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rence</a:t>
                      </a:r>
                      <a:r>
                        <a:rPr lang="en-GB" sz="800" spc="-5">
                          <a:effectLst/>
                          <a:latin typeface="Arial" panose="020B0604020202020204" pitchFamily="34" charset="0"/>
                          <a:ea typeface="SimSun" panose="02010600030101010101" pitchFamily="2" charset="-122"/>
                          <a:cs typeface="Arial" panose="020B0604020202020204" pitchFamily="34" charset="0"/>
                        </a:rPr>
                        <a:t> fr</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a:effectLst/>
                          <a:latin typeface="Arial" panose="020B0604020202020204" pitchFamily="34" charset="0"/>
                          <a:ea typeface="SimSun" panose="02010600030101010101" pitchFamily="2" charset="-122"/>
                          <a:cs typeface="Arial" panose="020B0604020202020204" pitchFamily="34" charset="0"/>
                        </a:rPr>
                        <a:t>m o</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h</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r</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spc="-5">
                          <a:effectLst/>
                          <a:latin typeface="Arial" panose="020B0604020202020204" pitchFamily="34" charset="0"/>
                          <a:ea typeface="SimSun" panose="02010600030101010101" pitchFamily="2" charset="-122"/>
                          <a:cs typeface="Arial" panose="020B0604020202020204" pitchFamily="34" charset="0"/>
                        </a:rPr>
                        <a:t>l</a:t>
                      </a:r>
                      <a:r>
                        <a:rPr lang="en-GB" sz="800">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ng</a:t>
                      </a:r>
                      <a:r>
                        <a:rPr lang="en-GB" sz="800" spc="5">
                          <a:effectLst/>
                          <a:latin typeface="Arial" panose="020B0604020202020204" pitchFamily="34" charset="0"/>
                          <a:ea typeface="SimSun" panose="02010600030101010101" pitchFamily="2" charset="-122"/>
                          <a:cs typeface="Arial" panose="020B0604020202020204" pitchFamily="34" charset="0"/>
                        </a:rPr>
                        <a:t>u</a:t>
                      </a:r>
                      <a:r>
                        <a:rPr lang="en-GB" sz="800">
                          <a:effectLst/>
                          <a:latin typeface="Arial" panose="020B0604020202020204" pitchFamily="34" charset="0"/>
                          <a:ea typeface="SimSun" panose="02010600030101010101" pitchFamily="2" charset="-122"/>
                          <a:cs typeface="Arial" panose="020B0604020202020204" pitchFamily="34" charset="0"/>
                        </a:rPr>
                        <a:t>ag</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No noticeable interf</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rence</a:t>
                      </a:r>
                      <a:r>
                        <a:rPr lang="en-GB" sz="800" spc="-5">
                          <a:effectLst/>
                          <a:latin typeface="Arial" panose="020B0604020202020204" pitchFamily="34" charset="0"/>
                          <a:ea typeface="SimSun" panose="02010600030101010101" pitchFamily="2" charset="-122"/>
                          <a:cs typeface="Arial" panose="020B0604020202020204" pitchFamily="34" charset="0"/>
                        </a:rPr>
                        <a:t> fr</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a:effectLst/>
                          <a:latin typeface="Arial" panose="020B0604020202020204" pitchFamily="34" charset="0"/>
                          <a:ea typeface="SimSun" panose="02010600030101010101" pitchFamily="2" charset="-122"/>
                          <a:cs typeface="Arial" panose="020B0604020202020204" pitchFamily="34" charset="0"/>
                        </a:rPr>
                        <a:t>m o</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h</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r</a:t>
                      </a:r>
                      <a:r>
                        <a:rPr lang="en-GB" sz="800" spc="5">
                          <a:effectLst/>
                          <a:latin typeface="Arial" panose="020B0604020202020204" pitchFamily="34" charset="0"/>
                          <a:ea typeface="SimSun" panose="02010600030101010101" pitchFamily="2" charset="-122"/>
                          <a:cs typeface="Arial" panose="020B0604020202020204" pitchFamily="34" charset="0"/>
                        </a:rPr>
                        <a:t> </a:t>
                      </a:r>
                      <a:r>
                        <a:rPr lang="en-GB" sz="800" spc="-5">
                          <a:effectLst/>
                          <a:latin typeface="Arial" panose="020B0604020202020204" pitchFamily="34" charset="0"/>
                          <a:ea typeface="SimSun" panose="02010600030101010101" pitchFamily="2" charset="-122"/>
                          <a:cs typeface="Arial" panose="020B0604020202020204" pitchFamily="34" charset="0"/>
                        </a:rPr>
                        <a:t>l</a:t>
                      </a:r>
                      <a:r>
                        <a:rPr lang="en-GB" sz="800">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ng</a:t>
                      </a:r>
                      <a:r>
                        <a:rPr lang="en-GB" sz="800" spc="5">
                          <a:effectLst/>
                          <a:latin typeface="Arial" panose="020B0604020202020204" pitchFamily="34" charset="0"/>
                          <a:ea typeface="SimSun" panose="02010600030101010101" pitchFamily="2" charset="-122"/>
                          <a:cs typeface="Arial" panose="020B0604020202020204" pitchFamily="34" charset="0"/>
                        </a:rPr>
                        <a:t>u</a:t>
                      </a:r>
                      <a:r>
                        <a:rPr lang="en-GB" sz="800">
                          <a:effectLst/>
                          <a:latin typeface="Arial" panose="020B0604020202020204" pitchFamily="34" charset="0"/>
                          <a:ea typeface="SimSun" panose="02010600030101010101" pitchFamily="2" charset="-122"/>
                          <a:cs typeface="Arial" panose="020B0604020202020204" pitchFamily="34" charset="0"/>
                        </a:rPr>
                        <a:t>ag</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No interference from other languages.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081325813"/>
                  </a:ext>
                </a:extLst>
              </a:tr>
              <a:tr h="612613">
                <a:tc>
                  <a:txBody>
                    <a:bodyPr/>
                    <a:lstStyle/>
                    <a:p>
                      <a:pPr marL="36195" marR="36195">
                        <a:lnSpc>
                          <a:spcPct val="115000"/>
                        </a:lnSpc>
                        <a:spcBef>
                          <a:spcPts val="300"/>
                        </a:spcBef>
                        <a:spcAft>
                          <a:spcPts val="300"/>
                        </a:spcAft>
                      </a:pPr>
                      <a:r>
                        <a:rPr lang="en-GB" sz="800" b="1" spc="-5">
                          <a:effectLst/>
                          <a:latin typeface="Arial" panose="020B0604020202020204" pitchFamily="34" charset="0"/>
                          <a:ea typeface="SimSun" panose="02010600030101010101" pitchFamily="2" charset="-122"/>
                          <a:cs typeface="Arial" panose="020B0604020202020204" pitchFamily="34" charset="0"/>
                        </a:rPr>
                        <a:t>Referencing and presentation</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en-GB" sz="800" i="1" spc="5">
                          <a:effectLst/>
                          <a:latin typeface="Arial" panose="020B0604020202020204" pitchFamily="34" charset="0"/>
                          <a:ea typeface="SimSun" panose="02010600030101010101" pitchFamily="2" charset="-122"/>
                          <a:cs typeface="Arial" panose="020B0604020202020204" pitchFamily="34" charset="0"/>
                        </a:rPr>
                        <a:t>Very p</a:t>
                      </a:r>
                      <a:r>
                        <a:rPr lang="en-GB" sz="800" i="1" spc="-5">
                          <a:effectLst/>
                          <a:latin typeface="Arial" panose="020B0604020202020204" pitchFamily="34" charset="0"/>
                          <a:ea typeface="SimSun" panose="02010600030101010101" pitchFamily="2" charset="-122"/>
                          <a:cs typeface="Arial" panose="020B0604020202020204" pitchFamily="34" charset="0"/>
                        </a:rPr>
                        <a:t>oo</a:t>
                      </a:r>
                      <a:r>
                        <a:rPr lang="en-GB" sz="800" i="1">
                          <a:effectLst/>
                          <a:latin typeface="Arial" panose="020B0604020202020204" pitchFamily="34" charset="0"/>
                          <a:ea typeface="SimSun" panose="02010600030101010101" pitchFamily="2" charset="-122"/>
                          <a:cs typeface="Arial" panose="020B0604020202020204" pitchFamily="34" charset="0"/>
                        </a:rPr>
                        <a:t>r </a:t>
                      </a:r>
                      <a:r>
                        <a:rPr lang="en-GB" sz="800" i="1" spc="-5">
                          <a:effectLst/>
                          <a:latin typeface="Arial" panose="020B0604020202020204" pitchFamily="34" charset="0"/>
                          <a:ea typeface="SimSun" panose="02010600030101010101" pitchFamily="2" charset="-122"/>
                          <a:cs typeface="Arial" panose="020B0604020202020204" pitchFamily="34" charset="0"/>
                        </a:rPr>
                        <a:t>re</a:t>
                      </a:r>
                      <a:r>
                        <a:rPr lang="en-GB" sz="800" i="1" spc="5">
                          <a:effectLst/>
                          <a:latin typeface="Arial" panose="020B0604020202020204" pitchFamily="34" charset="0"/>
                          <a:ea typeface="SimSun" panose="02010600030101010101" pitchFamily="2" charset="-122"/>
                          <a:cs typeface="Arial" panose="020B0604020202020204" pitchFamily="34" charset="0"/>
                        </a:rPr>
                        <a:t>f</a:t>
                      </a:r>
                      <a:r>
                        <a:rPr lang="en-GB" sz="800" i="1" spc="-5">
                          <a:effectLst/>
                          <a:latin typeface="Arial" panose="020B0604020202020204" pitchFamily="34" charset="0"/>
                          <a:ea typeface="SimSun" panose="02010600030101010101" pitchFamily="2" charset="-122"/>
                          <a:cs typeface="Arial" panose="020B0604020202020204" pitchFamily="34" charset="0"/>
                        </a:rPr>
                        <a:t>eren</a:t>
                      </a:r>
                      <a:r>
                        <a:rPr lang="en-GB" sz="800" i="1" spc="5">
                          <a:effectLst/>
                          <a:latin typeface="Arial" panose="020B0604020202020204" pitchFamily="34" charset="0"/>
                          <a:ea typeface="SimSun" panose="02010600030101010101" pitchFamily="2" charset="-122"/>
                          <a:cs typeface="Arial" panose="020B0604020202020204" pitchFamily="34" charset="0"/>
                        </a:rPr>
                        <a:t>c</a:t>
                      </a:r>
                      <a:r>
                        <a:rPr lang="en-GB" sz="800" i="1">
                          <a:effectLst/>
                          <a:latin typeface="Arial" panose="020B0604020202020204" pitchFamily="34" charset="0"/>
                          <a:ea typeface="SimSun" panose="02010600030101010101" pitchFamily="2" charset="-122"/>
                          <a:cs typeface="Arial" panose="020B0604020202020204" pitchFamily="34" charset="0"/>
                        </a:rPr>
                        <a:t>ing </a:t>
                      </a:r>
                      <a:r>
                        <a:rPr lang="en-GB" sz="800" i="1" spc="-5">
                          <a:effectLst/>
                          <a:latin typeface="Arial" panose="020B0604020202020204" pitchFamily="34" charset="0"/>
                          <a:ea typeface="SimSun" panose="02010600030101010101" pitchFamily="2" charset="-122"/>
                          <a:cs typeface="Arial" panose="020B0604020202020204" pitchFamily="34" charset="0"/>
                        </a:rPr>
                        <a:t>an</a:t>
                      </a:r>
                      <a:r>
                        <a:rPr lang="en-GB" sz="800" i="1">
                          <a:effectLst/>
                          <a:latin typeface="Arial" panose="020B0604020202020204" pitchFamily="34" charset="0"/>
                          <a:ea typeface="SimSun" panose="02010600030101010101" pitchFamily="2" charset="-122"/>
                          <a:cs typeface="Arial" panose="020B0604020202020204" pitchFamily="34" charset="0"/>
                        </a:rPr>
                        <a:t>d li</a:t>
                      </a:r>
                      <a:r>
                        <a:rPr lang="en-GB" sz="800" i="1" spc="5">
                          <a:effectLst/>
                          <a:latin typeface="Arial" panose="020B0604020202020204" pitchFamily="34" charset="0"/>
                          <a:ea typeface="SimSun" panose="02010600030101010101" pitchFamily="2" charset="-122"/>
                          <a:cs typeface="Arial" panose="020B0604020202020204" pitchFamily="34" charset="0"/>
                        </a:rPr>
                        <a:t>tt</a:t>
                      </a:r>
                      <a:r>
                        <a:rPr lang="en-GB" sz="800" i="1">
                          <a:effectLst/>
                          <a:latin typeface="Arial" panose="020B0604020202020204" pitchFamily="34" charset="0"/>
                          <a:ea typeface="SimSun" panose="02010600030101010101" pitchFamily="2" charset="-122"/>
                          <a:cs typeface="Arial" panose="020B0604020202020204" pitchFamily="34" charset="0"/>
                        </a:rPr>
                        <a:t>le </a:t>
                      </a:r>
                      <a:r>
                        <a:rPr lang="en-GB" sz="800" i="1" spc="-5">
                          <a:effectLst/>
                          <a:latin typeface="Arial" panose="020B0604020202020204" pitchFamily="34" charset="0"/>
                          <a:ea typeface="SimSun" panose="02010600030101010101" pitchFamily="2" charset="-122"/>
                          <a:cs typeface="Arial" panose="020B0604020202020204" pitchFamily="34" charset="0"/>
                        </a:rPr>
                        <a:t>under</a:t>
                      </a:r>
                      <a:r>
                        <a:rPr lang="en-GB" sz="800" i="1" spc="5">
                          <a:effectLst/>
                          <a:latin typeface="Arial" panose="020B0604020202020204" pitchFamily="34" charset="0"/>
                          <a:ea typeface="SimSun" panose="02010600030101010101" pitchFamily="2" charset="-122"/>
                          <a:cs typeface="Arial" panose="020B0604020202020204" pitchFamily="34" charset="0"/>
                        </a:rPr>
                        <a:t>st</a:t>
                      </a:r>
                      <a:r>
                        <a:rPr lang="en-GB" sz="800" i="1" spc="-5">
                          <a:effectLst/>
                          <a:latin typeface="Arial" panose="020B0604020202020204" pitchFamily="34" charset="0"/>
                          <a:ea typeface="SimSun" panose="02010600030101010101" pitchFamily="2" charset="-122"/>
                          <a:cs typeface="Arial" panose="020B0604020202020204" pitchFamily="34" charset="0"/>
                        </a:rPr>
                        <a:t>and</a:t>
                      </a:r>
                      <a:r>
                        <a:rPr lang="en-GB" sz="800" i="1">
                          <a:effectLst/>
                          <a:latin typeface="Arial" panose="020B0604020202020204" pitchFamily="34" charset="0"/>
                          <a:ea typeface="SimSun" panose="02010600030101010101" pitchFamily="2" charset="-122"/>
                          <a:cs typeface="Arial" panose="020B0604020202020204" pitchFamily="34" charset="0"/>
                        </a:rPr>
                        <a:t>ing </a:t>
                      </a:r>
                      <a:r>
                        <a:rPr lang="en-GB" sz="800" i="1" spc="-5">
                          <a:effectLst/>
                          <a:latin typeface="Arial" panose="020B0604020202020204" pitchFamily="34" charset="0"/>
                          <a:ea typeface="SimSun" panose="02010600030101010101" pitchFamily="2" charset="-122"/>
                          <a:cs typeface="Arial" panose="020B0604020202020204" pitchFamily="34" charset="0"/>
                        </a:rPr>
                        <a:t>o</a:t>
                      </a:r>
                      <a:r>
                        <a:rPr lang="en-GB" sz="800" i="1">
                          <a:effectLst/>
                          <a:latin typeface="Arial" panose="020B0604020202020204" pitchFamily="34" charset="0"/>
                          <a:ea typeface="SimSun" panose="02010600030101010101" pitchFamily="2" charset="-122"/>
                          <a:cs typeface="Arial" panose="020B0604020202020204" pitchFamily="34" charset="0"/>
                        </a:rPr>
                        <a:t>f </a:t>
                      </a:r>
                      <a:r>
                        <a:rPr lang="en-GB" sz="800" i="1" spc="5">
                          <a:effectLst/>
                          <a:latin typeface="Arial" panose="020B0604020202020204" pitchFamily="34" charset="0"/>
                          <a:ea typeface="SimSun" panose="02010600030101010101" pitchFamily="2" charset="-122"/>
                          <a:cs typeface="Arial" panose="020B0604020202020204" pitchFamily="34" charset="0"/>
                        </a:rPr>
                        <a:t>c</a:t>
                      </a:r>
                      <a:r>
                        <a:rPr lang="en-GB" sz="800" i="1" spc="-5">
                          <a:effectLst/>
                          <a:latin typeface="Arial" panose="020B0604020202020204" pitchFamily="34" charset="0"/>
                          <a:ea typeface="SimSun" panose="02010600030101010101" pitchFamily="2" charset="-122"/>
                          <a:cs typeface="Arial" panose="020B0604020202020204" pitchFamily="34" charset="0"/>
                        </a:rPr>
                        <a:t>onven</a:t>
                      </a:r>
                      <a:r>
                        <a:rPr lang="en-GB" sz="800" i="1" spc="5">
                          <a:effectLst/>
                          <a:latin typeface="Arial" panose="020B0604020202020204" pitchFamily="34" charset="0"/>
                          <a:ea typeface="SimSun" panose="02010600030101010101" pitchFamily="2" charset="-122"/>
                          <a:cs typeface="Arial" panose="020B0604020202020204" pitchFamily="34" charset="0"/>
                        </a:rPr>
                        <a:t>t</a:t>
                      </a:r>
                      <a:r>
                        <a:rPr lang="en-GB" sz="800" i="1">
                          <a:effectLst/>
                          <a:latin typeface="Arial" panose="020B0604020202020204" pitchFamily="34" charset="0"/>
                          <a:ea typeface="SimSun" panose="02010600030101010101" pitchFamily="2" charset="-122"/>
                          <a:cs typeface="Arial" panose="020B0604020202020204" pitchFamily="34" charset="0"/>
                        </a:rPr>
                        <a:t>io</a:t>
                      </a:r>
                      <a:r>
                        <a:rPr lang="en-GB" sz="800" i="1" spc="-5">
                          <a:effectLst/>
                          <a:latin typeface="Arial" panose="020B0604020202020204" pitchFamily="34" charset="0"/>
                          <a:ea typeface="SimSun" panose="02010600030101010101" pitchFamily="2" charset="-122"/>
                          <a:cs typeface="Arial" panose="020B0604020202020204" pitchFamily="34" charset="0"/>
                        </a:rPr>
                        <a:t>n</a:t>
                      </a:r>
                      <a:r>
                        <a:rPr lang="en-GB" sz="800" i="1">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en-GB" sz="800" i="1" spc="5">
                          <a:effectLst/>
                          <a:latin typeface="Arial" panose="020B0604020202020204" pitchFamily="34" charset="0"/>
                          <a:ea typeface="SimSun" panose="02010600030101010101" pitchFamily="2" charset="-122"/>
                          <a:cs typeface="Arial" panose="020B0604020202020204" pitchFamily="34" charset="0"/>
                        </a:rPr>
                        <a:t>P</a:t>
                      </a:r>
                      <a:r>
                        <a:rPr lang="en-GB" sz="800" i="1" spc="-5">
                          <a:effectLst/>
                          <a:latin typeface="Arial" panose="020B0604020202020204" pitchFamily="34" charset="0"/>
                          <a:ea typeface="SimSun" panose="02010600030101010101" pitchFamily="2" charset="-122"/>
                          <a:cs typeface="Arial" panose="020B0604020202020204" pitchFamily="34" charset="0"/>
                        </a:rPr>
                        <a:t>oo</a:t>
                      </a:r>
                      <a:r>
                        <a:rPr lang="en-GB" sz="800" i="1">
                          <a:effectLst/>
                          <a:latin typeface="Arial" panose="020B0604020202020204" pitchFamily="34" charset="0"/>
                          <a:ea typeface="SimSun" panose="02010600030101010101" pitchFamily="2" charset="-122"/>
                          <a:cs typeface="Arial" panose="020B0604020202020204" pitchFamily="34" charset="0"/>
                        </a:rPr>
                        <a:t>r </a:t>
                      </a:r>
                      <a:r>
                        <a:rPr lang="en-GB" sz="800" i="1" spc="-5">
                          <a:effectLst/>
                          <a:latin typeface="Arial" panose="020B0604020202020204" pitchFamily="34" charset="0"/>
                          <a:ea typeface="SimSun" panose="02010600030101010101" pitchFamily="2" charset="-122"/>
                          <a:cs typeface="Arial" panose="020B0604020202020204" pitchFamily="34" charset="0"/>
                        </a:rPr>
                        <a:t>re</a:t>
                      </a:r>
                      <a:r>
                        <a:rPr lang="en-GB" sz="800" i="1" spc="5">
                          <a:effectLst/>
                          <a:latin typeface="Arial" panose="020B0604020202020204" pitchFamily="34" charset="0"/>
                          <a:ea typeface="SimSun" panose="02010600030101010101" pitchFamily="2" charset="-122"/>
                          <a:cs typeface="Arial" panose="020B0604020202020204" pitchFamily="34" charset="0"/>
                        </a:rPr>
                        <a:t>f</a:t>
                      </a:r>
                      <a:r>
                        <a:rPr lang="en-GB" sz="800" i="1" spc="-5">
                          <a:effectLst/>
                          <a:latin typeface="Arial" panose="020B0604020202020204" pitchFamily="34" charset="0"/>
                          <a:ea typeface="SimSun" panose="02010600030101010101" pitchFamily="2" charset="-122"/>
                          <a:cs typeface="Arial" panose="020B0604020202020204" pitchFamily="34" charset="0"/>
                        </a:rPr>
                        <a:t>eren</a:t>
                      </a:r>
                      <a:r>
                        <a:rPr lang="en-GB" sz="800" i="1" spc="5">
                          <a:effectLst/>
                          <a:latin typeface="Arial" panose="020B0604020202020204" pitchFamily="34" charset="0"/>
                          <a:ea typeface="SimSun" panose="02010600030101010101" pitchFamily="2" charset="-122"/>
                          <a:cs typeface="Arial" panose="020B0604020202020204" pitchFamily="34" charset="0"/>
                        </a:rPr>
                        <a:t>c</a:t>
                      </a:r>
                      <a:r>
                        <a:rPr lang="en-GB" sz="800" i="1">
                          <a:effectLst/>
                          <a:latin typeface="Arial" panose="020B0604020202020204" pitchFamily="34" charset="0"/>
                          <a:ea typeface="SimSun" panose="02010600030101010101" pitchFamily="2" charset="-122"/>
                          <a:cs typeface="Arial" panose="020B0604020202020204" pitchFamily="34" charset="0"/>
                        </a:rPr>
                        <a:t>ing </a:t>
                      </a:r>
                      <a:r>
                        <a:rPr lang="en-GB" sz="800" i="1" spc="-5">
                          <a:effectLst/>
                          <a:latin typeface="Arial" panose="020B0604020202020204" pitchFamily="34" charset="0"/>
                          <a:ea typeface="SimSun" panose="02010600030101010101" pitchFamily="2" charset="-122"/>
                          <a:cs typeface="Arial" panose="020B0604020202020204" pitchFamily="34" charset="0"/>
                        </a:rPr>
                        <a:t>an</a:t>
                      </a:r>
                      <a:r>
                        <a:rPr lang="en-GB" sz="800" i="1">
                          <a:effectLst/>
                          <a:latin typeface="Arial" panose="020B0604020202020204" pitchFamily="34" charset="0"/>
                          <a:ea typeface="SimSun" panose="02010600030101010101" pitchFamily="2" charset="-122"/>
                          <a:cs typeface="Arial" panose="020B0604020202020204" pitchFamily="34" charset="0"/>
                        </a:rPr>
                        <a:t>d li</a:t>
                      </a:r>
                      <a:r>
                        <a:rPr lang="en-GB" sz="800" i="1" spc="5">
                          <a:effectLst/>
                          <a:latin typeface="Arial" panose="020B0604020202020204" pitchFamily="34" charset="0"/>
                          <a:ea typeface="SimSun" panose="02010600030101010101" pitchFamily="2" charset="-122"/>
                          <a:cs typeface="Arial" panose="020B0604020202020204" pitchFamily="34" charset="0"/>
                        </a:rPr>
                        <a:t>tt</a:t>
                      </a:r>
                      <a:r>
                        <a:rPr lang="en-GB" sz="800" i="1">
                          <a:effectLst/>
                          <a:latin typeface="Arial" panose="020B0604020202020204" pitchFamily="34" charset="0"/>
                          <a:ea typeface="SimSun" panose="02010600030101010101" pitchFamily="2" charset="-122"/>
                          <a:cs typeface="Arial" panose="020B0604020202020204" pitchFamily="34" charset="0"/>
                        </a:rPr>
                        <a:t>le </a:t>
                      </a:r>
                      <a:r>
                        <a:rPr lang="en-GB" sz="800" i="1" spc="-5">
                          <a:effectLst/>
                          <a:latin typeface="Arial" panose="020B0604020202020204" pitchFamily="34" charset="0"/>
                          <a:ea typeface="SimSun" panose="02010600030101010101" pitchFamily="2" charset="-122"/>
                          <a:cs typeface="Arial" panose="020B0604020202020204" pitchFamily="34" charset="0"/>
                        </a:rPr>
                        <a:t>under</a:t>
                      </a:r>
                      <a:r>
                        <a:rPr lang="en-GB" sz="800" i="1" spc="5">
                          <a:effectLst/>
                          <a:latin typeface="Arial" panose="020B0604020202020204" pitchFamily="34" charset="0"/>
                          <a:ea typeface="SimSun" panose="02010600030101010101" pitchFamily="2" charset="-122"/>
                          <a:cs typeface="Arial" panose="020B0604020202020204" pitchFamily="34" charset="0"/>
                        </a:rPr>
                        <a:t>st</a:t>
                      </a:r>
                      <a:r>
                        <a:rPr lang="en-GB" sz="800" i="1" spc="-5">
                          <a:effectLst/>
                          <a:latin typeface="Arial" panose="020B0604020202020204" pitchFamily="34" charset="0"/>
                          <a:ea typeface="SimSun" panose="02010600030101010101" pitchFamily="2" charset="-122"/>
                          <a:cs typeface="Arial" panose="020B0604020202020204" pitchFamily="34" charset="0"/>
                        </a:rPr>
                        <a:t>and</a:t>
                      </a:r>
                      <a:r>
                        <a:rPr lang="en-GB" sz="800" i="1">
                          <a:effectLst/>
                          <a:latin typeface="Arial" panose="020B0604020202020204" pitchFamily="34" charset="0"/>
                          <a:ea typeface="SimSun" panose="02010600030101010101" pitchFamily="2" charset="-122"/>
                          <a:cs typeface="Arial" panose="020B0604020202020204" pitchFamily="34" charset="0"/>
                        </a:rPr>
                        <a:t>ing </a:t>
                      </a:r>
                      <a:r>
                        <a:rPr lang="en-GB" sz="800" i="1" spc="-5">
                          <a:effectLst/>
                          <a:latin typeface="Arial" panose="020B0604020202020204" pitchFamily="34" charset="0"/>
                          <a:ea typeface="SimSun" panose="02010600030101010101" pitchFamily="2" charset="-122"/>
                          <a:cs typeface="Arial" panose="020B0604020202020204" pitchFamily="34" charset="0"/>
                        </a:rPr>
                        <a:t>o</a:t>
                      </a:r>
                      <a:r>
                        <a:rPr lang="en-GB" sz="800" i="1">
                          <a:effectLst/>
                          <a:latin typeface="Arial" panose="020B0604020202020204" pitchFamily="34" charset="0"/>
                          <a:ea typeface="SimSun" panose="02010600030101010101" pitchFamily="2" charset="-122"/>
                          <a:cs typeface="Arial" panose="020B0604020202020204" pitchFamily="34" charset="0"/>
                        </a:rPr>
                        <a:t>f </a:t>
                      </a:r>
                      <a:r>
                        <a:rPr lang="en-GB" sz="800" i="1" spc="5">
                          <a:effectLst/>
                          <a:latin typeface="Arial" panose="020B0604020202020204" pitchFamily="34" charset="0"/>
                          <a:ea typeface="SimSun" panose="02010600030101010101" pitchFamily="2" charset="-122"/>
                          <a:cs typeface="Arial" panose="020B0604020202020204" pitchFamily="34" charset="0"/>
                        </a:rPr>
                        <a:t>c</a:t>
                      </a:r>
                      <a:r>
                        <a:rPr lang="en-GB" sz="800" i="1" spc="-5">
                          <a:effectLst/>
                          <a:latin typeface="Arial" panose="020B0604020202020204" pitchFamily="34" charset="0"/>
                          <a:ea typeface="SimSun" panose="02010600030101010101" pitchFamily="2" charset="-122"/>
                          <a:cs typeface="Arial" panose="020B0604020202020204" pitchFamily="34" charset="0"/>
                        </a:rPr>
                        <a:t>onven</a:t>
                      </a:r>
                      <a:r>
                        <a:rPr lang="en-GB" sz="800" i="1" spc="5">
                          <a:effectLst/>
                          <a:latin typeface="Arial" panose="020B0604020202020204" pitchFamily="34" charset="0"/>
                          <a:ea typeface="SimSun" panose="02010600030101010101" pitchFamily="2" charset="-122"/>
                          <a:cs typeface="Arial" panose="020B0604020202020204" pitchFamily="34" charset="0"/>
                        </a:rPr>
                        <a:t>t</a:t>
                      </a:r>
                      <a:r>
                        <a:rPr lang="en-GB" sz="800" i="1">
                          <a:effectLst/>
                          <a:latin typeface="Arial" panose="020B0604020202020204" pitchFamily="34" charset="0"/>
                          <a:ea typeface="SimSun" panose="02010600030101010101" pitchFamily="2" charset="-122"/>
                          <a:cs typeface="Arial" panose="020B0604020202020204" pitchFamily="34" charset="0"/>
                        </a:rPr>
                        <a:t>io</a:t>
                      </a:r>
                      <a:r>
                        <a:rPr lang="en-GB" sz="800" i="1" spc="-5">
                          <a:effectLst/>
                          <a:latin typeface="Arial" panose="020B0604020202020204" pitchFamily="34" charset="0"/>
                          <a:ea typeface="SimSun" panose="02010600030101010101" pitchFamily="2" charset="-122"/>
                          <a:cs typeface="Arial" panose="020B0604020202020204" pitchFamily="34" charset="0"/>
                        </a:rPr>
                        <a:t>n</a:t>
                      </a:r>
                      <a:r>
                        <a:rPr lang="en-GB" sz="800" i="1">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marR="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Fair </a:t>
                      </a:r>
                      <a:r>
                        <a:rPr lang="en-GB" sz="800" spc="-5">
                          <a:effectLst/>
                          <a:latin typeface="Arial" panose="020B0604020202020204" pitchFamily="34" charset="0"/>
                          <a:ea typeface="SimSun" panose="02010600030101010101" pitchFamily="2" charset="-122"/>
                          <a:cs typeface="Arial" panose="020B0604020202020204" pitchFamily="34" charset="0"/>
                        </a:rPr>
                        <a:t>under</a:t>
                      </a:r>
                      <a:r>
                        <a:rPr lang="en-GB" sz="800" spc="5">
                          <a:effectLst/>
                          <a:latin typeface="Arial" panose="020B0604020202020204" pitchFamily="34" charset="0"/>
                          <a:ea typeface="SimSun" panose="02010600030101010101" pitchFamily="2" charset="-122"/>
                          <a:cs typeface="Arial" panose="020B0604020202020204" pitchFamily="34" charset="0"/>
                        </a:rPr>
                        <a:t>st</a:t>
                      </a:r>
                      <a:r>
                        <a:rPr lang="en-GB" sz="800" spc="-5">
                          <a:effectLst/>
                          <a:latin typeface="Arial" panose="020B0604020202020204" pitchFamily="34" charset="0"/>
                          <a:ea typeface="SimSun" panose="02010600030101010101" pitchFamily="2" charset="-122"/>
                          <a:cs typeface="Arial" panose="020B0604020202020204" pitchFamily="34" charset="0"/>
                        </a:rPr>
                        <a:t>and</a:t>
                      </a:r>
                      <a:r>
                        <a:rPr lang="en-GB" sz="800">
                          <a:effectLst/>
                          <a:latin typeface="Arial" panose="020B0604020202020204" pitchFamily="34" charset="0"/>
                          <a:ea typeface="SimSun" panose="02010600030101010101" pitchFamily="2" charset="-122"/>
                          <a:cs typeface="Arial" panose="020B0604020202020204" pitchFamily="34" charset="0"/>
                        </a:rPr>
                        <a:t>ing </a:t>
                      </a:r>
                      <a:r>
                        <a:rPr lang="en-GB" sz="800" spc="-5">
                          <a:effectLst/>
                          <a:latin typeface="Arial" panose="020B0604020202020204" pitchFamily="34" charset="0"/>
                          <a:ea typeface="SimSun" panose="02010600030101010101" pitchFamily="2" charset="-122"/>
                          <a:cs typeface="Arial" panose="020B0604020202020204" pitchFamily="34" charset="0"/>
                        </a:rPr>
                        <a:t>o</a:t>
                      </a:r>
                      <a:r>
                        <a:rPr lang="en-GB" sz="800">
                          <a:effectLst/>
                          <a:latin typeface="Arial" panose="020B0604020202020204" pitchFamily="34" charset="0"/>
                          <a:ea typeface="SimSun" panose="02010600030101010101" pitchFamily="2" charset="-122"/>
                          <a:cs typeface="Arial" panose="020B0604020202020204" pitchFamily="34" charset="0"/>
                        </a:rPr>
                        <a:t>f </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spc="-5">
                          <a:effectLst/>
                          <a:latin typeface="Arial" panose="020B0604020202020204" pitchFamily="34" charset="0"/>
                          <a:ea typeface="SimSun" panose="02010600030101010101" pitchFamily="2" charset="-122"/>
                          <a:cs typeface="Arial" panose="020B0604020202020204" pitchFamily="34" charset="0"/>
                        </a:rPr>
                        <a:t>onven</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io</a:t>
                      </a:r>
                      <a:r>
                        <a:rPr lang="en-GB" sz="800" spc="-5">
                          <a:effectLst/>
                          <a:latin typeface="Arial" panose="020B0604020202020204" pitchFamily="34" charset="0"/>
                          <a:ea typeface="SimSun" panose="02010600030101010101" pitchFamily="2" charset="-122"/>
                          <a:cs typeface="Arial" panose="020B0604020202020204" pitchFamily="34" charset="0"/>
                        </a:rPr>
                        <a:t>n</a:t>
                      </a:r>
                      <a:r>
                        <a:rPr lang="en-GB" sz="800">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G</a:t>
                      </a:r>
                      <a:r>
                        <a:rPr lang="en-GB" sz="800" spc="-5">
                          <a:effectLst/>
                          <a:latin typeface="Arial" panose="020B0604020202020204" pitchFamily="34" charset="0"/>
                          <a:ea typeface="SimSun" panose="02010600030101010101" pitchFamily="2" charset="-122"/>
                          <a:cs typeface="Arial" panose="020B0604020202020204" pitchFamily="34" charset="0"/>
                        </a:rPr>
                        <a:t>oo</a:t>
                      </a:r>
                      <a:r>
                        <a:rPr lang="en-GB" sz="800">
                          <a:effectLst/>
                          <a:latin typeface="Arial" panose="020B0604020202020204" pitchFamily="34" charset="0"/>
                          <a:ea typeface="SimSun" panose="02010600030101010101" pitchFamily="2" charset="-122"/>
                          <a:cs typeface="Arial" panose="020B0604020202020204" pitchFamily="34" charset="0"/>
                        </a:rPr>
                        <a:t>d </a:t>
                      </a:r>
                      <a:r>
                        <a:rPr lang="en-GB" sz="800" spc="-5">
                          <a:effectLst/>
                          <a:latin typeface="Arial" panose="020B0604020202020204" pitchFamily="34" charset="0"/>
                          <a:ea typeface="SimSun" panose="02010600030101010101" pitchFamily="2" charset="-122"/>
                          <a:cs typeface="Arial" panose="020B0604020202020204" pitchFamily="34" charset="0"/>
                        </a:rPr>
                        <a:t>re</a:t>
                      </a:r>
                      <a:r>
                        <a:rPr lang="en-GB" sz="800" spc="5">
                          <a:effectLst/>
                          <a:latin typeface="Arial" panose="020B0604020202020204" pitchFamily="34" charset="0"/>
                          <a:ea typeface="SimSun" panose="02010600030101010101" pitchFamily="2" charset="-122"/>
                          <a:cs typeface="Arial" panose="020B0604020202020204" pitchFamily="34" charset="0"/>
                        </a:rPr>
                        <a:t>f</a:t>
                      </a:r>
                      <a:r>
                        <a:rPr lang="en-GB" sz="800" spc="-5">
                          <a:effectLst/>
                          <a:latin typeface="Arial" panose="020B0604020202020204" pitchFamily="34" charset="0"/>
                          <a:ea typeface="SimSun" panose="02010600030101010101" pitchFamily="2" charset="-122"/>
                          <a:cs typeface="Arial" panose="020B0604020202020204" pitchFamily="34" charset="0"/>
                        </a:rPr>
                        <a:t>eren</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a:effectLst/>
                          <a:latin typeface="Arial" panose="020B0604020202020204" pitchFamily="34" charset="0"/>
                          <a:ea typeface="SimSun" panose="02010600030101010101" pitchFamily="2" charset="-122"/>
                          <a:cs typeface="Arial" panose="020B0604020202020204" pitchFamily="34" charset="0"/>
                        </a:rPr>
                        <a:t>ing </a:t>
                      </a:r>
                      <a:r>
                        <a:rPr lang="en-GB" sz="800" spc="-5">
                          <a:effectLst/>
                          <a:latin typeface="Arial" panose="020B0604020202020204" pitchFamily="34" charset="0"/>
                          <a:ea typeface="SimSun" panose="02010600030101010101" pitchFamily="2" charset="-122"/>
                          <a:cs typeface="Arial" panose="020B0604020202020204" pitchFamily="34" charset="0"/>
                        </a:rPr>
                        <a:t>an</a:t>
                      </a:r>
                      <a:r>
                        <a:rPr lang="en-GB" sz="800">
                          <a:effectLst/>
                          <a:latin typeface="Arial" panose="020B0604020202020204" pitchFamily="34" charset="0"/>
                          <a:ea typeface="SimSun" panose="02010600030101010101" pitchFamily="2" charset="-122"/>
                          <a:cs typeface="Arial" panose="020B0604020202020204" pitchFamily="34" charset="0"/>
                        </a:rPr>
                        <a:t>d </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spc="-5">
                          <a:effectLst/>
                          <a:latin typeface="Arial" panose="020B0604020202020204" pitchFamily="34" charset="0"/>
                          <a:ea typeface="SimSun" panose="02010600030101010101" pitchFamily="2" charset="-122"/>
                          <a:cs typeface="Arial" panose="020B0604020202020204" pitchFamily="34" charset="0"/>
                        </a:rPr>
                        <a:t>on</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a:effectLst/>
                          <a:latin typeface="Arial" panose="020B0604020202020204" pitchFamily="34" charset="0"/>
                          <a:ea typeface="SimSun" panose="02010600030101010101" pitchFamily="2" charset="-122"/>
                          <a:cs typeface="Arial" panose="020B0604020202020204" pitchFamily="34" charset="0"/>
                        </a:rPr>
                        <a:t>i</a:t>
                      </a:r>
                      <a:r>
                        <a:rPr lang="en-GB" sz="800" spc="5">
                          <a:effectLst/>
                          <a:latin typeface="Arial" panose="020B0604020202020204" pitchFamily="34" charset="0"/>
                          <a:ea typeface="SimSun" panose="02010600030101010101" pitchFamily="2" charset="-122"/>
                          <a:cs typeface="Arial" panose="020B0604020202020204" pitchFamily="34" charset="0"/>
                        </a:rPr>
                        <a:t>st</a:t>
                      </a:r>
                      <a:r>
                        <a:rPr lang="en-GB" sz="800" spc="-5">
                          <a:effectLst/>
                          <a:latin typeface="Arial" panose="020B0604020202020204" pitchFamily="34" charset="0"/>
                          <a:ea typeface="SimSun" panose="02010600030101010101" pitchFamily="2" charset="-122"/>
                          <a:cs typeface="Arial" panose="020B0604020202020204" pitchFamily="34" charset="0"/>
                        </a:rPr>
                        <a:t>en</a:t>
                      </a:r>
                      <a:r>
                        <a:rPr lang="en-GB" sz="800">
                          <a:effectLst/>
                          <a:latin typeface="Arial" panose="020B0604020202020204" pitchFamily="34" charset="0"/>
                          <a:ea typeface="SimSun" panose="02010600030101010101" pitchFamily="2" charset="-122"/>
                          <a:cs typeface="Arial" panose="020B0604020202020204" pitchFamily="34" charset="0"/>
                        </a:rPr>
                        <a:t>t</a:t>
                      </a:r>
                      <a:r>
                        <a:rPr lang="en-GB" sz="800" spc="10">
                          <a:effectLst/>
                          <a:latin typeface="Arial" panose="020B0604020202020204" pitchFamily="34" charset="0"/>
                          <a:ea typeface="SimSun" panose="02010600030101010101" pitchFamily="2" charset="-122"/>
                          <a:cs typeface="Arial" panose="020B0604020202020204" pitchFamily="34" charset="0"/>
                        </a:rPr>
                        <a:t> </a:t>
                      </a:r>
                      <a:r>
                        <a:rPr lang="en-GB" sz="800" spc="-5">
                          <a:effectLst/>
                          <a:latin typeface="Arial" panose="020B0604020202020204" pitchFamily="34" charset="0"/>
                          <a:ea typeface="SimSun" panose="02010600030101010101" pitchFamily="2" charset="-122"/>
                          <a:cs typeface="Arial" panose="020B0604020202020204" pitchFamily="34" charset="0"/>
                        </a:rPr>
                        <a:t>approa</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a:effectLst/>
                          <a:latin typeface="Arial" panose="020B0604020202020204" pitchFamily="34" charset="0"/>
                          <a:ea typeface="SimSun" panose="02010600030101010101" pitchFamily="2" charset="-122"/>
                          <a:cs typeface="Arial" panose="020B0604020202020204" pitchFamily="34" charset="0"/>
                        </a:rPr>
                        <a:t>h </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o </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spc="-5">
                          <a:effectLst/>
                          <a:latin typeface="Arial" panose="020B0604020202020204" pitchFamily="34" charset="0"/>
                          <a:ea typeface="SimSun" panose="02010600030101010101" pitchFamily="2" charset="-122"/>
                          <a:cs typeface="Arial" panose="020B0604020202020204" pitchFamily="34" charset="0"/>
                        </a:rPr>
                        <a:t>onven</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io</a:t>
                      </a:r>
                      <a:r>
                        <a:rPr lang="en-GB" sz="800" spc="-5">
                          <a:effectLst/>
                          <a:latin typeface="Arial" panose="020B0604020202020204" pitchFamily="34" charset="0"/>
                          <a:ea typeface="SimSun" panose="02010600030101010101" pitchFamily="2" charset="-122"/>
                          <a:cs typeface="Arial" panose="020B0604020202020204" pitchFamily="34" charset="0"/>
                        </a:rPr>
                        <a:t>n</a:t>
                      </a:r>
                      <a:r>
                        <a:rPr lang="en-GB" sz="800">
                          <a:effectLst/>
                          <a:latin typeface="Arial" panose="020B0604020202020204" pitchFamily="34" charset="0"/>
                          <a:ea typeface="SimSun" panose="02010600030101010101" pitchFamily="2" charset="-122"/>
                          <a:cs typeface="Arial" panose="020B0604020202020204" pitchFamily="34" charset="0"/>
                        </a:rPr>
                        <a:t>s</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a:lnSpc>
                          <a:spcPct val="115000"/>
                        </a:lnSpc>
                        <a:spcBef>
                          <a:spcPts val="300"/>
                        </a:spcBef>
                        <a:spcAft>
                          <a:spcPts val="300"/>
                        </a:spcAft>
                      </a:pPr>
                      <a:r>
                        <a:rPr lang="en-GB" sz="800" spc="5">
                          <a:effectLst/>
                          <a:latin typeface="Arial" panose="020B0604020202020204" pitchFamily="34" charset="0"/>
                          <a:ea typeface="SimSun" panose="02010600030101010101" pitchFamily="2" charset="-122"/>
                          <a:cs typeface="Arial" panose="020B0604020202020204" pitchFamily="34" charset="0"/>
                        </a:rPr>
                        <a:t>Acc</a:t>
                      </a:r>
                      <a:r>
                        <a:rPr lang="en-GB" sz="800" spc="-5">
                          <a:effectLst/>
                          <a:latin typeface="Arial" panose="020B0604020202020204" pitchFamily="34" charset="0"/>
                          <a:ea typeface="SimSun" panose="02010600030101010101" pitchFamily="2" charset="-122"/>
                          <a:cs typeface="Arial" panose="020B0604020202020204" pitchFamily="34" charset="0"/>
                        </a:rPr>
                        <a:t>ura</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e </a:t>
                      </a:r>
                      <a:r>
                        <a:rPr lang="en-GB" sz="800" spc="-5">
                          <a:effectLst/>
                          <a:latin typeface="Arial" panose="020B0604020202020204" pitchFamily="34" charset="0"/>
                          <a:ea typeface="SimSun" panose="02010600030101010101" pitchFamily="2" charset="-122"/>
                          <a:cs typeface="Arial" panose="020B0604020202020204" pitchFamily="34" charset="0"/>
                        </a:rPr>
                        <a:t>an</a:t>
                      </a:r>
                      <a:r>
                        <a:rPr lang="en-GB" sz="800">
                          <a:effectLst/>
                          <a:latin typeface="Arial" panose="020B0604020202020204" pitchFamily="34" charset="0"/>
                          <a:ea typeface="SimSun" panose="02010600030101010101" pitchFamily="2" charset="-122"/>
                          <a:cs typeface="Arial" panose="020B0604020202020204" pitchFamily="34" charset="0"/>
                        </a:rPr>
                        <a:t>d </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spc="-5">
                          <a:effectLst/>
                          <a:latin typeface="Arial" panose="020B0604020202020204" pitchFamily="34" charset="0"/>
                          <a:ea typeface="SimSun" panose="02010600030101010101" pitchFamily="2" charset="-122"/>
                          <a:cs typeface="Arial" panose="020B0604020202020204" pitchFamily="34" charset="0"/>
                        </a:rPr>
                        <a:t>on</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a:effectLst/>
                          <a:latin typeface="Arial" panose="020B0604020202020204" pitchFamily="34" charset="0"/>
                          <a:ea typeface="SimSun" panose="02010600030101010101" pitchFamily="2" charset="-122"/>
                          <a:cs typeface="Arial" panose="020B0604020202020204" pitchFamily="34" charset="0"/>
                        </a:rPr>
                        <a:t>i</a:t>
                      </a:r>
                      <a:r>
                        <a:rPr lang="en-GB" sz="800" spc="5">
                          <a:effectLst/>
                          <a:latin typeface="Arial" panose="020B0604020202020204" pitchFamily="34" charset="0"/>
                          <a:ea typeface="SimSun" panose="02010600030101010101" pitchFamily="2" charset="-122"/>
                          <a:cs typeface="Arial" panose="020B0604020202020204" pitchFamily="34" charset="0"/>
                        </a:rPr>
                        <a:t>st</a:t>
                      </a:r>
                      <a:r>
                        <a:rPr lang="en-GB" sz="800" spc="-5">
                          <a:effectLst/>
                          <a:latin typeface="Arial" panose="020B0604020202020204" pitchFamily="34" charset="0"/>
                          <a:ea typeface="SimSun" panose="02010600030101010101" pitchFamily="2" charset="-122"/>
                          <a:cs typeface="Arial" panose="020B0604020202020204" pitchFamily="34" charset="0"/>
                        </a:rPr>
                        <a:t>en</a:t>
                      </a:r>
                      <a:r>
                        <a:rPr lang="en-GB" sz="800">
                          <a:effectLst/>
                          <a:latin typeface="Arial" panose="020B0604020202020204" pitchFamily="34" charset="0"/>
                          <a:ea typeface="SimSun" panose="02010600030101010101" pitchFamily="2" charset="-122"/>
                          <a:cs typeface="Arial" panose="020B0604020202020204" pitchFamily="34" charset="0"/>
                        </a:rPr>
                        <a:t>t </a:t>
                      </a:r>
                      <a:r>
                        <a:rPr lang="en-GB" sz="800" spc="-5">
                          <a:effectLst/>
                          <a:latin typeface="Arial" panose="020B0604020202020204" pitchFamily="34" charset="0"/>
                          <a:ea typeface="SimSun" panose="02010600030101010101" pitchFamily="2" charset="-122"/>
                          <a:cs typeface="Arial" panose="020B0604020202020204" pitchFamily="34" charset="0"/>
                        </a:rPr>
                        <a:t>re</a:t>
                      </a:r>
                      <a:r>
                        <a:rPr lang="en-GB" sz="800" spc="5">
                          <a:effectLst/>
                          <a:latin typeface="Arial" panose="020B0604020202020204" pitchFamily="34" charset="0"/>
                          <a:ea typeface="SimSun" panose="02010600030101010101" pitchFamily="2" charset="-122"/>
                          <a:cs typeface="Arial" panose="020B0604020202020204" pitchFamily="34" charset="0"/>
                        </a:rPr>
                        <a:t>f</a:t>
                      </a:r>
                      <a:r>
                        <a:rPr lang="en-GB" sz="800" spc="-5">
                          <a:effectLst/>
                          <a:latin typeface="Arial" panose="020B0604020202020204" pitchFamily="34" charset="0"/>
                          <a:ea typeface="SimSun" panose="02010600030101010101" pitchFamily="2" charset="-122"/>
                          <a:cs typeface="Arial" panose="020B0604020202020204" pitchFamily="34" charset="0"/>
                        </a:rPr>
                        <a:t>eren</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a:effectLst/>
                          <a:latin typeface="Arial" panose="020B0604020202020204" pitchFamily="34" charset="0"/>
                          <a:ea typeface="SimSun" panose="02010600030101010101" pitchFamily="2" charset="-122"/>
                          <a:cs typeface="Arial" panose="020B0604020202020204" pitchFamily="34" charset="0"/>
                        </a:rPr>
                        <a:t>ing </a:t>
                      </a:r>
                      <a:r>
                        <a:rPr lang="en-GB" sz="800" spc="-5">
                          <a:effectLst/>
                          <a:latin typeface="Arial" panose="020B0604020202020204" pitchFamily="34" charset="0"/>
                          <a:ea typeface="SimSun" panose="02010600030101010101" pitchFamily="2" charset="-122"/>
                          <a:cs typeface="Arial" panose="020B0604020202020204" pitchFamily="34" charset="0"/>
                        </a:rPr>
                        <a:t>an</a:t>
                      </a:r>
                      <a:r>
                        <a:rPr lang="en-GB" sz="800">
                          <a:effectLst/>
                          <a:latin typeface="Arial" panose="020B0604020202020204" pitchFamily="34" charset="0"/>
                          <a:ea typeface="SimSun" panose="02010600030101010101" pitchFamily="2" charset="-122"/>
                          <a:cs typeface="Arial" panose="020B0604020202020204" pitchFamily="34" charset="0"/>
                        </a:rPr>
                        <a:t>d </a:t>
                      </a:r>
                      <a:r>
                        <a:rPr lang="en-GB" sz="800" spc="-5">
                          <a:effectLst/>
                          <a:latin typeface="Arial" panose="020B0604020202020204" pitchFamily="34" charset="0"/>
                          <a:ea typeface="SimSun" panose="02010600030101010101" pitchFamily="2" charset="-122"/>
                          <a:cs typeface="Arial" panose="020B0604020202020204" pitchFamily="34" charset="0"/>
                        </a:rPr>
                        <a:t>pre</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spc="-5">
                          <a:effectLst/>
                          <a:latin typeface="Arial" panose="020B0604020202020204" pitchFamily="34" charset="0"/>
                          <a:ea typeface="SimSun" panose="02010600030101010101" pitchFamily="2" charset="-122"/>
                          <a:cs typeface="Arial" panose="020B0604020202020204" pitchFamily="34" charset="0"/>
                        </a:rPr>
                        <a:t>en</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ion</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a:lnSpc>
                          <a:spcPct val="115000"/>
                        </a:lnSpc>
                        <a:spcBef>
                          <a:spcPts val="300"/>
                        </a:spcBef>
                        <a:spcAft>
                          <a:spcPts val="300"/>
                        </a:spcAft>
                      </a:pPr>
                      <a:r>
                        <a:rPr lang="en-GB" sz="800">
                          <a:effectLst/>
                          <a:latin typeface="Arial" panose="020B0604020202020204" pitchFamily="34" charset="0"/>
                          <a:ea typeface="SimSun" panose="02010600030101010101" pitchFamily="2" charset="-122"/>
                          <a:cs typeface="Arial" panose="020B0604020202020204" pitchFamily="34" charset="0"/>
                        </a:rPr>
                        <a:t>Te</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spc="-5">
                          <a:effectLst/>
                          <a:latin typeface="Arial" panose="020B0604020202020204" pitchFamily="34" charset="0"/>
                          <a:ea typeface="SimSun" panose="02010600030101010101" pitchFamily="2" charset="-122"/>
                          <a:cs typeface="Arial" panose="020B0604020202020204" pitchFamily="34" charset="0"/>
                        </a:rPr>
                        <a:t>hn</a:t>
                      </a:r>
                      <a:r>
                        <a:rPr lang="en-GB" sz="800">
                          <a:effectLst/>
                          <a:latin typeface="Arial" panose="020B0604020202020204" pitchFamily="34" charset="0"/>
                          <a:ea typeface="SimSun" panose="02010600030101010101" pitchFamily="2" charset="-122"/>
                          <a:cs typeface="Arial" panose="020B0604020202020204" pitchFamily="34" charset="0"/>
                        </a:rPr>
                        <a:t>i</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a:effectLst/>
                          <a:latin typeface="Arial" panose="020B0604020202020204" pitchFamily="34" charset="0"/>
                          <a:ea typeface="SimSun" panose="02010600030101010101" pitchFamily="2" charset="-122"/>
                          <a:cs typeface="Arial" panose="020B0604020202020204" pitchFamily="34" charset="0"/>
                        </a:rPr>
                        <a:t>lly </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spc="-20">
                          <a:effectLst/>
                          <a:latin typeface="Arial" panose="020B0604020202020204" pitchFamily="34" charset="0"/>
                          <a:ea typeface="SimSun" panose="02010600030101010101" pitchFamily="2" charset="-122"/>
                          <a:cs typeface="Arial" panose="020B0604020202020204" pitchFamily="34" charset="0"/>
                        </a:rPr>
                        <a:t>x</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spc="-5">
                          <a:effectLst/>
                          <a:latin typeface="Arial" panose="020B0604020202020204" pitchFamily="34" charset="0"/>
                          <a:ea typeface="SimSun" panose="02010600030101010101" pitchFamily="2" charset="-122"/>
                          <a:cs typeface="Arial" panose="020B0604020202020204" pitchFamily="34" charset="0"/>
                        </a:rPr>
                        <a:t>e</a:t>
                      </a:r>
                      <a:r>
                        <a:rPr lang="en-GB" sz="800">
                          <a:effectLst/>
                          <a:latin typeface="Arial" panose="020B0604020202020204" pitchFamily="34" charset="0"/>
                          <a:ea typeface="SimSun" panose="02010600030101010101" pitchFamily="2" charset="-122"/>
                          <a:cs typeface="Arial" panose="020B0604020202020204" pitchFamily="34" charset="0"/>
                        </a:rPr>
                        <a:t>ll</a:t>
                      </a:r>
                      <a:r>
                        <a:rPr lang="en-GB" sz="800" spc="-5">
                          <a:effectLst/>
                          <a:latin typeface="Arial" panose="020B0604020202020204" pitchFamily="34" charset="0"/>
                          <a:ea typeface="SimSun" panose="02010600030101010101" pitchFamily="2" charset="-122"/>
                          <a:cs typeface="Arial" panose="020B0604020202020204" pitchFamily="34" charset="0"/>
                        </a:rPr>
                        <a:t>en</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 </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cc</a:t>
                      </a:r>
                      <a:r>
                        <a:rPr lang="en-GB" sz="800" spc="-5">
                          <a:effectLst/>
                          <a:latin typeface="Arial" panose="020B0604020202020204" pitchFamily="34" charset="0"/>
                          <a:ea typeface="SimSun" panose="02010600030101010101" pitchFamily="2" charset="-122"/>
                          <a:cs typeface="Arial" panose="020B0604020202020204" pitchFamily="34" charset="0"/>
                        </a:rPr>
                        <a:t>ura</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e </a:t>
                      </a:r>
                      <a:r>
                        <a:rPr lang="en-GB" sz="800" spc="-5">
                          <a:effectLst/>
                          <a:latin typeface="Arial" panose="020B0604020202020204" pitchFamily="34" charset="0"/>
                          <a:ea typeface="SimSun" panose="02010600030101010101" pitchFamily="2" charset="-122"/>
                          <a:cs typeface="Arial" panose="020B0604020202020204" pitchFamily="34" charset="0"/>
                        </a:rPr>
                        <a:t>re</a:t>
                      </a:r>
                      <a:r>
                        <a:rPr lang="en-GB" sz="800" spc="5">
                          <a:effectLst/>
                          <a:latin typeface="Arial" panose="020B0604020202020204" pitchFamily="34" charset="0"/>
                          <a:ea typeface="SimSun" panose="02010600030101010101" pitchFamily="2" charset="-122"/>
                          <a:cs typeface="Arial" panose="020B0604020202020204" pitchFamily="34" charset="0"/>
                        </a:rPr>
                        <a:t>f</a:t>
                      </a:r>
                      <a:r>
                        <a:rPr lang="en-GB" sz="800" spc="-5">
                          <a:effectLst/>
                          <a:latin typeface="Arial" panose="020B0604020202020204" pitchFamily="34" charset="0"/>
                          <a:ea typeface="SimSun" panose="02010600030101010101" pitchFamily="2" charset="-122"/>
                          <a:cs typeface="Arial" panose="020B0604020202020204" pitchFamily="34" charset="0"/>
                        </a:rPr>
                        <a:t>eren</a:t>
                      </a:r>
                      <a:r>
                        <a:rPr lang="en-GB" sz="800" spc="5">
                          <a:effectLst/>
                          <a:latin typeface="Arial" panose="020B0604020202020204" pitchFamily="34" charset="0"/>
                          <a:ea typeface="SimSun" panose="02010600030101010101" pitchFamily="2" charset="-122"/>
                          <a:cs typeface="Arial" panose="020B0604020202020204" pitchFamily="34" charset="0"/>
                        </a:rPr>
                        <a:t>c</a:t>
                      </a:r>
                      <a:r>
                        <a:rPr lang="en-GB" sz="800">
                          <a:effectLst/>
                          <a:latin typeface="Arial" panose="020B0604020202020204" pitchFamily="34" charset="0"/>
                          <a:ea typeface="SimSun" panose="02010600030101010101" pitchFamily="2" charset="-122"/>
                          <a:cs typeface="Arial" panose="020B0604020202020204" pitchFamily="34" charset="0"/>
                        </a:rPr>
                        <a:t>ing </a:t>
                      </a:r>
                      <a:r>
                        <a:rPr lang="en-GB" sz="800" spc="-5">
                          <a:effectLst/>
                          <a:latin typeface="Arial" panose="020B0604020202020204" pitchFamily="34" charset="0"/>
                          <a:ea typeface="SimSun" panose="02010600030101010101" pitchFamily="2" charset="-122"/>
                          <a:cs typeface="Arial" panose="020B0604020202020204" pitchFamily="34" charset="0"/>
                        </a:rPr>
                        <a:t>an</a:t>
                      </a:r>
                      <a:r>
                        <a:rPr lang="en-GB" sz="800">
                          <a:effectLst/>
                          <a:latin typeface="Arial" panose="020B0604020202020204" pitchFamily="34" charset="0"/>
                          <a:ea typeface="SimSun" panose="02010600030101010101" pitchFamily="2" charset="-122"/>
                          <a:cs typeface="Arial" panose="020B0604020202020204" pitchFamily="34" charset="0"/>
                        </a:rPr>
                        <a:t>d </a:t>
                      </a:r>
                      <a:r>
                        <a:rPr lang="en-GB" sz="800" spc="-5">
                          <a:effectLst/>
                          <a:latin typeface="Arial" panose="020B0604020202020204" pitchFamily="34" charset="0"/>
                          <a:ea typeface="SimSun" panose="02010600030101010101" pitchFamily="2" charset="-122"/>
                          <a:cs typeface="Arial" panose="020B0604020202020204" pitchFamily="34" charset="0"/>
                        </a:rPr>
                        <a:t>pre</a:t>
                      </a:r>
                      <a:r>
                        <a:rPr lang="en-GB" sz="800" spc="5">
                          <a:effectLst/>
                          <a:latin typeface="Arial" panose="020B0604020202020204" pitchFamily="34" charset="0"/>
                          <a:ea typeface="SimSun" panose="02010600030101010101" pitchFamily="2" charset="-122"/>
                          <a:cs typeface="Arial" panose="020B0604020202020204" pitchFamily="34" charset="0"/>
                        </a:rPr>
                        <a:t>s</a:t>
                      </a:r>
                      <a:r>
                        <a:rPr lang="en-GB" sz="800" spc="-5">
                          <a:effectLst/>
                          <a:latin typeface="Arial" panose="020B0604020202020204" pitchFamily="34" charset="0"/>
                          <a:ea typeface="SimSun" panose="02010600030101010101" pitchFamily="2" charset="-122"/>
                          <a:cs typeface="Arial" panose="020B0604020202020204" pitchFamily="34" charset="0"/>
                        </a:rPr>
                        <a:t>en</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spc="-5">
                          <a:effectLst/>
                          <a:latin typeface="Arial" panose="020B0604020202020204" pitchFamily="34" charset="0"/>
                          <a:ea typeface="SimSun" panose="02010600030101010101" pitchFamily="2" charset="-122"/>
                          <a:cs typeface="Arial" panose="020B0604020202020204" pitchFamily="34" charset="0"/>
                        </a:rPr>
                        <a:t>a</a:t>
                      </a:r>
                      <a:r>
                        <a:rPr lang="en-GB" sz="800" spc="5">
                          <a:effectLst/>
                          <a:latin typeface="Arial" panose="020B0604020202020204" pitchFamily="34" charset="0"/>
                          <a:ea typeface="SimSun" panose="02010600030101010101" pitchFamily="2" charset="-122"/>
                          <a:cs typeface="Arial" panose="020B0604020202020204" pitchFamily="34" charset="0"/>
                        </a:rPr>
                        <a:t>t</a:t>
                      </a:r>
                      <a:r>
                        <a:rPr lang="en-GB" sz="800">
                          <a:effectLst/>
                          <a:latin typeface="Arial" panose="020B0604020202020204" pitchFamily="34" charset="0"/>
                          <a:ea typeface="SimSun" panose="02010600030101010101" pitchFamily="2" charset="-122"/>
                          <a:cs typeface="Arial" panose="020B0604020202020204" pitchFamily="34" charset="0"/>
                        </a:rPr>
                        <a:t>ion</a:t>
                      </a:r>
                      <a:endParaRPr lang="en-GB" sz="90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marL="36195">
                        <a:lnSpc>
                          <a:spcPct val="115000"/>
                        </a:lnSpc>
                        <a:spcBef>
                          <a:spcPts val="300"/>
                        </a:spcBef>
                        <a:spcAft>
                          <a:spcPts val="300"/>
                        </a:spcAft>
                      </a:pPr>
                      <a:r>
                        <a:rPr lang="en-GB" sz="800" dirty="0">
                          <a:effectLst/>
                          <a:latin typeface="Arial" panose="020B0604020202020204" pitchFamily="34" charset="0"/>
                          <a:ea typeface="SimSun" panose="02010600030101010101" pitchFamily="2" charset="-122"/>
                          <a:cs typeface="Arial" panose="020B0604020202020204" pitchFamily="34" charset="0"/>
                        </a:rPr>
                        <a:t>Te</a:t>
                      </a:r>
                      <a:r>
                        <a:rPr lang="en-GB" sz="800" spc="5" dirty="0">
                          <a:effectLst/>
                          <a:latin typeface="Arial" panose="020B0604020202020204" pitchFamily="34" charset="0"/>
                          <a:ea typeface="SimSun" panose="02010600030101010101" pitchFamily="2" charset="-122"/>
                          <a:cs typeface="Arial" panose="020B0604020202020204" pitchFamily="34" charset="0"/>
                        </a:rPr>
                        <a:t>c</a:t>
                      </a:r>
                      <a:r>
                        <a:rPr lang="en-GB" sz="800" spc="-5" dirty="0">
                          <a:effectLst/>
                          <a:latin typeface="Arial" panose="020B0604020202020204" pitchFamily="34" charset="0"/>
                          <a:ea typeface="SimSun" panose="02010600030101010101" pitchFamily="2" charset="-122"/>
                          <a:cs typeface="Arial" panose="020B0604020202020204" pitchFamily="34" charset="0"/>
                        </a:rPr>
                        <a:t>hn</a:t>
                      </a:r>
                      <a:r>
                        <a:rPr lang="en-GB" sz="800" dirty="0">
                          <a:effectLst/>
                          <a:latin typeface="Arial" panose="020B0604020202020204" pitchFamily="34" charset="0"/>
                          <a:ea typeface="SimSun" panose="02010600030101010101" pitchFamily="2" charset="-122"/>
                          <a:cs typeface="Arial" panose="020B0604020202020204" pitchFamily="34" charset="0"/>
                        </a:rPr>
                        <a:t>i</a:t>
                      </a:r>
                      <a:r>
                        <a:rPr lang="en-GB" sz="800" spc="5" dirty="0">
                          <a:effectLst/>
                          <a:latin typeface="Arial" panose="020B0604020202020204" pitchFamily="34" charset="0"/>
                          <a:ea typeface="SimSun" panose="02010600030101010101" pitchFamily="2" charset="-122"/>
                          <a:cs typeface="Arial" panose="020B0604020202020204" pitchFamily="34" charset="0"/>
                        </a:rPr>
                        <a:t>c</a:t>
                      </a:r>
                      <a:r>
                        <a:rPr lang="en-GB" sz="800" spc="-5" dirty="0">
                          <a:effectLst/>
                          <a:latin typeface="Arial" panose="020B0604020202020204" pitchFamily="34" charset="0"/>
                          <a:ea typeface="SimSun" panose="02010600030101010101" pitchFamily="2" charset="-122"/>
                          <a:cs typeface="Arial" panose="020B0604020202020204" pitchFamily="34" charset="0"/>
                        </a:rPr>
                        <a:t>a</a:t>
                      </a:r>
                      <a:r>
                        <a:rPr lang="en-GB" sz="800" dirty="0">
                          <a:effectLst/>
                          <a:latin typeface="Arial" panose="020B0604020202020204" pitchFamily="34" charset="0"/>
                          <a:ea typeface="SimSun" panose="02010600030101010101" pitchFamily="2" charset="-122"/>
                          <a:cs typeface="Arial" panose="020B0604020202020204" pitchFamily="34" charset="0"/>
                        </a:rPr>
                        <a:t>lly </a:t>
                      </a:r>
                      <a:r>
                        <a:rPr lang="en-GB" sz="800" spc="-5" dirty="0">
                          <a:effectLst/>
                          <a:latin typeface="Arial" panose="020B0604020202020204" pitchFamily="34" charset="0"/>
                          <a:ea typeface="SimSun" panose="02010600030101010101" pitchFamily="2" charset="-122"/>
                          <a:cs typeface="Arial" panose="020B0604020202020204" pitchFamily="34" charset="0"/>
                        </a:rPr>
                        <a:t>e</a:t>
                      </a:r>
                      <a:r>
                        <a:rPr lang="en-GB" sz="800" spc="-20" dirty="0">
                          <a:effectLst/>
                          <a:latin typeface="Arial" panose="020B0604020202020204" pitchFamily="34" charset="0"/>
                          <a:ea typeface="SimSun" panose="02010600030101010101" pitchFamily="2" charset="-122"/>
                          <a:cs typeface="Arial" panose="020B0604020202020204" pitchFamily="34" charset="0"/>
                        </a:rPr>
                        <a:t>x</a:t>
                      </a:r>
                      <a:r>
                        <a:rPr lang="en-GB" sz="800" spc="5" dirty="0">
                          <a:effectLst/>
                          <a:latin typeface="Arial" panose="020B0604020202020204" pitchFamily="34" charset="0"/>
                          <a:ea typeface="SimSun" panose="02010600030101010101" pitchFamily="2" charset="-122"/>
                          <a:cs typeface="Arial" panose="020B0604020202020204" pitchFamily="34" charset="0"/>
                        </a:rPr>
                        <a:t>c</a:t>
                      </a:r>
                      <a:r>
                        <a:rPr lang="en-GB" sz="800" spc="-5" dirty="0">
                          <a:effectLst/>
                          <a:latin typeface="Arial" panose="020B0604020202020204" pitchFamily="34" charset="0"/>
                          <a:ea typeface="SimSun" panose="02010600030101010101" pitchFamily="2" charset="-122"/>
                          <a:cs typeface="Arial" panose="020B0604020202020204" pitchFamily="34" charset="0"/>
                        </a:rPr>
                        <a:t>e</a:t>
                      </a:r>
                      <a:r>
                        <a:rPr lang="en-GB" sz="800" dirty="0">
                          <a:effectLst/>
                          <a:latin typeface="Arial" panose="020B0604020202020204" pitchFamily="34" charset="0"/>
                          <a:ea typeface="SimSun" panose="02010600030101010101" pitchFamily="2" charset="-122"/>
                          <a:cs typeface="Arial" panose="020B0604020202020204" pitchFamily="34" charset="0"/>
                        </a:rPr>
                        <a:t>ll</a:t>
                      </a:r>
                      <a:r>
                        <a:rPr lang="en-GB" sz="800" spc="-5" dirty="0">
                          <a:effectLst/>
                          <a:latin typeface="Arial" panose="020B0604020202020204" pitchFamily="34" charset="0"/>
                          <a:ea typeface="SimSun" panose="02010600030101010101" pitchFamily="2" charset="-122"/>
                          <a:cs typeface="Arial" panose="020B0604020202020204" pitchFamily="34" charset="0"/>
                        </a:rPr>
                        <a:t>en</a:t>
                      </a:r>
                      <a:r>
                        <a:rPr lang="en-GB" sz="800" spc="5" dirty="0">
                          <a:effectLst/>
                          <a:latin typeface="Arial" panose="020B0604020202020204" pitchFamily="34" charset="0"/>
                          <a:ea typeface="SimSun" panose="02010600030101010101" pitchFamily="2" charset="-122"/>
                          <a:cs typeface="Arial" panose="020B0604020202020204" pitchFamily="34" charset="0"/>
                        </a:rPr>
                        <a:t>t</a:t>
                      </a:r>
                      <a:r>
                        <a:rPr lang="en-GB" sz="800" dirty="0">
                          <a:effectLst/>
                          <a:latin typeface="Arial" panose="020B0604020202020204" pitchFamily="34" charset="0"/>
                          <a:ea typeface="SimSun" panose="02010600030101010101" pitchFamily="2" charset="-122"/>
                          <a:cs typeface="Arial" panose="020B0604020202020204" pitchFamily="34" charset="0"/>
                        </a:rPr>
                        <a:t>, </a:t>
                      </a:r>
                      <a:r>
                        <a:rPr lang="en-GB" sz="800" spc="-5" dirty="0">
                          <a:effectLst/>
                          <a:latin typeface="Arial" panose="020B0604020202020204" pitchFamily="34" charset="0"/>
                          <a:ea typeface="SimSun" panose="02010600030101010101" pitchFamily="2" charset="-122"/>
                          <a:cs typeface="Arial" panose="020B0604020202020204" pitchFamily="34" charset="0"/>
                        </a:rPr>
                        <a:t>a</a:t>
                      </a:r>
                      <a:r>
                        <a:rPr lang="en-GB" sz="800" spc="5" dirty="0">
                          <a:effectLst/>
                          <a:latin typeface="Arial" panose="020B0604020202020204" pitchFamily="34" charset="0"/>
                          <a:ea typeface="SimSun" panose="02010600030101010101" pitchFamily="2" charset="-122"/>
                          <a:cs typeface="Arial" panose="020B0604020202020204" pitchFamily="34" charset="0"/>
                        </a:rPr>
                        <a:t>cc</a:t>
                      </a:r>
                      <a:r>
                        <a:rPr lang="en-GB" sz="800" spc="-5" dirty="0">
                          <a:effectLst/>
                          <a:latin typeface="Arial" panose="020B0604020202020204" pitchFamily="34" charset="0"/>
                          <a:ea typeface="SimSun" panose="02010600030101010101" pitchFamily="2" charset="-122"/>
                          <a:cs typeface="Arial" panose="020B0604020202020204" pitchFamily="34" charset="0"/>
                        </a:rPr>
                        <a:t>ura</a:t>
                      </a:r>
                      <a:r>
                        <a:rPr lang="en-GB" sz="800" spc="5" dirty="0">
                          <a:effectLst/>
                          <a:latin typeface="Arial" panose="020B0604020202020204" pitchFamily="34" charset="0"/>
                          <a:ea typeface="SimSun" panose="02010600030101010101" pitchFamily="2" charset="-122"/>
                          <a:cs typeface="Arial" panose="020B0604020202020204" pitchFamily="34" charset="0"/>
                        </a:rPr>
                        <a:t>t</a:t>
                      </a:r>
                      <a:r>
                        <a:rPr lang="en-GB" sz="800" dirty="0">
                          <a:effectLst/>
                          <a:latin typeface="Arial" panose="020B0604020202020204" pitchFamily="34" charset="0"/>
                          <a:ea typeface="SimSun" panose="02010600030101010101" pitchFamily="2" charset="-122"/>
                          <a:cs typeface="Arial" panose="020B0604020202020204" pitchFamily="34" charset="0"/>
                        </a:rPr>
                        <a:t>e </a:t>
                      </a:r>
                      <a:r>
                        <a:rPr lang="en-GB" sz="800" spc="-5" dirty="0">
                          <a:effectLst/>
                          <a:latin typeface="Arial" panose="020B0604020202020204" pitchFamily="34" charset="0"/>
                          <a:ea typeface="SimSun" panose="02010600030101010101" pitchFamily="2" charset="-122"/>
                          <a:cs typeface="Arial" panose="020B0604020202020204" pitchFamily="34" charset="0"/>
                        </a:rPr>
                        <a:t>re</a:t>
                      </a:r>
                      <a:r>
                        <a:rPr lang="en-GB" sz="800" spc="5" dirty="0">
                          <a:effectLst/>
                          <a:latin typeface="Arial" panose="020B0604020202020204" pitchFamily="34" charset="0"/>
                          <a:ea typeface="SimSun" panose="02010600030101010101" pitchFamily="2" charset="-122"/>
                          <a:cs typeface="Arial" panose="020B0604020202020204" pitchFamily="34" charset="0"/>
                        </a:rPr>
                        <a:t>f</a:t>
                      </a:r>
                      <a:r>
                        <a:rPr lang="en-GB" sz="800" spc="-5" dirty="0">
                          <a:effectLst/>
                          <a:latin typeface="Arial" panose="020B0604020202020204" pitchFamily="34" charset="0"/>
                          <a:ea typeface="SimSun" panose="02010600030101010101" pitchFamily="2" charset="-122"/>
                          <a:cs typeface="Arial" panose="020B0604020202020204" pitchFamily="34" charset="0"/>
                        </a:rPr>
                        <a:t>eren</a:t>
                      </a:r>
                      <a:r>
                        <a:rPr lang="en-GB" sz="800" spc="5" dirty="0">
                          <a:effectLst/>
                          <a:latin typeface="Arial" panose="020B0604020202020204" pitchFamily="34" charset="0"/>
                          <a:ea typeface="SimSun" panose="02010600030101010101" pitchFamily="2" charset="-122"/>
                          <a:cs typeface="Arial" panose="020B0604020202020204" pitchFamily="34" charset="0"/>
                        </a:rPr>
                        <a:t>c</a:t>
                      </a:r>
                      <a:r>
                        <a:rPr lang="en-GB" sz="800" dirty="0">
                          <a:effectLst/>
                          <a:latin typeface="Arial" panose="020B0604020202020204" pitchFamily="34" charset="0"/>
                          <a:ea typeface="SimSun" panose="02010600030101010101" pitchFamily="2" charset="-122"/>
                          <a:cs typeface="Arial" panose="020B0604020202020204" pitchFamily="34" charset="0"/>
                        </a:rPr>
                        <a:t>ing </a:t>
                      </a:r>
                      <a:r>
                        <a:rPr lang="en-GB" sz="800" spc="-5" dirty="0">
                          <a:effectLst/>
                          <a:latin typeface="Arial" panose="020B0604020202020204" pitchFamily="34" charset="0"/>
                          <a:ea typeface="SimSun" panose="02010600030101010101" pitchFamily="2" charset="-122"/>
                          <a:cs typeface="Arial" panose="020B0604020202020204" pitchFamily="34" charset="0"/>
                        </a:rPr>
                        <a:t>an</a:t>
                      </a:r>
                      <a:r>
                        <a:rPr lang="en-GB" sz="800" dirty="0">
                          <a:effectLst/>
                          <a:latin typeface="Arial" panose="020B0604020202020204" pitchFamily="34" charset="0"/>
                          <a:ea typeface="SimSun" panose="02010600030101010101" pitchFamily="2" charset="-122"/>
                          <a:cs typeface="Arial" panose="020B0604020202020204" pitchFamily="34" charset="0"/>
                        </a:rPr>
                        <a:t>d </a:t>
                      </a:r>
                      <a:r>
                        <a:rPr lang="en-GB" sz="800" spc="-5" dirty="0">
                          <a:effectLst/>
                          <a:latin typeface="Arial" panose="020B0604020202020204" pitchFamily="34" charset="0"/>
                          <a:ea typeface="SimSun" panose="02010600030101010101" pitchFamily="2" charset="-122"/>
                          <a:cs typeface="Arial" panose="020B0604020202020204" pitchFamily="34" charset="0"/>
                        </a:rPr>
                        <a:t>pre</a:t>
                      </a:r>
                      <a:r>
                        <a:rPr lang="en-GB" sz="800" spc="5" dirty="0">
                          <a:effectLst/>
                          <a:latin typeface="Arial" panose="020B0604020202020204" pitchFamily="34" charset="0"/>
                          <a:ea typeface="SimSun" panose="02010600030101010101" pitchFamily="2" charset="-122"/>
                          <a:cs typeface="Arial" panose="020B0604020202020204" pitchFamily="34" charset="0"/>
                        </a:rPr>
                        <a:t>s</a:t>
                      </a:r>
                      <a:r>
                        <a:rPr lang="en-GB" sz="800" spc="-5" dirty="0">
                          <a:effectLst/>
                          <a:latin typeface="Arial" panose="020B0604020202020204" pitchFamily="34" charset="0"/>
                          <a:ea typeface="SimSun" panose="02010600030101010101" pitchFamily="2" charset="-122"/>
                          <a:cs typeface="Arial" panose="020B0604020202020204" pitchFamily="34" charset="0"/>
                        </a:rPr>
                        <a:t>en</a:t>
                      </a:r>
                      <a:r>
                        <a:rPr lang="en-GB" sz="800" spc="5" dirty="0">
                          <a:effectLst/>
                          <a:latin typeface="Arial" panose="020B0604020202020204" pitchFamily="34" charset="0"/>
                          <a:ea typeface="SimSun" panose="02010600030101010101" pitchFamily="2" charset="-122"/>
                          <a:cs typeface="Arial" panose="020B0604020202020204" pitchFamily="34" charset="0"/>
                        </a:rPr>
                        <a:t>t</a:t>
                      </a:r>
                      <a:r>
                        <a:rPr lang="en-GB" sz="800" spc="-5" dirty="0">
                          <a:effectLst/>
                          <a:latin typeface="Arial" panose="020B0604020202020204" pitchFamily="34" charset="0"/>
                          <a:ea typeface="SimSun" panose="02010600030101010101" pitchFamily="2" charset="-122"/>
                          <a:cs typeface="Arial" panose="020B0604020202020204" pitchFamily="34" charset="0"/>
                        </a:rPr>
                        <a:t>a</a:t>
                      </a:r>
                      <a:r>
                        <a:rPr lang="en-GB" sz="800" spc="5" dirty="0">
                          <a:effectLst/>
                          <a:latin typeface="Arial" panose="020B0604020202020204" pitchFamily="34" charset="0"/>
                          <a:ea typeface="SimSun" panose="02010600030101010101" pitchFamily="2" charset="-122"/>
                          <a:cs typeface="Arial" panose="020B0604020202020204" pitchFamily="34" charset="0"/>
                        </a:rPr>
                        <a:t>t</a:t>
                      </a:r>
                      <a:r>
                        <a:rPr lang="en-GB" sz="800" dirty="0">
                          <a:effectLst/>
                          <a:latin typeface="Arial" panose="020B0604020202020204" pitchFamily="34" charset="0"/>
                          <a:ea typeface="SimSun" panose="02010600030101010101" pitchFamily="2" charset="-122"/>
                          <a:cs typeface="Arial" panose="020B0604020202020204" pitchFamily="34" charset="0"/>
                        </a:rPr>
                        <a:t>ion</a:t>
                      </a:r>
                      <a:endParaRPr lang="en-GB" sz="900" dirty="0">
                        <a:effectLst/>
                        <a:latin typeface="Calibri" panose="020F0502020204030204" pitchFamily="34" charset="0"/>
                        <a:ea typeface="SimSun" panose="02010600030101010101" pitchFamily="2" charset="-122"/>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8028254"/>
                  </a:ext>
                </a:extLst>
              </a:tr>
            </a:tbl>
          </a:graphicData>
        </a:graphic>
      </p:graphicFrame>
    </p:spTree>
    <p:extLst>
      <p:ext uri="{BB962C8B-B14F-4D97-AF65-F5344CB8AC3E}">
        <p14:creationId xmlns:p14="http://schemas.microsoft.com/office/powerpoint/2010/main" val="31062855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B2F5452-7528-4F42-8714-8C57B159FC36}"/>
              </a:ext>
            </a:extLst>
          </p:cNvPr>
          <p:cNvSpPr>
            <a:spLocks noGrp="1"/>
          </p:cNvSpPr>
          <p:nvPr>
            <p:ph type="title"/>
          </p:nvPr>
        </p:nvSpPr>
        <p:spPr>
          <a:xfrm>
            <a:off x="1534696" y="0"/>
            <a:ext cx="9520158" cy="1049235"/>
          </a:xfrm>
        </p:spPr>
        <p:txBody>
          <a:bodyPr>
            <a:normAutofit fontScale="90000"/>
          </a:bodyPr>
          <a:lstStyle/>
          <a:p>
            <a:r>
              <a:rPr lang="en-GB" sz="4400" dirty="0">
                <a:latin typeface="Calibri" panose="020F0502020204030204" pitchFamily="34" charset="0"/>
                <a:cs typeface="Calibri" panose="020F0502020204030204" pitchFamily="34" charset="0"/>
              </a:rPr>
              <a:t>New essay marking criteria based on GAD*)</a:t>
            </a:r>
          </a:p>
        </p:txBody>
      </p:sp>
      <p:graphicFrame>
        <p:nvGraphicFramePr>
          <p:cNvPr id="4" name="Table 3">
            <a:extLst>
              <a:ext uri="{FF2B5EF4-FFF2-40B4-BE49-F238E27FC236}">
                <a16:creationId xmlns:a16="http://schemas.microsoft.com/office/drawing/2014/main" id="{97E3F438-3D0B-43A0-8527-CB5D5AC8FEBB}"/>
              </a:ext>
            </a:extLst>
          </p:cNvPr>
          <p:cNvGraphicFramePr>
            <a:graphicFrameLocks noGrp="1"/>
          </p:cNvGraphicFramePr>
          <p:nvPr>
            <p:extLst>
              <p:ext uri="{D42A27DB-BD31-4B8C-83A1-F6EECF244321}">
                <p14:modId xmlns:p14="http://schemas.microsoft.com/office/powerpoint/2010/main" val="1832867515"/>
              </p:ext>
            </p:extLst>
          </p:nvPr>
        </p:nvGraphicFramePr>
        <p:xfrm>
          <a:off x="1644929" y="909998"/>
          <a:ext cx="9805864" cy="5241212"/>
        </p:xfrm>
        <a:graphic>
          <a:graphicData uri="http://schemas.openxmlformats.org/drawingml/2006/table">
            <a:tbl>
              <a:tblPr firstRow="1" firstCol="1" bandRow="1"/>
              <a:tblGrid>
                <a:gridCol w="1225733">
                  <a:extLst>
                    <a:ext uri="{9D8B030D-6E8A-4147-A177-3AD203B41FA5}">
                      <a16:colId xmlns:a16="http://schemas.microsoft.com/office/drawing/2014/main" val="1971087774"/>
                    </a:ext>
                  </a:extLst>
                </a:gridCol>
                <a:gridCol w="1225733">
                  <a:extLst>
                    <a:ext uri="{9D8B030D-6E8A-4147-A177-3AD203B41FA5}">
                      <a16:colId xmlns:a16="http://schemas.microsoft.com/office/drawing/2014/main" val="70476542"/>
                    </a:ext>
                  </a:extLst>
                </a:gridCol>
                <a:gridCol w="1225733">
                  <a:extLst>
                    <a:ext uri="{9D8B030D-6E8A-4147-A177-3AD203B41FA5}">
                      <a16:colId xmlns:a16="http://schemas.microsoft.com/office/drawing/2014/main" val="1203386658"/>
                    </a:ext>
                  </a:extLst>
                </a:gridCol>
                <a:gridCol w="1225733">
                  <a:extLst>
                    <a:ext uri="{9D8B030D-6E8A-4147-A177-3AD203B41FA5}">
                      <a16:colId xmlns:a16="http://schemas.microsoft.com/office/drawing/2014/main" val="225837926"/>
                    </a:ext>
                  </a:extLst>
                </a:gridCol>
                <a:gridCol w="1225733">
                  <a:extLst>
                    <a:ext uri="{9D8B030D-6E8A-4147-A177-3AD203B41FA5}">
                      <a16:colId xmlns:a16="http://schemas.microsoft.com/office/drawing/2014/main" val="919042520"/>
                    </a:ext>
                  </a:extLst>
                </a:gridCol>
                <a:gridCol w="1225733">
                  <a:extLst>
                    <a:ext uri="{9D8B030D-6E8A-4147-A177-3AD203B41FA5}">
                      <a16:colId xmlns:a16="http://schemas.microsoft.com/office/drawing/2014/main" val="681856044"/>
                    </a:ext>
                  </a:extLst>
                </a:gridCol>
                <a:gridCol w="1225733">
                  <a:extLst>
                    <a:ext uri="{9D8B030D-6E8A-4147-A177-3AD203B41FA5}">
                      <a16:colId xmlns:a16="http://schemas.microsoft.com/office/drawing/2014/main" val="65448681"/>
                    </a:ext>
                  </a:extLst>
                </a:gridCol>
                <a:gridCol w="1225733">
                  <a:extLst>
                    <a:ext uri="{9D8B030D-6E8A-4147-A177-3AD203B41FA5}">
                      <a16:colId xmlns:a16="http://schemas.microsoft.com/office/drawing/2014/main" val="2913461494"/>
                    </a:ext>
                  </a:extLst>
                </a:gridCol>
              </a:tblGrid>
              <a:tr h="388707">
                <a:tc>
                  <a:txBody>
                    <a:bodyPr/>
                    <a:lstStyle/>
                    <a:p>
                      <a:pPr>
                        <a:lnSpc>
                          <a:spcPct val="115000"/>
                        </a:lnSpc>
                        <a:spcAft>
                          <a:spcPts val="0"/>
                        </a:spcAft>
                      </a:pPr>
                      <a:r>
                        <a:rPr lang="en-GB" sz="1050" b="1" dirty="0">
                          <a:effectLst/>
                          <a:latin typeface="Calibri" panose="020F0502020204030204" pitchFamily="34" charset="0"/>
                          <a:ea typeface="Times New Roman" panose="02020603050405020304" pitchFamily="18" charset="0"/>
                          <a:cs typeface="Calibri" panose="020F0502020204030204" pitchFamily="34" charset="0"/>
                        </a:rPr>
                        <a:t>Grade:</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Non serious attempt</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  0-19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Fail</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 20-39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Fair</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D 40-49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Good</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C 50-59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Very good</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B 60-69</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Excellent</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A 70-84</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Outstanding</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p>
                      <a:pPr>
                        <a:lnSpc>
                          <a:spcPct val="115000"/>
                        </a:lnSpc>
                        <a:spcAft>
                          <a:spcPts val="0"/>
                        </a:spcAft>
                      </a:pPr>
                      <a:r>
                        <a:rPr lang="en-GB" sz="1050" b="1">
                          <a:effectLst/>
                          <a:latin typeface="Calibri" panose="020F0502020204030204" pitchFamily="34" charset="0"/>
                          <a:ea typeface="Times New Roman" panose="02020603050405020304" pitchFamily="18" charset="0"/>
                          <a:cs typeface="Calibri" panose="020F0502020204030204" pitchFamily="34" charset="0"/>
                        </a:rPr>
                        <a:t>A* 85-100</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5010841"/>
                  </a:ext>
                </a:extLst>
              </a:tr>
              <a:tr h="653538">
                <a:tc>
                  <a:txBody>
                    <a:bodyPr/>
                    <a:lstStyle/>
                    <a:p>
                      <a:pPr algn="r">
                        <a:lnSpc>
                          <a:spcPts val="1150"/>
                        </a:lnSpc>
                        <a:spcAft>
                          <a:spcPts val="0"/>
                        </a:spcAft>
                      </a:pPr>
                      <a:r>
                        <a:rPr lang="en-GB" sz="1200" b="1" dirty="0">
                          <a:effectLst/>
                          <a:latin typeface="Calibri" panose="020F0502020204030204" pitchFamily="34" charset="0"/>
                          <a:ea typeface="Times New Roman" panose="02020603050405020304" pitchFamily="18" charset="0"/>
                          <a:cs typeface="Calibri" panose="020F0502020204030204" pitchFamily="34" charset="0"/>
                        </a:rPr>
                        <a:t>Qua</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lit</a:t>
                      </a:r>
                      <a:r>
                        <a:rPr lang="en-GB" sz="1200" b="1" dirty="0">
                          <a:effectLst/>
                          <a:latin typeface="Calibri" panose="020F0502020204030204" pitchFamily="34" charset="0"/>
                          <a:ea typeface="Times New Roman" panose="02020603050405020304" pitchFamily="18" charset="0"/>
                          <a:cs typeface="Calibri" panose="020F0502020204030204" pitchFamily="34" charset="0"/>
                        </a:rPr>
                        <a:t>y of content</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i="1" spc="30" dirty="0">
                          <a:effectLst/>
                          <a:latin typeface="Calibri" panose="020F0502020204030204" pitchFamily="34" charset="0"/>
                          <a:ea typeface="Times New Roman" panose="02020603050405020304" pitchFamily="18" charset="0"/>
                          <a:cs typeface="Calibri" panose="020F0502020204030204" pitchFamily="34" charset="0"/>
                        </a:rPr>
                        <a:t>Very weak</a:t>
                      </a:r>
                      <a:r>
                        <a:rPr lang="en-GB" sz="1050" i="1"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ana</a:t>
                      </a:r>
                      <a:r>
                        <a:rPr lang="en-GB" sz="1050" i="1" dirty="0">
                          <a:effectLst/>
                          <a:latin typeface="Calibri" panose="020F0502020204030204" pitchFamily="34" charset="0"/>
                          <a:ea typeface="Times New Roman" panose="02020603050405020304" pitchFamily="18" charset="0"/>
                          <a:cs typeface="Calibri" panose="020F0502020204030204" pitchFamily="34" charset="0"/>
                        </a:rPr>
                        <a:t>l</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y</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is</a:t>
                      </a:r>
                      <a:r>
                        <a:rPr lang="en-GB" sz="1050" i="1"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an</a:t>
                      </a:r>
                      <a:r>
                        <a:rPr lang="en-GB" sz="1050" i="1" dirty="0">
                          <a:effectLst/>
                          <a:latin typeface="Calibri" panose="020F0502020204030204" pitchFamily="34" charset="0"/>
                          <a:ea typeface="Times New Roman" panose="02020603050405020304" pitchFamily="18" charset="0"/>
                          <a:cs typeface="Calibri" panose="020F0502020204030204" pitchFamily="34" charset="0"/>
                        </a:rPr>
                        <a:t>d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eva</a:t>
                      </a:r>
                      <a:r>
                        <a:rPr lang="en-GB" sz="1050" i="1" dirty="0">
                          <a:effectLst/>
                          <a:latin typeface="Calibri" panose="020F0502020204030204" pitchFamily="34" charset="0"/>
                          <a:ea typeface="Times New Roman" panose="02020603050405020304" pitchFamily="18" charset="0"/>
                          <a:cs typeface="Calibri" panose="020F0502020204030204" pitchFamily="34" charset="0"/>
                        </a:rPr>
                        <a:t>lu</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ion.</a:t>
                      </a:r>
                      <a:endParaRPr lang="en-GB" sz="110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i="1" spc="30">
                          <a:effectLst/>
                          <a:latin typeface="Calibri" panose="020F0502020204030204" pitchFamily="34" charset="0"/>
                          <a:ea typeface="Times New Roman" panose="02020603050405020304" pitchFamily="18" charset="0"/>
                          <a:cs typeface="Calibri" panose="020F0502020204030204" pitchFamily="34" charset="0"/>
                        </a:rPr>
                        <a:t>W</a:t>
                      </a:r>
                      <a:r>
                        <a:rPr lang="en-GB" sz="1050" i="1" spc="-5">
                          <a:effectLst/>
                          <a:latin typeface="Calibri" panose="020F0502020204030204" pitchFamily="34" charset="0"/>
                          <a:ea typeface="Times New Roman" panose="02020603050405020304" pitchFamily="18" charset="0"/>
                          <a:cs typeface="Calibri" panose="020F0502020204030204" pitchFamily="34" charset="0"/>
                        </a:rPr>
                        <a:t>ea</a:t>
                      </a:r>
                      <a:r>
                        <a:rPr lang="en-GB" sz="1050" i="1">
                          <a:effectLst/>
                          <a:latin typeface="Calibri" panose="020F0502020204030204" pitchFamily="34" charset="0"/>
                          <a:ea typeface="Times New Roman" panose="02020603050405020304" pitchFamily="18" charset="0"/>
                          <a:cs typeface="Calibri" panose="020F0502020204030204" pitchFamily="34" charset="0"/>
                        </a:rPr>
                        <a:t>k</a:t>
                      </a:r>
                      <a:r>
                        <a:rPr lang="en-GB" sz="1050" i="1" spc="10">
                          <a:effectLst/>
                          <a:latin typeface="Calibri" panose="020F0502020204030204" pitchFamily="34" charset="0"/>
                          <a:ea typeface="Times New Roman" panose="02020603050405020304" pitchFamily="18" charset="0"/>
                          <a:cs typeface="Calibri" panose="020F0502020204030204" pitchFamily="34" charset="0"/>
                        </a:rPr>
                        <a:t> </a:t>
                      </a:r>
                      <a:r>
                        <a:rPr lang="en-GB" sz="1050" i="1" spc="-5">
                          <a:effectLst/>
                          <a:latin typeface="Calibri" panose="020F0502020204030204" pitchFamily="34" charset="0"/>
                          <a:ea typeface="Times New Roman" panose="02020603050405020304" pitchFamily="18" charset="0"/>
                          <a:cs typeface="Calibri" panose="020F0502020204030204" pitchFamily="34" charset="0"/>
                        </a:rPr>
                        <a:t>ana</a:t>
                      </a:r>
                      <a:r>
                        <a:rPr lang="en-GB" sz="1050" i="1">
                          <a:effectLst/>
                          <a:latin typeface="Calibri" panose="020F0502020204030204" pitchFamily="34" charset="0"/>
                          <a:ea typeface="Times New Roman" panose="02020603050405020304" pitchFamily="18" charset="0"/>
                          <a:cs typeface="Calibri" panose="020F0502020204030204" pitchFamily="34" charset="0"/>
                        </a:rPr>
                        <a:t>l</a:t>
                      </a:r>
                      <a:r>
                        <a:rPr lang="en-GB" sz="1050" i="1" spc="-5">
                          <a:effectLst/>
                          <a:latin typeface="Calibri" panose="020F0502020204030204" pitchFamily="34" charset="0"/>
                          <a:ea typeface="Times New Roman" panose="02020603050405020304" pitchFamily="18" charset="0"/>
                          <a:cs typeface="Calibri" panose="020F0502020204030204" pitchFamily="34" charset="0"/>
                        </a:rPr>
                        <a:t>y</a:t>
                      </a:r>
                      <a:r>
                        <a:rPr lang="en-GB" sz="1050" i="1" spc="5">
                          <a:effectLst/>
                          <a:latin typeface="Calibri" panose="020F0502020204030204" pitchFamily="34" charset="0"/>
                          <a:ea typeface="Times New Roman" panose="02020603050405020304" pitchFamily="18" charset="0"/>
                          <a:cs typeface="Calibri" panose="020F0502020204030204" pitchFamily="34" charset="0"/>
                        </a:rPr>
                        <a:t>s</a:t>
                      </a:r>
                      <a:r>
                        <a:rPr lang="en-GB" sz="1050" i="1">
                          <a:effectLst/>
                          <a:latin typeface="Calibri" panose="020F0502020204030204" pitchFamily="34" charset="0"/>
                          <a:ea typeface="Times New Roman" panose="02020603050405020304" pitchFamily="18" charset="0"/>
                          <a:cs typeface="Calibri" panose="020F0502020204030204" pitchFamily="34" charset="0"/>
                        </a:rPr>
                        <a:t>is</a:t>
                      </a:r>
                      <a:r>
                        <a:rPr lang="en-GB" sz="1050" i="1" spc="10">
                          <a:effectLst/>
                          <a:latin typeface="Calibri" panose="020F0502020204030204" pitchFamily="34" charset="0"/>
                          <a:ea typeface="Times New Roman" panose="02020603050405020304" pitchFamily="18" charset="0"/>
                          <a:cs typeface="Calibri" panose="020F0502020204030204" pitchFamily="34" charset="0"/>
                        </a:rPr>
                        <a:t> </a:t>
                      </a:r>
                      <a:r>
                        <a:rPr lang="en-GB" sz="1050" i="1" spc="-5">
                          <a:effectLst/>
                          <a:latin typeface="Calibri" panose="020F0502020204030204" pitchFamily="34" charset="0"/>
                          <a:ea typeface="Times New Roman" panose="02020603050405020304" pitchFamily="18" charset="0"/>
                          <a:cs typeface="Calibri" panose="020F0502020204030204" pitchFamily="34" charset="0"/>
                        </a:rPr>
                        <a:t>an</a:t>
                      </a:r>
                      <a:r>
                        <a:rPr lang="en-GB" sz="1050" i="1">
                          <a:effectLst/>
                          <a:latin typeface="Calibri" panose="020F0502020204030204" pitchFamily="34" charset="0"/>
                          <a:ea typeface="Times New Roman" panose="02020603050405020304" pitchFamily="18" charset="0"/>
                          <a:cs typeface="Calibri" panose="020F0502020204030204" pitchFamily="34" charset="0"/>
                        </a:rPr>
                        <a:t>d </a:t>
                      </a:r>
                      <a:r>
                        <a:rPr lang="en-GB" sz="1050" i="1" spc="-5">
                          <a:effectLst/>
                          <a:latin typeface="Calibri" panose="020F0502020204030204" pitchFamily="34" charset="0"/>
                          <a:ea typeface="Times New Roman" panose="02020603050405020304" pitchFamily="18" charset="0"/>
                          <a:cs typeface="Calibri" panose="020F0502020204030204" pitchFamily="34" charset="0"/>
                        </a:rPr>
                        <a:t>eva</a:t>
                      </a:r>
                      <a:r>
                        <a:rPr lang="en-GB" sz="1050" i="1">
                          <a:effectLst/>
                          <a:latin typeface="Calibri" panose="020F0502020204030204" pitchFamily="34" charset="0"/>
                          <a:ea typeface="Times New Roman" panose="02020603050405020304" pitchFamily="18" charset="0"/>
                          <a:cs typeface="Calibri" panose="020F0502020204030204" pitchFamily="34" charset="0"/>
                        </a:rPr>
                        <a:t>lu</a:t>
                      </a:r>
                      <a:r>
                        <a:rPr lang="en-GB" sz="1050" i="1" spc="-5">
                          <a:effectLst/>
                          <a:latin typeface="Calibri" panose="020F0502020204030204" pitchFamily="34" charset="0"/>
                          <a:ea typeface="Times New Roman" panose="02020603050405020304" pitchFamily="18" charset="0"/>
                          <a:cs typeface="Calibri" panose="020F0502020204030204" pitchFamily="34" charset="0"/>
                        </a:rPr>
                        <a:t>a</a:t>
                      </a:r>
                      <a:r>
                        <a:rPr lang="en-GB" sz="1050" i="1" spc="5">
                          <a:effectLst/>
                          <a:latin typeface="Calibri" panose="020F0502020204030204" pitchFamily="34" charset="0"/>
                          <a:ea typeface="Times New Roman" panose="02020603050405020304" pitchFamily="18" charset="0"/>
                          <a:cs typeface="Calibri" panose="020F0502020204030204" pitchFamily="34" charset="0"/>
                        </a:rPr>
                        <a:t>t</a:t>
                      </a:r>
                      <a:r>
                        <a:rPr lang="en-GB" sz="1050" i="1">
                          <a:effectLst/>
                          <a:latin typeface="Calibri" panose="020F0502020204030204" pitchFamily="34" charset="0"/>
                          <a:ea typeface="Times New Roman" panose="02020603050405020304" pitchFamily="18" charset="0"/>
                          <a:cs typeface="Calibri" panose="020F0502020204030204" pitchFamily="34" charset="0"/>
                        </a:rPr>
                        <a:t>ion.</a:t>
                      </a:r>
                      <a:endParaRPr lang="en-GB" sz="1100" i="1">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15">
                          <a:effectLst/>
                          <a:latin typeface="Calibri" panose="020F0502020204030204" pitchFamily="34" charset="0"/>
                          <a:ea typeface="Times New Roman" panose="02020603050405020304" pitchFamily="18" charset="0"/>
                          <a:cs typeface="Calibri" panose="020F0502020204030204" pitchFamily="34" charset="0"/>
                        </a:rPr>
                        <a:t>w</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h </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spc="15">
                          <a:effectLst/>
                          <a:latin typeface="Calibri" panose="020F0502020204030204" pitchFamily="34" charset="0"/>
                          <a:ea typeface="Times New Roman" panose="02020603050405020304" pitchFamily="18" charset="0"/>
                          <a:cs typeface="Calibri" panose="020F0502020204030204" pitchFamily="34" charset="0"/>
                        </a:rPr>
                        <a:t>m</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a:t>
                      </a:r>
                      <a:r>
                        <a:rPr lang="en-GB" sz="1050" spc="-5">
                          <a:effectLst/>
                          <a:latin typeface="Calibri" panose="020F0502020204030204" pitchFamily="34" charset="0"/>
                          <a:ea typeface="Times New Roman" panose="02020603050405020304" pitchFamily="18" charset="0"/>
                          <a:cs typeface="Calibri" panose="020F0502020204030204" pitchFamily="34" charset="0"/>
                        </a:rPr>
                        <a:t>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oun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Acc</a:t>
                      </a:r>
                      <a:r>
                        <a:rPr lang="en-GB" sz="1050" spc="-5">
                          <a:effectLst/>
                          <a:latin typeface="Calibri" panose="020F0502020204030204" pitchFamily="34" charset="0"/>
                          <a:ea typeface="Times New Roman" panose="02020603050405020304" pitchFamily="18" charset="0"/>
                          <a:cs typeface="Calibri" panose="020F0502020204030204" pitchFamily="34" charset="0"/>
                        </a:rPr>
                        <a:t>ura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ana</a:t>
                      </a:r>
                      <a:r>
                        <a:rPr lang="en-GB" sz="1050">
                          <a:effectLst/>
                          <a:latin typeface="Calibri" panose="020F0502020204030204" pitchFamily="34" charset="0"/>
                          <a:ea typeface="Times New Roman" panose="02020603050405020304" pitchFamily="18" charset="0"/>
                          <a:cs typeface="Calibri" panose="020F0502020204030204" pitchFamily="34" charset="0"/>
                        </a:rPr>
                        <a:t>l</a:t>
                      </a:r>
                      <a:r>
                        <a:rPr lang="en-GB" sz="1050" spc="-5">
                          <a:effectLst/>
                          <a:latin typeface="Calibri" panose="020F0502020204030204" pitchFamily="34" charset="0"/>
                          <a:ea typeface="Times New Roman" panose="02020603050405020304" pitchFamily="18" charset="0"/>
                          <a:cs typeface="Calibri" panose="020F0502020204030204" pitchFamily="34" charset="0"/>
                        </a:rPr>
                        <a:t>y</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is</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ver</a:t>
                      </a:r>
                      <a:r>
                        <a:rPr lang="en-GB" sz="1050">
                          <a:effectLst/>
                          <a:latin typeface="Calibri" panose="020F0502020204030204" pitchFamily="34" charset="0"/>
                          <a:ea typeface="Times New Roman" panose="02020603050405020304" pitchFamily="18" charset="0"/>
                          <a:cs typeface="Calibri" panose="020F0502020204030204" pitchFamily="34" charset="0"/>
                        </a:rPr>
                        <a:t>y </a:t>
                      </a:r>
                      <a:r>
                        <a:rPr lang="en-GB" sz="1050" spc="-5">
                          <a:effectLst/>
                          <a:latin typeface="Calibri" panose="020F0502020204030204" pitchFamily="34" charset="0"/>
                          <a:ea typeface="Times New Roman" panose="02020603050405020304" pitchFamily="18" charset="0"/>
                          <a:cs typeface="Calibri" panose="020F0502020204030204" pitchFamily="34" charset="0"/>
                        </a:rPr>
                        <a:t>goo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eva</a:t>
                      </a:r>
                      <a:r>
                        <a:rPr lang="en-GB" sz="1050">
                          <a:effectLst/>
                          <a:latin typeface="Calibri" panose="020F0502020204030204" pitchFamily="34" charset="0"/>
                          <a:ea typeface="Times New Roman" panose="02020603050405020304" pitchFamily="18" charset="0"/>
                          <a:cs typeface="Calibri" panose="020F0502020204030204" pitchFamily="34" charset="0"/>
                        </a:rPr>
                        <a:t>lu</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dirty="0">
                          <a:effectLst/>
                          <a:latin typeface="Calibri" panose="020F0502020204030204" pitchFamily="34" charset="0"/>
                          <a:ea typeface="Times New Roman" panose="02020603050405020304" pitchFamily="18" charset="0"/>
                          <a:cs typeface="Calibri" panose="020F0502020204030204" pitchFamily="34" charset="0"/>
                        </a:rPr>
                        <a:t>Strong critical a</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b</a:t>
                      </a:r>
                      <a:r>
                        <a:rPr lang="en-GB" sz="1050" dirty="0">
                          <a:effectLst/>
                          <a:latin typeface="Calibri" panose="020F0502020204030204" pitchFamily="34" charset="0"/>
                          <a:ea typeface="Times New Roman" panose="02020603050405020304" pitchFamily="18" charset="0"/>
                          <a:cs typeface="Calibri" panose="020F0502020204030204" pitchFamily="34" charset="0"/>
                        </a:rPr>
                        <a:t>ility and analytical approach to </a:t>
                      </a:r>
                      <a:r>
                        <a:rPr lang="en-GB" sz="1050" spc="-10" dirty="0">
                          <a:effectLst/>
                          <a:latin typeface="Calibri" panose="020F0502020204030204" pitchFamily="34" charset="0"/>
                          <a:ea typeface="Times New Roman" panose="02020603050405020304" pitchFamily="18" charset="0"/>
                          <a:cs typeface="Calibri" panose="020F0502020204030204" pitchFamily="34" charset="0"/>
                        </a:rPr>
                        <a:t>t</a:t>
                      </a:r>
                      <a:r>
                        <a:rPr lang="en-GB" sz="1050" spc="-5" dirty="0">
                          <a:effectLst/>
                          <a:latin typeface="Calibri" panose="020F0502020204030204" pitchFamily="34" charset="0"/>
                          <a:ea typeface="Times New Roman" panose="02020603050405020304" pitchFamily="18" charset="0"/>
                          <a:cs typeface="Calibri" panose="020F0502020204030204" pitchFamily="34" charset="0"/>
                        </a:rPr>
                        <a:t>h</a:t>
                      </a:r>
                      <a:r>
                        <a:rPr lang="en-GB" sz="1050" dirty="0">
                          <a:effectLst/>
                          <a:latin typeface="Calibri" panose="020F0502020204030204" pitchFamily="34" charset="0"/>
                          <a:ea typeface="Times New Roman" panose="02020603050405020304" pitchFamily="18" charset="0"/>
                          <a:cs typeface="Calibri" panose="020F0502020204030204" pitchFamily="34" charset="0"/>
                        </a:rPr>
                        <a:t>e subject.</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Exceptional critical a</a:t>
                      </a:r>
                      <a:r>
                        <a:rPr lang="en-GB" sz="1050" spc="5">
                          <a:effectLst/>
                          <a:latin typeface="Calibri" panose="020F0502020204030204" pitchFamily="34" charset="0"/>
                          <a:ea typeface="Times New Roman" panose="02020603050405020304" pitchFamily="18" charset="0"/>
                          <a:cs typeface="Calibri" panose="020F0502020204030204" pitchFamily="34" charset="0"/>
                        </a:rPr>
                        <a:t>b</a:t>
                      </a:r>
                      <a:r>
                        <a:rPr lang="en-GB" sz="1050">
                          <a:effectLst/>
                          <a:latin typeface="Calibri" panose="020F0502020204030204" pitchFamily="34" charset="0"/>
                          <a:ea typeface="Times New Roman" panose="02020603050405020304" pitchFamily="18" charset="0"/>
                          <a:cs typeface="Calibri" panose="020F0502020204030204" pitchFamily="34" charset="0"/>
                        </a:rPr>
                        <a:t>ility &amp; analytical approach to </a:t>
                      </a:r>
                      <a:r>
                        <a:rPr lang="en-GB" sz="1050" spc="-10">
                          <a:effectLst/>
                          <a:latin typeface="Calibri" panose="020F0502020204030204" pitchFamily="34" charset="0"/>
                          <a:ea typeface="Times New Roman" panose="02020603050405020304" pitchFamily="18" charset="0"/>
                          <a:cs typeface="Calibri" panose="020F0502020204030204" pitchFamily="34" charset="0"/>
                        </a:rPr>
                        <a:t>t</a:t>
                      </a:r>
                      <a:r>
                        <a:rPr lang="en-GB" sz="1050" spc="-5">
                          <a:effectLst/>
                          <a:latin typeface="Calibri" panose="020F0502020204030204" pitchFamily="34" charset="0"/>
                          <a:ea typeface="Times New Roman" panose="02020603050405020304" pitchFamily="18" charset="0"/>
                          <a:cs typeface="Calibri" panose="020F0502020204030204" pitchFamily="34" charset="0"/>
                        </a:rPr>
                        <a:t>h</a:t>
                      </a:r>
                      <a:r>
                        <a:rPr lang="en-GB" sz="1050">
                          <a:effectLst/>
                          <a:latin typeface="Calibri" panose="020F0502020204030204" pitchFamily="34" charset="0"/>
                          <a:ea typeface="Times New Roman" panose="02020603050405020304" pitchFamily="18" charset="0"/>
                          <a:cs typeface="Calibri" panose="020F0502020204030204" pitchFamily="34" charset="0"/>
                        </a:rPr>
                        <a:t>e subject.</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8248027"/>
                  </a:ext>
                </a:extLst>
              </a:tr>
              <a:tr h="742022">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Knowledge and understanding</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257175">
                        <a:lnSpc>
                          <a:spcPct val="110000"/>
                        </a:lnSpc>
                        <a:spcAft>
                          <a:spcPts val="0"/>
                        </a:spcAft>
                      </a:pP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ub</a:t>
                      </a:r>
                      <a:r>
                        <a:rPr lang="en-GB" sz="1050" i="1" dirty="0">
                          <a:effectLst/>
                          <a:latin typeface="Calibri" panose="020F0502020204030204" pitchFamily="34" charset="0"/>
                          <a:ea typeface="Times New Roman" panose="02020603050405020304" pitchFamily="18" charset="0"/>
                          <a:cs typeface="Calibri" panose="020F0502020204030204" pitchFamily="34" charset="0"/>
                        </a:rPr>
                        <a:t>je</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i="1" dirty="0">
                          <a:effectLst/>
                          <a:latin typeface="Calibri" panose="020F0502020204030204" pitchFamily="34" charset="0"/>
                          <a:ea typeface="Times New Roman" panose="02020603050405020304" pitchFamily="18" charset="0"/>
                          <a:cs typeface="Calibri" panose="020F0502020204030204" pitchFamily="34" charset="0"/>
                        </a:rPr>
                        <a:t>t</a:t>
                      </a:r>
                      <a:r>
                        <a:rPr lang="en-GB" sz="1050" i="1"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k</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i="1" spc="-15" dirty="0">
                          <a:effectLst/>
                          <a:latin typeface="Calibri" panose="020F0502020204030204" pitchFamily="34" charset="0"/>
                          <a:ea typeface="Times New Roman" panose="02020603050405020304" pitchFamily="18" charset="0"/>
                          <a:cs typeface="Calibri" panose="020F0502020204030204" pitchFamily="34" charset="0"/>
                        </a:rPr>
                        <a:t>w</a:t>
                      </a:r>
                      <a:r>
                        <a:rPr lang="en-GB" sz="1050" i="1" dirty="0">
                          <a:effectLst/>
                          <a:latin typeface="Calibri" panose="020F0502020204030204" pitchFamily="34" charset="0"/>
                          <a:ea typeface="Times New Roman" panose="02020603050405020304" pitchFamily="18" charset="0"/>
                          <a:cs typeface="Calibri" panose="020F0502020204030204" pitchFamily="34" charset="0"/>
                        </a:rPr>
                        <a:t>le</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dg</a:t>
                      </a:r>
                      <a:r>
                        <a:rPr lang="en-GB" sz="1050" i="1" dirty="0">
                          <a:effectLst/>
                          <a:latin typeface="Calibri" panose="020F0502020204030204" pitchFamily="34" charset="0"/>
                          <a:ea typeface="Times New Roman" panose="02020603050405020304" pitchFamily="18" charset="0"/>
                          <a:cs typeface="Calibri" panose="020F0502020204030204" pitchFamily="34" charset="0"/>
                        </a:rPr>
                        <a:t>e is very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poor</a:t>
                      </a:r>
                      <a:r>
                        <a:rPr lang="en-GB" sz="1050" i="1" dirty="0">
                          <a:effectLst/>
                          <a:latin typeface="Calibri" panose="020F0502020204030204" pitchFamily="34" charset="0"/>
                          <a:ea typeface="Times New Roman" panose="02020603050405020304" pitchFamily="18" charset="0"/>
                          <a:cs typeface="Calibri" panose="020F0502020204030204" pitchFamily="34" charset="0"/>
                        </a:rPr>
                        <a:t>ly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de</a:t>
                      </a:r>
                      <a:r>
                        <a:rPr lang="en-GB" sz="1050" i="1" spc="15" dirty="0">
                          <a:effectLst/>
                          <a:latin typeface="Calibri" panose="020F0502020204030204" pitchFamily="34" charset="0"/>
                          <a:ea typeface="Times New Roman" panose="02020603050405020304" pitchFamily="18" charset="0"/>
                          <a:cs typeface="Calibri" panose="020F0502020204030204" pitchFamily="34" charset="0"/>
                        </a:rPr>
                        <a:t>m</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on</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st</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ra</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ted</a:t>
                      </a:r>
                      <a:endParaRPr lang="en-GB" sz="110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257175">
                        <a:lnSpc>
                          <a:spcPct val="110000"/>
                        </a:lnSpc>
                        <a:spcAft>
                          <a:spcPts val="0"/>
                        </a:spcAft>
                      </a:pP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ub</a:t>
                      </a:r>
                      <a:r>
                        <a:rPr lang="en-GB" sz="1050" i="1" dirty="0">
                          <a:effectLst/>
                          <a:latin typeface="Calibri" panose="020F0502020204030204" pitchFamily="34" charset="0"/>
                          <a:ea typeface="Times New Roman" panose="02020603050405020304" pitchFamily="18" charset="0"/>
                          <a:cs typeface="Calibri" panose="020F0502020204030204" pitchFamily="34" charset="0"/>
                        </a:rPr>
                        <a:t>je</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i="1" dirty="0">
                          <a:effectLst/>
                          <a:latin typeface="Calibri" panose="020F0502020204030204" pitchFamily="34" charset="0"/>
                          <a:ea typeface="Times New Roman" panose="02020603050405020304" pitchFamily="18" charset="0"/>
                          <a:cs typeface="Calibri" panose="020F0502020204030204" pitchFamily="34" charset="0"/>
                        </a:rPr>
                        <a:t>t</a:t>
                      </a:r>
                      <a:r>
                        <a:rPr lang="en-GB" sz="1050" i="1"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k</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i="1" spc="-15" dirty="0">
                          <a:effectLst/>
                          <a:latin typeface="Calibri" panose="020F0502020204030204" pitchFamily="34" charset="0"/>
                          <a:ea typeface="Times New Roman" panose="02020603050405020304" pitchFamily="18" charset="0"/>
                          <a:cs typeface="Calibri" panose="020F0502020204030204" pitchFamily="34" charset="0"/>
                        </a:rPr>
                        <a:t>w</a:t>
                      </a:r>
                      <a:r>
                        <a:rPr lang="en-GB" sz="1050" i="1" dirty="0">
                          <a:effectLst/>
                          <a:latin typeface="Calibri" panose="020F0502020204030204" pitchFamily="34" charset="0"/>
                          <a:ea typeface="Times New Roman" panose="02020603050405020304" pitchFamily="18" charset="0"/>
                          <a:cs typeface="Calibri" panose="020F0502020204030204" pitchFamily="34" charset="0"/>
                        </a:rPr>
                        <a:t>le</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dg</a:t>
                      </a:r>
                      <a:r>
                        <a:rPr lang="en-GB" sz="1050" i="1" dirty="0">
                          <a:effectLst/>
                          <a:latin typeface="Calibri" panose="020F0502020204030204" pitchFamily="34" charset="0"/>
                          <a:ea typeface="Times New Roman" panose="02020603050405020304" pitchFamily="18" charset="0"/>
                          <a:cs typeface="Calibri" panose="020F0502020204030204" pitchFamily="34" charset="0"/>
                        </a:rPr>
                        <a:t>e is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poor</a:t>
                      </a:r>
                      <a:r>
                        <a:rPr lang="en-GB" sz="1050" i="1" dirty="0">
                          <a:effectLst/>
                          <a:latin typeface="Calibri" panose="020F0502020204030204" pitchFamily="34" charset="0"/>
                          <a:ea typeface="Times New Roman" panose="02020603050405020304" pitchFamily="18" charset="0"/>
                          <a:cs typeface="Calibri" panose="020F0502020204030204" pitchFamily="34" charset="0"/>
                        </a:rPr>
                        <a:t>ly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de</a:t>
                      </a:r>
                      <a:r>
                        <a:rPr lang="en-GB" sz="1050" i="1" spc="15" dirty="0">
                          <a:effectLst/>
                          <a:latin typeface="Calibri" panose="020F0502020204030204" pitchFamily="34" charset="0"/>
                          <a:ea typeface="Times New Roman" panose="02020603050405020304" pitchFamily="18" charset="0"/>
                          <a:cs typeface="Calibri" panose="020F0502020204030204" pitchFamily="34" charset="0"/>
                        </a:rPr>
                        <a:t>m</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on</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st</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ra</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ted</a:t>
                      </a:r>
                      <a:endParaRPr lang="en-GB" sz="110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67310">
                        <a:lnSpc>
                          <a:spcPct val="110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a </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a:effectLst/>
                          <a:latin typeface="Calibri" panose="020F0502020204030204" pitchFamily="34" charset="0"/>
                          <a:ea typeface="Times New Roman" panose="02020603050405020304" pitchFamily="18" charset="0"/>
                          <a:cs typeface="Calibri" panose="020F0502020204030204" pitchFamily="34" charset="0"/>
                        </a:rPr>
                        <a:t>w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a:effectLst/>
                          <a:latin typeface="Calibri" panose="020F0502020204030204" pitchFamily="34" charset="0"/>
                          <a:ea typeface="Times New Roman" panose="02020603050405020304" pitchFamily="18" charset="0"/>
                          <a:cs typeface="Calibri" panose="020F0502020204030204" pitchFamily="34" charset="0"/>
                        </a:rPr>
                        <a:t>le</a:t>
                      </a:r>
                      <a:r>
                        <a:rPr lang="en-GB" sz="1050" spc="-5">
                          <a:effectLst/>
                          <a:latin typeface="Calibri" panose="020F0502020204030204" pitchFamily="34" charset="0"/>
                          <a:ea typeface="Times New Roman" panose="02020603050405020304" pitchFamily="18" charset="0"/>
                          <a:cs typeface="Calibri" panose="020F0502020204030204" pitchFamily="34" charset="0"/>
                        </a:rPr>
                        <a:t>van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121285">
                        <a:lnSpc>
                          <a:spcPct val="110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a:t>
                      </a:r>
                      <a:r>
                        <a:rPr lang="en-GB" sz="1050" spc="-5">
                          <a:effectLst/>
                          <a:latin typeface="Calibri" panose="020F0502020204030204" pitchFamily="34" charset="0"/>
                          <a:ea typeface="Times New Roman" panose="02020603050405020304" pitchFamily="18" charset="0"/>
                          <a:cs typeface="Calibri" panose="020F0502020204030204" pitchFamily="34" charset="0"/>
                        </a:rPr>
                        <a:t>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a:effectLst/>
                          <a:latin typeface="Calibri" panose="020F0502020204030204" pitchFamily="34" charset="0"/>
                          <a:ea typeface="Times New Roman" panose="02020603050405020304" pitchFamily="18" charset="0"/>
                          <a:cs typeface="Calibri" panose="020F0502020204030204" pitchFamily="34" charset="0"/>
                        </a:rPr>
                        <a:t>le</a:t>
                      </a:r>
                      <a:r>
                        <a:rPr lang="en-GB" sz="1050" spc="-5">
                          <a:effectLst/>
                          <a:latin typeface="Calibri" panose="020F0502020204030204" pitchFamily="34" charset="0"/>
                          <a:ea typeface="Times New Roman" panose="02020603050405020304" pitchFamily="18" charset="0"/>
                          <a:cs typeface="Calibri" panose="020F0502020204030204" pitchFamily="34" charset="0"/>
                        </a:rPr>
                        <a:t>van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254635">
                        <a:lnSpc>
                          <a:spcPct val="110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V</a:t>
                      </a:r>
                      <a:r>
                        <a:rPr lang="en-GB" sz="1050" spc="-5">
                          <a:effectLst/>
                          <a:latin typeface="Calibri" panose="020F0502020204030204" pitchFamily="34" charset="0"/>
                          <a:ea typeface="Times New Roman" panose="02020603050405020304" pitchFamily="18" charset="0"/>
                          <a:cs typeface="Calibri" panose="020F0502020204030204" pitchFamily="34" charset="0"/>
                        </a:rPr>
                        <a:t>er</a:t>
                      </a:r>
                      <a:r>
                        <a:rPr lang="en-GB" sz="1050">
                          <a:effectLst/>
                          <a:latin typeface="Calibri" panose="020F0502020204030204" pitchFamily="34" charset="0"/>
                          <a:ea typeface="Times New Roman" panose="02020603050405020304" pitchFamily="18" charset="0"/>
                          <a:cs typeface="Calibri" panose="020F0502020204030204" pitchFamily="34" charset="0"/>
                        </a:rPr>
                        <a:t>y </a:t>
                      </a:r>
                      <a:r>
                        <a:rPr lang="en-GB" sz="1050" spc="-5">
                          <a:effectLst/>
                          <a:latin typeface="Calibri" panose="020F0502020204030204" pitchFamily="34" charset="0"/>
                          <a:ea typeface="Times New Roman" panose="02020603050405020304" pitchFamily="18" charset="0"/>
                          <a:cs typeface="Calibri" panose="020F0502020204030204" pitchFamily="34" charset="0"/>
                        </a:rPr>
                        <a:t>goo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a </a:t>
                      </a:r>
                      <a:r>
                        <a:rPr lang="en-GB" sz="1050" spc="-5">
                          <a:effectLst/>
                          <a:latin typeface="Calibri" panose="020F0502020204030204" pitchFamily="34" charset="0"/>
                          <a:ea typeface="Times New Roman" panose="02020603050405020304" pitchFamily="18" charset="0"/>
                          <a:cs typeface="Calibri" panose="020F0502020204030204" pitchFamily="34" charset="0"/>
                        </a:rPr>
                        <a:t>rang</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a:effectLst/>
                          <a:latin typeface="Calibri" panose="020F0502020204030204" pitchFamily="34" charset="0"/>
                          <a:ea typeface="Times New Roman" panose="02020603050405020304" pitchFamily="18" charset="0"/>
                          <a:cs typeface="Calibri" panose="020F0502020204030204" pitchFamily="34" charset="0"/>
                        </a:rPr>
                        <a:t>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605" marR="63500">
                        <a:lnSpc>
                          <a:spcPct val="110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spc="-20">
                          <a:effectLst/>
                          <a:latin typeface="Calibri" panose="020F0502020204030204" pitchFamily="34" charset="0"/>
                          <a:ea typeface="Times New Roman" panose="02020603050405020304" pitchFamily="18" charset="0"/>
                          <a:cs typeface="Calibri" panose="020F0502020204030204" pitchFamily="34" charset="0"/>
                        </a:rPr>
                        <a:t>x</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a:effectLst/>
                          <a:latin typeface="Calibri" panose="020F0502020204030204" pitchFamily="34" charset="0"/>
                          <a:ea typeface="Times New Roman" panose="02020603050405020304" pitchFamily="18" charset="0"/>
                          <a:cs typeface="Calibri" panose="020F0502020204030204" pitchFamily="34" charset="0"/>
                        </a:rPr>
                        <a:t>ll</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 </a:t>
                      </a:r>
                      <a:r>
                        <a:rPr lang="en-GB" sz="1050" spc="-15">
                          <a:effectLst/>
                          <a:latin typeface="Calibri" panose="020F0502020204030204" pitchFamily="34" charset="0"/>
                          <a:ea typeface="Times New Roman" panose="02020603050405020304" pitchFamily="18" charset="0"/>
                          <a:cs typeface="Calibri" panose="020F0502020204030204" pitchFamily="34" charset="0"/>
                        </a:rPr>
                        <a:t>w</a:t>
                      </a:r>
                      <a:r>
                        <a:rPr lang="en-GB" sz="1050">
                          <a:effectLst/>
                          <a:latin typeface="Calibri" panose="020F0502020204030204" pitchFamily="34" charset="0"/>
                          <a:ea typeface="Times New Roman" panose="02020603050405020304" pitchFamily="18" charset="0"/>
                          <a:cs typeface="Calibri" panose="020F0502020204030204" pitchFamily="34" charset="0"/>
                        </a:rPr>
                        <a:t>ide </a:t>
                      </a:r>
                      <a:r>
                        <a:rPr lang="en-GB" sz="1050" spc="-5">
                          <a:effectLst/>
                          <a:latin typeface="Calibri" panose="020F0502020204030204" pitchFamily="34" charset="0"/>
                          <a:ea typeface="Times New Roman" panose="02020603050405020304" pitchFamily="18" charset="0"/>
                          <a:cs typeface="Calibri" panose="020F0502020204030204" pitchFamily="34" charset="0"/>
                        </a:rPr>
                        <a:t>rang</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ts val="113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spc="-20">
                          <a:effectLst/>
                          <a:latin typeface="Calibri" panose="020F0502020204030204" pitchFamily="34" charset="0"/>
                          <a:ea typeface="Times New Roman" panose="02020603050405020304" pitchFamily="18" charset="0"/>
                          <a:cs typeface="Calibri" panose="020F0502020204030204" pitchFamily="34" charset="0"/>
                        </a:rPr>
                        <a:t>x</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eptional 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 </a:t>
                      </a:r>
                      <a:r>
                        <a:rPr lang="en-GB" sz="1050" spc="-15">
                          <a:effectLst/>
                          <a:latin typeface="Calibri" panose="020F0502020204030204" pitchFamily="34" charset="0"/>
                          <a:ea typeface="Times New Roman" panose="02020603050405020304" pitchFamily="18" charset="0"/>
                          <a:cs typeface="Calibri" panose="020F0502020204030204" pitchFamily="34" charset="0"/>
                        </a:rPr>
                        <a:t>w</a:t>
                      </a:r>
                      <a:r>
                        <a:rPr lang="en-GB" sz="1050">
                          <a:effectLst/>
                          <a:latin typeface="Calibri" panose="020F0502020204030204" pitchFamily="34" charset="0"/>
                          <a:ea typeface="Times New Roman" panose="02020603050405020304" pitchFamily="18" charset="0"/>
                          <a:cs typeface="Calibri" panose="020F0502020204030204" pitchFamily="34" charset="0"/>
                        </a:rPr>
                        <a:t>ide </a:t>
                      </a:r>
                      <a:r>
                        <a:rPr lang="en-GB" sz="1050" spc="-5">
                          <a:effectLst/>
                          <a:latin typeface="Calibri" panose="020F0502020204030204" pitchFamily="34" charset="0"/>
                          <a:ea typeface="Times New Roman" panose="02020603050405020304" pitchFamily="18" charset="0"/>
                          <a:cs typeface="Calibri" panose="020F0502020204030204" pitchFamily="34" charset="0"/>
                        </a:rPr>
                        <a:t>rang</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id</a:t>
                      </a:r>
                      <a:r>
                        <a:rPr lang="en-GB" sz="1050" spc="-5">
                          <a:effectLst/>
                          <a:latin typeface="Calibri" panose="020F0502020204030204" pitchFamily="34" charset="0"/>
                          <a:ea typeface="Times New Roman" panose="02020603050405020304" pitchFamily="18" charset="0"/>
                          <a:cs typeface="Calibri" panose="020F0502020204030204" pitchFamily="34" charset="0"/>
                        </a:rPr>
                        <a:t>ea</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7465130"/>
                  </a:ext>
                </a:extLst>
              </a:tr>
              <a:tr h="905146">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Org</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nis</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200" b="1" dirty="0">
                          <a:effectLst/>
                          <a:latin typeface="Calibri" panose="020F0502020204030204" pitchFamily="34" charset="0"/>
                          <a:ea typeface="Times New Roman" panose="02020603050405020304" pitchFamily="18" charset="0"/>
                          <a:cs typeface="Calibri" panose="020F0502020204030204" pitchFamily="34" charset="0"/>
                        </a:rPr>
                        <a:t>t</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io</a:t>
                      </a:r>
                      <a:r>
                        <a:rPr lang="en-GB" sz="1200" b="1" dirty="0">
                          <a:effectLst/>
                          <a:latin typeface="Calibri" panose="020F0502020204030204" pitchFamily="34" charset="0"/>
                          <a:ea typeface="Times New Roman" panose="02020603050405020304" pitchFamily="18" charset="0"/>
                          <a:cs typeface="Calibri" panose="020F0502020204030204" pitchFamily="34" charset="0"/>
                        </a:rPr>
                        <a:t>n</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 </a:t>
                      </a: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200" b="1" dirty="0">
                          <a:effectLst/>
                          <a:latin typeface="Calibri" panose="020F0502020204030204" pitchFamily="34" charset="0"/>
                          <a:ea typeface="Times New Roman" panose="02020603050405020304" pitchFamily="18" charset="0"/>
                          <a:cs typeface="Calibri" panose="020F0502020204030204" pitchFamily="34" charset="0"/>
                        </a:rPr>
                        <a:t>nd cohes</a:t>
                      </a:r>
                      <a:r>
                        <a:rPr lang="en-GB" sz="1200" b="1" spc="-10" dirty="0">
                          <a:effectLst/>
                          <a:latin typeface="Calibri" panose="020F0502020204030204" pitchFamily="34" charset="0"/>
                          <a:ea typeface="Times New Roman" panose="02020603050405020304" pitchFamily="18" charset="0"/>
                          <a:cs typeface="Calibri" panose="020F0502020204030204" pitchFamily="34" charset="0"/>
                        </a:rPr>
                        <a:t>i</a:t>
                      </a:r>
                      <a:r>
                        <a:rPr lang="en-GB" sz="1200" b="1" dirty="0">
                          <a:effectLst/>
                          <a:latin typeface="Calibri" panose="020F0502020204030204" pitchFamily="34" charset="0"/>
                          <a:ea typeface="Times New Roman" panose="02020603050405020304" pitchFamily="18" charset="0"/>
                          <a:cs typeface="Calibri" panose="020F0502020204030204" pitchFamily="34" charset="0"/>
                        </a:rPr>
                        <a:t>on</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195">
                        <a:lnSpc>
                          <a:spcPct val="115000"/>
                        </a:lnSpc>
                        <a:spcAft>
                          <a:spcPts val="0"/>
                        </a:spcAft>
                      </a:pP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Lack of structure, very poor cohesion.</a:t>
                      </a:r>
                      <a:endParaRPr lang="en-GB" sz="110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i="1" dirty="0">
                          <a:effectLst/>
                          <a:latin typeface="Calibri" panose="020F0502020204030204" pitchFamily="34" charset="0"/>
                          <a:ea typeface="Times New Roman" panose="02020603050405020304" pitchFamily="18" charset="0"/>
                          <a:cs typeface="Calibri" panose="020F0502020204030204" pitchFamily="34" charset="0"/>
                        </a:rPr>
                        <a:t>Poor structure and cohesion.</a:t>
                      </a:r>
                      <a:endParaRPr lang="en-GB" sz="110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structure, some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Good structure on the whole, some good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Logical structure, very good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Excellent and well-presented structure, excellent use of connectors and cohesive devices.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Outstanding and well-presented structure, outstanding use of connectors and cohesive devices. </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5439711"/>
                  </a:ext>
                </a:extLst>
              </a:tr>
              <a:tr h="674408">
                <a:tc>
                  <a:txBody>
                    <a:bodyPr/>
                    <a:lstStyle/>
                    <a:p>
                      <a:pPr algn="r">
                        <a:lnSpc>
                          <a:spcPts val="1150"/>
                        </a:lnSpc>
                        <a:spcAft>
                          <a:spcPts val="0"/>
                        </a:spcAft>
                      </a:pPr>
                      <a:r>
                        <a:rPr lang="en-GB" sz="1200" b="1" dirty="0">
                          <a:effectLst/>
                          <a:latin typeface="Calibri" panose="020F0502020204030204" pitchFamily="34" charset="0"/>
                          <a:ea typeface="Times New Roman" panose="02020603050405020304" pitchFamily="18" charset="0"/>
                          <a:cs typeface="Calibri" panose="020F0502020204030204" pitchFamily="34" charset="0"/>
                        </a:rPr>
                        <a:t>Communication</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t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ff</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ve</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t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ff</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ve</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18224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w</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h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a:lnSpc>
                          <a:spcPct val="115000"/>
                        </a:lnSpc>
                        <a:spcAft>
                          <a:spcPts val="0"/>
                        </a:spcAft>
                      </a:pP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 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dea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ff</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21653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goo</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ab</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ili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o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id</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5651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20" dirty="0">
                          <a:effectLst/>
                          <a:latin typeface="Calibri" panose="020F0502020204030204" pitchFamily="34" charset="0"/>
                          <a:ea typeface="Times New Roman" panose="02020603050405020304" pitchFamily="18" charset="0"/>
                          <a:cs typeface="Calibri" panose="020F0502020204030204" pitchFamily="34" charset="0"/>
                        </a:rPr>
                        <a:t>x</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ll</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ab</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ili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o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dirty="0">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 id</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ea</a:t>
                      </a:r>
                      <a:r>
                        <a:rPr lang="en-GB" sz="1050" b="0"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ar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6195">
                        <a:lnSpc>
                          <a:spcPts val="1130"/>
                        </a:lnSpc>
                        <a:spcAft>
                          <a:spcPts val="0"/>
                        </a:spcAft>
                      </a:pPr>
                      <a:r>
                        <a:rPr lang="en-GB" sz="1050" b="0" spc="5">
                          <a:effectLst/>
                          <a:latin typeface="Calibri" panose="020F0502020204030204" pitchFamily="34" charset="0"/>
                          <a:ea typeface="Times New Roman" panose="02020603050405020304" pitchFamily="18" charset="0"/>
                          <a:cs typeface="Calibri" panose="020F0502020204030204" pitchFamily="34" charset="0"/>
                        </a:rPr>
                        <a:t>Exceptional</a:t>
                      </a:r>
                      <a:r>
                        <a:rPr lang="en-GB" sz="1050" b="0" spc="1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a:effectLst/>
                          <a:latin typeface="Calibri" panose="020F0502020204030204" pitchFamily="34" charset="0"/>
                          <a:ea typeface="Times New Roman" panose="02020603050405020304" pitchFamily="18" charset="0"/>
                          <a:cs typeface="Calibri" panose="020F0502020204030204" pitchFamily="34" charset="0"/>
                        </a:rPr>
                        <a:t>ab</a:t>
                      </a:r>
                      <a:r>
                        <a:rPr lang="en-GB" sz="1050" b="0">
                          <a:effectLst/>
                          <a:latin typeface="Calibri" panose="020F0502020204030204" pitchFamily="34" charset="0"/>
                          <a:ea typeface="Times New Roman" panose="02020603050405020304" pitchFamily="18" charset="0"/>
                          <a:cs typeface="Calibri" panose="020F0502020204030204" pitchFamily="34" charset="0"/>
                        </a:rPr>
                        <a:t>ili</a:t>
                      </a:r>
                      <a:r>
                        <a:rPr lang="en-GB" sz="1050" b="0" spc="5">
                          <a:effectLst/>
                          <a:latin typeface="Calibri" panose="020F0502020204030204" pitchFamily="34" charset="0"/>
                          <a:ea typeface="Times New Roman" panose="02020603050405020304" pitchFamily="18" charset="0"/>
                          <a:cs typeface="Calibri" panose="020F0502020204030204" pitchFamily="34" charset="0"/>
                        </a:rPr>
                        <a:t>t</a:t>
                      </a:r>
                      <a:r>
                        <a:rPr lang="en-GB" sz="1050" b="0">
                          <a:effectLst/>
                          <a:latin typeface="Calibri" panose="020F0502020204030204" pitchFamily="34" charset="0"/>
                          <a:ea typeface="Times New Roman" panose="02020603050405020304" pitchFamily="18" charset="0"/>
                          <a:cs typeface="Calibri" panose="020F0502020204030204" pitchFamily="34" charset="0"/>
                        </a:rPr>
                        <a:t>y </a:t>
                      </a:r>
                      <a:r>
                        <a:rPr lang="en-GB" sz="1050" b="0" spc="5">
                          <a:effectLst/>
                          <a:latin typeface="Calibri" panose="020F0502020204030204" pitchFamily="34" charset="0"/>
                          <a:ea typeface="Times New Roman" panose="02020603050405020304" pitchFamily="18" charset="0"/>
                          <a:cs typeface="Calibri" panose="020F0502020204030204" pitchFamily="34" charset="0"/>
                        </a:rPr>
                        <a:t>t</a:t>
                      </a:r>
                      <a:r>
                        <a:rPr lang="en-GB" sz="1050" b="0">
                          <a:effectLst/>
                          <a:latin typeface="Calibri" panose="020F0502020204030204" pitchFamily="34" charset="0"/>
                          <a:ea typeface="Times New Roman" panose="02020603050405020304" pitchFamily="18" charset="0"/>
                          <a:cs typeface="Calibri" panose="020F0502020204030204" pitchFamily="34" charset="0"/>
                        </a:rPr>
                        <a:t>o </a:t>
                      </a:r>
                      <a:r>
                        <a:rPr lang="en-GB" sz="1050" b="0" spc="5">
                          <a:effectLst/>
                          <a:latin typeface="Calibri" panose="020F0502020204030204" pitchFamily="34" charset="0"/>
                          <a:ea typeface="Times New Roman" panose="02020603050405020304" pitchFamily="18" charset="0"/>
                          <a:cs typeface="Calibri" panose="020F0502020204030204" pitchFamily="34" charset="0"/>
                        </a:rPr>
                        <a:t>c</a:t>
                      </a:r>
                      <a:r>
                        <a:rPr lang="en-GB" sz="1050" b="0" spc="-5">
                          <a:effectLst/>
                          <a:latin typeface="Calibri" panose="020F0502020204030204" pitchFamily="34" charset="0"/>
                          <a:ea typeface="Times New Roman" panose="02020603050405020304" pitchFamily="18" charset="0"/>
                          <a:cs typeface="Calibri" panose="020F0502020204030204" pitchFamily="34" charset="0"/>
                        </a:rPr>
                        <a:t>o</a:t>
                      </a:r>
                      <a:r>
                        <a:rPr lang="en-GB" sz="1050" b="0" spc="15">
                          <a:effectLst/>
                          <a:latin typeface="Calibri" panose="020F0502020204030204" pitchFamily="34" charset="0"/>
                          <a:ea typeface="Times New Roman" panose="02020603050405020304" pitchFamily="18" charset="0"/>
                          <a:cs typeface="Calibri" panose="020F0502020204030204" pitchFamily="34" charset="0"/>
                        </a:rPr>
                        <a:t>mm</a:t>
                      </a:r>
                      <a:r>
                        <a:rPr lang="en-GB" sz="1050" b="0" spc="-5">
                          <a:effectLst/>
                          <a:latin typeface="Calibri" panose="020F0502020204030204" pitchFamily="34" charset="0"/>
                          <a:ea typeface="Times New Roman" panose="02020603050405020304" pitchFamily="18" charset="0"/>
                          <a:cs typeface="Calibri" panose="020F0502020204030204" pitchFamily="34" charset="0"/>
                        </a:rPr>
                        <a:t>un</a:t>
                      </a:r>
                      <a:r>
                        <a:rPr lang="en-GB" sz="1050" b="0">
                          <a:effectLst/>
                          <a:latin typeface="Calibri" panose="020F0502020204030204" pitchFamily="34" charset="0"/>
                          <a:ea typeface="Times New Roman" panose="02020603050405020304" pitchFamily="18" charset="0"/>
                          <a:cs typeface="Calibri" panose="020F0502020204030204" pitchFamily="34" charset="0"/>
                        </a:rPr>
                        <a:t>i</a:t>
                      </a:r>
                      <a:r>
                        <a:rPr lang="en-GB" sz="1050" b="0" spc="5">
                          <a:effectLst/>
                          <a:latin typeface="Calibri" panose="020F0502020204030204" pitchFamily="34" charset="0"/>
                          <a:ea typeface="Times New Roman" panose="02020603050405020304" pitchFamily="18" charset="0"/>
                          <a:cs typeface="Calibri" panose="020F0502020204030204" pitchFamily="34" charset="0"/>
                        </a:rPr>
                        <a:t>c</a:t>
                      </a:r>
                      <a:r>
                        <a:rPr lang="en-GB" sz="1050" b="0" spc="-5">
                          <a:effectLst/>
                          <a:latin typeface="Calibri" panose="020F0502020204030204" pitchFamily="34" charset="0"/>
                          <a:ea typeface="Times New Roman" panose="02020603050405020304" pitchFamily="18" charset="0"/>
                          <a:cs typeface="Calibri" panose="020F0502020204030204" pitchFamily="34" charset="0"/>
                        </a:rPr>
                        <a:t>a</a:t>
                      </a:r>
                      <a:r>
                        <a:rPr lang="en-GB" sz="1050" b="0" spc="5">
                          <a:effectLst/>
                          <a:latin typeface="Calibri" panose="020F0502020204030204" pitchFamily="34" charset="0"/>
                          <a:ea typeface="Times New Roman" panose="02020603050405020304" pitchFamily="18" charset="0"/>
                          <a:cs typeface="Calibri" panose="020F0502020204030204" pitchFamily="34" charset="0"/>
                        </a:rPr>
                        <a:t>t</a:t>
                      </a:r>
                      <a:r>
                        <a:rPr lang="en-GB" sz="1050" b="0">
                          <a:effectLst/>
                          <a:latin typeface="Calibri" panose="020F0502020204030204" pitchFamily="34" charset="0"/>
                          <a:ea typeface="Times New Roman" panose="02020603050405020304" pitchFamily="18" charset="0"/>
                          <a:cs typeface="Calibri" panose="020F0502020204030204" pitchFamily="34" charset="0"/>
                        </a:rPr>
                        <a:t>e id</a:t>
                      </a:r>
                      <a:r>
                        <a:rPr lang="en-GB" sz="1050" b="0" spc="-5">
                          <a:effectLst/>
                          <a:latin typeface="Calibri" panose="020F0502020204030204" pitchFamily="34" charset="0"/>
                          <a:ea typeface="Times New Roman" panose="02020603050405020304" pitchFamily="18" charset="0"/>
                          <a:cs typeface="Calibri" panose="020F0502020204030204" pitchFamily="34" charset="0"/>
                        </a:rPr>
                        <a:t>ea</a:t>
                      </a:r>
                      <a:r>
                        <a:rPr lang="en-GB" sz="1050" b="0">
                          <a:effectLst/>
                          <a:latin typeface="Calibri" panose="020F0502020204030204" pitchFamily="34" charset="0"/>
                          <a:ea typeface="Times New Roman" panose="02020603050405020304" pitchFamily="18" charset="0"/>
                          <a:cs typeface="Calibri" panose="020F0502020204030204" pitchFamily="34" charset="0"/>
                        </a:rPr>
                        <a:t>s</a:t>
                      </a:r>
                      <a:r>
                        <a:rPr lang="en-GB" sz="1050" b="0" spc="1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a:effectLst/>
                          <a:latin typeface="Calibri" panose="020F0502020204030204" pitchFamily="34" charset="0"/>
                          <a:ea typeface="Times New Roman" panose="02020603050405020304" pitchFamily="18" charset="0"/>
                          <a:cs typeface="Calibri" panose="020F0502020204030204" pitchFamily="34" charset="0"/>
                        </a:rPr>
                        <a:t>c</a:t>
                      </a:r>
                      <a:r>
                        <a:rPr lang="en-GB" sz="1050" b="0">
                          <a:effectLst/>
                          <a:latin typeface="Calibri" panose="020F0502020204030204" pitchFamily="34" charset="0"/>
                          <a:ea typeface="Times New Roman" panose="02020603050405020304" pitchFamily="18" charset="0"/>
                          <a:cs typeface="Calibri" panose="020F0502020204030204" pitchFamily="34" charset="0"/>
                        </a:rPr>
                        <a:t>le</a:t>
                      </a:r>
                      <a:r>
                        <a:rPr lang="en-GB" sz="1050" b="0" spc="-5">
                          <a:effectLst/>
                          <a:latin typeface="Calibri" panose="020F0502020204030204" pitchFamily="34" charset="0"/>
                          <a:ea typeface="Times New Roman" panose="02020603050405020304" pitchFamily="18" charset="0"/>
                          <a:cs typeface="Calibri" panose="020F0502020204030204" pitchFamily="34" charset="0"/>
                        </a:rPr>
                        <a:t>ar</a:t>
                      </a:r>
                      <a:r>
                        <a:rPr lang="en-GB" sz="1050" b="0">
                          <a:effectLst/>
                          <a:latin typeface="Calibri" panose="020F0502020204030204" pitchFamily="34" charset="0"/>
                          <a:ea typeface="Times New Roman" panose="02020603050405020304" pitchFamily="18" charset="0"/>
                          <a:cs typeface="Calibri" panose="020F0502020204030204" pitchFamily="34" charset="0"/>
                        </a:rPr>
                        <a:t>ly.</a:t>
                      </a:r>
                      <a:endParaRPr lang="en-GB" sz="1100" b="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75347330"/>
                  </a:ext>
                </a:extLst>
              </a:tr>
              <a:tr h="866847">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Presentation</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i="1"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unicati</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is highly 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pro</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ised</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 b</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ation error</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s</a:t>
                      </a:r>
                      <a:endParaRPr lang="en-GB" sz="1100" b="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65405">
                        <a:lnSpc>
                          <a:spcPct val="110000"/>
                        </a:lnSpc>
                        <a:spcAft>
                          <a:spcPts val="0"/>
                        </a:spcAft>
                      </a:pPr>
                      <a:r>
                        <a:rPr lang="en-GB" sz="1050" b="0" i="1" dirty="0">
                          <a:effectLst/>
                          <a:latin typeface="Calibri" panose="020F0502020204030204" pitchFamily="34" charset="0"/>
                          <a:ea typeface="Times New Roman" panose="02020603050405020304" pitchFamily="18" charset="0"/>
                          <a:cs typeface="Calibri" panose="020F0502020204030204" pitchFamily="34" charset="0"/>
                        </a:rPr>
                        <a:t>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unicati</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is c</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pro</a:t>
                      </a:r>
                      <a:r>
                        <a:rPr lang="en-GB" sz="1050" b="0" i="1" spc="-10" dirty="0">
                          <a:effectLst/>
                          <a:latin typeface="Calibri" panose="020F0502020204030204" pitchFamily="34" charset="0"/>
                          <a:ea typeface="Times New Roman" panose="02020603050405020304" pitchFamily="18" charset="0"/>
                          <a:cs typeface="Calibri" panose="020F0502020204030204" pitchFamily="34" charset="0"/>
                        </a:rPr>
                        <a:t>m</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ised</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 b</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y </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ation error</a:t>
                      </a:r>
                      <a:r>
                        <a:rPr lang="en-GB" sz="1050" b="0" i="1"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i="1" dirty="0">
                          <a:effectLst/>
                          <a:latin typeface="Calibri" panose="020F0502020204030204" pitchFamily="34" charset="0"/>
                          <a:ea typeface="Times New Roman" panose="02020603050405020304" pitchFamily="18" charset="0"/>
                          <a:cs typeface="Calibri" panose="020F0502020204030204" pitchFamily="34" charset="0"/>
                        </a:rPr>
                        <a:t>.</a:t>
                      </a:r>
                      <a:endParaRPr lang="en-GB" sz="1100" b="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182245">
                        <a:lnSpc>
                          <a:spcPct val="110000"/>
                        </a:lnSpc>
                        <a:spcAft>
                          <a:spcPts val="0"/>
                        </a:spcAft>
                      </a:pPr>
                      <a:r>
                        <a:rPr lang="en-GB" sz="1050" b="0">
                          <a:effectLst/>
                          <a:latin typeface="Calibri" panose="020F0502020204030204" pitchFamily="34" charset="0"/>
                          <a:ea typeface="Times New Roman" panose="02020603050405020304" pitchFamily="18" charset="0"/>
                          <a:cs typeface="Calibri" panose="020F0502020204030204" pitchFamily="34" charset="0"/>
                        </a:rPr>
                        <a:t>Frequent </a:t>
                      </a:r>
                      <a:r>
                        <a:rPr lang="en-GB" sz="1050" b="0" spc="-5">
                          <a:effectLst/>
                          <a:latin typeface="Calibri" panose="020F0502020204030204" pitchFamily="34" charset="0"/>
                          <a:ea typeface="Times New Roman" panose="02020603050405020304" pitchFamily="18" charset="0"/>
                          <a:cs typeface="Calibri" panose="020F0502020204030204" pitchFamily="34" charset="0"/>
                        </a:rPr>
                        <a:t>s</a:t>
                      </a:r>
                      <a:r>
                        <a:rPr lang="en-GB" sz="1050" b="0" spc="5">
                          <a:effectLst/>
                          <a:latin typeface="Calibri" panose="020F0502020204030204" pitchFamily="34" charset="0"/>
                          <a:ea typeface="Times New Roman" panose="02020603050405020304" pitchFamily="18" charset="0"/>
                          <a:cs typeface="Calibri" panose="020F0502020204030204" pitchFamily="34" charset="0"/>
                        </a:rPr>
                        <a:t>p</a:t>
                      </a:r>
                      <a:r>
                        <a:rPr lang="en-GB" sz="1050" b="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a:effectLst/>
                          <a:latin typeface="Calibri" panose="020F0502020204030204" pitchFamily="34" charset="0"/>
                          <a:ea typeface="Times New Roman" panose="02020603050405020304" pitchFamily="18" charset="0"/>
                          <a:cs typeface="Calibri" panose="020F0502020204030204" pitchFamily="34" charset="0"/>
                        </a:rPr>
                        <a:t>lli</a:t>
                      </a:r>
                      <a:r>
                        <a:rPr lang="en-GB" sz="1050" b="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a:effectLst/>
                          <a:latin typeface="Calibri" panose="020F0502020204030204" pitchFamily="34" charset="0"/>
                          <a:ea typeface="Times New Roman" panose="02020603050405020304" pitchFamily="18" charset="0"/>
                          <a:cs typeface="Calibri" panose="020F0502020204030204" pitchFamily="34" charset="0"/>
                        </a:rPr>
                        <a:t>n</a:t>
                      </a:r>
                      <a:r>
                        <a:rPr lang="en-GB" sz="1050" b="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a:effectLst/>
                          <a:latin typeface="Calibri" panose="020F0502020204030204" pitchFamily="34" charset="0"/>
                          <a:ea typeface="Times New Roman" panose="02020603050405020304" pitchFamily="18" charset="0"/>
                          <a:cs typeface="Calibri" panose="020F0502020204030204" pitchFamily="34" charset="0"/>
                        </a:rPr>
                        <a:t>n</a:t>
                      </a:r>
                      <a:r>
                        <a:rPr lang="en-GB" sz="1050" b="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a:effectLst/>
                          <a:latin typeface="Calibri" panose="020F0502020204030204" pitchFamily="34" charset="0"/>
                          <a:ea typeface="Times New Roman" panose="02020603050405020304" pitchFamily="18" charset="0"/>
                          <a:cs typeface="Calibri" panose="020F0502020204030204" pitchFamily="34" charset="0"/>
                        </a:rPr>
                        <a:t>u</a:t>
                      </a:r>
                      <a:r>
                        <a:rPr lang="en-GB" sz="1050" b="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a:lnSpc>
                          <a:spcPct val="115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R</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elati</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v</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ely freq</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216535">
                        <a:lnSpc>
                          <a:spcPct val="110000"/>
                        </a:lnSpc>
                        <a:spcAft>
                          <a:spcPts val="0"/>
                        </a:spcAft>
                      </a:pP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Some</a:t>
                      </a:r>
                      <a:r>
                        <a:rPr lang="en-GB" sz="1050" b="0" dirty="0">
                          <a:effectLst/>
                          <a:latin typeface="Calibri" panose="020F0502020204030204" pitchFamily="34" charset="0"/>
                          <a:ea typeface="Times New Roman" panose="02020603050405020304" pitchFamily="18" charset="0"/>
                          <a:cs typeface="Calibri" panose="020F0502020204030204" pitchFamily="34" charset="0"/>
                        </a:rPr>
                        <a:t>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14605" marR="56515">
                        <a:lnSpc>
                          <a:spcPct val="110000"/>
                        </a:lnSpc>
                        <a:spcAft>
                          <a:spcPts val="0"/>
                        </a:spcAft>
                      </a:pPr>
                      <a:r>
                        <a:rPr lang="en-GB" sz="1050" b="0" dirty="0">
                          <a:effectLst/>
                          <a:latin typeface="Calibri" panose="020F0502020204030204" pitchFamily="34" charset="0"/>
                          <a:ea typeface="Times New Roman" panose="02020603050405020304" pitchFamily="18" charset="0"/>
                          <a:cs typeface="Calibri" panose="020F0502020204030204" pitchFamily="34" charset="0"/>
                        </a:rPr>
                        <a:t>Few </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s</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b="0" dirty="0">
                          <a:effectLst/>
                          <a:latin typeface="Calibri" panose="020F0502020204030204" pitchFamily="34" charset="0"/>
                          <a:ea typeface="Times New Roman" panose="02020603050405020304" pitchFamily="18" charset="0"/>
                          <a:cs typeface="Calibri" panose="020F0502020204030204" pitchFamily="34" charset="0"/>
                        </a:rPr>
                        <a:t>e</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lli</a:t>
                      </a:r>
                      <a:r>
                        <a:rPr lang="en-GB" sz="1050" b="0" dirty="0">
                          <a:effectLst/>
                          <a:latin typeface="Calibri" panose="020F0502020204030204" pitchFamily="34" charset="0"/>
                          <a:ea typeface="Times New Roman" panose="02020603050405020304" pitchFamily="18" charset="0"/>
                          <a:cs typeface="Calibri" panose="020F0502020204030204" pitchFamily="34" charset="0"/>
                        </a:rPr>
                        <a:t>ng a</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d/or pu</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b="0" dirty="0">
                          <a:effectLst/>
                          <a:latin typeface="Calibri" panose="020F0502020204030204" pitchFamily="34" charset="0"/>
                          <a:ea typeface="Times New Roman" panose="02020603050405020304" pitchFamily="18" charset="0"/>
                          <a:cs typeface="Calibri" panose="020F0502020204030204" pitchFamily="34" charset="0"/>
                        </a:rPr>
                        <a:t>ct</a:t>
                      </a:r>
                      <a:r>
                        <a:rPr lang="en-GB" sz="1050" b="0" spc="5" dirty="0">
                          <a:effectLst/>
                          <a:latin typeface="Calibri" panose="020F0502020204030204" pitchFamily="34" charset="0"/>
                          <a:ea typeface="Times New Roman" panose="02020603050405020304" pitchFamily="18" charset="0"/>
                          <a:cs typeface="Calibri" panose="020F0502020204030204" pitchFamily="34" charset="0"/>
                        </a:rPr>
                        <a:t>u</a:t>
                      </a:r>
                      <a:r>
                        <a:rPr lang="en-GB" sz="1050" b="0" dirty="0">
                          <a:effectLst/>
                          <a:latin typeface="Calibri" panose="020F0502020204030204" pitchFamily="34" charset="0"/>
                          <a:ea typeface="Times New Roman" panose="02020603050405020304" pitchFamily="18" charset="0"/>
                          <a:cs typeface="Calibri" panose="020F0502020204030204" pitchFamily="34" charset="0"/>
                        </a:rPr>
                        <a:t>ation errors.</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36195">
                        <a:lnSpc>
                          <a:spcPts val="1130"/>
                        </a:lnSpc>
                        <a:spcAft>
                          <a:spcPts val="0"/>
                        </a:spcAft>
                      </a:pPr>
                      <a:r>
                        <a:rPr lang="en-GB" sz="1050" b="0" dirty="0">
                          <a:effectLst/>
                          <a:latin typeface="Calibri" panose="020F0502020204030204" pitchFamily="34" charset="0"/>
                          <a:ea typeface="Times New Roman" panose="02020603050405020304" pitchFamily="18" charset="0"/>
                          <a:cs typeface="Calibri" panose="020F0502020204030204" pitchFamily="34" charset="0"/>
                        </a:rPr>
                        <a:t>Error-free</a:t>
                      </a:r>
                      <a:endParaRPr lang="en-GB" sz="1100" b="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45903976"/>
                  </a:ext>
                </a:extLst>
              </a:tr>
              <a:tr h="653538">
                <a:tc>
                  <a:txBody>
                    <a:bodyPr/>
                    <a:lstStyle/>
                    <a:p>
                      <a:pPr algn="r">
                        <a:lnSpc>
                          <a:spcPts val="1150"/>
                        </a:lnSpc>
                        <a:spcAft>
                          <a:spcPts val="0"/>
                        </a:spcAft>
                      </a:pPr>
                      <a:r>
                        <a:rPr lang="en-GB" sz="1200" b="1" spc="-5" dirty="0">
                          <a:effectLst/>
                          <a:latin typeface="Calibri" panose="020F0502020204030204" pitchFamily="34" charset="0"/>
                          <a:ea typeface="Times New Roman" panose="02020603050405020304" pitchFamily="18" charset="0"/>
                          <a:cs typeface="Calibri" panose="020F0502020204030204" pitchFamily="34" charset="0"/>
                        </a:rPr>
                        <a:t>Referencing</a:t>
                      </a:r>
                      <a:endParaRPr lang="en-GB" sz="1400" b="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No</a:t>
                      </a:r>
                      <a:r>
                        <a:rPr lang="en-GB" sz="1050" i="1" dirty="0">
                          <a:effectLst/>
                          <a:latin typeface="Calibri" panose="020F0502020204030204" pitchFamily="34" charset="0"/>
                          <a:ea typeface="Times New Roman" panose="02020603050405020304" pitchFamily="18" charset="0"/>
                          <a:cs typeface="Calibri" panose="020F0502020204030204" pitchFamily="34" charset="0"/>
                        </a:rPr>
                        <a:t>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re</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f</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eren</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ing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or under</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st</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and</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ing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i="1" dirty="0">
                          <a:effectLst/>
                          <a:latin typeface="Calibri" panose="020F0502020204030204" pitchFamily="34" charset="0"/>
                          <a:ea typeface="Times New Roman" panose="02020603050405020304" pitchFamily="18" charset="0"/>
                          <a:cs typeface="Calibri" panose="020F0502020204030204" pitchFamily="34" charset="0"/>
                        </a:rPr>
                        <a:t>f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onven</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io</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i="1" dirty="0">
                          <a:effectLst/>
                          <a:latin typeface="Calibri" panose="020F0502020204030204" pitchFamily="34" charset="0"/>
                          <a:ea typeface="Times New Roman" panose="02020603050405020304" pitchFamily="18" charset="0"/>
                          <a:cs typeface="Calibri" panose="020F0502020204030204" pitchFamily="34" charset="0"/>
                        </a:rPr>
                        <a:t>s.</a:t>
                      </a:r>
                      <a:endParaRPr lang="en-GB" sz="110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P</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oo</a:t>
                      </a:r>
                      <a:r>
                        <a:rPr lang="en-GB" sz="1050" i="1" dirty="0">
                          <a:effectLst/>
                          <a:latin typeface="Calibri" panose="020F0502020204030204" pitchFamily="34" charset="0"/>
                          <a:ea typeface="Times New Roman" panose="02020603050405020304" pitchFamily="18" charset="0"/>
                          <a:cs typeface="Calibri" panose="020F0502020204030204" pitchFamily="34" charset="0"/>
                        </a:rPr>
                        <a:t>r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re</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f</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eren</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ing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an</a:t>
                      </a:r>
                      <a:r>
                        <a:rPr lang="en-GB" sz="1050" i="1" dirty="0">
                          <a:effectLst/>
                          <a:latin typeface="Calibri" panose="020F0502020204030204" pitchFamily="34" charset="0"/>
                          <a:ea typeface="Times New Roman" panose="02020603050405020304" pitchFamily="18" charset="0"/>
                          <a:cs typeface="Calibri" panose="020F0502020204030204" pitchFamily="34" charset="0"/>
                        </a:rPr>
                        <a:t>d li</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tt</a:t>
                      </a:r>
                      <a:r>
                        <a:rPr lang="en-GB" sz="1050" i="1" dirty="0">
                          <a:effectLst/>
                          <a:latin typeface="Calibri" panose="020F0502020204030204" pitchFamily="34" charset="0"/>
                          <a:ea typeface="Times New Roman" panose="02020603050405020304" pitchFamily="18" charset="0"/>
                          <a:cs typeface="Calibri" panose="020F0502020204030204" pitchFamily="34" charset="0"/>
                        </a:rPr>
                        <a:t>le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under</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st</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and</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ing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a:t>
                      </a:r>
                      <a:r>
                        <a:rPr lang="en-GB" sz="1050" i="1" dirty="0">
                          <a:effectLst/>
                          <a:latin typeface="Calibri" panose="020F0502020204030204" pitchFamily="34" charset="0"/>
                          <a:ea typeface="Times New Roman" panose="02020603050405020304" pitchFamily="18" charset="0"/>
                          <a:cs typeface="Calibri" panose="020F0502020204030204" pitchFamily="34" charset="0"/>
                        </a:rPr>
                        <a:t>f </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c</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onven</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t</a:t>
                      </a:r>
                      <a:r>
                        <a:rPr lang="en-GB" sz="1050" i="1" dirty="0">
                          <a:effectLst/>
                          <a:latin typeface="Calibri" panose="020F0502020204030204" pitchFamily="34" charset="0"/>
                          <a:ea typeface="Times New Roman" panose="02020603050405020304" pitchFamily="18" charset="0"/>
                          <a:cs typeface="Calibri" panose="020F0502020204030204" pitchFamily="34" charset="0"/>
                        </a:rPr>
                        <a:t>io</a:t>
                      </a:r>
                      <a:r>
                        <a:rPr lang="en-GB" sz="1050" i="1" spc="-5" dirty="0">
                          <a:effectLst/>
                          <a:latin typeface="Calibri" panose="020F0502020204030204" pitchFamily="34" charset="0"/>
                          <a:ea typeface="Times New Roman" panose="02020603050405020304" pitchFamily="18" charset="0"/>
                          <a:cs typeface="Calibri" panose="020F0502020204030204" pitchFamily="34" charset="0"/>
                        </a:rPr>
                        <a:t>n</a:t>
                      </a:r>
                      <a:r>
                        <a:rPr lang="en-GB" sz="1050" i="1" dirty="0">
                          <a:effectLst/>
                          <a:latin typeface="Calibri" panose="020F0502020204030204" pitchFamily="34" charset="0"/>
                          <a:ea typeface="Times New Roman" panose="02020603050405020304" pitchFamily="18" charset="0"/>
                          <a:cs typeface="Calibri" panose="020F0502020204030204" pitchFamily="34" charset="0"/>
                        </a:rPr>
                        <a:t>s.</a:t>
                      </a:r>
                      <a:endParaRPr lang="en-GB" sz="1100" i="1"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Fair </a:t>
                      </a:r>
                      <a:r>
                        <a:rPr lang="en-GB" sz="1050" spc="-5">
                          <a:effectLst/>
                          <a:latin typeface="Calibri" panose="020F0502020204030204" pitchFamily="34" charset="0"/>
                          <a:ea typeface="Times New Roman" panose="02020603050405020304" pitchFamily="18" charset="0"/>
                          <a:cs typeface="Calibri" panose="020F0502020204030204" pitchFamily="34" charset="0"/>
                        </a:rPr>
                        <a:t>under</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and</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o</a:t>
                      </a:r>
                      <a:r>
                        <a:rPr lang="en-GB" sz="1050">
                          <a:effectLst/>
                          <a:latin typeface="Calibri" panose="020F0502020204030204" pitchFamily="34" charset="0"/>
                          <a:ea typeface="Times New Roman" panose="02020603050405020304" pitchFamily="18" charset="0"/>
                          <a:cs typeface="Calibri" panose="020F0502020204030204" pitchFamily="34" charset="0"/>
                        </a:rPr>
                        <a:t>f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onven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a:t>
                      </a:r>
                      <a:r>
                        <a:rPr lang="en-GB" sz="1050" spc="-5">
                          <a:effectLst/>
                          <a:latin typeface="Calibri" panose="020F0502020204030204" pitchFamily="34" charset="0"/>
                          <a:ea typeface="Times New Roman" panose="02020603050405020304" pitchFamily="18" charset="0"/>
                          <a:cs typeface="Calibri" panose="020F0502020204030204" pitchFamily="34" charset="0"/>
                        </a:rPr>
                        <a:t>n</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G</a:t>
                      </a:r>
                      <a:r>
                        <a:rPr lang="en-GB" sz="1050" spc="-5">
                          <a:effectLst/>
                          <a:latin typeface="Calibri" panose="020F0502020204030204" pitchFamily="34" charset="0"/>
                          <a:ea typeface="Times New Roman" panose="02020603050405020304" pitchFamily="18" charset="0"/>
                          <a:cs typeface="Calibri" panose="020F0502020204030204" pitchFamily="34" charset="0"/>
                        </a:rPr>
                        <a:t>oo</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eren</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a:effectLst/>
                          <a:latin typeface="Calibri" panose="020F0502020204030204" pitchFamily="34" charset="0"/>
                          <a:ea typeface="Times New Roman" panose="02020603050405020304" pitchFamily="18" charset="0"/>
                          <a:cs typeface="Calibri" panose="020F0502020204030204" pitchFamily="34" charset="0"/>
                        </a:rPr>
                        <a:t>t</a:t>
                      </a:r>
                      <a:r>
                        <a:rPr lang="en-GB" sz="1050" spc="1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approa</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h </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o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onven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a:t>
                      </a:r>
                      <a:r>
                        <a:rPr lang="en-GB" sz="1050" spc="-5">
                          <a:effectLst/>
                          <a:latin typeface="Calibri" panose="020F0502020204030204" pitchFamily="34" charset="0"/>
                          <a:ea typeface="Times New Roman" panose="02020603050405020304" pitchFamily="18" charset="0"/>
                          <a:cs typeface="Calibri" panose="020F0502020204030204" pitchFamily="34" charset="0"/>
                        </a:rPr>
                        <a:t>n</a:t>
                      </a:r>
                      <a:r>
                        <a:rPr lang="en-GB" sz="1050">
                          <a:effectLst/>
                          <a:latin typeface="Calibri" panose="020F0502020204030204" pitchFamily="34" charset="0"/>
                          <a:ea typeface="Times New Roman" panose="02020603050405020304" pitchFamily="18" charset="0"/>
                          <a:cs typeface="Calibri" panose="020F0502020204030204" pitchFamily="34" charset="0"/>
                        </a:rPr>
                        <a:t>s.</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spc="5">
                          <a:effectLst/>
                          <a:latin typeface="Calibri" panose="020F0502020204030204" pitchFamily="34" charset="0"/>
                          <a:ea typeface="Times New Roman" panose="02020603050405020304" pitchFamily="18" charset="0"/>
                          <a:cs typeface="Calibri" panose="020F0502020204030204" pitchFamily="34" charset="0"/>
                        </a:rPr>
                        <a:t>Acc</a:t>
                      </a:r>
                      <a:r>
                        <a:rPr lang="en-GB" sz="1050" spc="-5">
                          <a:effectLst/>
                          <a:latin typeface="Calibri" panose="020F0502020204030204" pitchFamily="34" charset="0"/>
                          <a:ea typeface="Times New Roman" panose="02020603050405020304" pitchFamily="18" charset="0"/>
                          <a:cs typeface="Calibri" panose="020F0502020204030204" pitchFamily="34" charset="0"/>
                        </a:rPr>
                        <a:t>ura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on</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st</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a:effectLst/>
                          <a:latin typeface="Calibri" panose="020F0502020204030204" pitchFamily="34" charset="0"/>
                          <a:ea typeface="Times New Roman" panose="02020603050405020304" pitchFamily="18" charset="0"/>
                          <a:cs typeface="Calibri" panose="020F0502020204030204" pitchFamily="34" charset="0"/>
                        </a:rPr>
                        <a:t>t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eren</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pre</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ct val="115000"/>
                        </a:lnSpc>
                        <a:spcAft>
                          <a:spcPts val="0"/>
                        </a:spcAft>
                      </a:pPr>
                      <a:r>
                        <a:rPr lang="en-GB" sz="1050">
                          <a:effectLst/>
                          <a:latin typeface="Calibri" panose="020F0502020204030204" pitchFamily="34" charset="0"/>
                          <a:ea typeface="Times New Roman" panose="02020603050405020304" pitchFamily="18" charset="0"/>
                          <a:cs typeface="Calibri" panose="020F0502020204030204" pitchFamily="34" charset="0"/>
                        </a:rPr>
                        <a:t>Te</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hn</a:t>
                      </a:r>
                      <a:r>
                        <a:rPr lang="en-GB" sz="1050">
                          <a:effectLst/>
                          <a:latin typeface="Calibri" panose="020F0502020204030204" pitchFamily="34" charset="0"/>
                          <a:ea typeface="Times New Roman" panose="02020603050405020304" pitchFamily="18" charset="0"/>
                          <a:cs typeface="Calibri" panose="020F0502020204030204" pitchFamily="34" charset="0"/>
                        </a:rPr>
                        <a:t>i</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a:effectLst/>
                          <a:latin typeface="Calibri" panose="020F0502020204030204" pitchFamily="34" charset="0"/>
                          <a:ea typeface="Times New Roman" panose="02020603050405020304" pitchFamily="18" charset="0"/>
                          <a:cs typeface="Calibri" panose="020F0502020204030204" pitchFamily="34" charset="0"/>
                        </a:rPr>
                        <a:t>lly </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spc="-20">
                          <a:effectLst/>
                          <a:latin typeface="Calibri" panose="020F0502020204030204" pitchFamily="34" charset="0"/>
                          <a:ea typeface="Times New Roman" panose="02020603050405020304" pitchFamily="18" charset="0"/>
                          <a:cs typeface="Calibri" panose="020F0502020204030204" pitchFamily="34" charset="0"/>
                        </a:rPr>
                        <a:t>x</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spc="-5">
                          <a:effectLst/>
                          <a:latin typeface="Calibri" panose="020F0502020204030204" pitchFamily="34" charset="0"/>
                          <a:ea typeface="Times New Roman" panose="02020603050405020304" pitchFamily="18" charset="0"/>
                          <a:cs typeface="Calibri" panose="020F0502020204030204" pitchFamily="34" charset="0"/>
                        </a:rPr>
                        <a:t>e</a:t>
                      </a:r>
                      <a:r>
                        <a:rPr lang="en-GB" sz="1050">
                          <a:effectLst/>
                          <a:latin typeface="Calibri" panose="020F0502020204030204" pitchFamily="34" charset="0"/>
                          <a:ea typeface="Times New Roman" panose="02020603050405020304" pitchFamily="18" charset="0"/>
                          <a:cs typeface="Calibri" panose="020F0502020204030204" pitchFamily="34" charset="0"/>
                        </a:rPr>
                        <a:t>ll</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 </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cc</a:t>
                      </a:r>
                      <a:r>
                        <a:rPr lang="en-GB" sz="1050" spc="-5">
                          <a:effectLst/>
                          <a:latin typeface="Calibri" panose="020F0502020204030204" pitchFamily="34" charset="0"/>
                          <a:ea typeface="Times New Roman" panose="02020603050405020304" pitchFamily="18" charset="0"/>
                          <a:cs typeface="Calibri" panose="020F0502020204030204" pitchFamily="34" charset="0"/>
                        </a:rPr>
                        <a:t>ura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e </a:t>
                      </a:r>
                      <a:r>
                        <a:rPr lang="en-GB" sz="1050" spc="-5">
                          <a:effectLst/>
                          <a:latin typeface="Calibri" panose="020F0502020204030204" pitchFamily="34" charset="0"/>
                          <a:ea typeface="Times New Roman" panose="02020603050405020304" pitchFamily="18" charset="0"/>
                          <a:cs typeface="Calibri" panose="020F0502020204030204" pitchFamily="34" charset="0"/>
                        </a:rPr>
                        <a:t>re</a:t>
                      </a:r>
                      <a:r>
                        <a:rPr lang="en-GB" sz="1050" spc="5">
                          <a:effectLst/>
                          <a:latin typeface="Calibri" panose="020F0502020204030204" pitchFamily="34" charset="0"/>
                          <a:ea typeface="Times New Roman" panose="02020603050405020304" pitchFamily="18" charset="0"/>
                          <a:cs typeface="Calibri" panose="020F0502020204030204" pitchFamily="34" charset="0"/>
                        </a:rPr>
                        <a:t>f</a:t>
                      </a:r>
                      <a:r>
                        <a:rPr lang="en-GB" sz="1050" spc="-5">
                          <a:effectLst/>
                          <a:latin typeface="Calibri" panose="020F0502020204030204" pitchFamily="34" charset="0"/>
                          <a:ea typeface="Times New Roman" panose="02020603050405020304" pitchFamily="18" charset="0"/>
                          <a:cs typeface="Calibri" panose="020F0502020204030204" pitchFamily="34" charset="0"/>
                        </a:rPr>
                        <a:t>eren</a:t>
                      </a:r>
                      <a:r>
                        <a:rPr lang="en-GB" sz="1050" spc="5">
                          <a:effectLst/>
                          <a:latin typeface="Calibri" panose="020F0502020204030204" pitchFamily="34" charset="0"/>
                          <a:ea typeface="Times New Roman" panose="02020603050405020304" pitchFamily="18" charset="0"/>
                          <a:cs typeface="Calibri" panose="020F0502020204030204" pitchFamily="34" charset="0"/>
                        </a:rPr>
                        <a:t>c</a:t>
                      </a:r>
                      <a:r>
                        <a:rPr lang="en-GB" sz="1050">
                          <a:effectLst/>
                          <a:latin typeface="Calibri" panose="020F0502020204030204" pitchFamily="34" charset="0"/>
                          <a:ea typeface="Times New Roman" panose="02020603050405020304" pitchFamily="18" charset="0"/>
                          <a:cs typeface="Calibri" panose="020F0502020204030204" pitchFamily="34" charset="0"/>
                        </a:rPr>
                        <a:t>ing </a:t>
                      </a:r>
                      <a:r>
                        <a:rPr lang="en-GB" sz="1050" spc="-5">
                          <a:effectLst/>
                          <a:latin typeface="Calibri" panose="020F0502020204030204" pitchFamily="34" charset="0"/>
                          <a:ea typeface="Times New Roman" panose="02020603050405020304" pitchFamily="18" charset="0"/>
                          <a:cs typeface="Calibri" panose="020F0502020204030204" pitchFamily="34" charset="0"/>
                        </a:rPr>
                        <a:t>an</a:t>
                      </a:r>
                      <a:r>
                        <a:rPr lang="en-GB" sz="1050">
                          <a:effectLst/>
                          <a:latin typeface="Calibri" panose="020F0502020204030204" pitchFamily="34" charset="0"/>
                          <a:ea typeface="Times New Roman" panose="02020603050405020304" pitchFamily="18" charset="0"/>
                          <a:cs typeface="Calibri" panose="020F0502020204030204" pitchFamily="34" charset="0"/>
                        </a:rPr>
                        <a:t>d </a:t>
                      </a:r>
                      <a:r>
                        <a:rPr lang="en-GB" sz="1050" spc="-5">
                          <a:effectLst/>
                          <a:latin typeface="Calibri" panose="020F0502020204030204" pitchFamily="34" charset="0"/>
                          <a:ea typeface="Times New Roman" panose="02020603050405020304" pitchFamily="18" charset="0"/>
                          <a:cs typeface="Calibri" panose="020F0502020204030204" pitchFamily="34" charset="0"/>
                        </a:rPr>
                        <a:t>pre</a:t>
                      </a:r>
                      <a:r>
                        <a:rPr lang="en-GB" sz="1050" spc="5">
                          <a:effectLst/>
                          <a:latin typeface="Calibri" panose="020F0502020204030204" pitchFamily="34" charset="0"/>
                          <a:ea typeface="Times New Roman" panose="02020603050405020304" pitchFamily="18" charset="0"/>
                          <a:cs typeface="Calibri" panose="020F0502020204030204" pitchFamily="34" charset="0"/>
                        </a:rPr>
                        <a:t>s</a:t>
                      </a:r>
                      <a:r>
                        <a:rPr lang="en-GB" sz="1050" spc="-5">
                          <a:effectLst/>
                          <a:latin typeface="Calibri" panose="020F0502020204030204" pitchFamily="34" charset="0"/>
                          <a:ea typeface="Times New Roman" panose="02020603050405020304" pitchFamily="18" charset="0"/>
                          <a:cs typeface="Calibri" panose="020F0502020204030204" pitchFamily="34" charset="0"/>
                        </a:rPr>
                        <a:t>en</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spc="-5">
                          <a:effectLst/>
                          <a:latin typeface="Calibri" panose="020F0502020204030204" pitchFamily="34" charset="0"/>
                          <a:ea typeface="Times New Roman" panose="02020603050405020304" pitchFamily="18" charset="0"/>
                          <a:cs typeface="Calibri" panose="020F0502020204030204" pitchFamily="34" charset="0"/>
                        </a:rPr>
                        <a:t>a</a:t>
                      </a:r>
                      <a:r>
                        <a:rPr lang="en-GB" sz="1050" spc="5">
                          <a:effectLst/>
                          <a:latin typeface="Calibri" panose="020F0502020204030204" pitchFamily="34" charset="0"/>
                          <a:ea typeface="Times New Roman" panose="02020603050405020304" pitchFamily="18" charset="0"/>
                          <a:cs typeface="Calibri" panose="020F0502020204030204" pitchFamily="34" charset="0"/>
                        </a:rPr>
                        <a:t>t</a:t>
                      </a:r>
                      <a:r>
                        <a:rPr lang="en-GB" sz="1050">
                          <a:effectLst/>
                          <a:latin typeface="Calibri" panose="020F0502020204030204" pitchFamily="34" charset="0"/>
                          <a:ea typeface="Times New Roman" panose="02020603050405020304" pitchFamily="18" charset="0"/>
                          <a:cs typeface="Calibri" panose="020F0502020204030204" pitchFamily="34" charset="0"/>
                        </a:rPr>
                        <a:t>ion.</a:t>
                      </a:r>
                      <a:endParaRPr lang="en-GB" sz="110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36195">
                        <a:lnSpc>
                          <a:spcPts val="1130"/>
                        </a:lnSpc>
                        <a:spcAft>
                          <a:spcPts val="0"/>
                        </a:spcAft>
                      </a:pPr>
                      <a:r>
                        <a:rPr lang="en-GB" sz="1050" dirty="0">
                          <a:effectLst/>
                          <a:latin typeface="Calibri" panose="020F0502020204030204" pitchFamily="34" charset="0"/>
                          <a:ea typeface="Times New Roman" panose="02020603050405020304" pitchFamily="18" charset="0"/>
                          <a:cs typeface="Calibri" panose="020F0502020204030204" pitchFamily="34" charset="0"/>
                        </a:rPr>
                        <a:t>Error-free</a:t>
                      </a:r>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41752" marR="417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501602"/>
                  </a:ext>
                </a:extLst>
              </a:tr>
            </a:tbl>
          </a:graphicData>
        </a:graphic>
      </p:graphicFrame>
      <p:sp>
        <p:nvSpPr>
          <p:cNvPr id="2" name="TextBox 1">
            <a:extLst>
              <a:ext uri="{FF2B5EF4-FFF2-40B4-BE49-F238E27FC236}">
                <a16:creationId xmlns:a16="http://schemas.microsoft.com/office/drawing/2014/main" id="{990BE7F9-7310-4398-8775-A6313D404DBA}"/>
              </a:ext>
            </a:extLst>
          </p:cNvPr>
          <p:cNvSpPr txBox="1"/>
          <p:nvPr/>
        </p:nvSpPr>
        <p:spPr>
          <a:xfrm>
            <a:off x="6686550" y="6297930"/>
            <a:ext cx="6903720" cy="369332"/>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 University-wide Generic Assessment Descriptors</a:t>
            </a:r>
          </a:p>
        </p:txBody>
      </p:sp>
    </p:spTree>
    <p:extLst>
      <p:ext uri="{BB962C8B-B14F-4D97-AF65-F5344CB8AC3E}">
        <p14:creationId xmlns:p14="http://schemas.microsoft.com/office/powerpoint/2010/main" val="3722281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00406" y="0"/>
            <a:ext cx="9520158" cy="1049235"/>
          </a:xfrm>
        </p:spPr>
        <p:txBody>
          <a:bodyPr>
            <a:normAutofit fontScale="90000"/>
          </a:bodyPr>
          <a:lstStyle/>
          <a:p>
            <a:r>
              <a:rPr lang="en-GB" sz="4400" dirty="0">
                <a:latin typeface="Calibri" panose="020F0502020204030204" pitchFamily="34" charset="0"/>
                <a:cs typeface="Calibri" panose="020F0502020204030204" pitchFamily="34" charset="0"/>
              </a:rPr>
              <a:t>Amended YSJ Academic Misconduct policy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633212" y="961795"/>
            <a:ext cx="10657304" cy="4644876"/>
          </a:xfrm>
        </p:spPr>
        <p:txBody>
          <a:bodyPr>
            <a:normAutofit/>
          </a:bodyPr>
          <a:lstStyle/>
          <a:p>
            <a:pPr marL="0" indent="0">
              <a:lnSpc>
                <a:spcPct val="100000"/>
              </a:lnSpc>
              <a:buNone/>
            </a:pPr>
            <a:r>
              <a:rPr lang="en-GB" sz="2400" dirty="0">
                <a:latin typeface="Calibri" panose="020F0502020204030204" pitchFamily="34" charset="0"/>
                <a:cs typeface="Calibri" panose="020F0502020204030204" pitchFamily="34" charset="0"/>
              </a:rPr>
              <a:t>The university added this clause for 2019-20:</a:t>
            </a:r>
          </a:p>
          <a:p>
            <a:pPr marL="0" indent="0">
              <a:lnSpc>
                <a:spcPct val="100000"/>
              </a:lnSpc>
              <a:buNone/>
            </a:pPr>
            <a:r>
              <a:rPr lang="en-GB" sz="2400" b="1" i="1" dirty="0">
                <a:latin typeface="Calibri" panose="020F0502020204030204" pitchFamily="34" charset="0"/>
                <a:cs typeface="Calibri" panose="020F0502020204030204" pitchFamily="34" charset="0"/>
              </a:rPr>
              <a:t>“Misuse of translation tools: Inappropriate use of online translation tools to conceal the source of text, or otherwise present work that it not a student’s own.”</a:t>
            </a:r>
          </a:p>
          <a:p>
            <a:pPr marL="0" indent="0">
              <a:buNone/>
            </a:pPr>
            <a:r>
              <a:rPr lang="en-GB" sz="1800" dirty="0">
                <a:latin typeface="Calibri" panose="020F0502020204030204" pitchFamily="34" charset="0"/>
                <a:cs typeface="Calibri" panose="020F0502020204030204" pitchFamily="34" charset="0"/>
                <a:hlinkClick r:id="rId2"/>
              </a:rPr>
              <a:t>https://www.yorksj.ac.uk/media/content-assets/registry/policies/code-of-practice-for-assessment-2019-20/22.Academic_Misconduct_Policy_2019-20.pdf</a:t>
            </a:r>
            <a:endParaRPr lang="en-GB" sz="2400" dirty="0">
              <a:latin typeface="Calibri" panose="020F0502020204030204" pitchFamily="34" charset="0"/>
              <a:cs typeface="Calibri" panose="020F0502020204030204" pitchFamily="34" charset="0"/>
            </a:endParaRPr>
          </a:p>
          <a:p>
            <a:pPr marL="0" indent="0">
              <a:buNone/>
            </a:pPr>
            <a:r>
              <a:rPr lang="en-GB" sz="2400" dirty="0">
                <a:latin typeface="Calibri" panose="020F0502020204030204" pitchFamily="34" charset="0"/>
                <a:cs typeface="Calibri" panose="020F0502020204030204" pitchFamily="34" charset="0"/>
              </a:rPr>
              <a:t>We have added this to our Moodle modules:</a:t>
            </a:r>
            <a:endParaRPr lang="en-GB" sz="1800" dirty="0">
              <a:latin typeface="Calibri" panose="020F0502020204030204" pitchFamily="34" charset="0"/>
              <a:cs typeface="Calibri" panose="020F0502020204030204" pitchFamily="34" charset="0"/>
            </a:endParaRPr>
          </a:p>
        </p:txBody>
      </p:sp>
      <p:graphicFrame>
        <p:nvGraphicFramePr>
          <p:cNvPr id="4" name="Table 4">
            <a:extLst>
              <a:ext uri="{FF2B5EF4-FFF2-40B4-BE49-F238E27FC236}">
                <a16:creationId xmlns:a16="http://schemas.microsoft.com/office/drawing/2014/main" id="{BFFEB609-9285-45A1-9927-8DD91EE8CD87}"/>
              </a:ext>
            </a:extLst>
          </p:cNvPr>
          <p:cNvGraphicFramePr>
            <a:graphicFrameLocks noGrp="1"/>
          </p:cNvGraphicFramePr>
          <p:nvPr>
            <p:extLst>
              <p:ext uri="{D42A27DB-BD31-4B8C-83A1-F6EECF244321}">
                <p14:modId xmlns:p14="http://schemas.microsoft.com/office/powerpoint/2010/main" val="1262393910"/>
              </p:ext>
            </p:extLst>
          </p:nvPr>
        </p:nvGraphicFramePr>
        <p:xfrm>
          <a:off x="1921234" y="3678381"/>
          <a:ext cx="10081260" cy="2340034"/>
        </p:xfrm>
        <a:graphic>
          <a:graphicData uri="http://schemas.openxmlformats.org/drawingml/2006/table">
            <a:tbl>
              <a:tblPr firstRow="1" bandRow="1">
                <a:tableStyleId>{5C22544A-7EE6-4342-B048-85BDC9FD1C3A}</a:tableStyleId>
              </a:tblPr>
              <a:tblGrid>
                <a:gridCol w="10081260">
                  <a:extLst>
                    <a:ext uri="{9D8B030D-6E8A-4147-A177-3AD203B41FA5}">
                      <a16:colId xmlns:a16="http://schemas.microsoft.com/office/drawing/2014/main" val="2138065777"/>
                    </a:ext>
                  </a:extLst>
                </a:gridCol>
              </a:tblGrid>
              <a:tr h="2340034">
                <a:tc>
                  <a:txBody>
                    <a:bodyPr/>
                    <a:lstStyle/>
                    <a:p>
                      <a:pPr>
                        <a:buFontTx/>
                        <a:buNone/>
                      </a:pPr>
                      <a:r>
                        <a:rPr lang="en-GB" sz="2000" dirty="0">
                          <a:solidFill>
                            <a:srgbClr val="FF0000"/>
                          </a:solidFill>
                          <a:latin typeface="Calibri" panose="020F0502020204030204" pitchFamily="34" charset="0"/>
                          <a:cs typeface="Calibri" panose="020F0502020204030204" pitchFamily="34" charset="0"/>
                        </a:rPr>
                        <a:t>Extensive use of an online translation tool or another person to translate your work into the language of assessment is a form of academic misconduct. You might be asked to evidence full understanding of the language you have produced. This could include being able to do the following spontaneously:</a:t>
                      </a:r>
                    </a:p>
                    <a:p>
                      <a:pPr marL="285750" indent="-285750">
                        <a:buFont typeface="Arial" panose="020B0604020202020204" pitchFamily="34" charset="0"/>
                        <a:buChar char="•"/>
                      </a:pPr>
                      <a:r>
                        <a:rPr lang="en-GB" sz="2000" dirty="0">
                          <a:solidFill>
                            <a:srgbClr val="FF0000"/>
                          </a:solidFill>
                          <a:latin typeface="Calibri" panose="020F0502020204030204" pitchFamily="34" charset="0"/>
                          <a:cs typeface="Calibri" panose="020F0502020204030204" pitchFamily="34" charset="0"/>
                        </a:rPr>
                        <a:t>summarise and/or paraphrase the content of your assignment;</a:t>
                      </a:r>
                    </a:p>
                    <a:p>
                      <a:pPr marL="285750" indent="-285750">
                        <a:buFont typeface="Arial" panose="020B0604020202020204" pitchFamily="34" charset="0"/>
                        <a:buChar char="•"/>
                      </a:pPr>
                      <a:r>
                        <a:rPr lang="en-GB" sz="2000" dirty="0">
                          <a:solidFill>
                            <a:srgbClr val="FF0000"/>
                          </a:solidFill>
                          <a:latin typeface="Calibri" panose="020F0502020204030204" pitchFamily="34" charset="0"/>
                          <a:cs typeface="Calibri" panose="020F0502020204030204" pitchFamily="34" charset="0"/>
                        </a:rPr>
                        <a:t>explain the grammatical functions of the sentence structures you used;</a:t>
                      </a:r>
                    </a:p>
                    <a:p>
                      <a:pPr marL="285750" indent="-285750">
                        <a:buFont typeface="Arial" panose="020B0604020202020204" pitchFamily="34" charset="0"/>
                        <a:buChar char="•"/>
                      </a:pPr>
                      <a:r>
                        <a:rPr lang="en-GB" sz="2000" dirty="0">
                          <a:solidFill>
                            <a:srgbClr val="FF0000"/>
                          </a:solidFill>
                          <a:latin typeface="Calibri" panose="020F0502020204030204" pitchFamily="34" charset="0"/>
                          <a:cs typeface="Calibri" panose="020F0502020204030204" pitchFamily="34" charset="0"/>
                        </a:rPr>
                        <a:t>use the vocabulary or structures to produce a different sentence which is meaningful.</a:t>
                      </a:r>
                      <a:endParaRPr lang="en-GB" sz="20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0288729"/>
                  </a:ext>
                </a:extLst>
              </a:tr>
            </a:tbl>
          </a:graphicData>
        </a:graphic>
      </p:graphicFrame>
    </p:spTree>
    <p:extLst>
      <p:ext uri="{BB962C8B-B14F-4D97-AF65-F5344CB8AC3E}">
        <p14:creationId xmlns:p14="http://schemas.microsoft.com/office/powerpoint/2010/main" val="3539764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63431B-9EA1-4F23-B34C-72B2BDE5B4F3}"/>
              </a:ext>
            </a:extLst>
          </p:cNvPr>
          <p:cNvPicPr>
            <a:picLocks noChangeAspect="1"/>
          </p:cNvPicPr>
          <p:nvPr/>
        </p:nvPicPr>
        <p:blipFill>
          <a:blip r:embed="rId2"/>
          <a:stretch>
            <a:fillRect/>
          </a:stretch>
        </p:blipFill>
        <p:spPr>
          <a:xfrm>
            <a:off x="1534696" y="670560"/>
            <a:ext cx="7649944" cy="6139760"/>
          </a:xfrm>
          <a:prstGeom prst="rect">
            <a:avLst/>
          </a:prstGeom>
          <a:effectLst>
            <a:outerShdw blurRad="50800" dist="50800" dir="5400000" algn="ctr" rotWithShape="0">
              <a:srgbClr val="000000">
                <a:alpha val="0"/>
              </a:srgbClr>
            </a:outerShdw>
          </a:effectLst>
        </p:spPr>
      </p:pic>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658528"/>
            <a:ext cx="9520158" cy="1049235"/>
          </a:xfrm>
        </p:spPr>
        <p:txBody>
          <a:bodyPr>
            <a:normAutofit/>
          </a:bodyPr>
          <a:lstStyle/>
          <a:p>
            <a:r>
              <a:rPr lang="en-GB" sz="4400" dirty="0">
                <a:latin typeface="Calibri" panose="020F0502020204030204" pitchFamily="34" charset="0"/>
                <a:cs typeface="Calibri" panose="020F0502020204030204" pitchFamily="34" charset="0"/>
              </a:rPr>
              <a:t>Comments and questions?</a:t>
            </a:r>
          </a:p>
        </p:txBody>
      </p:sp>
    </p:spTree>
    <p:extLst>
      <p:ext uri="{BB962C8B-B14F-4D97-AF65-F5344CB8AC3E}">
        <p14:creationId xmlns:p14="http://schemas.microsoft.com/office/powerpoint/2010/main" val="400151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Background to the research project</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1049235"/>
            <a:ext cx="9946104" cy="5138914"/>
          </a:xfrm>
        </p:spPr>
        <p:txBody>
          <a:bodyPr>
            <a:noAutofit/>
          </a:bodyPr>
          <a:lstStyle/>
          <a:p>
            <a:pPr marL="0" indent="0">
              <a:buNone/>
            </a:pPr>
            <a:r>
              <a:rPr lang="en-GB" sz="2800" dirty="0">
                <a:latin typeface="Calibri" panose="020F0502020204030204" pitchFamily="34" charset="0"/>
                <a:cs typeface="Calibri" panose="020F0502020204030204" pitchFamily="34" charset="0"/>
              </a:rPr>
              <a:t>How good is Google Translate?</a:t>
            </a:r>
          </a:p>
          <a:p>
            <a:r>
              <a:rPr lang="en-GB" sz="2800" dirty="0">
                <a:latin typeface="Calibri" panose="020F0502020204030204" pitchFamily="34" charset="0"/>
                <a:cs typeface="Calibri" panose="020F0502020204030204" pitchFamily="34" charset="0"/>
              </a:rPr>
              <a:t>launched in 2006, using statistical (Phrase-Based) Machine translation (PBMT) </a:t>
            </a:r>
            <a:r>
              <a:rPr lang="en-GB" sz="2800" dirty="0">
                <a:latin typeface="Calibri" panose="020F0502020204030204" pitchFamily="34" charset="0"/>
              </a:rPr>
              <a:t>(Le &amp; Schuster, 2016)</a:t>
            </a:r>
            <a:r>
              <a:rPr lang="en-GB" sz="2800" dirty="0">
                <a:latin typeface="Calibri" panose="020F0502020204030204" pitchFamily="34" charset="0"/>
                <a:cs typeface="Calibri" panose="020F0502020204030204" pitchFamily="34" charset="0"/>
              </a:rPr>
              <a:t>:</a:t>
            </a:r>
          </a:p>
          <a:p>
            <a:pPr lvl="1"/>
            <a:r>
              <a:rPr lang="en-GB" sz="2800" dirty="0">
                <a:latin typeface="Calibri" panose="020F0502020204030204" pitchFamily="34" charset="0"/>
                <a:cs typeface="Calibri" panose="020F0502020204030204" pitchFamily="34" charset="0"/>
              </a:rPr>
              <a:t>errors in context, syntax, use of pronouns – easy for language teachers to identify its use (Luton 2003, Correa 2014) </a:t>
            </a:r>
          </a:p>
          <a:p>
            <a:pPr lvl="1"/>
            <a:r>
              <a:rPr lang="en-GB" sz="2800" dirty="0">
                <a:latin typeface="Calibri" panose="020F0502020204030204" pitchFamily="34" charset="0"/>
                <a:cs typeface="Calibri" panose="020F0502020204030204" pitchFamily="34" charset="0"/>
              </a:rPr>
              <a:t>by 2011, translations between European languages were “usually good”, while those involving Asian languages were “often relatively poor” (Aiken and Balan, 2011)</a:t>
            </a:r>
          </a:p>
        </p:txBody>
      </p:sp>
      <p:pic>
        <p:nvPicPr>
          <p:cNvPr id="4" name="Picture 3">
            <a:extLst>
              <a:ext uri="{FF2B5EF4-FFF2-40B4-BE49-F238E27FC236}">
                <a16:creationId xmlns:a16="http://schemas.microsoft.com/office/drawing/2014/main" id="{132BDB22-16FD-47CD-B5DF-10B2273F4847}"/>
              </a:ext>
            </a:extLst>
          </p:cNvPr>
          <p:cNvPicPr>
            <a:picLocks noChangeAspect="1"/>
          </p:cNvPicPr>
          <p:nvPr/>
        </p:nvPicPr>
        <p:blipFill>
          <a:blip r:embed="rId3"/>
          <a:stretch>
            <a:fillRect/>
          </a:stretch>
        </p:blipFill>
        <p:spPr>
          <a:xfrm>
            <a:off x="11192269" y="5426361"/>
            <a:ext cx="792549" cy="579170"/>
          </a:xfrm>
          <a:prstGeom prst="rect">
            <a:avLst/>
          </a:prstGeom>
        </p:spPr>
      </p:pic>
    </p:spTree>
    <p:extLst>
      <p:ext uri="{BB962C8B-B14F-4D97-AF65-F5344CB8AC3E}">
        <p14:creationId xmlns:p14="http://schemas.microsoft.com/office/powerpoint/2010/main" val="4080786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Bibliography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46888" y="976083"/>
            <a:ext cx="10220424" cy="5144301"/>
          </a:xfrm>
        </p:spPr>
        <p:txBody>
          <a:bodyPr>
            <a:normAutofit/>
          </a:bodyPr>
          <a:lstStyle/>
          <a:p>
            <a:pPr marL="0" indent="0">
              <a:lnSpc>
                <a:spcPct val="100000"/>
              </a:lnSpc>
              <a:buNone/>
            </a:pPr>
            <a:r>
              <a:rPr lang="en-GB" sz="1500" dirty="0" err="1">
                <a:latin typeface="Calibri" panose="020F0502020204030204" pitchFamily="34" charset="0"/>
              </a:rPr>
              <a:t>Alhaisoni</a:t>
            </a:r>
            <a:r>
              <a:rPr lang="en-GB" sz="1500" dirty="0">
                <a:latin typeface="Calibri" panose="020F0502020204030204" pitchFamily="34" charset="0"/>
              </a:rPr>
              <a:t>, E. and </a:t>
            </a:r>
            <a:r>
              <a:rPr lang="en-GB" sz="1500" dirty="0" err="1">
                <a:latin typeface="Calibri" panose="020F0502020204030204" pitchFamily="34" charset="0"/>
              </a:rPr>
              <a:t>Alhaysony</a:t>
            </a:r>
            <a:r>
              <a:rPr lang="en-GB" sz="1500" dirty="0">
                <a:latin typeface="Calibri" panose="020F0502020204030204" pitchFamily="34" charset="0"/>
              </a:rPr>
              <a:t>, M., (2017). An Investigation of Saudi EFL University Students’ Attitudes towards the Use of Google Translate. International Journal of English Language Education, 5(1), pp.72-82. Available at </a:t>
            </a:r>
            <a:r>
              <a:rPr lang="en-GB" sz="1500" dirty="0">
                <a:latin typeface="Calibri" panose="020F0502020204030204" pitchFamily="34" charset="0"/>
                <a:hlinkClick r:id="rId2"/>
              </a:rPr>
              <a:t>http://www.macrothink.org/journal/index.php/ijele/article/view/10696/8598</a:t>
            </a:r>
            <a:r>
              <a:rPr lang="en-GB" sz="1500" dirty="0">
                <a:latin typeface="Calibri" panose="020F0502020204030204" pitchFamily="34" charset="0"/>
              </a:rPr>
              <a:t> [Accessed 11.6.18]</a:t>
            </a:r>
          </a:p>
          <a:p>
            <a:pPr marL="0" indent="0">
              <a:lnSpc>
                <a:spcPct val="100000"/>
              </a:lnSpc>
              <a:buNone/>
            </a:pPr>
            <a:r>
              <a:rPr lang="en-GB" sz="1500" dirty="0">
                <a:latin typeface="Calibri" panose="020F0502020204030204" pitchFamily="34" charset="0"/>
              </a:rPr>
              <a:t>Bower, J., (2010). Japanese university students' use of online machine translators for English writing tasks.  </a:t>
            </a:r>
            <a:r>
              <a:rPr lang="en-GB" sz="1500" i="1" dirty="0">
                <a:latin typeface="Calibri" panose="020F0502020204030204" pitchFamily="34" charset="0"/>
              </a:rPr>
              <a:t>LSJ Journal </a:t>
            </a:r>
            <a:r>
              <a:rPr lang="en-GB" sz="1500" i="1" dirty="0" err="1">
                <a:latin typeface="Calibri" panose="020F0502020204030204" pitchFamily="34" charset="0"/>
              </a:rPr>
              <a:t>Gengo</a:t>
            </a:r>
            <a:r>
              <a:rPr lang="en-GB" sz="1500" i="1" dirty="0">
                <a:latin typeface="Calibri" panose="020F0502020204030204" pitchFamily="34" charset="0"/>
              </a:rPr>
              <a:t> </a:t>
            </a:r>
            <a:r>
              <a:rPr lang="en-GB" sz="1500" i="1" dirty="0" err="1">
                <a:latin typeface="Calibri" panose="020F0502020204030204" pitchFamily="34" charset="0"/>
              </a:rPr>
              <a:t>Kenkyu</a:t>
            </a:r>
            <a:r>
              <a:rPr lang="en-GB" sz="1500" dirty="0">
                <a:latin typeface="Calibri" panose="020F0502020204030204" pitchFamily="34" charset="0"/>
              </a:rPr>
              <a:t> [Internet] Available at: </a:t>
            </a:r>
            <a:r>
              <a:rPr lang="en-GB" sz="1500" u="sng" dirty="0">
                <a:latin typeface="Calibri" panose="020F0502020204030204" pitchFamily="34" charset="0"/>
                <a:hlinkClick r:id="rId3"/>
              </a:rPr>
              <a:t>https://kuis.repo.nii.ac.jp/?action=repository_action_common_download&amp;item_id=496&amp;item_no=1&amp;attribute_id=18&amp;file_no=1</a:t>
            </a:r>
            <a:r>
              <a:rPr lang="en-GB" sz="1500" u="sng" dirty="0">
                <a:latin typeface="Calibri" panose="020F0502020204030204" pitchFamily="34" charset="0"/>
              </a:rPr>
              <a:t> </a:t>
            </a:r>
            <a:r>
              <a:rPr lang="en-GB" sz="1500" dirty="0">
                <a:latin typeface="Calibri" panose="020F0502020204030204" pitchFamily="34" charset="0"/>
              </a:rPr>
              <a:t>[Accessed 18.1.18]</a:t>
            </a:r>
          </a:p>
          <a:p>
            <a:pPr marL="0" indent="0">
              <a:lnSpc>
                <a:spcPct val="100000"/>
              </a:lnSpc>
              <a:buNone/>
            </a:pPr>
            <a:r>
              <a:rPr lang="en-GB" sz="1500" dirty="0">
                <a:latin typeface="Calibri" panose="020F0502020204030204" pitchFamily="34" charset="0"/>
              </a:rPr>
              <a:t>Case, M., (2015). Machine translation and the disruption of foreign language learning activities. </a:t>
            </a:r>
            <a:r>
              <a:rPr lang="en-GB" sz="1500" i="1" dirty="0">
                <a:latin typeface="Calibri" panose="020F0502020204030204" pitchFamily="34" charset="0"/>
              </a:rPr>
              <a:t>eLearning Papers</a:t>
            </a:r>
            <a:r>
              <a:rPr lang="en-GB" sz="1500" dirty="0">
                <a:latin typeface="Calibri" panose="020F0502020204030204" pitchFamily="34" charset="0"/>
              </a:rPr>
              <a:t>, (45), pp.4-16.  [Internet] Available at: </a:t>
            </a:r>
            <a:r>
              <a:rPr lang="en-GB" sz="1500" u="sng" dirty="0">
                <a:latin typeface="Calibri" panose="020F0502020204030204" pitchFamily="34" charset="0"/>
                <a:hlinkClick r:id="rId4"/>
              </a:rPr>
              <a:t>http://www.diva-portal.org/smash/record.jsf?pid=diva2%3A874792&amp;dswid=-780</a:t>
            </a:r>
            <a:r>
              <a:rPr lang="en-GB" sz="1500" dirty="0">
                <a:latin typeface="Calibri" panose="020F0502020204030204" pitchFamily="34" charset="0"/>
              </a:rPr>
              <a:t>  [Accessed 17.01.18]</a:t>
            </a:r>
          </a:p>
          <a:p>
            <a:pPr marL="0" indent="0">
              <a:lnSpc>
                <a:spcPct val="100000"/>
              </a:lnSpc>
              <a:buNone/>
            </a:pPr>
            <a:r>
              <a:rPr lang="en-GB" sz="1500" dirty="0">
                <a:latin typeface="Calibri" panose="020F0502020204030204" pitchFamily="34" charset="0"/>
              </a:rPr>
              <a:t>Clifford, J., </a:t>
            </a:r>
            <a:r>
              <a:rPr lang="en-GB" sz="1500" dirty="0" err="1">
                <a:latin typeface="Calibri" panose="020F0502020204030204" pitchFamily="34" charset="0"/>
              </a:rPr>
              <a:t>Merschel</a:t>
            </a:r>
            <a:r>
              <a:rPr lang="en-GB" sz="1500" dirty="0">
                <a:latin typeface="Calibri" panose="020F0502020204030204" pitchFamily="34" charset="0"/>
              </a:rPr>
              <a:t>, L. and </a:t>
            </a:r>
            <a:r>
              <a:rPr lang="en-GB" sz="1500" dirty="0" err="1">
                <a:latin typeface="Calibri" panose="020F0502020204030204" pitchFamily="34" charset="0"/>
              </a:rPr>
              <a:t>Munné</a:t>
            </a:r>
            <a:r>
              <a:rPr lang="en-GB" sz="1500" dirty="0">
                <a:latin typeface="Calibri" panose="020F0502020204030204" pitchFamily="34" charset="0"/>
              </a:rPr>
              <a:t>, J., (2013)</a:t>
            </a:r>
            <a:r>
              <a:rPr lang="en-GB" sz="1500" i="1" dirty="0">
                <a:latin typeface="Calibri" panose="020F0502020204030204" pitchFamily="34" charset="0"/>
              </a:rPr>
              <a:t>. </a:t>
            </a:r>
            <a:r>
              <a:rPr lang="en-GB" sz="1500" dirty="0">
                <a:latin typeface="Calibri" panose="020F0502020204030204" pitchFamily="34" charset="0"/>
              </a:rPr>
              <a:t>Surveying the Landscape: What is the Role of Machine Translation in Language Learning</a:t>
            </a:r>
            <a:r>
              <a:rPr lang="en-GB" sz="1500" i="1" dirty="0">
                <a:latin typeface="Calibri" panose="020F0502020204030204" pitchFamily="34" charset="0"/>
              </a:rPr>
              <a:t>?. @ tic. </a:t>
            </a:r>
            <a:r>
              <a:rPr lang="en-GB" sz="1500" i="1" dirty="0" err="1">
                <a:latin typeface="Calibri" panose="020F0502020204030204" pitchFamily="34" charset="0"/>
              </a:rPr>
              <a:t>revista</a:t>
            </a:r>
            <a:r>
              <a:rPr lang="en-GB" sz="1500" i="1" dirty="0">
                <a:latin typeface="Calibri" panose="020F0502020204030204" pitchFamily="34" charset="0"/>
              </a:rPr>
              <a:t> </a:t>
            </a:r>
            <a:r>
              <a:rPr lang="en-GB" sz="1500" i="1" dirty="0" err="1">
                <a:latin typeface="Calibri" panose="020F0502020204030204" pitchFamily="34" charset="0"/>
              </a:rPr>
              <a:t>d'innovació</a:t>
            </a:r>
            <a:r>
              <a:rPr lang="en-GB" sz="1500" i="1" dirty="0">
                <a:latin typeface="Calibri" panose="020F0502020204030204" pitchFamily="34" charset="0"/>
              </a:rPr>
              <a:t> </a:t>
            </a:r>
            <a:r>
              <a:rPr lang="en-GB" sz="1500" i="1" dirty="0" err="1">
                <a:latin typeface="Calibri" panose="020F0502020204030204" pitchFamily="34" charset="0"/>
              </a:rPr>
              <a:t>educativa</a:t>
            </a:r>
            <a:r>
              <a:rPr lang="en-GB" sz="1500" dirty="0">
                <a:latin typeface="Calibri" panose="020F0502020204030204" pitchFamily="34" charset="0"/>
              </a:rPr>
              <a:t>, (10). January-June, 2013, pp. 108-121 [Internet] Available at: </a:t>
            </a:r>
            <a:r>
              <a:rPr lang="en-GB" sz="1500" u="sng" dirty="0">
                <a:latin typeface="Calibri" panose="020F0502020204030204" pitchFamily="34" charset="0"/>
                <a:hlinkClick r:id="rId5"/>
              </a:rPr>
              <a:t>http://www.redalyc.org/pdf/3495/349532398012.pdf</a:t>
            </a:r>
            <a:r>
              <a:rPr lang="en-GB" sz="1500" dirty="0">
                <a:latin typeface="Calibri" panose="020F0502020204030204" pitchFamily="34" charset="0"/>
              </a:rPr>
              <a:t> [Accessed 13.6.18]</a:t>
            </a:r>
          </a:p>
          <a:p>
            <a:pPr marL="0" indent="0">
              <a:lnSpc>
                <a:spcPct val="100000"/>
              </a:lnSpc>
              <a:buNone/>
            </a:pPr>
            <a:r>
              <a:rPr lang="en-GB" sz="1500" dirty="0">
                <a:latin typeface="Calibri" panose="020F0502020204030204" pitchFamily="34" charset="0"/>
              </a:rPr>
              <a:t>Correa, M. (2014). Leaving the “peer” out of peer-editing: Online translators as a pedagogical tool in the Spanish as a second language classroom. </a:t>
            </a:r>
            <a:r>
              <a:rPr lang="en-GB" sz="1500" i="1" dirty="0">
                <a:latin typeface="Calibri" panose="020F0502020204030204" pitchFamily="34" charset="0"/>
              </a:rPr>
              <a:t>Latin American Journal of Content and Language Integrated Learning</a:t>
            </a:r>
            <a:r>
              <a:rPr lang="en-GB" sz="1500" dirty="0">
                <a:latin typeface="Calibri" panose="020F0502020204030204" pitchFamily="34" charset="0"/>
              </a:rPr>
              <a:t>, 7(2), 1–20 doi:10.5294/laclil.2014.7.1.1 </a:t>
            </a:r>
            <a:r>
              <a:rPr lang="en-GB" sz="1500" dirty="0" err="1">
                <a:latin typeface="Calibri" panose="020F0502020204030204" pitchFamily="34" charset="0"/>
              </a:rPr>
              <a:t>eISSN</a:t>
            </a:r>
            <a:r>
              <a:rPr lang="en-GB" sz="1500" dirty="0">
                <a:latin typeface="Calibri" panose="020F0502020204030204" pitchFamily="34" charset="0"/>
              </a:rPr>
              <a:t> 2322-9721. [Internet] Available at </a:t>
            </a:r>
            <a:r>
              <a:rPr lang="en-GB" sz="1500" u="sng" dirty="0">
                <a:latin typeface="Calibri" panose="020F0502020204030204" pitchFamily="34" charset="0"/>
                <a:hlinkClick r:id="rId6" invalidUrl="http:///"/>
              </a:rPr>
              <a:t>http://</a:t>
            </a:r>
            <a:r>
              <a:rPr lang="en-GB" sz="1500" u="sng" dirty="0">
                <a:latin typeface="Calibri" panose="020F0502020204030204" pitchFamily="34" charset="0"/>
                <a:hlinkClick r:id="rId7"/>
              </a:rPr>
              <a:t>laclil.unisabana.edu.co/index.php/LACLIL/article/view/3568/3411</a:t>
            </a:r>
            <a:r>
              <a:rPr lang="en-GB" sz="1500" dirty="0">
                <a:latin typeface="Calibri" panose="020F0502020204030204" pitchFamily="34" charset="0"/>
              </a:rPr>
              <a:t> [Accessed 17.01.18]</a:t>
            </a:r>
          </a:p>
          <a:p>
            <a:pPr marL="0" indent="0">
              <a:lnSpc>
                <a:spcPct val="100000"/>
              </a:lnSpc>
              <a:buNone/>
            </a:pPr>
            <a:r>
              <a:rPr lang="en-GB" sz="1500" dirty="0" err="1">
                <a:latin typeface="Calibri" panose="020F0502020204030204" pitchFamily="34" charset="0"/>
              </a:rPr>
              <a:t>Farzi</a:t>
            </a:r>
            <a:r>
              <a:rPr lang="en-GB" sz="1500" dirty="0">
                <a:latin typeface="Calibri" panose="020F0502020204030204" pitchFamily="34" charset="0"/>
              </a:rPr>
              <a:t>, R. (2016) </a:t>
            </a:r>
            <a:r>
              <a:rPr lang="en-GB" sz="1500" i="1" dirty="0">
                <a:latin typeface="Calibri" panose="020F0502020204030204" pitchFamily="34" charset="0"/>
              </a:rPr>
              <a:t>Taming Translation Technology for L2 Writing: Documenting the Use of Free Online Translation Tools by ESL Students in a Writing Course</a:t>
            </a:r>
            <a:r>
              <a:rPr lang="en-GB" sz="1500" dirty="0">
                <a:latin typeface="Calibri" panose="020F0502020204030204" pitchFamily="34" charset="0"/>
              </a:rPr>
              <a:t>. (Doctoral dissertation, University of Ottawa). [Internet] Available at: </a:t>
            </a:r>
            <a:r>
              <a:rPr lang="en-GB" sz="1500" u="sng" dirty="0">
                <a:latin typeface="Calibri" panose="020F0502020204030204" pitchFamily="34" charset="0"/>
                <a:hlinkClick r:id="rId8"/>
              </a:rPr>
              <a:t>https://ruor.uottawa.ca/handle/10393/34585</a:t>
            </a:r>
            <a:r>
              <a:rPr lang="en-GB" sz="1500" dirty="0">
                <a:latin typeface="Calibri" panose="020F0502020204030204" pitchFamily="34" charset="0"/>
              </a:rPr>
              <a:t> [Accessed 18.01.18]</a:t>
            </a:r>
          </a:p>
        </p:txBody>
      </p:sp>
    </p:spTree>
    <p:extLst>
      <p:ext uri="{BB962C8B-B14F-4D97-AF65-F5344CB8AC3E}">
        <p14:creationId xmlns:p14="http://schemas.microsoft.com/office/powerpoint/2010/main" val="13831724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Bibliography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46888" y="976082"/>
            <a:ext cx="10220424" cy="5881918"/>
          </a:xfrm>
        </p:spPr>
        <p:txBody>
          <a:bodyPr>
            <a:noAutofit/>
          </a:bodyPr>
          <a:lstStyle/>
          <a:p>
            <a:pPr marL="0" indent="0">
              <a:buNone/>
            </a:pPr>
            <a:r>
              <a:rPr lang="en-GB" sz="1450" dirty="0">
                <a:latin typeface="Calibri" panose="020F0502020204030204" pitchFamily="34" charset="0"/>
              </a:rPr>
              <a:t>Fredholm, K., (2015). Online translation use in Spanish as a foreign language essay writing: Effects on fluency, complexity and accuracy. </a:t>
            </a:r>
            <a:r>
              <a:rPr lang="fr-FR" sz="1450" i="1" dirty="0" err="1">
                <a:latin typeface="Calibri" panose="020F0502020204030204" pitchFamily="34" charset="0"/>
              </a:rPr>
              <a:t>Revista</a:t>
            </a:r>
            <a:r>
              <a:rPr lang="fr-FR" sz="1450" i="1" dirty="0">
                <a:latin typeface="Calibri" panose="020F0502020204030204" pitchFamily="34" charset="0"/>
              </a:rPr>
              <a:t> </a:t>
            </a:r>
            <a:r>
              <a:rPr lang="fr-FR" sz="1450" i="1" dirty="0" err="1">
                <a:latin typeface="Calibri" panose="020F0502020204030204" pitchFamily="34" charset="0"/>
              </a:rPr>
              <a:t>Nebrija</a:t>
            </a:r>
            <a:r>
              <a:rPr lang="fr-FR" sz="1450" i="1" dirty="0">
                <a:latin typeface="Calibri" panose="020F0502020204030204" pitchFamily="34" charset="0"/>
              </a:rPr>
              <a:t> de </a:t>
            </a:r>
            <a:r>
              <a:rPr lang="fr-FR" sz="1450" i="1" dirty="0" err="1">
                <a:latin typeface="Calibri" panose="020F0502020204030204" pitchFamily="34" charset="0"/>
              </a:rPr>
              <a:t>Lingüística</a:t>
            </a:r>
            <a:r>
              <a:rPr lang="fr-FR" sz="1450" i="1" dirty="0">
                <a:latin typeface="Calibri" panose="020F0502020204030204" pitchFamily="34" charset="0"/>
              </a:rPr>
              <a:t> </a:t>
            </a:r>
            <a:r>
              <a:rPr lang="fr-FR" sz="1450" i="1" dirty="0" err="1">
                <a:latin typeface="Calibri" panose="020F0502020204030204" pitchFamily="34" charset="0"/>
              </a:rPr>
              <a:t>Aplicada</a:t>
            </a:r>
            <a:r>
              <a:rPr lang="fr-FR" sz="1450" i="1" dirty="0">
                <a:latin typeface="Calibri" panose="020F0502020204030204" pitchFamily="34" charset="0"/>
              </a:rPr>
              <a:t> a la </a:t>
            </a:r>
            <a:r>
              <a:rPr lang="fr-FR" sz="1450" i="1" dirty="0" err="1">
                <a:latin typeface="Calibri" panose="020F0502020204030204" pitchFamily="34" charset="0"/>
              </a:rPr>
              <a:t>Enseñanza</a:t>
            </a:r>
            <a:r>
              <a:rPr lang="fr-FR" sz="1450" i="1" dirty="0">
                <a:latin typeface="Calibri" panose="020F0502020204030204" pitchFamily="34" charset="0"/>
              </a:rPr>
              <a:t> de </a:t>
            </a:r>
            <a:r>
              <a:rPr lang="fr-FR" sz="1450" i="1" dirty="0" err="1">
                <a:latin typeface="Calibri" panose="020F0502020204030204" pitchFamily="34" charset="0"/>
              </a:rPr>
              <a:t>Lenguas</a:t>
            </a:r>
            <a:r>
              <a:rPr lang="fr-FR" sz="1450" dirty="0">
                <a:latin typeface="Calibri" panose="020F0502020204030204" pitchFamily="34" charset="0"/>
              </a:rPr>
              <a:t>, (18), pp.7-24. </a:t>
            </a:r>
            <a:r>
              <a:rPr lang="en-GB" sz="1450" dirty="0">
                <a:latin typeface="Calibri" panose="020F0502020204030204" pitchFamily="34" charset="0"/>
              </a:rPr>
              <a:t>[Internet] Available at: </a:t>
            </a:r>
            <a:r>
              <a:rPr lang="en-GB" sz="1450" u="sng" dirty="0">
                <a:latin typeface="Calibri" panose="020F0502020204030204" pitchFamily="34" charset="0"/>
                <a:hlinkClick r:id="rId2"/>
              </a:rPr>
              <a:t>https://revistas.nebrija.com/revista-linguistica/article/view/248</a:t>
            </a:r>
            <a:r>
              <a:rPr lang="en-GB" sz="1450" dirty="0">
                <a:latin typeface="Calibri" panose="020F0502020204030204" pitchFamily="34" charset="0"/>
              </a:rPr>
              <a:t>  [Accessed 26.01.18]</a:t>
            </a:r>
          </a:p>
          <a:p>
            <a:pPr marL="0" indent="0">
              <a:buNone/>
            </a:pPr>
            <a:r>
              <a:rPr lang="en-GB" sz="1450" dirty="0">
                <a:latin typeface="Calibri" panose="020F0502020204030204" pitchFamily="34" charset="0"/>
              </a:rPr>
              <a:t>Groves, M. and Mundt, K., (2015). Friend or foe? Google Translate in language for academic purposes. </a:t>
            </a:r>
            <a:r>
              <a:rPr lang="en-GB" sz="1450" i="1" dirty="0">
                <a:latin typeface="Calibri" panose="020F0502020204030204" pitchFamily="34" charset="0"/>
              </a:rPr>
              <a:t>English for Specific Purposes</a:t>
            </a:r>
            <a:r>
              <a:rPr lang="en-GB" sz="1450" dirty="0">
                <a:latin typeface="Calibri" panose="020F0502020204030204" pitchFamily="34" charset="0"/>
              </a:rPr>
              <a:t>, </a:t>
            </a:r>
            <a:r>
              <a:rPr lang="en-GB" sz="1450" i="1" dirty="0">
                <a:latin typeface="Calibri" panose="020F0502020204030204" pitchFamily="34" charset="0"/>
              </a:rPr>
              <a:t>37</a:t>
            </a:r>
            <a:r>
              <a:rPr lang="en-GB" sz="1450" dirty="0">
                <a:latin typeface="Calibri" panose="020F0502020204030204" pitchFamily="34" charset="0"/>
              </a:rPr>
              <a:t>, pp.112-121. [Internet] Available at: </a:t>
            </a:r>
            <a:r>
              <a:rPr lang="en-GB" sz="1450" u="sng" dirty="0">
                <a:latin typeface="Calibri" panose="020F0502020204030204" pitchFamily="34" charset="0"/>
                <a:hlinkClick r:id="rId3"/>
              </a:rPr>
              <a:t>https://www.sciencedirect.com/science/article/pii/S088949061400060X</a:t>
            </a:r>
            <a:r>
              <a:rPr lang="en-GB" sz="1450" dirty="0">
                <a:latin typeface="Calibri" panose="020F0502020204030204" pitchFamily="34" charset="0"/>
              </a:rPr>
              <a:t> [Accessed 17.01.18]</a:t>
            </a:r>
          </a:p>
          <a:p>
            <a:pPr marL="0" indent="0">
              <a:buNone/>
            </a:pPr>
            <a:r>
              <a:rPr lang="en-GB" sz="1450" dirty="0">
                <a:latin typeface="Calibri" panose="020F0502020204030204" pitchFamily="34" charset="0"/>
              </a:rPr>
              <a:t>Jolley, J.R. and </a:t>
            </a:r>
            <a:r>
              <a:rPr lang="en-GB" sz="1450" dirty="0" err="1">
                <a:latin typeface="Calibri" panose="020F0502020204030204" pitchFamily="34" charset="0"/>
              </a:rPr>
              <a:t>Maimone</a:t>
            </a:r>
            <a:r>
              <a:rPr lang="en-GB" sz="1450" dirty="0">
                <a:latin typeface="Calibri" panose="020F0502020204030204" pitchFamily="34" charset="0"/>
              </a:rPr>
              <a:t>, L., (2015). Free online machine translation: use and perceptions by Spanish students and instructors. </a:t>
            </a:r>
            <a:r>
              <a:rPr lang="en-GB" sz="1450" i="1" dirty="0">
                <a:latin typeface="Calibri" panose="020F0502020204030204" pitchFamily="34" charset="0"/>
              </a:rPr>
              <a:t>Learn Languages, Explore Cultures, Transform Lives</a:t>
            </a:r>
            <a:r>
              <a:rPr lang="en-GB" sz="1450" dirty="0">
                <a:latin typeface="Calibri" panose="020F0502020204030204" pitchFamily="34" charset="0"/>
              </a:rPr>
              <a:t>, pp.181-200. [Internet] Available at: </a:t>
            </a:r>
            <a:r>
              <a:rPr lang="en-GB" sz="1200" u="sng" dirty="0">
                <a:latin typeface="Calibri" panose="020F0502020204030204" pitchFamily="34" charset="0"/>
                <a:hlinkClick r:id="rId4"/>
              </a:rPr>
              <a:t>https://s3.amazonaws.com/academia.edu.documents/36927315/Free_Online_Machine_Translation.pdf?AWSAccessKeyId=AKIAIWOWYYGZ2Y53UL3A&amp;Expires=1528717408&amp;Signature=BRMSnKdXuTVVcjOLejyT0Yyg6mw%3D&amp;response-content-disposition=inline%3B%20filename%3DFree_Online_Machine_Translation_Use_and.pdf</a:t>
            </a:r>
            <a:r>
              <a:rPr lang="en-GB" sz="1200" u="sng" dirty="0">
                <a:latin typeface="Calibri" panose="020F0502020204030204" pitchFamily="34" charset="0"/>
              </a:rPr>
              <a:t> </a:t>
            </a:r>
            <a:r>
              <a:rPr lang="en-GB" sz="1450" dirty="0">
                <a:latin typeface="Calibri" panose="020F0502020204030204" pitchFamily="34" charset="0"/>
              </a:rPr>
              <a:t>[Accessed 17.1.18]</a:t>
            </a:r>
          </a:p>
          <a:p>
            <a:pPr marL="0" indent="0">
              <a:buNone/>
            </a:pPr>
            <a:r>
              <a:rPr lang="en-GB" sz="1450" dirty="0">
                <a:latin typeface="Calibri" panose="020F0502020204030204" pitchFamily="34" charset="0"/>
              </a:rPr>
              <a:t>Knowles, C.L., (2016). </a:t>
            </a:r>
            <a:r>
              <a:rPr lang="en-GB" sz="1450" i="1" dirty="0">
                <a:latin typeface="Calibri" panose="020F0502020204030204" pitchFamily="34" charset="0"/>
              </a:rPr>
              <a:t>Investigating instructor perceptions of online machine translation and second language acquisition within most commonly taught language courses</a:t>
            </a:r>
            <a:r>
              <a:rPr lang="en-GB" sz="1450" dirty="0">
                <a:latin typeface="Calibri" panose="020F0502020204030204" pitchFamily="34" charset="0"/>
              </a:rPr>
              <a:t>. The University of Memphis. [Internet] Available at: </a:t>
            </a:r>
            <a:r>
              <a:rPr lang="en-GB" sz="1200" u="sng" dirty="0">
                <a:latin typeface="Calibri" panose="020F0502020204030204" pitchFamily="34" charset="0"/>
                <a:hlinkClick r:id="rId5"/>
              </a:rPr>
              <a:t>https://search.proquest.com/openview/1f36cf98d5c9d44ad45d474f2450b058/1?pq-origsite=gscholar&amp;cbl=18750&amp;diss=y</a:t>
            </a:r>
            <a:r>
              <a:rPr lang="en-GB" sz="1450" dirty="0">
                <a:latin typeface="Calibri" panose="020F0502020204030204" pitchFamily="34" charset="0"/>
              </a:rPr>
              <a:t> [Accessed 13.6.18]</a:t>
            </a:r>
          </a:p>
          <a:p>
            <a:pPr marL="0" indent="0">
              <a:buNone/>
            </a:pPr>
            <a:r>
              <a:rPr lang="en-GB" sz="1450" dirty="0">
                <a:latin typeface="Calibri" panose="020F0502020204030204" pitchFamily="34" charset="0"/>
              </a:rPr>
              <a:t>La Cruz, E. (2019) Linguist vs Machine. </a:t>
            </a:r>
            <a:r>
              <a:rPr lang="en-GB" sz="1450" i="1" dirty="0">
                <a:latin typeface="Calibri" panose="020F0502020204030204" pitchFamily="34" charset="0"/>
              </a:rPr>
              <a:t>The Linguist </a:t>
            </a:r>
            <a:r>
              <a:rPr lang="en-GB" sz="1450" dirty="0">
                <a:latin typeface="Calibri" panose="020F0502020204030204" pitchFamily="34" charset="0"/>
              </a:rPr>
              <a:t>58/6.</a:t>
            </a:r>
          </a:p>
          <a:p>
            <a:pPr marL="0" indent="0">
              <a:buNone/>
            </a:pPr>
            <a:r>
              <a:rPr lang="en-GB" sz="1450" dirty="0">
                <a:latin typeface="Calibri" panose="020F0502020204030204" pitchFamily="34" charset="0"/>
              </a:rPr>
              <a:t>Le, Q.V. and Schuster, M., (2016). A neural network for machine translation, at production scale. </a:t>
            </a:r>
            <a:r>
              <a:rPr lang="en-GB" sz="1450" i="1" dirty="0">
                <a:latin typeface="Calibri" panose="020F0502020204030204" pitchFamily="34" charset="0"/>
              </a:rPr>
              <a:t>Google research blog</a:t>
            </a:r>
            <a:r>
              <a:rPr lang="en-GB" sz="1450" dirty="0">
                <a:latin typeface="Calibri" panose="020F0502020204030204" pitchFamily="34" charset="0"/>
              </a:rPr>
              <a:t>. [Internet] Available at: </a:t>
            </a:r>
            <a:r>
              <a:rPr lang="en-GB" sz="1450" u="sng" dirty="0">
                <a:latin typeface="Calibri" panose="020F0502020204030204" pitchFamily="34" charset="0"/>
                <a:hlinkClick r:id="rId6"/>
              </a:rPr>
              <a:t>https://ai.googleblog.com/2016/09/a-neural-network-for-machine.html</a:t>
            </a:r>
            <a:r>
              <a:rPr lang="en-GB" sz="1450" dirty="0">
                <a:latin typeface="Calibri" panose="020F0502020204030204" pitchFamily="34" charset="0"/>
              </a:rPr>
              <a:t> [Accessed 26.2.19]</a:t>
            </a:r>
          </a:p>
        </p:txBody>
      </p:sp>
    </p:spTree>
    <p:extLst>
      <p:ext uri="{BB962C8B-B14F-4D97-AF65-F5344CB8AC3E}">
        <p14:creationId xmlns:p14="http://schemas.microsoft.com/office/powerpoint/2010/main" val="2312250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Bibliography</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948374"/>
            <a:ext cx="10220424" cy="5138205"/>
          </a:xfrm>
        </p:spPr>
        <p:txBody>
          <a:bodyPr>
            <a:noAutofit/>
          </a:bodyPr>
          <a:lstStyle/>
          <a:p>
            <a:pPr marL="0" indent="0">
              <a:buNone/>
            </a:pPr>
            <a:r>
              <a:rPr lang="en-GB" sz="1450" dirty="0">
                <a:latin typeface="Calibri" panose="020F0502020204030204" pitchFamily="34" charset="0"/>
              </a:rPr>
              <a:t>Luton, Lisette (2003). If the Computer did my Homework, How Come I didn’t get an A? </a:t>
            </a:r>
            <a:r>
              <a:rPr lang="en-GB" sz="1450" i="1" dirty="0">
                <a:latin typeface="Calibri" panose="020F0502020204030204" pitchFamily="34" charset="0"/>
              </a:rPr>
              <a:t>The French Review</a:t>
            </a:r>
            <a:r>
              <a:rPr lang="en-GB" sz="1450" dirty="0">
                <a:latin typeface="Calibri" panose="020F0502020204030204" pitchFamily="34" charset="0"/>
              </a:rPr>
              <a:t>, 76 (4), pp. 766-770. [Internet] Available at: </a:t>
            </a:r>
            <a:r>
              <a:rPr lang="en-GB" sz="1450" u="sng" dirty="0">
                <a:latin typeface="Calibri" panose="020F0502020204030204" pitchFamily="34" charset="0"/>
                <a:hlinkClick r:id="rId2"/>
              </a:rPr>
              <a:t>https://www.jstor.org/stable/3133085?seq=1#metadata_info_tab_contents</a:t>
            </a:r>
            <a:r>
              <a:rPr lang="en-GB" sz="1450" dirty="0">
                <a:latin typeface="Calibri" panose="020F0502020204030204" pitchFamily="34" charset="0"/>
              </a:rPr>
              <a:t> [Accessed 26.2.19]</a:t>
            </a:r>
          </a:p>
          <a:p>
            <a:pPr marL="0" indent="0">
              <a:buNone/>
            </a:pPr>
            <a:r>
              <a:rPr lang="en-GB" sz="1450" dirty="0">
                <a:latin typeface="Calibri" panose="020F0502020204030204" pitchFamily="34" charset="0"/>
              </a:rPr>
              <a:t>Niño, A. (2008a) Evaluating the use of machine translation post-editing in the foreign language class, </a:t>
            </a:r>
            <a:r>
              <a:rPr lang="en-GB" sz="1450" i="1" dirty="0">
                <a:latin typeface="Calibri" panose="020F0502020204030204" pitchFamily="34" charset="0"/>
              </a:rPr>
              <a:t>Computer Assisted Language Learning</a:t>
            </a:r>
            <a:r>
              <a:rPr lang="en-GB" sz="1450" dirty="0">
                <a:latin typeface="Calibri" panose="020F0502020204030204" pitchFamily="34" charset="0"/>
              </a:rPr>
              <a:t>, 21:1, 29-49 [Internet] Available at: </a:t>
            </a:r>
            <a:r>
              <a:rPr lang="en-GB" sz="1450" u="sng" dirty="0">
                <a:latin typeface="Calibri" panose="020F0502020204030204" pitchFamily="34" charset="0"/>
                <a:hlinkClick r:id="rId3"/>
              </a:rPr>
              <a:t>https://doi.org/10.1080/09588220701865482</a:t>
            </a:r>
            <a:r>
              <a:rPr lang="en-GB" sz="1450" dirty="0">
                <a:latin typeface="Calibri" panose="020F0502020204030204" pitchFamily="34" charset="0"/>
              </a:rPr>
              <a:t> [Accessed 18.1.18]</a:t>
            </a:r>
          </a:p>
          <a:p>
            <a:pPr marL="0" indent="0">
              <a:buNone/>
            </a:pPr>
            <a:r>
              <a:rPr lang="en-GB" sz="1450" dirty="0">
                <a:latin typeface="Calibri" panose="020F0502020204030204" pitchFamily="34" charset="0"/>
              </a:rPr>
              <a:t>Niño, A., (2008b) Free Online Machine Translation as a New Form of Cheating in Foreign Language Written Production. </a:t>
            </a:r>
            <a:r>
              <a:rPr lang="en-GB" sz="1450" i="1" dirty="0">
                <a:latin typeface="Calibri" panose="020F0502020204030204" pitchFamily="34" charset="0"/>
              </a:rPr>
              <a:t>The EUROCALL Review</a:t>
            </a:r>
            <a:r>
              <a:rPr lang="en-GB" sz="1450" dirty="0">
                <a:latin typeface="Calibri" panose="020F0502020204030204" pitchFamily="34" charset="0"/>
              </a:rPr>
              <a:t>, 14, 9-12 [Internet] Available </a:t>
            </a:r>
            <a:r>
              <a:rPr lang="en-GB" sz="1450" dirty="0" err="1">
                <a:latin typeface="Calibri" panose="020F0502020204030204" pitchFamily="34" charset="0"/>
              </a:rPr>
              <a:t>at:</a:t>
            </a:r>
            <a:r>
              <a:rPr lang="en-GB" sz="1450" u="sng" dirty="0" err="1">
                <a:latin typeface="Calibri" panose="020F0502020204030204" pitchFamily="34" charset="0"/>
                <a:hlinkClick r:id="rId4"/>
              </a:rPr>
              <a:t>http</a:t>
            </a:r>
            <a:r>
              <a:rPr lang="en-GB" sz="1450" u="sng" dirty="0">
                <a:latin typeface="Calibri" panose="020F0502020204030204" pitchFamily="34" charset="0"/>
                <a:hlinkClick r:id="rId4"/>
              </a:rPr>
              <a:t>://www.eurocall-languages.org/uploaded/EUROCALL_Review/review14.pdf</a:t>
            </a:r>
            <a:r>
              <a:rPr lang="en-GB" sz="1450" u="sng" dirty="0">
                <a:latin typeface="Calibri" panose="020F0502020204030204" pitchFamily="34" charset="0"/>
              </a:rPr>
              <a:t> </a:t>
            </a:r>
            <a:r>
              <a:rPr lang="en-GB" sz="1450" dirty="0">
                <a:latin typeface="Calibri" panose="020F0502020204030204" pitchFamily="34" charset="0"/>
              </a:rPr>
              <a:t>[Accessed 18.1.18]</a:t>
            </a:r>
          </a:p>
          <a:p>
            <a:pPr marL="0" indent="0">
              <a:buNone/>
            </a:pPr>
            <a:r>
              <a:rPr lang="en-GB" sz="1450" dirty="0">
                <a:latin typeface="Calibri" panose="020F0502020204030204" pitchFamily="34" charset="0"/>
              </a:rPr>
              <a:t>Niño, A. (2009) Machine translation in foreign language learning: Language learners' and tutors' perceptions of its advantages and disadvantages. </a:t>
            </a:r>
            <a:r>
              <a:rPr lang="en-GB" sz="1450" i="1" dirty="0" err="1">
                <a:latin typeface="Calibri" panose="020F0502020204030204" pitchFamily="34" charset="0"/>
              </a:rPr>
              <a:t>ReCALL</a:t>
            </a:r>
            <a:r>
              <a:rPr lang="en-GB" sz="1450" dirty="0">
                <a:latin typeface="Calibri" panose="020F0502020204030204" pitchFamily="34" charset="0"/>
              </a:rPr>
              <a:t>, 21(2), pp.241-258 [Internet] Available at: </a:t>
            </a:r>
            <a:r>
              <a:rPr lang="en-GB" sz="1450" u="sng" dirty="0">
                <a:latin typeface="Calibri" panose="020F0502020204030204" pitchFamily="34" charset="0"/>
                <a:hlinkClick r:id="rId5"/>
              </a:rPr>
              <a:t>https://doi.org/10.1017/S0958344009000172 </a:t>
            </a:r>
            <a:r>
              <a:rPr lang="en-GB" sz="1450" dirty="0">
                <a:latin typeface="Calibri" panose="020F0502020204030204" pitchFamily="34" charset="0"/>
              </a:rPr>
              <a:t>[</a:t>
            </a:r>
            <a:r>
              <a:rPr lang="en-GB" sz="1450" dirty="0">
                <a:latin typeface="Calibri" panose="020F0502020204030204" pitchFamily="34" charset="0"/>
                <a:hlinkClick r:id="rId6"/>
              </a:rPr>
              <a:t>Accessed 20.2.19</a:t>
            </a:r>
            <a:r>
              <a:rPr lang="en-GB" sz="1450" dirty="0">
                <a:latin typeface="Calibri" panose="020F0502020204030204" pitchFamily="34" charset="0"/>
              </a:rPr>
              <a:t>]</a:t>
            </a:r>
          </a:p>
          <a:p>
            <a:pPr marL="0" indent="0">
              <a:buNone/>
            </a:pPr>
            <a:r>
              <a:rPr lang="en-GB" sz="1450" dirty="0">
                <a:latin typeface="Calibri" panose="020F0502020204030204" pitchFamily="34" charset="0"/>
              </a:rPr>
              <a:t>Somers, H., </a:t>
            </a:r>
            <a:r>
              <a:rPr lang="en-GB" sz="1450" dirty="0" err="1">
                <a:latin typeface="Calibri" panose="020F0502020204030204" pitchFamily="34" charset="0"/>
              </a:rPr>
              <a:t>Gaspari</a:t>
            </a:r>
            <a:r>
              <a:rPr lang="en-GB" sz="1450" dirty="0">
                <a:latin typeface="Calibri" panose="020F0502020204030204" pitchFamily="34" charset="0"/>
              </a:rPr>
              <a:t>, F. and Niño, A. (2006). </a:t>
            </a:r>
            <a:r>
              <a:rPr lang="en-GB" sz="1450" i="1" dirty="0">
                <a:latin typeface="Calibri" panose="020F0502020204030204" pitchFamily="34" charset="0"/>
              </a:rPr>
              <a:t>Detecting Inappropriate Use of Free Online Machine Translation by Language Students – A Special Case of Plagiarism Detection.</a:t>
            </a:r>
            <a:r>
              <a:rPr lang="en-GB" sz="1450" dirty="0">
                <a:latin typeface="Calibri" panose="020F0502020204030204" pitchFamily="34" charset="0"/>
              </a:rPr>
              <a:t> Proceedings of the Eleventh Annual Conference of the European Association for Machine Translation, Oslo, Norway, 41-48. [Internet] Available at: </a:t>
            </a:r>
            <a:r>
              <a:rPr lang="en-GB" sz="1400" u="sng" dirty="0">
                <a:latin typeface="Calibri" panose="020F0502020204030204" pitchFamily="34" charset="0"/>
                <a:hlinkClick r:id="rId7"/>
              </a:rPr>
              <a:t>https://www.researchgate.net/profile/Federico_Gaspari/publication/228353067_Detecting_inappropriate_use_of_free_online_machine_translation_by_language_students-A_special_case_of_plagiarism_detection/links/53fc684c0cf2364ccc0495fd/Detecting-inappropriate-use-of-free-online-machine-translation-by-language-students-A-special-case-of-plagiarism-detection.pdf</a:t>
            </a:r>
            <a:r>
              <a:rPr lang="en-GB" sz="1450" u="sng" dirty="0">
                <a:latin typeface="Calibri" panose="020F0502020204030204" pitchFamily="34" charset="0"/>
              </a:rPr>
              <a:t> </a:t>
            </a:r>
            <a:r>
              <a:rPr lang="en-GB" sz="1450" dirty="0">
                <a:latin typeface="Calibri" panose="020F0502020204030204" pitchFamily="34" charset="0"/>
              </a:rPr>
              <a:t>[Accessed 18.1.18]</a:t>
            </a:r>
          </a:p>
          <a:p>
            <a:pPr marL="0" indent="0">
              <a:buNone/>
            </a:pPr>
            <a:r>
              <a:rPr lang="en-GB" sz="1450" dirty="0">
                <a:latin typeface="Calibri" panose="020F0502020204030204" pitchFamily="34" charset="0"/>
              </a:rPr>
              <a:t>Wu, Y. et al (2016</a:t>
            </a:r>
            <a:r>
              <a:rPr lang="en-GB" sz="1450" i="1" dirty="0">
                <a:latin typeface="Calibri" panose="020F0502020204030204" pitchFamily="34" charset="0"/>
              </a:rPr>
              <a:t>) Google’s Neural Machine Translation System: Bridging the Gap between Human and Machine Translation.</a:t>
            </a:r>
            <a:r>
              <a:rPr lang="en-GB" sz="1450" dirty="0">
                <a:latin typeface="Calibri" panose="020F0502020204030204" pitchFamily="34" charset="0"/>
              </a:rPr>
              <a:t> </a:t>
            </a:r>
            <a:r>
              <a:rPr lang="en-GB" sz="1450" dirty="0" err="1">
                <a:latin typeface="Calibri" panose="020F0502020204030204" pitchFamily="34" charset="0"/>
              </a:rPr>
              <a:t>arXiv</a:t>
            </a:r>
            <a:r>
              <a:rPr lang="en-GB" sz="1450" dirty="0">
                <a:latin typeface="Calibri" panose="020F0502020204030204" pitchFamily="34" charset="0"/>
              </a:rPr>
              <a:t> preprint arXiv:1609.08144. [Internet] Available at:  </a:t>
            </a:r>
            <a:r>
              <a:rPr lang="en-GB" sz="1450" u="sng" dirty="0">
                <a:latin typeface="Calibri" panose="020F0502020204030204" pitchFamily="34" charset="0"/>
                <a:hlinkClick r:id="rId8"/>
              </a:rPr>
              <a:t>https://arxiv.org/abs/1609.08144v2</a:t>
            </a:r>
            <a:r>
              <a:rPr lang="en-GB" sz="1450" u="sng" dirty="0">
                <a:latin typeface="Calibri" panose="020F0502020204030204" pitchFamily="34" charset="0"/>
              </a:rPr>
              <a:t> </a:t>
            </a:r>
            <a:r>
              <a:rPr lang="en-GB" sz="1450" dirty="0">
                <a:latin typeface="Calibri" panose="020F0502020204030204" pitchFamily="34" charset="0"/>
              </a:rPr>
              <a:t>[Accessed 29.1.18]</a:t>
            </a:r>
          </a:p>
        </p:txBody>
      </p:sp>
    </p:spTree>
    <p:extLst>
      <p:ext uri="{BB962C8B-B14F-4D97-AF65-F5344CB8AC3E}">
        <p14:creationId xmlns:p14="http://schemas.microsoft.com/office/powerpoint/2010/main" val="3971606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Background to the research project</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911713"/>
            <a:ext cx="9946104" cy="5034573"/>
          </a:xfrm>
        </p:spPr>
        <p:txBody>
          <a:bodyPr>
            <a:noAutofit/>
          </a:bodyPr>
          <a:lstStyle/>
          <a:p>
            <a:pPr marL="0" indent="0">
              <a:buNone/>
            </a:pPr>
            <a:r>
              <a:rPr lang="en-GB" sz="2800" dirty="0">
                <a:latin typeface="Calibri" panose="020F0502020204030204" pitchFamily="34" charset="0"/>
                <a:cs typeface="Calibri" panose="020F0502020204030204" pitchFamily="34" charset="0"/>
              </a:rPr>
              <a:t>How good is Google Translate?</a:t>
            </a:r>
          </a:p>
          <a:p>
            <a:r>
              <a:rPr lang="en-GB" sz="2400" dirty="0">
                <a:latin typeface="Calibri" panose="020F0502020204030204" pitchFamily="34" charset="0"/>
                <a:cs typeface="Calibri" panose="020F0502020204030204" pitchFamily="34" charset="0"/>
              </a:rPr>
              <a:t>PBMT was replaced in 2016 by Google’s Neural Machine Translation (GNMT):</a:t>
            </a:r>
          </a:p>
          <a:p>
            <a:pPr lvl="1"/>
            <a:r>
              <a:rPr lang="en-GB" sz="2400" dirty="0">
                <a:latin typeface="Calibri" panose="020F0502020204030204" pitchFamily="34" charset="0"/>
                <a:cs typeface="Calibri" panose="020F0502020204030204" pitchFamily="34" charset="0"/>
              </a:rPr>
              <a:t>greatly improved syntax and recognition of context</a:t>
            </a:r>
          </a:p>
          <a:p>
            <a:pPr lvl="1"/>
            <a:r>
              <a:rPr lang="en-GB" sz="2400" dirty="0">
                <a:latin typeface="Calibri" panose="020F0502020204030204" pitchFamily="34" charset="0"/>
                <a:cs typeface="Calibri" panose="020F0502020204030204" pitchFamily="34" charset="0"/>
                <a:hlinkClick r:id="rId2"/>
              </a:rPr>
              <a:t>now provides much more contextual and grammatical information</a:t>
            </a:r>
            <a:endParaRPr lang="en-GB" sz="2400" dirty="0">
              <a:latin typeface="Calibri" panose="020F0502020204030204" pitchFamily="34" charset="0"/>
              <a:cs typeface="Calibri" panose="020F0502020204030204" pitchFamily="34" charset="0"/>
            </a:endParaRPr>
          </a:p>
          <a:p>
            <a:pPr lvl="1"/>
            <a:r>
              <a:rPr lang="en-GB" sz="2400" dirty="0">
                <a:latin typeface="Calibri" panose="020F0502020204030204" pitchFamily="34" charset="0"/>
                <a:cs typeface="Calibri" panose="020F0502020204030204" pitchFamily="34" charset="0"/>
              </a:rPr>
              <a:t>According to its developers:</a:t>
            </a:r>
          </a:p>
          <a:p>
            <a:pPr lvl="2"/>
            <a:r>
              <a:rPr lang="en-GB" sz="2200" dirty="0">
                <a:latin typeface="Calibri" panose="020F0502020204030204" pitchFamily="34" charset="0"/>
              </a:rPr>
              <a:t>Machine translation is by no means solved. GNMT can still make significant errors that a human translator would never make, like dropping words and mistranslating proper names or rare terms [</a:t>
            </a:r>
            <a:r>
              <a:rPr lang="en-GB" sz="2200" i="1" dirty="0">
                <a:latin typeface="Calibri" panose="020F0502020204030204" pitchFamily="34" charset="0"/>
              </a:rPr>
              <a:t>or misspelled words - AO</a:t>
            </a:r>
            <a:r>
              <a:rPr lang="en-GB" sz="2200" dirty="0">
                <a:latin typeface="Calibri" panose="020F0502020204030204" pitchFamily="34" charset="0"/>
              </a:rPr>
              <a:t>], and translating sentences in isolation rather than considering the context of the paragraph or page. (Le &amp; Schuster, 2016)</a:t>
            </a:r>
          </a:p>
          <a:p>
            <a:pPr marL="1371600" lvl="3" indent="0">
              <a:buNone/>
            </a:pP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5066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Background to the research project</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6" y="911713"/>
            <a:ext cx="9401159" cy="5034573"/>
          </a:xfrm>
        </p:spPr>
        <p:txBody>
          <a:bodyPr>
            <a:noAutofit/>
          </a:bodyPr>
          <a:lstStyle/>
          <a:p>
            <a:pPr marL="0" indent="0">
              <a:buNone/>
            </a:pPr>
            <a:r>
              <a:rPr lang="en-GB" sz="2800" dirty="0">
                <a:latin typeface="Calibri" panose="020F0502020204030204" pitchFamily="34" charset="0"/>
                <a:cs typeface="Calibri" panose="020F0502020204030204" pitchFamily="34" charset="0"/>
              </a:rPr>
              <a:t>How good is Google Translate?</a:t>
            </a:r>
          </a:p>
          <a:p>
            <a:pPr lvl="1"/>
            <a:r>
              <a:rPr lang="en-GB" sz="2400" dirty="0">
                <a:latin typeface="Calibri" panose="020F0502020204030204" pitchFamily="34" charset="0"/>
              </a:rPr>
              <a:t>It is learning and improving all the time, although a recent article in </a:t>
            </a:r>
            <a:r>
              <a:rPr lang="en-GB" sz="2400" i="1" dirty="0">
                <a:latin typeface="Calibri" panose="020F0502020204030204" pitchFamily="34" charset="0"/>
              </a:rPr>
              <a:t>The Linguist</a:t>
            </a:r>
            <a:r>
              <a:rPr lang="en-GB" sz="2400" dirty="0">
                <a:latin typeface="Calibri" panose="020F0502020204030204" pitchFamily="34" charset="0"/>
              </a:rPr>
              <a:t> magazine casts some doubt on the BLEU scoring system used to assess MT quality, after Microsoft announced in 2018 that its automatic translation system “had achieved parity with human Chinese translators”. (La  Cruz, 2019)</a:t>
            </a:r>
          </a:p>
          <a:p>
            <a:pPr lvl="2"/>
            <a:r>
              <a:rPr lang="en-GB" sz="2200" dirty="0">
                <a:latin typeface="Calibri" panose="020F0502020204030204" pitchFamily="34" charset="0"/>
                <a:cs typeface="Calibri" panose="020F0502020204030204" pitchFamily="34" charset="0"/>
              </a:rPr>
              <a:t>(In his study, some inaccurate but lexically similar translations received a higher BLEU score than factually accurate but less lexically similar translations.)</a:t>
            </a:r>
          </a:p>
          <a:p>
            <a:pPr marL="1371600" lvl="3" indent="0">
              <a:buNone/>
            </a:pPr>
            <a:endParaRPr lang="en-GB"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869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34696" y="0"/>
            <a:ext cx="9520158" cy="1049235"/>
          </a:xfrm>
        </p:spPr>
        <p:txBody>
          <a:bodyPr>
            <a:normAutofit/>
          </a:bodyPr>
          <a:lstStyle/>
          <a:p>
            <a:r>
              <a:rPr lang="en-GB" sz="4400" dirty="0">
                <a:latin typeface="Calibri" panose="020F0502020204030204" pitchFamily="34" charset="0"/>
                <a:cs typeface="Calibri" panose="020F0502020204030204" pitchFamily="34" charset="0"/>
              </a:rPr>
              <a:t>Literature review</a:t>
            </a:r>
          </a:p>
        </p:txBody>
      </p:sp>
      <p:sp>
        <p:nvSpPr>
          <p:cNvPr id="3" name="Content Placeholder 2">
            <a:extLst>
              <a:ext uri="{FF2B5EF4-FFF2-40B4-BE49-F238E27FC236}">
                <a16:creationId xmlns:a16="http://schemas.microsoft.com/office/drawing/2014/main" id="{74A56D05-76BC-4DBB-804D-30F059407175}"/>
              </a:ext>
            </a:extLst>
          </p:cNvPr>
          <p:cNvSpPr>
            <a:spLocks noGrp="1"/>
          </p:cNvSpPr>
          <p:nvPr>
            <p:ph idx="1"/>
          </p:nvPr>
        </p:nvSpPr>
        <p:spPr>
          <a:xfrm>
            <a:off x="1534695" y="1049235"/>
            <a:ext cx="10256251" cy="5062807"/>
          </a:xfrm>
        </p:spPr>
        <p:txBody>
          <a:bodyPr>
            <a:normAutofit fontScale="77500" lnSpcReduction="20000"/>
          </a:bodyPr>
          <a:lstStyle/>
          <a:p>
            <a:r>
              <a:rPr lang="en-GB" sz="3600" dirty="0">
                <a:latin typeface="Calibri" panose="020F0502020204030204" pitchFamily="34" charset="0"/>
                <a:cs typeface="Calibri" panose="020F0502020204030204" pitchFamily="34" charset="0"/>
              </a:rPr>
              <a:t>Previous research has addressed the challenges to language teaching posed by the advent of FOMT by studying:</a:t>
            </a:r>
          </a:p>
          <a:p>
            <a:pPr lvl="1"/>
            <a:r>
              <a:rPr lang="en-GB" sz="3400" dirty="0">
                <a:latin typeface="Calibri" panose="020F0502020204030204" pitchFamily="34" charset="0"/>
                <a:cs typeface="Calibri" panose="020F0502020204030204" pitchFamily="34" charset="0"/>
              </a:rPr>
              <a:t>whether to </a:t>
            </a:r>
            <a:r>
              <a:rPr lang="en-GB" sz="3400" dirty="0">
                <a:solidFill>
                  <a:srgbClr val="FF0000"/>
                </a:solidFill>
                <a:latin typeface="Calibri" panose="020F0502020204030204" pitchFamily="34" charset="0"/>
                <a:cs typeface="Calibri" panose="020F0502020204030204" pitchFamily="34" charset="0"/>
              </a:rPr>
              <a:t>avoid its use by reintroducing assessment in exam conditions </a:t>
            </a:r>
            <a:r>
              <a:rPr lang="en-GB" sz="3400" dirty="0">
                <a:latin typeface="Calibri" panose="020F0502020204030204" pitchFamily="34" charset="0"/>
                <a:cs typeface="Calibri" panose="020F0502020204030204" pitchFamily="34" charset="0"/>
              </a:rPr>
              <a:t>(Luton 2003)</a:t>
            </a:r>
          </a:p>
          <a:p>
            <a:pPr lvl="1"/>
            <a:r>
              <a:rPr lang="en-GB" sz="3400" dirty="0">
                <a:latin typeface="Calibri" panose="020F0502020204030204" pitchFamily="34" charset="0"/>
                <a:cs typeface="Calibri" panose="020F0502020204030204" pitchFamily="34" charset="0"/>
              </a:rPr>
              <a:t>how to </a:t>
            </a:r>
            <a:r>
              <a:rPr lang="en-GB" sz="3400" dirty="0">
                <a:solidFill>
                  <a:srgbClr val="FF0000"/>
                </a:solidFill>
                <a:latin typeface="Calibri" panose="020F0502020204030204" pitchFamily="34" charset="0"/>
                <a:cs typeface="Calibri" panose="020F0502020204030204" pitchFamily="34" charset="0"/>
              </a:rPr>
              <a:t>embrace the technology in order to improve L2 production </a:t>
            </a:r>
            <a:r>
              <a:rPr lang="en-GB" sz="3400" dirty="0">
                <a:latin typeface="Calibri" panose="020F0502020204030204" pitchFamily="34" charset="0"/>
                <a:cs typeface="Calibri" panose="020F0502020204030204" pitchFamily="34" charset="0"/>
              </a:rPr>
              <a:t>(Niño 2008a and 2014)</a:t>
            </a:r>
          </a:p>
          <a:p>
            <a:pPr lvl="1"/>
            <a:r>
              <a:rPr lang="en-GB" sz="3400" dirty="0">
                <a:latin typeface="Calibri" panose="020F0502020204030204" pitchFamily="34" charset="0"/>
                <a:cs typeface="Calibri" panose="020F0502020204030204" pitchFamily="34" charset="0"/>
              </a:rPr>
              <a:t>how to </a:t>
            </a:r>
            <a:r>
              <a:rPr lang="en-GB" sz="3400" dirty="0">
                <a:solidFill>
                  <a:srgbClr val="FF0000"/>
                </a:solidFill>
                <a:latin typeface="Calibri" panose="020F0502020204030204" pitchFamily="34" charset="0"/>
                <a:cs typeface="Calibri" panose="020F0502020204030204" pitchFamily="34" charset="0"/>
              </a:rPr>
              <a:t>detect</a:t>
            </a:r>
            <a:r>
              <a:rPr lang="en-GB" sz="3400" dirty="0">
                <a:latin typeface="Calibri" panose="020F0502020204030204" pitchFamily="34" charset="0"/>
                <a:cs typeface="Calibri" panose="020F0502020204030204" pitchFamily="34" charset="0"/>
              </a:rPr>
              <a:t> when students have used FOMT for </a:t>
            </a:r>
            <a:r>
              <a:rPr lang="en-GB" sz="3400" dirty="0">
                <a:solidFill>
                  <a:srgbClr val="FF0000"/>
                </a:solidFill>
                <a:latin typeface="Calibri" panose="020F0502020204030204" pitchFamily="34" charset="0"/>
                <a:cs typeface="Calibri" panose="020F0502020204030204" pitchFamily="34" charset="0"/>
              </a:rPr>
              <a:t>plagiaristic purposes</a:t>
            </a:r>
            <a:r>
              <a:rPr lang="en-GB" sz="3400" dirty="0">
                <a:latin typeface="Calibri" panose="020F0502020204030204" pitchFamily="34" charset="0"/>
                <a:cs typeface="Calibri" panose="020F0502020204030204" pitchFamily="34" charset="0"/>
              </a:rPr>
              <a:t> (Somers et al 2006, Correa 2011 and 2014, Fredholm 2015)</a:t>
            </a:r>
          </a:p>
          <a:p>
            <a:pPr lvl="1"/>
            <a:r>
              <a:rPr lang="en-GB" sz="3400" dirty="0">
                <a:latin typeface="Calibri" panose="020F0502020204030204" pitchFamily="34" charset="0"/>
                <a:cs typeface="Calibri" panose="020F0502020204030204" pitchFamily="34" charset="0"/>
              </a:rPr>
              <a:t>whether FOMT can produce work as good as that of the </a:t>
            </a:r>
            <a:r>
              <a:rPr lang="en-GB" sz="3400" dirty="0">
                <a:solidFill>
                  <a:srgbClr val="FF0000"/>
                </a:solidFill>
                <a:latin typeface="Calibri" panose="020F0502020204030204" pitchFamily="34" charset="0"/>
                <a:cs typeface="Calibri" panose="020F0502020204030204" pitchFamily="34" charset="0"/>
              </a:rPr>
              <a:t>average student </a:t>
            </a:r>
            <a:r>
              <a:rPr lang="en-GB" sz="3400" dirty="0">
                <a:latin typeface="Calibri" panose="020F0502020204030204" pitchFamily="34" charset="0"/>
                <a:cs typeface="Calibri" panose="020F0502020204030204" pitchFamily="34" charset="0"/>
              </a:rPr>
              <a:t>(</a:t>
            </a:r>
            <a:r>
              <a:rPr lang="en-GB" sz="3400" i="1" dirty="0">
                <a:latin typeface="Calibri" panose="020F0502020204030204" pitchFamily="34" charset="0"/>
                <a:cs typeface="Calibri" panose="020F0502020204030204" pitchFamily="34" charset="0"/>
              </a:rPr>
              <a:t>conclusion – yes, it can!</a:t>
            </a:r>
            <a:r>
              <a:rPr lang="en-GB" sz="3400" dirty="0">
                <a:latin typeface="Calibri" panose="020F0502020204030204" pitchFamily="34" charset="0"/>
                <a:cs typeface="Calibri" panose="020F0502020204030204" pitchFamily="34" charset="0"/>
              </a:rPr>
              <a:t>) (Somers et al 2006, Bower 2010, Groves &amp; </a:t>
            </a:r>
            <a:r>
              <a:rPr lang="en-GB" sz="3400" dirty="0" err="1">
                <a:latin typeface="Calibri" panose="020F0502020204030204" pitchFamily="34" charset="0"/>
                <a:cs typeface="Calibri" panose="020F0502020204030204" pitchFamily="34" charset="0"/>
              </a:rPr>
              <a:t>Mundt</a:t>
            </a:r>
            <a:r>
              <a:rPr lang="en-GB" sz="3400" dirty="0">
                <a:latin typeface="Calibri" panose="020F0502020204030204" pitchFamily="34" charset="0"/>
                <a:cs typeface="Calibri" panose="020F0502020204030204" pitchFamily="34" charset="0"/>
              </a:rPr>
              <a:t> 2015)</a:t>
            </a:r>
          </a:p>
        </p:txBody>
      </p:sp>
      <p:pic>
        <p:nvPicPr>
          <p:cNvPr id="6" name="Picture 5">
            <a:extLst>
              <a:ext uri="{FF2B5EF4-FFF2-40B4-BE49-F238E27FC236}">
                <a16:creationId xmlns:a16="http://schemas.microsoft.com/office/drawing/2014/main" id="{006E185F-88CD-4742-83C8-0375F729C493}"/>
              </a:ext>
            </a:extLst>
          </p:cNvPr>
          <p:cNvPicPr>
            <a:picLocks noChangeAspect="1"/>
          </p:cNvPicPr>
          <p:nvPr/>
        </p:nvPicPr>
        <p:blipFill>
          <a:blip r:embed="rId3"/>
          <a:stretch>
            <a:fillRect/>
          </a:stretch>
        </p:blipFill>
        <p:spPr>
          <a:xfrm>
            <a:off x="8036525" y="6197575"/>
            <a:ext cx="792549" cy="579170"/>
          </a:xfrm>
          <a:prstGeom prst="rect">
            <a:avLst/>
          </a:prstGeom>
        </p:spPr>
      </p:pic>
    </p:spTree>
    <p:extLst>
      <p:ext uri="{BB962C8B-B14F-4D97-AF65-F5344CB8AC3E}">
        <p14:creationId xmlns:p14="http://schemas.microsoft.com/office/powerpoint/2010/main" val="38002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10312" y="464024"/>
            <a:ext cx="9520158" cy="1049235"/>
          </a:xfrm>
        </p:spPr>
        <p:txBody>
          <a:bodyPr>
            <a:normAutofit fontScale="90000"/>
          </a:bodyPr>
          <a:lstStyle/>
          <a:p>
            <a:r>
              <a:rPr lang="en-GB" sz="4400" dirty="0">
                <a:latin typeface="Calibri" panose="020F0502020204030204" pitchFamily="34" charset="0"/>
                <a:cs typeface="Calibri" panose="020F0502020204030204" pitchFamily="34" charset="0"/>
              </a:rPr>
              <a:t>Literature review – survey-based studies of </a:t>
            </a:r>
            <a:r>
              <a:rPr lang="en-GB" sz="4400" b="1" dirty="0">
                <a:latin typeface="Calibri" panose="020F0502020204030204" pitchFamily="34" charset="0"/>
                <a:cs typeface="Calibri" panose="020F0502020204030204" pitchFamily="34" charset="0"/>
              </a:rPr>
              <a:t>student</a:t>
            </a:r>
            <a:r>
              <a:rPr lang="en-GB" sz="4400" dirty="0">
                <a:latin typeface="Calibri" panose="020F0502020204030204" pitchFamily="34" charset="0"/>
                <a:cs typeface="Calibri" panose="020F0502020204030204" pitchFamily="34" charset="0"/>
              </a:rPr>
              <a:t> </a:t>
            </a:r>
            <a:r>
              <a:rPr lang="en-GB" sz="4400" b="1" dirty="0">
                <a:latin typeface="Calibri" panose="020F0502020204030204" pitchFamily="34" charset="0"/>
                <a:cs typeface="Calibri" panose="020F0502020204030204" pitchFamily="34" charset="0"/>
              </a:rPr>
              <a:t>usage</a:t>
            </a:r>
          </a:p>
        </p:txBody>
      </p:sp>
      <p:graphicFrame>
        <p:nvGraphicFramePr>
          <p:cNvPr id="5" name="Table 4">
            <a:extLst>
              <a:ext uri="{FF2B5EF4-FFF2-40B4-BE49-F238E27FC236}">
                <a16:creationId xmlns:a16="http://schemas.microsoft.com/office/drawing/2014/main" id="{EC4981AB-40D1-4229-9F48-2F5162359F09}"/>
              </a:ext>
            </a:extLst>
          </p:cNvPr>
          <p:cNvGraphicFramePr>
            <a:graphicFrameLocks noGrp="1"/>
          </p:cNvGraphicFramePr>
          <p:nvPr>
            <p:extLst>
              <p:ext uri="{D42A27DB-BD31-4B8C-83A1-F6EECF244321}">
                <p14:modId xmlns:p14="http://schemas.microsoft.com/office/powerpoint/2010/main" val="2746269711"/>
              </p:ext>
            </p:extLst>
          </p:nvPr>
        </p:nvGraphicFramePr>
        <p:xfrm>
          <a:off x="1620174" y="1474165"/>
          <a:ext cx="9916152" cy="4447735"/>
        </p:xfrm>
        <a:graphic>
          <a:graphicData uri="http://schemas.openxmlformats.org/drawingml/2006/table">
            <a:tbl>
              <a:tblPr firstRow="1" firstCol="1" bandRow="1"/>
              <a:tblGrid>
                <a:gridCol w="2611584">
                  <a:extLst>
                    <a:ext uri="{9D8B030D-6E8A-4147-A177-3AD203B41FA5}">
                      <a16:colId xmlns:a16="http://schemas.microsoft.com/office/drawing/2014/main" val="240861549"/>
                    </a:ext>
                  </a:extLst>
                </a:gridCol>
                <a:gridCol w="7304568">
                  <a:extLst>
                    <a:ext uri="{9D8B030D-6E8A-4147-A177-3AD203B41FA5}">
                      <a16:colId xmlns:a16="http://schemas.microsoft.com/office/drawing/2014/main" val="3392419069"/>
                    </a:ext>
                  </a:extLst>
                </a:gridCol>
              </a:tblGrid>
              <a:tr h="15811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Niño (2009)</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16 students of advanced Spanish at a UK university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4279677996"/>
                  </a:ext>
                </a:extLst>
              </a:tr>
              <a:tr h="361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Bower (2010)</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258 second-year students of English in Japan in 2009 </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341392142"/>
                  </a:ext>
                </a:extLst>
              </a:tr>
              <a:tr h="5060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Josefsson (2011)</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46 students of English at a university in Sweden – a translation task followed by a user-satisfaction survey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4124208552"/>
                  </a:ext>
                </a:extLst>
              </a:tr>
              <a:tr h="506095">
                <a:tc>
                  <a:txBody>
                    <a:bodyPr/>
                    <a:lstStyle/>
                    <a:p>
                      <a:pPr>
                        <a:lnSpc>
                          <a:spcPct val="107000"/>
                        </a:lnSpc>
                        <a:spcAft>
                          <a:spcPts val="800"/>
                        </a:spcAft>
                      </a:pPr>
                      <a:r>
                        <a:rPr lang="en-GB" sz="18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Korošec</a:t>
                      </a: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(2011)</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33 students of English on translation module in a university in Slovenia – survey-based study on student usage and perceptions of GT’s accuracy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868467515"/>
                  </a:ext>
                </a:extLst>
              </a:tr>
              <a:tr h="5060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Kumar (2012)</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60 students of Business and IT on ELT module in Oman – survey to investigate frequency of GT usage and perceptions of its reliability</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998946204"/>
                  </a:ext>
                </a:extLst>
              </a:tr>
              <a:tr h="37020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Clifford et al (2013) </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905 participants studying European languages at a US university in 2011-12 </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751164910"/>
                  </a:ext>
                </a:extLst>
              </a:tr>
              <a:tr h="227330">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Sukkhwan (2014)</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125 first-year students of English at a Thai university in 2013</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4076765745"/>
                  </a:ext>
                </a:extLst>
              </a:tr>
              <a:tr h="189230">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Jolley &amp; Maimone (2015)</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128 university students of Spanish in the US in 2014</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56774645"/>
                  </a:ext>
                </a:extLst>
              </a:tr>
              <a:tr h="506095">
                <a:tc>
                  <a:txBody>
                    <a:bodyPr/>
                    <a:lstStyle/>
                    <a:p>
                      <a:pPr>
                        <a:lnSpc>
                          <a:spcPct val="107000"/>
                        </a:lnSpc>
                        <a:spcAft>
                          <a:spcPts val="800"/>
                        </a:spcAft>
                      </a:pPr>
                      <a:r>
                        <a:rPr lang="en-GB" sz="18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Farzi (2016)</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a:effectLst/>
                          <a:latin typeface="Calibri" panose="020F0502020204030204" pitchFamily="34" charset="0"/>
                          <a:ea typeface="Calibri" panose="020F0502020204030204" pitchFamily="34" charset="0"/>
                          <a:cs typeface="Times New Roman" panose="02020603050405020304" pitchFamily="18" charset="0"/>
                        </a:rPr>
                        <a:t>19 EFL students of mixed nationality in Canada in 2013 – a translation task followed by a user-satisfaction survey and interviews</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576768023"/>
                  </a:ext>
                </a:extLst>
              </a:tr>
              <a:tr h="104140">
                <a:tc>
                  <a:txBody>
                    <a:bodyPr/>
                    <a:lstStyle/>
                    <a:p>
                      <a:pPr>
                        <a:lnSpc>
                          <a:spcPct val="107000"/>
                        </a:lnSpc>
                        <a:spcAft>
                          <a:spcPts val="800"/>
                        </a:spcAft>
                      </a:pPr>
                      <a:r>
                        <a:rPr lang="en-GB" sz="18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Alhaisoni</a:t>
                      </a: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a:t>
                      </a:r>
                      <a:r>
                        <a:rPr lang="en-GB" sz="18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Alhaysony</a:t>
                      </a: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(2017)</a:t>
                      </a:r>
                      <a:endPar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FA534"/>
                    </a:solidFill>
                  </a:tcPr>
                </a:tc>
                <a:tc>
                  <a: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92 Saudi university students of EFL in 2016</a:t>
                      </a:r>
                    </a:p>
                  </a:txBody>
                  <a:tcPr marL="68580" marR="68580"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15936543"/>
                  </a:ext>
                </a:extLst>
              </a:tr>
            </a:tbl>
          </a:graphicData>
        </a:graphic>
      </p:graphicFrame>
    </p:spTree>
    <p:extLst>
      <p:ext uri="{BB962C8B-B14F-4D97-AF65-F5344CB8AC3E}">
        <p14:creationId xmlns:p14="http://schemas.microsoft.com/office/powerpoint/2010/main" val="164691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0281-64D2-4C2A-960E-E864AA458295}"/>
              </a:ext>
            </a:extLst>
          </p:cNvPr>
          <p:cNvSpPr>
            <a:spLocks noGrp="1"/>
          </p:cNvSpPr>
          <p:nvPr>
            <p:ph type="title"/>
          </p:nvPr>
        </p:nvSpPr>
        <p:spPr>
          <a:xfrm>
            <a:off x="1522504" y="464024"/>
            <a:ext cx="9520158" cy="1049235"/>
          </a:xfrm>
        </p:spPr>
        <p:txBody>
          <a:bodyPr>
            <a:normAutofit fontScale="90000"/>
          </a:bodyPr>
          <a:lstStyle/>
          <a:p>
            <a:r>
              <a:rPr lang="en-GB" sz="4400" dirty="0">
                <a:latin typeface="Calibri" panose="020F0502020204030204" pitchFamily="34" charset="0"/>
                <a:cs typeface="Calibri" panose="020F0502020204030204" pitchFamily="34" charset="0"/>
              </a:rPr>
              <a:t>Literature review – survey-based studies of </a:t>
            </a:r>
            <a:r>
              <a:rPr lang="en-GB" sz="4400" b="1" dirty="0">
                <a:latin typeface="Calibri" panose="020F0502020204030204" pitchFamily="34" charset="0"/>
                <a:cs typeface="Calibri" panose="020F0502020204030204" pitchFamily="34" charset="0"/>
              </a:rPr>
              <a:t>staff</a:t>
            </a:r>
            <a:r>
              <a:rPr lang="en-GB" sz="4400" dirty="0">
                <a:latin typeface="Calibri" panose="020F0502020204030204" pitchFamily="34" charset="0"/>
                <a:cs typeface="Calibri" panose="020F0502020204030204" pitchFamily="34" charset="0"/>
              </a:rPr>
              <a:t> </a:t>
            </a:r>
            <a:r>
              <a:rPr lang="en-GB" sz="4400" b="1" dirty="0">
                <a:latin typeface="Calibri" panose="020F0502020204030204" pitchFamily="34" charset="0"/>
                <a:cs typeface="Calibri" panose="020F0502020204030204" pitchFamily="34" charset="0"/>
              </a:rPr>
              <a:t>attitudes</a:t>
            </a:r>
          </a:p>
        </p:txBody>
      </p:sp>
      <p:pic>
        <p:nvPicPr>
          <p:cNvPr id="5" name="Picture 4">
            <a:extLst>
              <a:ext uri="{FF2B5EF4-FFF2-40B4-BE49-F238E27FC236}">
                <a16:creationId xmlns:a16="http://schemas.microsoft.com/office/drawing/2014/main" id="{F4F22A34-3750-46A3-9814-8021C69104C2}"/>
              </a:ext>
            </a:extLst>
          </p:cNvPr>
          <p:cNvPicPr>
            <a:picLocks noChangeAspect="1"/>
          </p:cNvPicPr>
          <p:nvPr/>
        </p:nvPicPr>
        <p:blipFill>
          <a:blip r:embed="rId2"/>
          <a:stretch>
            <a:fillRect/>
          </a:stretch>
        </p:blipFill>
        <p:spPr>
          <a:xfrm>
            <a:off x="172685" y="6159983"/>
            <a:ext cx="792549" cy="579170"/>
          </a:xfrm>
          <a:prstGeom prst="rect">
            <a:avLst/>
          </a:prstGeom>
        </p:spPr>
      </p:pic>
      <p:graphicFrame>
        <p:nvGraphicFramePr>
          <p:cNvPr id="6" name="Table 5">
            <a:extLst>
              <a:ext uri="{FF2B5EF4-FFF2-40B4-BE49-F238E27FC236}">
                <a16:creationId xmlns:a16="http://schemas.microsoft.com/office/drawing/2014/main" id="{16FE60DF-96FD-4666-94AB-5547CCF37A90}"/>
              </a:ext>
            </a:extLst>
          </p:cNvPr>
          <p:cNvGraphicFramePr>
            <a:graphicFrameLocks noGrp="1"/>
          </p:cNvGraphicFramePr>
          <p:nvPr>
            <p:extLst>
              <p:ext uri="{D42A27DB-BD31-4B8C-83A1-F6EECF244321}">
                <p14:modId xmlns:p14="http://schemas.microsoft.com/office/powerpoint/2010/main" val="335556757"/>
              </p:ext>
            </p:extLst>
          </p:nvPr>
        </p:nvGraphicFramePr>
        <p:xfrm>
          <a:off x="1637415" y="1605516"/>
          <a:ext cx="9175897" cy="3597401"/>
        </p:xfrm>
        <a:graphic>
          <a:graphicData uri="http://schemas.openxmlformats.org/drawingml/2006/table">
            <a:tbl>
              <a:tblPr firstRow="1" firstCol="1" bandRow="1">
                <a:tableStyleId>{5C22544A-7EE6-4342-B048-85BDC9FD1C3A}</a:tableStyleId>
              </a:tblPr>
              <a:tblGrid>
                <a:gridCol w="3252391">
                  <a:extLst>
                    <a:ext uri="{9D8B030D-6E8A-4147-A177-3AD203B41FA5}">
                      <a16:colId xmlns:a16="http://schemas.microsoft.com/office/drawing/2014/main" val="2061383676"/>
                    </a:ext>
                  </a:extLst>
                </a:gridCol>
                <a:gridCol w="5923506">
                  <a:extLst>
                    <a:ext uri="{9D8B030D-6E8A-4147-A177-3AD203B41FA5}">
                      <a16:colId xmlns:a16="http://schemas.microsoft.com/office/drawing/2014/main" val="3385046902"/>
                    </a:ext>
                  </a:extLst>
                </a:gridCol>
              </a:tblGrid>
              <a:tr h="506232">
                <a:tc>
                  <a:txBody>
                    <a:bodyPr/>
                    <a:lstStyle/>
                    <a:p>
                      <a:pPr>
                        <a:lnSpc>
                          <a:spcPct val="107000"/>
                        </a:lnSpc>
                        <a:spcAft>
                          <a:spcPts val="0"/>
                        </a:spcAft>
                      </a:pPr>
                      <a:r>
                        <a:rPr lang="en-GB" sz="2400" dirty="0">
                          <a:effectLst/>
                          <a:latin typeface="Calibri" panose="020F0502020204030204" pitchFamily="34" charset="0"/>
                          <a:cs typeface="Calibri" panose="020F0502020204030204" pitchFamily="34" charset="0"/>
                        </a:rPr>
                        <a:t>Niño (2009)</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rgbClr val="FFFFFF"/>
                      </a:solidFill>
                      <a:prstDash val="solid"/>
                      <a:round/>
                      <a:headEnd type="none" w="med" len="med"/>
                      <a:tailEnd type="none" w="med" len="med"/>
                    </a:lnB>
                  </a:tcPr>
                </a:tc>
                <a:tc>
                  <a:txBody>
                    <a:bodyPr/>
                    <a:lstStyle/>
                    <a:p>
                      <a:pPr>
                        <a:lnSpc>
                          <a:spcPct val="107000"/>
                        </a:lnSpc>
                        <a:spcAft>
                          <a:spcPts val="0"/>
                        </a:spcAft>
                      </a:pPr>
                      <a:r>
                        <a:rPr lang="en-GB" sz="2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30 language tutors of FL at university level in the UK</a:t>
                      </a:r>
                    </a:p>
                  </a:txBody>
                  <a:tcPr marL="68580" marR="68580" marT="0" marB="0">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2506041"/>
                  </a:ext>
                </a:extLst>
              </a:tr>
              <a:tr h="506232">
                <a:tc>
                  <a:txBody>
                    <a:bodyPr/>
                    <a:lstStyle/>
                    <a:p>
                      <a:pPr>
                        <a:lnSpc>
                          <a:spcPct val="107000"/>
                        </a:lnSpc>
                        <a:spcAft>
                          <a:spcPts val="0"/>
                        </a:spcAft>
                      </a:pPr>
                      <a:r>
                        <a:rPr lang="en-GB" sz="2400" dirty="0">
                          <a:effectLst/>
                          <a:latin typeface="Calibri" panose="020F0502020204030204" pitchFamily="34" charset="0"/>
                          <a:cs typeface="Calibri" panose="020F0502020204030204" pitchFamily="34" charset="0"/>
                        </a:rPr>
                        <a:t>Clifford et al (2013)</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nSpc>
                          <a:spcPct val="107000"/>
                        </a:lnSpc>
                        <a:spcAft>
                          <a:spcPts val="0"/>
                        </a:spcAft>
                      </a:pPr>
                      <a:r>
                        <a:rPr lang="en-GB" sz="2400" dirty="0">
                          <a:effectLst/>
                          <a:latin typeface="Calibri" panose="020F0502020204030204" pitchFamily="34" charset="0"/>
                          <a:ea typeface="Calibri" panose="020F0502020204030204" pitchFamily="34" charset="0"/>
                          <a:cs typeface="Calibri" panose="020F0502020204030204" pitchFamily="34" charset="0"/>
                        </a:rPr>
                        <a:t>43 tutors of European languages at US universities in 2012 </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68804181"/>
                  </a:ext>
                </a:extLst>
              </a:tr>
              <a:tr h="535937">
                <a:tc>
                  <a:txBody>
                    <a:bodyPr/>
                    <a:lstStyle/>
                    <a:p>
                      <a:r>
                        <a:rPr lang="en-GB" sz="2400" dirty="0">
                          <a:latin typeface="Calibri" panose="020F0502020204030204" pitchFamily="34" charset="0"/>
                          <a:cs typeface="Calibri" panose="020F0502020204030204" pitchFamily="34" charset="0"/>
                        </a:rPr>
                        <a:t>Case (2015)</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nSpc>
                          <a:spcPct val="107000"/>
                        </a:lnSpc>
                        <a:spcAft>
                          <a:spcPts val="0"/>
                        </a:spcAft>
                      </a:pPr>
                      <a:r>
                        <a:rPr lang="en-GB" sz="2400" dirty="0">
                          <a:effectLst/>
                          <a:latin typeface="Calibri" panose="020F0502020204030204" pitchFamily="34" charset="0"/>
                          <a:cs typeface="Calibri" panose="020F0502020204030204" pitchFamily="34" charset="0"/>
                        </a:rPr>
                        <a:t>35 FL teachers at a Swedish university in 2012 </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086231476"/>
                  </a:ext>
                </a:extLst>
              </a:tr>
              <a:tr h="506232">
                <a:tc>
                  <a:txBody>
                    <a:bodyPr/>
                    <a:lstStyle/>
                    <a:p>
                      <a:pPr>
                        <a:lnSpc>
                          <a:spcPct val="107000"/>
                        </a:lnSpc>
                        <a:spcAft>
                          <a:spcPts val="800"/>
                        </a:spcAft>
                      </a:pPr>
                      <a:r>
                        <a:rPr lang="en-GB" sz="2400" dirty="0">
                          <a:effectLst/>
                          <a:latin typeface="Calibri" panose="020F0502020204030204" pitchFamily="34" charset="0"/>
                          <a:cs typeface="Calibri" panose="020F0502020204030204" pitchFamily="34" charset="0"/>
                        </a:rPr>
                        <a:t>Jolley &amp; </a:t>
                      </a:r>
                      <a:r>
                        <a:rPr lang="en-GB" sz="2400" dirty="0" err="1">
                          <a:effectLst/>
                          <a:latin typeface="Calibri" panose="020F0502020204030204" pitchFamily="34" charset="0"/>
                          <a:cs typeface="Calibri" panose="020F0502020204030204" pitchFamily="34" charset="0"/>
                        </a:rPr>
                        <a:t>Maimone</a:t>
                      </a:r>
                      <a:r>
                        <a:rPr lang="en-GB" sz="2400" dirty="0">
                          <a:effectLst/>
                          <a:latin typeface="Calibri" panose="020F0502020204030204" pitchFamily="34" charset="0"/>
                          <a:cs typeface="Calibri" panose="020F0502020204030204" pitchFamily="34" charset="0"/>
                        </a:rPr>
                        <a:t> (2015)</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nSpc>
                          <a:spcPct val="107000"/>
                        </a:lnSpc>
                        <a:spcAft>
                          <a:spcPts val="800"/>
                        </a:spcAft>
                      </a:pPr>
                      <a:r>
                        <a:rPr lang="en-GB" sz="2400" dirty="0">
                          <a:effectLst/>
                          <a:latin typeface="Calibri" panose="020F0502020204030204" pitchFamily="34" charset="0"/>
                          <a:cs typeface="Calibri" panose="020F0502020204030204" pitchFamily="34" charset="0"/>
                        </a:rPr>
                        <a:t>39 tutors on Spanish programmes in US universities in 2014</a:t>
                      </a:r>
                    </a:p>
                  </a:txBody>
                  <a:tcPr marL="68580" marR="68580" marT="0" marB="0">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96688395"/>
                  </a:ext>
                </a:extLst>
              </a:tr>
              <a:tr h="147136">
                <a:tc>
                  <a:txBody>
                    <a:bodyPr/>
                    <a:lstStyle/>
                    <a:p>
                      <a:r>
                        <a:rPr lang="en-GB" sz="2400" dirty="0">
                          <a:latin typeface="Calibri" panose="020F0502020204030204" pitchFamily="34" charset="0"/>
                          <a:cs typeface="Calibri" panose="020F0502020204030204" pitchFamily="34" charset="0"/>
                        </a:rPr>
                        <a:t>Knowles (2016)</a:t>
                      </a:r>
                    </a:p>
                  </a:txBody>
                  <a:tcPr marL="68580" marR="68580" marT="0" marB="0">
                    <a:lnT w="12700" cap="flat" cmpd="sng" algn="ctr">
                      <a:solidFill>
                        <a:srgbClr val="FFFFFF"/>
                      </a:solidFill>
                      <a:prstDash val="solid"/>
                      <a:round/>
                      <a:headEnd type="none" w="med" len="med"/>
                      <a:tailEnd type="none" w="med" len="med"/>
                    </a:lnT>
                  </a:tcPr>
                </a:tc>
                <a:tc>
                  <a:txBody>
                    <a:bodyPr/>
                    <a:lstStyle/>
                    <a:p>
                      <a:pPr>
                        <a:lnSpc>
                          <a:spcPct val="107000"/>
                        </a:lnSpc>
                        <a:spcAft>
                          <a:spcPts val="800"/>
                        </a:spcAft>
                      </a:pPr>
                      <a:r>
                        <a:rPr lang="en-GB" sz="2400" dirty="0">
                          <a:effectLst/>
                          <a:latin typeface="Calibri" panose="020F0502020204030204" pitchFamily="34" charset="0"/>
                          <a:cs typeface="Calibri" panose="020F0502020204030204" pitchFamily="34" charset="0"/>
                        </a:rPr>
                        <a:t>20 tutors of Romance languages at US universities in 2016</a:t>
                      </a:r>
                    </a:p>
                  </a:txBody>
                  <a:tcPr marL="68580" marR="68580" marT="0" marB="0">
                    <a:lnT w="12700" cap="flat" cmpd="sng" algn="ctr">
                      <a:solidFill>
                        <a:srgbClr val="FFFFFF"/>
                      </a:solidFill>
                      <a:prstDash val="solid"/>
                      <a:round/>
                      <a:headEnd type="none" w="med" len="med"/>
                      <a:tailEnd type="none" w="med" len="med"/>
                    </a:lnT>
                    <a:solidFill>
                      <a:schemeClr val="accent1">
                        <a:lumMod val="40000"/>
                        <a:lumOff val="60000"/>
                      </a:schemeClr>
                    </a:solidFill>
                  </a:tcPr>
                </a:tc>
                <a:extLst>
                  <a:ext uri="{0D108BD9-81ED-4DB2-BD59-A6C34878D82A}">
                    <a16:rowId xmlns:a16="http://schemas.microsoft.com/office/drawing/2014/main" val="2136112494"/>
                  </a:ext>
                </a:extLst>
              </a:tr>
            </a:tbl>
          </a:graphicData>
        </a:graphic>
      </p:graphicFrame>
    </p:spTree>
    <p:extLst>
      <p:ext uri="{BB962C8B-B14F-4D97-AF65-F5344CB8AC3E}">
        <p14:creationId xmlns:p14="http://schemas.microsoft.com/office/powerpoint/2010/main" val="266798797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1059</TotalTime>
  <Words>5369</Words>
  <Application>Microsoft Office PowerPoint</Application>
  <PresentationFormat>Widescreen</PresentationFormat>
  <Paragraphs>412</Paragraphs>
  <Slides>42</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9" baseType="lpstr">
      <vt:lpstr>Arial</vt:lpstr>
      <vt:lpstr>Calibri</vt:lpstr>
      <vt:lpstr>Courier New</vt:lpstr>
      <vt:lpstr>Palatino Linotype</vt:lpstr>
      <vt:lpstr>Symbol</vt:lpstr>
      <vt:lpstr>Gallery</vt:lpstr>
      <vt:lpstr>Worksheet</vt:lpstr>
      <vt:lpstr>Blissful ignorance?  Or turning a blind eye?  Language departments’ attitudes to student use of Google Translate.</vt:lpstr>
      <vt:lpstr>PowerPoint Presentation</vt:lpstr>
      <vt:lpstr>Background to the research project</vt:lpstr>
      <vt:lpstr>Background to the research project</vt:lpstr>
      <vt:lpstr>Background to the research project</vt:lpstr>
      <vt:lpstr>Background to the research project</vt:lpstr>
      <vt:lpstr>Literature review</vt:lpstr>
      <vt:lpstr>Literature review – survey-based studies of student usage</vt:lpstr>
      <vt:lpstr>Literature review – survey-based studies of staff attitudes</vt:lpstr>
      <vt:lpstr>Literature review – survey-based studies</vt:lpstr>
      <vt:lpstr>Literature review – survey-based studies</vt:lpstr>
      <vt:lpstr>Research questions:</vt:lpstr>
      <vt:lpstr>Methodology</vt:lpstr>
      <vt:lpstr>Methodology:</vt:lpstr>
      <vt:lpstr>Methodology:</vt:lpstr>
      <vt:lpstr>Findings</vt:lpstr>
      <vt:lpstr>PowerPoint Presentation</vt:lpstr>
      <vt:lpstr>PowerPoint Presentation</vt:lpstr>
      <vt:lpstr>PowerPoint Presentation</vt:lpstr>
      <vt:lpstr>Questions put to both cohorts about university policy</vt:lpstr>
      <vt:lpstr>PowerPoint Presentation</vt:lpstr>
      <vt:lpstr>Student comments</vt:lpstr>
      <vt:lpstr>Staff comments</vt:lpstr>
      <vt:lpstr>Staff comments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Implications for our assessment policy</vt:lpstr>
      <vt:lpstr>Implications for our assessment policy</vt:lpstr>
      <vt:lpstr>Old essay marking criteria</vt:lpstr>
      <vt:lpstr>New essay marking criteria based on GAD*)</vt:lpstr>
      <vt:lpstr>Amended YSJ Academic Misconduct policy</vt:lpstr>
      <vt:lpstr>Comments and questions?</vt:lpstr>
      <vt:lpstr>Bibliography</vt:lpstr>
      <vt:lpstr>Bibliography</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L’éléphant dans  la salle / la pièce / le salon / la chambre?  Student use of Google Translate for L2 assignments: student and staff attitudes, and implications for university policy   Alison Organ, LIDIA, 27.2.19</dc:title>
  <dc:creator>Alison Organ</dc:creator>
  <cp:lastModifiedBy>Alison Organ</cp:lastModifiedBy>
  <cp:revision>24</cp:revision>
  <dcterms:created xsi:type="dcterms:W3CDTF">2019-02-26T00:24:05Z</dcterms:created>
  <dcterms:modified xsi:type="dcterms:W3CDTF">2019-12-10T19:11:23Z</dcterms:modified>
</cp:coreProperties>
</file>