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256" r:id="rId2"/>
    <p:sldId id="257" r:id="rId3"/>
    <p:sldId id="369" r:id="rId4"/>
    <p:sldId id="370" r:id="rId5"/>
    <p:sldId id="434" r:id="rId6"/>
    <p:sldId id="371" r:id="rId7"/>
    <p:sldId id="372" r:id="rId8"/>
    <p:sldId id="373" r:id="rId9"/>
    <p:sldId id="377" r:id="rId10"/>
    <p:sldId id="437" r:id="rId11"/>
    <p:sldId id="436" r:id="rId12"/>
    <p:sldId id="378" r:id="rId13"/>
    <p:sldId id="438" r:id="rId14"/>
    <p:sldId id="439" r:id="rId15"/>
    <p:sldId id="440" r:id="rId16"/>
    <p:sldId id="442" r:id="rId17"/>
    <p:sldId id="441" r:id="rId18"/>
    <p:sldId id="443" r:id="rId19"/>
    <p:sldId id="444" r:id="rId20"/>
    <p:sldId id="445" r:id="rId21"/>
    <p:sldId id="44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/>
              <a:t>Summative</a:t>
            </a:r>
          </a:p>
        </c:rich>
      </c:tx>
      <c:layout>
        <c:manualLayout>
          <c:xMode val="edge"/>
          <c:yMode val="edge"/>
          <c:x val="0.19368987463401899"/>
          <c:y val="4.9279210704841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BE-4DB9-94AB-5B2E887A2EA3}"/>
              </c:ext>
            </c:extLst>
          </c:dPt>
          <c:dPt>
            <c:idx val="1"/>
            <c:bubble3D val="0"/>
            <c:spPr>
              <a:solidFill>
                <a:srgbClr val="CA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BE-4DB9-94AB-5B2E887A2EA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BE-4DB9-94AB-5B2E887A2EA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BE-4DB9-94AB-5B2E887A2EA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BE-4DB9-94AB-5B2E887A2EA3}"/>
              </c:ext>
            </c:extLst>
          </c:dPt>
          <c:cat>
            <c:strRef>
              <c:f>Summary!$J$88:$N$88</c:f>
              <c:strCache>
                <c:ptCount val="5"/>
                <c:pt idx="0">
                  <c:v>First</c:v>
                </c:pt>
                <c:pt idx="1">
                  <c:v>Upper Second</c:v>
                </c:pt>
                <c:pt idx="2">
                  <c:v>Lower Second</c:v>
                </c:pt>
                <c:pt idx="3">
                  <c:v>Third</c:v>
                </c:pt>
                <c:pt idx="4">
                  <c:v>Fail</c:v>
                </c:pt>
              </c:strCache>
            </c:strRef>
          </c:cat>
          <c:val>
            <c:numRef>
              <c:f>Summary!$J$90:$N$90</c:f>
              <c:numCache>
                <c:formatCode>General</c:formatCode>
                <c:ptCount val="5"/>
                <c:pt idx="0">
                  <c:v>47</c:v>
                </c:pt>
                <c:pt idx="1">
                  <c:v>23</c:v>
                </c:pt>
                <c:pt idx="2">
                  <c:v>14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BE-4DB9-94AB-5B2E887A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572362272569097"/>
          <c:y val="5.6912888284431203E-2"/>
          <c:w val="0.43500961922751402"/>
          <c:h val="0.942675700930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3-417A-B9FC-6A265D9C530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3-417A-B9FC-6A265D9C530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3-417A-B9FC-6A265D9C530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23-417A-B9FC-6A265D9C530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23-417A-B9FC-6A265D9C530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Sheet1!$I$113:$I$117</c:f>
              <c:numCache>
                <c:formatCode>0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18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23-417A-B9FC-6A265D9C5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3-4E89-B506-888D8940244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3-4E89-B506-888D8940244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3-4E89-B506-888D8940244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83-4E89-B506-888D8940244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3-4E89-B506-888D8940244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Sheet1!$J$113:$J$117</c:f>
              <c:numCache>
                <c:formatCode>0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11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83-4E89-B506-888D8940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F-4D16-9C1E-0AC3A4650E6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F-4D16-9C1E-0AC3A4650E6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F-4D16-9C1E-0AC3A4650E6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F-4D16-9C1E-0AC3A4650E6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F-4D16-9C1E-0AC3A4650E6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Sheet1!$K$113:$K$117</c:f>
              <c:numCache>
                <c:formatCode>0</c:formatCode>
                <c:ptCount val="5"/>
                <c:pt idx="0">
                  <c:v>47</c:v>
                </c:pt>
                <c:pt idx="1">
                  <c:v>28</c:v>
                </c:pt>
                <c:pt idx="2">
                  <c:v>9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0F-4D16-9C1E-0AC3A465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/>
              <a:t>Formative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A1-4274-9F3B-DAD1F09FD2AD}"/>
              </c:ext>
            </c:extLst>
          </c:dPt>
          <c:dPt>
            <c:idx val="1"/>
            <c:bubble3D val="0"/>
            <c:spPr>
              <a:solidFill>
                <a:srgbClr val="CA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A1-4274-9F3B-DAD1F09FD2A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A1-4274-9F3B-DAD1F09FD2A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A1-4274-9F3B-DAD1F09FD2A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A1-4274-9F3B-DAD1F09FD2AD}"/>
              </c:ext>
            </c:extLst>
          </c:dPt>
          <c:cat>
            <c:strRef>
              <c:f>Summary!$J$88:$N$88</c:f>
              <c:strCache>
                <c:ptCount val="5"/>
                <c:pt idx="0">
                  <c:v>First</c:v>
                </c:pt>
                <c:pt idx="1">
                  <c:v>Upper Second</c:v>
                </c:pt>
                <c:pt idx="2">
                  <c:v>Lower Second</c:v>
                </c:pt>
                <c:pt idx="3">
                  <c:v>Third</c:v>
                </c:pt>
                <c:pt idx="4">
                  <c:v>Fail</c:v>
                </c:pt>
              </c:strCache>
            </c:strRef>
          </c:cat>
          <c:val>
            <c:numRef>
              <c:f>Summary!$J$89:$N$89</c:f>
              <c:numCache>
                <c:formatCode>General</c:formatCode>
                <c:ptCount val="5"/>
                <c:pt idx="0">
                  <c:v>19</c:v>
                </c:pt>
                <c:pt idx="1">
                  <c:v>23</c:v>
                </c:pt>
                <c:pt idx="2">
                  <c:v>28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A1-4274-9F3B-DAD1F09FD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5A-49AE-8045-961970B4B22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5A-49AE-8045-961970B4B22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5A-49AE-8045-961970B4B2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5A-49AE-8045-961970B4B22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5A-49AE-8045-961970B4B22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Sheet1!$B$113:$B$117</c:f>
              <c:numCache>
                <c:formatCode>0</c:formatCode>
                <c:ptCount val="5"/>
                <c:pt idx="0">
                  <c:v>33</c:v>
                </c:pt>
                <c:pt idx="1">
                  <c:v>10</c:v>
                </c:pt>
                <c:pt idx="2">
                  <c:v>9</c:v>
                </c:pt>
                <c:pt idx="3">
                  <c:v>17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5A-49AE-8045-961970B4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8-4434-9962-728ACBDC9CB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8-4434-9962-728ACBDC9CB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08-4434-9962-728ACBDC9CB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08-4434-9962-728ACBDC9CB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08-4434-9962-728ACBDC9CB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Sheet1!$C$113:$C$117</c:f>
              <c:numCache>
                <c:formatCode>0</c:formatCode>
                <c:ptCount val="5"/>
                <c:pt idx="0">
                  <c:v>75</c:v>
                </c:pt>
                <c:pt idx="1">
                  <c:v>5</c:v>
                </c:pt>
                <c:pt idx="2">
                  <c:v>14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08-4434-9962-728ACBDC9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65-4A5B-86C5-7B634147A64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65-4A5B-86C5-7B634147A64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65-4A5B-86C5-7B634147A64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65-4A5B-86C5-7B634147A64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65-4A5B-86C5-7B634147A64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Sheet1!$D$113:$D$117</c:f>
              <c:numCache>
                <c:formatCode>0</c:formatCode>
                <c:ptCount val="5"/>
                <c:pt idx="0">
                  <c:v>17</c:v>
                </c:pt>
                <c:pt idx="1">
                  <c:v>22</c:v>
                </c:pt>
                <c:pt idx="2">
                  <c:v>14</c:v>
                </c:pt>
                <c:pt idx="3">
                  <c:v>13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65-4A5B-86C5-7B634147A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F4-415B-A935-7789AFC203A0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F4-415B-A935-7789AFC203A0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F4-415B-A935-7789AFC203A0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F4-415B-A935-7789AFC203A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F4-415B-A935-7789AFC203A0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Sheet1!$E$113:$E$117</c:f>
              <c:numCache>
                <c:formatCode>0</c:formatCode>
                <c:ptCount val="5"/>
                <c:pt idx="0">
                  <c:v>35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F4-415B-A935-7789AFC2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B-463E-9E02-DB873FF59281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8B-463E-9E02-DB873FF59281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8B-463E-9E02-DB873FF59281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8B-463E-9E02-DB873FF5928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8B-463E-9E02-DB873FF59281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Sheet1!$F$113:$F$117</c:f>
              <c:numCache>
                <c:formatCode>0</c:formatCode>
                <c:ptCount val="5"/>
                <c:pt idx="0">
                  <c:v>23</c:v>
                </c:pt>
                <c:pt idx="1">
                  <c:v>24</c:v>
                </c:pt>
                <c:pt idx="2">
                  <c:v>19</c:v>
                </c:pt>
                <c:pt idx="3">
                  <c:v>16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8B-463E-9E02-DB873FF59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D-449B-92C0-57FD18BADC2F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D-449B-92C0-57FD18BADC2F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D-449B-92C0-57FD18BADC2F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D-449B-92C0-57FD18BADC2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FD-449B-92C0-57FD18BADC2F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Sheet1!$G$113:$G$117</c:f>
              <c:numCache>
                <c:formatCode>0</c:formatCode>
                <c:ptCount val="5"/>
                <c:pt idx="0">
                  <c:v>37</c:v>
                </c:pt>
                <c:pt idx="1">
                  <c:v>19</c:v>
                </c:pt>
                <c:pt idx="2">
                  <c:v>12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FD-449B-92C0-57FD18BAD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5-4EC4-A539-767C5C959295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5-4EC4-A539-767C5C959295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5-4EC4-A539-767C5C9592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35-4EC4-A539-767C5C95929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35-4EC4-A539-767C5C959295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Sheet1!$H$113:$H$117</c:f>
              <c:numCache>
                <c:formatCode>0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31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35-4EC4-A539-767C5C959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7D8C-5A93-4275-AC8D-1971A34D22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E00E92-6C8F-4859-9147-92C79BDA3B5F}">
      <dgm:prSet/>
      <dgm:spPr/>
      <dgm:t>
        <a:bodyPr/>
        <a:lstStyle/>
        <a:p>
          <a:r>
            <a:rPr lang="en-GB" b="1" dirty="0"/>
            <a:t>Who</a:t>
          </a:r>
          <a:r>
            <a:rPr lang="en-GB" dirty="0"/>
            <a:t> is sitting the assessment – is it appropriate?</a:t>
          </a:r>
          <a:endParaRPr lang="en-US" dirty="0"/>
        </a:p>
      </dgm:t>
    </dgm:pt>
    <dgm:pt modelId="{852E1D01-972A-4F6F-8130-688F9FBC4EC0}" type="parTrans" cxnId="{581E6E45-1FE5-475D-83FA-60ACE2DE2D42}">
      <dgm:prSet/>
      <dgm:spPr/>
      <dgm:t>
        <a:bodyPr/>
        <a:lstStyle/>
        <a:p>
          <a:endParaRPr lang="en-US"/>
        </a:p>
      </dgm:t>
    </dgm:pt>
    <dgm:pt modelId="{AF0A3D0F-133B-4D91-A208-B25E3A0DE9FF}" type="sibTrans" cxnId="{581E6E45-1FE5-475D-83FA-60ACE2DE2D42}">
      <dgm:prSet/>
      <dgm:spPr/>
      <dgm:t>
        <a:bodyPr/>
        <a:lstStyle/>
        <a:p>
          <a:endParaRPr lang="en-US"/>
        </a:p>
      </dgm:t>
    </dgm:pt>
    <dgm:pt modelId="{13937450-C12F-429D-BDC3-E942CD974162}">
      <dgm:prSet/>
      <dgm:spPr/>
      <dgm:t>
        <a:bodyPr/>
        <a:lstStyle/>
        <a:p>
          <a:r>
            <a:rPr lang="en-GB" b="1" dirty="0"/>
            <a:t>What</a:t>
          </a:r>
          <a:r>
            <a:rPr lang="en-GB" dirty="0"/>
            <a:t> is the purpose - LO / experiential learning</a:t>
          </a:r>
          <a:endParaRPr lang="en-US" dirty="0"/>
        </a:p>
      </dgm:t>
    </dgm:pt>
    <dgm:pt modelId="{20F0FC1F-2839-46AC-9AAD-DEE5D601032A}" type="parTrans" cxnId="{F694386E-5612-41FE-8767-989A37711ACF}">
      <dgm:prSet/>
      <dgm:spPr/>
      <dgm:t>
        <a:bodyPr/>
        <a:lstStyle/>
        <a:p>
          <a:endParaRPr lang="en-US"/>
        </a:p>
      </dgm:t>
    </dgm:pt>
    <dgm:pt modelId="{C1949219-281A-4A3F-AE95-5280A8CF2FCA}" type="sibTrans" cxnId="{F694386E-5612-41FE-8767-989A37711ACF}">
      <dgm:prSet/>
      <dgm:spPr/>
      <dgm:t>
        <a:bodyPr/>
        <a:lstStyle/>
        <a:p>
          <a:endParaRPr lang="en-US"/>
        </a:p>
      </dgm:t>
    </dgm:pt>
    <dgm:pt modelId="{C19C1BCF-117F-4109-8D88-676524B6B338}">
      <dgm:prSet/>
      <dgm:spPr/>
      <dgm:t>
        <a:bodyPr/>
        <a:lstStyle/>
        <a:p>
          <a:r>
            <a:rPr lang="en-GB" b="1" dirty="0"/>
            <a:t>Why</a:t>
          </a:r>
          <a:r>
            <a:rPr lang="en-GB" dirty="0"/>
            <a:t> choose this assessment? Is it authentic / developmental?</a:t>
          </a:r>
          <a:endParaRPr lang="en-US" dirty="0"/>
        </a:p>
      </dgm:t>
    </dgm:pt>
    <dgm:pt modelId="{267459C6-2EEE-4DCE-89D7-173C66C728FF}" type="parTrans" cxnId="{5F1BFE14-1AC1-40E6-9144-01C89D5D704A}">
      <dgm:prSet/>
      <dgm:spPr/>
      <dgm:t>
        <a:bodyPr/>
        <a:lstStyle/>
        <a:p>
          <a:endParaRPr lang="en-US"/>
        </a:p>
      </dgm:t>
    </dgm:pt>
    <dgm:pt modelId="{AA4D1270-F203-4B87-97D8-708CB65159F8}" type="sibTrans" cxnId="{5F1BFE14-1AC1-40E6-9144-01C89D5D704A}">
      <dgm:prSet/>
      <dgm:spPr/>
      <dgm:t>
        <a:bodyPr/>
        <a:lstStyle/>
        <a:p>
          <a:endParaRPr lang="en-US"/>
        </a:p>
      </dgm:t>
    </dgm:pt>
    <dgm:pt modelId="{E1612DAE-82AA-45DD-973F-4B56AEDDCCA9}">
      <dgm:prSet/>
      <dgm:spPr/>
      <dgm:t>
        <a:bodyPr/>
        <a:lstStyle/>
        <a:p>
          <a:r>
            <a:rPr lang="en-GB" b="1" dirty="0"/>
            <a:t>Where</a:t>
          </a:r>
          <a:r>
            <a:rPr lang="en-GB" dirty="0"/>
            <a:t> does the assessment fit / level / spiral curriculum / constructivism</a:t>
          </a:r>
          <a:endParaRPr lang="en-US" dirty="0"/>
        </a:p>
      </dgm:t>
    </dgm:pt>
    <dgm:pt modelId="{AC540F33-6FFD-4185-A837-2E85D0A734BF}" type="parTrans" cxnId="{E1AD73D0-D1F4-471F-AB37-5F6C16FDDF79}">
      <dgm:prSet/>
      <dgm:spPr/>
      <dgm:t>
        <a:bodyPr/>
        <a:lstStyle/>
        <a:p>
          <a:endParaRPr lang="en-US"/>
        </a:p>
      </dgm:t>
    </dgm:pt>
    <dgm:pt modelId="{ED80F1F1-925C-44C6-8834-D4CAE4E5C206}" type="sibTrans" cxnId="{E1AD73D0-D1F4-471F-AB37-5F6C16FDDF79}">
      <dgm:prSet/>
      <dgm:spPr/>
      <dgm:t>
        <a:bodyPr/>
        <a:lstStyle/>
        <a:p>
          <a:endParaRPr lang="en-US"/>
        </a:p>
      </dgm:t>
    </dgm:pt>
    <dgm:pt modelId="{2F502732-673D-450E-A971-639B7D93E547}">
      <dgm:prSet/>
      <dgm:spPr/>
      <dgm:t>
        <a:bodyPr/>
        <a:lstStyle/>
        <a:p>
          <a:r>
            <a:rPr lang="en-GB" b="1" dirty="0"/>
            <a:t>When</a:t>
          </a:r>
          <a:r>
            <a:rPr lang="en-GB" dirty="0"/>
            <a:t> is it? Clear organisation / avoid clustering</a:t>
          </a:r>
          <a:endParaRPr lang="en-US" dirty="0"/>
        </a:p>
      </dgm:t>
    </dgm:pt>
    <dgm:pt modelId="{BA16F294-51D4-4B4C-92B2-BDE072ECEC01}" type="parTrans" cxnId="{3AC32269-7960-4478-A45A-FAE09E09EC39}">
      <dgm:prSet/>
      <dgm:spPr/>
      <dgm:t>
        <a:bodyPr/>
        <a:lstStyle/>
        <a:p>
          <a:endParaRPr lang="en-US"/>
        </a:p>
      </dgm:t>
    </dgm:pt>
    <dgm:pt modelId="{67CAB2D9-9E27-4638-BAFB-1B46E5E99D21}" type="sibTrans" cxnId="{3AC32269-7960-4478-A45A-FAE09E09EC39}">
      <dgm:prSet/>
      <dgm:spPr/>
      <dgm:t>
        <a:bodyPr/>
        <a:lstStyle/>
        <a:p>
          <a:endParaRPr lang="en-US"/>
        </a:p>
      </dgm:t>
    </dgm:pt>
    <dgm:pt modelId="{E9010B6A-F3CA-4E60-8C0E-66617BDB0F06}" type="pres">
      <dgm:prSet presAssocID="{24017D8C-5A93-4275-AC8D-1971A34D2292}" presName="linear" presStyleCnt="0">
        <dgm:presLayoutVars>
          <dgm:animLvl val="lvl"/>
          <dgm:resizeHandles val="exact"/>
        </dgm:presLayoutVars>
      </dgm:prSet>
      <dgm:spPr/>
    </dgm:pt>
    <dgm:pt modelId="{FC26B89F-2459-4499-83ED-51F8D07DBB8F}" type="pres">
      <dgm:prSet presAssocID="{7CE00E92-6C8F-4859-9147-92C79BDA3B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BDAE5F-2849-4190-8931-CC651B42DB6B}" type="pres">
      <dgm:prSet presAssocID="{AF0A3D0F-133B-4D91-A208-B25E3A0DE9FF}" presName="spacer" presStyleCnt="0"/>
      <dgm:spPr/>
    </dgm:pt>
    <dgm:pt modelId="{467ACBFC-4051-4B45-9844-175DB480F06E}" type="pres">
      <dgm:prSet presAssocID="{13937450-C12F-429D-BDC3-E942CD9741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ECA95D-A8E4-47A3-A562-24252C019EC2}" type="pres">
      <dgm:prSet presAssocID="{C1949219-281A-4A3F-AE95-5280A8CF2FCA}" presName="spacer" presStyleCnt="0"/>
      <dgm:spPr/>
    </dgm:pt>
    <dgm:pt modelId="{68F0F1CB-62B6-46E2-8BE0-FBA399C00F36}" type="pres">
      <dgm:prSet presAssocID="{C19C1BCF-117F-4109-8D88-676524B6B3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32C9FA-B58D-491D-9E9C-6088FA5AB29B}" type="pres">
      <dgm:prSet presAssocID="{AA4D1270-F203-4B87-97D8-708CB65159F8}" presName="spacer" presStyleCnt="0"/>
      <dgm:spPr/>
    </dgm:pt>
    <dgm:pt modelId="{B47A86B5-9054-4E9E-A905-3B0E0DE622EF}" type="pres">
      <dgm:prSet presAssocID="{E1612DAE-82AA-45DD-973F-4B56AEDDCC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8941B4-5316-4AB6-A33D-4076847A0EB4}" type="pres">
      <dgm:prSet presAssocID="{ED80F1F1-925C-44C6-8834-D4CAE4E5C206}" presName="spacer" presStyleCnt="0"/>
      <dgm:spPr/>
    </dgm:pt>
    <dgm:pt modelId="{85C4A502-6107-4896-BFDB-2012AAAD6164}" type="pres">
      <dgm:prSet presAssocID="{2F502732-673D-450E-A971-639B7D93E547}" presName="parentText" presStyleLbl="node1" presStyleIdx="4" presStyleCnt="5" custScaleY="90662">
        <dgm:presLayoutVars>
          <dgm:chMax val="0"/>
          <dgm:bulletEnabled val="1"/>
        </dgm:presLayoutVars>
      </dgm:prSet>
      <dgm:spPr/>
    </dgm:pt>
  </dgm:ptLst>
  <dgm:cxnLst>
    <dgm:cxn modelId="{5F1BFE14-1AC1-40E6-9144-01C89D5D704A}" srcId="{24017D8C-5A93-4275-AC8D-1971A34D2292}" destId="{C19C1BCF-117F-4109-8D88-676524B6B338}" srcOrd="2" destOrd="0" parTransId="{267459C6-2EEE-4DCE-89D7-173C66C728FF}" sibTransId="{AA4D1270-F203-4B87-97D8-708CB65159F8}"/>
    <dgm:cxn modelId="{6DF8F116-F945-40CE-9CA2-F2A242CD4B17}" type="presOf" srcId="{2F502732-673D-450E-A971-639B7D93E547}" destId="{85C4A502-6107-4896-BFDB-2012AAAD6164}" srcOrd="0" destOrd="0" presId="urn:microsoft.com/office/officeart/2005/8/layout/vList2"/>
    <dgm:cxn modelId="{581E6E45-1FE5-475D-83FA-60ACE2DE2D42}" srcId="{24017D8C-5A93-4275-AC8D-1971A34D2292}" destId="{7CE00E92-6C8F-4859-9147-92C79BDA3B5F}" srcOrd="0" destOrd="0" parTransId="{852E1D01-972A-4F6F-8130-688F9FBC4EC0}" sibTransId="{AF0A3D0F-133B-4D91-A208-B25E3A0DE9FF}"/>
    <dgm:cxn modelId="{3AC32269-7960-4478-A45A-FAE09E09EC39}" srcId="{24017D8C-5A93-4275-AC8D-1971A34D2292}" destId="{2F502732-673D-450E-A971-639B7D93E547}" srcOrd="4" destOrd="0" parTransId="{BA16F294-51D4-4B4C-92B2-BDE072ECEC01}" sibTransId="{67CAB2D9-9E27-4638-BAFB-1B46E5E99D21}"/>
    <dgm:cxn modelId="{F694386E-5612-41FE-8767-989A37711ACF}" srcId="{24017D8C-5A93-4275-AC8D-1971A34D2292}" destId="{13937450-C12F-429D-BDC3-E942CD974162}" srcOrd="1" destOrd="0" parTransId="{20F0FC1F-2839-46AC-9AAD-DEE5D601032A}" sibTransId="{C1949219-281A-4A3F-AE95-5280A8CF2FCA}"/>
    <dgm:cxn modelId="{569EB99A-ECED-48C1-8442-C94554859487}" type="presOf" srcId="{7CE00E92-6C8F-4859-9147-92C79BDA3B5F}" destId="{FC26B89F-2459-4499-83ED-51F8D07DBB8F}" srcOrd="0" destOrd="0" presId="urn:microsoft.com/office/officeart/2005/8/layout/vList2"/>
    <dgm:cxn modelId="{2BB179CD-E6B3-45D2-9200-E17024772BD2}" type="presOf" srcId="{24017D8C-5A93-4275-AC8D-1971A34D2292}" destId="{E9010B6A-F3CA-4E60-8C0E-66617BDB0F06}" srcOrd="0" destOrd="0" presId="urn:microsoft.com/office/officeart/2005/8/layout/vList2"/>
    <dgm:cxn modelId="{E1AD73D0-D1F4-471F-AB37-5F6C16FDDF79}" srcId="{24017D8C-5A93-4275-AC8D-1971A34D2292}" destId="{E1612DAE-82AA-45DD-973F-4B56AEDDCCA9}" srcOrd="3" destOrd="0" parTransId="{AC540F33-6FFD-4185-A837-2E85D0A734BF}" sibTransId="{ED80F1F1-925C-44C6-8834-D4CAE4E5C206}"/>
    <dgm:cxn modelId="{648558D9-C6AB-456F-A5DC-AEDAB364B547}" type="presOf" srcId="{13937450-C12F-429D-BDC3-E942CD974162}" destId="{467ACBFC-4051-4B45-9844-175DB480F06E}" srcOrd="0" destOrd="0" presId="urn:microsoft.com/office/officeart/2005/8/layout/vList2"/>
    <dgm:cxn modelId="{536F68F2-8D07-4FF7-BFA6-644BF7577E3A}" type="presOf" srcId="{E1612DAE-82AA-45DD-973F-4B56AEDDCCA9}" destId="{B47A86B5-9054-4E9E-A905-3B0E0DE622EF}" srcOrd="0" destOrd="0" presId="urn:microsoft.com/office/officeart/2005/8/layout/vList2"/>
    <dgm:cxn modelId="{7E0CE9F4-DCCA-4955-95AA-30833C782AF5}" type="presOf" srcId="{C19C1BCF-117F-4109-8D88-676524B6B338}" destId="{68F0F1CB-62B6-46E2-8BE0-FBA399C00F36}" srcOrd="0" destOrd="0" presId="urn:microsoft.com/office/officeart/2005/8/layout/vList2"/>
    <dgm:cxn modelId="{BA6B04BA-C4B8-464C-A28A-12302A1628E2}" type="presParOf" srcId="{E9010B6A-F3CA-4E60-8C0E-66617BDB0F06}" destId="{FC26B89F-2459-4499-83ED-51F8D07DBB8F}" srcOrd="0" destOrd="0" presId="urn:microsoft.com/office/officeart/2005/8/layout/vList2"/>
    <dgm:cxn modelId="{F1E613FB-F563-408D-AD23-76BEDA8A9352}" type="presParOf" srcId="{E9010B6A-F3CA-4E60-8C0E-66617BDB0F06}" destId="{84BDAE5F-2849-4190-8931-CC651B42DB6B}" srcOrd="1" destOrd="0" presId="urn:microsoft.com/office/officeart/2005/8/layout/vList2"/>
    <dgm:cxn modelId="{A9284E79-DEB8-47B9-BBA2-6DDE89978217}" type="presParOf" srcId="{E9010B6A-F3CA-4E60-8C0E-66617BDB0F06}" destId="{467ACBFC-4051-4B45-9844-175DB480F06E}" srcOrd="2" destOrd="0" presId="urn:microsoft.com/office/officeart/2005/8/layout/vList2"/>
    <dgm:cxn modelId="{30EB615C-996A-4192-AD03-8078C69059EA}" type="presParOf" srcId="{E9010B6A-F3CA-4E60-8C0E-66617BDB0F06}" destId="{72ECA95D-A8E4-47A3-A562-24252C019EC2}" srcOrd="3" destOrd="0" presId="urn:microsoft.com/office/officeart/2005/8/layout/vList2"/>
    <dgm:cxn modelId="{32FDB9AD-D07D-4077-B1E5-658999B52623}" type="presParOf" srcId="{E9010B6A-F3CA-4E60-8C0E-66617BDB0F06}" destId="{68F0F1CB-62B6-46E2-8BE0-FBA399C00F36}" srcOrd="4" destOrd="0" presId="urn:microsoft.com/office/officeart/2005/8/layout/vList2"/>
    <dgm:cxn modelId="{BDE0EA42-3CE6-4DE6-8603-1C4190C1F7D5}" type="presParOf" srcId="{E9010B6A-F3CA-4E60-8C0E-66617BDB0F06}" destId="{2D32C9FA-B58D-491D-9E9C-6088FA5AB29B}" srcOrd="5" destOrd="0" presId="urn:microsoft.com/office/officeart/2005/8/layout/vList2"/>
    <dgm:cxn modelId="{28FBF785-2DE6-4C40-8BC5-964BD1BE6523}" type="presParOf" srcId="{E9010B6A-F3CA-4E60-8C0E-66617BDB0F06}" destId="{B47A86B5-9054-4E9E-A905-3B0E0DE622EF}" srcOrd="6" destOrd="0" presId="urn:microsoft.com/office/officeart/2005/8/layout/vList2"/>
    <dgm:cxn modelId="{5F7CD872-F797-4332-A07F-B7BE5388E462}" type="presParOf" srcId="{E9010B6A-F3CA-4E60-8C0E-66617BDB0F06}" destId="{B48941B4-5316-4AB6-A33D-4076847A0EB4}" srcOrd="7" destOrd="0" presId="urn:microsoft.com/office/officeart/2005/8/layout/vList2"/>
    <dgm:cxn modelId="{09641E07-7339-4422-A5AB-A3DB59DB2690}" type="presParOf" srcId="{E9010B6A-F3CA-4E60-8C0E-66617BDB0F06}" destId="{85C4A502-6107-4896-BFDB-2012AAAD6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4C290-2A83-4C31-9C68-2051D702046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34C9BE-2093-4CFA-A0E1-29CF7CDD7B9F}">
      <dgm:prSet custT="1"/>
      <dgm:spPr/>
      <dgm:t>
        <a:bodyPr/>
        <a:lstStyle/>
        <a:p>
          <a:pPr>
            <a:defRPr cap="all"/>
          </a:pPr>
          <a:r>
            <a:rPr lang="en-GB" sz="1800" b="1" dirty="0"/>
            <a:t>Model 1 </a:t>
          </a:r>
          <a:r>
            <a:rPr lang="en-GB" sz="1800" dirty="0"/>
            <a:t>– WP characteristics EXCLUDING UCAS points</a:t>
          </a:r>
          <a:endParaRPr lang="en-US" sz="1800" dirty="0"/>
        </a:p>
      </dgm:t>
    </dgm:pt>
    <dgm:pt modelId="{42C1953A-DEE9-43C8-AE71-767FCC5853D5}" type="parTrans" cxnId="{2D5EA85E-1EFE-441E-84A9-8DAF2D0880CA}">
      <dgm:prSet/>
      <dgm:spPr/>
      <dgm:t>
        <a:bodyPr/>
        <a:lstStyle/>
        <a:p>
          <a:endParaRPr lang="en-US"/>
        </a:p>
      </dgm:t>
    </dgm:pt>
    <dgm:pt modelId="{F2A98743-D7CB-41FC-A317-F885B04E9FD5}" type="sibTrans" cxnId="{2D5EA85E-1EFE-441E-84A9-8DAF2D0880CA}">
      <dgm:prSet/>
      <dgm:spPr/>
      <dgm:t>
        <a:bodyPr/>
        <a:lstStyle/>
        <a:p>
          <a:endParaRPr lang="en-US"/>
        </a:p>
      </dgm:t>
    </dgm:pt>
    <dgm:pt modelId="{578A7586-B6E2-4C18-8267-1AFA75B2EBCD}">
      <dgm:prSet custT="1"/>
      <dgm:spPr/>
      <dgm:t>
        <a:bodyPr/>
        <a:lstStyle/>
        <a:p>
          <a:pPr>
            <a:defRPr cap="all"/>
          </a:pPr>
          <a:r>
            <a:rPr lang="en-GB" sz="1800" b="1" dirty="0"/>
            <a:t>Model 2 </a:t>
          </a:r>
          <a:r>
            <a:rPr lang="en-GB" sz="1800" dirty="0"/>
            <a:t>– the influence of adding UCAS points to model 1</a:t>
          </a:r>
          <a:endParaRPr lang="en-US" sz="1800" dirty="0"/>
        </a:p>
      </dgm:t>
    </dgm:pt>
    <dgm:pt modelId="{DD05CD56-4E8F-44D6-9973-ADFA545F9C9F}" type="parTrans" cxnId="{D28CF2E8-1B8A-42F7-9E2B-8BAA51580C11}">
      <dgm:prSet/>
      <dgm:spPr/>
      <dgm:t>
        <a:bodyPr/>
        <a:lstStyle/>
        <a:p>
          <a:endParaRPr lang="en-US"/>
        </a:p>
      </dgm:t>
    </dgm:pt>
    <dgm:pt modelId="{C9B178EA-790A-43B9-AF38-78D2E16A1763}" type="sibTrans" cxnId="{D28CF2E8-1B8A-42F7-9E2B-8BAA51580C11}">
      <dgm:prSet/>
      <dgm:spPr/>
      <dgm:t>
        <a:bodyPr/>
        <a:lstStyle/>
        <a:p>
          <a:endParaRPr lang="en-US"/>
        </a:p>
      </dgm:t>
    </dgm:pt>
    <dgm:pt modelId="{6DAB266F-E7AA-4A05-8003-8A5FFC786EBF}" type="pres">
      <dgm:prSet presAssocID="{AFA4C290-2A83-4C31-9C68-2051D70204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08EC01-4086-4459-B18D-655324B83140}" type="pres">
      <dgm:prSet presAssocID="{8F34C9BE-2093-4CFA-A0E1-29CF7CDD7B9F}" presName="root" presStyleCnt="0"/>
      <dgm:spPr/>
    </dgm:pt>
    <dgm:pt modelId="{4AF3BF67-C43F-4AD4-8F2E-653C0F1408C5}" type="pres">
      <dgm:prSet presAssocID="{8F34C9BE-2093-4CFA-A0E1-29CF7CDD7B9F}" presName="rootComposite" presStyleCnt="0"/>
      <dgm:spPr/>
    </dgm:pt>
    <dgm:pt modelId="{155AB3BA-E08D-4866-AF6D-0B9F341C6F73}" type="pres">
      <dgm:prSet presAssocID="{8F34C9BE-2093-4CFA-A0E1-29CF7CDD7B9F}" presName="rootText" presStyleLbl="node1" presStyleIdx="0" presStyleCnt="2" custScaleX="1557565" custScaleY="1664564" custLinFactNeighborX="-323" custLinFactNeighborY="16271"/>
      <dgm:spPr/>
    </dgm:pt>
    <dgm:pt modelId="{BEDE6D1E-8EBF-4B15-9760-5114CEDB3D44}" type="pres">
      <dgm:prSet presAssocID="{8F34C9BE-2093-4CFA-A0E1-29CF7CDD7B9F}" presName="rootConnector" presStyleLbl="node1" presStyleIdx="0" presStyleCnt="2"/>
      <dgm:spPr/>
    </dgm:pt>
    <dgm:pt modelId="{D82FC1A0-1B47-4216-B4F1-D37BFEF99649}" type="pres">
      <dgm:prSet presAssocID="{8F34C9BE-2093-4CFA-A0E1-29CF7CDD7B9F}" presName="childShape" presStyleCnt="0"/>
      <dgm:spPr/>
    </dgm:pt>
    <dgm:pt modelId="{7F74A940-4B55-4643-AABF-BCBD27267408}" type="pres">
      <dgm:prSet presAssocID="{578A7586-B6E2-4C18-8267-1AFA75B2EBCD}" presName="root" presStyleCnt="0"/>
      <dgm:spPr/>
    </dgm:pt>
    <dgm:pt modelId="{59048FCE-D5E0-4777-88DF-1F08DDE8C57E}" type="pres">
      <dgm:prSet presAssocID="{578A7586-B6E2-4C18-8267-1AFA75B2EBCD}" presName="rootComposite" presStyleCnt="0"/>
      <dgm:spPr/>
    </dgm:pt>
    <dgm:pt modelId="{AEC75A3C-DE14-4DC9-B035-BDE80447E4E1}" type="pres">
      <dgm:prSet presAssocID="{578A7586-B6E2-4C18-8267-1AFA75B2EBCD}" presName="rootText" presStyleLbl="node1" presStyleIdx="1" presStyleCnt="2" custScaleX="1503778" custScaleY="1584420" custLinFactNeighborX="-1343" custLinFactNeighborY="38299"/>
      <dgm:spPr/>
    </dgm:pt>
    <dgm:pt modelId="{D95DF9B8-3529-491B-94CD-4B1A711FC61C}" type="pres">
      <dgm:prSet presAssocID="{578A7586-B6E2-4C18-8267-1AFA75B2EBCD}" presName="rootConnector" presStyleLbl="node1" presStyleIdx="1" presStyleCnt="2"/>
      <dgm:spPr/>
    </dgm:pt>
    <dgm:pt modelId="{FB169E1C-5EB5-4DD6-A2C1-5224761CD608}" type="pres">
      <dgm:prSet presAssocID="{578A7586-B6E2-4C18-8267-1AFA75B2EBCD}" presName="childShape" presStyleCnt="0"/>
      <dgm:spPr/>
    </dgm:pt>
  </dgm:ptLst>
  <dgm:cxnLst>
    <dgm:cxn modelId="{CC8ADA2E-8A7D-45B4-A675-4026983E3A82}" type="presOf" srcId="{578A7586-B6E2-4C18-8267-1AFA75B2EBCD}" destId="{AEC75A3C-DE14-4DC9-B035-BDE80447E4E1}" srcOrd="0" destOrd="0" presId="urn:microsoft.com/office/officeart/2005/8/layout/hierarchy3"/>
    <dgm:cxn modelId="{99B5C831-226B-4FB3-902C-DD0FF7092C90}" type="presOf" srcId="{8F34C9BE-2093-4CFA-A0E1-29CF7CDD7B9F}" destId="{155AB3BA-E08D-4866-AF6D-0B9F341C6F73}" srcOrd="0" destOrd="0" presId="urn:microsoft.com/office/officeart/2005/8/layout/hierarchy3"/>
    <dgm:cxn modelId="{2D5EA85E-1EFE-441E-84A9-8DAF2D0880CA}" srcId="{AFA4C290-2A83-4C31-9C68-2051D7020460}" destId="{8F34C9BE-2093-4CFA-A0E1-29CF7CDD7B9F}" srcOrd="0" destOrd="0" parTransId="{42C1953A-DEE9-43C8-AE71-767FCC5853D5}" sibTransId="{F2A98743-D7CB-41FC-A317-F885B04E9FD5}"/>
    <dgm:cxn modelId="{5599BB93-809D-4F0D-92AB-F572B9750E5D}" type="presOf" srcId="{8F34C9BE-2093-4CFA-A0E1-29CF7CDD7B9F}" destId="{BEDE6D1E-8EBF-4B15-9760-5114CEDB3D44}" srcOrd="1" destOrd="0" presId="urn:microsoft.com/office/officeart/2005/8/layout/hierarchy3"/>
    <dgm:cxn modelId="{8AA79FA3-5771-466A-B614-E822D653FD99}" type="presOf" srcId="{AFA4C290-2A83-4C31-9C68-2051D7020460}" destId="{6DAB266F-E7AA-4A05-8003-8A5FFC786EBF}" srcOrd="0" destOrd="0" presId="urn:microsoft.com/office/officeart/2005/8/layout/hierarchy3"/>
    <dgm:cxn modelId="{290CBFD6-C15B-48D1-B227-0A06C1BEA5C0}" type="presOf" srcId="{578A7586-B6E2-4C18-8267-1AFA75B2EBCD}" destId="{D95DF9B8-3529-491B-94CD-4B1A711FC61C}" srcOrd="1" destOrd="0" presId="urn:microsoft.com/office/officeart/2005/8/layout/hierarchy3"/>
    <dgm:cxn modelId="{D28CF2E8-1B8A-42F7-9E2B-8BAA51580C11}" srcId="{AFA4C290-2A83-4C31-9C68-2051D7020460}" destId="{578A7586-B6E2-4C18-8267-1AFA75B2EBCD}" srcOrd="1" destOrd="0" parTransId="{DD05CD56-4E8F-44D6-9973-ADFA545F9C9F}" sibTransId="{C9B178EA-790A-43B9-AF38-78D2E16A1763}"/>
    <dgm:cxn modelId="{5464E9D9-755F-4134-95AC-A35A43D50AD3}" type="presParOf" srcId="{6DAB266F-E7AA-4A05-8003-8A5FFC786EBF}" destId="{4B08EC01-4086-4459-B18D-655324B83140}" srcOrd="0" destOrd="0" presId="urn:microsoft.com/office/officeart/2005/8/layout/hierarchy3"/>
    <dgm:cxn modelId="{0699AAC5-726D-4C2F-890A-576DE3AFDEDA}" type="presParOf" srcId="{4B08EC01-4086-4459-B18D-655324B83140}" destId="{4AF3BF67-C43F-4AD4-8F2E-653C0F1408C5}" srcOrd="0" destOrd="0" presId="urn:microsoft.com/office/officeart/2005/8/layout/hierarchy3"/>
    <dgm:cxn modelId="{C6D338F8-E3EF-4E7D-99B1-DBE9359B1ACE}" type="presParOf" srcId="{4AF3BF67-C43F-4AD4-8F2E-653C0F1408C5}" destId="{155AB3BA-E08D-4866-AF6D-0B9F341C6F73}" srcOrd="0" destOrd="0" presId="urn:microsoft.com/office/officeart/2005/8/layout/hierarchy3"/>
    <dgm:cxn modelId="{D70A3F47-FCC1-467F-B14B-4B6D42F20A78}" type="presParOf" srcId="{4AF3BF67-C43F-4AD4-8F2E-653C0F1408C5}" destId="{BEDE6D1E-8EBF-4B15-9760-5114CEDB3D44}" srcOrd="1" destOrd="0" presId="urn:microsoft.com/office/officeart/2005/8/layout/hierarchy3"/>
    <dgm:cxn modelId="{CE74B639-B60E-4EE4-AAFA-13795928C5F1}" type="presParOf" srcId="{4B08EC01-4086-4459-B18D-655324B83140}" destId="{D82FC1A0-1B47-4216-B4F1-D37BFEF99649}" srcOrd="1" destOrd="0" presId="urn:microsoft.com/office/officeart/2005/8/layout/hierarchy3"/>
    <dgm:cxn modelId="{D2548AC1-9927-45D4-933C-D108462507BC}" type="presParOf" srcId="{6DAB266F-E7AA-4A05-8003-8A5FFC786EBF}" destId="{7F74A940-4B55-4643-AABF-BCBD27267408}" srcOrd="1" destOrd="0" presId="urn:microsoft.com/office/officeart/2005/8/layout/hierarchy3"/>
    <dgm:cxn modelId="{3BE771F8-7423-4475-B0C8-8D62AC2FB21E}" type="presParOf" srcId="{7F74A940-4B55-4643-AABF-BCBD27267408}" destId="{59048FCE-D5E0-4777-88DF-1F08DDE8C57E}" srcOrd="0" destOrd="0" presId="urn:microsoft.com/office/officeart/2005/8/layout/hierarchy3"/>
    <dgm:cxn modelId="{507304B3-FC34-4BCF-828E-D807BC573734}" type="presParOf" srcId="{59048FCE-D5E0-4777-88DF-1F08DDE8C57E}" destId="{AEC75A3C-DE14-4DC9-B035-BDE80447E4E1}" srcOrd="0" destOrd="0" presId="urn:microsoft.com/office/officeart/2005/8/layout/hierarchy3"/>
    <dgm:cxn modelId="{674DB8DF-545C-453C-8442-DF90F7A099E9}" type="presParOf" srcId="{59048FCE-D5E0-4777-88DF-1F08DDE8C57E}" destId="{D95DF9B8-3529-491B-94CD-4B1A711FC61C}" srcOrd="1" destOrd="0" presId="urn:microsoft.com/office/officeart/2005/8/layout/hierarchy3"/>
    <dgm:cxn modelId="{E9B07A9B-3EDE-43CF-8253-9058F1FAD4D8}" type="presParOf" srcId="{7F74A940-4B55-4643-AABF-BCBD27267408}" destId="{FB169E1C-5EB5-4DD6-A2C1-5224761CD60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7312D-6F0B-4E44-B17A-7801AF9F228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192E89-EEC8-477C-BD1A-2A4D9B82C0C8}">
      <dgm:prSet/>
      <dgm:spPr/>
      <dgm:t>
        <a:bodyPr/>
        <a:lstStyle/>
        <a:p>
          <a:r>
            <a:rPr lang="en-GB" b="1" u="sng"/>
            <a:t>Conclusion</a:t>
          </a:r>
          <a:r>
            <a:rPr lang="en-GB" b="1"/>
            <a:t>: No WP characteristics or</a:t>
          </a:r>
          <a:endParaRPr lang="en-US"/>
        </a:p>
      </dgm:t>
    </dgm:pt>
    <dgm:pt modelId="{821CC7F9-DDDC-4941-A9B0-457F97FEC2CA}" type="parTrans" cxnId="{C0CEDE34-0599-4558-80FD-EF69E3EA7937}">
      <dgm:prSet/>
      <dgm:spPr/>
      <dgm:t>
        <a:bodyPr/>
        <a:lstStyle/>
        <a:p>
          <a:endParaRPr lang="en-US"/>
        </a:p>
      </dgm:t>
    </dgm:pt>
    <dgm:pt modelId="{3160114B-EFCC-4552-B382-E92F1837BB55}" type="sibTrans" cxnId="{C0CEDE34-0599-4558-80FD-EF69E3EA7937}">
      <dgm:prSet/>
      <dgm:spPr/>
      <dgm:t>
        <a:bodyPr/>
        <a:lstStyle/>
        <a:p>
          <a:endParaRPr lang="en-US"/>
        </a:p>
      </dgm:t>
    </dgm:pt>
    <dgm:pt modelId="{5B508E66-1C0D-4ABF-B9A4-FBC10238D919}">
      <dgm:prSet/>
      <dgm:spPr/>
      <dgm:t>
        <a:bodyPr/>
        <a:lstStyle/>
        <a:p>
          <a:r>
            <a:rPr lang="en-GB" b="1"/>
            <a:t>UCAS points</a:t>
          </a:r>
          <a:endParaRPr lang="en-US"/>
        </a:p>
      </dgm:t>
    </dgm:pt>
    <dgm:pt modelId="{1DDE54CF-62A9-4083-8ACC-FCA43DEFB36B}" type="parTrans" cxnId="{BF9871D5-0719-487A-B693-E32A30B94623}">
      <dgm:prSet/>
      <dgm:spPr/>
      <dgm:t>
        <a:bodyPr/>
        <a:lstStyle/>
        <a:p>
          <a:endParaRPr lang="en-US"/>
        </a:p>
      </dgm:t>
    </dgm:pt>
    <dgm:pt modelId="{9A835E22-9F39-452D-ADC4-15168DDAB1B5}" type="sibTrans" cxnId="{BF9871D5-0719-487A-B693-E32A30B94623}">
      <dgm:prSet/>
      <dgm:spPr/>
      <dgm:t>
        <a:bodyPr/>
        <a:lstStyle/>
        <a:p>
          <a:endParaRPr lang="en-US"/>
        </a:p>
      </dgm:t>
    </dgm:pt>
    <dgm:pt modelId="{93A7BD4D-7446-48DD-8A06-73ACE47C6761}">
      <dgm:prSet/>
      <dgm:spPr/>
      <dgm:t>
        <a:bodyPr/>
        <a:lstStyle/>
        <a:p>
          <a:r>
            <a:rPr lang="en-GB" b="1" dirty="0"/>
            <a:t>significantly influence degree award mark  </a:t>
          </a:r>
          <a:endParaRPr lang="en-US" dirty="0"/>
        </a:p>
      </dgm:t>
    </dgm:pt>
    <dgm:pt modelId="{93D6274A-99D5-4F53-86F3-6EFEAE76D0FC}" type="parTrans" cxnId="{CD20094B-7CF6-4A3C-B502-00939B1E083F}">
      <dgm:prSet/>
      <dgm:spPr/>
      <dgm:t>
        <a:bodyPr/>
        <a:lstStyle/>
        <a:p>
          <a:endParaRPr lang="en-US"/>
        </a:p>
      </dgm:t>
    </dgm:pt>
    <dgm:pt modelId="{20DB05EB-7A0A-4F9D-9D81-8B48AED427F2}" type="sibTrans" cxnId="{CD20094B-7CF6-4A3C-B502-00939B1E083F}">
      <dgm:prSet/>
      <dgm:spPr/>
      <dgm:t>
        <a:bodyPr/>
        <a:lstStyle/>
        <a:p>
          <a:endParaRPr lang="en-US"/>
        </a:p>
      </dgm:t>
    </dgm:pt>
    <dgm:pt modelId="{25C8D888-9AB6-4EFA-B4A1-8ED755E82738}" type="pres">
      <dgm:prSet presAssocID="{D207312D-6F0B-4E44-B17A-7801AF9F228F}" presName="linear" presStyleCnt="0">
        <dgm:presLayoutVars>
          <dgm:animLvl val="lvl"/>
          <dgm:resizeHandles val="exact"/>
        </dgm:presLayoutVars>
      </dgm:prSet>
      <dgm:spPr/>
    </dgm:pt>
    <dgm:pt modelId="{0CB3E3DC-A74D-4CF1-AC28-3CED1F7F6C8D}" type="pres">
      <dgm:prSet presAssocID="{73192E89-EEC8-477C-BD1A-2A4D9B82C0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9B58F14-596F-4076-B016-AD2B70CECEEC}" type="pres">
      <dgm:prSet presAssocID="{3160114B-EFCC-4552-B382-E92F1837BB55}" presName="spacer" presStyleCnt="0"/>
      <dgm:spPr/>
    </dgm:pt>
    <dgm:pt modelId="{756398BF-0DC7-4BF2-82F5-22AA1FEB12BC}" type="pres">
      <dgm:prSet presAssocID="{5B508E66-1C0D-4ABF-B9A4-FBC10238D9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0E21A2-9834-4A8B-90FB-2F3CC0D9C62E}" type="pres">
      <dgm:prSet presAssocID="{9A835E22-9F39-452D-ADC4-15168DDAB1B5}" presName="spacer" presStyleCnt="0"/>
      <dgm:spPr/>
    </dgm:pt>
    <dgm:pt modelId="{B94C36F0-1787-4AA3-BB7D-D88431256035}" type="pres">
      <dgm:prSet presAssocID="{93A7BD4D-7446-48DD-8A06-73ACE47C67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7C04B21-9FF7-47B9-94D3-A6760C6105EC}" type="presOf" srcId="{D207312D-6F0B-4E44-B17A-7801AF9F228F}" destId="{25C8D888-9AB6-4EFA-B4A1-8ED755E82738}" srcOrd="0" destOrd="0" presId="urn:microsoft.com/office/officeart/2005/8/layout/vList2"/>
    <dgm:cxn modelId="{DCCADC2B-1A69-4507-9D0E-19EEC6FC4333}" type="presOf" srcId="{5B508E66-1C0D-4ABF-B9A4-FBC10238D919}" destId="{756398BF-0DC7-4BF2-82F5-22AA1FEB12BC}" srcOrd="0" destOrd="0" presId="urn:microsoft.com/office/officeart/2005/8/layout/vList2"/>
    <dgm:cxn modelId="{C0CEDE34-0599-4558-80FD-EF69E3EA7937}" srcId="{D207312D-6F0B-4E44-B17A-7801AF9F228F}" destId="{73192E89-EEC8-477C-BD1A-2A4D9B82C0C8}" srcOrd="0" destOrd="0" parTransId="{821CC7F9-DDDC-4941-A9B0-457F97FEC2CA}" sibTransId="{3160114B-EFCC-4552-B382-E92F1837BB55}"/>
    <dgm:cxn modelId="{CD20094B-7CF6-4A3C-B502-00939B1E083F}" srcId="{D207312D-6F0B-4E44-B17A-7801AF9F228F}" destId="{93A7BD4D-7446-48DD-8A06-73ACE47C6761}" srcOrd="2" destOrd="0" parTransId="{93D6274A-99D5-4F53-86F3-6EFEAE76D0FC}" sibTransId="{20DB05EB-7A0A-4F9D-9D81-8B48AED427F2}"/>
    <dgm:cxn modelId="{B7F29C96-6E2A-4A06-BD4F-4537450DFF36}" type="presOf" srcId="{73192E89-EEC8-477C-BD1A-2A4D9B82C0C8}" destId="{0CB3E3DC-A74D-4CF1-AC28-3CED1F7F6C8D}" srcOrd="0" destOrd="0" presId="urn:microsoft.com/office/officeart/2005/8/layout/vList2"/>
    <dgm:cxn modelId="{BF9871D5-0719-487A-B693-E32A30B94623}" srcId="{D207312D-6F0B-4E44-B17A-7801AF9F228F}" destId="{5B508E66-1C0D-4ABF-B9A4-FBC10238D919}" srcOrd="1" destOrd="0" parTransId="{1DDE54CF-62A9-4083-8ACC-FCA43DEFB36B}" sibTransId="{9A835E22-9F39-452D-ADC4-15168DDAB1B5}"/>
    <dgm:cxn modelId="{1C276BE2-F419-4962-803A-53369255E42D}" type="presOf" srcId="{93A7BD4D-7446-48DD-8A06-73ACE47C6761}" destId="{B94C36F0-1787-4AA3-BB7D-D88431256035}" srcOrd="0" destOrd="0" presId="urn:microsoft.com/office/officeart/2005/8/layout/vList2"/>
    <dgm:cxn modelId="{5678ECC0-643A-4AE9-B4FB-582D1678750E}" type="presParOf" srcId="{25C8D888-9AB6-4EFA-B4A1-8ED755E82738}" destId="{0CB3E3DC-A74D-4CF1-AC28-3CED1F7F6C8D}" srcOrd="0" destOrd="0" presId="urn:microsoft.com/office/officeart/2005/8/layout/vList2"/>
    <dgm:cxn modelId="{C912F42E-B806-4FFF-B3BD-EB0B8590A434}" type="presParOf" srcId="{25C8D888-9AB6-4EFA-B4A1-8ED755E82738}" destId="{89B58F14-596F-4076-B016-AD2B70CECEEC}" srcOrd="1" destOrd="0" presId="urn:microsoft.com/office/officeart/2005/8/layout/vList2"/>
    <dgm:cxn modelId="{D3798003-7C1D-4DA3-87DE-EADBB979BC54}" type="presParOf" srcId="{25C8D888-9AB6-4EFA-B4A1-8ED755E82738}" destId="{756398BF-0DC7-4BF2-82F5-22AA1FEB12BC}" srcOrd="2" destOrd="0" presId="urn:microsoft.com/office/officeart/2005/8/layout/vList2"/>
    <dgm:cxn modelId="{DF0B9B67-41D9-4942-A23E-142BA6049F8E}" type="presParOf" srcId="{25C8D888-9AB6-4EFA-B4A1-8ED755E82738}" destId="{820E21A2-9834-4A8B-90FB-2F3CC0D9C62E}" srcOrd="3" destOrd="0" presId="urn:microsoft.com/office/officeart/2005/8/layout/vList2"/>
    <dgm:cxn modelId="{DB0A8356-0538-4304-854A-8A3F990C088A}" type="presParOf" srcId="{25C8D888-9AB6-4EFA-B4A1-8ED755E82738}" destId="{B94C36F0-1787-4AA3-BB7D-D884312560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4D1AA2-B752-41A2-BBEE-40A41C65681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6AF320A0-5302-4E39-A14E-7248F6D9D6D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Dr Emma Stewart (University of York PhD Student and intern)</a:t>
          </a:r>
        </a:p>
      </dgm:t>
    </dgm:pt>
    <dgm:pt modelId="{E7C64670-5F98-441B-90B7-8EDD9BF3AAE4}" type="parTrans" cxnId="{AE9207AE-4BFA-4354-BE81-8AD696AB077C}">
      <dgm:prSet/>
      <dgm:spPr/>
      <dgm:t>
        <a:bodyPr/>
        <a:lstStyle/>
        <a:p>
          <a:endParaRPr lang="en-US"/>
        </a:p>
      </dgm:t>
    </dgm:pt>
    <dgm:pt modelId="{F3DDACF8-775A-4A8D-9C09-BCFD334E2598}" type="sibTrans" cxnId="{AE9207AE-4BFA-4354-BE81-8AD696AB077C}">
      <dgm:prSet/>
      <dgm:spPr/>
      <dgm:t>
        <a:bodyPr/>
        <a:lstStyle/>
        <a:p>
          <a:endParaRPr lang="en-US"/>
        </a:p>
      </dgm:t>
    </dgm:pt>
    <dgm:pt modelId="{7599F714-F0C1-4C9E-A379-2B9F78317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Dr Jim Taylor – statistics</a:t>
          </a:r>
        </a:p>
      </dgm:t>
    </dgm:pt>
    <dgm:pt modelId="{9DAB2FAA-0AAA-4182-846A-8F64EFA2DE95}" type="parTrans" cxnId="{5F08CE22-3A0F-4306-81F9-4A0BBD0E34AC}">
      <dgm:prSet/>
      <dgm:spPr/>
      <dgm:t>
        <a:bodyPr/>
        <a:lstStyle/>
        <a:p>
          <a:endParaRPr lang="en-US"/>
        </a:p>
      </dgm:t>
    </dgm:pt>
    <dgm:pt modelId="{2DFEB355-F994-431C-BFF8-F58EFC5D387B}" type="sibTrans" cxnId="{5F08CE22-3A0F-4306-81F9-4A0BBD0E34AC}">
      <dgm:prSet/>
      <dgm:spPr/>
      <dgm:t>
        <a:bodyPr/>
        <a:lstStyle/>
        <a:p>
          <a:endParaRPr lang="en-US"/>
        </a:p>
      </dgm:t>
    </dgm:pt>
    <dgm:pt modelId="{60A4F6D3-0762-4EDD-A21F-0CDA8D1C49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Whole Biomed team at YSJ</a:t>
          </a:r>
        </a:p>
      </dgm:t>
    </dgm:pt>
    <dgm:pt modelId="{9B1F1889-A390-4BA5-968C-DC6FDBE44630}" type="parTrans" cxnId="{734CB88D-8BCC-4AC6-BC12-19F414C8259E}">
      <dgm:prSet/>
      <dgm:spPr/>
      <dgm:t>
        <a:bodyPr/>
        <a:lstStyle/>
        <a:p>
          <a:endParaRPr lang="en-US"/>
        </a:p>
      </dgm:t>
    </dgm:pt>
    <dgm:pt modelId="{7B722D2C-D18E-40AC-A3D7-AD469CA0741A}" type="sibTrans" cxnId="{734CB88D-8BCC-4AC6-BC12-19F414C8259E}">
      <dgm:prSet/>
      <dgm:spPr/>
      <dgm:t>
        <a:bodyPr/>
        <a:lstStyle/>
        <a:p>
          <a:endParaRPr lang="en-US"/>
        </a:p>
      </dgm:t>
    </dgm:pt>
    <dgm:pt modelId="{87A45B07-A927-44C6-8654-AF5370BE39A2}" type="pres">
      <dgm:prSet presAssocID="{814D1AA2-B752-41A2-BBEE-40A41C656818}" presName="root" presStyleCnt="0">
        <dgm:presLayoutVars>
          <dgm:dir/>
          <dgm:resizeHandles val="exact"/>
        </dgm:presLayoutVars>
      </dgm:prSet>
      <dgm:spPr/>
    </dgm:pt>
    <dgm:pt modelId="{36C1FCBE-0A2C-49A8-BF05-FE397B666673}" type="pres">
      <dgm:prSet presAssocID="{6AF320A0-5302-4E39-A14E-7248F6D9D6D8}" presName="compNode" presStyleCnt="0"/>
      <dgm:spPr/>
    </dgm:pt>
    <dgm:pt modelId="{62F0A0DF-6568-493C-ADC3-5B35FA68BB63}" type="pres">
      <dgm:prSet presAssocID="{6AF320A0-5302-4E39-A14E-7248F6D9D6D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7CE01AF-2C63-427A-91E7-E920EB1E800F}" type="pres">
      <dgm:prSet presAssocID="{6AF320A0-5302-4E39-A14E-7248F6D9D6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4B31592-F8D0-4FC4-A1E5-EE329F80925E}" type="pres">
      <dgm:prSet presAssocID="{6AF320A0-5302-4E39-A14E-7248F6D9D6D8}" presName="spaceRect" presStyleCnt="0"/>
      <dgm:spPr/>
    </dgm:pt>
    <dgm:pt modelId="{496F1074-1BD2-41A3-AFF5-ABCB4FD638DA}" type="pres">
      <dgm:prSet presAssocID="{6AF320A0-5302-4E39-A14E-7248F6D9D6D8}" presName="textRect" presStyleLbl="revTx" presStyleIdx="0" presStyleCnt="3" custScaleY="112438">
        <dgm:presLayoutVars>
          <dgm:chMax val="1"/>
          <dgm:chPref val="1"/>
        </dgm:presLayoutVars>
      </dgm:prSet>
      <dgm:spPr/>
    </dgm:pt>
    <dgm:pt modelId="{D6287CEF-00E9-4DFB-A5B7-EE2072A7B85C}" type="pres">
      <dgm:prSet presAssocID="{F3DDACF8-775A-4A8D-9C09-BCFD334E2598}" presName="sibTrans" presStyleCnt="0"/>
      <dgm:spPr/>
    </dgm:pt>
    <dgm:pt modelId="{AB5B49B8-5C89-494A-B4C1-D0D53D79F8CD}" type="pres">
      <dgm:prSet presAssocID="{7599F714-F0C1-4C9E-A379-2B9F783178B8}" presName="compNode" presStyleCnt="0"/>
      <dgm:spPr/>
    </dgm:pt>
    <dgm:pt modelId="{C62BFB8E-4F5E-4595-B8F7-8E546BF828B3}" type="pres">
      <dgm:prSet presAssocID="{7599F714-F0C1-4C9E-A379-2B9F783178B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ADF7C9-6B07-4906-ADA8-5CB790C32C60}" type="pres">
      <dgm:prSet presAssocID="{7599F714-F0C1-4C9E-A379-2B9F78317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413BFEC-412F-4114-B554-E3B22EE27C79}" type="pres">
      <dgm:prSet presAssocID="{7599F714-F0C1-4C9E-A379-2B9F783178B8}" presName="spaceRect" presStyleCnt="0"/>
      <dgm:spPr/>
    </dgm:pt>
    <dgm:pt modelId="{1817E67C-E85F-4338-86EE-1A2967DAF47A}" type="pres">
      <dgm:prSet presAssocID="{7599F714-F0C1-4C9E-A379-2B9F783178B8}" presName="textRect" presStyleLbl="revTx" presStyleIdx="1" presStyleCnt="3" custScaleY="114305">
        <dgm:presLayoutVars>
          <dgm:chMax val="1"/>
          <dgm:chPref val="1"/>
        </dgm:presLayoutVars>
      </dgm:prSet>
      <dgm:spPr/>
    </dgm:pt>
    <dgm:pt modelId="{B8C41222-2E93-411F-BB7D-3984A10C77BD}" type="pres">
      <dgm:prSet presAssocID="{2DFEB355-F994-431C-BFF8-F58EFC5D387B}" presName="sibTrans" presStyleCnt="0"/>
      <dgm:spPr/>
    </dgm:pt>
    <dgm:pt modelId="{60362F55-6901-4D5E-84E6-525F2192CCC9}" type="pres">
      <dgm:prSet presAssocID="{60A4F6D3-0762-4EDD-A21F-0CDA8D1C49B4}" presName="compNode" presStyleCnt="0"/>
      <dgm:spPr/>
    </dgm:pt>
    <dgm:pt modelId="{97C6C917-599A-4784-B662-4853B156AE81}" type="pres">
      <dgm:prSet presAssocID="{60A4F6D3-0762-4EDD-A21F-0CDA8D1C49B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9A06CE1-DD52-4D3C-BA95-906A5032CCE9}" type="pres">
      <dgm:prSet presAssocID="{60A4F6D3-0762-4EDD-A21F-0CDA8D1C49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EE12D05-DB20-4219-BC2C-F55A77C3F18F}" type="pres">
      <dgm:prSet presAssocID="{60A4F6D3-0762-4EDD-A21F-0CDA8D1C49B4}" presName="spaceRect" presStyleCnt="0"/>
      <dgm:spPr/>
    </dgm:pt>
    <dgm:pt modelId="{DEE873D1-89EC-4016-BB6D-4ECCA984A9DE}" type="pres">
      <dgm:prSet presAssocID="{60A4F6D3-0762-4EDD-A21F-0CDA8D1C49B4}" presName="textRect" presStyleLbl="revTx" presStyleIdx="2" presStyleCnt="3" custScaleY="109478">
        <dgm:presLayoutVars>
          <dgm:chMax val="1"/>
          <dgm:chPref val="1"/>
        </dgm:presLayoutVars>
      </dgm:prSet>
      <dgm:spPr/>
    </dgm:pt>
  </dgm:ptLst>
  <dgm:cxnLst>
    <dgm:cxn modelId="{C600C31F-9DA8-4053-8CD9-374CDFF412AD}" type="presOf" srcId="{6AF320A0-5302-4E39-A14E-7248F6D9D6D8}" destId="{496F1074-1BD2-41A3-AFF5-ABCB4FD638DA}" srcOrd="0" destOrd="0" presId="urn:microsoft.com/office/officeart/2018/5/layout/IconLeafLabelList"/>
    <dgm:cxn modelId="{5F08CE22-3A0F-4306-81F9-4A0BBD0E34AC}" srcId="{814D1AA2-B752-41A2-BBEE-40A41C656818}" destId="{7599F714-F0C1-4C9E-A379-2B9F783178B8}" srcOrd="1" destOrd="0" parTransId="{9DAB2FAA-0AAA-4182-846A-8F64EFA2DE95}" sibTransId="{2DFEB355-F994-431C-BFF8-F58EFC5D387B}"/>
    <dgm:cxn modelId="{AAFC7674-4A0C-4BD2-B998-480074B31367}" type="presOf" srcId="{60A4F6D3-0762-4EDD-A21F-0CDA8D1C49B4}" destId="{DEE873D1-89EC-4016-BB6D-4ECCA984A9DE}" srcOrd="0" destOrd="0" presId="urn:microsoft.com/office/officeart/2018/5/layout/IconLeafLabelList"/>
    <dgm:cxn modelId="{734CB88D-8BCC-4AC6-BC12-19F414C8259E}" srcId="{814D1AA2-B752-41A2-BBEE-40A41C656818}" destId="{60A4F6D3-0762-4EDD-A21F-0CDA8D1C49B4}" srcOrd="2" destOrd="0" parTransId="{9B1F1889-A390-4BA5-968C-DC6FDBE44630}" sibTransId="{7B722D2C-D18E-40AC-A3D7-AD469CA0741A}"/>
    <dgm:cxn modelId="{76E01A9A-3441-43F7-AEA0-A2394828F896}" type="presOf" srcId="{7599F714-F0C1-4C9E-A379-2B9F783178B8}" destId="{1817E67C-E85F-4338-86EE-1A2967DAF47A}" srcOrd="0" destOrd="0" presId="urn:microsoft.com/office/officeart/2018/5/layout/IconLeafLabelList"/>
    <dgm:cxn modelId="{AE9207AE-4BFA-4354-BE81-8AD696AB077C}" srcId="{814D1AA2-B752-41A2-BBEE-40A41C656818}" destId="{6AF320A0-5302-4E39-A14E-7248F6D9D6D8}" srcOrd="0" destOrd="0" parTransId="{E7C64670-5F98-441B-90B7-8EDD9BF3AAE4}" sibTransId="{F3DDACF8-775A-4A8D-9C09-BCFD334E2598}"/>
    <dgm:cxn modelId="{430EABF5-DA58-42BA-BACC-C211FA1ADE19}" type="presOf" srcId="{814D1AA2-B752-41A2-BBEE-40A41C656818}" destId="{87A45B07-A927-44C6-8654-AF5370BE39A2}" srcOrd="0" destOrd="0" presId="urn:microsoft.com/office/officeart/2018/5/layout/IconLeafLabelList"/>
    <dgm:cxn modelId="{F85ABE39-5520-47A5-8C94-C65F06F97BFD}" type="presParOf" srcId="{87A45B07-A927-44C6-8654-AF5370BE39A2}" destId="{36C1FCBE-0A2C-49A8-BF05-FE397B666673}" srcOrd="0" destOrd="0" presId="urn:microsoft.com/office/officeart/2018/5/layout/IconLeafLabelList"/>
    <dgm:cxn modelId="{B7692580-CBEB-43A1-840A-359286F1CCBB}" type="presParOf" srcId="{36C1FCBE-0A2C-49A8-BF05-FE397B666673}" destId="{62F0A0DF-6568-493C-ADC3-5B35FA68BB63}" srcOrd="0" destOrd="0" presId="urn:microsoft.com/office/officeart/2018/5/layout/IconLeafLabelList"/>
    <dgm:cxn modelId="{FC70C1F0-8710-4104-88B7-C869375B3EA2}" type="presParOf" srcId="{36C1FCBE-0A2C-49A8-BF05-FE397B666673}" destId="{D7CE01AF-2C63-427A-91E7-E920EB1E800F}" srcOrd="1" destOrd="0" presId="urn:microsoft.com/office/officeart/2018/5/layout/IconLeafLabelList"/>
    <dgm:cxn modelId="{B82D1DD6-3A98-4BD9-9752-9641072783F9}" type="presParOf" srcId="{36C1FCBE-0A2C-49A8-BF05-FE397B666673}" destId="{44B31592-F8D0-4FC4-A1E5-EE329F80925E}" srcOrd="2" destOrd="0" presId="urn:microsoft.com/office/officeart/2018/5/layout/IconLeafLabelList"/>
    <dgm:cxn modelId="{07D09284-AAF6-4837-A53A-08E8F2993B6A}" type="presParOf" srcId="{36C1FCBE-0A2C-49A8-BF05-FE397B666673}" destId="{496F1074-1BD2-41A3-AFF5-ABCB4FD638DA}" srcOrd="3" destOrd="0" presId="urn:microsoft.com/office/officeart/2018/5/layout/IconLeafLabelList"/>
    <dgm:cxn modelId="{A98C5524-22E9-44B9-959D-E06881D2A44B}" type="presParOf" srcId="{87A45B07-A927-44C6-8654-AF5370BE39A2}" destId="{D6287CEF-00E9-4DFB-A5B7-EE2072A7B85C}" srcOrd="1" destOrd="0" presId="urn:microsoft.com/office/officeart/2018/5/layout/IconLeafLabelList"/>
    <dgm:cxn modelId="{BD884EBB-1006-4B71-A1B0-28C253C327A7}" type="presParOf" srcId="{87A45B07-A927-44C6-8654-AF5370BE39A2}" destId="{AB5B49B8-5C89-494A-B4C1-D0D53D79F8CD}" srcOrd="2" destOrd="0" presId="urn:microsoft.com/office/officeart/2018/5/layout/IconLeafLabelList"/>
    <dgm:cxn modelId="{340B2E7D-45E4-43AE-B806-7053F88CC9BC}" type="presParOf" srcId="{AB5B49B8-5C89-494A-B4C1-D0D53D79F8CD}" destId="{C62BFB8E-4F5E-4595-B8F7-8E546BF828B3}" srcOrd="0" destOrd="0" presId="urn:microsoft.com/office/officeart/2018/5/layout/IconLeafLabelList"/>
    <dgm:cxn modelId="{3C1A36B6-2792-4C31-9493-F816818FE661}" type="presParOf" srcId="{AB5B49B8-5C89-494A-B4C1-D0D53D79F8CD}" destId="{9FADF7C9-6B07-4906-ADA8-5CB790C32C60}" srcOrd="1" destOrd="0" presId="urn:microsoft.com/office/officeart/2018/5/layout/IconLeafLabelList"/>
    <dgm:cxn modelId="{2B2B16FD-5DFE-4424-B299-21B5739B6273}" type="presParOf" srcId="{AB5B49B8-5C89-494A-B4C1-D0D53D79F8CD}" destId="{A413BFEC-412F-4114-B554-E3B22EE27C79}" srcOrd="2" destOrd="0" presId="urn:microsoft.com/office/officeart/2018/5/layout/IconLeafLabelList"/>
    <dgm:cxn modelId="{B580931E-7847-45C9-BE57-0BE2907F2279}" type="presParOf" srcId="{AB5B49B8-5C89-494A-B4C1-D0D53D79F8CD}" destId="{1817E67C-E85F-4338-86EE-1A2967DAF47A}" srcOrd="3" destOrd="0" presId="urn:microsoft.com/office/officeart/2018/5/layout/IconLeafLabelList"/>
    <dgm:cxn modelId="{05AA05BC-7045-425A-BF65-4D2DAA7B9B71}" type="presParOf" srcId="{87A45B07-A927-44C6-8654-AF5370BE39A2}" destId="{B8C41222-2E93-411F-BB7D-3984A10C77BD}" srcOrd="3" destOrd="0" presId="urn:microsoft.com/office/officeart/2018/5/layout/IconLeafLabelList"/>
    <dgm:cxn modelId="{B75D0C8D-6D47-4FAC-BDFB-80EDEBF00A04}" type="presParOf" srcId="{87A45B07-A927-44C6-8654-AF5370BE39A2}" destId="{60362F55-6901-4D5E-84E6-525F2192CCC9}" srcOrd="4" destOrd="0" presId="urn:microsoft.com/office/officeart/2018/5/layout/IconLeafLabelList"/>
    <dgm:cxn modelId="{C70273AD-D34A-4A5D-8F0C-E6CD18092C7E}" type="presParOf" srcId="{60362F55-6901-4D5E-84E6-525F2192CCC9}" destId="{97C6C917-599A-4784-B662-4853B156AE81}" srcOrd="0" destOrd="0" presId="urn:microsoft.com/office/officeart/2018/5/layout/IconLeafLabelList"/>
    <dgm:cxn modelId="{630B43FE-DAA9-4914-90AB-696651CF7CCB}" type="presParOf" srcId="{60362F55-6901-4D5E-84E6-525F2192CCC9}" destId="{39A06CE1-DD52-4D3C-BA95-906A5032CCE9}" srcOrd="1" destOrd="0" presId="urn:microsoft.com/office/officeart/2018/5/layout/IconLeafLabelList"/>
    <dgm:cxn modelId="{8E4ED5FD-FF12-4CB0-930E-8D2AB9511E23}" type="presParOf" srcId="{60362F55-6901-4D5E-84E6-525F2192CCC9}" destId="{4EE12D05-DB20-4219-BC2C-F55A77C3F18F}" srcOrd="2" destOrd="0" presId="urn:microsoft.com/office/officeart/2018/5/layout/IconLeafLabelList"/>
    <dgm:cxn modelId="{422D0552-B821-4412-8AD9-C756EF64437D}" type="presParOf" srcId="{60362F55-6901-4D5E-84E6-525F2192CCC9}" destId="{DEE873D1-89EC-4016-BB6D-4ECCA984A9D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B89F-2459-4499-83ED-51F8D07DBB8F}">
      <dsp:nvSpPr>
        <dsp:cNvPr id="0" name=""/>
        <dsp:cNvSpPr/>
      </dsp:nvSpPr>
      <dsp:spPr>
        <a:xfrm>
          <a:off x="0" y="18857"/>
          <a:ext cx="6810375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Who</a:t>
          </a:r>
          <a:r>
            <a:rPr lang="en-GB" sz="2700" kern="1200" dirty="0"/>
            <a:t> is sitting the assessment – is it appropriate?</a:t>
          </a:r>
          <a:endParaRPr lang="en-US" sz="2700" kern="1200" dirty="0"/>
        </a:p>
      </dsp:txBody>
      <dsp:txXfrm>
        <a:off x="58257" y="77114"/>
        <a:ext cx="6693861" cy="1076886"/>
      </dsp:txXfrm>
    </dsp:sp>
    <dsp:sp modelId="{467ACBFC-4051-4B45-9844-175DB480F06E}">
      <dsp:nvSpPr>
        <dsp:cNvPr id="0" name=""/>
        <dsp:cNvSpPr/>
      </dsp:nvSpPr>
      <dsp:spPr>
        <a:xfrm>
          <a:off x="0" y="1298657"/>
          <a:ext cx="6810375" cy="1193400"/>
        </a:xfrm>
        <a:prstGeom prst="roundRect">
          <a:avLst/>
        </a:prstGeom>
        <a:solidFill>
          <a:schemeClr val="accent2">
            <a:hueOff val="-464998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What</a:t>
          </a:r>
          <a:r>
            <a:rPr lang="en-GB" sz="2700" kern="1200" dirty="0"/>
            <a:t> is the purpose - LO / experiential learning</a:t>
          </a:r>
          <a:endParaRPr lang="en-US" sz="2700" kern="1200" dirty="0"/>
        </a:p>
      </dsp:txBody>
      <dsp:txXfrm>
        <a:off x="58257" y="1356914"/>
        <a:ext cx="6693861" cy="1076886"/>
      </dsp:txXfrm>
    </dsp:sp>
    <dsp:sp modelId="{68F0F1CB-62B6-46E2-8BE0-FBA399C00F36}">
      <dsp:nvSpPr>
        <dsp:cNvPr id="0" name=""/>
        <dsp:cNvSpPr/>
      </dsp:nvSpPr>
      <dsp:spPr>
        <a:xfrm>
          <a:off x="0" y="2578457"/>
          <a:ext cx="6810375" cy="1193400"/>
        </a:xfrm>
        <a:prstGeom prst="roundRect">
          <a:avLst/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Why</a:t>
          </a:r>
          <a:r>
            <a:rPr lang="en-GB" sz="2700" kern="1200" dirty="0"/>
            <a:t> choose this assessment? Is it authentic / developmental?</a:t>
          </a:r>
          <a:endParaRPr lang="en-US" sz="2700" kern="1200" dirty="0"/>
        </a:p>
      </dsp:txBody>
      <dsp:txXfrm>
        <a:off x="58257" y="2636714"/>
        <a:ext cx="6693861" cy="1076886"/>
      </dsp:txXfrm>
    </dsp:sp>
    <dsp:sp modelId="{B47A86B5-9054-4E9E-A905-3B0E0DE622EF}">
      <dsp:nvSpPr>
        <dsp:cNvPr id="0" name=""/>
        <dsp:cNvSpPr/>
      </dsp:nvSpPr>
      <dsp:spPr>
        <a:xfrm>
          <a:off x="0" y="3858257"/>
          <a:ext cx="6810375" cy="1193400"/>
        </a:xfrm>
        <a:prstGeom prst="roundRect">
          <a:avLst/>
        </a:prstGeom>
        <a:solidFill>
          <a:schemeClr val="accent2">
            <a:hueOff val="-1394994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Where</a:t>
          </a:r>
          <a:r>
            <a:rPr lang="en-GB" sz="2700" kern="1200" dirty="0"/>
            <a:t> does the assessment fit / level / spiral curriculum / constructivism</a:t>
          </a:r>
          <a:endParaRPr lang="en-US" sz="2700" kern="1200" dirty="0"/>
        </a:p>
      </dsp:txBody>
      <dsp:txXfrm>
        <a:off x="58257" y="3916514"/>
        <a:ext cx="6693861" cy="1076886"/>
      </dsp:txXfrm>
    </dsp:sp>
    <dsp:sp modelId="{85C4A502-6107-4896-BFDB-2012AAAD6164}">
      <dsp:nvSpPr>
        <dsp:cNvPr id="0" name=""/>
        <dsp:cNvSpPr/>
      </dsp:nvSpPr>
      <dsp:spPr>
        <a:xfrm>
          <a:off x="0" y="5138057"/>
          <a:ext cx="6810375" cy="1081960"/>
        </a:xfrm>
        <a:prstGeom prst="roundRect">
          <a:avLst/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When</a:t>
          </a:r>
          <a:r>
            <a:rPr lang="en-GB" sz="2700" kern="1200" dirty="0"/>
            <a:t> is it? Clear organisation / avoid clustering</a:t>
          </a:r>
          <a:endParaRPr lang="en-US" sz="2700" kern="1200" dirty="0"/>
        </a:p>
      </dsp:txBody>
      <dsp:txXfrm>
        <a:off x="52817" y="5190874"/>
        <a:ext cx="6704741" cy="976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AB3BA-E08D-4866-AF6D-0B9F341C6F73}">
      <dsp:nvSpPr>
        <dsp:cNvPr id="0" name=""/>
        <dsp:cNvSpPr/>
      </dsp:nvSpPr>
      <dsp:spPr>
        <a:xfrm>
          <a:off x="4719" y="1893328"/>
          <a:ext cx="3393659" cy="18133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dirty="0"/>
            <a:t>Model 1 </a:t>
          </a:r>
          <a:r>
            <a:rPr lang="en-GB" sz="1800" kern="1200" dirty="0"/>
            <a:t>– WP characteristics EXCLUDING UCAS points</a:t>
          </a:r>
          <a:endParaRPr lang="en-US" sz="1800" kern="1200" dirty="0"/>
        </a:p>
      </dsp:txBody>
      <dsp:txXfrm>
        <a:off x="57832" y="1946441"/>
        <a:ext cx="3287433" cy="1707169"/>
      </dsp:txXfrm>
    </dsp:sp>
    <dsp:sp modelId="{AEC75A3C-DE14-4DC9-B035-BDE80447E4E1}">
      <dsp:nvSpPr>
        <dsp:cNvPr id="0" name=""/>
        <dsp:cNvSpPr/>
      </dsp:nvSpPr>
      <dsp:spPr>
        <a:xfrm>
          <a:off x="3450626" y="1917326"/>
          <a:ext cx="3276467" cy="17260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dirty="0"/>
            <a:t>Model 2 </a:t>
          </a:r>
          <a:r>
            <a:rPr lang="en-GB" sz="1800" kern="1200" dirty="0"/>
            <a:t>– the influence of adding UCAS points to model 1</a:t>
          </a:r>
          <a:endParaRPr lang="en-US" sz="1800" kern="1200" dirty="0"/>
        </a:p>
      </dsp:txBody>
      <dsp:txXfrm>
        <a:off x="3501181" y="1967881"/>
        <a:ext cx="3175357" cy="1624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3E3DC-A74D-4CF1-AC28-3CED1F7F6C8D}">
      <dsp:nvSpPr>
        <dsp:cNvPr id="0" name=""/>
        <dsp:cNvSpPr/>
      </dsp:nvSpPr>
      <dsp:spPr>
        <a:xfrm>
          <a:off x="0" y="138267"/>
          <a:ext cx="6291714" cy="1670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b="1" u="sng" kern="1200"/>
            <a:t>Conclusion</a:t>
          </a:r>
          <a:r>
            <a:rPr lang="en-GB" sz="4200" b="1" kern="1200"/>
            <a:t>: No WP characteristics or</a:t>
          </a:r>
          <a:endParaRPr lang="en-US" sz="4200" kern="1200"/>
        </a:p>
      </dsp:txBody>
      <dsp:txXfrm>
        <a:off x="81560" y="219827"/>
        <a:ext cx="6128594" cy="1507639"/>
      </dsp:txXfrm>
    </dsp:sp>
    <dsp:sp modelId="{756398BF-0DC7-4BF2-82F5-22AA1FEB12BC}">
      <dsp:nvSpPr>
        <dsp:cNvPr id="0" name=""/>
        <dsp:cNvSpPr/>
      </dsp:nvSpPr>
      <dsp:spPr>
        <a:xfrm>
          <a:off x="0" y="1929987"/>
          <a:ext cx="6291714" cy="1670759"/>
        </a:xfrm>
        <a:prstGeom prst="roundRect">
          <a:avLst/>
        </a:prstGeom>
        <a:solidFill>
          <a:schemeClr val="accent5">
            <a:hueOff val="763853"/>
            <a:satOff val="6994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b="1" kern="1200"/>
            <a:t>UCAS points</a:t>
          </a:r>
          <a:endParaRPr lang="en-US" sz="4200" kern="1200"/>
        </a:p>
      </dsp:txBody>
      <dsp:txXfrm>
        <a:off x="81560" y="2011547"/>
        <a:ext cx="6128594" cy="1507639"/>
      </dsp:txXfrm>
    </dsp:sp>
    <dsp:sp modelId="{B94C36F0-1787-4AA3-BB7D-D88431256035}">
      <dsp:nvSpPr>
        <dsp:cNvPr id="0" name=""/>
        <dsp:cNvSpPr/>
      </dsp:nvSpPr>
      <dsp:spPr>
        <a:xfrm>
          <a:off x="0" y="3721707"/>
          <a:ext cx="6291714" cy="1670759"/>
        </a:xfrm>
        <a:prstGeom prst="roundRect">
          <a:avLst/>
        </a:prstGeom>
        <a:solidFill>
          <a:schemeClr val="accent5">
            <a:hueOff val="1527706"/>
            <a:satOff val="13987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b="1" kern="1200" dirty="0"/>
            <a:t>significantly influence degree award mark  </a:t>
          </a:r>
          <a:endParaRPr lang="en-US" sz="4200" kern="1200" dirty="0"/>
        </a:p>
      </dsp:txBody>
      <dsp:txXfrm>
        <a:off x="81560" y="3803267"/>
        <a:ext cx="6128594" cy="1507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A0DF-6568-493C-ADC3-5B35FA68BB63}">
      <dsp:nvSpPr>
        <dsp:cNvPr id="0" name=""/>
        <dsp:cNvSpPr/>
      </dsp:nvSpPr>
      <dsp:spPr>
        <a:xfrm>
          <a:off x="334624" y="763624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E01AF-2C63-427A-91E7-E920EB1E800F}">
      <dsp:nvSpPr>
        <dsp:cNvPr id="0" name=""/>
        <dsp:cNvSpPr/>
      </dsp:nvSpPr>
      <dsp:spPr>
        <a:xfrm>
          <a:off x="556513" y="985513"/>
          <a:ext cx="597392" cy="597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F1074-1BD2-41A3-AFF5-ABCB4FD638DA}">
      <dsp:nvSpPr>
        <dsp:cNvPr id="0" name=""/>
        <dsp:cNvSpPr/>
      </dsp:nvSpPr>
      <dsp:spPr>
        <a:xfrm>
          <a:off x="1791" y="2086634"/>
          <a:ext cx="1706835" cy="76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Dr Emma Stewart (University of York PhD Student and intern)</a:t>
          </a:r>
        </a:p>
      </dsp:txBody>
      <dsp:txXfrm>
        <a:off x="1791" y="2086634"/>
        <a:ext cx="1706835" cy="767652"/>
      </dsp:txXfrm>
    </dsp:sp>
    <dsp:sp modelId="{C62BFB8E-4F5E-4595-B8F7-8E546BF828B3}">
      <dsp:nvSpPr>
        <dsp:cNvPr id="0" name=""/>
        <dsp:cNvSpPr/>
      </dsp:nvSpPr>
      <dsp:spPr>
        <a:xfrm>
          <a:off x="2340157" y="760438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F7C9-6B07-4906-ADA8-5CB790C32C60}">
      <dsp:nvSpPr>
        <dsp:cNvPr id="0" name=""/>
        <dsp:cNvSpPr/>
      </dsp:nvSpPr>
      <dsp:spPr>
        <a:xfrm>
          <a:off x="2562045" y="982326"/>
          <a:ext cx="597392" cy="597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7E67C-E85F-4338-86EE-1A2967DAF47A}">
      <dsp:nvSpPr>
        <dsp:cNvPr id="0" name=""/>
        <dsp:cNvSpPr/>
      </dsp:nvSpPr>
      <dsp:spPr>
        <a:xfrm>
          <a:off x="2007324" y="2077074"/>
          <a:ext cx="1706835" cy="78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Dr Jim Taylor – statistics</a:t>
          </a:r>
        </a:p>
      </dsp:txBody>
      <dsp:txXfrm>
        <a:off x="2007324" y="2077074"/>
        <a:ext cx="1706835" cy="780399"/>
      </dsp:txXfrm>
    </dsp:sp>
    <dsp:sp modelId="{97C6C917-599A-4784-B662-4853B156AE81}">
      <dsp:nvSpPr>
        <dsp:cNvPr id="0" name=""/>
        <dsp:cNvSpPr/>
      </dsp:nvSpPr>
      <dsp:spPr>
        <a:xfrm>
          <a:off x="4345689" y="768677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06CE1-DD52-4D3C-BA95-906A5032CCE9}">
      <dsp:nvSpPr>
        <dsp:cNvPr id="0" name=""/>
        <dsp:cNvSpPr/>
      </dsp:nvSpPr>
      <dsp:spPr>
        <a:xfrm>
          <a:off x="4567577" y="990565"/>
          <a:ext cx="597392" cy="597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873D1-89EC-4016-BB6D-4ECCA984A9DE}">
      <dsp:nvSpPr>
        <dsp:cNvPr id="0" name=""/>
        <dsp:cNvSpPr/>
      </dsp:nvSpPr>
      <dsp:spPr>
        <a:xfrm>
          <a:off x="4012856" y="2101791"/>
          <a:ext cx="1706835" cy="74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Whole Biomed team at YSJ</a:t>
          </a:r>
        </a:p>
      </dsp:txBody>
      <dsp:txXfrm>
        <a:off x="4012856" y="2101791"/>
        <a:ext cx="1706835" cy="74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0F52-EB80-444F-ABDC-00F3F4F3CA40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BD2-8F44-40C0-8D42-9892D1669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08FF-BCA6-4D72-BC73-643A36D182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8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0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2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b.org.uk/get-involved/rsb-awards/he-teacher-of-the-ye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C009DEF-8B86-45B6-9B6D-6705EF83F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714" b="5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2D4B9-F688-47C7-9C6A-C39F04D1D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GB" sz="4200" b="1" i="0" dirty="0">
                <a:effectLst/>
                <a:latin typeface="Roboto"/>
              </a:rPr>
              <a:t>Removing Barriers and Increasing </a:t>
            </a:r>
            <a:r>
              <a:rPr lang="en-GB" sz="4200" b="1" dirty="0">
                <a:latin typeface="Roboto"/>
              </a:rPr>
              <a:t>A</a:t>
            </a:r>
            <a:r>
              <a:rPr lang="en-GB" sz="4200" b="1" i="0" dirty="0">
                <a:effectLst/>
                <a:latin typeface="Roboto"/>
              </a:rPr>
              <a:t>ccess to </a:t>
            </a:r>
            <a:r>
              <a:rPr lang="en-GB" sz="4200" b="1" dirty="0">
                <a:latin typeface="Roboto"/>
              </a:rPr>
              <a:t>H</a:t>
            </a:r>
            <a:r>
              <a:rPr lang="en-GB" sz="4200" b="1" i="0" dirty="0">
                <a:effectLst/>
                <a:latin typeface="Roboto"/>
              </a:rPr>
              <a:t>igher </a:t>
            </a:r>
            <a:r>
              <a:rPr lang="en-GB" sz="4200" b="1" dirty="0">
                <a:latin typeface="Roboto"/>
              </a:rPr>
              <a:t>E</a:t>
            </a:r>
            <a:r>
              <a:rPr lang="en-GB" sz="4200" b="1" i="0" dirty="0">
                <a:effectLst/>
                <a:latin typeface="Roboto"/>
              </a:rPr>
              <a:t>ducation</a:t>
            </a:r>
            <a:endParaRPr lang="en-GB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8202-5D8D-4AED-8147-791F7E92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666307"/>
            <a:ext cx="5037616" cy="1074682"/>
          </a:xfrm>
        </p:spPr>
        <p:txBody>
          <a:bodyPr>
            <a:normAutofit/>
          </a:bodyPr>
          <a:lstStyle/>
          <a:p>
            <a:r>
              <a:rPr lang="en-GB" b="1"/>
              <a:t>Dr Sue Jones</a:t>
            </a:r>
          </a:p>
          <a:p>
            <a:r>
              <a:rPr lang="en-GB" b="1"/>
              <a:t>York St John University</a:t>
            </a:r>
            <a:endParaRPr lang="en-GB" b="1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2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FAAA5-4E68-41E5-9181-41CA03BB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71" y="635300"/>
            <a:ext cx="3480436" cy="634841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Level 4 Key Skills Marks for Combined Formative </a:t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Summative Assessment </a:t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(4 Cohorts)</a:t>
            </a:r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FB991-3CB2-49BE-BD24-286B6C50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30" y="591344"/>
            <a:ext cx="7934680" cy="61523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/>
                <a:cs typeface="Arial"/>
              </a:rPr>
              <a:t>1</a:t>
            </a:r>
            <a:r>
              <a:rPr lang="en-US" sz="3600" b="1" baseline="30000" dirty="0">
                <a:latin typeface="Arial"/>
                <a:cs typeface="Arial"/>
              </a:rPr>
              <a:t>st</a:t>
            </a:r>
            <a:r>
              <a:rPr lang="en-US" sz="3600" b="1" dirty="0">
                <a:latin typeface="Arial"/>
                <a:cs typeface="Arial"/>
              </a:rPr>
              <a:t> class marks increase from </a:t>
            </a:r>
          </a:p>
          <a:p>
            <a:pPr marL="0" indent="0" algn="ctr">
              <a:buNone/>
            </a:pPr>
            <a:r>
              <a:rPr lang="en-US" sz="3600" b="1" dirty="0">
                <a:latin typeface="Arial"/>
                <a:cs typeface="Arial"/>
              </a:rPr>
              <a:t>20% to 49% of all students</a:t>
            </a:r>
          </a:p>
          <a:p>
            <a:endParaRPr lang="en-GB" dirty="0"/>
          </a:p>
        </p:txBody>
      </p:sp>
      <p:sp>
        <p:nvSpPr>
          <p:cNvPr id="8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C5F68F0-B871-4CF9-A657-7D57EED04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74919"/>
              </p:ext>
            </p:extLst>
          </p:nvPr>
        </p:nvGraphicFramePr>
        <p:xfrm>
          <a:off x="6702754" y="1129189"/>
          <a:ext cx="5264456" cy="290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A433C8F-A49B-4FB6-B7F6-2EB715AC1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359213"/>
              </p:ext>
            </p:extLst>
          </p:nvPr>
        </p:nvGraphicFramePr>
        <p:xfrm>
          <a:off x="4136033" y="1186101"/>
          <a:ext cx="3445608" cy="288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84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7C79-95F4-4EDC-A671-1032B07E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55" y="1257087"/>
            <a:ext cx="4083435" cy="55912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Level 4 Key Skills Marks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Each Assessment Type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(Combined Cohorts)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50AECD0-0A22-4492-9B6C-493FF331C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66" b="7693"/>
          <a:stretch/>
        </p:blipFill>
        <p:spPr>
          <a:xfrm>
            <a:off x="5940683" y="1400175"/>
            <a:ext cx="4666318" cy="3519020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507980C-4D81-48D1-ABB1-B3EA8A8A2F79}"/>
              </a:ext>
            </a:extLst>
          </p:cNvPr>
          <p:cNvGrpSpPr/>
          <p:nvPr/>
        </p:nvGrpSpPr>
        <p:grpSpPr>
          <a:xfrm>
            <a:off x="7760722" y="5643288"/>
            <a:ext cx="1405579" cy="646046"/>
            <a:chOff x="3250276" y="572570"/>
            <a:chExt cx="517991" cy="4197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149AC6-FE97-4AAD-AF52-A978E129F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0276" y="586330"/>
              <a:ext cx="96566" cy="165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638FFC-E4FB-4E9C-93B1-1DCA22168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0276" y="830729"/>
              <a:ext cx="106520" cy="1615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4824D4-F6F0-4F3D-AB2D-17545C1E6636}"/>
                </a:ext>
              </a:extLst>
            </p:cNvPr>
            <p:cNvSpPr txBox="1"/>
            <p:nvPr/>
          </p:nvSpPr>
          <p:spPr>
            <a:xfrm>
              <a:off x="3364959" y="572570"/>
              <a:ext cx="368754" cy="205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>
                  <a:latin typeface="Arial"/>
                  <a:cs typeface="Arial"/>
                </a:rPr>
                <a:t>Formative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391CED-7AF5-4043-B255-D56F99AB321A}"/>
                </a:ext>
              </a:extLst>
            </p:cNvPr>
            <p:cNvSpPr txBox="1"/>
            <p:nvPr/>
          </p:nvSpPr>
          <p:spPr>
            <a:xfrm>
              <a:off x="3361147" y="786300"/>
              <a:ext cx="407120" cy="205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>
                  <a:latin typeface="Arial"/>
                  <a:cs typeface="Arial"/>
                </a:rPr>
                <a:t>Summative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A142C8-464B-45E8-95C3-0B68FB4EB138}"/>
              </a:ext>
            </a:extLst>
          </p:cNvPr>
          <p:cNvGrpSpPr/>
          <p:nvPr/>
        </p:nvGrpSpPr>
        <p:grpSpPr>
          <a:xfrm>
            <a:off x="6509471" y="4728747"/>
            <a:ext cx="3564275" cy="600164"/>
            <a:chOff x="1269134" y="4805842"/>
            <a:chExt cx="3564275" cy="6001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95DF74-2D52-4A35-8082-A2F8CFBDD186}"/>
                </a:ext>
              </a:extLst>
            </p:cNvPr>
            <p:cNvSpPr txBox="1"/>
            <p:nvPr/>
          </p:nvSpPr>
          <p:spPr>
            <a:xfrm>
              <a:off x="1999137" y="4805843"/>
              <a:ext cx="766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Essay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8C7A94-B870-438B-B23D-7364481B10D0}"/>
                </a:ext>
              </a:extLst>
            </p:cNvPr>
            <p:cNvSpPr txBox="1"/>
            <p:nvPr/>
          </p:nvSpPr>
          <p:spPr>
            <a:xfrm>
              <a:off x="2702015" y="4805842"/>
              <a:ext cx="74179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Sci</a:t>
              </a:r>
            </a:p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Comp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24809B-899F-4282-96FC-F27E4D385114}"/>
                </a:ext>
              </a:extLst>
            </p:cNvPr>
            <p:cNvSpPr txBox="1"/>
            <p:nvPr/>
          </p:nvSpPr>
          <p:spPr>
            <a:xfrm>
              <a:off x="3337270" y="4805842"/>
              <a:ext cx="8082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Lab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C3A65-F23A-4BD7-B794-6F41EAAF8105}"/>
                </a:ext>
              </a:extLst>
            </p:cNvPr>
            <p:cNvSpPr txBox="1"/>
            <p:nvPr/>
          </p:nvSpPr>
          <p:spPr>
            <a:xfrm>
              <a:off x="4168403" y="4805843"/>
              <a:ext cx="66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Stats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A6EA4F-620E-44C0-9843-B5C576739A9B}"/>
                </a:ext>
              </a:extLst>
            </p:cNvPr>
            <p:cNvSpPr txBox="1"/>
            <p:nvPr/>
          </p:nvSpPr>
          <p:spPr>
            <a:xfrm>
              <a:off x="1269134" y="4805843"/>
              <a:ext cx="754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8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887FC-DCD7-4F66-8232-58C65860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4" y="1512600"/>
            <a:ext cx="3590526" cy="44611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Key Skills Marks for Each Assessment Type </a:t>
            </a:r>
            <a:b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(Combined Cohorts)</a:t>
            </a:r>
            <a:b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2D54C2-DA69-4B49-97A0-ABB5050EF94A}"/>
              </a:ext>
            </a:extLst>
          </p:cNvPr>
          <p:cNvGrpSpPr/>
          <p:nvPr/>
        </p:nvGrpSpPr>
        <p:grpSpPr>
          <a:xfrm>
            <a:off x="5019040" y="600472"/>
            <a:ext cx="6893559" cy="5657056"/>
            <a:chOff x="5544465" y="1542042"/>
            <a:chExt cx="6501264" cy="52053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E966DD-E390-408A-B6CC-1D1BE850F859}"/>
                </a:ext>
              </a:extLst>
            </p:cNvPr>
            <p:cNvGrpSpPr/>
            <p:nvPr/>
          </p:nvGrpSpPr>
          <p:grpSpPr>
            <a:xfrm>
              <a:off x="5544465" y="1542042"/>
              <a:ext cx="4274900" cy="5205393"/>
              <a:chOff x="304828" y="3903655"/>
              <a:chExt cx="2973901" cy="4095137"/>
            </a:xfrm>
          </p:grpSpPr>
          <p:graphicFrame>
            <p:nvGraphicFramePr>
              <p:cNvPr id="29" name="Chart 28">
                <a:extLst>
                  <a:ext uri="{FF2B5EF4-FFF2-40B4-BE49-F238E27FC236}">
                    <a16:creationId xmlns:a16="http://schemas.microsoft.com/office/drawing/2014/main" id="{AD575876-D167-4D10-9C04-6AE6CDE34B5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4186523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A85FE686-47C4-43AB-A50C-CADFBE45FCA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4180195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1" name="Chart 30">
                <a:extLst>
                  <a:ext uri="{FF2B5EF4-FFF2-40B4-BE49-F238E27FC236}">
                    <a16:creationId xmlns:a16="http://schemas.microsoft.com/office/drawing/2014/main" id="{05C5048D-EEDF-4721-B832-09EC5D59BB8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4912381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5D652C06-A946-4D81-8A1C-E57A6E663AC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4918709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E0D8A74E-2751-4D93-81E6-4079C0B2B59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5639618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4" name="Chart 33">
                <a:extLst>
                  <a:ext uri="{FF2B5EF4-FFF2-40B4-BE49-F238E27FC236}">
                    <a16:creationId xmlns:a16="http://schemas.microsoft.com/office/drawing/2014/main" id="{687934DB-1DE2-4545-985B-C669606D815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5639618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4E00283B-E260-442D-8990-520BAECA3B0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6358633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36" name="Chart 35">
                <a:extLst>
                  <a:ext uri="{FF2B5EF4-FFF2-40B4-BE49-F238E27FC236}">
                    <a16:creationId xmlns:a16="http://schemas.microsoft.com/office/drawing/2014/main" id="{753F7073-C169-468A-91A6-A0E38C3677B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6358633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37" name="Chart 36">
                <a:extLst>
                  <a:ext uri="{FF2B5EF4-FFF2-40B4-BE49-F238E27FC236}">
                    <a16:creationId xmlns:a16="http://schemas.microsoft.com/office/drawing/2014/main" id="{D183F16E-154D-4379-9D18-23233193E4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7098792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38" name="Chart 37">
                <a:extLst>
                  <a:ext uri="{FF2B5EF4-FFF2-40B4-BE49-F238E27FC236}">
                    <a16:creationId xmlns:a16="http://schemas.microsoft.com/office/drawing/2014/main" id="{5B8CE01C-645C-4E91-9AA8-49826DF37EE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7098792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5BD35D-8D57-4E51-99DC-C5CA58881B2E}"/>
                  </a:ext>
                </a:extLst>
              </p:cNvPr>
              <p:cNvSpPr txBox="1"/>
              <p:nvPr/>
            </p:nvSpPr>
            <p:spPr>
              <a:xfrm>
                <a:off x="1432730" y="3903656"/>
                <a:ext cx="895936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Formative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F008B6-90E7-460D-903B-14B626435973}"/>
                  </a:ext>
                </a:extLst>
              </p:cNvPr>
              <p:cNvSpPr txBox="1"/>
              <p:nvPr/>
            </p:nvSpPr>
            <p:spPr>
              <a:xfrm>
                <a:off x="2277659" y="3903655"/>
                <a:ext cx="985244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Summative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2AE198-17D3-4F14-A77A-1FCE2DB2E419}"/>
                  </a:ext>
                </a:extLst>
              </p:cNvPr>
              <p:cNvSpPr txBox="1"/>
              <p:nvPr/>
            </p:nvSpPr>
            <p:spPr>
              <a:xfrm>
                <a:off x="1001181" y="4444635"/>
                <a:ext cx="565754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Maths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836A51-11B8-4BD9-BF94-2BF304837D05}"/>
                  </a:ext>
                </a:extLst>
              </p:cNvPr>
              <p:cNvSpPr txBox="1"/>
              <p:nvPr/>
            </p:nvSpPr>
            <p:spPr>
              <a:xfrm>
                <a:off x="1001181" y="5221431"/>
                <a:ext cx="565754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Essay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81D51C-10A1-4290-B560-46BE4BE160D2}"/>
                  </a:ext>
                </a:extLst>
              </p:cNvPr>
              <p:cNvSpPr txBox="1"/>
              <p:nvPr/>
            </p:nvSpPr>
            <p:spPr>
              <a:xfrm>
                <a:off x="304828" y="5889563"/>
                <a:ext cx="1262107" cy="50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Scientific</a:t>
                </a:r>
              </a:p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Comprehension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EE8114-2B61-47A2-B6C4-CC95C1CCB81F}"/>
                  </a:ext>
                </a:extLst>
              </p:cNvPr>
              <p:cNvSpPr txBox="1"/>
              <p:nvPr/>
            </p:nvSpPr>
            <p:spPr>
              <a:xfrm>
                <a:off x="670764" y="6608578"/>
                <a:ext cx="896171" cy="50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Laboratory</a:t>
                </a:r>
              </a:p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Report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CF78AB-D9CC-4679-83A1-57CC6542999E}"/>
                  </a:ext>
                </a:extLst>
              </p:cNvPr>
              <p:cNvSpPr txBox="1"/>
              <p:nvPr/>
            </p:nvSpPr>
            <p:spPr>
              <a:xfrm>
                <a:off x="795984" y="7413735"/>
                <a:ext cx="770951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52F7C-625E-449A-ACFD-497209FD729E}"/>
                </a:ext>
              </a:extLst>
            </p:cNvPr>
            <p:cNvGrpSpPr/>
            <p:nvPr/>
          </p:nvGrpSpPr>
          <p:grpSpPr>
            <a:xfrm>
              <a:off x="10284254" y="2908350"/>
              <a:ext cx="1761475" cy="1906283"/>
              <a:chOff x="1034417" y="7838361"/>
              <a:chExt cx="826361" cy="69259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1403E8C-5599-409E-BFA0-C937A6BB226C}"/>
                  </a:ext>
                </a:extLst>
              </p:cNvPr>
              <p:cNvGrpSpPr/>
              <p:nvPr/>
            </p:nvGrpSpPr>
            <p:grpSpPr>
              <a:xfrm>
                <a:off x="1034417" y="7838361"/>
                <a:ext cx="398088" cy="123003"/>
                <a:chOff x="1034417" y="7658379"/>
                <a:chExt cx="398088" cy="123003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2B34679-AD3D-4FBD-A248-45EB8DB9DE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7678895"/>
                  <a:ext cx="90000" cy="90000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7EDD480-A077-4FF4-8DF7-8D555C73A123}"/>
                    </a:ext>
                  </a:extLst>
                </p:cNvPr>
                <p:cNvSpPr txBox="1"/>
                <p:nvPr/>
              </p:nvSpPr>
              <p:spPr>
                <a:xfrm>
                  <a:off x="1158761" y="7658379"/>
                  <a:ext cx="273744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First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9B6E8F5-24C8-4335-B9BD-E5DF1805982A}"/>
                  </a:ext>
                </a:extLst>
              </p:cNvPr>
              <p:cNvGrpSpPr/>
              <p:nvPr/>
            </p:nvGrpSpPr>
            <p:grpSpPr>
              <a:xfrm>
                <a:off x="1034417" y="7985250"/>
                <a:ext cx="826361" cy="123003"/>
                <a:chOff x="1034417" y="7823108"/>
                <a:chExt cx="826361" cy="12300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E3353A6-B471-465B-9D50-6BCE6E5B44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7847921"/>
                  <a:ext cx="90000" cy="90000"/>
                </a:xfrm>
                <a:prstGeom prst="rect">
                  <a:avLst/>
                </a:prstGeom>
                <a:solidFill>
                  <a:srgbClr val="CAF17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0B24D-E85E-46FB-80E3-DF1E47C233EA}"/>
                    </a:ext>
                  </a:extLst>
                </p:cNvPr>
                <p:cNvSpPr txBox="1"/>
                <p:nvPr/>
              </p:nvSpPr>
              <p:spPr>
                <a:xfrm>
                  <a:off x="1158761" y="7823108"/>
                  <a:ext cx="702017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Upper Second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61DC918-9719-4C42-8B4F-1F031E0D9EFF}"/>
                  </a:ext>
                </a:extLst>
              </p:cNvPr>
              <p:cNvGrpSpPr/>
              <p:nvPr/>
            </p:nvGrpSpPr>
            <p:grpSpPr>
              <a:xfrm>
                <a:off x="1034417" y="8127353"/>
                <a:ext cx="826361" cy="123003"/>
                <a:chOff x="1034417" y="7990379"/>
                <a:chExt cx="826361" cy="123003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21E8AD-81AD-4D88-ADB4-E8F28C4CE9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8023256"/>
                  <a:ext cx="90000" cy="90000"/>
                </a:xfrm>
                <a:prstGeom prst="rect">
                  <a:avLst/>
                </a:prstGeom>
                <a:solidFill>
                  <a:srgbClr val="FFFD77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32EA10-9B31-4AF4-8919-3ED9B9E7468B}"/>
                    </a:ext>
                  </a:extLst>
                </p:cNvPr>
                <p:cNvSpPr txBox="1"/>
                <p:nvPr/>
              </p:nvSpPr>
              <p:spPr>
                <a:xfrm>
                  <a:off x="1158761" y="7990379"/>
                  <a:ext cx="702017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Lower Second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A925C75-6C54-4DAB-99AE-92FDE4A9A2F4}"/>
                  </a:ext>
                </a:extLst>
              </p:cNvPr>
              <p:cNvGrpSpPr/>
              <p:nvPr/>
            </p:nvGrpSpPr>
            <p:grpSpPr>
              <a:xfrm>
                <a:off x="1034417" y="8271125"/>
                <a:ext cx="430283" cy="123003"/>
                <a:chOff x="1034417" y="8160065"/>
                <a:chExt cx="430283" cy="123003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8C7271C-F456-4D4D-AF6A-D83868CAF2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8192282"/>
                  <a:ext cx="90000" cy="9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05711C0-9828-4EB7-8F62-AEABF82639E6}"/>
                    </a:ext>
                  </a:extLst>
                </p:cNvPr>
                <p:cNvSpPr txBox="1"/>
                <p:nvPr/>
              </p:nvSpPr>
              <p:spPr>
                <a:xfrm>
                  <a:off x="1158761" y="8160065"/>
                  <a:ext cx="305939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Third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3C7C42E-F7BD-47F3-B486-162DF9A743AD}"/>
                  </a:ext>
                </a:extLst>
              </p:cNvPr>
              <p:cNvGrpSpPr/>
              <p:nvPr/>
            </p:nvGrpSpPr>
            <p:grpSpPr>
              <a:xfrm>
                <a:off x="1034417" y="8407948"/>
                <a:ext cx="366080" cy="123003"/>
                <a:chOff x="1034417" y="8348716"/>
                <a:chExt cx="366080" cy="12300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C63BA26-49E4-41AD-B349-3C7FAFEAB1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8372933"/>
                  <a:ext cx="90000" cy="90000"/>
                </a:xfrm>
                <a:prstGeom prst="rect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B8E435-5735-4EF1-B1C9-D790F2645586}"/>
                    </a:ext>
                  </a:extLst>
                </p:cNvPr>
                <p:cNvSpPr txBox="1"/>
                <p:nvPr/>
              </p:nvSpPr>
              <p:spPr>
                <a:xfrm>
                  <a:off x="1158761" y="8348716"/>
                  <a:ext cx="241736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Fail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755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66304-EDA0-4B01-A737-BD275E7A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882" y="2574657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Tracking the Students through the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6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9713-5FE3-48E1-838D-A75605AE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46" y="1129242"/>
            <a:ext cx="3789405" cy="5571066"/>
          </a:xfrm>
        </p:spPr>
        <p:txBody>
          <a:bodyPr>
            <a:normAutofit/>
          </a:bodyPr>
          <a:lstStyle/>
          <a:p>
            <a: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Mean Marks  </a:t>
            </a:r>
            <a:b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Graduating Cohorts)</a:t>
            </a:r>
            <a:br>
              <a:rPr lang="en-GB" sz="3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343AC19-1E32-4446-8892-07DEA2D06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680010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0C2AB041-3885-45E1-A0F1-81B50FA33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86867"/>
              </p:ext>
            </p:extLst>
          </p:nvPr>
        </p:nvGraphicFramePr>
        <p:xfrm>
          <a:off x="4763911" y="683798"/>
          <a:ext cx="7277987" cy="178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8" imgW="8166100" imgH="2006600" progId="Excel.Sheet.8">
                  <p:embed/>
                </p:oleObj>
              </mc:Choice>
              <mc:Fallback>
                <p:oleObj name="Worksheet" r:id="rId8" imgW="8166100" imgH="2006600" progId="Excel.Sheet.8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911" y="683798"/>
                        <a:ext cx="7277987" cy="1785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101A3C7-F9B4-4D57-8772-8329C8E83A62}"/>
              </a:ext>
            </a:extLst>
          </p:cNvPr>
          <p:cNvGrpSpPr/>
          <p:nvPr/>
        </p:nvGrpSpPr>
        <p:grpSpPr>
          <a:xfrm>
            <a:off x="5000626" y="4610101"/>
            <a:ext cx="6495328" cy="1449714"/>
            <a:chOff x="1982947" y="4077527"/>
            <a:chExt cx="2224044" cy="109472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B90D09B-6933-4DED-BC00-DC2F0FE455DE}"/>
                </a:ext>
              </a:extLst>
            </p:cNvPr>
            <p:cNvSpPr/>
            <p:nvPr/>
          </p:nvSpPr>
          <p:spPr>
            <a:xfrm>
              <a:off x="1982947" y="4077527"/>
              <a:ext cx="2224044" cy="10947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16ECD43F-E6EC-4A95-A0B7-C55894700DF9}"/>
                </a:ext>
              </a:extLst>
            </p:cNvPr>
            <p:cNvSpPr txBox="1"/>
            <p:nvPr/>
          </p:nvSpPr>
          <p:spPr>
            <a:xfrm>
              <a:off x="2015010" y="4109590"/>
              <a:ext cx="2159918" cy="10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GB" sz="2000" b="1" u="sng" kern="1200" dirty="0"/>
                <a:t>Conclusion</a:t>
              </a:r>
              <a:r>
                <a:rPr lang="en-GB" sz="2000" b="1" kern="1200" dirty="0"/>
                <a:t>: WP characteristics and UCAS points do not significantly influence Level 4 performance</a:t>
              </a:r>
              <a:endParaRPr lang="en-US" sz="2000" kern="1200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6EA2370-FD79-42B4-9DA5-F6879DE0F986}"/>
              </a:ext>
            </a:extLst>
          </p:cNvPr>
          <p:cNvSpPr/>
          <p:nvPr/>
        </p:nvSpPr>
        <p:spPr>
          <a:xfrm>
            <a:off x="6488823" y="962025"/>
            <a:ext cx="933450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B047C1-C36D-4D55-A971-4A9147EC9516}"/>
              </a:ext>
            </a:extLst>
          </p:cNvPr>
          <p:cNvSpPr txBox="1"/>
          <p:nvPr/>
        </p:nvSpPr>
        <p:spPr>
          <a:xfrm>
            <a:off x="6118382" y="4114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oefficient of Determination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4378-F086-4437-80E0-332BA6A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Student Marks versus UCAS Points at Entry</a:t>
            </a:r>
            <a:b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53962-0A38-4634-9FBD-54AF50E790FE}"/>
              </a:ext>
            </a:extLst>
          </p:cNvPr>
          <p:cNvSpPr txBox="1"/>
          <p:nvPr/>
        </p:nvSpPr>
        <p:spPr>
          <a:xfrm>
            <a:off x="713162" y="1558409"/>
            <a:ext cx="307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Mean 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5C873-3A05-4C71-9633-DFD3545C9C2C}"/>
              </a:ext>
            </a:extLst>
          </p:cNvPr>
          <p:cNvSpPr txBox="1"/>
          <p:nvPr/>
        </p:nvSpPr>
        <p:spPr>
          <a:xfrm>
            <a:off x="8755279" y="1558409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Degree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755E1-AFB9-477F-B52F-D6B5D7CC0DEA}"/>
              </a:ext>
            </a:extLst>
          </p:cNvPr>
          <p:cNvSpPr txBox="1"/>
          <p:nvPr/>
        </p:nvSpPr>
        <p:spPr>
          <a:xfrm>
            <a:off x="4672308" y="1558409"/>
            <a:ext cx="307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5 Mean Marks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9399AD7-D5F5-462B-89C7-13E3C1C4C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5450"/>
          <a:stretch/>
        </p:blipFill>
        <p:spPr bwMode="auto">
          <a:xfrm>
            <a:off x="173175" y="2149475"/>
            <a:ext cx="368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30C06-49E3-4C62-A177-56E9245C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5450"/>
          <a:stretch/>
        </p:blipFill>
        <p:spPr bwMode="auto">
          <a:xfrm>
            <a:off x="4237175" y="2149475"/>
            <a:ext cx="368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C04B88B-1080-44B8-8815-0BCBCD873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6" t="10044" r="11779" b="71293"/>
          <a:stretch/>
        </p:blipFill>
        <p:spPr bwMode="auto">
          <a:xfrm>
            <a:off x="10071764" y="5247791"/>
            <a:ext cx="1796745" cy="15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4776AC0-6D6D-4E70-A6CF-CCAB715EA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r="25499"/>
          <a:stretch/>
        </p:blipFill>
        <p:spPr bwMode="auto">
          <a:xfrm>
            <a:off x="8301175" y="2149475"/>
            <a:ext cx="3683000" cy="27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E70182-35B4-4D7A-9AD5-9B47C35244D8}"/>
              </a:ext>
            </a:extLst>
          </p:cNvPr>
          <p:cNvSpPr txBox="1"/>
          <p:nvPr/>
        </p:nvSpPr>
        <p:spPr>
          <a:xfrm>
            <a:off x="479276" y="5209691"/>
            <a:ext cx="75146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ALL students with &lt;120 UCAS points achieve </a:t>
            </a:r>
          </a:p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2.1 or 1</a:t>
            </a:r>
            <a:r>
              <a:rPr lang="en-US" sz="2800" baseline="30000" dirty="0">
                <a:solidFill>
                  <a:srgbClr val="000090"/>
                </a:solidFill>
                <a:latin typeface="Arial"/>
                <a:cs typeface="Arial"/>
              </a:rPr>
              <a:t>st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 class degrees</a:t>
            </a:r>
          </a:p>
          <a:p>
            <a:pPr algn="ctr"/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No 3</a:t>
            </a:r>
            <a:r>
              <a:rPr lang="en-US" sz="2800" baseline="30000" dirty="0">
                <a:solidFill>
                  <a:srgbClr val="000090"/>
                </a:solidFill>
                <a:latin typeface="Arial"/>
                <a:cs typeface="Arial"/>
              </a:rPr>
              <a:t>rd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 class degrees awarded to date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3C2B0-2CC8-4D77-A76E-7F85098C7DEE}"/>
              </a:ext>
            </a:extLst>
          </p:cNvPr>
          <p:cNvSpPr/>
          <p:nvPr/>
        </p:nvSpPr>
        <p:spPr>
          <a:xfrm>
            <a:off x="0" y="6200775"/>
            <a:ext cx="479276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4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C863-AE69-45F1-8C33-90DB5293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Degree Award Marks versus UCAS Points at Entry</a:t>
            </a:r>
            <a:b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8E9D5-9820-4197-B235-C45D21776799}"/>
              </a:ext>
            </a:extLst>
          </p:cNvPr>
          <p:cNvGrpSpPr/>
          <p:nvPr/>
        </p:nvGrpSpPr>
        <p:grpSpPr>
          <a:xfrm>
            <a:off x="5976004" y="853672"/>
            <a:ext cx="6394450" cy="6004328"/>
            <a:chOff x="5976004" y="853672"/>
            <a:chExt cx="6394450" cy="60043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34D492-9D6D-439B-A7F2-A25333451531}"/>
                </a:ext>
              </a:extLst>
            </p:cNvPr>
            <p:cNvSpPr/>
            <p:nvPr/>
          </p:nvSpPr>
          <p:spPr>
            <a:xfrm>
              <a:off x="5976004" y="6334780"/>
              <a:ext cx="629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en-US" sz="1400" b="1" dirty="0">
                  <a:solidFill>
                    <a:srgbClr val="000090"/>
                  </a:solidFill>
                  <a:latin typeface="Arial"/>
                  <a:cs typeface="Arial"/>
                </a:rPr>
                <a:t>Model 1 </a:t>
              </a:r>
              <a:r>
                <a:rPr lang="en-GB" altLang="en-US" sz="1400" dirty="0">
                  <a:solidFill>
                    <a:srgbClr val="000090"/>
                  </a:solidFill>
                  <a:latin typeface="Arial"/>
                  <a:cs typeface="Arial"/>
                </a:rPr>
                <a:t>– WP characteristics EXCLUDING UCAS points </a:t>
              </a:r>
              <a:r>
                <a:rPr lang="en-GB" alt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(Adj. R</a:t>
              </a:r>
              <a:r>
                <a:rPr lang="en-GB" altLang="en-US" sz="1400" b="1" baseline="30000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r>
                <a:rPr lang="en-GB" alt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 = 0.002)</a:t>
              </a:r>
            </a:p>
            <a:p>
              <a:r>
                <a:rPr lang="en-GB" altLang="en-US" sz="1400" b="1" dirty="0">
                  <a:solidFill>
                    <a:srgbClr val="000090"/>
                  </a:solidFill>
                  <a:latin typeface="Arial"/>
                  <a:cs typeface="Arial"/>
                </a:rPr>
                <a:t>Model 2 </a:t>
              </a:r>
              <a:r>
                <a:rPr lang="en-GB" altLang="en-US" sz="1400" dirty="0">
                  <a:solidFill>
                    <a:srgbClr val="000090"/>
                  </a:solidFill>
                  <a:latin typeface="Arial"/>
                  <a:cs typeface="Arial"/>
                </a:rPr>
                <a:t>– the influence of adding UCAS points to model 1 </a:t>
              </a:r>
              <a:r>
                <a:rPr lang="en-GB" alt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(Adj. R</a:t>
              </a:r>
              <a:r>
                <a:rPr lang="en-GB" altLang="en-US" sz="1400" b="1" baseline="30000" dirty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r>
                <a:rPr lang="en-GB" alt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 = -0.020)</a:t>
              </a:r>
            </a:p>
          </p:txBody>
        </p:sp>
        <p:graphicFrame>
          <p:nvGraphicFramePr>
            <p:cNvPr id="8" name="Object 1">
              <a:extLst>
                <a:ext uri="{FF2B5EF4-FFF2-40B4-BE49-F238E27FC236}">
                  <a16:creationId xmlns:a16="http://schemas.microsoft.com/office/drawing/2014/main" id="{5011E7A0-2360-45DD-9209-7E12CC984C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71254" y="853672"/>
            <a:ext cx="6299200" cy="559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Worksheet" r:id="rId3" imgW="6578600" imgH="5842000" progId="Excel.Sheet.8">
                    <p:embed/>
                  </p:oleObj>
                </mc:Choice>
                <mc:Fallback>
                  <p:oleObj name="Worksheet" r:id="rId3" imgW="6578600" imgH="5842000" progId="Excel.Sheet.8">
                    <p:embed/>
                    <p:pic>
                      <p:nvPicPr>
                        <p:cNvPr id="9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1254" y="853672"/>
                          <a:ext cx="6299200" cy="5595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E760D67-B0E6-4AE9-996F-C0D234BC3435}"/>
              </a:ext>
            </a:extLst>
          </p:cNvPr>
          <p:cNvGrpSpPr/>
          <p:nvPr/>
        </p:nvGrpSpPr>
        <p:grpSpPr>
          <a:xfrm>
            <a:off x="30184" y="1349697"/>
            <a:ext cx="6041070" cy="3769192"/>
            <a:chOff x="30184" y="2064072"/>
            <a:chExt cx="6041070" cy="3769192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09E3CF76-5368-46A3-B845-98045D175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20" y="2064072"/>
              <a:ext cx="5625234" cy="3312072"/>
              <a:chOff x="1629039" y="883269"/>
              <a:chExt cx="5468847" cy="31023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CC2F137-6E86-4105-834F-705BAFF25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0" b="7993"/>
              <a:stretch/>
            </p:blipFill>
            <p:spPr bwMode="auto">
              <a:xfrm>
                <a:off x="1629039" y="883269"/>
                <a:ext cx="5468847" cy="3102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232998B-6297-437A-A585-5149C63FDC40}"/>
                  </a:ext>
                </a:extLst>
              </p:cNvPr>
              <p:cNvSpPr/>
              <p:nvPr/>
            </p:nvSpPr>
            <p:spPr>
              <a:xfrm>
                <a:off x="1949665" y="1656501"/>
                <a:ext cx="1922462" cy="1770063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CA7272-8F73-4F7A-9379-306E69747E40}"/>
                </a:ext>
              </a:extLst>
            </p:cNvPr>
            <p:cNvGrpSpPr/>
            <p:nvPr/>
          </p:nvGrpSpPr>
          <p:grpSpPr>
            <a:xfrm>
              <a:off x="30184" y="2633312"/>
              <a:ext cx="4102696" cy="3199952"/>
              <a:chOff x="30184" y="2588926"/>
              <a:chExt cx="4102696" cy="319995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E66125-734A-4B7B-B52C-3DCCDA283331}"/>
                  </a:ext>
                </a:extLst>
              </p:cNvPr>
              <p:cNvSpPr txBox="1"/>
              <p:nvPr/>
            </p:nvSpPr>
            <p:spPr>
              <a:xfrm>
                <a:off x="2166185" y="5419546"/>
                <a:ext cx="143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UCAS Tariff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D11A90-4938-460D-91DA-401184E216E3}"/>
                  </a:ext>
                </a:extLst>
              </p:cNvPr>
              <p:cNvSpPr txBox="1"/>
              <p:nvPr/>
            </p:nvSpPr>
            <p:spPr>
              <a:xfrm>
                <a:off x="30184" y="2588926"/>
                <a:ext cx="461665" cy="2059795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GB" b="1" dirty="0"/>
                  <a:t>Final Award Mark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1310022-5A7F-4771-A98A-9D7ABF24160A}"/>
                  </a:ext>
                </a:extLst>
              </p:cNvPr>
              <p:cNvSpPr/>
              <p:nvPr/>
            </p:nvSpPr>
            <p:spPr>
              <a:xfrm>
                <a:off x="3213836" y="4954255"/>
                <a:ext cx="57884" cy="6555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F117A07-E913-459E-8043-15984B89969D}"/>
                  </a:ext>
                </a:extLst>
              </p:cNvPr>
              <p:cNvSpPr/>
              <p:nvPr/>
            </p:nvSpPr>
            <p:spPr>
              <a:xfrm>
                <a:off x="4059214" y="3810036"/>
                <a:ext cx="73666" cy="740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A73F8C-873F-4959-9B5B-0ABFC262907F}"/>
              </a:ext>
            </a:extLst>
          </p:cNvPr>
          <p:cNvSpPr/>
          <p:nvPr/>
        </p:nvSpPr>
        <p:spPr>
          <a:xfrm>
            <a:off x="-98425" y="5467171"/>
            <a:ext cx="6299200" cy="132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2019/20 Level 6 cohort:9 students with Access / BTECs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1x 1</a:t>
            </a:r>
            <a:r>
              <a:rPr lang="en-GB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5x 2.1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 2.2</a:t>
            </a:r>
          </a:p>
          <a:p>
            <a:pPr algn="ctr"/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1E0BB-2C41-4868-A3D5-02C2D9AD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Award Marks versus UCAS Points at Entry</a:t>
            </a:r>
            <a:b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300632-BD4F-481C-9AB8-8989DE784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79304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2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56764-D554-44D3-8507-6FEA3E77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153572"/>
            <a:ext cx="3623074" cy="44611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6BA2-CB25-45B1-A6CA-9A87D9D2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65469"/>
            <a:ext cx="6906491" cy="64375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Reflections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Issues / barriers: can be time intensive, but can be scaled up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Greatest impact: students who may be struggling / mid-level achievers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Not grade inflation, just uplift of mid-range marks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Benefits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Successfully identify / address barriers to transform student outcomes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&gt;85% 1st or 2.1 degree awards to date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100% first and second cohorts in post-graduate study or graduate employment within 6 months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61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1DCD3-5B0B-4ECD-A0C9-2FE5D0C5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40" y="2518931"/>
            <a:ext cx="5626491" cy="27986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Outcomes –</a:t>
            </a:r>
            <a:b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Happy Students!</a:t>
            </a:r>
            <a:b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Excellent Degree Awards</a:t>
            </a:r>
            <a:b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100% employability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7A0339F-1AF7-429B-93BF-89093EF7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836" y="555621"/>
            <a:ext cx="5096871" cy="231907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solidFill>
            <a:schemeClr val="bg1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4044437-01E3-4F17-B463-9E9EDA779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7619"/>
          <a:stretch>
            <a:fillRect/>
          </a:stretch>
        </p:blipFill>
        <p:spPr bwMode="auto">
          <a:xfrm>
            <a:off x="6851348" y="3502644"/>
            <a:ext cx="4785382" cy="3187173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solidFill>
            <a:schemeClr val="bg1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5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19B8-96C6-4D0D-AF6B-DEDDF438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500500"/>
            <a:ext cx="118491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baseline="30000" dirty="0">
                <a:latin typeface="Arial"/>
                <a:cs typeface="Arial"/>
              </a:rPr>
              <a:t>Based on my case study: </a:t>
            </a:r>
            <a:br>
              <a:rPr lang="en-US" sz="5400" b="1" baseline="30000" dirty="0">
                <a:latin typeface="Arial"/>
                <a:cs typeface="Arial"/>
              </a:rPr>
            </a:br>
            <a:r>
              <a:rPr lang="en-US" sz="5400" b="1" baseline="30000" dirty="0">
                <a:latin typeface="Arial"/>
                <a:cs typeface="Arial"/>
              </a:rPr>
              <a:t>Transforming Student Outcomes – the Holistic Grail</a:t>
            </a:r>
            <a:endParaRPr lang="en-GB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0165B-D50E-4608-9B07-4D0EF1828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099" y="1998185"/>
            <a:ext cx="8502805" cy="3840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AFCA7-1761-4627-84A5-2EA388854588}"/>
              </a:ext>
            </a:extLst>
          </p:cNvPr>
          <p:cNvSpPr txBox="1"/>
          <p:nvPr/>
        </p:nvSpPr>
        <p:spPr>
          <a:xfrm>
            <a:off x="790575" y="6207243"/>
            <a:ext cx="10953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3"/>
              </a:rPr>
              <a:t>https://www.rsb.org.uk/get-involved/rsb-awards/he-teacher-of-the-year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3441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1BF69-0A80-4C62-AB83-5B397542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40" y="18255"/>
            <a:ext cx="5393360" cy="1325563"/>
          </a:xfrm>
        </p:spPr>
        <p:txBody>
          <a:bodyPr>
            <a:normAutofit/>
          </a:bodyPr>
          <a:lstStyle/>
          <a:p>
            <a:r>
              <a:rPr lang="en-GB" sz="6000" b="1" dirty="0"/>
              <a:t>Meet Becca….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5554-8E7D-4CF4-8D66-37D00441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34" y="1275941"/>
            <a:ext cx="6125337" cy="5204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“Being one of the only women to study STEM from my school, I’d not received much support nor was I confident in my own abilities. 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Sue ensured that individuals like me had different ways to express their learning other than just essay-based exams. 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 this I wouldn’t have received my first-class degree. </a:t>
            </a:r>
          </a:p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skills I acquired from my BSc allowed me to progress onto my MSc and into my current job at AstraZeneca. I am now a Team Leader.”</a:t>
            </a:r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C82CD-445D-4FE6-8A91-6D8AC06FD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5" r="3" b="11238"/>
          <a:stretch/>
        </p:blipFill>
        <p:spPr>
          <a:xfrm>
            <a:off x="8219558" y="852372"/>
            <a:ext cx="3096807" cy="30968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D24BC3-7DA9-4507-B339-4675004FB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44" b="-3"/>
          <a:stretch/>
        </p:blipFill>
        <p:spPr>
          <a:xfrm>
            <a:off x="6723881" y="4685200"/>
            <a:ext cx="2733741" cy="2172801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AstraZeneca denies it's seeking an EUA for its COVID-19 vaccine candidate -  Drug Discovery and Development">
            <a:extLst>
              <a:ext uri="{FF2B5EF4-FFF2-40B4-BE49-F238E27FC236}">
                <a16:creationId xmlns:a16="http://schemas.microsoft.com/office/drawing/2014/main" id="{3CF01F04-BEC3-4C7F-ADF8-ECE84C2E0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43" y="4526360"/>
            <a:ext cx="3499732" cy="2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 may contain: 6 people, people smiling, possible text that says 'Welcome to the Health Sciences'">
            <a:extLst>
              <a:ext uri="{FF2B5EF4-FFF2-40B4-BE49-F238E27FC236}">
                <a16:creationId xmlns:a16="http://schemas.microsoft.com/office/drawing/2014/main" id="{5A0432C6-6E82-42E4-BDCD-F2AE3E5B9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32824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30281-EDC2-4F75-B870-3726F301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150" y="638175"/>
            <a:ext cx="5721484" cy="1325563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Acknowledgements</a:t>
            </a:r>
            <a:br>
              <a:rPr lang="en-GB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AF4C93-4916-4574-A0A4-1589FE514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774690"/>
              </p:ext>
            </p:extLst>
          </p:nvPr>
        </p:nvGraphicFramePr>
        <p:xfrm>
          <a:off x="5489874" y="1231239"/>
          <a:ext cx="5721484" cy="361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E33A5C-9E88-4AFF-9A4D-4F095B995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7497" y="4888554"/>
            <a:ext cx="2451502" cy="1969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C71A9-F9A7-4515-AEDD-2229C179D5CB}"/>
              </a:ext>
            </a:extLst>
          </p:cNvPr>
          <p:cNvSpPr txBox="1"/>
          <p:nvPr/>
        </p:nvSpPr>
        <p:spPr>
          <a:xfrm>
            <a:off x="4961554" y="4888554"/>
            <a:ext cx="4764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 you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3992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D805-5571-4AA4-B3D3-46E2356B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10" y="1353597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Removing Barriers and Increasing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ccess to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igher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ducation</a:t>
            </a:r>
            <a:br>
              <a:rPr lang="en-US" sz="44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1501D-8862-46F7-8518-E92A346A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760" y="882173"/>
            <a:ext cx="7217406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embed transferable skills, laboratory competencies and subject-specific knowledge,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emphasing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learning through holistic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my students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regardless of their wider demographic background) are supported to achieve excellent outcomes.</a:t>
            </a:r>
          </a:p>
          <a:p>
            <a:pPr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true widening participation (WP) - removing barriers and increasing access for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improving graduate outcomes and employability.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DF1-E188-4603-AD29-C326AD22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0850"/>
            <a:ext cx="11784807" cy="1325563"/>
          </a:xfrm>
        </p:spPr>
        <p:txBody>
          <a:bodyPr>
            <a:noAutofit/>
          </a:bodyPr>
          <a:lstStyle/>
          <a:p>
            <a:r>
              <a:rPr lang="en-US" sz="4800" b="1" kern="0" dirty="0">
                <a:latin typeface="Arial"/>
                <a:cs typeface="Arial"/>
              </a:rPr>
              <a:t>Different Starting Points / Experiences</a:t>
            </a:r>
            <a:br>
              <a:rPr lang="en-US" sz="4800" b="1" kern="0" dirty="0">
                <a:latin typeface="Arial"/>
                <a:cs typeface="Arial"/>
              </a:rPr>
            </a:br>
            <a:endParaRPr lang="en-GB" sz="4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1CB86E-7D8C-4593-9019-4594E5142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895476"/>
            <a:ext cx="24368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4D7FFE-B40A-4C13-99B9-B3158EE5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12279" r="5257" b="25656"/>
          <a:stretch>
            <a:fillRect/>
          </a:stretch>
        </p:blipFill>
        <p:spPr bwMode="auto">
          <a:xfrm>
            <a:off x="1648903" y="5253182"/>
            <a:ext cx="2726101" cy="15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E4ED63-CA5D-42F8-88A7-280ACEDB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2279" r="41686" b="25656"/>
          <a:stretch/>
        </p:blipFill>
        <p:spPr bwMode="auto">
          <a:xfrm>
            <a:off x="119133" y="5230091"/>
            <a:ext cx="1647324" cy="16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022EB80-82FB-4807-9725-14C5E9AE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" b="4269"/>
          <a:stretch>
            <a:fillRect/>
          </a:stretch>
        </p:blipFill>
        <p:spPr bwMode="auto">
          <a:xfrm>
            <a:off x="4384897" y="3521364"/>
            <a:ext cx="3777739" cy="23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B7C7E1C-A38B-4EAB-A9A8-B2193AE8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06" y="1489352"/>
            <a:ext cx="3195593" cy="20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A3F6DD0-E522-4B66-8D2C-012CCE8F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1" y="1940750"/>
            <a:ext cx="46537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Our students start University at different points and we need to help them to build a path to succeed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1C616B-4EE9-42FF-AF37-E4F9B4738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032" y="3892550"/>
            <a:ext cx="3848100" cy="288607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46296F8-7B9F-4539-BE33-DCCA2424F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27108" r="56030" b="25656"/>
          <a:stretch/>
        </p:blipFill>
        <p:spPr bwMode="auto">
          <a:xfrm>
            <a:off x="5437911" y="5790895"/>
            <a:ext cx="1039090" cy="10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4E6FA2B-E1D8-48CE-B4FC-7FB6661D7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29489" r="5368" b="25656"/>
          <a:stretch/>
        </p:blipFill>
        <p:spPr bwMode="auto">
          <a:xfrm>
            <a:off x="4372595" y="5790680"/>
            <a:ext cx="1076593" cy="10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33A06-B649-45B3-B735-CCBCCADD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63" y="136693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Support</a:t>
            </a:r>
            <a:br>
              <a:rPr lang="en-US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86CEC4-1B24-4BC7-8978-BD089CCC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980C5A-F86F-4212-92F1-112566E5A4A4}"/>
              </a:ext>
            </a:extLst>
          </p:cNvPr>
          <p:cNvGrpSpPr/>
          <p:nvPr/>
        </p:nvGrpSpPr>
        <p:grpSpPr>
          <a:xfrm>
            <a:off x="4264144" y="243840"/>
            <a:ext cx="7755136" cy="6439376"/>
            <a:chOff x="1952625" y="723900"/>
            <a:chExt cx="8524876" cy="5938157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ED934B7-3A85-4ADD-B5FB-752FF19C3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7" r="10680"/>
            <a:stretch/>
          </p:blipFill>
          <p:spPr bwMode="auto">
            <a:xfrm>
              <a:off x="2092846" y="723900"/>
              <a:ext cx="8384655" cy="593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3D6838-9C98-4A4F-B4BC-A58BEB160151}"/>
                </a:ext>
              </a:extLst>
            </p:cNvPr>
            <p:cNvSpPr/>
            <p:nvPr/>
          </p:nvSpPr>
          <p:spPr>
            <a:xfrm>
              <a:off x="1952625" y="5654039"/>
              <a:ext cx="892175" cy="10080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116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2F630-5A47-430B-9DFA-06A7B20D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6" y="680720"/>
            <a:ext cx="5221185" cy="4968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Supporting the Student Journey through </a:t>
            </a:r>
            <a:r>
              <a:rPr lang="en-US" alt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Personalised</a:t>
            </a:r>
            <a:r>
              <a:rPr lang="en-US" alt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Learning </a:t>
            </a:r>
            <a:br>
              <a:rPr lang="en-US" alt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BCB7D29-A7CE-426B-B31C-EC8FBCA9D0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36" y="1360365"/>
            <a:ext cx="6525963" cy="398901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5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EDB8E-8EEB-4716-B61E-D96486A3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643467"/>
            <a:ext cx="3362325" cy="557106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</a:rPr>
              <a:t>The Five </a:t>
            </a:r>
            <a:r>
              <a:rPr lang="en-GB" sz="4800" dirty="0" err="1">
                <a:solidFill>
                  <a:srgbClr val="FFFFFF"/>
                </a:solidFill>
              </a:rPr>
              <a:t>Ws</a:t>
            </a:r>
            <a:r>
              <a:rPr lang="en-GB" sz="4800" dirty="0">
                <a:solidFill>
                  <a:srgbClr val="FFFFFF"/>
                </a:solidFill>
              </a:rPr>
              <a:t> for Holistic Programme Design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59CB8DF-73D3-4D79-A364-2134F8B88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322368"/>
              </p:ext>
            </p:extLst>
          </p:nvPr>
        </p:nvGraphicFramePr>
        <p:xfrm>
          <a:off x="4848225" y="381000"/>
          <a:ext cx="6810375" cy="623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97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D52DEFAF-B49F-40CB-8F21-91BEC6E8C1F7}"/>
              </a:ext>
            </a:extLst>
          </p:cNvPr>
          <p:cNvSpPr txBox="1">
            <a:spLocks noChangeArrowheads="1"/>
          </p:cNvSpPr>
          <p:nvPr/>
        </p:nvSpPr>
        <p:spPr>
          <a:xfrm>
            <a:off x="2333008" y="123638"/>
            <a:ext cx="7970942" cy="1079721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latin typeface="Arial"/>
                <a:cs typeface="Arial"/>
              </a:rPr>
              <a:t>Assessment Strategy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FE612-2294-47CA-A3C2-82B9B26E3BCE}"/>
              </a:ext>
            </a:extLst>
          </p:cNvPr>
          <p:cNvGrpSpPr/>
          <p:nvPr/>
        </p:nvGrpSpPr>
        <p:grpSpPr>
          <a:xfrm>
            <a:off x="535622" y="1496948"/>
            <a:ext cx="11321071" cy="5103162"/>
            <a:chOff x="535622" y="1496948"/>
            <a:chExt cx="11321071" cy="51031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1188B-AAD9-4655-AE77-358372FA4578}"/>
                </a:ext>
              </a:extLst>
            </p:cNvPr>
            <p:cNvGrpSpPr/>
            <p:nvPr/>
          </p:nvGrpSpPr>
          <p:grpSpPr>
            <a:xfrm>
              <a:off x="2651592" y="1496948"/>
              <a:ext cx="7059536" cy="5103162"/>
              <a:chOff x="755576" y="1172677"/>
              <a:chExt cx="7776864" cy="567121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ECB6A0-08D4-4DDE-A18B-F7E44C8A8781}"/>
                  </a:ext>
                </a:extLst>
              </p:cNvPr>
              <p:cNvSpPr/>
              <p:nvPr/>
            </p:nvSpPr>
            <p:spPr>
              <a:xfrm>
                <a:off x="755576" y="1196752"/>
                <a:ext cx="7776864" cy="4752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C62D915-0F50-4AD0-A3F1-EA5001983585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>
                <a:off x="4644008" y="1196752"/>
                <a:ext cx="0" cy="5040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D670C2-66D4-46F5-8E88-186F331B3973}"/>
                  </a:ext>
                </a:extLst>
              </p:cNvPr>
              <p:cNvSpPr txBox="1"/>
              <p:nvPr/>
            </p:nvSpPr>
            <p:spPr>
              <a:xfrm>
                <a:off x="5785997" y="6262429"/>
                <a:ext cx="2226031" cy="58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Semester 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0CCABB-A86B-444B-AB07-3844A25827FF}"/>
                  </a:ext>
                </a:extLst>
              </p:cNvPr>
              <p:cNvSpPr txBox="1"/>
              <p:nvPr/>
            </p:nvSpPr>
            <p:spPr>
              <a:xfrm>
                <a:off x="1954758" y="6262429"/>
                <a:ext cx="2226031" cy="58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Semester 1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7CE7E29-8D7C-4251-B2B2-A14D5C83EE44}"/>
                  </a:ext>
                </a:extLst>
              </p:cNvPr>
              <p:cNvCxnSpPr/>
              <p:nvPr/>
            </p:nvCxnSpPr>
            <p:spPr>
              <a:xfrm>
                <a:off x="2887014" y="5957869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DC9A84-5BF2-45A0-AC06-4EA0B295C30F}"/>
                  </a:ext>
                </a:extLst>
              </p:cNvPr>
              <p:cNvCxnSpPr/>
              <p:nvPr/>
            </p:nvCxnSpPr>
            <p:spPr>
              <a:xfrm>
                <a:off x="3405472" y="5966048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7E8D3D-FC26-4BB2-9DD6-A434F529562D}"/>
                  </a:ext>
                </a:extLst>
              </p:cNvPr>
              <p:cNvCxnSpPr/>
              <p:nvPr/>
            </p:nvCxnSpPr>
            <p:spPr>
              <a:xfrm>
                <a:off x="3995936" y="1196752"/>
                <a:ext cx="0" cy="5035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94F6DCD-8B55-4716-A969-B6F69C393291}"/>
                  </a:ext>
                </a:extLst>
              </p:cNvPr>
              <p:cNvCxnSpPr/>
              <p:nvPr/>
            </p:nvCxnSpPr>
            <p:spPr>
              <a:xfrm>
                <a:off x="1331640" y="5966402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C88891-4F84-4A0D-9CF4-3ECBD5183D19}"/>
                  </a:ext>
                </a:extLst>
              </p:cNvPr>
              <p:cNvCxnSpPr/>
              <p:nvPr/>
            </p:nvCxnSpPr>
            <p:spPr>
              <a:xfrm>
                <a:off x="1850098" y="594928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6EDA442-8F21-4C61-A025-840E4FDCA354}"/>
                  </a:ext>
                </a:extLst>
              </p:cNvPr>
              <p:cNvCxnSpPr/>
              <p:nvPr/>
            </p:nvCxnSpPr>
            <p:spPr>
              <a:xfrm>
                <a:off x="2368556" y="594928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C9DA38-97BC-49B7-8FA6-6BADAF57A63A}"/>
                  </a:ext>
                </a:extLst>
              </p:cNvPr>
              <p:cNvCxnSpPr/>
              <p:nvPr/>
            </p:nvCxnSpPr>
            <p:spPr>
              <a:xfrm>
                <a:off x="8518853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C29D0E7-A403-4A95-9470-76B3B0F1E78A}"/>
                  </a:ext>
                </a:extLst>
              </p:cNvPr>
              <p:cNvCxnSpPr/>
              <p:nvPr/>
            </p:nvCxnSpPr>
            <p:spPr>
              <a:xfrm>
                <a:off x="6761859" y="5948285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16C664-4AA3-41E4-8AC9-331ADC5BBC93}"/>
                  </a:ext>
                </a:extLst>
              </p:cNvPr>
              <p:cNvCxnSpPr/>
              <p:nvPr/>
            </p:nvCxnSpPr>
            <p:spPr>
              <a:xfrm>
                <a:off x="7280317" y="5956464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DD1101-7C2F-4350-B84B-052AAFAC46C7}"/>
                  </a:ext>
                </a:extLst>
              </p:cNvPr>
              <p:cNvCxnSpPr/>
              <p:nvPr/>
            </p:nvCxnSpPr>
            <p:spPr>
              <a:xfrm>
                <a:off x="5206485" y="5956818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079A96-387B-46C2-A7B2-B521DA0F8591}"/>
                  </a:ext>
                </a:extLst>
              </p:cNvPr>
              <p:cNvCxnSpPr/>
              <p:nvPr/>
            </p:nvCxnSpPr>
            <p:spPr>
              <a:xfrm>
                <a:off x="5724943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B05CFE2-5250-4528-8B7C-0AFFF6CE6A87}"/>
                  </a:ext>
                </a:extLst>
              </p:cNvPr>
              <p:cNvCxnSpPr/>
              <p:nvPr/>
            </p:nvCxnSpPr>
            <p:spPr>
              <a:xfrm>
                <a:off x="6243401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6DC1AC0-2B0C-47FF-A0F5-0C02748376EE}"/>
                  </a:ext>
                </a:extLst>
              </p:cNvPr>
              <p:cNvCxnSpPr/>
              <p:nvPr/>
            </p:nvCxnSpPr>
            <p:spPr>
              <a:xfrm>
                <a:off x="7884368" y="1172677"/>
                <a:ext cx="0" cy="5040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D72120-58EB-43B4-9CED-9683D2F07267}"/>
                </a:ext>
              </a:extLst>
            </p:cNvPr>
            <p:cNvSpPr txBox="1"/>
            <p:nvPr/>
          </p:nvSpPr>
          <p:spPr>
            <a:xfrm>
              <a:off x="945666" y="1688279"/>
              <a:ext cx="1275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Key Skills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54DF8E-4AD7-4593-A41F-DFD0D7B57F10}"/>
                </a:ext>
              </a:extLst>
            </p:cNvPr>
            <p:cNvSpPr txBox="1"/>
            <p:nvPr/>
          </p:nvSpPr>
          <p:spPr>
            <a:xfrm>
              <a:off x="759974" y="2268311"/>
              <a:ext cx="1646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Anatomy and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Physiology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6F8F1E-176F-4EC7-85FE-C3701C64FD12}"/>
                </a:ext>
              </a:extLst>
            </p:cNvPr>
            <p:cNvSpPr txBox="1"/>
            <p:nvPr/>
          </p:nvSpPr>
          <p:spPr>
            <a:xfrm>
              <a:off x="932986" y="2954616"/>
              <a:ext cx="1300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Biological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Molecules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47437E-BB21-4794-9560-0739C3C89BF7}"/>
                </a:ext>
              </a:extLst>
            </p:cNvPr>
            <p:cNvSpPr txBox="1"/>
            <p:nvPr/>
          </p:nvSpPr>
          <p:spPr>
            <a:xfrm>
              <a:off x="1055002" y="3641790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Cell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Biology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A9AC21-6321-498F-B7D5-B12507D1FB1E}"/>
                </a:ext>
              </a:extLst>
            </p:cNvPr>
            <p:cNvSpPr txBox="1"/>
            <p:nvPr/>
          </p:nvSpPr>
          <p:spPr>
            <a:xfrm>
              <a:off x="747225" y="4399855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Biochemistry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498B7F-3BE8-41BF-8437-B8BEF5A7B222}"/>
                </a:ext>
              </a:extLst>
            </p:cNvPr>
            <p:cNvSpPr txBox="1"/>
            <p:nvPr/>
          </p:nvSpPr>
          <p:spPr>
            <a:xfrm>
              <a:off x="535622" y="4975922"/>
              <a:ext cx="2095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Microbiology and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Immunology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DE07FF4-9B4A-4C00-9BC0-821A15586696}"/>
                </a:ext>
              </a:extLst>
            </p:cNvPr>
            <p:cNvCxnSpPr/>
            <p:nvPr/>
          </p:nvCxnSpPr>
          <p:spPr>
            <a:xfrm>
              <a:off x="2626764" y="1985606"/>
              <a:ext cx="7233215" cy="11033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BE0857-407E-4896-A53A-51A06EEE9426}"/>
                </a:ext>
              </a:extLst>
            </p:cNvPr>
            <p:cNvCxnSpPr/>
            <p:nvPr/>
          </p:nvCxnSpPr>
          <p:spPr>
            <a:xfrm>
              <a:off x="2626763" y="2633675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37044F-225B-4DB9-87A1-EDA78A405133}"/>
                </a:ext>
              </a:extLst>
            </p:cNvPr>
            <p:cNvCxnSpPr/>
            <p:nvPr/>
          </p:nvCxnSpPr>
          <p:spPr>
            <a:xfrm>
              <a:off x="2626763" y="3281747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4ECF4E-FD20-43F4-B6E6-446795FDCC7E}"/>
                </a:ext>
              </a:extLst>
            </p:cNvPr>
            <p:cNvCxnSpPr/>
            <p:nvPr/>
          </p:nvCxnSpPr>
          <p:spPr>
            <a:xfrm>
              <a:off x="2688353" y="3929819"/>
              <a:ext cx="7023472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E6E906-C2BA-4844-9BC9-AB9616472966}"/>
                </a:ext>
              </a:extLst>
            </p:cNvPr>
            <p:cNvCxnSpPr/>
            <p:nvPr/>
          </p:nvCxnSpPr>
          <p:spPr>
            <a:xfrm>
              <a:off x="2626763" y="4577891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E33EDAB-1A9E-4C98-9538-FC4DADE1436D}"/>
                </a:ext>
              </a:extLst>
            </p:cNvPr>
            <p:cNvCxnSpPr/>
            <p:nvPr/>
          </p:nvCxnSpPr>
          <p:spPr>
            <a:xfrm>
              <a:off x="2611703" y="5225963"/>
              <a:ext cx="7100123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5B64A8-2510-478C-869F-862424EF4973}"/>
                </a:ext>
              </a:extLst>
            </p:cNvPr>
            <p:cNvSpPr/>
            <p:nvPr/>
          </p:nvSpPr>
          <p:spPr>
            <a:xfrm>
              <a:off x="4079264" y="1841587"/>
              <a:ext cx="436771" cy="28803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55A768-1731-467B-B993-7C3120BCD591}"/>
                </a:ext>
              </a:extLst>
            </p:cNvPr>
            <p:cNvSpPr/>
            <p:nvPr/>
          </p:nvSpPr>
          <p:spPr>
            <a:xfrm>
              <a:off x="8858460" y="1697573"/>
              <a:ext cx="597400" cy="57204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43374C-128A-4B15-8D34-DEF8F12509E8}"/>
                </a:ext>
              </a:extLst>
            </p:cNvPr>
            <p:cNvSpPr/>
            <p:nvPr/>
          </p:nvSpPr>
          <p:spPr>
            <a:xfrm>
              <a:off x="6180997" y="1841588"/>
              <a:ext cx="395259" cy="30835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967D687-C629-41E3-8DFD-1B1380E811DC}"/>
                </a:ext>
              </a:extLst>
            </p:cNvPr>
            <p:cNvSpPr/>
            <p:nvPr/>
          </p:nvSpPr>
          <p:spPr>
            <a:xfrm>
              <a:off x="8398785" y="1841587"/>
              <a:ext cx="288389" cy="308356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5578AF4-2B18-437A-B03E-0C57152E6CE4}"/>
                </a:ext>
              </a:extLst>
            </p:cNvPr>
            <p:cNvSpPr/>
            <p:nvPr/>
          </p:nvSpPr>
          <p:spPr>
            <a:xfrm>
              <a:off x="7906236" y="1841588"/>
              <a:ext cx="395259" cy="308357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E85A8E5-6C63-4168-A7A5-F3222027B7F5}"/>
                </a:ext>
              </a:extLst>
            </p:cNvPr>
            <p:cNvSpPr/>
            <p:nvPr/>
          </p:nvSpPr>
          <p:spPr>
            <a:xfrm>
              <a:off x="10095933" y="1666216"/>
              <a:ext cx="256028" cy="189345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5486A5-CBC1-4EA4-9DD7-70CE3C3BA598}"/>
                </a:ext>
              </a:extLst>
            </p:cNvPr>
            <p:cNvSpPr/>
            <p:nvPr/>
          </p:nvSpPr>
          <p:spPr>
            <a:xfrm>
              <a:off x="10095933" y="2080278"/>
              <a:ext cx="256028" cy="18934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4038A1-33DF-4880-B11F-7D7C33775144}"/>
                </a:ext>
              </a:extLst>
            </p:cNvPr>
            <p:cNvSpPr/>
            <p:nvPr/>
          </p:nvSpPr>
          <p:spPr>
            <a:xfrm>
              <a:off x="10095933" y="2562731"/>
              <a:ext cx="256028" cy="18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5433B4-5022-46B3-9639-D9B877F185EB}"/>
                </a:ext>
              </a:extLst>
            </p:cNvPr>
            <p:cNvSpPr/>
            <p:nvPr/>
          </p:nvSpPr>
          <p:spPr>
            <a:xfrm>
              <a:off x="10095933" y="2914342"/>
              <a:ext cx="256028" cy="18934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E3CCAD-9DBF-4ABE-982F-05880AF4325A}"/>
                </a:ext>
              </a:extLst>
            </p:cNvPr>
            <p:cNvSpPr/>
            <p:nvPr/>
          </p:nvSpPr>
          <p:spPr>
            <a:xfrm>
              <a:off x="10095933" y="3281750"/>
              <a:ext cx="256028" cy="18934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6FA0B3-AB6B-406C-878B-CAEFA67518B0}"/>
                </a:ext>
              </a:extLst>
            </p:cNvPr>
            <p:cNvSpPr/>
            <p:nvPr/>
          </p:nvSpPr>
          <p:spPr>
            <a:xfrm>
              <a:off x="10095933" y="3691778"/>
              <a:ext cx="256028" cy="1893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5EDED8-C8D9-4D14-BA91-667B37E72A12}"/>
                </a:ext>
              </a:extLst>
            </p:cNvPr>
            <p:cNvSpPr txBox="1"/>
            <p:nvPr/>
          </p:nvSpPr>
          <p:spPr>
            <a:xfrm>
              <a:off x="10394634" y="2858393"/>
              <a:ext cx="1028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Portfolio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881C69-BD8D-4872-B4A2-CF47DB91BAAA}"/>
                </a:ext>
              </a:extLst>
            </p:cNvPr>
            <p:cNvSpPr txBox="1"/>
            <p:nvPr/>
          </p:nvSpPr>
          <p:spPr>
            <a:xfrm>
              <a:off x="10394632" y="2489659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Essay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E21580-BBCC-427E-9DD8-C89F8CCE7F7E}"/>
                </a:ext>
              </a:extLst>
            </p:cNvPr>
            <p:cNvSpPr txBox="1"/>
            <p:nvPr/>
          </p:nvSpPr>
          <p:spPr>
            <a:xfrm>
              <a:off x="10394631" y="1913598"/>
              <a:ext cx="109687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Scientific </a:t>
              </a:r>
            </a:p>
            <a:p>
              <a:r>
                <a:rPr lang="en-GB" sz="1600" b="1" dirty="0">
                  <a:latin typeface="Arial"/>
                  <a:cs typeface="Arial"/>
                </a:rPr>
                <a:t>writing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D9916C-550D-42AD-B5E9-FD4CBEC506B5}"/>
                </a:ext>
              </a:extLst>
            </p:cNvPr>
            <p:cNvSpPr txBox="1"/>
            <p:nvPr/>
          </p:nvSpPr>
          <p:spPr>
            <a:xfrm>
              <a:off x="10394633" y="1575041"/>
              <a:ext cx="77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Maths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AF35134-29A2-48B2-A552-2CCDDDF2D47B}"/>
                </a:ext>
              </a:extLst>
            </p:cNvPr>
            <p:cNvSpPr/>
            <p:nvPr/>
          </p:nvSpPr>
          <p:spPr>
            <a:xfrm>
              <a:off x="5667881" y="2417654"/>
              <a:ext cx="544953" cy="51064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81BDB4-1AE5-4A36-B22A-02FCC2BDE8F6}"/>
                </a:ext>
              </a:extLst>
            </p:cNvPr>
            <p:cNvSpPr txBox="1"/>
            <p:nvPr/>
          </p:nvSpPr>
          <p:spPr>
            <a:xfrm>
              <a:off x="10394634" y="3231225"/>
              <a:ext cx="1370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In-class test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D20532B-C1A7-4B0C-92C9-385CE1EC92D0}"/>
                </a:ext>
              </a:extLst>
            </p:cNvPr>
            <p:cNvSpPr/>
            <p:nvPr/>
          </p:nvSpPr>
          <p:spPr>
            <a:xfrm>
              <a:off x="6746940" y="2417651"/>
              <a:ext cx="404665" cy="3818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388896-4E37-4846-A6AC-D4C2F503ADDC}"/>
                </a:ext>
              </a:extLst>
            </p:cNvPr>
            <p:cNvSpPr txBox="1"/>
            <p:nvPr/>
          </p:nvSpPr>
          <p:spPr>
            <a:xfrm>
              <a:off x="10394631" y="3626398"/>
              <a:ext cx="1199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Lab report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A51806-5D8A-4E8E-AD77-C28D9DB07495}"/>
                </a:ext>
              </a:extLst>
            </p:cNvPr>
            <p:cNvSpPr/>
            <p:nvPr/>
          </p:nvSpPr>
          <p:spPr>
            <a:xfrm>
              <a:off x="9071818" y="2338276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060A71-83A5-40C8-821C-58E56E41D12B}"/>
                </a:ext>
              </a:extLst>
            </p:cNvPr>
            <p:cNvSpPr/>
            <p:nvPr/>
          </p:nvSpPr>
          <p:spPr>
            <a:xfrm>
              <a:off x="10095933" y="4100840"/>
              <a:ext cx="256028" cy="189345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3D5762B-3226-484F-B238-83F5B48F7F37}"/>
                </a:ext>
              </a:extLst>
            </p:cNvPr>
            <p:cNvSpPr txBox="1"/>
            <p:nvPr/>
          </p:nvSpPr>
          <p:spPr>
            <a:xfrm>
              <a:off x="10394634" y="4026232"/>
              <a:ext cx="732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Exam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64DA7C9-FFBA-43DD-96AE-DA8A40274307}"/>
                </a:ext>
              </a:extLst>
            </p:cNvPr>
            <p:cNvSpPr/>
            <p:nvPr/>
          </p:nvSpPr>
          <p:spPr>
            <a:xfrm>
              <a:off x="5593066" y="2980508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01DC1F-A19E-403D-B66B-277104CFE9F3}"/>
                </a:ext>
              </a:extLst>
            </p:cNvPr>
            <p:cNvSpPr/>
            <p:nvPr/>
          </p:nvSpPr>
          <p:spPr>
            <a:xfrm>
              <a:off x="4949136" y="3027673"/>
              <a:ext cx="536000" cy="496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C8F9ED-3516-40FB-B5B4-776AF0A560DD}"/>
                </a:ext>
              </a:extLst>
            </p:cNvPr>
            <p:cNvSpPr/>
            <p:nvPr/>
          </p:nvSpPr>
          <p:spPr>
            <a:xfrm>
              <a:off x="10095933" y="4483221"/>
              <a:ext cx="256028" cy="1893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64C2765-62C1-43BA-BA44-BB6B3DEC8EAE}"/>
                </a:ext>
              </a:extLst>
            </p:cNvPr>
            <p:cNvSpPr txBox="1"/>
            <p:nvPr/>
          </p:nvSpPr>
          <p:spPr>
            <a:xfrm>
              <a:off x="10394634" y="4455361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Practical test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438BA84-B794-4583-9BB1-DBCF0176660B}"/>
                </a:ext>
              </a:extLst>
            </p:cNvPr>
            <p:cNvSpPr/>
            <p:nvPr/>
          </p:nvSpPr>
          <p:spPr>
            <a:xfrm>
              <a:off x="10095933" y="4945319"/>
              <a:ext cx="256028" cy="189345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48B5363-B356-462F-834A-1180E6E863AD}"/>
                </a:ext>
              </a:extLst>
            </p:cNvPr>
            <p:cNvSpPr txBox="1"/>
            <p:nvPr/>
          </p:nvSpPr>
          <p:spPr>
            <a:xfrm>
              <a:off x="10394631" y="4887409"/>
              <a:ext cx="1427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Presentation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D8764A4-4C0F-4C99-97D3-7A147BC1D7D2}"/>
                </a:ext>
              </a:extLst>
            </p:cNvPr>
            <p:cNvSpPr/>
            <p:nvPr/>
          </p:nvSpPr>
          <p:spPr>
            <a:xfrm>
              <a:off x="4932691" y="3641787"/>
              <a:ext cx="725413" cy="6361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10C2191-C7B5-4A20-BBC1-152D4CA116C7}"/>
                </a:ext>
              </a:extLst>
            </p:cNvPr>
            <p:cNvSpPr/>
            <p:nvPr/>
          </p:nvSpPr>
          <p:spPr>
            <a:xfrm>
              <a:off x="4292620" y="3653759"/>
              <a:ext cx="725413" cy="636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7969733-22AE-4317-9A5C-D0F26A4BA5E2}"/>
                </a:ext>
              </a:extLst>
            </p:cNvPr>
            <p:cNvSpPr/>
            <p:nvPr/>
          </p:nvSpPr>
          <p:spPr>
            <a:xfrm>
              <a:off x="9114316" y="4217851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32FF9-7AF2-4A5D-AFFC-C3955C429549}"/>
                </a:ext>
              </a:extLst>
            </p:cNvPr>
            <p:cNvSpPr/>
            <p:nvPr/>
          </p:nvSpPr>
          <p:spPr>
            <a:xfrm>
              <a:off x="8255692" y="4337347"/>
              <a:ext cx="536000" cy="49611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2996613-EF35-4508-A13E-BBEF6BB214BC}"/>
                </a:ext>
              </a:extLst>
            </p:cNvPr>
            <p:cNvSpPr/>
            <p:nvPr/>
          </p:nvSpPr>
          <p:spPr>
            <a:xfrm>
              <a:off x="8010188" y="4945316"/>
              <a:ext cx="725413" cy="63610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F763471-3C75-4F2C-8010-E04390DD2738}"/>
                </a:ext>
              </a:extLst>
            </p:cNvPr>
            <p:cNvSpPr/>
            <p:nvPr/>
          </p:nvSpPr>
          <p:spPr>
            <a:xfrm>
              <a:off x="8653008" y="4945316"/>
              <a:ext cx="725413" cy="636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C30AD9-C177-4351-9D56-A5FFD85CAC72}"/>
                </a:ext>
              </a:extLst>
            </p:cNvPr>
            <p:cNvSpPr/>
            <p:nvPr/>
          </p:nvSpPr>
          <p:spPr>
            <a:xfrm>
              <a:off x="10095933" y="5346932"/>
              <a:ext cx="256028" cy="189345"/>
            </a:xfrm>
            <a:prstGeom prst="rect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33399E0-6D0E-4EFA-B339-E70251E998D0}"/>
                </a:ext>
              </a:extLst>
            </p:cNvPr>
            <p:cNvSpPr txBox="1"/>
            <p:nvPr/>
          </p:nvSpPr>
          <p:spPr>
            <a:xfrm>
              <a:off x="10394632" y="524286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Case Study</a:t>
              </a: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9348A872-6DA9-4EF8-9F8F-9ABCE7F9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52" y="1197503"/>
            <a:ext cx="3720360" cy="47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FAAA5-4E68-41E5-9181-41CA03BB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09" y="2006441"/>
            <a:ext cx="4467792" cy="46788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Level 4 Key Skills Marks for Combined Formative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Summative Assessment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(4 Cohorts)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hart 1">
            <a:extLst>
              <a:ext uri="{FF2B5EF4-FFF2-40B4-BE49-F238E27FC236}">
                <a16:creationId xmlns:a16="http://schemas.microsoft.com/office/drawing/2014/main" id="{1249D70C-0CBF-4495-B21D-277A627F7736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3040" y="1374798"/>
            <a:ext cx="4169571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CE76B-EDB2-4EAD-ADC4-095D7370A0BC}"/>
              </a:ext>
            </a:extLst>
          </p:cNvPr>
          <p:cNvSpPr txBox="1"/>
          <p:nvPr/>
        </p:nvSpPr>
        <p:spPr>
          <a:xfrm>
            <a:off x="7533998" y="5629548"/>
            <a:ext cx="181972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X = mean mark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Line = median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1D86D4-2774-49CF-983A-262B343F41CE}"/>
              </a:ext>
            </a:extLst>
          </p:cNvPr>
          <p:cNvGrpSpPr/>
          <p:nvPr/>
        </p:nvGrpSpPr>
        <p:grpSpPr>
          <a:xfrm>
            <a:off x="6682743" y="4345860"/>
            <a:ext cx="1540649" cy="691752"/>
            <a:chOff x="3250276" y="572570"/>
            <a:chExt cx="517991" cy="4197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17CAA-FBBD-4557-A373-AF0E994B0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0276" y="586330"/>
              <a:ext cx="96566" cy="165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46B122-7A00-40E9-81A6-F3EA8E9DB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0276" y="830729"/>
              <a:ext cx="106520" cy="1615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367D29-BFC2-4743-A0EA-1B0A5833C682}"/>
                </a:ext>
              </a:extLst>
            </p:cNvPr>
            <p:cNvSpPr txBox="1"/>
            <p:nvPr/>
          </p:nvSpPr>
          <p:spPr>
            <a:xfrm>
              <a:off x="3364959" y="572570"/>
              <a:ext cx="368754" cy="205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 dirty="0">
                  <a:latin typeface="Arial"/>
                  <a:cs typeface="Arial"/>
                </a:rPr>
                <a:t>Formative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020662-AAF5-4A1B-89A7-A1F7E1EB05BF}"/>
                </a:ext>
              </a:extLst>
            </p:cNvPr>
            <p:cNvSpPr txBox="1"/>
            <p:nvPr/>
          </p:nvSpPr>
          <p:spPr>
            <a:xfrm>
              <a:off x="3361147" y="786300"/>
              <a:ext cx="407120" cy="205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1600">
                  <a:latin typeface="Arial"/>
                  <a:cs typeface="Arial"/>
                </a:rPr>
                <a:t>Summative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6EC40F-347F-4E80-8CAF-CC9AB7A98083}"/>
              </a:ext>
            </a:extLst>
          </p:cNvPr>
          <p:cNvGrpSpPr/>
          <p:nvPr/>
        </p:nvGrpSpPr>
        <p:grpSpPr>
          <a:xfrm>
            <a:off x="6785369" y="5121192"/>
            <a:ext cx="3413801" cy="400110"/>
            <a:chOff x="668152" y="5734780"/>
            <a:chExt cx="3198617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6231EA-18A0-4452-89C2-7899DA1C7A05}"/>
                </a:ext>
              </a:extLst>
            </p:cNvPr>
            <p:cNvSpPr txBox="1"/>
            <p:nvPr/>
          </p:nvSpPr>
          <p:spPr>
            <a:xfrm>
              <a:off x="668152" y="5734780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B318BC-D520-4E9A-B16A-A48822F2A6F4}"/>
                </a:ext>
              </a:extLst>
            </p:cNvPr>
            <p:cNvSpPr txBox="1"/>
            <p:nvPr/>
          </p:nvSpPr>
          <p:spPr>
            <a:xfrm>
              <a:off x="1496487" y="5734780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D8B81F-2AD4-470B-A4BF-41BF759F19B9}"/>
                </a:ext>
              </a:extLst>
            </p:cNvPr>
            <p:cNvSpPr txBox="1"/>
            <p:nvPr/>
          </p:nvSpPr>
          <p:spPr>
            <a:xfrm>
              <a:off x="2310356" y="5734780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A95BC6-6C01-4CC7-9872-A60BCE8D8C59}"/>
                </a:ext>
              </a:extLst>
            </p:cNvPr>
            <p:cNvSpPr txBox="1"/>
            <p:nvPr/>
          </p:nvSpPr>
          <p:spPr>
            <a:xfrm>
              <a:off x="3111433" y="5734780"/>
              <a:ext cx="7553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7863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41242C"/>
      </a:dk2>
      <a:lt2>
        <a:srgbClr val="E2E8E6"/>
      </a:lt2>
      <a:accent1>
        <a:srgbClr val="C87089"/>
      </a:accent1>
      <a:accent2>
        <a:srgbClr val="D28ABC"/>
      </a:accent2>
      <a:accent3>
        <a:srgbClr val="D2948A"/>
      </a:accent3>
      <a:accent4>
        <a:srgbClr val="64B27F"/>
      </a:accent4>
      <a:accent5>
        <a:srgbClr val="72AEA0"/>
      </a:accent5>
      <a:accent6>
        <a:srgbClr val="66AEBF"/>
      </a:accent6>
      <a:hlink>
        <a:srgbClr val="568F7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752</Words>
  <Application>Microsoft Office PowerPoint</Application>
  <PresentationFormat>Widescreen</PresentationFormat>
  <Paragraphs>142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Avenir Next LT Pro</vt:lpstr>
      <vt:lpstr>Calibri</vt:lpstr>
      <vt:lpstr>Roboto</vt:lpstr>
      <vt:lpstr>Tw Cen MT</vt:lpstr>
      <vt:lpstr>ShapesVTI</vt:lpstr>
      <vt:lpstr>Worksheet</vt:lpstr>
      <vt:lpstr>Removing Barriers and Increasing Access to Higher Education</vt:lpstr>
      <vt:lpstr>Based on my case study:  Transforming Student Outcomes – the Holistic Grail</vt:lpstr>
      <vt:lpstr>Removing Barriers and Increasing Access to Higher Education </vt:lpstr>
      <vt:lpstr>Different Starting Points / Experiences </vt:lpstr>
      <vt:lpstr>Student Support </vt:lpstr>
      <vt:lpstr>Supporting the Student Journey through Personalised Learning  </vt:lpstr>
      <vt:lpstr>The Five Ws for Holistic Programme Design</vt:lpstr>
      <vt:lpstr>PowerPoint Presentation</vt:lpstr>
      <vt:lpstr>Level 4 Key Skills Marks for Combined Formative  and Summative Assessment  (4 Cohorts) </vt:lpstr>
      <vt:lpstr>Level 4 Key Skills Marks for Combined Formative  and Summative Assessment  (4 Cohorts) </vt:lpstr>
      <vt:lpstr>Level 4 Key Skills Marks  for Each Assessment Type  (Combined Cohorts) </vt:lpstr>
      <vt:lpstr>Level 4 Key Skills Marks for Each Assessment Type  (Combined Cohorts) </vt:lpstr>
      <vt:lpstr>Tracking the Students through the Programme</vt:lpstr>
      <vt:lpstr>Level 4 Mean Marks     (2 Graduating Cohorts) </vt:lpstr>
      <vt:lpstr>Student Marks versus UCAS Points at Entry </vt:lpstr>
      <vt:lpstr>Degree Award Marks versus UCAS Points at Entry </vt:lpstr>
      <vt:lpstr>Degree Award Marks versus UCAS Points at Entry </vt:lpstr>
      <vt:lpstr>Conclusions</vt:lpstr>
      <vt:lpstr>Outcomes –  Happy Students! Excellent Degree Awards 100% employability</vt:lpstr>
      <vt:lpstr>Meet Becca….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Barriers and Increasing Access to Higher Education</dc:title>
  <dc:creator>Sue Jones</dc:creator>
  <cp:lastModifiedBy>Sue Jones</cp:lastModifiedBy>
  <cp:revision>15</cp:revision>
  <dcterms:created xsi:type="dcterms:W3CDTF">2020-08-28T10:39:41Z</dcterms:created>
  <dcterms:modified xsi:type="dcterms:W3CDTF">2020-09-02T08:50:55Z</dcterms:modified>
</cp:coreProperties>
</file>