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7"/>
  </p:normalViewPr>
  <p:slideViewPr>
    <p:cSldViewPr>
      <p:cViewPr varScale="1">
        <p:scale>
          <a:sx n="102" d="100"/>
          <a:sy n="102" d="100"/>
        </p:scale>
        <p:origin x="1920"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F0833D-64A9-4A6E-BF0A-552CC32BC71F}" type="datetimeFigureOut">
              <a:rPr lang="en-GB" smtClean="0"/>
              <a:t>24/03/2022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D47176-A6A3-4C90-942A-651242EF2404}" type="slidenum">
              <a:rPr lang="en-GB" smtClean="0"/>
              <a:t>‹#›</a:t>
            </a:fld>
            <a:endParaRPr lang="en-GB"/>
          </a:p>
        </p:txBody>
      </p:sp>
    </p:spTree>
    <p:extLst>
      <p:ext uri="{BB962C8B-B14F-4D97-AF65-F5344CB8AC3E}">
        <p14:creationId xmlns:p14="http://schemas.microsoft.com/office/powerpoint/2010/main" val="789225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ED47176-A6A3-4C90-942A-651242EF2404}" type="slidenum">
              <a:rPr lang="en-GB" smtClean="0"/>
              <a:t>1</a:t>
            </a:fld>
            <a:endParaRPr lang="en-GB"/>
          </a:p>
        </p:txBody>
      </p:sp>
    </p:spTree>
    <p:extLst>
      <p:ext uri="{BB962C8B-B14F-4D97-AF65-F5344CB8AC3E}">
        <p14:creationId xmlns:p14="http://schemas.microsoft.com/office/powerpoint/2010/main" val="1948498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C3B8FAC-5505-414E-9548-2E7FF0CA1A9F}" type="datetimeFigureOut">
              <a:rPr lang="en-GB" smtClean="0"/>
              <a:t>24/03/2022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20F7CB-E428-4DB5-8638-D0CA1EC75628}" type="slidenum">
              <a:rPr lang="en-GB" smtClean="0"/>
              <a:t>‹#›</a:t>
            </a:fld>
            <a:endParaRPr lang="en-GB"/>
          </a:p>
        </p:txBody>
      </p:sp>
    </p:spTree>
    <p:extLst>
      <p:ext uri="{BB962C8B-B14F-4D97-AF65-F5344CB8AC3E}">
        <p14:creationId xmlns:p14="http://schemas.microsoft.com/office/powerpoint/2010/main" val="3533294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C3B8FAC-5505-414E-9548-2E7FF0CA1A9F}" type="datetimeFigureOut">
              <a:rPr lang="en-GB" smtClean="0"/>
              <a:t>24/03/2022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20F7CB-E428-4DB5-8638-D0CA1EC75628}" type="slidenum">
              <a:rPr lang="en-GB" smtClean="0"/>
              <a:t>‹#›</a:t>
            </a:fld>
            <a:endParaRPr lang="en-GB"/>
          </a:p>
        </p:txBody>
      </p:sp>
    </p:spTree>
    <p:extLst>
      <p:ext uri="{BB962C8B-B14F-4D97-AF65-F5344CB8AC3E}">
        <p14:creationId xmlns:p14="http://schemas.microsoft.com/office/powerpoint/2010/main" val="409186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C3B8FAC-5505-414E-9548-2E7FF0CA1A9F}" type="datetimeFigureOut">
              <a:rPr lang="en-GB" smtClean="0"/>
              <a:t>24/03/2022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20F7CB-E428-4DB5-8638-D0CA1EC75628}" type="slidenum">
              <a:rPr lang="en-GB" smtClean="0"/>
              <a:t>‹#›</a:t>
            </a:fld>
            <a:endParaRPr lang="en-GB"/>
          </a:p>
        </p:txBody>
      </p:sp>
    </p:spTree>
    <p:extLst>
      <p:ext uri="{BB962C8B-B14F-4D97-AF65-F5344CB8AC3E}">
        <p14:creationId xmlns:p14="http://schemas.microsoft.com/office/powerpoint/2010/main" val="2311112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C3B8FAC-5505-414E-9548-2E7FF0CA1A9F}" type="datetimeFigureOut">
              <a:rPr lang="en-GB" smtClean="0"/>
              <a:t>24/03/2022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20F7CB-E428-4DB5-8638-D0CA1EC75628}" type="slidenum">
              <a:rPr lang="en-GB" smtClean="0"/>
              <a:t>‹#›</a:t>
            </a:fld>
            <a:endParaRPr lang="en-GB"/>
          </a:p>
        </p:txBody>
      </p:sp>
    </p:spTree>
    <p:extLst>
      <p:ext uri="{BB962C8B-B14F-4D97-AF65-F5344CB8AC3E}">
        <p14:creationId xmlns:p14="http://schemas.microsoft.com/office/powerpoint/2010/main" val="3583569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3B8FAC-5505-414E-9548-2E7FF0CA1A9F}" type="datetimeFigureOut">
              <a:rPr lang="en-GB" smtClean="0"/>
              <a:t>24/03/2022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20F7CB-E428-4DB5-8638-D0CA1EC75628}" type="slidenum">
              <a:rPr lang="en-GB" smtClean="0"/>
              <a:t>‹#›</a:t>
            </a:fld>
            <a:endParaRPr lang="en-GB"/>
          </a:p>
        </p:txBody>
      </p:sp>
    </p:spTree>
    <p:extLst>
      <p:ext uri="{BB962C8B-B14F-4D97-AF65-F5344CB8AC3E}">
        <p14:creationId xmlns:p14="http://schemas.microsoft.com/office/powerpoint/2010/main" val="3262404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C3B8FAC-5505-414E-9548-2E7FF0CA1A9F}" type="datetimeFigureOut">
              <a:rPr lang="en-GB" smtClean="0"/>
              <a:t>24/03/2022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20F7CB-E428-4DB5-8638-D0CA1EC75628}" type="slidenum">
              <a:rPr lang="en-GB" smtClean="0"/>
              <a:t>‹#›</a:t>
            </a:fld>
            <a:endParaRPr lang="en-GB"/>
          </a:p>
        </p:txBody>
      </p:sp>
    </p:spTree>
    <p:extLst>
      <p:ext uri="{BB962C8B-B14F-4D97-AF65-F5344CB8AC3E}">
        <p14:creationId xmlns:p14="http://schemas.microsoft.com/office/powerpoint/2010/main" val="79013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C3B8FAC-5505-414E-9548-2E7FF0CA1A9F}" type="datetimeFigureOut">
              <a:rPr lang="en-GB" smtClean="0"/>
              <a:t>24/03/2022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20F7CB-E428-4DB5-8638-D0CA1EC75628}" type="slidenum">
              <a:rPr lang="en-GB" smtClean="0"/>
              <a:t>‹#›</a:t>
            </a:fld>
            <a:endParaRPr lang="en-GB"/>
          </a:p>
        </p:txBody>
      </p:sp>
    </p:spTree>
    <p:extLst>
      <p:ext uri="{BB962C8B-B14F-4D97-AF65-F5344CB8AC3E}">
        <p14:creationId xmlns:p14="http://schemas.microsoft.com/office/powerpoint/2010/main" val="122113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C3B8FAC-5505-414E-9548-2E7FF0CA1A9F}" type="datetimeFigureOut">
              <a:rPr lang="en-GB" smtClean="0"/>
              <a:t>24/03/2022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20F7CB-E428-4DB5-8638-D0CA1EC75628}" type="slidenum">
              <a:rPr lang="en-GB" smtClean="0"/>
              <a:t>‹#›</a:t>
            </a:fld>
            <a:endParaRPr lang="en-GB"/>
          </a:p>
        </p:txBody>
      </p:sp>
    </p:spTree>
    <p:extLst>
      <p:ext uri="{BB962C8B-B14F-4D97-AF65-F5344CB8AC3E}">
        <p14:creationId xmlns:p14="http://schemas.microsoft.com/office/powerpoint/2010/main" val="3497710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3B8FAC-5505-414E-9548-2E7FF0CA1A9F}" type="datetimeFigureOut">
              <a:rPr lang="en-GB" smtClean="0"/>
              <a:t>24/03/2022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B20F7CB-E428-4DB5-8638-D0CA1EC75628}" type="slidenum">
              <a:rPr lang="en-GB" smtClean="0"/>
              <a:t>‹#›</a:t>
            </a:fld>
            <a:endParaRPr lang="en-GB"/>
          </a:p>
        </p:txBody>
      </p:sp>
    </p:spTree>
    <p:extLst>
      <p:ext uri="{BB962C8B-B14F-4D97-AF65-F5344CB8AC3E}">
        <p14:creationId xmlns:p14="http://schemas.microsoft.com/office/powerpoint/2010/main" val="3368802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3B8FAC-5505-414E-9548-2E7FF0CA1A9F}" type="datetimeFigureOut">
              <a:rPr lang="en-GB" smtClean="0"/>
              <a:t>24/03/2022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20F7CB-E428-4DB5-8638-D0CA1EC75628}" type="slidenum">
              <a:rPr lang="en-GB" smtClean="0"/>
              <a:t>‹#›</a:t>
            </a:fld>
            <a:endParaRPr lang="en-GB"/>
          </a:p>
        </p:txBody>
      </p:sp>
    </p:spTree>
    <p:extLst>
      <p:ext uri="{BB962C8B-B14F-4D97-AF65-F5344CB8AC3E}">
        <p14:creationId xmlns:p14="http://schemas.microsoft.com/office/powerpoint/2010/main" val="4175951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3B8FAC-5505-414E-9548-2E7FF0CA1A9F}" type="datetimeFigureOut">
              <a:rPr lang="en-GB" smtClean="0"/>
              <a:t>24/03/2022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20F7CB-E428-4DB5-8638-D0CA1EC75628}" type="slidenum">
              <a:rPr lang="en-GB" smtClean="0"/>
              <a:t>‹#›</a:t>
            </a:fld>
            <a:endParaRPr lang="en-GB"/>
          </a:p>
        </p:txBody>
      </p:sp>
    </p:spTree>
    <p:extLst>
      <p:ext uri="{BB962C8B-B14F-4D97-AF65-F5344CB8AC3E}">
        <p14:creationId xmlns:p14="http://schemas.microsoft.com/office/powerpoint/2010/main" val="1160932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B8FAC-5505-414E-9548-2E7FF0CA1A9F}" type="datetimeFigureOut">
              <a:rPr lang="en-GB" smtClean="0"/>
              <a:t>24/03/2022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0F7CB-E428-4DB5-8638-D0CA1EC75628}" type="slidenum">
              <a:rPr lang="en-GB" smtClean="0"/>
              <a:t>‹#›</a:t>
            </a:fld>
            <a:endParaRPr lang="en-GB"/>
          </a:p>
        </p:txBody>
      </p:sp>
    </p:spTree>
    <p:extLst>
      <p:ext uri="{BB962C8B-B14F-4D97-AF65-F5344CB8AC3E}">
        <p14:creationId xmlns:p14="http://schemas.microsoft.com/office/powerpoint/2010/main" val="338595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jpeg"/><Relationship Id="rId7" Type="http://schemas.openxmlformats.org/officeDocument/2006/relationships/image" Target="../media/image4.png"/><Relationship Id="rId12" Type="http://schemas.openxmlformats.org/officeDocument/2006/relationships/hyperlink" Target="https://www.dawsonera.com/readonline/9780335231836"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hyperlink" Target="http://www.heacademy.ac.uk/resources/detail/disciplines/art-and-design/GLAD_report_April2012" TargetMode="External"/><Relationship Id="rId5" Type="http://schemas.openxmlformats.org/officeDocument/2006/relationships/image" Target="../media/image2.png"/><Relationship Id="rId10" Type="http://schemas.openxmlformats.org/officeDocument/2006/relationships/hyperlink" Target="http://www.qualitative-research.net/fqs/fqs-eng.htm" TargetMode="External"/><Relationship Id="rId4" Type="http://schemas.microsoft.com/office/2007/relationships/hdphoto" Target="../media/hdphoto1.wdp"/><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0000"/>
            <a:lum/>
            <a:extLst>
              <a:ext uri="{BEBA8EAE-BF5A-486C-A8C5-ECC9F3942E4B}">
                <a14:imgProps xmlns:a14="http://schemas.microsoft.com/office/drawing/2010/main">
                  <a14:imgLayer r:embed="rId4">
                    <a14:imgEffect>
                      <a14:colorTemperature colorTemp="5300"/>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pic>
        <p:nvPicPr>
          <p:cNvPr id="25" name="Picture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87824" y="1916832"/>
            <a:ext cx="3168352" cy="3168352"/>
          </a:xfrm>
          <a:prstGeom prst="ellipse">
            <a:avLst/>
          </a:prstGeom>
          <a:ln w="63500" cap="rnd">
            <a:solidFill>
              <a:schemeClr val="tx2">
                <a:lumMod val="75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2" name="Curved Right Arrow 31"/>
          <p:cNvSpPr/>
          <p:nvPr/>
        </p:nvSpPr>
        <p:spPr>
          <a:xfrm rot="9393897">
            <a:off x="6083387" y="1152900"/>
            <a:ext cx="903269" cy="126976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6" name="TextBox 15"/>
          <p:cNvSpPr txBox="1"/>
          <p:nvPr/>
        </p:nvSpPr>
        <p:spPr>
          <a:xfrm>
            <a:off x="7386043" y="3311113"/>
            <a:ext cx="1722461" cy="2123658"/>
          </a:xfrm>
          <a:prstGeom prst="rect">
            <a:avLst/>
          </a:prstGeom>
          <a:solidFill>
            <a:schemeClr val="accent1">
              <a:lumMod val="20000"/>
              <a:lumOff val="80000"/>
            </a:schemeClr>
          </a:solidFill>
          <a:ln cap="rnd" cmpd="sng">
            <a:prstDash val="sysDot"/>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defRPr sz="600">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endParaRPr lang="en-GB" dirty="0"/>
          </a:p>
          <a:p>
            <a:r>
              <a:rPr lang="en-GB" dirty="0"/>
              <a:t>The qualitative data associated with those who selected options 4 and 5, </a:t>
            </a:r>
            <a:r>
              <a:rPr lang="en-GB" dirty="0" err="1"/>
              <a:t>i.e</a:t>
            </a:r>
            <a:r>
              <a:rPr lang="en-GB" dirty="0"/>
              <a:t> those who responded negatively, were extracted into another separate spreadsheet for analysis. 72 records were found for those who said that they did not find their course intellectually stimulating.</a:t>
            </a:r>
          </a:p>
          <a:p>
            <a:endParaRPr lang="en-GB" dirty="0"/>
          </a:p>
          <a:p>
            <a:r>
              <a:rPr lang="en-GB" dirty="0"/>
              <a:t>This data has been coded and there are some clear themes emerging. The themes have informed the generation of interview questions for staff and students. It must be stated that these themes are helping to inform thinking, rather than to drive future data collection. The reason for this is because the qualitative data is generic and relates to the students’ overall university experience, rather than specifically being about their perceptions of intellection stimulation per-se.</a:t>
            </a:r>
          </a:p>
          <a:p>
            <a:endParaRPr lang="en-GB" dirty="0"/>
          </a:p>
          <a:p>
            <a:endParaRPr lang="en-GB" dirty="0"/>
          </a:p>
        </p:txBody>
      </p:sp>
      <p:sp>
        <p:nvSpPr>
          <p:cNvPr id="31" name="Curved Right Arrow 30"/>
          <p:cNvSpPr/>
          <p:nvPr/>
        </p:nvSpPr>
        <p:spPr>
          <a:xfrm rot="14993816">
            <a:off x="7141256" y="5212201"/>
            <a:ext cx="683568" cy="104210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7" name="TextBox 16"/>
          <p:cNvSpPr txBox="1"/>
          <p:nvPr/>
        </p:nvSpPr>
        <p:spPr>
          <a:xfrm>
            <a:off x="5635203" y="4956965"/>
            <a:ext cx="1656184" cy="923330"/>
          </a:xfrm>
          <a:prstGeom prst="rect">
            <a:avLst/>
          </a:prstGeom>
          <a:solidFill>
            <a:schemeClr val="accent1">
              <a:lumMod val="20000"/>
              <a:lumOff val="80000"/>
            </a:schemeClr>
          </a:solidFill>
          <a:ln cap="rnd" cmpd="sng">
            <a:prstDash val="sysDot"/>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defRPr sz="600">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dirty="0"/>
              <a:t>Analysis of the NSS data as detailed </a:t>
            </a:r>
            <a:r>
              <a:rPr lang="en-GB"/>
              <a:t>above informed </a:t>
            </a:r>
            <a:r>
              <a:rPr lang="en-GB" dirty="0"/>
              <a:t>the questions to be explored as part of the interview and focus group strategy of the research. </a:t>
            </a:r>
          </a:p>
          <a:p>
            <a:endParaRPr lang="en-GB" dirty="0"/>
          </a:p>
          <a:p>
            <a:r>
              <a:rPr lang="en-GB" dirty="0"/>
              <a:t>Academic staff interviews took place in November 2016. Currently 4  academic staff have been interviewed and level 3 students took part in a focus group.</a:t>
            </a:r>
          </a:p>
        </p:txBody>
      </p:sp>
      <p:sp>
        <p:nvSpPr>
          <p:cNvPr id="29" name="Curved Right Arrow 28"/>
          <p:cNvSpPr/>
          <p:nvPr/>
        </p:nvSpPr>
        <p:spPr>
          <a:xfrm rot="18965656">
            <a:off x="2110461" y="4960535"/>
            <a:ext cx="683568" cy="104210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2" name="Curved Right Arrow 21"/>
          <p:cNvSpPr/>
          <p:nvPr/>
        </p:nvSpPr>
        <p:spPr>
          <a:xfrm rot="794823">
            <a:off x="49274" y="2842703"/>
            <a:ext cx="634661" cy="82242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0" name="Curved Right Arrow 29"/>
          <p:cNvSpPr/>
          <p:nvPr/>
        </p:nvSpPr>
        <p:spPr>
          <a:xfrm rot="15089804">
            <a:off x="5470438" y="5846116"/>
            <a:ext cx="683568" cy="104210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 name="Rectangle 4"/>
          <p:cNvSpPr/>
          <p:nvPr/>
        </p:nvSpPr>
        <p:spPr>
          <a:xfrm>
            <a:off x="0" y="-25005"/>
            <a:ext cx="9144000" cy="1005733"/>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797030" y="-27384"/>
            <a:ext cx="7704856" cy="707886"/>
          </a:xfrm>
          <a:prstGeom prst="rect">
            <a:avLst/>
          </a:prstGeom>
          <a:noFill/>
        </p:spPr>
        <p:txBody>
          <a:bodyPr wrap="square" rtlCol="0">
            <a:spAutoFit/>
          </a:bodyPr>
          <a:lstStyle/>
          <a:p>
            <a:pPr algn="ctr"/>
            <a:r>
              <a:rPr lang="en-GB" sz="2000" b="1" dirty="0">
                <a:solidFill>
                  <a:schemeClr val="bg1"/>
                </a:solidFill>
              </a:rPr>
              <a:t>What is intellectual stimulation, and what factors determine the degree to which students are intellectually stimulated?</a:t>
            </a:r>
          </a:p>
        </p:txBody>
      </p:sp>
      <p:sp>
        <p:nvSpPr>
          <p:cNvPr id="9" name="TextBox 8"/>
          <p:cNvSpPr txBox="1"/>
          <p:nvPr/>
        </p:nvSpPr>
        <p:spPr>
          <a:xfrm rot="21371590">
            <a:off x="327659" y="1278723"/>
            <a:ext cx="2376264" cy="1985159"/>
          </a:xfrm>
          <a:prstGeom prst="rect">
            <a:avLst/>
          </a:prstGeom>
          <a:solidFill>
            <a:schemeClr val="accent1">
              <a:lumMod val="20000"/>
              <a:lumOff val="80000"/>
            </a:schemeClr>
          </a:solidFill>
          <a:ln cap="rnd" cmpd="sng">
            <a:prstDash val="sysDot"/>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endParaRPr lang="en-GB" sz="600" dirty="0"/>
          </a:p>
          <a:p>
            <a:r>
              <a:rPr lang="en-GB" sz="600" dirty="0"/>
              <a:t>This research project was designed to develop a better understanding of what underpins ‘intellectual stimulation’ as used in Q4 of the NSS 2016. </a:t>
            </a:r>
          </a:p>
          <a:p>
            <a:endParaRPr lang="en-GB" sz="600" dirty="0"/>
          </a:p>
          <a:p>
            <a:r>
              <a:rPr lang="en-GB" sz="600" dirty="0"/>
              <a:t>Two key stakeholder groups: staff and students were the focus of this research sampling frame. </a:t>
            </a:r>
          </a:p>
          <a:p>
            <a:endParaRPr lang="en-GB" sz="600" dirty="0"/>
          </a:p>
          <a:p>
            <a:r>
              <a:rPr lang="en-GB" sz="600" dirty="0"/>
              <a:t>This research used existing data from the qualitative statements in the 2016 NSS and generated new data through focus groups and interviews with staff and students. In exploring the perceptions of these key stakeholder groups, it may be possible to develop insights into whether any differences in perception exist and if so, to suggest ways in which these may be aligned, for example, through curriculum design and development activities. Therefore, the primary research question was: </a:t>
            </a:r>
          </a:p>
          <a:p>
            <a:endParaRPr lang="en-GB" sz="600" dirty="0"/>
          </a:p>
          <a:p>
            <a:r>
              <a:rPr lang="en-GB" sz="700" b="1" i="1" dirty="0">
                <a:solidFill>
                  <a:schemeClr val="accent1">
                    <a:lumMod val="75000"/>
                  </a:schemeClr>
                </a:solidFill>
              </a:rPr>
              <a:t>“What is intellectual stimulation, and what factors determine the degree to which students are intellectually stimulated?”</a:t>
            </a:r>
          </a:p>
        </p:txBody>
      </p:sp>
      <p:sp>
        <p:nvSpPr>
          <p:cNvPr id="20" name="TextBox 19"/>
          <p:cNvSpPr txBox="1"/>
          <p:nvPr/>
        </p:nvSpPr>
        <p:spPr>
          <a:xfrm rot="21433358">
            <a:off x="3375936" y="1260855"/>
            <a:ext cx="2547046" cy="830997"/>
          </a:xfrm>
          <a:prstGeom prst="rect">
            <a:avLst/>
          </a:prstGeom>
          <a:solidFill>
            <a:schemeClr val="accent1">
              <a:lumMod val="20000"/>
              <a:lumOff val="80000"/>
            </a:schemeClr>
          </a:solidFill>
          <a:ln cap="rnd" cmpd="sng">
            <a:prstDash val="sysDot"/>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defRPr sz="600">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endParaRPr lang="en-GB" dirty="0"/>
          </a:p>
          <a:p>
            <a:endParaRPr lang="en-GB" dirty="0"/>
          </a:p>
          <a:p>
            <a:r>
              <a:rPr lang="en-GB" dirty="0"/>
              <a:t>Using Critical Discourse Analysis (CDA) to interrogate the qualitative data we were able to identify 3 clear components of intellectual stimulation. From which we have developed the IS Triangle, below. These were: </a:t>
            </a:r>
          </a:p>
          <a:p>
            <a:pPr marL="171450" indent="-171450">
              <a:buFont typeface="Arial" panose="020B0604020202020204" pitchFamily="34" charset="0"/>
              <a:buChar char="•"/>
            </a:pPr>
            <a:r>
              <a:rPr lang="en-GB" dirty="0"/>
              <a:t>Cognitive Engagement </a:t>
            </a:r>
          </a:p>
          <a:p>
            <a:pPr marL="171450" indent="-171450">
              <a:buFont typeface="Arial" panose="020B0604020202020204" pitchFamily="34" charset="0"/>
              <a:buChar char="•"/>
            </a:pPr>
            <a:r>
              <a:rPr lang="en-GB" dirty="0"/>
              <a:t>Personal Relevance</a:t>
            </a:r>
          </a:p>
          <a:p>
            <a:pPr marL="171450" indent="-171450">
              <a:buFont typeface="Arial" panose="020B0604020202020204" pitchFamily="34" charset="0"/>
              <a:buChar char="•"/>
            </a:pPr>
            <a:r>
              <a:rPr lang="en-GB" dirty="0"/>
              <a:t>Emotional Engagement</a:t>
            </a:r>
          </a:p>
        </p:txBody>
      </p:sp>
      <p:sp>
        <p:nvSpPr>
          <p:cNvPr id="10" name="TextBox 9"/>
          <p:cNvSpPr txBox="1"/>
          <p:nvPr/>
        </p:nvSpPr>
        <p:spPr>
          <a:xfrm rot="21334849">
            <a:off x="395536" y="3777134"/>
            <a:ext cx="2376264" cy="1661993"/>
          </a:xfrm>
          <a:prstGeom prst="rect">
            <a:avLst/>
          </a:prstGeom>
          <a:solidFill>
            <a:schemeClr val="accent1">
              <a:lumMod val="20000"/>
              <a:lumOff val="80000"/>
            </a:schemeClr>
          </a:solidFill>
          <a:ln cap="rnd" cmpd="sng">
            <a:prstDash val="sysDot"/>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defRPr sz="600">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endParaRPr lang="en-GB" dirty="0"/>
          </a:p>
          <a:p>
            <a:endParaRPr lang="en-GB" dirty="0"/>
          </a:p>
          <a:p>
            <a:r>
              <a:rPr lang="en-GB" dirty="0"/>
              <a:t>The National Student Survey (NSS) is seen as a valid tool for benchmarking the quality of the student experience in universities across the higher education sector in the UK. It consists of questions relating to six aspects of the learning experience. </a:t>
            </a:r>
          </a:p>
          <a:p>
            <a:endParaRPr lang="en-GB" dirty="0"/>
          </a:p>
          <a:p>
            <a:r>
              <a:rPr lang="en-GB" dirty="0"/>
              <a:t>In 2016, responses to the following Likert scale question (Q4), </a:t>
            </a:r>
            <a:r>
              <a:rPr lang="en-GB" i="1" dirty="0"/>
              <a:t>The course is intellectually stimulating</a:t>
            </a:r>
            <a:r>
              <a:rPr lang="en-GB" dirty="0"/>
              <a:t>, were particularly disappointing for YSJU moving down from an overall institutional score of 85% in 2015 to 80% in 2016 with the overall HEI average in 2016 being 86%.</a:t>
            </a:r>
          </a:p>
          <a:p>
            <a:endParaRPr lang="en-GB" dirty="0"/>
          </a:p>
          <a:p>
            <a:r>
              <a:rPr lang="en-GB" dirty="0"/>
              <a:t>The NSS data on Q4 was representative of all 27 subject areas. Within these subjects, 9 achieved above the HEI threshold of 86% and 18 were below the threshold. The range of scores was between 29 and 100.</a:t>
            </a:r>
          </a:p>
          <a:p>
            <a:endParaRPr lang="en-GB" dirty="0"/>
          </a:p>
        </p:txBody>
      </p:sp>
      <p:sp>
        <p:nvSpPr>
          <p:cNvPr id="18" name="TextBox 17"/>
          <p:cNvSpPr txBox="1"/>
          <p:nvPr/>
        </p:nvSpPr>
        <p:spPr>
          <a:xfrm rot="21316542">
            <a:off x="3131840" y="5469347"/>
            <a:ext cx="2376264" cy="1015663"/>
          </a:xfrm>
          <a:prstGeom prst="rect">
            <a:avLst/>
          </a:prstGeom>
          <a:solidFill>
            <a:schemeClr val="accent1">
              <a:lumMod val="20000"/>
              <a:lumOff val="80000"/>
            </a:schemeClr>
          </a:solidFill>
          <a:ln cap="rnd" cmpd="sng">
            <a:prstDash val="sysDot"/>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defRPr sz="600">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endParaRPr lang="en-GB" dirty="0"/>
          </a:p>
          <a:p>
            <a:endParaRPr lang="en-GB" dirty="0"/>
          </a:p>
          <a:p>
            <a:r>
              <a:rPr lang="en-GB" dirty="0"/>
              <a:t>The final section of the NSS enables students to enter qualitative comments about their overall experience on their course. These comments do not specifically relate to any individual question, rather they represent an overall viewpoint. Therefore, these comments do not always relate directly to the notion of intellectual stimulation.</a:t>
            </a:r>
          </a:p>
          <a:p>
            <a:r>
              <a:rPr lang="en-GB" dirty="0"/>
              <a:t>Response options available to students for Q4 were as follows:</a:t>
            </a:r>
          </a:p>
          <a:p>
            <a:r>
              <a:rPr lang="en-GB" dirty="0"/>
              <a:t>Strongly Agree [1], Agree [2], Neither Agree nor Disagree [3], Disagree [4], Strongly Disagree [5].</a:t>
            </a:r>
          </a:p>
        </p:txBody>
      </p:sp>
      <p:pic>
        <p:nvPicPr>
          <p:cNvPr id="14" name="Picture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22120" y="3582192"/>
            <a:ext cx="1069267" cy="68314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5" name="TextBox 14"/>
          <p:cNvSpPr txBox="1"/>
          <p:nvPr/>
        </p:nvSpPr>
        <p:spPr>
          <a:xfrm>
            <a:off x="5940152" y="2304669"/>
            <a:ext cx="1584176" cy="830997"/>
          </a:xfrm>
          <a:prstGeom prst="rect">
            <a:avLst/>
          </a:prstGeom>
          <a:solidFill>
            <a:schemeClr val="accent1">
              <a:lumMod val="20000"/>
              <a:lumOff val="80000"/>
            </a:schemeClr>
          </a:solidFill>
          <a:ln cap="rnd" cmpd="sng">
            <a:prstDash val="sysDot"/>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defRPr sz="600">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endParaRPr lang="en-GB" dirty="0"/>
          </a:p>
          <a:p>
            <a:r>
              <a:rPr lang="en-GB" dirty="0"/>
              <a:t>The qualitative data associated with those who selected options 1 and 2 </a:t>
            </a:r>
            <a:r>
              <a:rPr lang="en-GB" dirty="0" err="1"/>
              <a:t>i.e</a:t>
            </a:r>
            <a:r>
              <a:rPr lang="en-GB" dirty="0"/>
              <a:t> those who responded positively, were extracted into a spreadsheet for analysis. 756 records were found for those who did find their course intellectually stimulating.</a:t>
            </a:r>
          </a:p>
        </p:txBody>
      </p:sp>
      <p:pic>
        <p:nvPicPr>
          <p:cNvPr id="21" name="Picture 2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379519" y="1429532"/>
            <a:ext cx="1204676" cy="769654"/>
          </a:xfrm>
          <a:prstGeom prst="round2DiagRect">
            <a:avLst>
              <a:gd name="adj1" fmla="val 16667"/>
              <a:gd name="adj2" fmla="val 0"/>
            </a:avLst>
          </a:prstGeom>
          <a:ln w="88900" cap="sq">
            <a:solidFill>
              <a:schemeClr val="tx1"/>
            </a:solidFill>
            <a:miter lim="800000"/>
          </a:ln>
          <a:effectLst>
            <a:outerShdw blurRad="254000" algn="tl" rotWithShape="0">
              <a:srgbClr val="000000">
                <a:alpha val="43000"/>
              </a:srgbClr>
            </a:outerShdw>
          </a:effectLst>
        </p:spPr>
      </p:pic>
      <p:pic>
        <p:nvPicPr>
          <p:cNvPr id="1030" name="Picture 6" descr="C:\Users\m.dransfield\AppData\Local\Microsoft\Windows\Temporary Internet Files\Content.IE5\XL9OCN3G\1233px-Facebook_logo_thumbs_up_like_transparent_SVG.svg[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15547" y="2132856"/>
            <a:ext cx="361639" cy="30034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6" descr="C:\Users\m.dransfield\AppData\Local\Microsoft\Windows\Temporary Internet Files\Content.IE5\XL9OCN3G\1233px-Facebook_logo_thumbs_up_like_transparent_SVG.svg[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0800000">
            <a:off x="7236296" y="3212976"/>
            <a:ext cx="328763" cy="273036"/>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ular Callout 22"/>
          <p:cNvSpPr/>
          <p:nvPr/>
        </p:nvSpPr>
        <p:spPr>
          <a:xfrm>
            <a:off x="4499992" y="2124215"/>
            <a:ext cx="926490" cy="512697"/>
          </a:xfrm>
          <a:prstGeom prst="wedgeRectCallout">
            <a:avLst>
              <a:gd name="adj1" fmla="val -41404"/>
              <a:gd name="adj2" fmla="val 85380"/>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600" dirty="0">
                <a:latin typeface="Bradley Hand ITC" panose="03070402050302030203" pitchFamily="66" charset="0"/>
              </a:rPr>
              <a:t>Staff make the </a:t>
            </a:r>
            <a:r>
              <a:rPr lang="en-GB" sz="700" dirty="0">
                <a:solidFill>
                  <a:schemeClr val="tx2">
                    <a:lumMod val="60000"/>
                    <a:lumOff val="40000"/>
                  </a:schemeClr>
                </a:solidFill>
                <a:latin typeface="Lucida Handwriting" panose="03010101010101010101" pitchFamily="66" charset="0"/>
              </a:rPr>
              <a:t>subject</a:t>
            </a:r>
            <a:r>
              <a:rPr lang="en-GB" sz="700" dirty="0">
                <a:latin typeface="Lucida Handwriting" panose="03010101010101010101" pitchFamily="66" charset="0"/>
              </a:rPr>
              <a:t> </a:t>
            </a:r>
            <a:r>
              <a:rPr lang="en-GB" sz="900" b="1" i="1" dirty="0">
                <a:solidFill>
                  <a:schemeClr val="tx2">
                    <a:lumMod val="60000"/>
                    <a:lumOff val="40000"/>
                  </a:schemeClr>
                </a:solidFill>
                <a:latin typeface="Lucida Handwriting" panose="03010101010101010101" pitchFamily="66" charset="0"/>
              </a:rPr>
              <a:t>interesting</a:t>
            </a:r>
            <a:endParaRPr lang="en-GB" sz="600" dirty="0">
              <a:latin typeface="Lucida Handwriting" panose="03010101010101010101" pitchFamily="66" charset="0"/>
            </a:endParaRPr>
          </a:p>
        </p:txBody>
      </p:sp>
      <p:sp>
        <p:nvSpPr>
          <p:cNvPr id="34" name="Rectangular Callout 33"/>
          <p:cNvSpPr/>
          <p:nvPr/>
        </p:nvSpPr>
        <p:spPr>
          <a:xfrm>
            <a:off x="4530712" y="4669118"/>
            <a:ext cx="994563" cy="564084"/>
          </a:xfrm>
          <a:prstGeom prst="wedgeRectCallout">
            <a:avLst>
              <a:gd name="adj1" fmla="val 25294"/>
              <a:gd name="adj2" fmla="val -101667"/>
            </a:avLst>
          </a:prstGeom>
        </p:spPr>
        <p:style>
          <a:lnRef idx="2">
            <a:schemeClr val="accent1"/>
          </a:lnRef>
          <a:fillRef idx="1">
            <a:schemeClr val="lt1"/>
          </a:fillRef>
          <a:effectRef idx="0">
            <a:schemeClr val="accent1"/>
          </a:effectRef>
          <a:fontRef idx="minor">
            <a:schemeClr val="dk1"/>
          </a:fontRef>
        </p:style>
        <p:txBody>
          <a:bodyPr rtlCol="0" anchor="ctr"/>
          <a:lstStyle/>
          <a:p>
            <a:r>
              <a:rPr lang="en-GB" sz="500" dirty="0">
                <a:latin typeface="Bradley Hand ITC" panose="03070402050302030203" pitchFamily="66" charset="0"/>
              </a:rPr>
              <a:t>Some tutors were </a:t>
            </a:r>
            <a:r>
              <a:rPr lang="en-GB" sz="800" b="1" i="1" dirty="0">
                <a:solidFill>
                  <a:schemeClr val="tx2">
                    <a:lumMod val="60000"/>
                    <a:lumOff val="40000"/>
                  </a:schemeClr>
                </a:solidFill>
                <a:latin typeface="Lucida Handwriting" panose="03010101010101010101" pitchFamily="66" charset="0"/>
              </a:rPr>
              <a:t>difficult</a:t>
            </a:r>
            <a:r>
              <a:rPr lang="en-GB" sz="800" dirty="0">
                <a:latin typeface="Bradley Hand ITC" panose="03070402050302030203" pitchFamily="66" charset="0"/>
              </a:rPr>
              <a:t> </a:t>
            </a:r>
            <a:r>
              <a:rPr lang="en-GB" sz="500" dirty="0">
                <a:latin typeface="Bradley Hand ITC" panose="03070402050302030203" pitchFamily="66" charset="0"/>
              </a:rPr>
              <a:t>to work with (feedback not helpful and </a:t>
            </a:r>
            <a:r>
              <a:rPr lang="en-GB" sz="1050" b="1" i="1" dirty="0">
                <a:solidFill>
                  <a:schemeClr val="tx2">
                    <a:lumMod val="60000"/>
                    <a:lumOff val="40000"/>
                  </a:schemeClr>
                </a:solidFill>
                <a:latin typeface="Lucida Handwriting" panose="03010101010101010101" pitchFamily="66" charset="0"/>
              </a:rPr>
              <a:t>dull</a:t>
            </a:r>
            <a:r>
              <a:rPr lang="en-GB" sz="1050" b="1" i="1" dirty="0">
                <a:solidFill>
                  <a:schemeClr val="tx2">
                    <a:lumMod val="60000"/>
                    <a:lumOff val="40000"/>
                  </a:schemeClr>
                </a:solidFill>
                <a:latin typeface="Bradley Hand ITC" panose="03070402050302030203" pitchFamily="66" charset="0"/>
              </a:rPr>
              <a:t> </a:t>
            </a:r>
            <a:r>
              <a:rPr lang="en-GB" sz="600" b="1" i="1" dirty="0">
                <a:solidFill>
                  <a:schemeClr val="tx2">
                    <a:lumMod val="60000"/>
                    <a:lumOff val="40000"/>
                  </a:schemeClr>
                </a:solidFill>
                <a:latin typeface="Bradley Hand ITC" panose="03070402050302030203" pitchFamily="66" charset="0"/>
              </a:rPr>
              <a:t>lessons</a:t>
            </a:r>
            <a:r>
              <a:rPr lang="en-GB" sz="500" dirty="0">
                <a:latin typeface="Bradley Hand ITC" panose="03070402050302030203" pitchFamily="66" charset="0"/>
              </a:rPr>
              <a:t>).</a:t>
            </a:r>
          </a:p>
        </p:txBody>
      </p:sp>
      <p:sp>
        <p:nvSpPr>
          <p:cNvPr id="35" name="Rectangular Callout 34"/>
          <p:cNvSpPr/>
          <p:nvPr/>
        </p:nvSpPr>
        <p:spPr>
          <a:xfrm>
            <a:off x="2843808" y="2951374"/>
            <a:ext cx="1008112" cy="765658"/>
          </a:xfrm>
          <a:prstGeom prst="wedgeRectCallout">
            <a:avLst>
              <a:gd name="adj1" fmla="val 41502"/>
              <a:gd name="adj2" fmla="val 96821"/>
            </a:avLst>
          </a:prstGeom>
        </p:spPr>
        <p:style>
          <a:lnRef idx="2">
            <a:schemeClr val="accent1"/>
          </a:lnRef>
          <a:fillRef idx="1">
            <a:schemeClr val="lt1"/>
          </a:fillRef>
          <a:effectRef idx="0">
            <a:schemeClr val="accent1"/>
          </a:effectRef>
          <a:fontRef idx="minor">
            <a:schemeClr val="dk1"/>
          </a:fontRef>
        </p:style>
        <p:txBody>
          <a:bodyPr rtlCol="0" anchor="ctr"/>
          <a:lstStyle/>
          <a:p>
            <a:r>
              <a:rPr lang="en-GB" sz="600" dirty="0">
                <a:latin typeface="Bradley Hand ITC" panose="03070402050302030203" pitchFamily="66" charset="0"/>
              </a:rPr>
              <a:t>I gained a lot of </a:t>
            </a:r>
            <a:r>
              <a:rPr lang="en-GB" sz="800" b="1" dirty="0">
                <a:solidFill>
                  <a:schemeClr val="tx2">
                    <a:lumMod val="60000"/>
                    <a:lumOff val="40000"/>
                  </a:schemeClr>
                </a:solidFill>
                <a:latin typeface="Lucida Handwriting" panose="03010101010101010101" pitchFamily="66" charset="0"/>
              </a:rPr>
              <a:t>skills</a:t>
            </a:r>
            <a:r>
              <a:rPr lang="en-GB" sz="800" dirty="0">
                <a:solidFill>
                  <a:schemeClr val="tx2">
                    <a:lumMod val="60000"/>
                    <a:lumOff val="40000"/>
                  </a:schemeClr>
                </a:solidFill>
                <a:latin typeface="Bradley Hand ITC" panose="03070402050302030203" pitchFamily="66" charset="0"/>
              </a:rPr>
              <a:t> </a:t>
            </a:r>
            <a:r>
              <a:rPr lang="en-GB" sz="600" dirty="0">
                <a:latin typeface="Bradley Hand ITC" panose="03070402050302030203" pitchFamily="66" charset="0"/>
              </a:rPr>
              <a:t>in my degree course and these can be </a:t>
            </a:r>
            <a:r>
              <a:rPr lang="en-GB" sz="700" b="1" i="1" dirty="0">
                <a:solidFill>
                  <a:schemeClr val="tx2">
                    <a:lumMod val="60000"/>
                    <a:lumOff val="40000"/>
                  </a:schemeClr>
                </a:solidFill>
                <a:latin typeface="Lucida Handwriting" panose="03010101010101010101" pitchFamily="66" charset="0"/>
              </a:rPr>
              <a:t>beneficial</a:t>
            </a:r>
            <a:r>
              <a:rPr lang="en-GB" sz="700" b="1" i="1" dirty="0">
                <a:solidFill>
                  <a:schemeClr val="tx2">
                    <a:lumMod val="60000"/>
                    <a:lumOff val="40000"/>
                  </a:schemeClr>
                </a:solidFill>
                <a:latin typeface="Bradley Hand ITC" panose="03070402050302030203" pitchFamily="66" charset="0"/>
              </a:rPr>
              <a:t> </a:t>
            </a:r>
            <a:r>
              <a:rPr lang="en-GB" sz="600" b="1" i="1" dirty="0">
                <a:solidFill>
                  <a:schemeClr val="tx2">
                    <a:lumMod val="60000"/>
                    <a:lumOff val="40000"/>
                  </a:schemeClr>
                </a:solidFill>
                <a:latin typeface="Lucida Handwriting" panose="03010101010101010101" pitchFamily="66" charset="0"/>
              </a:rPr>
              <a:t>for my </a:t>
            </a:r>
            <a:r>
              <a:rPr lang="en-GB" sz="800" b="1" i="1" dirty="0">
                <a:solidFill>
                  <a:schemeClr val="tx2">
                    <a:lumMod val="60000"/>
                    <a:lumOff val="40000"/>
                  </a:schemeClr>
                </a:solidFill>
                <a:latin typeface="Lucida Handwriting" panose="03010101010101010101" pitchFamily="66" charset="0"/>
              </a:rPr>
              <a:t>career </a:t>
            </a:r>
            <a:r>
              <a:rPr lang="en-GB" sz="600" b="1" i="1" dirty="0">
                <a:solidFill>
                  <a:schemeClr val="tx2">
                    <a:lumMod val="60000"/>
                    <a:lumOff val="40000"/>
                  </a:schemeClr>
                </a:solidFill>
                <a:latin typeface="Lucida Handwriting" panose="03010101010101010101" pitchFamily="66" charset="0"/>
              </a:rPr>
              <a:t>path </a:t>
            </a:r>
            <a:r>
              <a:rPr lang="en-GB" sz="600" dirty="0">
                <a:latin typeface="Bradley Hand ITC" panose="03070402050302030203" pitchFamily="66" charset="0"/>
              </a:rPr>
              <a:t>and objectives</a:t>
            </a:r>
            <a:r>
              <a:rPr lang="en-GB" sz="600" dirty="0"/>
              <a:t>. </a:t>
            </a:r>
            <a:endParaRPr lang="en-GB" sz="1600" dirty="0">
              <a:latin typeface="Adobe Garamond Pro Bold" pitchFamily="18" charset="0"/>
            </a:endParaRPr>
          </a:p>
        </p:txBody>
      </p:sp>
      <p:cxnSp>
        <p:nvCxnSpPr>
          <p:cNvPr id="3" name="Straight Connector 2"/>
          <p:cNvCxnSpPr/>
          <p:nvPr/>
        </p:nvCxnSpPr>
        <p:spPr>
          <a:xfrm flipV="1">
            <a:off x="0" y="980728"/>
            <a:ext cx="9144000" cy="1"/>
          </a:xfrm>
          <a:prstGeom prst="line">
            <a:avLst/>
          </a:prstGeom>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971600" y="692696"/>
            <a:ext cx="7118224" cy="276999"/>
          </a:xfrm>
          <a:prstGeom prst="rect">
            <a:avLst/>
          </a:prstGeom>
          <a:noFill/>
        </p:spPr>
        <p:txBody>
          <a:bodyPr wrap="square" rtlCol="0">
            <a:spAutoFit/>
          </a:bodyPr>
          <a:lstStyle/>
          <a:p>
            <a:pPr algn="ctr"/>
            <a:r>
              <a:rPr lang="en-GB" sz="1200" b="1" dirty="0">
                <a:solidFill>
                  <a:schemeClr val="accent1">
                    <a:lumMod val="50000"/>
                  </a:schemeClr>
                </a:solidFill>
              </a:rPr>
              <a:t>Mark Dransfield, Educational Developer, ADD &amp; Glyn Littlewood, Senior Lecturer, York Business School</a:t>
            </a:r>
          </a:p>
        </p:txBody>
      </p:sp>
      <p:sp>
        <p:nvSpPr>
          <p:cNvPr id="8" name="TextBox 7"/>
          <p:cNvSpPr txBox="1"/>
          <p:nvPr/>
        </p:nvSpPr>
        <p:spPr>
          <a:xfrm>
            <a:off x="199182" y="1132934"/>
            <a:ext cx="1491622" cy="307777"/>
          </a:xfrm>
          <a:prstGeom prst="rect">
            <a:avLst/>
          </a:prstGeom>
          <a:solidFill>
            <a:schemeClr val="accent1">
              <a:lumMod val="75000"/>
            </a:schemeClr>
          </a:solidFill>
          <a:ln w="19050" cap="rnd" cmpd="sng">
            <a:solidFill>
              <a:schemeClr val="accent1"/>
            </a:solidFill>
            <a:prstDash val="solid"/>
          </a:ln>
        </p:spPr>
        <p:txBody>
          <a:bodyPr wrap="square" rtlCol="0">
            <a:spAutoFit/>
          </a:bodyPr>
          <a:lstStyle/>
          <a:p>
            <a:pPr algn="ctr"/>
            <a:r>
              <a:rPr lang="en-GB" sz="1400" dirty="0">
                <a:solidFill>
                  <a:schemeClr val="bg1"/>
                </a:solidFill>
              </a:rPr>
              <a:t>Introduction</a:t>
            </a:r>
          </a:p>
        </p:txBody>
      </p:sp>
      <p:sp>
        <p:nvSpPr>
          <p:cNvPr id="33" name="TextBox 32"/>
          <p:cNvSpPr txBox="1"/>
          <p:nvPr/>
        </p:nvSpPr>
        <p:spPr>
          <a:xfrm>
            <a:off x="199182" y="3645024"/>
            <a:ext cx="1491622" cy="307777"/>
          </a:xfrm>
          <a:prstGeom prst="rect">
            <a:avLst/>
          </a:prstGeom>
          <a:solidFill>
            <a:schemeClr val="accent1">
              <a:lumMod val="75000"/>
            </a:schemeClr>
          </a:solidFill>
          <a:ln w="19050" cap="rnd" cmpd="sng">
            <a:solidFill>
              <a:schemeClr val="accent1"/>
            </a:solidFill>
            <a:prstDash val="solid"/>
          </a:ln>
        </p:spPr>
        <p:txBody>
          <a:bodyPr wrap="square" rtlCol="0">
            <a:spAutoFit/>
          </a:bodyPr>
          <a:lstStyle/>
          <a:p>
            <a:pPr algn="ctr"/>
            <a:r>
              <a:rPr lang="en-GB" sz="1400" dirty="0">
                <a:solidFill>
                  <a:schemeClr val="bg1"/>
                </a:solidFill>
              </a:rPr>
              <a:t>Background</a:t>
            </a:r>
          </a:p>
        </p:txBody>
      </p:sp>
      <p:sp>
        <p:nvSpPr>
          <p:cNvPr id="36" name="TextBox 35"/>
          <p:cNvSpPr txBox="1"/>
          <p:nvPr/>
        </p:nvSpPr>
        <p:spPr>
          <a:xfrm>
            <a:off x="3008370" y="5373216"/>
            <a:ext cx="1491622" cy="307777"/>
          </a:xfrm>
          <a:prstGeom prst="rect">
            <a:avLst/>
          </a:prstGeom>
          <a:solidFill>
            <a:schemeClr val="accent1">
              <a:lumMod val="75000"/>
            </a:schemeClr>
          </a:solidFill>
          <a:ln w="19050" cap="rnd" cmpd="sng">
            <a:solidFill>
              <a:schemeClr val="accent1"/>
            </a:solidFill>
            <a:prstDash val="solid"/>
          </a:ln>
        </p:spPr>
        <p:txBody>
          <a:bodyPr wrap="square" rtlCol="0">
            <a:spAutoFit/>
          </a:bodyPr>
          <a:lstStyle/>
          <a:p>
            <a:pPr algn="ctr"/>
            <a:r>
              <a:rPr lang="en-GB" sz="1400" dirty="0">
                <a:solidFill>
                  <a:schemeClr val="bg1"/>
                </a:solidFill>
              </a:rPr>
              <a:t>Data Analysis</a:t>
            </a:r>
          </a:p>
        </p:txBody>
      </p:sp>
      <p:sp>
        <p:nvSpPr>
          <p:cNvPr id="11" name="Rectangle 10"/>
          <p:cNvSpPr/>
          <p:nvPr/>
        </p:nvSpPr>
        <p:spPr>
          <a:xfrm>
            <a:off x="2809413" y="2902676"/>
            <a:ext cx="293670" cy="369332"/>
          </a:xfrm>
          <a:prstGeom prst="rect">
            <a:avLst/>
          </a:prstGeom>
        </p:spPr>
        <p:txBody>
          <a:bodyPr wrap="none">
            <a:spAutoFit/>
          </a:bodyPr>
          <a:lstStyle/>
          <a:p>
            <a:r>
              <a:rPr lang="en-GB" dirty="0">
                <a:latin typeface="Adobe Garamond Pro Bold" pitchFamily="18" charset="0"/>
              </a:rPr>
              <a:t>“</a:t>
            </a:r>
            <a:endParaRPr lang="en-GB" dirty="0"/>
          </a:p>
        </p:txBody>
      </p:sp>
      <p:sp>
        <p:nvSpPr>
          <p:cNvPr id="12" name="Rectangle 11"/>
          <p:cNvSpPr/>
          <p:nvPr/>
        </p:nvSpPr>
        <p:spPr>
          <a:xfrm>
            <a:off x="3558250" y="3491716"/>
            <a:ext cx="293670" cy="369332"/>
          </a:xfrm>
          <a:prstGeom prst="rect">
            <a:avLst/>
          </a:prstGeom>
        </p:spPr>
        <p:txBody>
          <a:bodyPr wrap="none">
            <a:spAutoFit/>
          </a:bodyPr>
          <a:lstStyle/>
          <a:p>
            <a:r>
              <a:rPr lang="en-GB" dirty="0">
                <a:latin typeface="Adobe Garamond Pro Bold" pitchFamily="18" charset="0"/>
              </a:rPr>
              <a:t>”</a:t>
            </a:r>
          </a:p>
        </p:txBody>
      </p:sp>
      <p:sp>
        <p:nvSpPr>
          <p:cNvPr id="37" name="Rectangle 36"/>
          <p:cNvSpPr/>
          <p:nvPr/>
        </p:nvSpPr>
        <p:spPr>
          <a:xfrm>
            <a:off x="4451151" y="4595002"/>
            <a:ext cx="220639" cy="277485"/>
          </a:xfrm>
          <a:prstGeom prst="rect">
            <a:avLst/>
          </a:prstGeom>
        </p:spPr>
        <p:txBody>
          <a:bodyPr wrap="none">
            <a:spAutoFit/>
          </a:bodyPr>
          <a:lstStyle/>
          <a:p>
            <a:r>
              <a:rPr lang="en-GB" dirty="0">
                <a:latin typeface="Adobe Garamond Pro Bold" pitchFamily="18" charset="0"/>
              </a:rPr>
              <a:t>“</a:t>
            </a:r>
            <a:endParaRPr lang="en-GB" dirty="0"/>
          </a:p>
        </p:txBody>
      </p:sp>
      <p:sp>
        <p:nvSpPr>
          <p:cNvPr id="38" name="Rectangle 37"/>
          <p:cNvSpPr/>
          <p:nvPr/>
        </p:nvSpPr>
        <p:spPr>
          <a:xfrm>
            <a:off x="5281510" y="5045226"/>
            <a:ext cx="242703" cy="305233"/>
          </a:xfrm>
          <a:prstGeom prst="rect">
            <a:avLst/>
          </a:prstGeom>
        </p:spPr>
        <p:txBody>
          <a:bodyPr wrap="none">
            <a:spAutoFit/>
          </a:bodyPr>
          <a:lstStyle/>
          <a:p>
            <a:r>
              <a:rPr lang="en-GB" dirty="0">
                <a:latin typeface="Adobe Garamond Pro Bold" pitchFamily="18" charset="0"/>
              </a:rPr>
              <a:t>”</a:t>
            </a:r>
          </a:p>
        </p:txBody>
      </p:sp>
      <p:sp>
        <p:nvSpPr>
          <p:cNvPr id="39" name="Rectangle 38"/>
          <p:cNvSpPr/>
          <p:nvPr/>
        </p:nvSpPr>
        <p:spPr>
          <a:xfrm>
            <a:off x="4435694" y="2119554"/>
            <a:ext cx="293670" cy="229326"/>
          </a:xfrm>
          <a:prstGeom prst="rect">
            <a:avLst/>
          </a:prstGeom>
        </p:spPr>
        <p:txBody>
          <a:bodyPr wrap="none">
            <a:spAutoFit/>
          </a:bodyPr>
          <a:lstStyle/>
          <a:p>
            <a:r>
              <a:rPr lang="en-GB" dirty="0">
                <a:latin typeface="Adobe Garamond Pro Bold" pitchFamily="18" charset="0"/>
              </a:rPr>
              <a:t>“</a:t>
            </a:r>
            <a:endParaRPr lang="en-GB" dirty="0"/>
          </a:p>
        </p:txBody>
      </p:sp>
      <p:sp>
        <p:nvSpPr>
          <p:cNvPr id="40" name="Rectangle 39"/>
          <p:cNvSpPr/>
          <p:nvPr/>
        </p:nvSpPr>
        <p:spPr>
          <a:xfrm>
            <a:off x="5204820" y="2437676"/>
            <a:ext cx="293670" cy="335756"/>
          </a:xfrm>
          <a:prstGeom prst="rect">
            <a:avLst/>
          </a:prstGeom>
        </p:spPr>
        <p:txBody>
          <a:bodyPr wrap="none">
            <a:spAutoFit/>
          </a:bodyPr>
          <a:lstStyle/>
          <a:p>
            <a:r>
              <a:rPr lang="en-GB" dirty="0">
                <a:latin typeface="Adobe Garamond Pro Bold" pitchFamily="18" charset="0"/>
              </a:rPr>
              <a:t>”</a:t>
            </a:r>
          </a:p>
        </p:txBody>
      </p:sp>
      <p:sp>
        <p:nvSpPr>
          <p:cNvPr id="41" name="TextBox 40"/>
          <p:cNvSpPr txBox="1"/>
          <p:nvPr/>
        </p:nvSpPr>
        <p:spPr>
          <a:xfrm>
            <a:off x="3029982" y="1153522"/>
            <a:ext cx="1491622" cy="307777"/>
          </a:xfrm>
          <a:prstGeom prst="rect">
            <a:avLst/>
          </a:prstGeom>
          <a:solidFill>
            <a:schemeClr val="accent1">
              <a:lumMod val="75000"/>
            </a:schemeClr>
          </a:solidFill>
          <a:ln w="19050" cap="rnd" cmpd="sng">
            <a:solidFill>
              <a:schemeClr val="accent1"/>
            </a:solidFill>
            <a:prstDash val="solid"/>
          </a:ln>
        </p:spPr>
        <p:txBody>
          <a:bodyPr wrap="square" rtlCol="0">
            <a:spAutoFit/>
          </a:bodyPr>
          <a:lstStyle/>
          <a:p>
            <a:pPr algn="ctr"/>
            <a:r>
              <a:rPr lang="en-GB" sz="1400" dirty="0">
                <a:solidFill>
                  <a:schemeClr val="bg1"/>
                </a:solidFill>
              </a:rPr>
              <a:t>Initial Findings</a:t>
            </a:r>
          </a:p>
        </p:txBody>
      </p:sp>
      <p:pic>
        <p:nvPicPr>
          <p:cNvPr id="13" name="Picture 2" descr="https://upload.wikimedia.org/wikipedia/en/thumb/9/94/York_St_John_University_logo.svg/1280px-York_St_John_University_logo.svg.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880935" y="6096996"/>
            <a:ext cx="1155561" cy="572364"/>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107504" y="5949280"/>
            <a:ext cx="2469708" cy="784830"/>
          </a:xfrm>
          <a:prstGeom prst="rect">
            <a:avLst/>
          </a:prstGeom>
          <a:solidFill>
            <a:schemeClr val="accent1">
              <a:lumMod val="20000"/>
              <a:lumOff val="80000"/>
            </a:schemeClr>
          </a:solidFill>
          <a:ln w="3175" cap="rnd" cmpd="sng">
            <a:prstDash val="solid"/>
          </a:ln>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a:defRPr sz="600">
                <a:solidFill>
                  <a:schemeClr val="dk1"/>
                </a:solidFill>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GB" sz="500" b="1" dirty="0"/>
              <a:t>References</a:t>
            </a:r>
          </a:p>
          <a:p>
            <a:r>
              <a:rPr lang="en-GB" sz="300" dirty="0" err="1"/>
              <a:t>Cromby</a:t>
            </a:r>
            <a:r>
              <a:rPr lang="en-GB" sz="300" dirty="0"/>
              <a:t>, J. (2002) Review Note: David Howarth (2000). Discourse . </a:t>
            </a:r>
            <a:r>
              <a:rPr lang="en-GB" sz="300" i="1" dirty="0"/>
              <a:t>Forum: Qualitative Social Research </a:t>
            </a:r>
            <a:r>
              <a:rPr lang="en-GB" sz="300" dirty="0"/>
              <a:t>[Internet], 3(2).</a:t>
            </a:r>
          </a:p>
          <a:p>
            <a:r>
              <a:rPr lang="en-GB" sz="300" dirty="0"/>
              <a:t>Available from: </a:t>
            </a:r>
            <a:r>
              <a:rPr lang="en-GB" sz="300" dirty="0">
                <a:hlinkClick r:id="rId10"/>
              </a:rPr>
              <a:t>http://www.qualitative-research.net/fqs/fqs-eng.htm</a:t>
            </a:r>
            <a:r>
              <a:rPr lang="en-GB" sz="300" dirty="0"/>
              <a:t> [Accessed 12</a:t>
            </a:r>
            <a:r>
              <a:rPr lang="en-GB" sz="300" baseline="30000" dirty="0"/>
              <a:t>th</a:t>
            </a:r>
            <a:r>
              <a:rPr lang="en-GB" sz="300" dirty="0"/>
              <a:t> November 2016].</a:t>
            </a:r>
          </a:p>
          <a:p>
            <a:endParaRPr lang="en-GB" sz="300" dirty="0"/>
          </a:p>
          <a:p>
            <a:r>
              <a:rPr lang="en-GB" sz="300" dirty="0"/>
              <a:t>Blair, B., Orr, S. &amp; </a:t>
            </a:r>
            <a:r>
              <a:rPr lang="en-GB" sz="300" dirty="0" err="1"/>
              <a:t>Yorke</a:t>
            </a:r>
            <a:r>
              <a:rPr lang="en-GB" sz="300" dirty="0"/>
              <a:t>, M. (2012) </a:t>
            </a:r>
            <a:r>
              <a:rPr lang="en-GB" sz="300" i="1" dirty="0"/>
              <a:t>‘</a:t>
            </a:r>
            <a:r>
              <a:rPr lang="en-GB" sz="300" i="1" dirty="0" err="1"/>
              <a:t>Erm</a:t>
            </a:r>
            <a:r>
              <a:rPr lang="en-GB" sz="300" i="1" dirty="0"/>
              <a:t>, that question… I think I probably would've just put something in the middle and sort of moved on to the next one, because I think it's really unclear’: How Art and Design Students Understand and Interpret the National Student Survey </a:t>
            </a:r>
            <a:r>
              <a:rPr lang="en-GB" sz="300" dirty="0"/>
              <a:t>[Internet]. Available at: </a:t>
            </a:r>
            <a:r>
              <a:rPr lang="en-GB" sz="300" dirty="0">
                <a:hlinkClick r:id="rId11"/>
              </a:rPr>
              <a:t>http://www.heacademy.ac.uk/resources/detail/disciplines/art-and-design/GLAD_report_April2012</a:t>
            </a:r>
            <a:r>
              <a:rPr lang="en-GB" sz="300" dirty="0"/>
              <a:t> [Accessed 14th October 2016]</a:t>
            </a:r>
          </a:p>
          <a:p>
            <a:endParaRPr lang="en-GB" sz="300" dirty="0"/>
          </a:p>
          <a:p>
            <a:r>
              <a:rPr lang="en-GB" sz="300" dirty="0"/>
              <a:t>Howarth, D. (2000) </a:t>
            </a:r>
            <a:r>
              <a:rPr lang="en-GB" sz="300" i="1" dirty="0"/>
              <a:t>Discourse. </a:t>
            </a:r>
            <a:r>
              <a:rPr lang="en-GB" sz="300" dirty="0"/>
              <a:t>[Internet] Buckingham, Open University Press. Available from </a:t>
            </a:r>
            <a:r>
              <a:rPr lang="en-GB" sz="300" dirty="0">
                <a:hlinkClick r:id="rId12"/>
              </a:rPr>
              <a:t>https://www.dawsonera.com/readonline/9780335231836</a:t>
            </a:r>
            <a:r>
              <a:rPr lang="en-GB" sz="300" dirty="0"/>
              <a:t> [Accessed 28th October 2016]</a:t>
            </a:r>
          </a:p>
          <a:p>
            <a:endParaRPr lang="en-GB" sz="300" dirty="0"/>
          </a:p>
          <a:p>
            <a:r>
              <a:rPr lang="en-GB" sz="300" dirty="0"/>
              <a:t>Ryan, R.M &amp; </a:t>
            </a:r>
            <a:r>
              <a:rPr lang="en-GB" sz="300" dirty="0" err="1"/>
              <a:t>Deci</a:t>
            </a:r>
            <a:r>
              <a:rPr lang="en-GB" sz="300" dirty="0"/>
              <a:t>, E.L (2000) </a:t>
            </a:r>
            <a:r>
              <a:rPr lang="en-GB" sz="300" i="1" dirty="0"/>
              <a:t>Intrinsic and Extrinsic Motivations: Classic Definitions and</a:t>
            </a:r>
          </a:p>
          <a:p>
            <a:r>
              <a:rPr lang="en-GB" sz="300" i="1" dirty="0"/>
              <a:t>New Directions. </a:t>
            </a:r>
            <a:r>
              <a:rPr lang="en-GB" sz="300" dirty="0"/>
              <a:t>Contemporary Educational Psychology, 25 (1), pp 54–56</a:t>
            </a:r>
          </a:p>
          <a:p>
            <a:endParaRPr lang="en-GB" sz="300" dirty="0"/>
          </a:p>
        </p:txBody>
      </p:sp>
      <p:sp>
        <p:nvSpPr>
          <p:cNvPr id="4" name="Oval 3"/>
          <p:cNvSpPr/>
          <p:nvPr/>
        </p:nvSpPr>
        <p:spPr>
          <a:xfrm>
            <a:off x="2123728" y="3356297"/>
            <a:ext cx="507111" cy="5470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t>80%</a:t>
            </a:r>
          </a:p>
        </p:txBody>
      </p:sp>
      <p:pic>
        <p:nvPicPr>
          <p:cNvPr id="43" name="Picture 6" descr="C:\Users\m.dransfield\AppData\Local\Microsoft\Windows\Temporary Internet Files\Content.IE5\XL9OCN3G\1233px-Facebook_logo_thumbs_up_like_transparent_SVG.svg[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0800000">
            <a:off x="2440790" y="3356297"/>
            <a:ext cx="268084" cy="222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06358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TotalTime>
  <Words>954</Words>
  <Application>Microsoft Office PowerPoint</Application>
  <PresentationFormat>On-screen Show (4:3)</PresentationFormat>
  <Paragraphs>62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Mark Dransfield (M.Dransfield)</cp:lastModifiedBy>
  <cp:revision>29</cp:revision>
  <dcterms:created xsi:type="dcterms:W3CDTF">2017-01-10T13:37:00Z</dcterms:created>
  <dcterms:modified xsi:type="dcterms:W3CDTF">2022-03-24T16:59:16Z</dcterms:modified>
</cp:coreProperties>
</file>