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64" r:id="rId4"/>
    <p:sldId id="257" r:id="rId5"/>
    <p:sldId id="263" r:id="rId6"/>
    <p:sldId id="268" r:id="rId7"/>
    <p:sldId id="265" r:id="rId8"/>
    <p:sldId id="266" r:id="rId9"/>
    <p:sldId id="267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25"/>
    <p:restoredTop sz="86325" autoAdjust="0"/>
  </p:normalViewPr>
  <p:slideViewPr>
    <p:cSldViewPr>
      <p:cViewPr>
        <p:scale>
          <a:sx n="103" d="100"/>
          <a:sy n="103" d="100"/>
        </p:scale>
        <p:origin x="-43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Male/Female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34</c:v>
                </c:pt>
                <c:pt idx="1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3E-49ED-9482-2E694F7D7306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Respondents by Descriptor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AFHEA</c:v>
                </c:pt>
                <c:pt idx="1">
                  <c:v>FHEA</c:v>
                </c:pt>
                <c:pt idx="2">
                  <c:v>SFHEA</c:v>
                </c:pt>
                <c:pt idx="3">
                  <c:v>PFHEA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0.19800000000000001</c:v>
                </c:pt>
                <c:pt idx="1">
                  <c:v>0.42899999999999999</c:v>
                </c:pt>
                <c:pt idx="2">
                  <c:v>0.33700000000000002</c:v>
                </c:pt>
                <c:pt idx="3">
                  <c:v>3.5999999999999997E-2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07-4F46-9669-900D1B8BF3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373696"/>
        <c:axId val="68967424"/>
      </c:barChart>
      <c:catAx>
        <c:axId val="673736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8967424"/>
        <c:crosses val="autoZero"/>
        <c:auto val="1"/>
        <c:lblAlgn val="ctr"/>
        <c:lblOffset val="100"/>
        <c:noMultiLvlLbl val="0"/>
      </c:catAx>
      <c:valAx>
        <c:axId val="6896742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673736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E9FEBB-E74E-4C81-BD15-5E28A5DFFA5D}" type="doc">
      <dgm:prSet loTypeId="urn:microsoft.com/office/officeart/2005/8/layout/radial6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CEE91F93-2DE3-4D84-892F-20A18C2B4332}">
      <dgm:prSet phldrT="[Text]"/>
      <dgm:spPr/>
      <dgm:t>
        <a:bodyPr/>
        <a:lstStyle/>
        <a:p>
          <a:r>
            <a:rPr lang="en-GB" dirty="0"/>
            <a:t>IMPACT</a:t>
          </a:r>
        </a:p>
      </dgm:t>
    </dgm:pt>
    <dgm:pt modelId="{3D5422E7-34E0-4AE3-A782-F0288FA76C20}" type="parTrans" cxnId="{2DF9AD98-F31B-47A7-86C7-C11419C3119F}">
      <dgm:prSet/>
      <dgm:spPr/>
      <dgm:t>
        <a:bodyPr/>
        <a:lstStyle/>
        <a:p>
          <a:endParaRPr lang="en-GB"/>
        </a:p>
      </dgm:t>
    </dgm:pt>
    <dgm:pt modelId="{0893DE79-21B7-42DC-A2FB-91E0A1DC6EBB}" type="sibTrans" cxnId="{2DF9AD98-F31B-47A7-86C7-C11419C3119F}">
      <dgm:prSet/>
      <dgm:spPr/>
      <dgm:t>
        <a:bodyPr/>
        <a:lstStyle/>
        <a:p>
          <a:endParaRPr lang="en-GB"/>
        </a:p>
      </dgm:t>
    </dgm:pt>
    <dgm:pt modelId="{F96D54F5-2ACB-4607-BA99-1B430409D2B9}">
      <dgm:prSet phldrT="[Text]"/>
      <dgm:spPr/>
      <dgm:t>
        <a:bodyPr/>
        <a:lstStyle/>
        <a:p>
          <a:r>
            <a:rPr lang="en-GB" dirty="0"/>
            <a:t>Self</a:t>
          </a:r>
        </a:p>
      </dgm:t>
    </dgm:pt>
    <dgm:pt modelId="{E1595402-D606-4106-AEE1-3A04FEBD6CEA}" type="parTrans" cxnId="{0AD0879F-8861-43E9-95C9-9AD9A1AEADC7}">
      <dgm:prSet/>
      <dgm:spPr/>
      <dgm:t>
        <a:bodyPr/>
        <a:lstStyle/>
        <a:p>
          <a:endParaRPr lang="en-GB"/>
        </a:p>
      </dgm:t>
    </dgm:pt>
    <dgm:pt modelId="{8474663C-B4FD-41AF-87D1-5B7586C811A2}" type="sibTrans" cxnId="{0AD0879F-8861-43E9-95C9-9AD9A1AEADC7}">
      <dgm:prSet/>
      <dgm:spPr/>
      <dgm:t>
        <a:bodyPr/>
        <a:lstStyle/>
        <a:p>
          <a:endParaRPr lang="en-GB"/>
        </a:p>
      </dgm:t>
    </dgm:pt>
    <dgm:pt modelId="{E8A4D3D7-F463-44EF-B80C-EFD243662C1E}">
      <dgm:prSet phldrT="[Text]"/>
      <dgm:spPr/>
      <dgm:t>
        <a:bodyPr/>
        <a:lstStyle/>
        <a:p>
          <a:r>
            <a:rPr lang="en-GB" dirty="0"/>
            <a:t>Peers</a:t>
          </a:r>
        </a:p>
      </dgm:t>
    </dgm:pt>
    <dgm:pt modelId="{55C1E8CA-810E-4EB3-A141-1511A92C6C5D}" type="parTrans" cxnId="{D1DE3B07-ED19-4D52-A637-4BAAE2A1D414}">
      <dgm:prSet/>
      <dgm:spPr/>
      <dgm:t>
        <a:bodyPr/>
        <a:lstStyle/>
        <a:p>
          <a:endParaRPr lang="en-GB"/>
        </a:p>
      </dgm:t>
    </dgm:pt>
    <dgm:pt modelId="{CE130341-97B4-4CDB-8B11-45F86833283C}" type="sibTrans" cxnId="{D1DE3B07-ED19-4D52-A637-4BAAE2A1D414}">
      <dgm:prSet/>
      <dgm:spPr/>
      <dgm:t>
        <a:bodyPr/>
        <a:lstStyle/>
        <a:p>
          <a:endParaRPr lang="en-GB"/>
        </a:p>
      </dgm:t>
    </dgm:pt>
    <dgm:pt modelId="{10BAF70C-8B38-4749-8A61-76B35A91E53D}">
      <dgm:prSet phldrT="[Text]"/>
      <dgm:spPr/>
      <dgm:t>
        <a:bodyPr/>
        <a:lstStyle/>
        <a:p>
          <a:r>
            <a:rPr lang="en-GB" dirty="0"/>
            <a:t>Sector</a:t>
          </a:r>
        </a:p>
      </dgm:t>
    </dgm:pt>
    <dgm:pt modelId="{E50D6860-1A1D-4589-B629-9C936181E7E8}" type="parTrans" cxnId="{31FD35CF-AA00-47A3-AFE5-6082852F81B0}">
      <dgm:prSet/>
      <dgm:spPr/>
      <dgm:t>
        <a:bodyPr/>
        <a:lstStyle/>
        <a:p>
          <a:endParaRPr lang="en-GB"/>
        </a:p>
      </dgm:t>
    </dgm:pt>
    <dgm:pt modelId="{E8FB610F-61E8-4E20-B6E2-F7608DBFCC4F}" type="sibTrans" cxnId="{31FD35CF-AA00-47A3-AFE5-6082852F81B0}">
      <dgm:prSet/>
      <dgm:spPr/>
      <dgm:t>
        <a:bodyPr/>
        <a:lstStyle/>
        <a:p>
          <a:endParaRPr lang="en-GB"/>
        </a:p>
      </dgm:t>
    </dgm:pt>
    <dgm:pt modelId="{869B266A-9126-4F48-A447-1F56B4439D47}">
      <dgm:prSet phldrT="[Text]"/>
      <dgm:spPr/>
      <dgm:t>
        <a:bodyPr/>
        <a:lstStyle/>
        <a:p>
          <a:r>
            <a:rPr lang="en-GB" dirty="0"/>
            <a:t>Institution</a:t>
          </a:r>
        </a:p>
      </dgm:t>
    </dgm:pt>
    <dgm:pt modelId="{322B967C-8C1A-4F42-BCA3-48C186979FCE}" type="parTrans" cxnId="{74D47C0F-BCB3-4EBF-980A-D1C1A44935D0}">
      <dgm:prSet/>
      <dgm:spPr/>
      <dgm:t>
        <a:bodyPr/>
        <a:lstStyle/>
        <a:p>
          <a:endParaRPr lang="en-GB"/>
        </a:p>
      </dgm:t>
    </dgm:pt>
    <dgm:pt modelId="{40363F82-915A-431E-9EBA-4435312B3BA7}" type="sibTrans" cxnId="{74D47C0F-BCB3-4EBF-980A-D1C1A44935D0}">
      <dgm:prSet/>
      <dgm:spPr/>
      <dgm:t>
        <a:bodyPr/>
        <a:lstStyle/>
        <a:p>
          <a:endParaRPr lang="en-GB"/>
        </a:p>
      </dgm:t>
    </dgm:pt>
    <dgm:pt modelId="{FD37C635-3AF3-47DF-9475-2FAE561919DA}">
      <dgm:prSet phldrT="[Text]"/>
      <dgm:spPr/>
      <dgm:t>
        <a:bodyPr/>
        <a:lstStyle/>
        <a:p>
          <a:r>
            <a:rPr lang="en-GB" dirty="0"/>
            <a:t>Faculty</a:t>
          </a:r>
        </a:p>
      </dgm:t>
    </dgm:pt>
    <dgm:pt modelId="{ECC52CD4-BC48-474F-A1CA-D57217F96E87}" type="parTrans" cxnId="{ACF56A33-20EB-48D7-B87D-1E58159FDE3D}">
      <dgm:prSet/>
      <dgm:spPr/>
      <dgm:t>
        <a:bodyPr/>
        <a:lstStyle/>
        <a:p>
          <a:endParaRPr lang="en-GB"/>
        </a:p>
      </dgm:t>
    </dgm:pt>
    <dgm:pt modelId="{7AC9ABEF-4AA1-49DA-A959-017D7776B256}" type="sibTrans" cxnId="{ACF56A33-20EB-48D7-B87D-1E58159FDE3D}">
      <dgm:prSet/>
      <dgm:spPr/>
      <dgm:t>
        <a:bodyPr/>
        <a:lstStyle/>
        <a:p>
          <a:endParaRPr lang="en-GB"/>
        </a:p>
      </dgm:t>
    </dgm:pt>
    <dgm:pt modelId="{1A25BDAA-8992-47F3-85FE-229686692908}">
      <dgm:prSet phldrT="[Text]"/>
      <dgm:spPr/>
      <dgm:t>
        <a:bodyPr/>
        <a:lstStyle/>
        <a:p>
          <a:r>
            <a:rPr lang="en-GB" dirty="0"/>
            <a:t>Students</a:t>
          </a:r>
        </a:p>
      </dgm:t>
    </dgm:pt>
    <dgm:pt modelId="{647675EA-D93E-4F7E-B2C7-7D7326656445}" type="parTrans" cxnId="{2C08312E-1314-43AB-BB4E-D0D45863DCA7}">
      <dgm:prSet/>
      <dgm:spPr/>
      <dgm:t>
        <a:bodyPr/>
        <a:lstStyle/>
        <a:p>
          <a:endParaRPr lang="en-GB"/>
        </a:p>
      </dgm:t>
    </dgm:pt>
    <dgm:pt modelId="{1206580E-9496-46E8-B48B-9ED1BDBBF81F}" type="sibTrans" cxnId="{2C08312E-1314-43AB-BB4E-D0D45863DCA7}">
      <dgm:prSet/>
      <dgm:spPr/>
      <dgm:t>
        <a:bodyPr/>
        <a:lstStyle/>
        <a:p>
          <a:endParaRPr lang="en-GB"/>
        </a:p>
      </dgm:t>
    </dgm:pt>
    <dgm:pt modelId="{E2A867CA-E4D1-4A23-AAAE-73170B69A54F}" type="pres">
      <dgm:prSet presAssocID="{82E9FEBB-E74E-4C81-BD15-5E28A5DFFA5D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59AE6B8-5546-4AEE-AA9A-3B0A0801A6DA}" type="pres">
      <dgm:prSet presAssocID="{CEE91F93-2DE3-4D84-892F-20A18C2B4332}" presName="centerShape" presStyleLbl="node0" presStyleIdx="0" presStyleCnt="1"/>
      <dgm:spPr/>
    </dgm:pt>
    <dgm:pt modelId="{23048A84-D2EE-4F31-AF8F-0A740CDD2039}" type="pres">
      <dgm:prSet presAssocID="{F96D54F5-2ACB-4607-BA99-1B430409D2B9}" presName="node" presStyleLbl="node1" presStyleIdx="0" presStyleCnt="6">
        <dgm:presLayoutVars>
          <dgm:bulletEnabled val="1"/>
        </dgm:presLayoutVars>
      </dgm:prSet>
      <dgm:spPr/>
    </dgm:pt>
    <dgm:pt modelId="{04EC9B7C-4291-483F-B052-B1FF6142512A}" type="pres">
      <dgm:prSet presAssocID="{F96D54F5-2ACB-4607-BA99-1B430409D2B9}" presName="dummy" presStyleCnt="0"/>
      <dgm:spPr/>
    </dgm:pt>
    <dgm:pt modelId="{55AADA4A-E2F8-432B-905C-B02456605D3B}" type="pres">
      <dgm:prSet presAssocID="{8474663C-B4FD-41AF-87D1-5B7586C811A2}" presName="sibTrans" presStyleLbl="sibTrans2D1" presStyleIdx="0" presStyleCnt="6"/>
      <dgm:spPr/>
    </dgm:pt>
    <dgm:pt modelId="{1C35ADAD-45F3-4EA9-A5DC-230A6D284DDF}" type="pres">
      <dgm:prSet presAssocID="{E8A4D3D7-F463-44EF-B80C-EFD243662C1E}" presName="node" presStyleLbl="node1" presStyleIdx="1" presStyleCnt="6">
        <dgm:presLayoutVars>
          <dgm:bulletEnabled val="1"/>
        </dgm:presLayoutVars>
      </dgm:prSet>
      <dgm:spPr/>
    </dgm:pt>
    <dgm:pt modelId="{F7AE9BF7-82D0-495F-B0A2-838E0B804983}" type="pres">
      <dgm:prSet presAssocID="{E8A4D3D7-F463-44EF-B80C-EFD243662C1E}" presName="dummy" presStyleCnt="0"/>
      <dgm:spPr/>
    </dgm:pt>
    <dgm:pt modelId="{A20ED14B-9CCA-49EE-ABA9-35DB58826760}" type="pres">
      <dgm:prSet presAssocID="{CE130341-97B4-4CDB-8B11-45F86833283C}" presName="sibTrans" presStyleLbl="sibTrans2D1" presStyleIdx="1" presStyleCnt="6"/>
      <dgm:spPr/>
    </dgm:pt>
    <dgm:pt modelId="{C6EAD1E0-4143-4E1C-8278-8D7568811691}" type="pres">
      <dgm:prSet presAssocID="{10BAF70C-8B38-4749-8A61-76B35A91E53D}" presName="node" presStyleLbl="node1" presStyleIdx="2" presStyleCnt="6">
        <dgm:presLayoutVars>
          <dgm:bulletEnabled val="1"/>
        </dgm:presLayoutVars>
      </dgm:prSet>
      <dgm:spPr/>
    </dgm:pt>
    <dgm:pt modelId="{E6D37F3C-E160-4347-9840-BC32613DA816}" type="pres">
      <dgm:prSet presAssocID="{10BAF70C-8B38-4749-8A61-76B35A91E53D}" presName="dummy" presStyleCnt="0"/>
      <dgm:spPr/>
    </dgm:pt>
    <dgm:pt modelId="{90BDA5E4-DCCC-419E-A3F1-8851D8B0E5BE}" type="pres">
      <dgm:prSet presAssocID="{E8FB610F-61E8-4E20-B6E2-F7608DBFCC4F}" presName="sibTrans" presStyleLbl="sibTrans2D1" presStyleIdx="2" presStyleCnt="6"/>
      <dgm:spPr/>
    </dgm:pt>
    <dgm:pt modelId="{604DFAF7-F1E5-41B0-8514-21B3ACEEC431}" type="pres">
      <dgm:prSet presAssocID="{869B266A-9126-4F48-A447-1F56B4439D47}" presName="node" presStyleLbl="node1" presStyleIdx="3" presStyleCnt="6">
        <dgm:presLayoutVars>
          <dgm:bulletEnabled val="1"/>
        </dgm:presLayoutVars>
      </dgm:prSet>
      <dgm:spPr/>
    </dgm:pt>
    <dgm:pt modelId="{ABC84352-0100-4C34-8965-A8763776407A}" type="pres">
      <dgm:prSet presAssocID="{869B266A-9126-4F48-A447-1F56B4439D47}" presName="dummy" presStyleCnt="0"/>
      <dgm:spPr/>
    </dgm:pt>
    <dgm:pt modelId="{60B7E81A-9A05-4FD4-B7B9-37BFAF384CA7}" type="pres">
      <dgm:prSet presAssocID="{40363F82-915A-431E-9EBA-4435312B3BA7}" presName="sibTrans" presStyleLbl="sibTrans2D1" presStyleIdx="3" presStyleCnt="6"/>
      <dgm:spPr/>
    </dgm:pt>
    <dgm:pt modelId="{3EACDA23-8EDC-4A72-A202-36BD588FF712}" type="pres">
      <dgm:prSet presAssocID="{FD37C635-3AF3-47DF-9475-2FAE561919DA}" presName="node" presStyleLbl="node1" presStyleIdx="4" presStyleCnt="6">
        <dgm:presLayoutVars>
          <dgm:bulletEnabled val="1"/>
        </dgm:presLayoutVars>
      </dgm:prSet>
      <dgm:spPr/>
    </dgm:pt>
    <dgm:pt modelId="{1BA4E777-10B0-49A5-BCFD-43CC8988E562}" type="pres">
      <dgm:prSet presAssocID="{FD37C635-3AF3-47DF-9475-2FAE561919DA}" presName="dummy" presStyleCnt="0"/>
      <dgm:spPr/>
    </dgm:pt>
    <dgm:pt modelId="{03B8C853-1EBF-463B-94CA-F05F0A607439}" type="pres">
      <dgm:prSet presAssocID="{7AC9ABEF-4AA1-49DA-A959-017D7776B256}" presName="sibTrans" presStyleLbl="sibTrans2D1" presStyleIdx="4" presStyleCnt="6"/>
      <dgm:spPr/>
    </dgm:pt>
    <dgm:pt modelId="{60D1DBE7-630C-4649-A4EC-7F2DB2BCC973}" type="pres">
      <dgm:prSet presAssocID="{1A25BDAA-8992-47F3-85FE-229686692908}" presName="node" presStyleLbl="node1" presStyleIdx="5" presStyleCnt="6">
        <dgm:presLayoutVars>
          <dgm:bulletEnabled val="1"/>
        </dgm:presLayoutVars>
      </dgm:prSet>
      <dgm:spPr/>
    </dgm:pt>
    <dgm:pt modelId="{7BF915D6-D96A-45DD-A574-433BE05A488E}" type="pres">
      <dgm:prSet presAssocID="{1A25BDAA-8992-47F3-85FE-229686692908}" presName="dummy" presStyleCnt="0"/>
      <dgm:spPr/>
    </dgm:pt>
    <dgm:pt modelId="{A1CDDEE8-C629-4BCD-ACE4-E3A965CB76D6}" type="pres">
      <dgm:prSet presAssocID="{1206580E-9496-46E8-B48B-9ED1BDBBF81F}" presName="sibTrans" presStyleLbl="sibTrans2D1" presStyleIdx="5" presStyleCnt="6"/>
      <dgm:spPr/>
    </dgm:pt>
  </dgm:ptLst>
  <dgm:cxnLst>
    <dgm:cxn modelId="{D1DE3B07-ED19-4D52-A637-4BAAE2A1D414}" srcId="{CEE91F93-2DE3-4D84-892F-20A18C2B4332}" destId="{E8A4D3D7-F463-44EF-B80C-EFD243662C1E}" srcOrd="1" destOrd="0" parTransId="{55C1E8CA-810E-4EB3-A141-1511A92C6C5D}" sibTransId="{CE130341-97B4-4CDB-8B11-45F86833283C}"/>
    <dgm:cxn modelId="{C7DB6C07-2554-48E8-88BB-FC67EDEE780A}" type="presOf" srcId="{E8A4D3D7-F463-44EF-B80C-EFD243662C1E}" destId="{1C35ADAD-45F3-4EA9-A5DC-230A6D284DDF}" srcOrd="0" destOrd="0" presId="urn:microsoft.com/office/officeart/2005/8/layout/radial6"/>
    <dgm:cxn modelId="{74D47C0F-BCB3-4EBF-980A-D1C1A44935D0}" srcId="{CEE91F93-2DE3-4D84-892F-20A18C2B4332}" destId="{869B266A-9126-4F48-A447-1F56B4439D47}" srcOrd="3" destOrd="0" parTransId="{322B967C-8C1A-4F42-BCA3-48C186979FCE}" sibTransId="{40363F82-915A-431E-9EBA-4435312B3BA7}"/>
    <dgm:cxn modelId="{9E941F1F-DC2F-43AA-B907-FCAF91D35BA7}" type="presOf" srcId="{8474663C-B4FD-41AF-87D1-5B7586C811A2}" destId="{55AADA4A-E2F8-432B-905C-B02456605D3B}" srcOrd="0" destOrd="0" presId="urn:microsoft.com/office/officeart/2005/8/layout/radial6"/>
    <dgm:cxn modelId="{2C08312E-1314-43AB-BB4E-D0D45863DCA7}" srcId="{CEE91F93-2DE3-4D84-892F-20A18C2B4332}" destId="{1A25BDAA-8992-47F3-85FE-229686692908}" srcOrd="5" destOrd="0" parTransId="{647675EA-D93E-4F7E-B2C7-7D7326656445}" sibTransId="{1206580E-9496-46E8-B48B-9ED1BDBBF81F}"/>
    <dgm:cxn modelId="{78B06530-A4F1-4B9E-A387-22CE67351389}" type="presOf" srcId="{E8FB610F-61E8-4E20-B6E2-F7608DBFCC4F}" destId="{90BDA5E4-DCCC-419E-A3F1-8851D8B0E5BE}" srcOrd="0" destOrd="0" presId="urn:microsoft.com/office/officeart/2005/8/layout/radial6"/>
    <dgm:cxn modelId="{ACF56A33-20EB-48D7-B87D-1E58159FDE3D}" srcId="{CEE91F93-2DE3-4D84-892F-20A18C2B4332}" destId="{FD37C635-3AF3-47DF-9475-2FAE561919DA}" srcOrd="4" destOrd="0" parTransId="{ECC52CD4-BC48-474F-A1CA-D57217F96E87}" sibTransId="{7AC9ABEF-4AA1-49DA-A959-017D7776B256}"/>
    <dgm:cxn modelId="{46FEC034-72CA-45A8-B1AD-F33E9C90E861}" type="presOf" srcId="{7AC9ABEF-4AA1-49DA-A959-017D7776B256}" destId="{03B8C853-1EBF-463B-94CA-F05F0A607439}" srcOrd="0" destOrd="0" presId="urn:microsoft.com/office/officeart/2005/8/layout/radial6"/>
    <dgm:cxn modelId="{5799F43E-8F77-411C-ADF4-AAAACBB580C1}" type="presOf" srcId="{869B266A-9126-4F48-A447-1F56B4439D47}" destId="{604DFAF7-F1E5-41B0-8514-21B3ACEEC431}" srcOrd="0" destOrd="0" presId="urn:microsoft.com/office/officeart/2005/8/layout/radial6"/>
    <dgm:cxn modelId="{3E87445F-4659-4056-9AA1-44337D9CE728}" type="presOf" srcId="{1A25BDAA-8992-47F3-85FE-229686692908}" destId="{60D1DBE7-630C-4649-A4EC-7F2DB2BCC973}" srcOrd="0" destOrd="0" presId="urn:microsoft.com/office/officeart/2005/8/layout/radial6"/>
    <dgm:cxn modelId="{BDB30A4F-9F92-4901-B002-38199585A634}" type="presOf" srcId="{F96D54F5-2ACB-4607-BA99-1B430409D2B9}" destId="{23048A84-D2EE-4F31-AF8F-0A740CDD2039}" srcOrd="0" destOrd="0" presId="urn:microsoft.com/office/officeart/2005/8/layout/radial6"/>
    <dgm:cxn modelId="{4706557A-73A3-4AA4-B537-C0B201262585}" type="presOf" srcId="{CEE91F93-2DE3-4D84-892F-20A18C2B4332}" destId="{559AE6B8-5546-4AEE-AA9A-3B0A0801A6DA}" srcOrd="0" destOrd="0" presId="urn:microsoft.com/office/officeart/2005/8/layout/radial6"/>
    <dgm:cxn modelId="{9ECF8896-DDB9-4658-BD2D-4D11A58536CF}" type="presOf" srcId="{CE130341-97B4-4CDB-8B11-45F86833283C}" destId="{A20ED14B-9CCA-49EE-ABA9-35DB58826760}" srcOrd="0" destOrd="0" presId="urn:microsoft.com/office/officeart/2005/8/layout/radial6"/>
    <dgm:cxn modelId="{2DF9AD98-F31B-47A7-86C7-C11419C3119F}" srcId="{82E9FEBB-E74E-4C81-BD15-5E28A5DFFA5D}" destId="{CEE91F93-2DE3-4D84-892F-20A18C2B4332}" srcOrd="0" destOrd="0" parTransId="{3D5422E7-34E0-4AE3-A782-F0288FA76C20}" sibTransId="{0893DE79-21B7-42DC-A2FB-91E0A1DC6EBB}"/>
    <dgm:cxn modelId="{78D26A9B-F612-4EE5-A642-D0C75CCD0464}" type="presOf" srcId="{82E9FEBB-E74E-4C81-BD15-5E28A5DFFA5D}" destId="{E2A867CA-E4D1-4A23-AAAE-73170B69A54F}" srcOrd="0" destOrd="0" presId="urn:microsoft.com/office/officeart/2005/8/layout/radial6"/>
    <dgm:cxn modelId="{0AD0879F-8861-43E9-95C9-9AD9A1AEADC7}" srcId="{CEE91F93-2DE3-4D84-892F-20A18C2B4332}" destId="{F96D54F5-2ACB-4607-BA99-1B430409D2B9}" srcOrd="0" destOrd="0" parTransId="{E1595402-D606-4106-AEE1-3A04FEBD6CEA}" sibTransId="{8474663C-B4FD-41AF-87D1-5B7586C811A2}"/>
    <dgm:cxn modelId="{17DDA7B5-B41E-40AE-B6D0-79DB9CB22417}" type="presOf" srcId="{40363F82-915A-431E-9EBA-4435312B3BA7}" destId="{60B7E81A-9A05-4FD4-B7B9-37BFAF384CA7}" srcOrd="0" destOrd="0" presId="urn:microsoft.com/office/officeart/2005/8/layout/radial6"/>
    <dgm:cxn modelId="{31FD35CF-AA00-47A3-AFE5-6082852F81B0}" srcId="{CEE91F93-2DE3-4D84-892F-20A18C2B4332}" destId="{10BAF70C-8B38-4749-8A61-76B35A91E53D}" srcOrd="2" destOrd="0" parTransId="{E50D6860-1A1D-4589-B629-9C936181E7E8}" sibTransId="{E8FB610F-61E8-4E20-B6E2-F7608DBFCC4F}"/>
    <dgm:cxn modelId="{685453DF-1BF3-4694-857D-8B0843FDD9C9}" type="presOf" srcId="{FD37C635-3AF3-47DF-9475-2FAE561919DA}" destId="{3EACDA23-8EDC-4A72-A202-36BD588FF712}" srcOrd="0" destOrd="0" presId="urn:microsoft.com/office/officeart/2005/8/layout/radial6"/>
    <dgm:cxn modelId="{9129A7F8-8155-4A64-9DBC-5F59C57ACE9E}" type="presOf" srcId="{1206580E-9496-46E8-B48B-9ED1BDBBF81F}" destId="{A1CDDEE8-C629-4BCD-ACE4-E3A965CB76D6}" srcOrd="0" destOrd="0" presId="urn:microsoft.com/office/officeart/2005/8/layout/radial6"/>
    <dgm:cxn modelId="{70DCAEF9-4C45-4D55-BB5F-41096A7688FD}" type="presOf" srcId="{10BAF70C-8B38-4749-8A61-76B35A91E53D}" destId="{C6EAD1E0-4143-4E1C-8278-8D7568811691}" srcOrd="0" destOrd="0" presId="urn:microsoft.com/office/officeart/2005/8/layout/radial6"/>
    <dgm:cxn modelId="{353BA44A-63F9-4318-838D-A4D2AFA0A89B}" type="presParOf" srcId="{E2A867CA-E4D1-4A23-AAAE-73170B69A54F}" destId="{559AE6B8-5546-4AEE-AA9A-3B0A0801A6DA}" srcOrd="0" destOrd="0" presId="urn:microsoft.com/office/officeart/2005/8/layout/radial6"/>
    <dgm:cxn modelId="{96986A1D-0C2E-4342-A632-E82FF18105CD}" type="presParOf" srcId="{E2A867CA-E4D1-4A23-AAAE-73170B69A54F}" destId="{23048A84-D2EE-4F31-AF8F-0A740CDD2039}" srcOrd="1" destOrd="0" presId="urn:microsoft.com/office/officeart/2005/8/layout/radial6"/>
    <dgm:cxn modelId="{A9393FF4-95AE-4B9D-8F0D-EB23A9ADCC7A}" type="presParOf" srcId="{E2A867CA-E4D1-4A23-AAAE-73170B69A54F}" destId="{04EC9B7C-4291-483F-B052-B1FF6142512A}" srcOrd="2" destOrd="0" presId="urn:microsoft.com/office/officeart/2005/8/layout/radial6"/>
    <dgm:cxn modelId="{6C65B773-88F1-4C8A-A251-297CAD3370B3}" type="presParOf" srcId="{E2A867CA-E4D1-4A23-AAAE-73170B69A54F}" destId="{55AADA4A-E2F8-432B-905C-B02456605D3B}" srcOrd="3" destOrd="0" presId="urn:microsoft.com/office/officeart/2005/8/layout/radial6"/>
    <dgm:cxn modelId="{93E060B7-BFF7-4573-9801-A888569394FC}" type="presParOf" srcId="{E2A867CA-E4D1-4A23-AAAE-73170B69A54F}" destId="{1C35ADAD-45F3-4EA9-A5DC-230A6D284DDF}" srcOrd="4" destOrd="0" presId="urn:microsoft.com/office/officeart/2005/8/layout/radial6"/>
    <dgm:cxn modelId="{CF89948E-FA28-4765-8E11-7493AFB39D35}" type="presParOf" srcId="{E2A867CA-E4D1-4A23-AAAE-73170B69A54F}" destId="{F7AE9BF7-82D0-495F-B0A2-838E0B804983}" srcOrd="5" destOrd="0" presId="urn:microsoft.com/office/officeart/2005/8/layout/radial6"/>
    <dgm:cxn modelId="{96988288-B288-47AD-93F2-49042C49CBEC}" type="presParOf" srcId="{E2A867CA-E4D1-4A23-AAAE-73170B69A54F}" destId="{A20ED14B-9CCA-49EE-ABA9-35DB58826760}" srcOrd="6" destOrd="0" presId="urn:microsoft.com/office/officeart/2005/8/layout/radial6"/>
    <dgm:cxn modelId="{718F299F-C7B1-498D-A345-987EAEF2F39A}" type="presParOf" srcId="{E2A867CA-E4D1-4A23-AAAE-73170B69A54F}" destId="{C6EAD1E0-4143-4E1C-8278-8D7568811691}" srcOrd="7" destOrd="0" presId="urn:microsoft.com/office/officeart/2005/8/layout/radial6"/>
    <dgm:cxn modelId="{0B1B6495-3BB1-4CA1-85B8-8A9E967764ED}" type="presParOf" srcId="{E2A867CA-E4D1-4A23-AAAE-73170B69A54F}" destId="{E6D37F3C-E160-4347-9840-BC32613DA816}" srcOrd="8" destOrd="0" presId="urn:microsoft.com/office/officeart/2005/8/layout/radial6"/>
    <dgm:cxn modelId="{D0474794-DC54-4739-AA1F-3C63B29E73B6}" type="presParOf" srcId="{E2A867CA-E4D1-4A23-AAAE-73170B69A54F}" destId="{90BDA5E4-DCCC-419E-A3F1-8851D8B0E5BE}" srcOrd="9" destOrd="0" presId="urn:microsoft.com/office/officeart/2005/8/layout/radial6"/>
    <dgm:cxn modelId="{A3500C8D-CCB6-43FA-BC49-285BF0C5A331}" type="presParOf" srcId="{E2A867CA-E4D1-4A23-AAAE-73170B69A54F}" destId="{604DFAF7-F1E5-41B0-8514-21B3ACEEC431}" srcOrd="10" destOrd="0" presId="urn:microsoft.com/office/officeart/2005/8/layout/radial6"/>
    <dgm:cxn modelId="{AB820DCF-95E5-4082-AE62-2CC04EEED6C8}" type="presParOf" srcId="{E2A867CA-E4D1-4A23-AAAE-73170B69A54F}" destId="{ABC84352-0100-4C34-8965-A8763776407A}" srcOrd="11" destOrd="0" presId="urn:microsoft.com/office/officeart/2005/8/layout/radial6"/>
    <dgm:cxn modelId="{7090BDB0-6DAD-4BCA-81C4-0C2FED7FE20F}" type="presParOf" srcId="{E2A867CA-E4D1-4A23-AAAE-73170B69A54F}" destId="{60B7E81A-9A05-4FD4-B7B9-37BFAF384CA7}" srcOrd="12" destOrd="0" presId="urn:microsoft.com/office/officeart/2005/8/layout/radial6"/>
    <dgm:cxn modelId="{86E7728C-60AA-4148-8758-EE63820BCCD2}" type="presParOf" srcId="{E2A867CA-E4D1-4A23-AAAE-73170B69A54F}" destId="{3EACDA23-8EDC-4A72-A202-36BD588FF712}" srcOrd="13" destOrd="0" presId="urn:microsoft.com/office/officeart/2005/8/layout/radial6"/>
    <dgm:cxn modelId="{0863F5CE-071F-4415-8FDD-384AF5CF6C89}" type="presParOf" srcId="{E2A867CA-E4D1-4A23-AAAE-73170B69A54F}" destId="{1BA4E777-10B0-49A5-BCFD-43CC8988E562}" srcOrd="14" destOrd="0" presId="urn:microsoft.com/office/officeart/2005/8/layout/radial6"/>
    <dgm:cxn modelId="{B5F550C2-37E4-462D-B58E-2FC5C6EDA6DB}" type="presParOf" srcId="{E2A867CA-E4D1-4A23-AAAE-73170B69A54F}" destId="{03B8C853-1EBF-463B-94CA-F05F0A607439}" srcOrd="15" destOrd="0" presId="urn:microsoft.com/office/officeart/2005/8/layout/radial6"/>
    <dgm:cxn modelId="{8FFEE687-152F-4728-8DF2-3EF7ACD98FA6}" type="presParOf" srcId="{E2A867CA-E4D1-4A23-AAAE-73170B69A54F}" destId="{60D1DBE7-630C-4649-A4EC-7F2DB2BCC973}" srcOrd="16" destOrd="0" presId="urn:microsoft.com/office/officeart/2005/8/layout/radial6"/>
    <dgm:cxn modelId="{B6C0E6E6-1E14-4878-9AC8-A865CE9EE8A3}" type="presParOf" srcId="{E2A867CA-E4D1-4A23-AAAE-73170B69A54F}" destId="{7BF915D6-D96A-45DD-A574-433BE05A488E}" srcOrd="17" destOrd="0" presId="urn:microsoft.com/office/officeart/2005/8/layout/radial6"/>
    <dgm:cxn modelId="{F24FC1D7-9C2A-4196-9E08-3619CCF689ED}" type="presParOf" srcId="{E2A867CA-E4D1-4A23-AAAE-73170B69A54F}" destId="{A1CDDEE8-C629-4BCD-ACE4-E3A965CB76D6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CDDEE8-C629-4BCD-ACE4-E3A965CB76D6}">
      <dsp:nvSpPr>
        <dsp:cNvPr id="0" name=""/>
        <dsp:cNvSpPr/>
      </dsp:nvSpPr>
      <dsp:spPr>
        <a:xfrm>
          <a:off x="1772827" y="564467"/>
          <a:ext cx="3871168" cy="3871168"/>
        </a:xfrm>
        <a:prstGeom prst="blockArc">
          <a:avLst>
            <a:gd name="adj1" fmla="val 12600000"/>
            <a:gd name="adj2" fmla="val 16200000"/>
            <a:gd name="adj3" fmla="val 4517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B8C853-1EBF-463B-94CA-F05F0A607439}">
      <dsp:nvSpPr>
        <dsp:cNvPr id="0" name=""/>
        <dsp:cNvSpPr/>
      </dsp:nvSpPr>
      <dsp:spPr>
        <a:xfrm>
          <a:off x="1772827" y="564467"/>
          <a:ext cx="3871168" cy="3871168"/>
        </a:xfrm>
        <a:prstGeom prst="blockArc">
          <a:avLst>
            <a:gd name="adj1" fmla="val 9000000"/>
            <a:gd name="adj2" fmla="val 12600000"/>
            <a:gd name="adj3" fmla="val 4517"/>
          </a:avLst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B7E81A-9A05-4FD4-B7B9-37BFAF384CA7}">
      <dsp:nvSpPr>
        <dsp:cNvPr id="0" name=""/>
        <dsp:cNvSpPr/>
      </dsp:nvSpPr>
      <dsp:spPr>
        <a:xfrm>
          <a:off x="1772827" y="564467"/>
          <a:ext cx="3871168" cy="3871168"/>
        </a:xfrm>
        <a:prstGeom prst="blockArc">
          <a:avLst>
            <a:gd name="adj1" fmla="val 5400000"/>
            <a:gd name="adj2" fmla="val 9000000"/>
            <a:gd name="adj3" fmla="val 4517"/>
          </a:avLst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BDA5E4-DCCC-419E-A3F1-8851D8B0E5BE}">
      <dsp:nvSpPr>
        <dsp:cNvPr id="0" name=""/>
        <dsp:cNvSpPr/>
      </dsp:nvSpPr>
      <dsp:spPr>
        <a:xfrm>
          <a:off x="1772827" y="564467"/>
          <a:ext cx="3871168" cy="3871168"/>
        </a:xfrm>
        <a:prstGeom prst="blockArc">
          <a:avLst>
            <a:gd name="adj1" fmla="val 1800000"/>
            <a:gd name="adj2" fmla="val 5400000"/>
            <a:gd name="adj3" fmla="val 4517"/>
          </a:avLst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0ED14B-9CCA-49EE-ABA9-35DB58826760}">
      <dsp:nvSpPr>
        <dsp:cNvPr id="0" name=""/>
        <dsp:cNvSpPr/>
      </dsp:nvSpPr>
      <dsp:spPr>
        <a:xfrm>
          <a:off x="1772827" y="564467"/>
          <a:ext cx="3871168" cy="3871168"/>
        </a:xfrm>
        <a:prstGeom prst="blockArc">
          <a:avLst>
            <a:gd name="adj1" fmla="val 19800000"/>
            <a:gd name="adj2" fmla="val 1800000"/>
            <a:gd name="adj3" fmla="val 4517"/>
          </a:avLst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AADA4A-E2F8-432B-905C-B02456605D3B}">
      <dsp:nvSpPr>
        <dsp:cNvPr id="0" name=""/>
        <dsp:cNvSpPr/>
      </dsp:nvSpPr>
      <dsp:spPr>
        <a:xfrm>
          <a:off x="1772827" y="564467"/>
          <a:ext cx="3871168" cy="3871168"/>
        </a:xfrm>
        <a:prstGeom prst="blockArc">
          <a:avLst>
            <a:gd name="adj1" fmla="val 16200000"/>
            <a:gd name="adj2" fmla="val 19800000"/>
            <a:gd name="adj3" fmla="val 451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9AE6B8-5546-4AEE-AA9A-3B0A0801A6DA}">
      <dsp:nvSpPr>
        <dsp:cNvPr id="0" name=""/>
        <dsp:cNvSpPr/>
      </dsp:nvSpPr>
      <dsp:spPr>
        <a:xfrm>
          <a:off x="2841063" y="1632703"/>
          <a:ext cx="1734696" cy="173469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IMPACT</a:t>
          </a:r>
        </a:p>
      </dsp:txBody>
      <dsp:txXfrm>
        <a:off x="3095103" y="1886743"/>
        <a:ext cx="1226616" cy="1226616"/>
      </dsp:txXfrm>
    </dsp:sp>
    <dsp:sp modelId="{23048A84-D2EE-4F31-AF8F-0A740CDD2039}">
      <dsp:nvSpPr>
        <dsp:cNvPr id="0" name=""/>
        <dsp:cNvSpPr/>
      </dsp:nvSpPr>
      <dsp:spPr>
        <a:xfrm>
          <a:off x="3101268" y="1038"/>
          <a:ext cx="1214287" cy="121428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Self</a:t>
          </a:r>
        </a:p>
      </dsp:txBody>
      <dsp:txXfrm>
        <a:off x="3279096" y="178866"/>
        <a:ext cx="858631" cy="858631"/>
      </dsp:txXfrm>
    </dsp:sp>
    <dsp:sp modelId="{1C35ADAD-45F3-4EA9-A5DC-230A6D284DDF}">
      <dsp:nvSpPr>
        <dsp:cNvPr id="0" name=""/>
        <dsp:cNvSpPr/>
      </dsp:nvSpPr>
      <dsp:spPr>
        <a:xfrm>
          <a:off x="4739675" y="946973"/>
          <a:ext cx="1214287" cy="1214287"/>
        </a:xfrm>
        <a:prstGeom prst="ellipse">
          <a:avLst/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Peers</a:t>
          </a:r>
        </a:p>
      </dsp:txBody>
      <dsp:txXfrm>
        <a:off x="4917503" y="1124801"/>
        <a:ext cx="858631" cy="858631"/>
      </dsp:txXfrm>
    </dsp:sp>
    <dsp:sp modelId="{C6EAD1E0-4143-4E1C-8278-8D7568811691}">
      <dsp:nvSpPr>
        <dsp:cNvPr id="0" name=""/>
        <dsp:cNvSpPr/>
      </dsp:nvSpPr>
      <dsp:spPr>
        <a:xfrm>
          <a:off x="4739675" y="2838843"/>
          <a:ext cx="1214287" cy="1214287"/>
        </a:xfrm>
        <a:prstGeom prst="ellipse">
          <a:avLst/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Sector</a:t>
          </a:r>
        </a:p>
      </dsp:txBody>
      <dsp:txXfrm>
        <a:off x="4917503" y="3016671"/>
        <a:ext cx="858631" cy="858631"/>
      </dsp:txXfrm>
    </dsp:sp>
    <dsp:sp modelId="{604DFAF7-F1E5-41B0-8514-21B3ACEEC431}">
      <dsp:nvSpPr>
        <dsp:cNvPr id="0" name=""/>
        <dsp:cNvSpPr/>
      </dsp:nvSpPr>
      <dsp:spPr>
        <a:xfrm>
          <a:off x="3101268" y="3784777"/>
          <a:ext cx="1214287" cy="1214287"/>
        </a:xfrm>
        <a:prstGeom prst="ellipse">
          <a:avLst/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Institution</a:t>
          </a:r>
        </a:p>
      </dsp:txBody>
      <dsp:txXfrm>
        <a:off x="3279096" y="3962605"/>
        <a:ext cx="858631" cy="858631"/>
      </dsp:txXfrm>
    </dsp:sp>
    <dsp:sp modelId="{3EACDA23-8EDC-4A72-A202-36BD588FF712}">
      <dsp:nvSpPr>
        <dsp:cNvPr id="0" name=""/>
        <dsp:cNvSpPr/>
      </dsp:nvSpPr>
      <dsp:spPr>
        <a:xfrm>
          <a:off x="1462860" y="2838843"/>
          <a:ext cx="1214287" cy="1214287"/>
        </a:xfrm>
        <a:prstGeom prst="ellipse">
          <a:avLst/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Faculty</a:t>
          </a:r>
        </a:p>
      </dsp:txBody>
      <dsp:txXfrm>
        <a:off x="1640688" y="3016671"/>
        <a:ext cx="858631" cy="858631"/>
      </dsp:txXfrm>
    </dsp:sp>
    <dsp:sp modelId="{60D1DBE7-630C-4649-A4EC-7F2DB2BCC973}">
      <dsp:nvSpPr>
        <dsp:cNvPr id="0" name=""/>
        <dsp:cNvSpPr/>
      </dsp:nvSpPr>
      <dsp:spPr>
        <a:xfrm>
          <a:off x="1462860" y="946973"/>
          <a:ext cx="1214287" cy="1214287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Students</a:t>
          </a:r>
        </a:p>
      </dsp:txBody>
      <dsp:txXfrm>
        <a:off x="1640688" y="1124801"/>
        <a:ext cx="858631" cy="8586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423626-1410-40D7-9680-7B609597C310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D9440-C460-46D9-951A-EBF39E1BA0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826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r.d.wilding@CRANFIELD.AC.UK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4" Type="http://schemas.openxmlformats.org/officeDocument/2006/relationships/hyperlink" Target="mailto:PFHEA@JISCMAIL.AC.UK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7D9440-C460-46D9-951A-EBF39E1BA0B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125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Get across the idea of a multi-campus element in some institutions which</a:t>
            </a:r>
            <a:r>
              <a:rPr lang="en-GB" baseline="0" dirty="0"/>
              <a:t> is a factor with collegiality.</a:t>
            </a:r>
          </a:p>
          <a:p>
            <a:r>
              <a:rPr lang="en-GB" baseline="0" dirty="0"/>
              <a:t>Emphasise the different universities and the range, plus international aspect of the work.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7D9440-C460-46D9-951A-EBF39E1BA0B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609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Make reference to the peer review paper that was sent around alluding to there being no correlation between institutional number of fellows and the TEF results. </a:t>
            </a:r>
          </a:p>
          <a:p>
            <a:endParaRPr lang="en-GB" dirty="0"/>
          </a:p>
          <a:p>
            <a:r>
              <a:rPr lang="en-GB" dirty="0"/>
              <a:t>PF </a:t>
            </a:r>
            <a:r>
              <a:rPr lang="en-GB" dirty="0" err="1"/>
              <a:t>Jisc</a:t>
            </a:r>
            <a:r>
              <a:rPr lang="en-GB" dirty="0"/>
              <a:t> list.</a:t>
            </a:r>
          </a:p>
          <a:p>
            <a:r>
              <a:rPr lang="en-GB" dirty="0"/>
              <a:t>Putting reference to the paper in the slide. (personal communication)</a:t>
            </a:r>
          </a:p>
          <a:p>
            <a:r>
              <a:rPr lang="en-GB" dirty="0"/>
              <a:t>Reference to Kath Botham’s paper as well</a:t>
            </a:r>
            <a:r>
              <a:rPr lang="en-GB" baseline="0" dirty="0"/>
              <a:t> – a local study whilst ours is an international wider scale one giving us a better picture.</a:t>
            </a:r>
          </a:p>
          <a:p>
            <a:endParaRPr lang="en-GB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Wilding, Richard (</a:t>
            </a:r>
            <a:r>
              <a:rPr lang="en-GB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r.d.wilding@CRANFIELD.AC.UK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Monday, September 4, 2017.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TEF award link to Teaching Qualification, Student Staff Ratio and Total Staff - no correlation?[E-mail]. Message to: </a:t>
            </a:r>
            <a:r>
              <a:rPr lang="en-GB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PFHEA@JISCMAIL.AC.UK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[Accessed4th September 2017].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7D9440-C460-46D9-951A-EBF39E1BA0B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757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Include some information about the numbers that responded</a:t>
            </a:r>
            <a:r>
              <a:rPr lang="en-GB" baseline="0" dirty="0"/>
              <a:t> and highlight that they were across all categories of fellowship.</a:t>
            </a:r>
          </a:p>
          <a:p>
            <a:endParaRPr lang="en-GB" baseline="0" dirty="0"/>
          </a:p>
          <a:p>
            <a:r>
              <a:rPr lang="en-GB" dirty="0"/>
              <a:t>Maybe use the file Impact of Professional Recognition: Initial qualitative</a:t>
            </a:r>
            <a:r>
              <a:rPr lang="en-GB" baseline="0" dirty="0"/>
              <a:t> analysis shows top level figures. Also look in the Paper 1 folder.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7D9440-C460-46D9-951A-EBF39E1BA0B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406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Highlight</a:t>
            </a:r>
            <a:r>
              <a:rPr lang="en-GB" baseline="0" dirty="0"/>
              <a:t> that we use mentors from wider community and different disciplines.</a:t>
            </a:r>
          </a:p>
          <a:p>
            <a:endParaRPr lang="en-GB" baseline="0" dirty="0"/>
          </a:p>
          <a:p>
            <a:r>
              <a:rPr lang="en-GB" baseline="0" dirty="0"/>
              <a:t>In most of our schemes, there is a conscious decision making process where we match mentors and mentees so that we can hopefully encourage productive future relationships.</a:t>
            </a:r>
          </a:p>
          <a:p>
            <a:endParaRPr lang="en-GB" baseline="0" dirty="0"/>
          </a:p>
          <a:p>
            <a:r>
              <a:rPr lang="en-GB" baseline="0" dirty="0"/>
              <a:t>Opportunities to link with others in support sessions.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7D9440-C460-46D9-951A-EBF39E1BA0B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491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Keep to time – we may not have that much time for this</a:t>
            </a:r>
            <a:r>
              <a:rPr lang="en-GB" baseline="0" dirty="0"/>
              <a:t> one.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7D9440-C460-46D9-951A-EBF39E1BA0B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898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885A-635A-443B-8AEC-FDA62E74E40B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0E56-59E6-48E1-909E-2A436E34F7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957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885A-635A-443B-8AEC-FDA62E74E40B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0E56-59E6-48E1-909E-2A436E34F7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627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885A-635A-443B-8AEC-FDA62E74E40B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0E56-59E6-48E1-909E-2A436E34F7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600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125760"/>
            <a:ext cx="8229600" cy="926976"/>
          </a:xfrm>
          <a:solidFill>
            <a:schemeClr val="bg1">
              <a:alpha val="9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 lang="en-GB" sz="36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marL="0" lvl="0" algn="l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885A-635A-443B-8AEC-FDA62E74E40B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0E56-59E6-48E1-909E-2A436E34F7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74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885A-635A-443B-8AEC-FDA62E74E40B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0E56-59E6-48E1-909E-2A436E34F7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142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885A-635A-443B-8AEC-FDA62E74E40B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0E56-59E6-48E1-909E-2A436E34F7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591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885A-635A-443B-8AEC-FDA62E74E40B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0E56-59E6-48E1-909E-2A436E34F7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2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850106"/>
          </a:xfrm>
          <a:solidFill>
            <a:schemeClr val="bg1">
              <a:alpha val="9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 lang="en-GB" sz="36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marL="0" lvl="0" algn="l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885A-635A-443B-8AEC-FDA62E74E40B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0E56-59E6-48E1-909E-2A436E34F7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986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885A-635A-443B-8AEC-FDA62E74E40B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0E56-59E6-48E1-909E-2A436E34F7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056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885A-635A-443B-8AEC-FDA62E74E40B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0E56-59E6-48E1-909E-2A436E34F7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159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885A-635A-443B-8AEC-FDA62E74E40B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0E56-59E6-48E1-909E-2A436E34F7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932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3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lvl="0" algn="l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3885A-635A-443B-8AEC-FDA62E74E40B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E0E56-59E6-48E1-909E-2A436E34F7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411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en-GB" sz="3600" kern="1200">
          <a:solidFill>
            <a:schemeClr val="accent3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3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3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3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3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3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r.d.wilding@CRANFIELD.AC.UK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FHEA@JISCMAIL.AC.UK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60648"/>
            <a:ext cx="7772400" cy="1080120"/>
          </a:xfrm>
          <a:solidFill>
            <a:schemeClr val="bg1">
              <a:alpha val="9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GB" dirty="0"/>
              <a:t>Developing Collegiality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589240"/>
            <a:ext cx="9144000" cy="1268760"/>
          </a:xfrm>
          <a:solidFill>
            <a:schemeClr val="bg1">
              <a:alpha val="9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GB" sz="2400" dirty="0"/>
              <a:t>International Perspectives on the Perceptions of Impact of Gaining Fellowship Aligned to the (UK) Professional Standards Framework </a:t>
            </a:r>
          </a:p>
          <a:p>
            <a:pPr algn="r"/>
            <a:r>
              <a:rPr lang="en-GB" sz="1800" i="1" dirty="0"/>
              <a:t>Sarah Floyd, Vicky Davies, Fiona Smart, Rachael </a:t>
            </a:r>
            <a:r>
              <a:rPr lang="en-GB" sz="1800" i="1" dirty="0" err="1"/>
              <a:t>Carkett</a:t>
            </a:r>
            <a:r>
              <a:rPr lang="en-GB" sz="1800" i="1" dirty="0"/>
              <a:t> &amp; Mark Dransfield</a:t>
            </a:r>
          </a:p>
        </p:txBody>
      </p:sp>
    </p:spTree>
    <p:extLst>
      <p:ext uri="{BB962C8B-B14F-4D97-AF65-F5344CB8AC3E}">
        <p14:creationId xmlns:p14="http://schemas.microsoft.com/office/powerpoint/2010/main" val="2472389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08" y="125760"/>
            <a:ext cx="8229600" cy="926976"/>
          </a:xfrm>
        </p:spPr>
        <p:txBody>
          <a:bodyPr>
            <a:noAutofit/>
          </a:bodyPr>
          <a:lstStyle/>
          <a:p>
            <a:pPr algn="l"/>
            <a:r>
              <a:rPr lang="en-GB" sz="2400" dirty="0"/>
              <a:t>Group Discussion 2: Sustaining expectations – implications for academic developers in supporting communities of practice ‘beyond fellowship’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357819" y="1412776"/>
            <a:ext cx="3600400" cy="2376264"/>
          </a:xfrm>
          <a:prstGeom prst="wedgeRect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dk1"/>
                </a:solidFill>
              </a:rPr>
              <a:t>“I thought it would be useful when applying for senior lecturer, but no one in the department valued this and gave suggestions that I should try to go for a 'teaching award 'instead to use 'teaching as a strength 'in the senior lectureship application.”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4572000" y="1052736"/>
            <a:ext cx="4320480" cy="2749089"/>
          </a:xfrm>
          <a:prstGeom prst="wedgeRect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dk1"/>
                </a:solidFill>
              </a:rPr>
              <a:t>“I wanted to engage, but management is not letting me take on any leadership in this area, so I have realised that I can only make progress in my Academic career is by doing research. I felt a little bit disappointed as I feel that I have a lot of knowledge and experience, but because it is not in line with the experience of Management, it is not valued.”</a:t>
            </a:r>
          </a:p>
          <a:p>
            <a:endParaRPr lang="en-GB" dirty="0">
              <a:solidFill>
                <a:schemeClr val="dk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27972" y="448099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7" name="Rectangular Callout 6"/>
          <p:cNvSpPr/>
          <p:nvPr/>
        </p:nvSpPr>
        <p:spPr>
          <a:xfrm>
            <a:off x="339804" y="4365104"/>
            <a:ext cx="3600400" cy="1511690"/>
          </a:xfrm>
          <a:prstGeom prst="wedgeRect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dk1"/>
                </a:solidFill>
              </a:rPr>
              <a:t>“Nobody engages with me on L&amp;T matters so nobody would ever "encourage me to change”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42772" y="4365104"/>
            <a:ext cx="4201596" cy="20313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>
              <a:defRPr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dirty="0"/>
              <a:t>How can we: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Keep the conversations happening?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Harness the collective knowledge of fellows?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Influence policy and practice to encourage, </a:t>
            </a:r>
            <a:r>
              <a:rPr lang="en-US" dirty="0" err="1"/>
              <a:t>recognise</a:t>
            </a:r>
            <a:r>
              <a:rPr lang="en-US" dirty="0"/>
              <a:t> and value collegial engagement with L&amp;T?</a:t>
            </a:r>
          </a:p>
        </p:txBody>
      </p:sp>
    </p:spTree>
    <p:extLst>
      <p:ext uri="{BB962C8B-B14F-4D97-AF65-F5344CB8AC3E}">
        <p14:creationId xmlns:p14="http://schemas.microsoft.com/office/powerpoint/2010/main" val="811454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Round-up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Paper soon to be submitted for publication</a:t>
            </a:r>
          </a:p>
          <a:p>
            <a:r>
              <a:rPr lang="en-GB" dirty="0"/>
              <a:t>2 more papers planned</a:t>
            </a:r>
          </a:p>
          <a:p>
            <a:r>
              <a:rPr lang="en-GB" dirty="0"/>
              <a:t>Summary of key things</a:t>
            </a:r>
          </a:p>
          <a:p>
            <a:r>
              <a:rPr lang="en-GB" dirty="0"/>
              <a:t>Refine the survey and contribute a tool to the community</a:t>
            </a:r>
          </a:p>
        </p:txBody>
      </p:sp>
    </p:spTree>
    <p:extLst>
      <p:ext uri="{BB962C8B-B14F-4D97-AF65-F5344CB8AC3E}">
        <p14:creationId xmlns:p14="http://schemas.microsoft.com/office/powerpoint/2010/main" val="2332256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784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Format of the session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765192"/>
              </p:ext>
            </p:extLst>
          </p:nvPr>
        </p:nvGraphicFramePr>
        <p:xfrm>
          <a:off x="467544" y="1496784"/>
          <a:ext cx="8208912" cy="4668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552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Timing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/>
                        <a:t>Overview</a:t>
                      </a:r>
                      <a:r>
                        <a:rPr lang="en-GB" sz="1800" dirty="0"/>
                        <a:t> of research project and initial findings </a:t>
                      </a:r>
                      <a:br>
                        <a:rPr lang="en-GB" sz="1800" dirty="0"/>
                      </a:br>
                      <a:r>
                        <a:rPr lang="en-GB" sz="1800" dirty="0"/>
                        <a:t>(Mark &amp; Vicky)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12.20 – 12.35</a:t>
                      </a:r>
                      <a:br>
                        <a:rPr lang="en-GB" sz="1800" dirty="0"/>
                      </a:br>
                      <a:r>
                        <a:rPr lang="en-GB" sz="1800" dirty="0"/>
                        <a:t>(15 minutes)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/>
                        <a:t>Group discussion 1</a:t>
                      </a:r>
                      <a:r>
                        <a:rPr lang="en-GB" sz="1800" dirty="0"/>
                        <a:t>: Opportunities for group development in recognition processes – based on quotes from data gathered plus opportunities for participants to input their experiences</a:t>
                      </a:r>
                      <a:br>
                        <a:rPr lang="en-GB" sz="1800" dirty="0"/>
                      </a:br>
                      <a:r>
                        <a:rPr lang="en-GB" sz="1800" dirty="0"/>
                        <a:t>(Fiona &amp; Rachael)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12.35-12.45</a:t>
                      </a:r>
                    </a:p>
                    <a:p>
                      <a:r>
                        <a:rPr lang="en-GB" sz="1800" dirty="0"/>
                        <a:t>(10 minutes)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/>
                        <a:t>Group discussion 2</a:t>
                      </a:r>
                      <a:r>
                        <a:rPr lang="en-GB" sz="1800" dirty="0"/>
                        <a:t>: Sustaining expectations – implications for academic developers in supporting communities of practice ‘beyond fellowship’ </a:t>
                      </a:r>
                      <a:br>
                        <a:rPr lang="en-GB" sz="1800" dirty="0"/>
                      </a:br>
                      <a:r>
                        <a:rPr lang="en-GB" sz="1800" dirty="0"/>
                        <a:t>(Sarah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12.45-12.55</a:t>
                      </a:r>
                      <a:br>
                        <a:rPr lang="en-GB" sz="1800" dirty="0"/>
                      </a:br>
                      <a:r>
                        <a:rPr lang="en-GB" sz="1800" dirty="0"/>
                        <a:t>(10 minutes)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dirty="0"/>
                        <a:t>Round up </a:t>
                      </a:r>
                      <a:r>
                        <a:rPr lang="en-GB" sz="1800" dirty="0"/>
                        <a:t>of findings</a:t>
                      </a:r>
                      <a:br>
                        <a:rPr lang="en-GB" sz="1800" dirty="0"/>
                      </a:br>
                      <a:r>
                        <a:rPr lang="en-GB" sz="1800" dirty="0"/>
                        <a:t>(Mark &amp; Vicky)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12.55-13.00</a:t>
                      </a:r>
                    </a:p>
                    <a:p>
                      <a:r>
                        <a:rPr lang="en-GB" sz="1800" dirty="0"/>
                        <a:t>(5 minutes)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dirty="0"/>
                        <a:t>Q&amp;A</a:t>
                      </a:r>
                      <a:r>
                        <a:rPr lang="en-GB" sz="1800" dirty="0"/>
                        <a:t> (All)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13.00-13.05</a:t>
                      </a:r>
                    </a:p>
                    <a:p>
                      <a:r>
                        <a:rPr lang="en-GB" sz="1800" dirty="0"/>
                        <a:t>(5 minutes)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5381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Who was involved?</a:t>
            </a:r>
          </a:p>
        </p:txBody>
      </p:sp>
      <p:pic>
        <p:nvPicPr>
          <p:cNvPr id="1026" name="Picture 2" descr="https://upload.wikimedia.org/wikipedia/en/thumb/c/ca/University_of_Bath_logo.svg/1200px-University_of_Bath_logo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538" y="2622950"/>
            <a:ext cx="2897570" cy="103829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pressgazette.co.uk/wp-content/uploads/2017/05/Ulster-University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124744"/>
            <a:ext cx="2304256" cy="136397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upload.wikimedia.org/wikipedia/en/thumb/9/94/York_St_John_University_logo.svg/1200px-York_St_John_University_logo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564904"/>
            <a:ext cx="2332099" cy="115438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shop.napier.ac.uk/images/logo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5445224"/>
            <a:ext cx="3620294" cy="116408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pocketsmile.icn.ucl.ac.uk/website/img/ucl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427" y="4077072"/>
            <a:ext cx="2938364" cy="117066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www.its-australia.com.au/wp-content/uploads/QUT_Logo_2Lines_CMYK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560" y="4168368"/>
            <a:ext cx="3351028" cy="98807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8108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The need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Number of schemes is growing rapidly</a:t>
            </a:r>
          </a:p>
          <a:p>
            <a:r>
              <a:rPr lang="en-GB" dirty="0"/>
              <a:t>Majority of fellowships are achieved through schemes</a:t>
            </a:r>
          </a:p>
          <a:p>
            <a:r>
              <a:rPr lang="en-GB" dirty="0"/>
              <a:t>We are all concerned about impact</a:t>
            </a:r>
          </a:p>
          <a:p>
            <a:r>
              <a:rPr lang="en-GB" dirty="0"/>
              <a:t>The elephant in the room – is there a connection between fellowship and the quality of the student experience </a:t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r>
              <a:rPr lang="en-GB" sz="2200" dirty="0"/>
              <a:t>Wilding, Richard (</a:t>
            </a:r>
            <a:r>
              <a:rPr lang="en-GB" sz="2200" dirty="0">
                <a:hlinkClick r:id="rId3"/>
              </a:rPr>
              <a:t>r.d.wilding@CRANFIELD.AC.UK</a:t>
            </a:r>
            <a:r>
              <a:rPr lang="en-GB" sz="2200" dirty="0"/>
              <a:t>) Monday, September 4, 2017. </a:t>
            </a:r>
            <a:r>
              <a:rPr lang="en-GB" sz="2200" i="1" dirty="0"/>
              <a:t>TEF award link to Teaching Qualification, Student Staff Ratio and Total Staff - no correlation?</a:t>
            </a:r>
            <a:r>
              <a:rPr lang="en-GB" sz="2200" dirty="0"/>
              <a:t>[E-mail]. Message to: </a:t>
            </a:r>
            <a:r>
              <a:rPr lang="en-GB" sz="2200" dirty="0">
                <a:hlinkClick r:id="rId4"/>
              </a:rPr>
              <a:t>PFHEA@JISCMAIL.AC.UK</a:t>
            </a:r>
            <a:r>
              <a:rPr lang="en-GB" sz="2200" dirty="0"/>
              <a:t> [Accessed4th September 2017].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4288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i="1" dirty="0"/>
              <a:t>Questionnaire: </a:t>
            </a:r>
            <a:r>
              <a:rPr lang="en-GB" dirty="0"/>
              <a:t>Based on some of the ideas from the HEA CPD Toolkit evaluation instrument (</a:t>
            </a:r>
            <a:r>
              <a:rPr lang="en-GB" dirty="0" err="1"/>
              <a:t>Kneale</a:t>
            </a:r>
            <a:r>
              <a:rPr lang="en-GB" dirty="0"/>
              <a:t> et. Al., 2015; </a:t>
            </a:r>
            <a:r>
              <a:rPr lang="en-GB" dirty="0" err="1"/>
              <a:t>PedRio</a:t>
            </a:r>
            <a:r>
              <a:rPr lang="en-GB" dirty="0"/>
              <a:t>, 2016) circulated to applicants who have achieved a category of fellowship through institutional routes to fellowship 2-3 years prior to the survey.</a:t>
            </a:r>
          </a:p>
          <a:p>
            <a:r>
              <a:rPr lang="en-GB" dirty="0"/>
              <a:t>Analysis of the quantitative and qualitative data </a:t>
            </a:r>
          </a:p>
        </p:txBody>
      </p:sp>
    </p:spTree>
    <p:extLst>
      <p:ext uri="{BB962C8B-B14F-4D97-AF65-F5344CB8AC3E}">
        <p14:creationId xmlns:p14="http://schemas.microsoft.com/office/powerpoint/2010/main" val="766245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Descriptive stats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375 surveys completed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53303952"/>
              </p:ext>
            </p:extLst>
          </p:nvPr>
        </p:nvGraphicFramePr>
        <p:xfrm>
          <a:off x="107504" y="2348880"/>
          <a:ext cx="3456384" cy="3415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697197040"/>
              </p:ext>
            </p:extLst>
          </p:nvPr>
        </p:nvGraphicFramePr>
        <p:xfrm>
          <a:off x="4067944" y="2348880"/>
          <a:ext cx="4943872" cy="3199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48129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854968"/>
          </a:xfrm>
        </p:spPr>
        <p:txBody>
          <a:bodyPr/>
          <a:lstStyle/>
          <a:p>
            <a:pPr algn="l"/>
            <a:r>
              <a:rPr lang="en-GB" dirty="0"/>
              <a:t>Findings – Does fellowship have an impact?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621649501"/>
              </p:ext>
            </p:extLst>
          </p:nvPr>
        </p:nvGraphicFramePr>
        <p:xfrm>
          <a:off x="755576" y="1340768"/>
          <a:ext cx="7416824" cy="5000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4986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260648"/>
            <a:ext cx="7772400" cy="1080120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ct val="0"/>
              </a:spcBef>
              <a:buNone/>
              <a:defRPr lang="en-GB" sz="3600">
                <a:solidFill>
                  <a:schemeClr val="accent3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Collegiality quotes</a:t>
            </a:r>
          </a:p>
        </p:txBody>
      </p:sp>
      <p:sp>
        <p:nvSpPr>
          <p:cNvPr id="5" name="Round Diagonal Corner Rectangle 4"/>
          <p:cNvSpPr/>
          <p:nvPr/>
        </p:nvSpPr>
        <p:spPr>
          <a:xfrm>
            <a:off x="251520" y="1700808"/>
            <a:ext cx="3888432" cy="1944216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/>
              <a:t>I have </a:t>
            </a:r>
            <a:r>
              <a:rPr lang="en-GB" b="1" dirty="0"/>
              <a:t>encouraged colleagues </a:t>
            </a:r>
            <a:r>
              <a:rPr lang="en-GB" dirty="0"/>
              <a:t>to apply for Fellowship and offered to review their applications and make suggestions of their practice that could be included in their applications.</a:t>
            </a:r>
          </a:p>
        </p:txBody>
      </p:sp>
      <p:sp>
        <p:nvSpPr>
          <p:cNvPr id="7" name="Round Diagonal Corner Rectangle 6"/>
          <p:cNvSpPr/>
          <p:nvPr/>
        </p:nvSpPr>
        <p:spPr>
          <a:xfrm>
            <a:off x="1475656" y="2492896"/>
            <a:ext cx="3888432" cy="1944216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/>
              <a:t>It has forced me to take the time to reflect on my learning and teaching and, more importantly, to discuss this with my peers.</a:t>
            </a:r>
          </a:p>
        </p:txBody>
      </p:sp>
      <p:sp>
        <p:nvSpPr>
          <p:cNvPr id="8" name="Round Diagonal Corner Rectangle 7"/>
          <p:cNvSpPr/>
          <p:nvPr/>
        </p:nvSpPr>
        <p:spPr>
          <a:xfrm>
            <a:off x="1475656" y="3173189"/>
            <a:ext cx="5760640" cy="1728192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GB" i="1" dirty="0"/>
              <a:t>It enabled me to consciously target aspects of university teaching that were new or challenging to me, and </a:t>
            </a:r>
            <a:r>
              <a:rPr lang="en-GB" b="1" i="1" dirty="0"/>
              <a:t>find research perspectives from outside</a:t>
            </a:r>
            <a:r>
              <a:rPr lang="en-GB" i="1" dirty="0"/>
              <a:t>, as well as from within my artistic practice…</a:t>
            </a:r>
            <a:endParaRPr lang="en-GB" dirty="0"/>
          </a:p>
        </p:txBody>
      </p:sp>
      <p:sp>
        <p:nvSpPr>
          <p:cNvPr id="9" name="Round Diagonal Corner Rectangle 8"/>
          <p:cNvSpPr/>
          <p:nvPr/>
        </p:nvSpPr>
        <p:spPr>
          <a:xfrm>
            <a:off x="4716016" y="1516290"/>
            <a:ext cx="4320480" cy="2128734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600" i="1" dirty="0"/>
              <a:t>We tend to get so caught up in day-to-day teaching that we don't always make time to sit back and look at how or why we do things and how this chimes with current research. The fellowship process – </a:t>
            </a:r>
            <a:r>
              <a:rPr lang="en-GB" sz="1600" b="1" i="1" dirty="0"/>
              <a:t>particularly through working with my mentor</a:t>
            </a:r>
            <a:r>
              <a:rPr lang="en-GB" sz="1600" i="1" dirty="0"/>
              <a:t>, allowed you to make time for this.</a:t>
            </a:r>
            <a:endParaRPr lang="en-GB" sz="1600" dirty="0"/>
          </a:p>
        </p:txBody>
      </p:sp>
      <p:sp>
        <p:nvSpPr>
          <p:cNvPr id="10" name="Round Diagonal Corner Rectangle 9"/>
          <p:cNvSpPr/>
          <p:nvPr/>
        </p:nvSpPr>
        <p:spPr>
          <a:xfrm>
            <a:off x="290238" y="4149080"/>
            <a:ext cx="3888432" cy="1152128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GB" i="1" dirty="0"/>
              <a:t>I highly </a:t>
            </a:r>
            <a:r>
              <a:rPr lang="en-GB" b="1" i="1" dirty="0"/>
              <a:t>value working with the network</a:t>
            </a:r>
            <a:r>
              <a:rPr lang="en-GB" i="1" dirty="0"/>
              <a:t> of FHEA's and SFHEA's in my institution</a:t>
            </a:r>
            <a:endParaRPr lang="en-GB" dirty="0"/>
          </a:p>
        </p:txBody>
      </p:sp>
      <p:sp>
        <p:nvSpPr>
          <p:cNvPr id="11" name="Round Diagonal Corner Rectangle 10"/>
          <p:cNvSpPr/>
          <p:nvPr/>
        </p:nvSpPr>
        <p:spPr>
          <a:xfrm>
            <a:off x="1763688" y="4941168"/>
            <a:ext cx="3888432" cy="1152128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GB" i="1" dirty="0"/>
              <a:t>My </a:t>
            </a:r>
            <a:r>
              <a:rPr lang="en-GB" b="1" i="1" dirty="0"/>
              <a:t>relationship with my mentor </a:t>
            </a:r>
            <a:r>
              <a:rPr lang="en-GB" i="1" dirty="0"/>
              <a:t>led to new contacts / networks.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4794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ky, outdoor, grass, sun&#10;&#10;Description generated with very high confidence">
            <a:extLst>
              <a:ext uri="{FF2B5EF4-FFF2-40B4-BE49-F238E27FC236}">
                <a16:creationId xmlns:a16="http://schemas.microsoft.com/office/drawing/2014/main" id="{B354882D-4EA4-4FED-9D2B-D897C044F42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19" r="29583"/>
          <a:stretch/>
        </p:blipFill>
        <p:spPr>
          <a:xfrm>
            <a:off x="-36512" y="-27384"/>
            <a:ext cx="9179028" cy="6796786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6512" y="116632"/>
            <a:ext cx="8229600" cy="1008112"/>
          </a:xfrm>
          <a:solidFill>
            <a:schemeClr val="bg1">
              <a:alpha val="9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GB" dirty="0"/>
              <a:t>Group 1 Discussion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2123728" y="1556792"/>
            <a:ext cx="6984776" cy="4032448"/>
          </a:xfrm>
          <a:prstGeom prst="rect">
            <a:avLst/>
          </a:prstGeom>
          <a:solidFill>
            <a:schemeClr val="bg1">
              <a:alpha val="95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800" i="1" dirty="0">
                <a:solidFill>
                  <a:schemeClr val="accent3">
                    <a:lumMod val="50000"/>
                  </a:schemeClr>
                </a:solidFill>
              </a:rPr>
              <a:t>Our data indicate that the process of gaining Fellowship is collegiate, however is this by accident or design?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800" i="1" dirty="0">
                <a:solidFill>
                  <a:schemeClr val="accent3">
                    <a:lumMod val="50000"/>
                  </a:schemeClr>
                </a:solidFill>
              </a:rPr>
              <a:t>Rather than focusing on our schemes, can we ask you to consider two questions?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800" i="1" dirty="0">
                <a:solidFill>
                  <a:schemeClr val="accent3">
                    <a:lumMod val="50000"/>
                  </a:schemeClr>
                </a:solidFill>
              </a:rPr>
              <a:t>Is your Fellowship scheme enabling of collegiality?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800" i="1" dirty="0">
                <a:solidFill>
                  <a:schemeClr val="accent3">
                    <a:lumMod val="50000"/>
                  </a:schemeClr>
                </a:solidFill>
              </a:rPr>
              <a:t>If so, how? </a:t>
            </a:r>
          </a:p>
        </p:txBody>
      </p:sp>
    </p:spTree>
    <p:extLst>
      <p:ext uri="{BB962C8B-B14F-4D97-AF65-F5344CB8AC3E}">
        <p14:creationId xmlns:p14="http://schemas.microsoft.com/office/powerpoint/2010/main" val="3405318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</TotalTime>
  <Words>894</Words>
  <Application>Microsoft Office PowerPoint</Application>
  <PresentationFormat>On-screen Show (4:3)</PresentationFormat>
  <Paragraphs>91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Developing Collegiality</vt:lpstr>
      <vt:lpstr>Format of the session</vt:lpstr>
      <vt:lpstr>Who was involved?</vt:lpstr>
      <vt:lpstr>The need</vt:lpstr>
      <vt:lpstr>Methodology</vt:lpstr>
      <vt:lpstr>Descriptive stats</vt:lpstr>
      <vt:lpstr>Findings – Does fellowship have an impact?</vt:lpstr>
      <vt:lpstr>PowerPoint Presentation</vt:lpstr>
      <vt:lpstr>Group 1 Discussion</vt:lpstr>
      <vt:lpstr>Group Discussion 2: Sustaining expectations – implications for academic developers in supporting communities of practice ‘beyond fellowship’</vt:lpstr>
      <vt:lpstr>Round-up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Collegiality</dc:title>
  <dc:creator>Administrator</dc:creator>
  <cp:lastModifiedBy>Administrator</cp:lastModifiedBy>
  <cp:revision>30</cp:revision>
  <dcterms:created xsi:type="dcterms:W3CDTF">2017-09-07T11:20:35Z</dcterms:created>
  <dcterms:modified xsi:type="dcterms:W3CDTF">2022-03-24T16:49:07Z</dcterms:modified>
</cp:coreProperties>
</file>