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8" r:id="rId4"/>
    <p:sldId id="259" r:id="rId5"/>
    <p:sldId id="261" r:id="rId6"/>
    <p:sldId id="263" r:id="rId7"/>
  </p:sldIdLst>
  <p:sldSz cx="9144000" cy="6858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92" autoAdjust="0"/>
  </p:normalViewPr>
  <p:slideViewPr>
    <p:cSldViewPr>
      <p:cViewPr varScale="1">
        <p:scale>
          <a:sx n="107" d="100"/>
          <a:sy n="107"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D273F5-A177-4684-9EA2-E7E18135AFD7}" type="datetimeFigureOut">
              <a:rPr lang="en-GB" smtClean="0"/>
              <a:t>20/01/2014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12305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273F5-A177-4684-9EA2-E7E18135AFD7}" type="datetimeFigureOut">
              <a:rPr lang="en-GB" smtClean="0"/>
              <a:t>20/01/2014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299885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273F5-A177-4684-9EA2-E7E18135AFD7}" type="datetimeFigureOut">
              <a:rPr lang="en-GB" smtClean="0"/>
              <a:t>20/01/2014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78244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273F5-A177-4684-9EA2-E7E18135AFD7}" type="datetimeFigureOut">
              <a:rPr lang="en-GB" smtClean="0"/>
              <a:t>20/01/2014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394429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273F5-A177-4684-9EA2-E7E18135AFD7}" type="datetimeFigureOut">
              <a:rPr lang="en-GB" smtClean="0"/>
              <a:t>20/01/2014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191756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D273F5-A177-4684-9EA2-E7E18135AFD7}" type="datetimeFigureOut">
              <a:rPr lang="en-GB" smtClean="0"/>
              <a:t>20/01/2014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220702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D273F5-A177-4684-9EA2-E7E18135AFD7}" type="datetimeFigureOut">
              <a:rPr lang="en-GB" smtClean="0"/>
              <a:t>20/01/2014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345291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D273F5-A177-4684-9EA2-E7E18135AFD7}" type="datetimeFigureOut">
              <a:rPr lang="en-GB" smtClean="0"/>
              <a:t>20/01/2014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121169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73F5-A177-4684-9EA2-E7E18135AFD7}" type="datetimeFigureOut">
              <a:rPr lang="en-GB" smtClean="0"/>
              <a:t>20/01/2014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174475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273F5-A177-4684-9EA2-E7E18135AFD7}" type="datetimeFigureOut">
              <a:rPr lang="en-GB" smtClean="0"/>
              <a:t>20/01/2014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197550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273F5-A177-4684-9EA2-E7E18135AFD7}" type="datetimeFigureOut">
              <a:rPr lang="en-GB" smtClean="0"/>
              <a:t>20/01/2014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97A25-664F-4A1C-9297-DB6950DEDA50}" type="slidenum">
              <a:rPr lang="en-GB" smtClean="0"/>
              <a:t>‹#›</a:t>
            </a:fld>
            <a:endParaRPr lang="en-GB"/>
          </a:p>
        </p:txBody>
      </p:sp>
    </p:spTree>
    <p:extLst>
      <p:ext uri="{BB962C8B-B14F-4D97-AF65-F5344CB8AC3E}">
        <p14:creationId xmlns:p14="http://schemas.microsoft.com/office/powerpoint/2010/main" val="414611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273F5-A177-4684-9EA2-E7E18135AFD7}" type="datetimeFigureOut">
              <a:rPr lang="en-GB" smtClean="0"/>
              <a:t>20/01/2014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97A25-664F-4A1C-9297-DB6950DEDA50}" type="slidenum">
              <a:rPr lang="en-GB" smtClean="0"/>
              <a:t>‹#›</a:t>
            </a:fld>
            <a:endParaRPr lang="en-GB"/>
          </a:p>
        </p:txBody>
      </p:sp>
    </p:spTree>
    <p:extLst>
      <p:ext uri="{BB962C8B-B14F-4D97-AF65-F5344CB8AC3E}">
        <p14:creationId xmlns:p14="http://schemas.microsoft.com/office/powerpoint/2010/main" val="310192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04218" y="1916832"/>
            <a:ext cx="601625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GB" sz="4400" dirty="0"/>
              <a:t>What’s new with iPads and electronic marking of assignments?</a:t>
            </a:r>
            <a:endParaRPr lang="en-GB" sz="4400" b="1" dirty="0" smtClean="0"/>
          </a:p>
        </p:txBody>
      </p:sp>
      <p:sp>
        <p:nvSpPr>
          <p:cNvPr id="7" name="Round Single Corner Rectangle 6"/>
          <p:cNvSpPr/>
          <p:nvPr/>
        </p:nvSpPr>
        <p:spPr>
          <a:xfrm>
            <a:off x="1" y="404664"/>
            <a:ext cx="2638028" cy="2420408"/>
          </a:xfrm>
          <a:prstGeom prst="round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12" name="Rectangle 2"/>
          <p:cNvSpPr>
            <a:spLocks noChangeArrowheads="1"/>
          </p:cNvSpPr>
          <p:nvPr/>
        </p:nvSpPr>
        <p:spPr bwMode="auto">
          <a:xfrm>
            <a:off x="119107" y="1894710"/>
            <a:ext cx="2436669" cy="95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600" dirty="0" smtClean="0">
                <a:solidFill>
                  <a:schemeClr val="bg1"/>
                </a:solidFill>
                <a:latin typeface="+mj-lt"/>
                <a:cs typeface="Arial" pitchFamily="34" charset="0"/>
              </a:rPr>
              <a:t>Mark Dransfield</a:t>
            </a:r>
          </a:p>
          <a:p>
            <a:r>
              <a:rPr lang="en-GB" sz="1600" dirty="0" smtClean="0">
                <a:solidFill>
                  <a:schemeClr val="bg1"/>
                </a:solidFill>
                <a:latin typeface="+mj-lt"/>
                <a:cs typeface="Arial" pitchFamily="34" charset="0"/>
              </a:rPr>
              <a:t>Talking About Teaching January 2014</a:t>
            </a:r>
            <a:endParaRPr lang="en-GB" sz="1600" dirty="0">
              <a:solidFill>
                <a:schemeClr val="bg1"/>
              </a:solidFill>
              <a:latin typeface="+mj-lt"/>
              <a:cs typeface="Arial"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825071"/>
            <a:ext cx="2638027" cy="70795"/>
          </a:xfrm>
          <a:prstGeom prst="rect">
            <a:avLst/>
          </a:prstGeom>
        </p:spPr>
      </p:pic>
      <p:sp>
        <p:nvSpPr>
          <p:cNvPr id="14" name="Round Single Corner Rectangle 13"/>
          <p:cNvSpPr/>
          <p:nvPr/>
        </p:nvSpPr>
        <p:spPr>
          <a:xfrm flipV="1">
            <a:off x="0" y="2895866"/>
            <a:ext cx="2638028" cy="3457598"/>
          </a:xfrm>
          <a:prstGeom prst="round1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95866"/>
            <a:ext cx="2638029" cy="175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 y="4653136"/>
            <a:ext cx="2638027" cy="7079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4482" y="5301208"/>
            <a:ext cx="1443982" cy="70614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6093296"/>
            <a:ext cx="3664888" cy="302819"/>
          </a:xfrm>
          <a:prstGeom prst="rect">
            <a:avLst/>
          </a:prstGeom>
        </p:spPr>
      </p:pic>
    </p:spTree>
    <p:extLst>
      <p:ext uri="{BB962C8B-B14F-4D97-AF65-F5344CB8AC3E}">
        <p14:creationId xmlns:p14="http://schemas.microsoft.com/office/powerpoint/2010/main" val="2912115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ound Single Corner Rectangle 20"/>
          <p:cNvSpPr/>
          <p:nvPr/>
        </p:nvSpPr>
        <p:spPr>
          <a:xfrm flipV="1">
            <a:off x="-8156" y="2895866"/>
            <a:ext cx="5660276" cy="3457598"/>
          </a:xfrm>
          <a:prstGeom prst="round1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5" name="Round Single Corner Rectangle 24"/>
          <p:cNvSpPr/>
          <p:nvPr/>
        </p:nvSpPr>
        <p:spPr>
          <a:xfrm>
            <a:off x="-8092" y="404664"/>
            <a:ext cx="2707884" cy="2420408"/>
          </a:xfrm>
          <a:prstGeom prst="round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6" name="Rectangle 2"/>
          <p:cNvSpPr>
            <a:spLocks noChangeArrowheads="1"/>
          </p:cNvSpPr>
          <p:nvPr/>
        </p:nvSpPr>
        <p:spPr bwMode="auto">
          <a:xfrm>
            <a:off x="145034" y="1894710"/>
            <a:ext cx="2436669" cy="95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600" dirty="0" smtClean="0">
                <a:solidFill>
                  <a:schemeClr val="bg1"/>
                </a:solidFill>
                <a:latin typeface="+mj-lt"/>
                <a:cs typeface="Arial" pitchFamily="34" charset="0"/>
              </a:rPr>
              <a:t>Session format</a:t>
            </a:r>
            <a:endParaRPr lang="en-GB" sz="2600" dirty="0">
              <a:solidFill>
                <a:schemeClr val="bg1"/>
              </a:solidFill>
              <a:latin typeface="+mj-lt"/>
              <a:cs typeface="Arial" pitchFamily="34" charset="0"/>
            </a:endParaRPr>
          </a:p>
        </p:txBody>
      </p:sp>
      <p:sp>
        <p:nvSpPr>
          <p:cNvPr id="27" name="Rectangle 26"/>
          <p:cNvSpPr>
            <a:spLocks noChangeArrowheads="1"/>
          </p:cNvSpPr>
          <p:nvPr/>
        </p:nvSpPr>
        <p:spPr bwMode="auto">
          <a:xfrm>
            <a:off x="145034" y="2542782"/>
            <a:ext cx="4608338" cy="347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ct val="25000"/>
              </a:spcAft>
              <a:defRPr/>
            </a:pPr>
            <a:endParaRPr lang="en-GB" b="1" dirty="0" smtClean="0">
              <a:solidFill>
                <a:schemeClr val="bg1"/>
              </a:solidFill>
              <a:cs typeface="Arial" pitchFamily="34" charset="0"/>
            </a:endParaRPr>
          </a:p>
          <a:p>
            <a:pPr marL="285750" indent="-285750">
              <a:spcBef>
                <a:spcPct val="50000"/>
              </a:spcBef>
              <a:buFont typeface="Arial" pitchFamily="34" charset="0"/>
              <a:buChar char="•"/>
            </a:pPr>
            <a:r>
              <a:rPr lang="en-GB" sz="2400" dirty="0" smtClean="0">
                <a:solidFill>
                  <a:schemeClr val="bg1"/>
                </a:solidFill>
                <a:cs typeface="Arial" pitchFamily="34" charset="0"/>
              </a:rPr>
              <a:t>Very brief background about our use of iPads for marking</a:t>
            </a:r>
          </a:p>
          <a:p>
            <a:pPr marL="285750" indent="-285750">
              <a:spcBef>
                <a:spcPct val="50000"/>
              </a:spcBef>
              <a:buFont typeface="Arial" pitchFamily="34" charset="0"/>
              <a:buChar char="•"/>
            </a:pPr>
            <a:r>
              <a:rPr lang="en-GB" sz="2400" dirty="0" smtClean="0">
                <a:solidFill>
                  <a:schemeClr val="bg1"/>
                </a:solidFill>
                <a:cs typeface="Arial" pitchFamily="34" charset="0"/>
              </a:rPr>
              <a:t>Demonstrations of apps, with a focus on </a:t>
            </a:r>
            <a:r>
              <a:rPr lang="en-GB" sz="2400" dirty="0" err="1" smtClean="0">
                <a:solidFill>
                  <a:schemeClr val="bg1"/>
                </a:solidFill>
                <a:cs typeface="Arial" pitchFamily="34" charset="0"/>
              </a:rPr>
              <a:t>TurnitinUK’s</a:t>
            </a:r>
            <a:r>
              <a:rPr lang="en-GB" sz="2400" dirty="0" smtClean="0">
                <a:solidFill>
                  <a:schemeClr val="bg1"/>
                </a:solidFill>
                <a:cs typeface="Arial" pitchFamily="34" charset="0"/>
              </a:rPr>
              <a:t> iPad app</a:t>
            </a:r>
          </a:p>
          <a:p>
            <a:pPr marL="285750" indent="-285750">
              <a:spcBef>
                <a:spcPct val="50000"/>
              </a:spcBef>
              <a:buFont typeface="Arial" pitchFamily="34" charset="0"/>
              <a:buChar char="•"/>
            </a:pPr>
            <a:r>
              <a:rPr lang="en-GB" sz="2400" dirty="0" smtClean="0">
                <a:solidFill>
                  <a:schemeClr val="bg1"/>
                </a:solidFill>
                <a:cs typeface="Arial" pitchFamily="34" charset="0"/>
              </a:rPr>
              <a:t>Chance for you to give it a try yourselves </a:t>
            </a:r>
            <a:endParaRPr lang="en-GB" sz="2400" dirty="0" smtClean="0">
              <a:solidFill>
                <a:schemeClr val="bg1"/>
              </a:solidFill>
              <a:cs typeface="Arial" pitchFamily="34" charset="0"/>
            </a:endParaRPr>
          </a:p>
        </p:txBody>
      </p:sp>
      <p:grpSp>
        <p:nvGrpSpPr>
          <p:cNvPr id="6" name="Group 5"/>
          <p:cNvGrpSpPr/>
          <p:nvPr/>
        </p:nvGrpSpPr>
        <p:grpSpPr>
          <a:xfrm>
            <a:off x="-8156" y="2825071"/>
            <a:ext cx="5508106" cy="70795"/>
            <a:chOff x="3635895" y="2825071"/>
            <a:chExt cx="5276054" cy="7079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5" y="2825071"/>
              <a:ext cx="2638027" cy="7079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922" y="2825072"/>
              <a:ext cx="2638027" cy="70795"/>
            </a:xfrm>
            <a:prstGeom prst="rect">
              <a:avLst/>
            </a:prstGeom>
          </p:spPr>
        </p:pic>
      </p:grpSp>
    </p:spTree>
    <p:extLst>
      <p:ext uri="{BB962C8B-B14F-4D97-AF65-F5344CB8AC3E}">
        <p14:creationId xmlns:p14="http://schemas.microsoft.com/office/powerpoint/2010/main" val="1785926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 y="-1"/>
            <a:ext cx="9154243" cy="6858001"/>
          </a:xfrm>
          <a:prstGeom prst="rect">
            <a:avLst/>
          </a:prstGeom>
        </p:spPr>
      </p:pic>
      <p:sp>
        <p:nvSpPr>
          <p:cNvPr id="21" name="Round Single Corner Rectangle 20"/>
          <p:cNvSpPr/>
          <p:nvPr/>
        </p:nvSpPr>
        <p:spPr>
          <a:xfrm flipH="1" flipV="1">
            <a:off x="1187623" y="1483569"/>
            <a:ext cx="7956373" cy="5185790"/>
          </a:xfrm>
          <a:prstGeom prst="round1Rect">
            <a:avLst/>
          </a:prstGeom>
          <a:solidFill>
            <a:srgbClr val="3399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5" name="Round Single Corner Rectangle 24"/>
          <p:cNvSpPr/>
          <p:nvPr/>
        </p:nvSpPr>
        <p:spPr>
          <a:xfrm flipH="1">
            <a:off x="2051719" y="404664"/>
            <a:ext cx="7092279" cy="1008112"/>
          </a:xfrm>
          <a:prstGeom prst="round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6" name="Rectangle 2"/>
          <p:cNvSpPr>
            <a:spLocks noChangeArrowheads="1"/>
          </p:cNvSpPr>
          <p:nvPr/>
        </p:nvSpPr>
        <p:spPr bwMode="auto">
          <a:xfrm>
            <a:off x="2339752" y="454550"/>
            <a:ext cx="6829157" cy="95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800" dirty="0">
                <a:solidFill>
                  <a:schemeClr val="bg1"/>
                </a:solidFill>
              </a:rPr>
              <a:t>Adams, D. (2002), The Salmon of Doubt</a:t>
            </a:r>
            <a:endParaRPr lang="en-GB" sz="2800" dirty="0">
              <a:solidFill>
                <a:schemeClr val="bg1"/>
              </a:solidFill>
            </a:endParaRPr>
          </a:p>
        </p:txBody>
      </p:sp>
      <p:sp>
        <p:nvSpPr>
          <p:cNvPr id="27" name="Rectangle 26"/>
          <p:cNvSpPr>
            <a:spLocks noChangeArrowheads="1"/>
          </p:cNvSpPr>
          <p:nvPr/>
        </p:nvSpPr>
        <p:spPr bwMode="auto">
          <a:xfrm>
            <a:off x="1547664" y="1628800"/>
            <a:ext cx="704375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14350" indent="-514350">
              <a:buFont typeface="+mj-lt"/>
              <a:buAutoNum type="arabicPeriod"/>
            </a:pPr>
            <a:r>
              <a:rPr lang="en-GB" sz="2400" dirty="0"/>
              <a:t>Everything that’s already in the world </a:t>
            </a:r>
            <a:r>
              <a:rPr lang="en-GB" sz="2400" dirty="0" smtClean="0"/>
              <a:t>when </a:t>
            </a:r>
            <a:r>
              <a:rPr lang="en-GB" sz="2400" dirty="0"/>
              <a:t>you’re born is just normal;</a:t>
            </a:r>
          </a:p>
          <a:p>
            <a:pPr marL="514350" indent="-514350">
              <a:buFont typeface="+mj-lt"/>
              <a:buAutoNum type="arabicPeriod"/>
            </a:pPr>
            <a:endParaRPr lang="en-GB" sz="2400" dirty="0"/>
          </a:p>
          <a:p>
            <a:pPr marL="514350" indent="-514350">
              <a:buFont typeface="+mj-lt"/>
              <a:buAutoNum type="arabicPeriod"/>
            </a:pPr>
            <a:r>
              <a:rPr lang="en-GB" sz="2400" dirty="0"/>
              <a:t>Anything that gets invented between then and before you turn thirty is incredibly exciting and creative and with any luck you can make a career out of it;</a:t>
            </a:r>
            <a:br>
              <a:rPr lang="en-GB" sz="2400" dirty="0"/>
            </a:br>
            <a:endParaRPr lang="en-GB" sz="2400" dirty="0"/>
          </a:p>
          <a:p>
            <a:pPr marL="514350" indent="-514350">
              <a:buFont typeface="+mj-lt"/>
              <a:buAutoNum type="arabicPeriod"/>
            </a:pPr>
            <a:r>
              <a:rPr lang="en-GB" sz="2400" dirty="0"/>
              <a:t>Anything that gets invented after you’re thirty is against the natural order of things and the beginning of the end of civilisation as we know it until it’s been around for about ten years when it gradually turns out to be alright really</a:t>
            </a:r>
          </a:p>
          <a:p>
            <a:pPr>
              <a:spcBef>
                <a:spcPct val="50000"/>
              </a:spcBef>
            </a:pPr>
            <a:endParaRPr lang="en-GB" dirty="0">
              <a:solidFill>
                <a:schemeClr val="bg1"/>
              </a:solidFill>
            </a:endParaRPr>
          </a:p>
          <a:p>
            <a:pPr lvl="0"/>
            <a:endParaRPr lang="en-GB" b="1" dirty="0" smtClean="0">
              <a:solidFill>
                <a:schemeClr val="bg1"/>
              </a:solidFill>
            </a:endParaRPr>
          </a:p>
        </p:txBody>
      </p:sp>
      <p:grpSp>
        <p:nvGrpSpPr>
          <p:cNvPr id="6" name="Group 5"/>
          <p:cNvGrpSpPr/>
          <p:nvPr/>
        </p:nvGrpSpPr>
        <p:grpSpPr>
          <a:xfrm>
            <a:off x="1187623" y="1412776"/>
            <a:ext cx="7956377" cy="96312"/>
            <a:chOff x="3635895" y="2825071"/>
            <a:chExt cx="5276054" cy="7079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5" y="2825071"/>
              <a:ext cx="2638027" cy="7079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922" y="2825072"/>
              <a:ext cx="2638027" cy="70795"/>
            </a:xfrm>
            <a:prstGeom prst="rect">
              <a:avLst/>
            </a:prstGeom>
          </p:spPr>
        </p:pic>
      </p:grpSp>
    </p:spTree>
    <p:extLst>
      <p:ext uri="{BB962C8B-B14F-4D97-AF65-F5344CB8AC3E}">
        <p14:creationId xmlns:p14="http://schemas.microsoft.com/office/powerpoint/2010/main" val="193415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ound Single Corner Rectangle 20"/>
          <p:cNvSpPr/>
          <p:nvPr/>
        </p:nvSpPr>
        <p:spPr>
          <a:xfrm flipV="1">
            <a:off x="-8156" y="2895866"/>
            <a:ext cx="5660276" cy="3457598"/>
          </a:xfrm>
          <a:prstGeom prst="round1Rect">
            <a:avLst/>
          </a:prstGeom>
          <a:solidFill>
            <a:schemeClr val="tx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5" name="Round Single Corner Rectangle 24"/>
          <p:cNvSpPr/>
          <p:nvPr/>
        </p:nvSpPr>
        <p:spPr>
          <a:xfrm>
            <a:off x="-8092" y="404664"/>
            <a:ext cx="2707884" cy="2420408"/>
          </a:xfrm>
          <a:prstGeom prst="round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6" name="Rectangle 2"/>
          <p:cNvSpPr>
            <a:spLocks noChangeArrowheads="1"/>
          </p:cNvSpPr>
          <p:nvPr/>
        </p:nvSpPr>
        <p:spPr bwMode="auto">
          <a:xfrm>
            <a:off x="145034" y="1894710"/>
            <a:ext cx="2436669" cy="95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600" dirty="0" err="1" smtClean="0">
                <a:solidFill>
                  <a:schemeClr val="bg1"/>
                </a:solidFill>
                <a:latin typeface="+mj-lt"/>
                <a:cs typeface="Arial" pitchFamily="34" charset="0"/>
              </a:rPr>
              <a:t>i</a:t>
            </a:r>
            <a:r>
              <a:rPr lang="en-GB" sz="2600" dirty="0" smtClean="0">
                <a:solidFill>
                  <a:schemeClr val="bg1"/>
                </a:solidFill>
                <a:latin typeface="+mj-lt"/>
                <a:cs typeface="Arial" pitchFamily="34" charset="0"/>
              </a:rPr>
              <a:t>-Pad affordances</a:t>
            </a:r>
            <a:endParaRPr lang="en-GB" sz="2600" dirty="0">
              <a:solidFill>
                <a:schemeClr val="bg1"/>
              </a:solidFill>
              <a:latin typeface="+mj-lt"/>
              <a:cs typeface="Arial" pitchFamily="34" charset="0"/>
            </a:endParaRPr>
          </a:p>
        </p:txBody>
      </p:sp>
      <p:sp>
        <p:nvSpPr>
          <p:cNvPr id="27" name="Rectangle 26"/>
          <p:cNvSpPr>
            <a:spLocks noChangeArrowheads="1"/>
          </p:cNvSpPr>
          <p:nvPr/>
        </p:nvSpPr>
        <p:spPr bwMode="auto">
          <a:xfrm>
            <a:off x="145034" y="2542782"/>
            <a:ext cx="4608338" cy="347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ct val="25000"/>
              </a:spcAft>
              <a:defRPr/>
            </a:pPr>
            <a:endParaRPr lang="en-GB" b="1" dirty="0" smtClean="0">
              <a:solidFill>
                <a:schemeClr val="bg1"/>
              </a:solidFill>
              <a:cs typeface="Arial" pitchFamily="34" charset="0"/>
            </a:endParaRPr>
          </a:p>
          <a:p>
            <a:pPr marL="285750" indent="-285750">
              <a:spcBef>
                <a:spcPct val="50000"/>
              </a:spcBef>
              <a:buFont typeface="Arial" pitchFamily="34" charset="0"/>
              <a:buChar char="•"/>
            </a:pPr>
            <a:r>
              <a:rPr lang="en-GB" dirty="0" smtClean="0">
                <a:solidFill>
                  <a:schemeClr val="bg1"/>
                </a:solidFill>
                <a:cs typeface="Arial" pitchFamily="34" charset="0"/>
              </a:rPr>
              <a:t>Touch screen technology was considered to enable traditional forms of marking</a:t>
            </a:r>
            <a:endParaRPr lang="en-GB" b="1" dirty="0">
              <a:solidFill>
                <a:schemeClr val="bg1"/>
              </a:solidFill>
            </a:endParaRPr>
          </a:p>
          <a:p>
            <a:pPr marL="285750" indent="-285750">
              <a:spcBef>
                <a:spcPct val="50000"/>
              </a:spcBef>
              <a:buFont typeface="Arial" pitchFamily="34" charset="0"/>
              <a:buChar char="•"/>
            </a:pPr>
            <a:r>
              <a:rPr lang="en-GB" dirty="0" err="1" smtClean="0">
                <a:solidFill>
                  <a:schemeClr val="bg1"/>
                </a:solidFill>
                <a:cs typeface="Arial" pitchFamily="34" charset="0"/>
              </a:rPr>
              <a:t>i</a:t>
            </a:r>
            <a:r>
              <a:rPr lang="en-GB" dirty="0" smtClean="0">
                <a:solidFill>
                  <a:schemeClr val="bg1"/>
                </a:solidFill>
                <a:cs typeface="Arial" pitchFamily="34" charset="0"/>
              </a:rPr>
              <a:t>-Annotate app was used to enable tutors to mark assignments and provide feedback</a:t>
            </a:r>
          </a:p>
          <a:p>
            <a:pPr marL="285750" indent="-285750">
              <a:spcBef>
                <a:spcPct val="50000"/>
              </a:spcBef>
              <a:buFont typeface="Arial" pitchFamily="34" charset="0"/>
              <a:buChar char="•"/>
            </a:pPr>
            <a:r>
              <a:rPr lang="en-GB" dirty="0" smtClean="0">
                <a:solidFill>
                  <a:schemeClr val="bg1"/>
                </a:solidFill>
                <a:cs typeface="Arial" pitchFamily="34" charset="0"/>
              </a:rPr>
              <a:t>Managing the process was the major problem</a:t>
            </a:r>
          </a:p>
          <a:p>
            <a:pPr marL="742950" lvl="1" indent="-285750">
              <a:spcBef>
                <a:spcPct val="50000"/>
              </a:spcBef>
              <a:buFont typeface="Arial" pitchFamily="34" charset="0"/>
              <a:buChar char="•"/>
            </a:pPr>
            <a:r>
              <a:rPr lang="en-GB" dirty="0" smtClean="0">
                <a:solidFill>
                  <a:schemeClr val="bg1"/>
                </a:solidFill>
                <a:cs typeface="Arial" pitchFamily="34" charset="0"/>
              </a:rPr>
              <a:t>downloading files</a:t>
            </a:r>
          </a:p>
          <a:p>
            <a:pPr marL="742950" lvl="1" indent="-285750">
              <a:spcBef>
                <a:spcPct val="50000"/>
              </a:spcBef>
              <a:buFont typeface="Arial" pitchFamily="34" charset="0"/>
              <a:buChar char="•"/>
            </a:pPr>
            <a:r>
              <a:rPr lang="en-GB" dirty="0" smtClean="0">
                <a:solidFill>
                  <a:schemeClr val="bg1"/>
                </a:solidFill>
                <a:cs typeface="Arial" pitchFamily="34" charset="0"/>
              </a:rPr>
              <a:t>getting them on the iPad</a:t>
            </a:r>
          </a:p>
          <a:p>
            <a:pPr marL="742950" lvl="1" indent="-285750">
              <a:spcBef>
                <a:spcPct val="50000"/>
              </a:spcBef>
              <a:buFont typeface="Arial" pitchFamily="34" charset="0"/>
              <a:buChar char="•"/>
            </a:pPr>
            <a:r>
              <a:rPr lang="en-GB" dirty="0" smtClean="0">
                <a:solidFill>
                  <a:schemeClr val="bg1"/>
                </a:solidFill>
                <a:cs typeface="Arial" pitchFamily="34" charset="0"/>
              </a:rPr>
              <a:t>loading them back into Moodle  </a:t>
            </a:r>
            <a:endParaRPr lang="en-GB" dirty="0" smtClean="0">
              <a:solidFill>
                <a:schemeClr val="bg1"/>
              </a:solidFill>
              <a:cs typeface="Arial" pitchFamily="34" charset="0"/>
            </a:endParaRPr>
          </a:p>
        </p:txBody>
      </p:sp>
      <p:grpSp>
        <p:nvGrpSpPr>
          <p:cNvPr id="6" name="Group 5"/>
          <p:cNvGrpSpPr/>
          <p:nvPr/>
        </p:nvGrpSpPr>
        <p:grpSpPr>
          <a:xfrm>
            <a:off x="-8156" y="2825071"/>
            <a:ext cx="5508106" cy="70795"/>
            <a:chOff x="3635895" y="2825071"/>
            <a:chExt cx="5276054" cy="7079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5" y="2825071"/>
              <a:ext cx="2638027" cy="7079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922" y="2825072"/>
              <a:ext cx="2638027" cy="70795"/>
            </a:xfrm>
            <a:prstGeom prst="rect">
              <a:avLst/>
            </a:prstGeom>
          </p:spPr>
        </p:pic>
      </p:grpSp>
    </p:spTree>
    <p:extLst>
      <p:ext uri="{BB962C8B-B14F-4D97-AF65-F5344CB8AC3E}">
        <p14:creationId xmlns:p14="http://schemas.microsoft.com/office/powerpoint/2010/main" val="497387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ound Single Corner Rectangle 20"/>
          <p:cNvSpPr/>
          <p:nvPr/>
        </p:nvSpPr>
        <p:spPr>
          <a:xfrm flipH="1" flipV="1">
            <a:off x="4211959" y="3045623"/>
            <a:ext cx="4932035" cy="3529607"/>
          </a:xfrm>
          <a:prstGeom prst="round1Rect">
            <a:avLst/>
          </a:prstGeom>
          <a:solidFill>
            <a:srgbClr val="3399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5" name="Round Single Corner Rectangle 24"/>
          <p:cNvSpPr/>
          <p:nvPr/>
        </p:nvSpPr>
        <p:spPr>
          <a:xfrm flipH="1">
            <a:off x="6300191" y="404664"/>
            <a:ext cx="2843806" cy="2570166"/>
          </a:xfrm>
          <a:prstGeom prst="round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6" name="Rectangle 2"/>
          <p:cNvSpPr>
            <a:spLocks noChangeArrowheads="1"/>
          </p:cNvSpPr>
          <p:nvPr/>
        </p:nvSpPr>
        <p:spPr bwMode="auto">
          <a:xfrm>
            <a:off x="6372200" y="1981821"/>
            <a:ext cx="2796709" cy="87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800" dirty="0" err="1" smtClean="0">
                <a:solidFill>
                  <a:schemeClr val="bg1"/>
                </a:solidFill>
              </a:rPr>
              <a:t>TurnitinUK’s</a:t>
            </a:r>
            <a:r>
              <a:rPr lang="en-GB" sz="2800" dirty="0" smtClean="0">
                <a:solidFill>
                  <a:schemeClr val="bg1"/>
                </a:solidFill>
              </a:rPr>
              <a:t> </a:t>
            </a:r>
          </a:p>
          <a:p>
            <a:r>
              <a:rPr lang="en-GB" sz="2800" dirty="0" smtClean="0">
                <a:solidFill>
                  <a:schemeClr val="bg1"/>
                </a:solidFill>
              </a:rPr>
              <a:t>iPad App</a:t>
            </a:r>
            <a:endParaRPr lang="en-GB" sz="2800" dirty="0">
              <a:solidFill>
                <a:schemeClr val="bg1"/>
              </a:solidFill>
            </a:endParaRPr>
          </a:p>
        </p:txBody>
      </p:sp>
      <p:sp>
        <p:nvSpPr>
          <p:cNvPr id="27" name="Rectangle 26"/>
          <p:cNvSpPr>
            <a:spLocks noChangeArrowheads="1"/>
          </p:cNvSpPr>
          <p:nvPr/>
        </p:nvSpPr>
        <p:spPr bwMode="auto">
          <a:xfrm>
            <a:off x="6012160" y="1628800"/>
            <a:ext cx="257925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dirty="0">
              <a:solidFill>
                <a:schemeClr val="bg1"/>
              </a:solidFill>
            </a:endParaRPr>
          </a:p>
          <a:p>
            <a:pPr lvl="0"/>
            <a:endParaRPr lang="en-GB" b="1" dirty="0" smtClean="0">
              <a:solidFill>
                <a:schemeClr val="bg1"/>
              </a:solidFill>
            </a:endParaRPr>
          </a:p>
        </p:txBody>
      </p:sp>
      <p:grpSp>
        <p:nvGrpSpPr>
          <p:cNvPr id="6" name="Group 5"/>
          <p:cNvGrpSpPr/>
          <p:nvPr/>
        </p:nvGrpSpPr>
        <p:grpSpPr>
          <a:xfrm>
            <a:off x="4211963" y="2974830"/>
            <a:ext cx="4932037" cy="96312"/>
            <a:chOff x="3635895" y="2825071"/>
            <a:chExt cx="5276054" cy="7079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5" y="2825071"/>
              <a:ext cx="2638027" cy="7079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922" y="2825072"/>
              <a:ext cx="2638027" cy="70795"/>
            </a:xfrm>
            <a:prstGeom prst="rect">
              <a:avLst/>
            </a:prstGeom>
          </p:spPr>
        </p:pic>
      </p:grpSp>
      <p:sp>
        <p:nvSpPr>
          <p:cNvPr id="12" name="Rectangle 11"/>
          <p:cNvSpPr>
            <a:spLocks noChangeArrowheads="1"/>
          </p:cNvSpPr>
          <p:nvPr/>
        </p:nvSpPr>
        <p:spPr bwMode="auto">
          <a:xfrm>
            <a:off x="4644519" y="3334870"/>
            <a:ext cx="4066926" cy="311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spcBef>
                <a:spcPct val="50000"/>
              </a:spcBef>
              <a:buFont typeface="Arial" pitchFamily="34" charset="0"/>
              <a:buChar char="•"/>
            </a:pPr>
            <a:r>
              <a:rPr lang="en-GB" dirty="0" smtClean="0">
                <a:cs typeface="Arial" pitchFamily="34" charset="0"/>
              </a:rPr>
              <a:t>Released in 2013</a:t>
            </a:r>
          </a:p>
          <a:p>
            <a:pPr marL="285750" indent="-285750">
              <a:spcBef>
                <a:spcPct val="50000"/>
              </a:spcBef>
              <a:buFont typeface="Arial" pitchFamily="34" charset="0"/>
              <a:buChar char="•"/>
            </a:pPr>
            <a:r>
              <a:rPr lang="en-GB" dirty="0" smtClean="0">
                <a:cs typeface="Arial" pitchFamily="34" charset="0"/>
              </a:rPr>
              <a:t>Potential to address lots of people’s problems with e-marking</a:t>
            </a:r>
            <a:endParaRPr lang="en-GB" dirty="0" smtClean="0">
              <a:cs typeface="Arial" pitchFamily="34" charset="0"/>
            </a:endParaRPr>
          </a:p>
          <a:p>
            <a:pPr marL="742950" lvl="1" indent="-285750">
              <a:spcBef>
                <a:spcPct val="50000"/>
              </a:spcBef>
              <a:buFont typeface="Arial" pitchFamily="34" charset="0"/>
              <a:buChar char="•"/>
            </a:pPr>
            <a:r>
              <a:rPr lang="en-GB" dirty="0" smtClean="0">
                <a:cs typeface="Arial" pitchFamily="34" charset="0"/>
              </a:rPr>
              <a:t>Works with Moodle integrations</a:t>
            </a:r>
            <a:endParaRPr lang="en-GB" dirty="0" smtClean="0">
              <a:cs typeface="Arial" pitchFamily="34" charset="0"/>
            </a:endParaRPr>
          </a:p>
          <a:p>
            <a:pPr marL="742950" lvl="1" indent="-285750">
              <a:spcBef>
                <a:spcPct val="50000"/>
              </a:spcBef>
              <a:buFont typeface="Arial" pitchFamily="34" charset="0"/>
              <a:buChar char="•"/>
            </a:pPr>
            <a:r>
              <a:rPr lang="en-GB" dirty="0" smtClean="0">
                <a:cs typeface="Arial" pitchFamily="34" charset="0"/>
              </a:rPr>
              <a:t>No manual downloading of files</a:t>
            </a:r>
          </a:p>
          <a:p>
            <a:pPr marL="742950" lvl="1" indent="-285750">
              <a:spcBef>
                <a:spcPct val="50000"/>
              </a:spcBef>
              <a:buFont typeface="Arial" pitchFamily="34" charset="0"/>
              <a:buChar char="•"/>
            </a:pPr>
            <a:r>
              <a:rPr lang="en-GB" dirty="0" smtClean="0">
                <a:cs typeface="Arial" pitchFamily="34" charset="0"/>
              </a:rPr>
              <a:t>No manual uploading of files</a:t>
            </a:r>
          </a:p>
          <a:p>
            <a:pPr marL="742950" lvl="1" indent="-285750">
              <a:spcBef>
                <a:spcPct val="50000"/>
              </a:spcBef>
              <a:buFont typeface="Arial" pitchFamily="34" charset="0"/>
              <a:buChar char="•"/>
            </a:pPr>
            <a:r>
              <a:rPr lang="en-GB" dirty="0" smtClean="0">
                <a:cs typeface="Arial" pitchFamily="34" charset="0"/>
              </a:rPr>
              <a:t>Simplifies the confusing management process </a:t>
            </a:r>
          </a:p>
        </p:txBody>
      </p:sp>
    </p:spTree>
    <p:extLst>
      <p:ext uri="{BB962C8B-B14F-4D97-AF65-F5344CB8AC3E}">
        <p14:creationId xmlns:p14="http://schemas.microsoft.com/office/powerpoint/2010/main" val="367749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ound Single Corner Rectangle 20"/>
          <p:cNvSpPr/>
          <p:nvPr/>
        </p:nvSpPr>
        <p:spPr>
          <a:xfrm flipV="1">
            <a:off x="-8156" y="2895866"/>
            <a:ext cx="5660276" cy="3457598"/>
          </a:xfrm>
          <a:prstGeom prst="round1Rect">
            <a:avLst/>
          </a:prstGeom>
          <a:solidFill>
            <a:schemeClr val="tx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5" name="Round Single Corner Rectangle 24"/>
          <p:cNvSpPr/>
          <p:nvPr/>
        </p:nvSpPr>
        <p:spPr>
          <a:xfrm>
            <a:off x="-8092" y="404664"/>
            <a:ext cx="2707884" cy="2420408"/>
          </a:xfrm>
          <a:prstGeom prst="round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99FF"/>
              </a:solidFill>
            </a:endParaRPr>
          </a:p>
        </p:txBody>
      </p:sp>
      <p:sp>
        <p:nvSpPr>
          <p:cNvPr id="26" name="Rectangle 2"/>
          <p:cNvSpPr>
            <a:spLocks noChangeArrowheads="1"/>
          </p:cNvSpPr>
          <p:nvPr/>
        </p:nvSpPr>
        <p:spPr bwMode="auto">
          <a:xfrm>
            <a:off x="145034" y="1894710"/>
            <a:ext cx="2436669" cy="95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600" dirty="0" smtClean="0">
                <a:solidFill>
                  <a:schemeClr val="bg1"/>
                </a:solidFill>
                <a:latin typeface="+mj-lt"/>
                <a:cs typeface="Arial" pitchFamily="34" charset="0"/>
              </a:rPr>
              <a:t>Questions &amp; contact</a:t>
            </a:r>
            <a:endParaRPr lang="en-GB" sz="2600" dirty="0">
              <a:solidFill>
                <a:schemeClr val="bg1"/>
              </a:solidFill>
              <a:latin typeface="+mj-lt"/>
              <a:cs typeface="Arial" pitchFamily="34" charset="0"/>
            </a:endParaRPr>
          </a:p>
        </p:txBody>
      </p:sp>
      <p:sp>
        <p:nvSpPr>
          <p:cNvPr id="27" name="Rectangle 26"/>
          <p:cNvSpPr>
            <a:spLocks noChangeArrowheads="1"/>
          </p:cNvSpPr>
          <p:nvPr/>
        </p:nvSpPr>
        <p:spPr bwMode="auto">
          <a:xfrm>
            <a:off x="145034" y="2542782"/>
            <a:ext cx="5219054" cy="347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spcAft>
                <a:spcPct val="25000"/>
              </a:spcAft>
              <a:defRPr/>
            </a:pPr>
            <a:endParaRPr lang="en-GB" b="1" dirty="0" smtClean="0">
              <a:solidFill>
                <a:schemeClr val="bg1"/>
              </a:solidFill>
              <a:cs typeface="Arial" pitchFamily="34" charset="0"/>
            </a:endParaRPr>
          </a:p>
          <a:p>
            <a:pPr marL="285750" indent="-285750">
              <a:spcBef>
                <a:spcPct val="50000"/>
              </a:spcBef>
              <a:buFont typeface="Arial" pitchFamily="34" charset="0"/>
              <a:buChar char="•"/>
            </a:pPr>
            <a:r>
              <a:rPr lang="en-GB" sz="2400" dirty="0" smtClean="0">
                <a:solidFill>
                  <a:schemeClr val="bg1"/>
                </a:solidFill>
                <a:cs typeface="Arial" pitchFamily="34" charset="0"/>
              </a:rPr>
              <a:t>Mark Dransfield</a:t>
            </a:r>
            <a:br>
              <a:rPr lang="en-GB" sz="2400" dirty="0" smtClean="0">
                <a:solidFill>
                  <a:schemeClr val="bg1"/>
                </a:solidFill>
                <a:cs typeface="Arial" pitchFamily="34" charset="0"/>
              </a:rPr>
            </a:br>
            <a:r>
              <a:rPr lang="en-GB" sz="2400" dirty="0" smtClean="0">
                <a:solidFill>
                  <a:schemeClr val="bg1"/>
                </a:solidFill>
                <a:cs typeface="Arial" pitchFamily="34" charset="0"/>
              </a:rPr>
              <a:t>email: m.dransfield@yorksj.ac.uk </a:t>
            </a:r>
            <a:br>
              <a:rPr lang="en-GB" sz="2400" dirty="0" smtClean="0">
                <a:solidFill>
                  <a:schemeClr val="bg1"/>
                </a:solidFill>
                <a:cs typeface="Arial" pitchFamily="34" charset="0"/>
              </a:rPr>
            </a:br>
            <a:r>
              <a:rPr lang="en-GB" sz="2400" dirty="0" smtClean="0">
                <a:solidFill>
                  <a:schemeClr val="bg1"/>
                </a:solidFill>
                <a:cs typeface="Arial" pitchFamily="34" charset="0"/>
              </a:rPr>
              <a:t>twitter: @</a:t>
            </a:r>
            <a:r>
              <a:rPr lang="en-GB" sz="2400" dirty="0" err="1" smtClean="0">
                <a:solidFill>
                  <a:schemeClr val="bg1"/>
                </a:solidFill>
                <a:cs typeface="Arial" pitchFamily="34" charset="0"/>
              </a:rPr>
              <a:t>dranners</a:t>
            </a:r>
            <a:r>
              <a:rPr lang="en-GB" sz="2400" dirty="0" smtClean="0">
                <a:solidFill>
                  <a:schemeClr val="bg1"/>
                </a:solidFill>
                <a:cs typeface="Arial" pitchFamily="34" charset="0"/>
              </a:rPr>
              <a:t> </a:t>
            </a:r>
          </a:p>
          <a:p>
            <a:pPr marL="285750" indent="-285750">
              <a:spcBef>
                <a:spcPct val="50000"/>
              </a:spcBef>
              <a:buFont typeface="Arial" pitchFamily="34" charset="0"/>
              <a:buChar char="•"/>
            </a:pPr>
            <a:r>
              <a:rPr lang="en-GB" sz="2400" dirty="0" smtClean="0">
                <a:solidFill>
                  <a:schemeClr val="bg1"/>
                </a:solidFill>
                <a:cs typeface="Arial" pitchFamily="34" charset="0"/>
              </a:rPr>
              <a:t>L&amp;TD iPad Project</a:t>
            </a:r>
            <a:br>
              <a:rPr lang="en-GB" sz="2400" dirty="0" smtClean="0">
                <a:solidFill>
                  <a:schemeClr val="bg1"/>
                </a:solidFill>
                <a:cs typeface="Arial" pitchFamily="34" charset="0"/>
              </a:rPr>
            </a:br>
            <a:r>
              <a:rPr lang="en-GB" sz="2400" dirty="0" smtClean="0">
                <a:solidFill>
                  <a:schemeClr val="bg1"/>
                </a:solidFill>
                <a:cs typeface="Arial" pitchFamily="34" charset="0"/>
              </a:rPr>
              <a:t>http://blog.yorksj.ac.uk/ipadproject</a:t>
            </a:r>
            <a:endParaRPr lang="en-GB" sz="2400" dirty="0" smtClean="0">
              <a:solidFill>
                <a:schemeClr val="bg1"/>
              </a:solidFill>
              <a:cs typeface="Arial" pitchFamily="34" charset="0"/>
            </a:endParaRPr>
          </a:p>
        </p:txBody>
      </p:sp>
      <p:grpSp>
        <p:nvGrpSpPr>
          <p:cNvPr id="6" name="Group 5"/>
          <p:cNvGrpSpPr/>
          <p:nvPr/>
        </p:nvGrpSpPr>
        <p:grpSpPr>
          <a:xfrm>
            <a:off x="-8156" y="2825071"/>
            <a:ext cx="5508106" cy="70795"/>
            <a:chOff x="3635895" y="2825071"/>
            <a:chExt cx="5276054" cy="7079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5" y="2825071"/>
              <a:ext cx="2638027" cy="7079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922" y="2825072"/>
              <a:ext cx="2638027" cy="70795"/>
            </a:xfrm>
            <a:prstGeom prst="rect">
              <a:avLst/>
            </a:prstGeom>
          </p:spPr>
        </p:pic>
      </p:grpSp>
    </p:spTree>
    <p:extLst>
      <p:ext uri="{BB962C8B-B14F-4D97-AF65-F5344CB8AC3E}">
        <p14:creationId xmlns:p14="http://schemas.microsoft.com/office/powerpoint/2010/main" val="4965922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186</Words>
  <Application>Microsoft Office PowerPoint</Application>
  <PresentationFormat>On-screen Show (4:3)</PresentationFormat>
  <Paragraphs>33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York St John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h.dunn</dc:creator>
  <cp:lastModifiedBy>m.dransfield</cp:lastModifiedBy>
  <cp:revision>11</cp:revision>
  <dcterms:created xsi:type="dcterms:W3CDTF">2013-05-13T12:38:38Z</dcterms:created>
  <dcterms:modified xsi:type="dcterms:W3CDTF">2014-01-20T16:02:05Z</dcterms:modified>
</cp:coreProperties>
</file>