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3" r:id="rId3"/>
    <p:sldId id="284" r:id="rId4"/>
    <p:sldId id="304" r:id="rId5"/>
    <p:sldId id="285" r:id="rId6"/>
    <p:sldId id="281" r:id="rId7"/>
    <p:sldId id="282" r:id="rId8"/>
    <p:sldId id="283" r:id="rId9"/>
    <p:sldId id="286" r:id="rId10"/>
    <p:sldId id="287" r:id="rId11"/>
    <p:sldId id="288" r:id="rId12"/>
    <p:sldId id="290" r:id="rId13"/>
    <p:sldId id="297" r:id="rId14"/>
    <p:sldId id="278" r:id="rId15"/>
    <p:sldId id="294" r:id="rId16"/>
    <p:sldId id="280" r:id="rId17"/>
    <p:sldId id="293" r:id="rId18"/>
    <p:sldId id="279" r:id="rId19"/>
    <p:sldId id="292" r:id="rId20"/>
    <p:sldId id="277" r:id="rId21"/>
    <p:sldId id="291" r:id="rId22"/>
    <p:sldId id="295" r:id="rId23"/>
    <p:sldId id="300" r:id="rId24"/>
    <p:sldId id="301" r:id="rId25"/>
    <p:sldId id="302" r:id="rId26"/>
    <p:sldId id="296" r:id="rId27"/>
    <p:sldId id="299" r:id="rId28"/>
  </p:sldIdLst>
  <p:sldSz cx="9144000" cy="6858000" type="screen4x3"/>
  <p:notesSz cx="6858000" cy="9144000"/>
  <p:custDataLst>
    <p:tags r:id="rId30"/>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1678" autoAdjust="0"/>
  </p:normalViewPr>
  <p:slideViewPr>
    <p:cSldViewPr>
      <p:cViewPr>
        <p:scale>
          <a:sx n="66" d="100"/>
          <a:sy n="66" d="100"/>
        </p:scale>
        <p:origin x="-612"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CCAE9-4CB6-47FF-9C95-D92C584B8596}" type="doc">
      <dgm:prSet loTypeId="urn:microsoft.com/office/officeart/2005/8/layout/chevron1" loCatId="process" qsTypeId="urn:microsoft.com/office/officeart/2005/8/quickstyle/simple1" qsCatId="simple" csTypeId="urn:microsoft.com/office/officeart/2005/8/colors/accent2_2" csCatId="accent2" phldr="1"/>
      <dgm:spPr/>
    </dgm:pt>
    <dgm:pt modelId="{A3BE4105-A4B1-4182-93A1-2DFE5D6594B6}">
      <dgm:prSet phldrT="[Text]"/>
      <dgm:spPr/>
      <dgm:t>
        <a:bodyPr/>
        <a:lstStyle/>
        <a:p>
          <a:r>
            <a:rPr lang="en-GB" dirty="0" smtClean="0"/>
            <a:t>Training</a:t>
          </a:r>
          <a:endParaRPr lang="en-GB" dirty="0"/>
        </a:p>
      </dgm:t>
    </dgm:pt>
    <dgm:pt modelId="{7E56F8C1-B16A-447E-852C-2FE9A00E5517}" type="parTrans" cxnId="{43028EE9-D432-40F4-A814-31A3C8D1C8DA}">
      <dgm:prSet/>
      <dgm:spPr/>
      <dgm:t>
        <a:bodyPr/>
        <a:lstStyle/>
        <a:p>
          <a:endParaRPr lang="en-GB"/>
        </a:p>
      </dgm:t>
    </dgm:pt>
    <dgm:pt modelId="{9F4013F3-5D64-4069-9D81-3B3F6F9DAB0A}" type="sibTrans" cxnId="{43028EE9-D432-40F4-A814-31A3C8D1C8DA}">
      <dgm:prSet/>
      <dgm:spPr/>
      <dgm:t>
        <a:bodyPr/>
        <a:lstStyle/>
        <a:p>
          <a:endParaRPr lang="en-GB"/>
        </a:p>
      </dgm:t>
    </dgm:pt>
    <dgm:pt modelId="{8587F9CC-205E-4712-8BA6-5A77D9CDD31C}">
      <dgm:prSet phldrT="[Text]"/>
      <dgm:spPr/>
      <dgm:t>
        <a:bodyPr/>
        <a:lstStyle/>
        <a:p>
          <a:r>
            <a:rPr lang="en-GB" dirty="0" smtClean="0"/>
            <a:t>Info</a:t>
          </a:r>
          <a:endParaRPr lang="en-GB" dirty="0"/>
        </a:p>
      </dgm:t>
    </dgm:pt>
    <dgm:pt modelId="{55AF9B01-085A-4C94-928B-1645DB6CDFA6}" type="parTrans" cxnId="{215BFBED-4CAC-4645-B216-0BA63296F24A}">
      <dgm:prSet/>
      <dgm:spPr/>
      <dgm:t>
        <a:bodyPr/>
        <a:lstStyle/>
        <a:p>
          <a:endParaRPr lang="en-GB"/>
        </a:p>
      </dgm:t>
    </dgm:pt>
    <dgm:pt modelId="{DD0B257F-FD1B-49D2-BED6-C4585753F1B7}" type="sibTrans" cxnId="{215BFBED-4CAC-4645-B216-0BA63296F24A}">
      <dgm:prSet/>
      <dgm:spPr/>
      <dgm:t>
        <a:bodyPr/>
        <a:lstStyle/>
        <a:p>
          <a:endParaRPr lang="en-GB"/>
        </a:p>
      </dgm:t>
    </dgm:pt>
    <dgm:pt modelId="{23C2AAF9-C732-4CB6-BC8B-DF436628DA86}">
      <dgm:prSet phldrT="[Text]"/>
      <dgm:spPr/>
      <dgm:t>
        <a:bodyPr/>
        <a:lstStyle/>
        <a:p>
          <a:r>
            <a:rPr lang="en-GB" dirty="0" smtClean="0"/>
            <a:t>Talking</a:t>
          </a:r>
          <a:endParaRPr lang="en-GB" dirty="0"/>
        </a:p>
      </dgm:t>
    </dgm:pt>
    <dgm:pt modelId="{E06DC4D0-21FB-408F-BF61-0705DF7B2518}" type="parTrans" cxnId="{37142D1C-72E3-40A7-AF22-B07DBCFAD0C7}">
      <dgm:prSet/>
      <dgm:spPr/>
      <dgm:t>
        <a:bodyPr/>
        <a:lstStyle/>
        <a:p>
          <a:endParaRPr lang="en-GB"/>
        </a:p>
      </dgm:t>
    </dgm:pt>
    <dgm:pt modelId="{8160B7FE-6944-4CCE-B533-8815A43D212A}" type="sibTrans" cxnId="{37142D1C-72E3-40A7-AF22-B07DBCFAD0C7}">
      <dgm:prSet/>
      <dgm:spPr/>
      <dgm:t>
        <a:bodyPr/>
        <a:lstStyle/>
        <a:p>
          <a:endParaRPr lang="en-GB"/>
        </a:p>
      </dgm:t>
    </dgm:pt>
    <dgm:pt modelId="{8E9B78C9-7CC5-4B06-A9BA-85B5FB08C4EF}" type="pres">
      <dgm:prSet presAssocID="{186CCAE9-4CB6-47FF-9C95-D92C584B8596}" presName="Name0" presStyleCnt="0">
        <dgm:presLayoutVars>
          <dgm:dir/>
          <dgm:animLvl val="lvl"/>
          <dgm:resizeHandles val="exact"/>
        </dgm:presLayoutVars>
      </dgm:prSet>
      <dgm:spPr/>
    </dgm:pt>
    <dgm:pt modelId="{E113FD17-2748-4332-9778-04ACEFE48804}" type="pres">
      <dgm:prSet presAssocID="{A3BE4105-A4B1-4182-93A1-2DFE5D6594B6}" presName="parTxOnly" presStyleLbl="node1" presStyleIdx="0" presStyleCnt="3">
        <dgm:presLayoutVars>
          <dgm:chMax val="0"/>
          <dgm:chPref val="0"/>
          <dgm:bulletEnabled val="1"/>
        </dgm:presLayoutVars>
      </dgm:prSet>
      <dgm:spPr/>
    </dgm:pt>
    <dgm:pt modelId="{558586D0-C8EF-4598-A707-8C52A9289F4A}" type="pres">
      <dgm:prSet presAssocID="{9F4013F3-5D64-4069-9D81-3B3F6F9DAB0A}" presName="parTxOnlySpace" presStyleCnt="0"/>
      <dgm:spPr/>
    </dgm:pt>
    <dgm:pt modelId="{2B0353C9-F583-48C7-B717-EE77119CCF93}" type="pres">
      <dgm:prSet presAssocID="{8587F9CC-205E-4712-8BA6-5A77D9CDD31C}" presName="parTxOnly" presStyleLbl="node1" presStyleIdx="1" presStyleCnt="3">
        <dgm:presLayoutVars>
          <dgm:chMax val="0"/>
          <dgm:chPref val="0"/>
          <dgm:bulletEnabled val="1"/>
        </dgm:presLayoutVars>
      </dgm:prSet>
      <dgm:spPr/>
      <dgm:t>
        <a:bodyPr/>
        <a:lstStyle/>
        <a:p>
          <a:endParaRPr lang="en-GB"/>
        </a:p>
      </dgm:t>
    </dgm:pt>
    <dgm:pt modelId="{466CBC3C-E924-4264-903A-B2BE67B96A53}" type="pres">
      <dgm:prSet presAssocID="{DD0B257F-FD1B-49D2-BED6-C4585753F1B7}" presName="parTxOnlySpace" presStyleCnt="0"/>
      <dgm:spPr/>
    </dgm:pt>
    <dgm:pt modelId="{C42BBD9C-628E-4697-B9D2-16B554917251}" type="pres">
      <dgm:prSet presAssocID="{23C2AAF9-C732-4CB6-BC8B-DF436628DA86}" presName="parTxOnly" presStyleLbl="node1" presStyleIdx="2" presStyleCnt="3">
        <dgm:presLayoutVars>
          <dgm:chMax val="0"/>
          <dgm:chPref val="0"/>
          <dgm:bulletEnabled val="1"/>
        </dgm:presLayoutVars>
      </dgm:prSet>
      <dgm:spPr/>
      <dgm:t>
        <a:bodyPr/>
        <a:lstStyle/>
        <a:p>
          <a:endParaRPr lang="en-GB"/>
        </a:p>
      </dgm:t>
    </dgm:pt>
  </dgm:ptLst>
  <dgm:cxnLst>
    <dgm:cxn modelId="{0CC5BC26-EE54-4CD4-93E0-BB85F9CA8120}" type="presOf" srcId="{8587F9CC-205E-4712-8BA6-5A77D9CDD31C}" destId="{2B0353C9-F583-48C7-B717-EE77119CCF93}" srcOrd="0" destOrd="0" presId="urn:microsoft.com/office/officeart/2005/8/layout/chevron1"/>
    <dgm:cxn modelId="{215BFBED-4CAC-4645-B216-0BA63296F24A}" srcId="{186CCAE9-4CB6-47FF-9C95-D92C584B8596}" destId="{8587F9CC-205E-4712-8BA6-5A77D9CDD31C}" srcOrd="1" destOrd="0" parTransId="{55AF9B01-085A-4C94-928B-1645DB6CDFA6}" sibTransId="{DD0B257F-FD1B-49D2-BED6-C4585753F1B7}"/>
    <dgm:cxn modelId="{36056A35-791C-4320-B813-8E523F26A195}" type="presOf" srcId="{186CCAE9-4CB6-47FF-9C95-D92C584B8596}" destId="{8E9B78C9-7CC5-4B06-A9BA-85B5FB08C4EF}" srcOrd="0" destOrd="0" presId="urn:microsoft.com/office/officeart/2005/8/layout/chevron1"/>
    <dgm:cxn modelId="{37142D1C-72E3-40A7-AF22-B07DBCFAD0C7}" srcId="{186CCAE9-4CB6-47FF-9C95-D92C584B8596}" destId="{23C2AAF9-C732-4CB6-BC8B-DF436628DA86}" srcOrd="2" destOrd="0" parTransId="{E06DC4D0-21FB-408F-BF61-0705DF7B2518}" sibTransId="{8160B7FE-6944-4CCE-B533-8815A43D212A}"/>
    <dgm:cxn modelId="{0C312C0E-2AA7-4C75-A4C6-AAE18CE64F40}" type="presOf" srcId="{A3BE4105-A4B1-4182-93A1-2DFE5D6594B6}" destId="{E113FD17-2748-4332-9778-04ACEFE48804}" srcOrd="0" destOrd="0" presId="urn:microsoft.com/office/officeart/2005/8/layout/chevron1"/>
    <dgm:cxn modelId="{43028EE9-D432-40F4-A814-31A3C8D1C8DA}" srcId="{186CCAE9-4CB6-47FF-9C95-D92C584B8596}" destId="{A3BE4105-A4B1-4182-93A1-2DFE5D6594B6}" srcOrd="0" destOrd="0" parTransId="{7E56F8C1-B16A-447E-852C-2FE9A00E5517}" sibTransId="{9F4013F3-5D64-4069-9D81-3B3F6F9DAB0A}"/>
    <dgm:cxn modelId="{0411D27F-72CA-4B0D-83B8-12136C967C39}" type="presOf" srcId="{23C2AAF9-C732-4CB6-BC8B-DF436628DA86}" destId="{C42BBD9C-628E-4697-B9D2-16B554917251}" srcOrd="0" destOrd="0" presId="urn:microsoft.com/office/officeart/2005/8/layout/chevron1"/>
    <dgm:cxn modelId="{62B2DE51-E700-42C9-945A-E3120097C55A}" type="presParOf" srcId="{8E9B78C9-7CC5-4B06-A9BA-85B5FB08C4EF}" destId="{E113FD17-2748-4332-9778-04ACEFE48804}" srcOrd="0" destOrd="0" presId="urn:microsoft.com/office/officeart/2005/8/layout/chevron1"/>
    <dgm:cxn modelId="{62678A92-6D3F-43CB-8FF7-E3C98C8893C8}" type="presParOf" srcId="{8E9B78C9-7CC5-4B06-A9BA-85B5FB08C4EF}" destId="{558586D0-C8EF-4598-A707-8C52A9289F4A}" srcOrd="1" destOrd="0" presId="urn:microsoft.com/office/officeart/2005/8/layout/chevron1"/>
    <dgm:cxn modelId="{E38F9457-6F34-4162-B306-DA07F374829F}" type="presParOf" srcId="{8E9B78C9-7CC5-4B06-A9BA-85B5FB08C4EF}" destId="{2B0353C9-F583-48C7-B717-EE77119CCF93}" srcOrd="2" destOrd="0" presId="urn:microsoft.com/office/officeart/2005/8/layout/chevron1"/>
    <dgm:cxn modelId="{785375D6-2C44-4C45-8E2D-91C1AC11A38B}" type="presParOf" srcId="{8E9B78C9-7CC5-4B06-A9BA-85B5FB08C4EF}" destId="{466CBC3C-E924-4264-903A-B2BE67B96A53}" srcOrd="3" destOrd="0" presId="urn:microsoft.com/office/officeart/2005/8/layout/chevron1"/>
    <dgm:cxn modelId="{3FBD49E3-5B86-4D57-8104-E617C2640649}" type="presParOf" srcId="{8E9B78C9-7CC5-4B06-A9BA-85B5FB08C4EF}" destId="{C42BBD9C-628E-4697-B9D2-16B55491725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3FD17-2748-4332-9778-04ACEFE48804}">
      <dsp:nvSpPr>
        <dsp:cNvPr id="0" name=""/>
        <dsp:cNvSpPr/>
      </dsp:nvSpPr>
      <dsp:spPr>
        <a:xfrm>
          <a:off x="1785" y="256790"/>
          <a:ext cx="2175867" cy="87034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GB" sz="2500" kern="1200" dirty="0" smtClean="0"/>
            <a:t>Training</a:t>
          </a:r>
          <a:endParaRPr lang="en-GB" sz="2500" kern="1200" dirty="0"/>
        </a:p>
      </dsp:txBody>
      <dsp:txXfrm>
        <a:off x="436958" y="256790"/>
        <a:ext cx="1305521" cy="870346"/>
      </dsp:txXfrm>
    </dsp:sp>
    <dsp:sp modelId="{2B0353C9-F583-48C7-B717-EE77119CCF93}">
      <dsp:nvSpPr>
        <dsp:cNvPr id="0" name=""/>
        <dsp:cNvSpPr/>
      </dsp:nvSpPr>
      <dsp:spPr>
        <a:xfrm>
          <a:off x="1960066" y="256790"/>
          <a:ext cx="2175867" cy="87034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GB" sz="2500" kern="1200" dirty="0" smtClean="0"/>
            <a:t>Info</a:t>
          </a:r>
          <a:endParaRPr lang="en-GB" sz="2500" kern="1200" dirty="0"/>
        </a:p>
      </dsp:txBody>
      <dsp:txXfrm>
        <a:off x="2395239" y="256790"/>
        <a:ext cx="1305521" cy="870346"/>
      </dsp:txXfrm>
    </dsp:sp>
    <dsp:sp modelId="{C42BBD9C-628E-4697-B9D2-16B554917251}">
      <dsp:nvSpPr>
        <dsp:cNvPr id="0" name=""/>
        <dsp:cNvSpPr/>
      </dsp:nvSpPr>
      <dsp:spPr>
        <a:xfrm>
          <a:off x="3918346" y="256790"/>
          <a:ext cx="2175867" cy="870346"/>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n-GB" sz="2500" kern="1200" dirty="0" smtClean="0"/>
            <a:t>Talking</a:t>
          </a:r>
          <a:endParaRPr lang="en-GB" sz="2500" kern="1200" dirty="0"/>
        </a:p>
      </dsp:txBody>
      <dsp:txXfrm>
        <a:off x="4353519" y="256790"/>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6351B85-41EF-4F21-95C4-659ACE919996}" type="slidenum">
              <a:rPr lang="en-GB"/>
              <a:pPr>
                <a:defRPr/>
              </a:pPr>
              <a:t>‹#›</a:t>
            </a:fld>
            <a:endParaRPr lang="en-GB"/>
          </a:p>
        </p:txBody>
      </p:sp>
    </p:spTree>
    <p:extLst>
      <p:ext uri="{BB962C8B-B14F-4D97-AF65-F5344CB8AC3E}">
        <p14:creationId xmlns:p14="http://schemas.microsoft.com/office/powerpoint/2010/main" val="3965042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F51381-859B-4A1B-BFBD-D59393501546}" type="slidenum">
              <a:rPr lang="en-GB" smtClean="0"/>
              <a:pPr eaLnBrk="1" hangingPunct="1"/>
              <a:t>1</a:t>
            </a:fld>
            <a:endParaRPr lang="en-GB"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(MD)</a:t>
            </a:r>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12</a:t>
            </a:fld>
            <a:endParaRPr lang="en-GB"/>
          </a:p>
        </p:txBody>
      </p:sp>
    </p:spTree>
    <p:extLst>
      <p:ext uri="{BB962C8B-B14F-4D97-AF65-F5344CB8AC3E}">
        <p14:creationId xmlns:p14="http://schemas.microsoft.com/office/powerpoint/2010/main" val="363919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13</a:t>
            </a:fld>
            <a:endParaRPr lang="en-GB"/>
          </a:p>
        </p:txBody>
      </p:sp>
    </p:spTree>
    <p:extLst>
      <p:ext uri="{BB962C8B-B14F-4D97-AF65-F5344CB8AC3E}">
        <p14:creationId xmlns:p14="http://schemas.microsoft.com/office/powerpoint/2010/main" val="209746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smtClean="0"/>
              <a:t>Pros</a:t>
            </a:r>
            <a:endParaRPr lang="en-GB" b="1" dirty="0" smtClean="0"/>
          </a:p>
          <a:p>
            <a:pPr marL="285750" indent="-285750">
              <a:buFont typeface="Arial" pitchFamily="34" charset="0"/>
              <a:buChar char="•"/>
              <a:defRPr/>
            </a:pPr>
            <a:r>
              <a:rPr lang="en-GB" dirty="0" smtClean="0"/>
              <a:t>Compact, lightweight and brilliant for portability</a:t>
            </a:r>
          </a:p>
          <a:p>
            <a:pPr marL="285750" indent="-285750">
              <a:buFont typeface="Arial" pitchFamily="34" charset="0"/>
              <a:buChar char="•"/>
              <a:defRPr/>
            </a:pPr>
            <a:r>
              <a:rPr lang="en-GB" dirty="0" smtClean="0"/>
              <a:t>Excellent speed and ‘wake-up’ time</a:t>
            </a:r>
          </a:p>
          <a:p>
            <a:pPr marL="285750" indent="-285750">
              <a:buFont typeface="Arial" pitchFamily="34" charset="0"/>
              <a:buChar char="•"/>
              <a:defRPr/>
            </a:pPr>
            <a:r>
              <a:rPr lang="en-GB" dirty="0" smtClean="0"/>
              <a:t>Allowed users to continue working in unexpected environments (airport lounge, train station etc.)</a:t>
            </a:r>
          </a:p>
          <a:p>
            <a:pPr marL="285750" indent="-285750">
              <a:buFont typeface="Arial" pitchFamily="34" charset="0"/>
              <a:buChar char="•"/>
              <a:defRPr/>
            </a:pPr>
            <a:r>
              <a:rPr lang="en-GB" dirty="0" smtClean="0"/>
              <a:t>Ergonomic benefits</a:t>
            </a:r>
          </a:p>
          <a:p>
            <a:pPr marL="285750" indent="-285750">
              <a:buFont typeface="Arial" pitchFamily="34" charset="0"/>
              <a:buChar char="•"/>
              <a:defRPr/>
            </a:pPr>
            <a:r>
              <a:rPr lang="en-GB" dirty="0" smtClean="0"/>
              <a:t>Peripheral benefits such as email, calendar, internet increased productivity</a:t>
            </a:r>
          </a:p>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14</a:t>
            </a:fld>
            <a:endParaRPr lang="en-GB"/>
          </a:p>
        </p:txBody>
      </p:sp>
    </p:spTree>
    <p:extLst>
      <p:ext uri="{BB962C8B-B14F-4D97-AF65-F5344CB8AC3E}">
        <p14:creationId xmlns:p14="http://schemas.microsoft.com/office/powerpoint/2010/main" val="11135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smtClean="0"/>
              <a:t>Pros</a:t>
            </a:r>
            <a:endParaRPr lang="en-GB" b="1" dirty="0" smtClean="0"/>
          </a:p>
          <a:p>
            <a:pPr marL="285750" indent="-285750">
              <a:buFont typeface="Arial" pitchFamily="34" charset="0"/>
              <a:buChar char="•"/>
              <a:defRPr/>
            </a:pPr>
            <a:r>
              <a:rPr lang="en-GB" dirty="0" smtClean="0"/>
              <a:t>Brilliant for portability</a:t>
            </a:r>
          </a:p>
          <a:p>
            <a:pPr marL="285750" indent="-285750">
              <a:buFont typeface="Arial" pitchFamily="34" charset="0"/>
              <a:buChar char="•"/>
              <a:defRPr/>
            </a:pPr>
            <a:r>
              <a:rPr lang="en-GB" dirty="0" smtClean="0"/>
              <a:t>Familiar environment allows exactly the same functionality as a desktop machine would (Windows or </a:t>
            </a:r>
            <a:r>
              <a:rPr lang="en-GB" dirty="0" err="1" smtClean="0"/>
              <a:t>MacOS</a:t>
            </a:r>
            <a:r>
              <a:rPr lang="en-GB" dirty="0" smtClean="0"/>
              <a:t>, MS Word &amp; add comments </a:t>
            </a:r>
            <a:r>
              <a:rPr lang="en-GB" dirty="0" err="1" smtClean="0"/>
              <a:t>etc</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16</a:t>
            </a:fld>
            <a:endParaRPr lang="en-GB"/>
          </a:p>
        </p:txBody>
      </p:sp>
    </p:spTree>
    <p:extLst>
      <p:ext uri="{BB962C8B-B14F-4D97-AF65-F5344CB8AC3E}">
        <p14:creationId xmlns:p14="http://schemas.microsoft.com/office/powerpoint/2010/main" val="1292196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smtClean="0"/>
              <a:t>(NS) Pros</a:t>
            </a:r>
          </a:p>
          <a:p>
            <a:pPr marL="285750" indent="-285750">
              <a:buFont typeface="Arial" pitchFamily="34" charset="0"/>
              <a:buChar char="•"/>
              <a:defRPr/>
            </a:pPr>
            <a:r>
              <a:rPr lang="en-GB" dirty="0" smtClean="0"/>
              <a:t>Great for screen-based reading, even in strong daylight.</a:t>
            </a:r>
          </a:p>
          <a:p>
            <a:pPr marL="285750" indent="-285750">
              <a:buFont typeface="Arial" pitchFamily="34" charset="0"/>
              <a:buChar char="•"/>
              <a:defRPr/>
            </a:pPr>
            <a:r>
              <a:rPr lang="en-GB" dirty="0" smtClean="0"/>
              <a:t>Brilliant for portability of reading</a:t>
            </a:r>
          </a:p>
          <a:p>
            <a:pPr marL="285750" indent="-285750">
              <a:buFont typeface="Arial" pitchFamily="34" charset="0"/>
              <a:buChar char="•"/>
              <a:defRPr/>
            </a:pPr>
            <a:r>
              <a:rPr lang="en-GB" dirty="0" smtClean="0"/>
              <a:t>Outstanding battery life due to digital ink technology</a:t>
            </a:r>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18</a:t>
            </a:fld>
            <a:endParaRPr lang="en-GB"/>
          </a:p>
        </p:txBody>
      </p:sp>
    </p:spTree>
    <p:extLst>
      <p:ext uri="{BB962C8B-B14F-4D97-AF65-F5344CB8AC3E}">
        <p14:creationId xmlns:p14="http://schemas.microsoft.com/office/powerpoint/2010/main" val="4051745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smtClean="0"/>
              <a:t>Pros</a:t>
            </a:r>
            <a:endParaRPr lang="en-GB" b="1" dirty="0" smtClean="0"/>
          </a:p>
          <a:p>
            <a:pPr marL="285750" indent="-285750">
              <a:buFont typeface="Arial" pitchFamily="34" charset="0"/>
              <a:buChar char="•"/>
              <a:defRPr/>
            </a:pPr>
            <a:r>
              <a:rPr lang="en-GB" dirty="0" smtClean="0"/>
              <a:t>Highest benefit in terms of managing information on screen.</a:t>
            </a:r>
          </a:p>
          <a:p>
            <a:pPr marL="285750" indent="-285750">
              <a:buFont typeface="Arial" pitchFamily="34" charset="0"/>
              <a:buChar char="•"/>
              <a:defRPr/>
            </a:pPr>
            <a:r>
              <a:rPr lang="en-GB" dirty="0" smtClean="0"/>
              <a:t>Reduced eye strain because there’s more space to play with.</a:t>
            </a:r>
          </a:p>
          <a:p>
            <a:pPr marL="285750" indent="-285750">
              <a:buFont typeface="Arial" pitchFamily="34" charset="0"/>
              <a:buChar char="•"/>
              <a:defRPr/>
            </a:pPr>
            <a:r>
              <a:rPr lang="en-GB" dirty="0" smtClean="0"/>
              <a:t>Lowest tech intervention and the lowest cost*</a:t>
            </a:r>
          </a:p>
          <a:p>
            <a:pPr marL="285750" indent="-285750">
              <a:buFont typeface="Arial" pitchFamily="34" charset="0"/>
              <a:buChar char="•"/>
              <a:defRPr/>
            </a:pPr>
            <a:r>
              <a:rPr lang="en-GB" dirty="0" smtClean="0"/>
              <a:t>Required no support</a:t>
            </a:r>
          </a:p>
          <a:p>
            <a:pPr marL="285750" indent="-285750">
              <a:buFont typeface="Arial" pitchFamily="34" charset="0"/>
              <a:buChar char="•"/>
              <a:defRPr/>
            </a:pPr>
            <a:r>
              <a:rPr lang="en-GB" dirty="0" smtClean="0"/>
              <a:t>Is scalable across the university</a:t>
            </a:r>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20</a:t>
            </a:fld>
            <a:endParaRPr lang="en-GB"/>
          </a:p>
        </p:txBody>
      </p:sp>
    </p:spTree>
    <p:extLst>
      <p:ext uri="{BB962C8B-B14F-4D97-AF65-F5344CB8AC3E}">
        <p14:creationId xmlns:p14="http://schemas.microsoft.com/office/powerpoint/2010/main" val="123370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22</a:t>
            </a:fld>
            <a:endParaRPr lang="en-GB"/>
          </a:p>
        </p:txBody>
      </p:sp>
    </p:spTree>
    <p:extLst>
      <p:ext uri="{BB962C8B-B14F-4D97-AF65-F5344CB8AC3E}">
        <p14:creationId xmlns:p14="http://schemas.microsoft.com/office/powerpoint/2010/main" val="202199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Existing</a:t>
            </a:r>
            <a:r>
              <a:rPr lang="en-GB" baseline="0" dirty="0" smtClean="0"/>
              <a:t> processes and procedures which have been in place for long periods of time, are fundamentally challenged. Non paper, screen marking, change of roles for admin and academic staff.</a:t>
            </a:r>
          </a:p>
          <a:p>
            <a:pPr marL="228600" indent="-228600">
              <a:buAutoNum type="arabicPeriod"/>
            </a:pPr>
            <a:r>
              <a:rPr lang="en-GB" baseline="0" dirty="0" smtClean="0"/>
              <a:t>It’s not been possible to present a global solution for all staff. Although some staff might want to be told what when and how to do things, they have to engage with the process at some stage, to find out what works best for them.</a:t>
            </a:r>
          </a:p>
          <a:p>
            <a:pPr marL="228600" indent="-228600">
              <a:buAutoNum type="arabicPeriod"/>
            </a:pPr>
            <a:r>
              <a:rPr lang="en-GB" baseline="0" dirty="0" smtClean="0"/>
              <a:t>Where do files live and simple file management and organisation of marked files.</a:t>
            </a:r>
          </a:p>
          <a:p>
            <a:pPr marL="228600" indent="-228600">
              <a:buAutoNum type="arabicPeriod"/>
            </a:pPr>
            <a:r>
              <a:rPr lang="en-GB" baseline="0" dirty="0" smtClean="0"/>
              <a:t>This is about a general </a:t>
            </a:r>
            <a:r>
              <a:rPr lang="en-GB" baseline="0" dirty="0" err="1" smtClean="0"/>
              <a:t>mindset</a:t>
            </a:r>
            <a:r>
              <a:rPr lang="en-GB" baseline="0" dirty="0" smtClean="0"/>
              <a:t>, taking into account the other threshold concepts and acknowledging that options and limitations which are apparent today, won’t be the same in 12/18 months time. </a:t>
            </a:r>
            <a:r>
              <a:rPr lang="en-GB" baseline="0" dirty="0" smtClean="0"/>
              <a:t>The technology is constantly changing and evolving, therefore the processes and procedures in place now, might not be the most appropriate in a year’s time. Also, our VLE is constantly evolving and we’re trying to address concerns and improve all the time. </a:t>
            </a:r>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25</a:t>
            </a:fld>
            <a:endParaRPr lang="en-GB"/>
          </a:p>
        </p:txBody>
      </p:sp>
    </p:spTree>
    <p:extLst>
      <p:ext uri="{BB962C8B-B14F-4D97-AF65-F5344CB8AC3E}">
        <p14:creationId xmlns:p14="http://schemas.microsoft.com/office/powerpoint/2010/main" val="248607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26</a:t>
            </a:fld>
            <a:endParaRPr lang="en-GB"/>
          </a:p>
        </p:txBody>
      </p:sp>
    </p:spTree>
    <p:extLst>
      <p:ext uri="{BB962C8B-B14F-4D97-AF65-F5344CB8AC3E}">
        <p14:creationId xmlns:p14="http://schemas.microsoft.com/office/powerpoint/2010/main" val="3634835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27</a:t>
            </a:fld>
            <a:endParaRPr lang="en-GB"/>
          </a:p>
        </p:txBody>
      </p:sp>
    </p:spTree>
    <p:extLst>
      <p:ext uri="{BB962C8B-B14F-4D97-AF65-F5344CB8AC3E}">
        <p14:creationId xmlns:p14="http://schemas.microsoft.com/office/powerpoint/2010/main" val="368279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Individual</a:t>
            </a:r>
            <a:r>
              <a:rPr lang="en-US" baseline="0" dirty="0" smtClean="0"/>
              <a:t> </a:t>
            </a:r>
            <a:r>
              <a:rPr lang="en-US" baseline="0" dirty="0" smtClean="0"/>
              <a:t>s</a:t>
            </a:r>
            <a:r>
              <a:rPr lang="en-US" dirty="0" smtClean="0"/>
              <a:t>taff across</a:t>
            </a:r>
            <a:r>
              <a:rPr lang="en-US" baseline="0" dirty="0" smtClean="0"/>
              <a:t> the school had been experimenting with e-feedback in a number of forms for many years, for example, using audio feedback and video feedback through 3</a:t>
            </a:r>
            <a:r>
              <a:rPr lang="en-US" baseline="30000" dirty="0" smtClean="0"/>
              <a:t>rd</a:t>
            </a:r>
            <a:r>
              <a:rPr lang="en-US" baseline="0" dirty="0" smtClean="0"/>
              <a:t> party providers such as Jing.  Many staff had been commenting on drafts using the commenting tools in Word, returning the work to students by email. </a:t>
            </a:r>
            <a:endParaRPr lang="en-US" dirty="0" smtClean="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3</a:t>
            </a:fld>
            <a:endParaRPr lang="en-GB"/>
          </a:p>
        </p:txBody>
      </p:sp>
    </p:spTree>
    <p:extLst>
      <p:ext uri="{BB962C8B-B14F-4D97-AF65-F5344CB8AC3E}">
        <p14:creationId xmlns:p14="http://schemas.microsoft.com/office/powerpoint/2010/main" val="221990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5</a:t>
            </a:fld>
            <a:endParaRPr lang="en-GB"/>
          </a:p>
        </p:txBody>
      </p:sp>
    </p:spTree>
    <p:extLst>
      <p:ext uri="{BB962C8B-B14F-4D97-AF65-F5344CB8AC3E}">
        <p14:creationId xmlns:p14="http://schemas.microsoft.com/office/powerpoint/2010/main" val="394329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6</a:t>
            </a:fld>
            <a:endParaRPr lang="en-GB"/>
          </a:p>
        </p:txBody>
      </p:sp>
    </p:spTree>
    <p:extLst>
      <p:ext uri="{BB962C8B-B14F-4D97-AF65-F5344CB8AC3E}">
        <p14:creationId xmlns:p14="http://schemas.microsoft.com/office/powerpoint/2010/main" val="139643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7</a:t>
            </a:fld>
            <a:endParaRPr lang="en-GB"/>
          </a:p>
        </p:txBody>
      </p:sp>
    </p:spTree>
    <p:extLst>
      <p:ext uri="{BB962C8B-B14F-4D97-AF65-F5344CB8AC3E}">
        <p14:creationId xmlns:p14="http://schemas.microsoft.com/office/powerpoint/2010/main" val="154861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8</a:t>
            </a:fld>
            <a:endParaRPr lang="en-GB"/>
          </a:p>
        </p:txBody>
      </p:sp>
    </p:spTree>
    <p:extLst>
      <p:ext uri="{BB962C8B-B14F-4D97-AF65-F5344CB8AC3E}">
        <p14:creationId xmlns:p14="http://schemas.microsoft.com/office/powerpoint/2010/main" val="416427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9</a:t>
            </a:fld>
            <a:endParaRPr lang="en-GB"/>
          </a:p>
        </p:txBody>
      </p:sp>
    </p:spTree>
    <p:extLst>
      <p:ext uri="{BB962C8B-B14F-4D97-AF65-F5344CB8AC3E}">
        <p14:creationId xmlns:p14="http://schemas.microsoft.com/office/powerpoint/2010/main" val="223288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dirty="0" smtClean="0"/>
              <a:t>In November 2010, a questionnaire was sent out to all members of academic staff within the Business School (41 full-time and part-time) with the aims of:</a:t>
            </a:r>
          </a:p>
          <a:p>
            <a:pPr>
              <a:defRPr/>
            </a:pPr>
            <a:endParaRPr lang="en-GB" dirty="0" smtClean="0"/>
          </a:p>
          <a:p>
            <a:pPr marL="285750" indent="-285750">
              <a:buFont typeface="Arial" pitchFamily="34" charset="0"/>
              <a:buChar char="•"/>
              <a:defRPr/>
            </a:pPr>
            <a:r>
              <a:rPr lang="en-GB" dirty="0" smtClean="0"/>
              <a:t>gathering information related to attitudes around e-submission and marking in the Business School</a:t>
            </a:r>
          </a:p>
          <a:p>
            <a:pPr marL="285750" indent="-285750">
              <a:buFont typeface="Arial" pitchFamily="34" charset="0"/>
              <a:buChar char="•"/>
              <a:defRPr/>
            </a:pPr>
            <a:r>
              <a:rPr lang="en-GB" dirty="0" smtClean="0"/>
              <a:t>identifying potential advocates and disaffected members of staff</a:t>
            </a:r>
          </a:p>
          <a:p>
            <a:pPr marL="285750" indent="-285750">
              <a:buFont typeface="Arial" pitchFamily="34" charset="0"/>
              <a:buChar char="•"/>
              <a:defRPr/>
            </a:pPr>
            <a:r>
              <a:rPr lang="en-GB" dirty="0" smtClean="0"/>
              <a:t>identifying participants for the project</a:t>
            </a:r>
          </a:p>
          <a:p>
            <a:pPr>
              <a:defRPr/>
            </a:pPr>
            <a:endParaRPr lang="en-GB" dirty="0" smtClean="0"/>
          </a:p>
          <a:p>
            <a:pPr>
              <a:defRPr/>
            </a:pPr>
            <a:r>
              <a:rPr lang="en-GB" dirty="0" smtClean="0"/>
              <a:t>The number of responses was 24, representing a 57% response rate.</a:t>
            </a:r>
          </a:p>
        </p:txBody>
      </p:sp>
      <p:sp>
        <p:nvSpPr>
          <p:cNvPr id="2355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1C7266-54B7-4867-AC2E-BFDF542C3802}" type="slidenum">
              <a:rPr lang="en-GB" smtClean="0"/>
              <a:pPr eaLnBrk="1" hangingPunct="1"/>
              <a:t>10</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351B85-41EF-4F21-95C4-659ACE919996}" type="slidenum">
              <a:rPr lang="en-GB" smtClean="0"/>
              <a:pPr>
                <a:defRPr/>
              </a:pPr>
              <a:t>11</a:t>
            </a:fld>
            <a:endParaRPr lang="en-GB"/>
          </a:p>
        </p:txBody>
      </p:sp>
    </p:spTree>
    <p:extLst>
      <p:ext uri="{BB962C8B-B14F-4D97-AF65-F5344CB8AC3E}">
        <p14:creationId xmlns:p14="http://schemas.microsoft.com/office/powerpoint/2010/main" val="18507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3018246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82214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142946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5776" y="332656"/>
            <a:ext cx="6336704" cy="850106"/>
          </a:xfrm>
          <a:prstGeom prst="rect">
            <a:avLst/>
          </a:prstGeom>
        </p:spPr>
        <p:txBody>
          <a:bodyPr/>
          <a:lstStyle>
            <a:lvl1pPr>
              <a:defRPr sz="36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07399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88758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260192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26000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1040778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564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02138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56211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SMvY_6y5JL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hyperlink" Target="mailto:m.dransfield@yorksj.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sVV9HhJH1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611188" y="2170599"/>
            <a:ext cx="79216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smtClean="0">
                <a:solidFill>
                  <a:srgbClr val="6699FF"/>
                </a:solidFill>
                <a:latin typeface="Tahoma" pitchFamily="34" charset="0"/>
              </a:rPr>
              <a:t>Exploring attitudes to and facilitating cultural change around electronic assignment submission, marking and feedback</a:t>
            </a:r>
            <a:endParaRPr lang="en-GB" sz="4000" dirty="0">
              <a:solidFill>
                <a:srgbClr val="6699FF"/>
              </a:solidFill>
              <a:latin typeface="Tahoma" pitchFamily="34" charset="0"/>
            </a:endParaRPr>
          </a:p>
        </p:txBody>
      </p:sp>
      <p:sp>
        <p:nvSpPr>
          <p:cNvPr id="2" name="TextBox 1"/>
          <p:cNvSpPr txBox="1"/>
          <p:nvPr/>
        </p:nvSpPr>
        <p:spPr>
          <a:xfrm>
            <a:off x="611188" y="6402814"/>
            <a:ext cx="7994650" cy="338554"/>
          </a:xfrm>
          <a:prstGeom prst="rect">
            <a:avLst/>
          </a:prstGeom>
          <a:noFill/>
        </p:spPr>
        <p:txBody>
          <a:bodyPr wrap="square" rtlCol="0">
            <a:spAutoFit/>
          </a:bodyPr>
          <a:lstStyle/>
          <a:p>
            <a:r>
              <a:rPr lang="en-GB" sz="1600" b="1" dirty="0" smtClean="0">
                <a:latin typeface="Tahoma" pitchFamily="34" charset="0"/>
                <a:ea typeface="Tahoma" pitchFamily="34" charset="0"/>
                <a:cs typeface="Tahoma" pitchFamily="34" charset="0"/>
              </a:rPr>
              <a:t>Mark Dransfield </a:t>
            </a:r>
            <a:r>
              <a:rPr lang="en-GB" sz="1600" dirty="0" smtClean="0">
                <a:latin typeface="Tahoma" pitchFamily="34" charset="0"/>
                <a:ea typeface="Tahoma" pitchFamily="34" charset="0"/>
                <a:cs typeface="Tahoma" pitchFamily="34" charset="0"/>
              </a:rPr>
              <a:t>Technology Enhanced Learning Advisor &amp; University Teaching Fellow</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684213" y="404813"/>
            <a:ext cx="79216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Survey</a:t>
            </a:r>
          </a:p>
        </p:txBody>
      </p:sp>
      <p:sp>
        <p:nvSpPr>
          <p:cNvPr id="8195" name="AutoShape 5" descr="data:image/jpg;base64,/9j/4AAQSkZJRgABAQAAAQABAAD/2wCEAAkGBhAQEBAQEBAQERAVEBAQDxAPDw8PDw8QFRAVFBQQFRQYGyYeFxkjGRQUHy8gIycpLCwsFR4xNTEqNSYrLCkBCQoKDgwOGQ8PFy0cHR01NSspLCwvNTUsLDMwKSkpLzUpLikqNSwpLCksMCkpLCkpNSkpLCkqKSksKSksLSk1Kv/AABEIALcBFAMBIgACEQEDEQH/xAAbAAEAAgMBAQAAAAAAAAAAAAAABAUBAgYDB//EAEIQAAICAQEFBQQGBgkFAQAAAAABAgMRBAUSITFBBlFhcYETIjKRIzNCUnKhFFOCscHRFRZDYpKiwuHwNFRjk7IH/8QAGQEBAQEBAQEAAAAAAAAAAAAAAAECAwQF/8QAJxEBAAMAAQMCBQUAAAAAAAAAAAECEQMhMUEEEmFxocHwEyKBkbH/2gAMAwEAAhEDEQA/APuIAAAAAAAAAAAAAAAAAAAAAAAAAAAAACJtPalengp2N4clGKisylJ9EvJM89Btum57sW1LnuzWJNeHeHSOK8198R0TwAHMAAAAAAAAAAAAAAAAAAAAAAAAAAAAAAAAAAAAAAAAAIG1tf7KCUfjlwh4d8vT+KA57brlqdQoJS3Kt6KfDDm8b0vyx6PvNtn9nZxuqtc1uwk5bqTUpcGlx6cyw2fRhePNt82+8tqmjFK2ru23Xqj1XJWn6dekPZT9PM2PKcka6e/Lceq4ryNvK9wAAAAAAAAAAAAAAAAAAAAAAAAAAAAAAAAAAAAAAADjO0msf6W1l4hXFY8+P+r8jsbbFGLlJpRScpN8kkstnxbRdqHq9TqbJfbslKuL5+w4RivRJerJMt1pNomY8PpWm1HBLOfHq+GSXDUnM7P1+UiyhqUVhbT1J4aPU/TQXfvL/K3/AAIM9XwPTYKdl7l9mEXx/vS4JfLIHSgAAAAAAAAAAAAAAAAAAAAAAyABq7F3mrvQHoDwd7NXa+8CSauxd5FcjG8QSo2p8Dcg7xKpt3l49Sj0AAAESetzNwgk8cJN8k+5Ht7XGN7HF4yu/oByH/6rtt0aL2EH9LqZexilz9n/AGj+WI/tnxq2izT3waymmlHH2m+G5jrlv8z6Pr5f0jtix86NJH2cfuuxN5f+PPpBHJ9q07NoQopbTqcW5R4NWZznPeuHyPPa0zZ9zh4q8fB1795/l1mr009NOMJWVue6nJQmpOEsLMZLnF5+ZK0+skz02DsKEIrKy+bzxbfVt9WdZotyOIxhHP4VyO8Pi2c3ptNbfLcrX4pP4YLvf8jstnbPjRWq4+cpPnKT5yZ6buPeWPHCxlHqnkrLIAAAAAAAAAAAAAAADZq7F3nldz8+Xmun/O48shHu713GrvZ45GQPR2vvNHI1yMkGcjJrkxko2yYyYyYyEZyMmuRkDOQrMcTVs8LLALai9TWV6ruZ6HOLVyrlvL1XRruZdaTXRtWYvj1j1QXVBszaWN5T4TUpKafNS3nn8zPaLb0K9PZJyxiLec8eRM252Zr1PvxnKm7GPaQ+14Tj9r95zOzuwsLk3q7p6hKb3UpTrqwnweE8vv4vBmd8OvH7dibdkPsxQtDs6Wot+OUZX2Z5tte7H93zOY7FaOV1tmqs4ynNvL728t/n+Z9M7Rdko6uhUe1lVDeg3uKL3ox+zx6EDZHYt6eKhGaaTePda4Z8zlFJifk+jzerpek53tP08J+ngoxy+CJ2yaG3Kx5W9jdT6RXL+ZtVsxcN95x06Ei3VxgsI7vly9tXqVGI2bbvVRfjJfKTRzmv2g28LjJ8l/HyOg2MvoK/w8fPLyETQAAAAAAAAAAAAAAAazhlY/4n3kSX59f+dxLlPBE1FvX5+KCNcjJjPy6eJH12vrorlbdONdceMpyeIrLwvzaXqESMjJy39fa7OGj02r1j+9VS66fWyzCS9CLtHbe1oQVro0dEfaVwhTO2d1905zUY1KUcRi23z6DWorNpyHZZMZK/Y22q9VUra8ri42Vy4WU2L4q5rpJMnNhltkxk1cjVyA3bMbx5uZq5gbymRLrjFlpC1MyjF+oRFhrpQkpRk0+9Ee+xkC3UFR1v9aq1VY7X7Nxrm97juvEXx8H4EPZO24+zhhrG6v3HB9odVOyMNPDjO2cY4XdlcPV4+TM7c2LqNm1wcL95SkoV1yjn3sccNPOP5nK18l7uL0tuTji29Z7PpcdurvRl7cXejidpWQjoYwUMajerdlybbk8Pex1is9EVuztNOeMyk/VmteeK7Gu91PaCC5zXzIkdVbe8Vxaj1nJYXojy2bsOuOG1ll/VFJYSwgyh16GNcX1k/ik+bLzY7+hj5yX+dlXqHwLDYT+i/al+8qLEAAAAAAAAAAAABgDJq2BpbEgXxZYNnjbBMgrtPfuvdlyfJ9z7vJnrqtNCyEq7IqUJRcZxksqUXwaZH1dRjSa3PuSfvfZb+0u7zLCS5qjadmy2tJdC2+iTxoLIuG/j/tZuTS3kvhf2lwIPaXtVTfbs6utzU1tCiV1Ntc6ra92SS3ov8T5Z5HY7U2fVqKp03RUq5LDT5p9JJ9GuaZz77Hzn7NajWXWxqf0LjXTVckuW9fhzbx1TiYvWbRkS9fpefj4re69dmNzJ+GdfyG3aXd0dj11NlVduEtRp7LI1x1sF0Sf9qlyljjyZfbN2nDUUwugpKM45SnFwmu9NMg6Hs/paHvV0wU+ts82WvzsnmX5kvVa6uqLnbZCuPWVk1CPzZ0eNKczVzKfSdqNLdZ7Ku5ObWYpqcPaLvg5Jb/oWDmB6uZo5nk5mrkELWV+okyc2RNTEoqdRaVl02Wuoiil23eq6pNc37sfN838siZyNbpSb2iseXt2J0P6Trp6hrNdKxDu33lR/1P5GO1W0P0jaG6nmvTrdXc7Or+f/AMl/sWtbO2W7ZLFjg7ZJ83ZNYhH0935M4vQUSUN+XGU25yb5vPL+fqeesbMRPzl9jmvHHx2mvj9sff8APistVdvQx4r9567Gt3ZqLX+xXpk/SL6X0R1t3fJp2dvpeSJUSFoH7qJ0QkvK/kTtg2LcccrO/LhlZxhdCFfyKyXNlhHaA5KnX2w+GcvLOV8mTau0Fi+KMZfOLLia6AFZTt+t/EpR9Mr8ibTra5/DOL8M8fkRXsAAAAAAADRmrN8GN0DzkeUyQ4GrrIIFsclVrdHnijoZUHhZo8gUWl2px3LeEuUZvlLwl3PxJkngxrtkbyeUVandp+Ek7Ku77cF4PqvAsSkwhdpbNbFwlQ5PTr6+GnjD9Mx96tzzFrlwST8yt0W0NmJ+1UbrpL4tRdTqdTOuX3ZScW4NdySOppvhZHerlvLr0lF90lzRW6/s/TbZ7ZOym/k7tPN1WSj92TXCS80yzvhaTWJ/dG/T7S5rZG09Jqf6Qlq3X7J6pOuVr3PcUN2vcbxJSSj048fEstk63Uq2MKVbqNG/7XVRdNla/uTl71y84p+JaaPYWnqlvxr3rOttrdtz/bnlr0wem0Nr00LN1sIZ5KT96T7oxXGXojNK+2Ml05+WOS82rGR06fKMTWzVyKR7X1N3/T6dwj+u1eao+cal779d0rtFtLWu/U1Kyi90yrUq5wenbU4KWYSjnCzlYkny58TUzEOdaTaJmPHf+8dU5nhfLgVS7S1xe7qIW6aXLN0c1N+F0cw+bRYxtjOKcZKUXylFqUX5NcysKzVSwUmto9rdTnHs4NTsT5Nby4euMF1tCGMlVpn9ZJ8Xwil14cUvmzlzTlHo9PaaXi0eFr2y2itXZRo6c7m97S2WMLC6eSWfVo1t2Zw4cj02fp93MpfFLn4LpFeBM3hTY6z3lrm5f1IisdocvqdO4SWeTZLp+tX4UW2o00ZrEl/MrXo5wsjL4oJYzjiuPXwLM65V6Ot2dyRZQRWbMeYotoIJLwvXAq7eDZbamSistpLxeCpl7zbw0umeGfHBdZlqZG6YNajIB7Rpxjezl/DCKzOXkui8WBvptTaniEpeWcr5PgX+zNVKyLcmpNPG9FYT/mQdJshy+sxGP6uPJ/if2v3FxXWorCWF4EWIbAAKAADGAZAGAZAGBgyANXFHjZpIy5o9wBR6vszFvfrk659JQ4PyfevBkO3T3Q+thvL9bUs+soc16ZOoGAOR5rKaku+Lyv8AYpdodnKrLfbwc6dTjCvpeJtcsSTzGS80d3qdlVze9jdn9+D3Zevf6lXqtkWR4pK1eGIWfL4ZfkNZxw2ujtOtr6RW1pfFp66Y3ecq7OEn+GS8ip0Oj1j1j1VKtnKUdy56nTrRVNbuEmsuUmsJ+6unM71xWd3OJfcmtyfyfP0MSra5rBJpEzrtT1F6VmsZ1jO0f7mqN7Albx1d0rl+phmnTeTgnmf7TfkWtNEYRUIRjCKXCMYqMUvBI9ZJ4eOfTPLJx+sp1LnL+kYXWabPux0LboS/8sFi2X5o04rHaW3anvVUqeptXOGnSmoP+/Z8MPV58Cl2LtmpNvUSdUW8178ZKreecp243crgufeXej7S6KMdzTQslCOOGm005Qj4NJZT9Ci7MbYhTdqNNYpLTOVltNl0JVxhH4nCe8uCx39V4nC9o90Q+jwcFp4OS3t65E78POfT+NdfXJSSlFpxfJxaafk0bJHJ2URulnZdVlTz72qhKVGk58fo2mrfSPqdZo6LIwirZqyxL3pqCrUn37q5HR4dbJG0UbbplRJhreuKXHGH3rMX+RIVr+9P/wBk/wCZGSNkMNevDnjj3vi/mw5HnkylkuI2bNoUuXkubfBJeLN40pNJpyn0rj8XnJ/ZRZ6XZLlh24wuMa4/BHz+8/FhELSaVzf0a4dbZLh+xF8/Nl1otmwr485P4pS4yb8yVCtJYRsXFDJgyUAAAAAAAAAAAAAAAAYBkAYGAAI2r0Fdq3ZxjJeKTKfUbBsh9TZw/V25sh5J/EvmdCYaA462e5wurlU/vLNlT/aXFeqNtzgpJqUekotNfNHV2Up8Gkyo1PZuGXKpypn31vCfnHk/kNTHLbQ7O6e97868WLldU3VcvFTjh/Mi19k63JT1Ft2rcfq1qZ78IfsJJN+LydDfRdX9ZWrI/rKeEvNwfB+jPOqUJ59nJSa5x+Ga84viEeailwXBdEuSRnBu4mMA1pujdNsDAxWMA3hW28JZZ7xrUXupe0s+5H4Y/jl08iDzroynJtRiucpcEiXpdNKf1acI9bZL35fhX2fPmTNLshtqdz3mvhiliEPJfxLWEEuQVG0WzoVrguPVvi2+9slpGQUADIAAAAAAAAAAAAAAAAAAAAAAMGQBgGQBgxgyANJQK/XbCpt4yj73SS4SXk1xRZgDl79laiv4ZK+H3bOE15TX8UQ/0iGd2W9TP7tqwm/CfJnZuJH1OghYmpRTXiskTHNS08l0f70bfo+FvWPcj3vm/BLm2WMeze48022VL7sZZj/heUiRRsSKlvzlKyf3pvPy7hpiv02lnZwinVX1f9rNef2UXGj2fCtYikiTGCRsMVhIyAUDIAAAAAAAAAAAAAAAAAAAAAAAAAAAAAAAAAGAAAAAAAADIAAAAAAAAAAAAAAAAAH/2Q=="/>
          <p:cNvSpPr>
            <a:spLocks noChangeAspect="1" noChangeArrowheads="1"/>
          </p:cNvSpPr>
          <p:nvPr/>
        </p:nvSpPr>
        <p:spPr bwMode="auto">
          <a:xfrm>
            <a:off x="63500" y="-839788"/>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196" name="Picture 7" descr="http://onlinesurvey.surveyshack.com/Portals/16480/images/surv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32559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35350" y="2133600"/>
            <a:ext cx="4953000" cy="3416300"/>
          </a:xfrm>
          <a:prstGeom prst="rect">
            <a:avLst/>
          </a:prstGeom>
          <a:noFill/>
        </p:spPr>
        <p:txBody>
          <a:bodyPr>
            <a:spAutoFit/>
          </a:bodyPr>
          <a:lstStyle/>
          <a:p>
            <a:pPr>
              <a:defRPr/>
            </a:pPr>
            <a:r>
              <a:rPr lang="en-GB" dirty="0"/>
              <a:t>Survey aims were to:</a:t>
            </a:r>
            <a:br>
              <a:rPr lang="en-GB" dirty="0"/>
            </a:br>
            <a:endParaRPr lang="en-GB" dirty="0"/>
          </a:p>
          <a:p>
            <a:pPr marL="285750" indent="-285750">
              <a:buFont typeface="Arial" pitchFamily="34" charset="0"/>
              <a:buChar char="•"/>
              <a:defRPr/>
            </a:pPr>
            <a:r>
              <a:rPr lang="en-GB" dirty="0"/>
              <a:t>gather information related to attitudes around e-submission and marking in the Business School</a:t>
            </a:r>
          </a:p>
          <a:p>
            <a:pPr marL="285750" indent="-285750">
              <a:buFont typeface="Arial" pitchFamily="34" charset="0"/>
              <a:buChar char="•"/>
              <a:defRPr/>
            </a:pPr>
            <a:r>
              <a:rPr lang="en-GB" dirty="0"/>
              <a:t>identify potential advocates and disaffected members of staff</a:t>
            </a:r>
          </a:p>
          <a:p>
            <a:pPr marL="285750" indent="-285750">
              <a:buFont typeface="Arial" pitchFamily="34" charset="0"/>
              <a:buChar char="•"/>
              <a:defRPr/>
            </a:pPr>
            <a:r>
              <a:rPr lang="en-GB" dirty="0"/>
              <a:t>identify participants for the project</a:t>
            </a:r>
          </a:p>
          <a:p>
            <a:pPr>
              <a:defRPr/>
            </a:pPr>
            <a:endParaRPr lang="en-GB" dirty="0"/>
          </a:p>
          <a:p>
            <a:pPr>
              <a:defRPr/>
            </a:pPr>
            <a:r>
              <a:rPr lang="en-GB" dirty="0"/>
              <a:t>The number of responses was 24, representing a 57% response rate.</a:t>
            </a:r>
          </a:p>
          <a:p>
            <a:pPr>
              <a:defRPr/>
            </a:pPr>
            <a:endParaRPr lang="en-GB"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419872" y="404813"/>
            <a:ext cx="51149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Pre-experience Interviews</a:t>
            </a:r>
          </a:p>
        </p:txBody>
      </p:sp>
      <p:sp>
        <p:nvSpPr>
          <p:cNvPr id="9219" name="AutoShape 6" descr="data:image/jpg;base64,/9j/4AAQSkZJRgABAQAAAQABAAD/2wCEAAkGBhQQERQUExQWFBUUFRQYEBIUFRUQEhYXFRUVFRQYFRUXHCgeGBkkGRUYHy8gIygpLCwsFR4xNTAqNiYrLCkBCQoKBQUFDQUFDSkYEhgpKSkpKSkpKSkpKSkpKSkpKSkpKSkpKSkpKSkpKSkpKSkpKSkpKSkpKSkpKSkpKSkpKf/AABEIAOEA4QMBIgACEQEDEQH/xAAcAAEAAQUBAQAAAAAAAAAAAAAABQEEBgcIAwL/xABKEAABAwIDBQMIBwQIBAcAAAABAAIDBBEFEiEGEzFBUQciYRQyQlJxgZGhIzNicoLB0QhDseEVJDREU5KT8Bay0/EXVJSio7PS/8QAFAEBAAAAAAAAAAAAAAAAAAAAAP/EABQRAQAAAAAAAAAAAAAAAAAAAAD/2gAMAwEAAhEDEQA/AN4oiICIiAiIgIiICKIx/aumoWh1RKGF31bBd8sh4WjjbdzjfTQLG6/bCqcze5YcNpydKjEXXncPsUrHCx8HPv4IM7uratxKKFuaWRkbeGaR7Y26+LiAtJ4t2pUTLh9TX4i7mGP/AKNpjwv3YsjiPBwcOvVYvL2vNjN6XDKOE2tvJGGqm4/4jspI8DdB0EzbSjdfJO2QA2JiDpgD0vGCLpJtnSj03+6Cod8hGub6rtpxWQ38qLBybHHE1o8PNufeSrd/a3ip/vsnuEY/g1B0l/x3S9Zv/SVf/SXo7bejaMz52xjrK18H/wBjQuZv/FjFP/Oy/wDs/wDyrin7ZMWZwq3H70cL/wDmYg6doNo6aoNoaiGQ2vlZKx7rdcoN1IArmBvbPPJYVlLR1g0zb6Boebcw4aA255dFlOzvaVRvsIqipwuTSzJHHEMPJvexbJdzASTq3J1ug3uiwun25fThvl7GMifbdYhTOM9A+/DMfOgJv6V28e8swhma9oc0hzSAWuBDgQeBBHEIPRERAREQEREBERAREQEREBERARFQlAJWBY7t7LUTuosKDZZm/wBpq3a0tKL2JceD36HThcc7ECO2u2tlxCpfhuHvEeUO/pGu4Mgjbo9rXetxBNxroCLOc3Ve2e2kUcH9HYZdlGz66XhJVP4Oc86EsNuHOw0AAACZxnb2nw17/IneXVztJ8VqPpbHgW07ToGjlbS3rjhrTFsbnq5DJUSvlefSe4uI8ByaPAWCsiVRBW6oiICIiAiIgKoKoiDJdj9vanDXWjdnhdpPTSd+GRp84Fp0aSNMw99xot7bH47FSyQsidfD8Qu/DnH+7zm7paR1tGguzFovoQ5uvFcyLYXZhjbJBJhlS4iGrI8nk5wVQ+qkYeVyAPaG8iUHUAVVi+wW0b6mF8VRYVdI/c1jerh5krfsvb3get1lCAiIgIiICIiAiIgIiICIiAtedqO20sJjoKG7q2qs1pabGFh0z39FxANj6IDnaWF9hrQMWJvp3Y5irx/WGTupKS+pic5+QkaaFsYYAfskcyghNt8Yjwym/omjdmPHFakedNLpeJrvUbwI8Letm1sVWR5JJJJJNyTqTfqeq+UBERAREQEREBERAREQF9MdY3GluBXyiDe2C7X6UWMX4ltDjYHu3NQQOndJPRwaFuwG65c7JapsstRh0p+ixCF0YvwbMwF8L/aDm9+Vby7J8ddU4cxsv11M51NODxDobAX8chbfxugzJERAREQEREBERAREQEREBau252QL2YjTxj+2NbV0wA41NPl8oj8S9gY4Dq6Q+itorHtu3GOikqG/WUv9YiPjDdzm+xzM7D4SFBx8RqpbCtnHVABbNTMuSAJqiOA6ffOinu1PBYocQEkOkFZHHVQ2HmtnuXWH3g4gdCAozDNj5KiV1Ox7fKLB0ETjlbUNLS68Uh0JLbOaDYOBOtxYhIu7IsSLM8ULJ2WvngngmBv0DX3PuCxfEcJmpnmOaJ8TxxZI0xu+DuI8V6P39HMW/SQSxmzgC6KRpHW1iD+qyKm7Tql8e5rQyvg/w6gfSN6mOdvfY/7Vz7EGHIpLGqWFpD6d5dFJctY+2+iIOrJQNCRcWeNHA8iHNbGoCIiAiIgIiICIiC9wXEnU1RDM3zopGPH4HB35fNdF7FyiDHcSp22yVLIauLXm4DeW9plJ/CFzQFv3Z6stjeEkfv8ABYg89bMldc/6YQblREQEREBERAREQEREBERAWA9teNbjC5I2/WVTmQRt4k5zd9h9xpH4h4LOKurZEx0kjgxjGlz3uOVrWgXJJ5BaUrtpG11Q7F6kFtBQEtw2J3ddU1F+6Wg/aaHHpkA9FyDC+2J4ZV09MDc0VFTU73dXNaXn5PCstksSl3UgDQ90TJGUkly2WF08U28ax3NpjbM8NNrPaC0tLnZsZxbEn1M8s0hu+V7nvPi43Nug5AdAsl2Ia90VTGHMgbLu7VczRuY3N3jHgyHRjjDPLYjvXAAte6Ca2xr5JYmMxOIvc0ZaPFqcB28aPQmBsJfFpLXsN7jU31qth/8AEcFLUzyipdLFNI5zqCGPPTyM0LGTvqBkvbTM1khFjY8CsAqJQ5xIaGgkkNFyGgnQAnWw4aoPi6oiq1pPDVBRFdx4Y88re0/kvYYOfWHzQRyqFfOwd3Ig/EK3lpHM4j38R8QgvaLZ58jQ9zo4Y3ebJNIImuscpLG6vkAOhLGm1ivfFdkZ6eITEMkgJsKiCRlRDm9VzmHuO8HAFeuzeylTikrmxWtG0GaaV+SKJgFgXvPAWboADo06WBWR4RhU2DVlO2V0NTSVx3Uu5k39NPGXBkjb2HfYXgjQWPA6lBrxFM7X4J5FW1FPckRSuawnUll7sJ8S0i6hkFQuhNnaG+PUbC0g0WDwtfzAeWlvH2TH4LTGwuBeW4hTQei6Rpk8I2d+Q/5Glb77Km+V1eJYkRds8+5pnWt9FALAjTgRu/ewoNlIiICIiAiIgIiICIiAo7HdoIKGF01RII428zxJPBrQNXOPQaqQK1FtbspPPjcUtbaahs7ySO5bAJAzuQzX0YXyekdH6N55QEbtJtA7EoxVYg6SjwoEGmpAf61XOGoNgdG8DfzQLWPpjVu2O2MmIyN7oigiGSkpmaRQxjQADm4gC7uduQAC+Ns8Xq6mrkdWZmzNOUxEFjYgOEbGHzWj58bm91BIC+5J3OsCSQ0WaCdAOgHJeaIK3VEUjhtFfvO4eiPzQfNJhhdq7QdOZ/RScUIaLNFl6K2qq1sfieg/PoguFVQk2JPdzsPD9VbmQniT8UGRosejqXN4OPxV9T4tyf8AEfmEGw56EtwWngicyFtXNLNWSuu1mSJ4iY11tXatzBjQSS3QcV97Lxw1EkUhDmYZgrXSukkAEk8z3B+reTnva2zLmzWNBN3KDxCs3tHRAa7o1TBb7UkcoA/1FI9o8ppqeLDYTZsAbLWkab2oe0ON+oa0i3u9UIMAx7FnVdTNUO0dNI95F72zOJAB6Aae5WICopnZHZt+IVUcDTlBu6WQ+bHE3WR7idLBvzIHNBluxtA+kw+WoaL1WIO8iw1o0dZ5AqJR4cGB3IjxXQ2yeAMoKOGmZqImAF3DM4957ve4uPvWA9neGNr6zy5rctHRt8mwiM3sQ0ZZJrHiTrqdbuN9WragCCqIiAiIgIiICIiAiIgL4mha9pa4BzXAhzXAOaQeIIPEL7RBgHabsZTVMO8njOWNveqYxeogYPTI/fRN4uYdQLluq1FJ2UZzuY52Cqy56dr3Dyeuhd5klLLydbQxuvrre3Dfu3eMMpMPqZZLZRE9oB9Jz2ljGj2ucB8VzntMHRYPhsUrryudUTxMI70dPIWCPxDXua54/kgg9qtmjh74opD9OYg+pjzNfunue/Ky7dL7sMcR1coNVJVEHpBFmcB1KyBrbAAcBwUXg8d3E9B/H/spZBbV1Xu26cTw/VQhJJ6k/FXGITZnnoNB7v5q5wql9M/h/VApsK5v/wAo/Mq9bSMHoj4X/ivR7wBc6AcSrJ+LtHAE/JB7yUDD6IHs0UdVYcWajUfMe1XsOJtdoe6fHh8VdoLSoBppMlyY3BskR5ZZGhzXDxANj4tI4hZft9LvKlk3B09NTSyN5hz4mg6eIaD7CFjYx6Sma1oZDKxpJhE8LJ9046kMLho0kl2U3bck2vqvCLGJKl73zPL5HHM57jcm/wCmmnIWHJBF11Pkf4HULZuBbNSQww4dF3a3Ew19c+2tLRDUMPRzh3nDTk0jUFROy2FRF76ypF6ehbvJGn97IdIIR954F/AG62/2R4DJu5cRqtaqvOck+hCbGNregIAdboGDkgzfB8KjpYI4Ym5Y4mhrG+A69SeJPMklXiIgIiICIiAiIgIiICIiAiIg1H+0DGclA6QnyUVJFS0cyQ3KdOYYJgPvLVXaoyZ2K1IeLhrw2ENByCENG4DBwtkI4aXJW+O2nDRNg9RpcxZJW87ZHtzHw7hd81rapx6tZFQ1VNXR029o4hLHNM0NklgL4HvEb2lhJDG3Nhy6INPlqWWZ4h2uYjNcPliNxZxFPTkn8RYfksRq6p0ry95u5xu42DfkAAEF/g47rvaP4KQUfgztHDxCkEGNk3KyGBlmtHQBY+5tiR0U/TPzMafAfzQR+LT6hvIan2/7/io5XmKt+k9oCYWwF+vIG3tQWik8Lqie6fw/ovfEoQ5hPNvD8wr/AAvCtxSeUSCzql26pGkaljXB1TMOgAAiHXev6ILSsizMcPC49oUTh77SN8dPip1Q2FyBlRG4i4bIwkdQ1wJHwCDblHs5vpKPCSNARU4pb13AERuP2Yy1ntk6rfDGAAACwA0A0A9i1Lse4M2hrQ43MzXPid1a90Urcvhkd8GLbiAiIgIiICIiAiIgIiICIiAiIgwvtgxptNhNTcjNM3cxg83S6G3sZmd+FaC25O4psNpD9ZDTvlmHNjquTfNY7oQzKbfaWye1CQ1mO4bQv+pBje9p4OL3uL79e5EGj7x8VpXaDGX1lTNUP86WRzz4Anut9gFh7kEciIgvsJks8jqPmNf1UwsbjkykEcQVkEMoc0Ec0EVicGV9+Ttffz/34r0wysDe673H8lIVEAe2x9x6FQlRTFh19x5FBM1VKJBroRwK8qXDQx17knly46Kzw6VxcGmQRtPFz8zmtHsaC73ALK6LbaCgANJDvqi39rqmizD1gpmkhpHJz3OPgOCCcotjIqaDyvFXGKDjDSg5ampIsQ0N4tadL8DY65RqcSxfaKTEaozPa2NjGhkELNI4Y26MjYOgFzyub6DgIjFMXqK6YyTyPlkd6Tjew6AcGtHQWAV9SU+7bbnzPig9JH5QT0BKicLjvJfoCfyVzitRYZRxPH2L0w2DKy54u193L9UGfQY85kNJiEd3TYc+OGsaOL6ZxLYn/BzoiepaV0HQVrJ4mSxuDmSNa9jhwLXAEH4Fcj4DtT5LVZy3eQua6KphNwJYH6SN4jXmDyLWrc/Zbj4o5hhz5N5BMDNhFQeEkTiXOiJ5PBvdvJwePVQbZRUBVUBERAREQEREBERAREQEREGu+1XYiSoEVdSf2yjIdGAL7xjHZ8lubgbkDndw5i2lcY2eZiIdVYe27jd9XQDWeFxPfdC3jLCSb90XbexAXVy1nt52Nsq5DVUcnktVfMSMzY3u9Ylmsb/tNvfmL6oOanRkGx4jiOY9oVLLa2JYLj8ZDZ6VlZbRr5KekxAkAAayOaX8vSIK9ML2Zx6Q3ipKelvoXiloaVwt4hm8+AQa5wzZaqqheCnlkbze2NxjHW77ZR7ypam2bNP9fV0kI5s33lL/APLTNkANupAPVbYpew+pqiHYniMs3WKN73t4k2D5eA14Bg4rN8D7McOo7buljLhb6SUb99xzDpL5T92yDQDMOpXAEVoI9YU01v1VH7OmRpMEkdSLElkeYTWHPcyNDnaa9zNbquo/JW5coaA31QAB8BosU2n7MqasBc1ohmGrJ4mhjw4cC4NsH/I9CEHND8MYeRHsP6r4bhLep+QWY7R4a9sssM4DayBpe8jUVUQGYytPORrRmJ4uaHEgOY7NiL8SYOd/YD+aD3ihDdALf76ryrKwRjqeQ/MqznxYnzRbxOp/ko9zr8dUH05+Y3PPir6uxAEZWcOZ4e5RyICy7ZLGmyMFFPJum595QVRvelqNLHMNWxPIAd0Ia7kSsRVQUHWfZ9tk6sY+Cpbuq6mOSrhNgSRYCVoHFjvDQE9C0nL1y/sjtLJM6HdvyYjT2bRSvPcqohxpJyTq61wwk6+ZcHKV0DsZtfHiVOJGAskaclRA7z4ZBo5rgdbXBseY8QQAn0REBERAREQEREBERAREQEREFMqAKqICIiAiIg112ybNGWmbWwaVNCd6xwFy6NpzSNPUC2fX1XD0iud9pKRjJQ+IWinYJYRxytfcOj/BI18d+e7vzXZFSG5HZ7FuU5wdRlt3rjpZcf4zK00dMGtLRvqwx5nZyIiYMjL8w1wkN7C5cSggUREBERAREQfTHkEEG1tQRoVsrZPa2WSYVMB/r8bRv4b2ZiMLRd2g/vLWi/2rXHeBDtZr0gncxwcwlrmkFrmmzmkG4II4EEXug7H2W2ohxGnbPA67XaOadHxvHnMeOThf3ixGhUwubNj9sJRKaqlA8rtfEKId2OujbcumhaPNqGi5c0Dq5oIL2rfmy+08GI07Z6d2ZjtHA6PY7S7Hjk4X9h0IuCCgl0REBERAREQEREBERAREQEREBERAREQRW1VSIqKqkPBlPO4/hicVyVjhIgomk6Cnc4Dpnqag/EgNK6g7Uqox4RWuHOBzfdIRGfk4rlvaGwfE0DRtPTfF0LJHfOQoIpERAREQEXrBSvkcGsaXucbNa0FziegA1Klhs2ItaqZkHG8Q+nqNBw3TDZhvpaRzOfRBCK6oMMlqHZIY3yu9WNjpHcbcGjqVKDEqaLSCn3ruUtU7Pra12wRkMGtzZxk5LJKDZLGsSaGtjkZAeDXZaKmsebYgGtPC12tPJBAU2y1RA5r3yw0rmFrmmSpjZMwg6OEcZMoII9W46LL4dsG4fIK2nqqd9Q5wbX0sG/bT1bf8UB8LBFJqbgaXJc21ywz2C/s3E2NVVAdWU7L/APySW/5Fm+GdiOFwDWAzH1ppHv5+q0hvyQT+yG2EGJwCaB3hJGbCSN1r5Xj+B4Hkp1RmF7NUtK4up6eGEkWc6KJkbiONiWgE6jmpNAREQEREBERAREQEREBERAREQEREGAdudTkwacXsXuhaPH6VriPg0/Bc2bQvvUSD1SGeA3YDAPcG29y6B/aDkHkEEZ/eVcQv0AZJf+K51rps8j3es9x+LiUFuiu6bDnPGbRrOcjzlZ7ubj4NBPgpHDqZpeGU8L6uY+aCxxZ7Wws7zva426tQR9DhEswJYzut8+RxDIm/fkcQ1vvKvvJ6WHz3uqXj0YrxQA/aleM7vY1o8HLYuD9iWIV2V1bKKeMebFpI9o6MhjtHH7Lj2LZ+zPZDh1DZwh30g4S1FpXX6htsjfc2/ig0TgmA4niLS2jpzDA+wcY2+TQEfbmec0w52c55WfbO/s4tFnVtQT1ipxlF785Xi5HsaPat1hgH5L6QQGAbCUNDbyemjY4fvCN5L/qPu75qesqogIiICIiAiIgIiICIiAiIgIiICIiAiIgIiINNftF1ha2gZcAGWV5vrrGIwDb8ZWoNmtm5q6Td0sLppALvzZWxs1AzOJNrcePwK392j9nEmMVlNd+6p4Y3bx9g5zi947sbb8bM1cdBcaO4LLNltkKbDYt1TRhgNi9x70jyOb3nU89OAvoAg1rs3+z80kSYjOZnafQwktjFuRkPeI8GhtltPBtnqejZu6eJkLdLhjQ0m3rO4uPiSSpFEFAFVEQfL32+IHxNgvpWr4Tm0HEtJcSLANsbDnxHzXz5OcvMHMXG1ib3OW9zY2008AgvEVqI/N0doCACRf2nXU2/ivgxOPEG9owdejrv5oL1eUxJBtoetr9L29y8XMJAaQbFxJN7DKHEgaG+umiqYO+LN53zG1gA21mi/H9Sg+qV5I1vawsSLE8b6FXCsdw7LwN8hA1tqT7fmvuSIkHiLOu21vVAGhPXWx6ILtFa94AAA8DfN3jewIub+1BI+47umnwze3ob+5BdIvlEH0iIgIiICIiAiIgIiICIiD5K+kRAREQEREFCiIgKiIgKqIgIiIKFERBVERB//9k="/>
          <p:cNvSpPr>
            <a:spLocks noChangeAspect="1" noChangeArrowheads="1"/>
          </p:cNvSpPr>
          <p:nvPr/>
        </p:nvSpPr>
        <p:spPr bwMode="auto">
          <a:xfrm>
            <a:off x="63500" y="-657225"/>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0" name="AutoShape 8" descr="data:image/jpg;base64,/9j/4AAQSkZJRgABAQAAAQABAAD/2wBDAAkGBwgHBgkIBwgKCgkLDRYPDQwMDRsUFRAWIB0iIiAdHx8kKDQsJCYxJx8fLT0tMTU3Ojo6Iys/RD84QzQ5Ojf/2wBDAQoKCg0MDRoPDxo3JR8lNzc3Nzc3Nzc3Nzc3Nzc3Nzc3Nzc3Nzc3Nzc3Nzc3Nzc3Nzc3Nzc3Nzc3Nzc3Nzc3Nzf/wAARCACWAIIDASIAAhEBAxEB/8QAHAABAAICAwEAAAAAAAAAAAAAAAEHAggEBQYD/8QAOxAAAQMDAQUGAggFBQEAAAAAAQACAwQFESEGBxIxQRNRYXGBkRQiCBUjMkNSYqFCgrHB0RckkrLw8f/EABUBAQEAAAAAAAAAAAAAAAAAAAAB/8QAFBEBAAAAAAAAAAAAAAAAAAAAAP/aAAwDAQACEQMRAD8AtBoWaloWYCggBSpwoIzoqMea8ztNt7s/s2XxVlZ21UwgGlpsPkB/VqA3v1IXlt7e38lozYrLMGVr2Zqqhp1gaeTW/qI69Ae86UY5ziSSSSdST1QXTX77aMY+rrVOe/4gAY1/S7uWNHvupuD/AH1qlDuLGISCOHPPV3PHT91S+SiC9P8AWyzGNxFrrhIAcB3BgnPeCcd/+VmzfVY257W315OMjsmsI5nAJcRqBjOmM5AyAHGiMpk9UGwVv3ybMVUwiqYq+jB/Elia5g8y1xP7L3VsuVDdqUVVsq4aqA/xwvDgPA45HwK1DycLl2u519prG1dsq5qWdvJ8Tse/ePAoNu8KVWm7zejT3p0Vsv5jpri4hkUw0jqD0H6XE9OR6Y5Ky0AhQssJwoMUWXCiDBowslACzAQRhdPtZe4dnNn6y6zgO7Fn2bD+JIdGt9T+2V3ONVSX0gL32ldb7FC9wbCw1M7RjBc7RgPiAHH+ZBVNbUz1lXNVVchlqJ3uklkdzc4nJPuvih8VCCUUIglFCIHRSo6IUEg4V+7n9uHXym+pbrI51yp2F0Urvx4x3n8w69416FUCvYbpmyu3h2fsjq10hJ7m9m7P+PVBs0OalAFOEEIpwiDALIKApQfOpqIqSmmqal4jghjdJI8nAa1oyT7ArUvaS7y36/V91mzmqmc9odza3k1vo0AeivPfbtG21bM/VcUhbVXLLPlGcRAjjz55A9Vr0UBFCIJRQiCUUIgdFKhEBX1uU2Wo4bdFtK2XtZ6mJ0bW8OBHh2HD3b+6oVbK7mblS1+wtFBA5gmoy6GeNuhaeIuBPmCDnz7kHuMIpUoMUWWiIPmApQBS377fNBrTvcu0lz2zqg4jsacmGIa5AaeE5z3lpPkQvErs9ppJpb/XPqB9oZTnJzkY0/ZdX0QSiIgIiICIiCOilR0UoC7/AGI2oq9k79FcKfL4T8lTADpLH1HmOY8R5roF22zOz1w2murLdao2vmLDI4vfwta0cyT6j3QbXWu40t2t9PcLfKJaaoYHxvHUePcehHRcpea3ebLy7JbNR2ypqzUzGR00hBPAxzgMtZnXhGM+JJOmcL0yCEUogwCkfeHmgUOc1oLnEBo5knCDUzbGn+G2muLOFwb27i0uGMjw/oul9F7Xez8MNq3Mp3Nc5seZOE/dJJPDjodSfVeK6ICKUQQilEEIpRBHoidFKCFbX0fIK36/uFTFEw0Xw3ZzSFwDmv4mloAznv6Y05qpVdH0fLGxz7hfnVDg5h+DbACANQ1xc4c+4DyPoF0oiIgilEHzGnNcevljZTPMmDGAeLibkY/v5a5X3/ovO7b3iKy2sVDuF0nF9lE52O1kweFvvg+HCitft5NJR0W1NTHRQMp2uPE6Fh+7nUEjkCddByXlei514mkqLjLPM8vmldxyvJzxPOrseGdMdMLgoCIiAiIgIiIJAypc3HMt91Y26fYBm1FTJcbtHI21Uz+ENBx8Q/q3PcOvn5q96PZ6yUMXZUdnt0LDzDKVgz56a+qDUDTXUK8vo9Wyup6W7XCeJ8dHVdmyAvBHaFvES4Z5jBAz117laTLNamP7RlroGv8AzNpYwffC5o0AA5DQDuQEREQREQfPPQaqstuaR+0u0sVEJ3Cjt0eKjXQyyDIbjwa3P84HUqzOhXlr1SOpLDeJpnNNSGVErXnTUlzoyDjp8o90VrNcXMfWzGENERkc6MM5BpOQB5BcXosnDhcW/lJCjogIiICIiAuVarfPdblSW+lGZ6qZkLB4uOM+S4qtPcDYjWbQVV5mZ9lQR9nESPxX6ZHk3i9wgu6w2mlsVnpLXQtDYKaMMBxjiPVx8SSSfNc9ERBCVCICKERUooRBgFw71CJrZOMZIbx4HM8JBI9cclzAskGpN/tU9FtBXW8s4pIqhzWhp+/lw4cd+jmr53+yVNinpoKx0ZfPSx1LQzOWteNAQQMHT+isnebs9LR7ZUN1pYw8SyQNALiCXN0br5Bo8OEE6HTy28ox0txFLHWSVM1RHHUVRljaHR/IBHHoNOFuTj9QznGUHjEUIglFCIJHNbG7iX0r9hGNpg0TNqpfiMcy8kYJ/l4fZa4rvtjdqrjsjdm11udxMdhs9O4/JMzuPce48x7ghtmi6zZy+Ue0dmprrb3EwztyWuxxMcNC0+IOf/mF2SIIiFFQUREBERB8x4LML5grIFB0G3NXQ2mwVF4rYmyfBfaQt/PKctY3Pi5w/wDBat3CtqbjW1FZWSGSeokMkjj1J/sro+kHdHxW+1WmN3yzyPqJcHowANHu4+yo89UBFCIJRQiCURZDBYdPmHLyQWvuAvz6a71lhkI7GrYZ4sn7sjeYA/U3/qFey02pamehqoqqjlfFPC4PjkYcFrhyK29tM81TaaGeqa1tRLTRSShvIPcwF2PDJKDlomVGUEooUZQZIscog+IK+gOiIg1y323F9Zt7UU5BDKGGOFo4ueW8ZOOmr8egXgURBKIiAiIgLKLBcGnPzaDwKIgx7wVs3umu8142GoJKgkzU3FTOcf4gzRp/48OfEFEQewymURAyozqiICIiD//Z"/>
          <p:cNvSpPr>
            <a:spLocks noChangeAspect="1" noChangeArrowheads="1"/>
          </p:cNvSpPr>
          <p:nvPr/>
        </p:nvSpPr>
        <p:spPr bwMode="auto">
          <a:xfrm>
            <a:off x="63500" y="-657225"/>
            <a:ext cx="1171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1" name="AutoShape 14" descr="data:image/jpg;base64,/9j/4AAQSkZJRgABAQAAAQABAAD/2wBDAAkGBwgHBgkIBwgKCgkLDRYPDQwMDRsUFRAWIB0iIiAdHx8kKDQsJCYxJx8fLT0tMTU3Ojo6Iys/RD84QzQ5Ojf/2wBDAQoKCg0MDRoPDxo3JR8lNzc3Nzc3Nzc3Nzc3Nzc3Nzc3Nzc3Nzc3Nzc3Nzc3Nzc3Nzc3Nzc3Nzc3Nzc3Nzc3Nzf/wAARCACTAIUDASIAAhEBAxEB/8QAHAABAAIDAQEBAAAAAAAAAAAAAAEHAgQIBgUD/8QANxAAAgEDAQUGBAUCBwAAAAAAAAECAwQFEQYHEiExE0FRYXGBCCJCkRQjMnKhsbImNHSCwdHS/8QAFAEBAAAAAAAAAAAAAAAAAAAAAP/EABQRAQAAAAAAAAAAAAAAAAAAAAD/2gAMAwEAAhEDEQA/ALxAAAAAACG0urAkAhtLq9AJBipwb0Uo6+pOq8QJAAAAAAABjJ8+q+wEuvf9gBkAAABqZa+o4zGXV/dTUKNtSlVnJ9yS1A+ftNtXhdmLbt8zfUqDa1hS11qVP2xXN9V5LvKS2v33ZTIxnQ2boPG0G9O3qcM6slp4aNR9tX5lZ5vK3eaylxkb+tOrXrzc25Sb4dW3wrXolrol3GgB9uW1+00pOUtoctz66XtRf8mvW2hzdx/mMxkavf8APdTf9WfMAG1HIXsZcSu7hNdGqsv+z02E3mbW4adLsctVuaUHr2N3+bGXk2/m+zR48AdJbHb58JmHTts0lirx8uOpL8iT5/X9P+7T1ZaEZKcVKLTT5po4dL03CbbVKsnsvk7hz0jxWEpvmkk+Knq+5Lml4JgXeCEyQAAAxl1+r2Al6P7gDIAADwO++7/DbuslFVVTnWlSpRXfPWcdUvZP7M98Uh8Sl9NUcJj46cEpVa8/HVcMY/3SAoyXXkQAAAAAAADaxeQucXkLa/sqjp3FtUVSnJPo0/6eJqkx01WvQDtLAZKnmMJY5KlFxhd28K0Yy6x4op6P06H0Cs9wWUnfbD/h6jlJ2VzOjFt6/K9JJei4izAAAAxl56e7Ak0nz09wBkAABz58SS/xDif9LL+46DOZ9/8AfQutu5UKdRyVpa06U46coybcn/EogVoAAAAAAAAAAL5+HTLWNPGX+Lq3VKF7Uu+1p0JS0lOPAtXFd/6X0LqOKMRdV7LJ2lxa1JU61KtCcJxejTTO06D1owfjFNgfoAAMZPTvAl7+yAGQAAHNPxA4upZ7cK+4GqN9bwlGWi0co/LJfxF+50sVR8Q+KhdbJW+R7JurZXKSml+mE+T18m1H+AOcwAAAAAAAAABuYaHaZexp6KXHcU46eOskdq01wwS000OSt1eOWT2/w1CUJSjCv20uHu7NOa194o62XQCQABjL0b9AJdemoAyAAA81vJt53OwmcpUqfaT/AAdSSilq3oteXmelIklJNNJp9zA4ea0ILL35bLU8DtNTvbG3jRssjDjUYRSjGrHlJJLktdYv1bK0AAAAAABK5sgldQLW+HvGXb2tq5GVrW/CQtJwVfgfA5uUVpr46KX2OjDxG5eEY7tcOorTVVW/V1JHtwAAAwlpr9PuCZdesfcAZAAAAAPJbztl47VbKXVnThF3lJdtaya6TXdr3arVe5yXOEoScZxcZJ6NNaNM7g0Odd8+72riLy62jx2k8dc1uOvDi+ajVm3q/wBrb9m/ACpwAAAAAlLVpeJAA6w3Q5C0vdgcVC0rwqStqSo1ox6wqLqmvfX3PZnLG6nb5bFX9xC9pVq+Nu9O0hSacqclrpKKfLv0fNd3gdJbP7RYnaKyjd4i9pXFJ/qUX80H4Sj1T594H1QQmmuRIGMvJgS9/YAZAGtkL+1x1rUur+4pW9vTjxTqVZKMUvUDZNPJZOxxVtK5yV5QtaEetStUUY/dlM7eb7XGX4TY5L6o1L2tS19Ozi/6texUGaz2Vztw7jL39xd1W9dak+UfSPReyAvjaTflhbJzo4O1q5GqlyqyXZUtfV/M/t7lO7Xbd5/auclkr1q1cuKFpSXDTh4cvqfm9Ty4APmAAAAAAAAbeNyV7i7yneY66q2tzT/TUpScX6eaNQAXfsdvydOnStdq7ZzfR31vFavznD/z9i5MNm8ZnLVXWJvqF3R5JyozUuF6a6SXVPyfM4sPoYbNZHB3SusTeVrWutPnpy018mujXkwO0Zejfo9AUtsnvxtZ2Mqe1dvKF1BpRq2tPWNVc+sfpa5evkAPpbd758fiHOz2bVPI3i1Uqzf5NN+q/W/Tl5lG7RbUZraS47bMZGtcaS4oU3LSnT/bFckfIbIAnVvqQAAAAAAAAAAAAAAAAABKbXQEAAAAAAAAAAAAAAAAAAAAAAA/WhGMuLiWoAA//9k="/>
          <p:cNvSpPr>
            <a:spLocks noChangeAspect="1" noChangeArrowheads="1"/>
          </p:cNvSpPr>
          <p:nvPr/>
        </p:nvSpPr>
        <p:spPr bwMode="auto">
          <a:xfrm>
            <a:off x="63500" y="-657225"/>
            <a:ext cx="12287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22" name="AutoShape 16" descr="data:image/jpg;base64,/9j/4AAQSkZJRgABAQAAAQABAAD/2wBDAAkGBwgHBgkIBwgKCgkLDRYPDQwMDRsUFRAWIB0iIiAdHx8kKDQsJCYxJx8fLT0tMTU3Ojo6Iys/RD84QzQ5Ojf/2wBDAQoKCg0MDRoPDxo3JR8lNzc3Nzc3Nzc3Nzc3Nzc3Nzc3Nzc3Nzc3Nzc3Nzc3Nzc3Nzc3Nzc3Nzc3Nzc3Nzc3Nzf/wAARCACTAIUDASIAAhEBAxEB/8QAHAABAAIDAQEBAAAAAAAAAAAAAAEHAgQIBgUD/8QANxAAAgEDAQUGBAUCBwAAAAAAAAECAwQFEQYHEiExE0FRYXGBCCJCkRQjMnKhsbImNHSCwdHS/8QAFAEBAAAAAAAAAAAAAAAAAAAAAP/EABQRAQAAAAAAAAAAAAAAAAAAAAD/2gAMAwEAAhEDEQA/ALxAAAAAACG0urAkAhtLq9AJBipwb0Uo6+pOq8QJAAAAAAABjJ8+q+wEuvf9gBkAAABqZa+o4zGXV/dTUKNtSlVnJ9yS1A+ftNtXhdmLbt8zfUqDa1hS11qVP2xXN9V5LvKS2v33ZTIxnQ2boPG0G9O3qcM6slp4aNR9tX5lZ5vK3eaylxkb+tOrXrzc25Sb4dW3wrXolrol3GgB9uW1+00pOUtoctz66XtRf8mvW2hzdx/mMxkavf8APdTf9WfMAG1HIXsZcSu7hNdGqsv+z02E3mbW4adLsctVuaUHr2N3+bGXk2/m+zR48AdJbHb58JmHTts0lirx8uOpL8iT5/X9P+7T1ZaEZKcVKLTT5po4dL03CbbVKsnsvk7hz0jxWEpvmkk+Knq+5Lml4JgXeCEyQAAAxl1+r2Al6P7gDIAADwO++7/DbuslFVVTnWlSpRXfPWcdUvZP7M98Uh8Sl9NUcJj46cEpVa8/HVcMY/3SAoyXXkQAAAAAAADaxeQucXkLa/sqjp3FtUVSnJPo0/6eJqkx01WvQDtLAZKnmMJY5KlFxhd28K0Yy6x4op6P06H0Cs9wWUnfbD/h6jlJ2VzOjFt6/K9JJei4izAAAAxl56e7Ak0nz09wBkAABz58SS/xDif9LL+46DOZ9/8AfQutu5UKdRyVpa06U46coybcn/EogVoAAAAAAAAAAL5+HTLWNPGX+Lq3VKF7Uu+1p0JS0lOPAtXFd/6X0LqOKMRdV7LJ2lxa1JU61KtCcJxejTTO06D1owfjFNgfoAAMZPTvAl7+yAGQAAHNPxA4upZ7cK+4GqN9bwlGWi0co/LJfxF+50sVR8Q+KhdbJW+R7JurZXKSml+mE+T18m1H+AOcwAAAAAAAAABuYaHaZexp6KXHcU46eOskdq01wwS000OSt1eOWT2/w1CUJSjCv20uHu7NOa194o62XQCQABjL0b9AJdemoAyAAA81vJt53OwmcpUqfaT/AAdSSilq3oteXmelIklJNNJp9zA4ea0ILL35bLU8DtNTvbG3jRssjDjUYRSjGrHlJJLktdYv1bK0AAAAAABK5sgldQLW+HvGXb2tq5GVrW/CQtJwVfgfA5uUVpr46KX2OjDxG5eEY7tcOorTVVW/V1JHtwAAAwlpr9PuCZdesfcAZAAAAAPJbztl47VbKXVnThF3lJdtaya6TXdr3arVe5yXOEoScZxcZJ6NNaNM7g0Odd8+72riLy62jx2k8dc1uOvDi+ajVm3q/wBrb9m/ACpwAAAAAlLVpeJAA6w3Q5C0vdgcVC0rwqStqSo1ox6wqLqmvfX3PZnLG6nb5bFX9xC9pVq+Nu9O0hSacqclrpKKfLv0fNd3gdJbP7RYnaKyjd4i9pXFJ/qUX80H4Sj1T594H1QQmmuRIGMvJgS9/YAZAGtkL+1x1rUur+4pW9vTjxTqVZKMUvUDZNPJZOxxVtK5yV5QtaEetStUUY/dlM7eb7XGX4TY5L6o1L2tS19Ozi/6texUGaz2Vztw7jL39xd1W9dak+UfSPReyAvjaTflhbJzo4O1q5GqlyqyXZUtfV/M/t7lO7Xbd5/auclkr1q1cuKFpSXDTh4cvqfm9Ty4APmAAAAAAAAbeNyV7i7yneY66q2tzT/TUpScX6eaNQAXfsdvydOnStdq7ZzfR31vFavznD/z9i5MNm8ZnLVXWJvqF3R5JyozUuF6a6SXVPyfM4sPoYbNZHB3SusTeVrWutPnpy018mujXkwO0Zejfo9AUtsnvxtZ2Mqe1dvKF1BpRq2tPWNVc+sfpa5evkAPpbd758fiHOz2bVPI3i1Uqzf5NN+q/W/Tl5lG7RbUZraS47bMZGtcaS4oU3LSnT/bFckfIbIAnVvqQAAAAAAAAAAAAAAAAABKbXQEAAAAAAAAAAAAAAAAAAAAAAA/WhGMuLiWoAA//9k="/>
          <p:cNvSpPr>
            <a:spLocks noChangeAspect="1" noChangeArrowheads="1"/>
          </p:cNvSpPr>
          <p:nvPr/>
        </p:nvSpPr>
        <p:spPr bwMode="auto">
          <a:xfrm>
            <a:off x="215900" y="-504825"/>
            <a:ext cx="12287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223" name="Picture 18" descr="Man Silhouett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483647" y="-1328738"/>
            <a:ext cx="28575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9" descr="C:\Users\m.dransfield\AppData\Local\Microsoft\Windows\Temporary Internet Files\Content.IE5\TEPNOMYK\MP90044907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863725"/>
            <a:ext cx="592613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www.dropbox.com/static/images/ipad_splash.png"/>
          <p:cNvPicPr/>
          <p:nvPr/>
        </p:nvPicPr>
        <p:blipFill>
          <a:blip r:embed="rId5"/>
          <a:srcRect/>
          <a:stretch>
            <a:fillRect/>
          </a:stretch>
        </p:blipFill>
        <p:spPr bwMode="auto">
          <a:xfrm>
            <a:off x="1692275" y="3573463"/>
            <a:ext cx="1319213" cy="1309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http://www.superwarehouse.com/blog/How_to_setup_dual_monitors_two_monitors.jpg"/>
          <p:cNvPicPr/>
          <p:nvPr/>
        </p:nvPicPr>
        <p:blipFill>
          <a:blip r:embed="rId6"/>
          <a:srcRect/>
          <a:stretch>
            <a:fillRect/>
          </a:stretch>
        </p:blipFill>
        <p:spPr bwMode="auto">
          <a:xfrm>
            <a:off x="3490913" y="3573463"/>
            <a:ext cx="1897062" cy="100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http://blogkindle.com/wp-content/uploads/2010/08/kindle-3-266x300.jpg"/>
          <p:cNvPicPr/>
          <p:nvPr/>
        </p:nvPicPr>
        <p:blipFill>
          <a:blip r:embed="rId7"/>
          <a:srcRect/>
          <a:stretch>
            <a:fillRect/>
          </a:stretch>
        </p:blipFill>
        <p:spPr bwMode="auto">
          <a:xfrm>
            <a:off x="6084888" y="3432175"/>
            <a:ext cx="1160462" cy="130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059832" y="404813"/>
            <a:ext cx="5546006"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Post-experience interviews</a:t>
            </a:r>
          </a:p>
        </p:txBody>
      </p:sp>
      <p:pic>
        <p:nvPicPr>
          <p:cNvPr id="10243" name="Picture 4" descr="C:\Users\m.dransfield\AppData\Local\Microsoft\Windows\Temporary Internet Files\Content.IE5\Q9W3ZJ2Q\MP9003029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700213"/>
            <a:ext cx="3392488"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109935" cy="1143000"/>
          </a:xfrm>
        </p:spPr>
        <p:txBody>
          <a:bodyPr/>
          <a:lstStyle/>
          <a:p>
            <a:r>
              <a:rPr lang="en-GB" dirty="0" smtClean="0">
                <a:solidFill>
                  <a:schemeClr val="bg1"/>
                </a:solidFill>
              </a:rPr>
              <a:t>Equipment Used</a:t>
            </a:r>
            <a:endParaRPr lang="en-GB" dirty="0">
              <a:solidFill>
                <a:schemeClr val="bg1"/>
              </a:solidFill>
            </a:endParaRPr>
          </a:p>
        </p:txBody>
      </p:sp>
      <p:sp>
        <p:nvSpPr>
          <p:cNvPr id="3" name="Content Placeholder 2"/>
          <p:cNvSpPr>
            <a:spLocks noGrp="1"/>
          </p:cNvSpPr>
          <p:nvPr>
            <p:ph idx="1"/>
          </p:nvPr>
        </p:nvSpPr>
        <p:spPr>
          <a:xfrm>
            <a:off x="457200" y="1816224"/>
            <a:ext cx="8229600" cy="3917032"/>
          </a:xfrm>
        </p:spPr>
        <p:txBody>
          <a:bodyPr/>
          <a:lstStyle/>
          <a:p>
            <a:r>
              <a:rPr lang="en-GB" dirty="0" err="1" smtClean="0"/>
              <a:t>iPads</a:t>
            </a:r>
            <a:endParaRPr lang="en-GB" dirty="0" smtClean="0"/>
          </a:p>
          <a:p>
            <a:r>
              <a:rPr lang="en-GB" dirty="0" smtClean="0">
                <a:hlinkClick r:id="rId3"/>
              </a:rPr>
              <a:t>Digital Pen </a:t>
            </a:r>
            <a:r>
              <a:rPr lang="en-GB" dirty="0" smtClean="0"/>
              <a:t>&amp; Lightweight laptop </a:t>
            </a:r>
          </a:p>
          <a:p>
            <a:r>
              <a:rPr lang="en-GB" dirty="0" err="1" smtClean="0"/>
              <a:t>Macbook</a:t>
            </a:r>
            <a:r>
              <a:rPr lang="en-GB" dirty="0" smtClean="0"/>
              <a:t> Air</a:t>
            </a:r>
          </a:p>
          <a:p>
            <a:r>
              <a:rPr lang="en-GB" dirty="0" smtClean="0"/>
              <a:t>Kindle</a:t>
            </a:r>
          </a:p>
          <a:p>
            <a:r>
              <a:rPr lang="en-GB" dirty="0" smtClean="0"/>
              <a:t>Dual Monitors</a:t>
            </a:r>
          </a:p>
          <a:p>
            <a:r>
              <a:rPr lang="en-GB" dirty="0" err="1" smtClean="0"/>
              <a:t>TurnitinUK</a:t>
            </a:r>
            <a:r>
              <a:rPr lang="en-GB" dirty="0" smtClean="0"/>
              <a:t> &amp; </a:t>
            </a:r>
            <a:r>
              <a:rPr lang="en-GB" dirty="0" err="1" smtClean="0"/>
              <a:t>Grademark</a:t>
            </a:r>
            <a:endParaRPr lang="en-GB" dirty="0" smtClean="0"/>
          </a:p>
          <a:p>
            <a:endParaRPr lang="en-GB" dirty="0"/>
          </a:p>
        </p:txBody>
      </p:sp>
    </p:spTree>
    <p:extLst>
      <p:ext uri="{BB962C8B-B14F-4D97-AF65-F5344CB8AC3E}">
        <p14:creationId xmlns:p14="http://schemas.microsoft.com/office/powerpoint/2010/main" val="2162428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b="51237"/>
          <a:stretch>
            <a:fillRect/>
          </a:stretch>
        </p:blipFill>
        <p:spPr bwMode="auto">
          <a:xfrm>
            <a:off x="1163638" y="1773238"/>
            <a:ext cx="67214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735138"/>
            <a:ext cx="6480175" cy="5078412"/>
          </a:xfrm>
          <a:prstGeom prst="rect">
            <a:avLst/>
          </a:prstGeom>
          <a:noFill/>
        </p:spPr>
        <p:txBody>
          <a:bodyPr>
            <a:spAutoFit/>
          </a:bodyPr>
          <a:lstStyle/>
          <a:p>
            <a:pPr>
              <a:defRPr/>
            </a:pPr>
            <a:r>
              <a:rPr lang="en-GB" b="1" dirty="0"/>
              <a:t>Pros</a:t>
            </a:r>
          </a:p>
          <a:p>
            <a:pPr marL="285750" indent="-285750">
              <a:buFont typeface="Arial" pitchFamily="34" charset="0"/>
              <a:buChar char="•"/>
              <a:defRPr/>
            </a:pPr>
            <a:r>
              <a:rPr lang="en-GB" dirty="0"/>
              <a:t>Compact, lightweight and brilliant for portability</a:t>
            </a:r>
          </a:p>
          <a:p>
            <a:pPr marL="285750" indent="-285750">
              <a:buFont typeface="Arial" pitchFamily="34" charset="0"/>
              <a:buChar char="•"/>
              <a:defRPr/>
            </a:pPr>
            <a:r>
              <a:rPr lang="en-GB" dirty="0"/>
              <a:t>Excellent speed and ‘wake-up’ time</a:t>
            </a:r>
          </a:p>
          <a:p>
            <a:pPr marL="285750" indent="-285750">
              <a:buFont typeface="Arial" pitchFamily="34" charset="0"/>
              <a:buChar char="•"/>
              <a:defRPr/>
            </a:pPr>
            <a:r>
              <a:rPr lang="en-GB" dirty="0"/>
              <a:t>Allowed users to continue working in unexpected environments (airport lounge, train station etc.)</a:t>
            </a:r>
          </a:p>
          <a:p>
            <a:pPr marL="285750" indent="-285750">
              <a:buFont typeface="Arial" pitchFamily="34" charset="0"/>
              <a:buChar char="•"/>
              <a:defRPr/>
            </a:pPr>
            <a:r>
              <a:rPr lang="en-GB" dirty="0"/>
              <a:t>Ergonomic benefits</a:t>
            </a:r>
          </a:p>
          <a:p>
            <a:pPr marL="285750" indent="-285750">
              <a:buFont typeface="Arial" pitchFamily="34" charset="0"/>
              <a:buChar char="•"/>
              <a:defRPr/>
            </a:pPr>
            <a:r>
              <a:rPr lang="en-GB" dirty="0"/>
              <a:t>Peripheral benefits such as email, calendar, internet increased productivity</a:t>
            </a:r>
          </a:p>
          <a:p>
            <a:pPr>
              <a:defRPr/>
            </a:pPr>
            <a:endParaRPr lang="en-GB" dirty="0"/>
          </a:p>
          <a:p>
            <a:pPr>
              <a:defRPr/>
            </a:pPr>
            <a:r>
              <a:rPr lang="en-GB" b="1" dirty="0"/>
              <a:t>Cons</a:t>
            </a:r>
          </a:p>
          <a:p>
            <a:pPr marL="285750" indent="-285750">
              <a:buFont typeface="Arial" pitchFamily="34" charset="0"/>
              <a:buChar char="•"/>
              <a:defRPr/>
            </a:pPr>
            <a:r>
              <a:rPr lang="en-GB" dirty="0"/>
              <a:t>Tied in to Apple’s iTunes model (all kinds of problems)</a:t>
            </a:r>
          </a:p>
          <a:p>
            <a:pPr marL="285750" indent="-285750">
              <a:buFont typeface="Arial" pitchFamily="34" charset="0"/>
              <a:buChar char="•"/>
              <a:defRPr/>
            </a:pPr>
            <a:r>
              <a:rPr lang="en-GB" dirty="0"/>
              <a:t>Steep learning curve for the apps required to successfully annotate</a:t>
            </a:r>
          </a:p>
          <a:p>
            <a:pPr marL="285750" indent="-285750">
              <a:buFont typeface="Arial" pitchFamily="34" charset="0"/>
              <a:buChar char="•"/>
              <a:defRPr/>
            </a:pPr>
            <a:r>
              <a:rPr lang="en-GB" dirty="0"/>
              <a:t>Very cumbersome and confusing workflow for transferring student assignments</a:t>
            </a:r>
          </a:p>
          <a:p>
            <a:pPr marL="285750" indent="-285750">
              <a:buFont typeface="Arial" pitchFamily="34" charset="0"/>
              <a:buChar char="•"/>
              <a:defRPr/>
            </a:pPr>
            <a:r>
              <a:rPr lang="en-GB" dirty="0"/>
              <a:t>Heavy levels of support required</a:t>
            </a:r>
          </a:p>
          <a:p>
            <a:pPr marL="285750" indent="-285750">
              <a:buFont typeface="Arial" pitchFamily="34" charset="0"/>
              <a:buChar char="•"/>
              <a:defRPr/>
            </a:pPr>
            <a:r>
              <a:rPr lang="en-GB" dirty="0"/>
              <a:t>Not scalable on an enterprise level</a:t>
            </a:r>
          </a:p>
          <a:p>
            <a:pPr marL="285750" indent="-285750">
              <a:buFont typeface="Arial" pitchFamily="34" charset="0"/>
              <a:buChar char="•"/>
              <a:defRPr/>
            </a:pPr>
            <a:endParaRPr lang="en-GB" dirty="0"/>
          </a:p>
        </p:txBody>
      </p:sp>
      <p:sp>
        <p:nvSpPr>
          <p:cNvPr id="3" name="Rectangle 2"/>
          <p:cNvSpPr/>
          <p:nvPr/>
        </p:nvSpPr>
        <p:spPr>
          <a:xfrm>
            <a:off x="5062839" y="5733256"/>
            <a:ext cx="3877986"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£450 - £650</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3">
            <a:extLst>
              <a:ext uri="{28A0092B-C50C-407E-A947-70E740481C1C}">
                <a14:useLocalDpi xmlns:a14="http://schemas.microsoft.com/office/drawing/2010/main" val="0"/>
              </a:ext>
            </a:extLst>
          </a:blip>
          <a:srcRect b="51247"/>
          <a:stretch>
            <a:fillRect/>
          </a:stretch>
        </p:blipFill>
        <p:spPr bwMode="auto">
          <a:xfrm>
            <a:off x="1116013" y="1700213"/>
            <a:ext cx="69119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313" y="1946275"/>
            <a:ext cx="6480175" cy="3693319"/>
          </a:xfrm>
          <a:prstGeom prst="rect">
            <a:avLst/>
          </a:prstGeom>
          <a:noFill/>
        </p:spPr>
        <p:txBody>
          <a:bodyPr>
            <a:spAutoFit/>
          </a:bodyPr>
          <a:lstStyle/>
          <a:p>
            <a:pPr>
              <a:defRPr/>
            </a:pPr>
            <a:r>
              <a:rPr lang="en-GB" b="1" dirty="0"/>
              <a:t>Pros</a:t>
            </a:r>
          </a:p>
          <a:p>
            <a:pPr marL="285750" indent="-285750">
              <a:buFont typeface="Arial" pitchFamily="34" charset="0"/>
              <a:buChar char="•"/>
              <a:defRPr/>
            </a:pPr>
            <a:r>
              <a:rPr lang="en-GB" dirty="0"/>
              <a:t>Brilliant for portability</a:t>
            </a:r>
          </a:p>
          <a:p>
            <a:pPr marL="285750" indent="-285750">
              <a:buFont typeface="Arial" pitchFamily="34" charset="0"/>
              <a:buChar char="•"/>
              <a:defRPr/>
            </a:pPr>
            <a:r>
              <a:rPr lang="en-GB" dirty="0"/>
              <a:t>Familiar environment allows exactly the same functionality as a desktop machine would (Windows or </a:t>
            </a:r>
            <a:r>
              <a:rPr lang="en-GB" dirty="0" err="1"/>
              <a:t>MacOS</a:t>
            </a:r>
            <a:r>
              <a:rPr lang="en-GB" dirty="0"/>
              <a:t>, MS Word &amp; add comments </a:t>
            </a:r>
            <a:r>
              <a:rPr lang="en-GB" dirty="0" err="1"/>
              <a:t>etc</a:t>
            </a:r>
            <a:r>
              <a:rPr lang="en-GB" dirty="0"/>
              <a:t>)</a:t>
            </a:r>
          </a:p>
          <a:p>
            <a:pPr>
              <a:defRPr/>
            </a:pPr>
            <a:endParaRPr lang="en-GB" dirty="0"/>
          </a:p>
          <a:p>
            <a:pPr>
              <a:defRPr/>
            </a:pPr>
            <a:r>
              <a:rPr lang="en-GB" b="1" dirty="0"/>
              <a:t>Cons</a:t>
            </a:r>
          </a:p>
          <a:p>
            <a:pPr marL="285750" indent="-285750">
              <a:buFont typeface="Arial" pitchFamily="34" charset="0"/>
              <a:buChar char="•"/>
              <a:defRPr/>
            </a:pPr>
            <a:r>
              <a:rPr lang="en-GB" dirty="0"/>
              <a:t>Depending on the laptop, they can be too </a:t>
            </a:r>
            <a:r>
              <a:rPr lang="en-GB" dirty="0" smtClean="0"/>
              <a:t>heavy</a:t>
            </a:r>
          </a:p>
          <a:p>
            <a:pPr marL="285750" indent="-285750">
              <a:buFont typeface="Arial" pitchFamily="34" charset="0"/>
              <a:buChar char="•"/>
              <a:defRPr/>
            </a:pPr>
            <a:r>
              <a:rPr lang="en-GB" dirty="0" smtClean="0"/>
              <a:t>Sony </a:t>
            </a:r>
            <a:r>
              <a:rPr lang="en-GB" dirty="0"/>
              <a:t>got hot after long periods of use, making them uncomfortable to place on lap</a:t>
            </a:r>
          </a:p>
          <a:p>
            <a:pPr marL="285750" indent="-285750">
              <a:buFont typeface="Arial" pitchFamily="34" charset="0"/>
              <a:buChar char="•"/>
              <a:defRPr/>
            </a:pPr>
            <a:r>
              <a:rPr lang="en-GB" dirty="0"/>
              <a:t>Small keyboard on the Sony</a:t>
            </a:r>
          </a:p>
          <a:p>
            <a:pPr marL="285750" indent="-285750">
              <a:buFont typeface="Arial" pitchFamily="34" charset="0"/>
              <a:buChar char="•"/>
              <a:defRPr/>
            </a:pPr>
            <a:r>
              <a:rPr lang="en-GB" dirty="0"/>
              <a:t>Macintosh laptops (</a:t>
            </a:r>
            <a:r>
              <a:rPr lang="en-GB" dirty="0" err="1"/>
              <a:t>MacBooks</a:t>
            </a:r>
            <a:r>
              <a:rPr lang="en-GB" dirty="0"/>
              <a:t>) are not as compatible with the existing university infrastructure</a:t>
            </a:r>
          </a:p>
        </p:txBody>
      </p:sp>
      <p:sp>
        <p:nvSpPr>
          <p:cNvPr id="4" name="Rectangle 3"/>
          <p:cNvSpPr/>
          <p:nvPr/>
        </p:nvSpPr>
        <p:spPr>
          <a:xfrm>
            <a:off x="4203862" y="5639182"/>
            <a:ext cx="4647426"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£1000 - £1300</a:t>
            </a:r>
          </a:p>
        </p:txBody>
      </p:sp>
      <p:pic>
        <p:nvPicPr>
          <p:cNvPr id="21506" name="Picture 2" descr="sony vaio x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58391"/>
            <a:ext cx="2000029" cy="18722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1508" name="Picture 4" descr="http://cdn.electricpig.com/wp-content/uploads/2010/11/MacBook-Air-Revi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183" y="466258"/>
            <a:ext cx="2638311" cy="1651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3">
            <a:extLst>
              <a:ext uri="{28A0092B-C50C-407E-A947-70E740481C1C}">
                <a14:useLocalDpi xmlns:a14="http://schemas.microsoft.com/office/drawing/2010/main" val="0"/>
              </a:ext>
            </a:extLst>
          </a:blip>
          <a:srcRect b="51247"/>
          <a:stretch>
            <a:fillRect/>
          </a:stretch>
        </p:blipFill>
        <p:spPr bwMode="auto">
          <a:xfrm>
            <a:off x="1042988" y="1671638"/>
            <a:ext cx="6985000"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3491880" y="404813"/>
            <a:ext cx="432187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Feedback</a:t>
            </a:r>
          </a:p>
        </p:txBody>
      </p:sp>
      <p:sp>
        <p:nvSpPr>
          <p:cNvPr id="4" name="TextBox 3"/>
          <p:cNvSpPr txBox="1"/>
          <p:nvPr/>
        </p:nvSpPr>
        <p:spPr>
          <a:xfrm>
            <a:off x="468313" y="1946275"/>
            <a:ext cx="6480175" cy="2862263"/>
          </a:xfrm>
          <a:prstGeom prst="rect">
            <a:avLst/>
          </a:prstGeom>
          <a:noFill/>
        </p:spPr>
        <p:txBody>
          <a:bodyPr>
            <a:spAutoFit/>
          </a:bodyPr>
          <a:lstStyle/>
          <a:p>
            <a:pPr>
              <a:defRPr/>
            </a:pPr>
            <a:r>
              <a:rPr lang="en-GB" b="1" dirty="0"/>
              <a:t>Pros</a:t>
            </a:r>
          </a:p>
          <a:p>
            <a:pPr marL="285750" indent="-285750">
              <a:buFont typeface="Arial" pitchFamily="34" charset="0"/>
              <a:buChar char="•"/>
              <a:defRPr/>
            </a:pPr>
            <a:r>
              <a:rPr lang="en-GB" dirty="0"/>
              <a:t>Great for screen-based reading, even in strong daylight.</a:t>
            </a:r>
          </a:p>
          <a:p>
            <a:pPr marL="285750" indent="-285750">
              <a:buFont typeface="Arial" pitchFamily="34" charset="0"/>
              <a:buChar char="•"/>
              <a:defRPr/>
            </a:pPr>
            <a:r>
              <a:rPr lang="en-GB" dirty="0"/>
              <a:t>Brilliant for portability of reading</a:t>
            </a:r>
          </a:p>
          <a:p>
            <a:pPr marL="285750" indent="-285750">
              <a:buFont typeface="Arial" pitchFamily="34" charset="0"/>
              <a:buChar char="•"/>
              <a:defRPr/>
            </a:pPr>
            <a:r>
              <a:rPr lang="en-GB" dirty="0"/>
              <a:t>Outstanding battery life due to digital ink technology</a:t>
            </a:r>
          </a:p>
          <a:p>
            <a:pPr>
              <a:defRPr/>
            </a:pPr>
            <a:endParaRPr lang="en-GB" dirty="0"/>
          </a:p>
          <a:p>
            <a:pPr>
              <a:defRPr/>
            </a:pPr>
            <a:r>
              <a:rPr lang="en-GB" b="1" dirty="0"/>
              <a:t>Cons</a:t>
            </a:r>
          </a:p>
          <a:p>
            <a:pPr marL="285750" indent="-285750">
              <a:buFont typeface="Arial" pitchFamily="34" charset="0"/>
              <a:buChar char="•"/>
              <a:defRPr/>
            </a:pPr>
            <a:r>
              <a:rPr lang="en-GB" dirty="0"/>
              <a:t>Can’t annotate on the device itself</a:t>
            </a:r>
          </a:p>
          <a:p>
            <a:pPr marL="285750" indent="-285750">
              <a:buFont typeface="Arial" pitchFamily="34" charset="0"/>
              <a:buChar char="•"/>
              <a:defRPr/>
            </a:pPr>
            <a:r>
              <a:rPr lang="en-GB" dirty="0"/>
              <a:t>Cumbersome to transfer files to the device</a:t>
            </a:r>
          </a:p>
          <a:p>
            <a:pPr marL="285750" indent="-285750">
              <a:buFont typeface="Arial" pitchFamily="34" charset="0"/>
              <a:buChar char="•"/>
              <a:defRPr/>
            </a:pPr>
            <a:r>
              <a:rPr lang="en-GB" dirty="0"/>
              <a:t>File formatting often messed up when reading on the Kindle</a:t>
            </a:r>
          </a:p>
        </p:txBody>
      </p:sp>
      <p:sp>
        <p:nvSpPr>
          <p:cNvPr id="5" name="Rectangle 4"/>
          <p:cNvSpPr/>
          <p:nvPr/>
        </p:nvSpPr>
        <p:spPr>
          <a:xfrm>
            <a:off x="6497107" y="4737918"/>
            <a:ext cx="1723549"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£109</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York St John </a:t>
            </a:r>
            <a:r>
              <a:rPr lang="en-GB" sz="3200" dirty="0" smtClean="0"/>
              <a:t>University - Context</a:t>
            </a:r>
            <a:r>
              <a:rPr lang="en-GB" sz="3200" dirty="0"/>
              <a:t/>
            </a:r>
            <a:br>
              <a:rPr lang="en-GB" sz="3200" dirty="0"/>
            </a:br>
            <a:endParaRPr lang="en-GB" sz="3200" dirty="0"/>
          </a:p>
        </p:txBody>
      </p:sp>
      <p:sp>
        <p:nvSpPr>
          <p:cNvPr id="3" name="Content Placeholder 2"/>
          <p:cNvSpPr>
            <a:spLocks noGrp="1"/>
          </p:cNvSpPr>
          <p:nvPr>
            <p:ph idx="1"/>
          </p:nvPr>
        </p:nvSpPr>
        <p:spPr/>
        <p:txBody>
          <a:bodyPr/>
          <a:lstStyle/>
          <a:p>
            <a:r>
              <a:rPr lang="en-GB" dirty="0" smtClean="0"/>
              <a:t>Teaching focussed</a:t>
            </a:r>
          </a:p>
          <a:p>
            <a:r>
              <a:rPr lang="en-GB" dirty="0" smtClean="0"/>
              <a:t>6000 FTE students</a:t>
            </a:r>
          </a:p>
          <a:p>
            <a:r>
              <a:rPr lang="en-GB" dirty="0" smtClean="0"/>
              <a:t>250-300 academic staff</a:t>
            </a:r>
          </a:p>
          <a:p>
            <a:r>
              <a:rPr lang="en-GB" dirty="0" smtClean="0"/>
              <a:t>Business School</a:t>
            </a:r>
            <a:endParaRPr lang="en-GB" dirty="0"/>
          </a:p>
        </p:txBody>
      </p:sp>
      <p:pic>
        <p:nvPicPr>
          <p:cNvPr id="103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6191" t="38037" r="12500" b="35327"/>
          <a:stretch/>
        </p:blipFill>
        <p:spPr bwMode="auto">
          <a:xfrm>
            <a:off x="611560" y="4062699"/>
            <a:ext cx="3923929" cy="13105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6191" t="38192" r="12500" b="35637"/>
          <a:stretch/>
        </p:blipFill>
        <p:spPr bwMode="auto">
          <a:xfrm>
            <a:off x="4716016" y="5085184"/>
            <a:ext cx="3923929" cy="12876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4881" t="38193" r="18572" b="35171"/>
          <a:stretch/>
        </p:blipFill>
        <p:spPr bwMode="auto">
          <a:xfrm>
            <a:off x="5233887" y="1700808"/>
            <a:ext cx="3588973" cy="157878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2898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3">
            <a:extLst>
              <a:ext uri="{28A0092B-C50C-407E-A947-70E740481C1C}">
                <a14:useLocalDpi xmlns:a14="http://schemas.microsoft.com/office/drawing/2010/main" val="0"/>
              </a:ext>
            </a:extLst>
          </a:blip>
          <a:srcRect b="51111"/>
          <a:stretch>
            <a:fillRect/>
          </a:stretch>
        </p:blipFill>
        <p:spPr bwMode="auto">
          <a:xfrm>
            <a:off x="1116013" y="1781175"/>
            <a:ext cx="6586537"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32025" y="580707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t>“</a:t>
            </a:r>
            <a:r>
              <a:rPr lang="en-GB" i="1"/>
              <a:t>One of the key things was that it allowed me to</a:t>
            </a:r>
            <a:r>
              <a:rPr lang="en-GB"/>
              <a:t> </a:t>
            </a:r>
            <a:r>
              <a:rPr lang="en-GB" i="1"/>
              <a:t>think more effectively</a:t>
            </a:r>
            <a:r>
              <a:rPr lang="en-GB"/>
              <a:t>”.</a:t>
            </a:r>
          </a:p>
        </p:txBody>
      </p:sp>
      <p:sp>
        <p:nvSpPr>
          <p:cNvPr id="3" name="TextBox 2"/>
          <p:cNvSpPr txBox="1"/>
          <p:nvPr/>
        </p:nvSpPr>
        <p:spPr>
          <a:xfrm>
            <a:off x="468313" y="1946275"/>
            <a:ext cx="6480175" cy="3138488"/>
          </a:xfrm>
          <a:prstGeom prst="rect">
            <a:avLst/>
          </a:prstGeom>
          <a:noFill/>
        </p:spPr>
        <p:txBody>
          <a:bodyPr>
            <a:spAutoFit/>
          </a:bodyPr>
          <a:lstStyle/>
          <a:p>
            <a:pPr>
              <a:defRPr/>
            </a:pPr>
            <a:r>
              <a:rPr lang="en-GB" b="1" dirty="0"/>
              <a:t>Pros</a:t>
            </a:r>
          </a:p>
          <a:p>
            <a:pPr marL="285750" indent="-285750">
              <a:buFont typeface="Arial" pitchFamily="34" charset="0"/>
              <a:buChar char="•"/>
              <a:defRPr/>
            </a:pPr>
            <a:r>
              <a:rPr lang="en-GB" dirty="0"/>
              <a:t>Highest benefit in terms of managing information on screen.</a:t>
            </a:r>
          </a:p>
          <a:p>
            <a:pPr marL="285750" indent="-285750">
              <a:buFont typeface="Arial" pitchFamily="34" charset="0"/>
              <a:buChar char="•"/>
              <a:defRPr/>
            </a:pPr>
            <a:r>
              <a:rPr lang="en-GB" dirty="0"/>
              <a:t>Reduced eye strain because there’s more space to play with.</a:t>
            </a:r>
          </a:p>
          <a:p>
            <a:pPr marL="285750" indent="-285750">
              <a:buFont typeface="Arial" pitchFamily="34" charset="0"/>
              <a:buChar char="•"/>
              <a:defRPr/>
            </a:pPr>
            <a:r>
              <a:rPr lang="en-GB" dirty="0"/>
              <a:t>Lowest tech intervention and the lowest cost*</a:t>
            </a:r>
          </a:p>
          <a:p>
            <a:pPr marL="285750" indent="-285750">
              <a:buFont typeface="Arial" pitchFamily="34" charset="0"/>
              <a:buChar char="•"/>
              <a:defRPr/>
            </a:pPr>
            <a:r>
              <a:rPr lang="en-GB" dirty="0"/>
              <a:t>Required no support</a:t>
            </a:r>
          </a:p>
          <a:p>
            <a:pPr marL="285750" indent="-285750">
              <a:buFont typeface="Arial" pitchFamily="34" charset="0"/>
              <a:buChar char="•"/>
              <a:defRPr/>
            </a:pPr>
            <a:r>
              <a:rPr lang="en-GB" dirty="0"/>
              <a:t>Is scalable across the university</a:t>
            </a:r>
          </a:p>
          <a:p>
            <a:pPr>
              <a:defRPr/>
            </a:pPr>
            <a:endParaRPr lang="en-GB" dirty="0"/>
          </a:p>
          <a:p>
            <a:pPr>
              <a:defRPr/>
            </a:pPr>
            <a:r>
              <a:rPr lang="en-GB" dirty="0"/>
              <a:t>Cons</a:t>
            </a:r>
          </a:p>
          <a:p>
            <a:pPr marL="285750" indent="-285750">
              <a:buFont typeface="Arial" pitchFamily="34" charset="0"/>
              <a:buChar char="•"/>
              <a:defRPr/>
            </a:pPr>
            <a:r>
              <a:rPr lang="en-GB" dirty="0"/>
              <a:t>Users are fixed to a location</a:t>
            </a:r>
          </a:p>
        </p:txBody>
      </p:sp>
      <p:sp>
        <p:nvSpPr>
          <p:cNvPr id="5" name="Rectangle 4"/>
          <p:cNvSpPr/>
          <p:nvPr/>
        </p:nvSpPr>
        <p:spPr>
          <a:xfrm>
            <a:off x="6617548" y="3916213"/>
            <a:ext cx="1338828"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£90</a:t>
            </a:r>
          </a:p>
        </p:txBody>
      </p:sp>
      <p:sp>
        <p:nvSpPr>
          <p:cNvPr id="12293" name="Text Box 5"/>
          <p:cNvSpPr txBox="1">
            <a:spLocks noChangeArrowheads="1"/>
          </p:cNvSpPr>
          <p:nvPr/>
        </p:nvSpPr>
        <p:spPr bwMode="auto">
          <a:xfrm>
            <a:off x="2843808" y="404813"/>
            <a:ext cx="576203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Feedback</a:t>
            </a:r>
          </a:p>
        </p:txBody>
      </p:sp>
      <p:sp>
        <p:nvSpPr>
          <p:cNvPr id="12294" name="TextBox 6"/>
          <p:cNvSpPr txBox="1">
            <a:spLocks noChangeArrowheads="1"/>
          </p:cNvSpPr>
          <p:nvPr/>
        </p:nvSpPr>
        <p:spPr bwMode="auto">
          <a:xfrm>
            <a:off x="5292725" y="6524625"/>
            <a:ext cx="3743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a:t>*If user requires new graphics card and VGA adaptor, add £26</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684213" y="404813"/>
            <a:ext cx="79216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Common Findings</a:t>
            </a:r>
          </a:p>
        </p:txBody>
      </p:sp>
      <p:pic>
        <p:nvPicPr>
          <p:cNvPr id="15364" name="Picture 4" descr="C:\Users\m.dransfield\AppData\Local\Microsoft\Windows\Temporary Internet Files\Content.IE5\GW12JFTV\MP9004464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700808"/>
            <a:ext cx="3573016" cy="3573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5365" name="Picture 5" descr="C:\Users\m.dransfield\AppData\Local\Microsoft\Windows\Temporary Internet Files\Content.IE5\44G59YX8\MP90041411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2568" y="2996952"/>
            <a:ext cx="4211960" cy="31589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Threshold Concepts</a:t>
            </a:r>
            <a:endParaRPr lang="en-GB" dirty="0"/>
          </a:p>
        </p:txBody>
      </p:sp>
      <p:sp>
        <p:nvSpPr>
          <p:cNvPr id="3" name="Content Placeholder 2"/>
          <p:cNvSpPr>
            <a:spLocks noGrp="1"/>
          </p:cNvSpPr>
          <p:nvPr>
            <p:ph idx="1"/>
          </p:nvPr>
        </p:nvSpPr>
        <p:spPr>
          <a:xfrm>
            <a:off x="179512" y="1855365"/>
            <a:ext cx="5925230" cy="4525963"/>
          </a:xfrm>
        </p:spPr>
        <p:txBody>
          <a:bodyPr/>
          <a:lstStyle/>
          <a:p>
            <a:pPr marL="0" indent="0">
              <a:buNone/>
            </a:pPr>
            <a:r>
              <a:rPr lang="en-GB" sz="2000" i="1" dirty="0" smtClean="0"/>
              <a:t>“A threshold concept can be considered as akin to a portal, opening up a new or previously inaccessible way of thinking about something.” (Meyer &amp; Land, 2003)</a:t>
            </a:r>
            <a:endParaRPr lang="en-GB" sz="2000" dirty="0" smtClean="0"/>
          </a:p>
          <a:p>
            <a:pPr marL="0" indent="0">
              <a:buNone/>
            </a:pPr>
            <a:endParaRPr lang="en-GB" sz="2000" dirty="0" smtClean="0"/>
          </a:p>
          <a:p>
            <a:pPr marL="0" indent="0">
              <a:buNone/>
            </a:pPr>
            <a:r>
              <a:rPr lang="en-GB" sz="2000" dirty="0" smtClean="0"/>
              <a:t>Hays </a:t>
            </a:r>
            <a:r>
              <a:rPr lang="en-GB" sz="2000" dirty="0"/>
              <a:t>(2008) offers the terminology, ‘</a:t>
            </a:r>
            <a:r>
              <a:rPr lang="en-GB" sz="2000" i="1" dirty="0"/>
              <a:t>penny drops</a:t>
            </a:r>
            <a:r>
              <a:rPr lang="en-GB" sz="2000" dirty="0"/>
              <a:t>’ or ‘</a:t>
            </a:r>
            <a:r>
              <a:rPr lang="en-GB" sz="2000" i="1" dirty="0"/>
              <a:t>aha moments</a:t>
            </a:r>
            <a:r>
              <a:rPr lang="en-GB" sz="2000" dirty="0"/>
              <a:t>’ to help identify the stage at which a person crosses a threshold.</a:t>
            </a:r>
            <a:r>
              <a:rPr lang="en-GB" sz="2000" i="1" dirty="0"/>
              <a:t> </a:t>
            </a:r>
            <a:endParaRPr lang="en-GB" sz="2000" i="1" dirty="0" smtClean="0"/>
          </a:p>
          <a:p>
            <a:pPr marL="0" indent="0">
              <a:buNone/>
            </a:pPr>
            <a:endParaRPr lang="en-GB" sz="2000" dirty="0" smtClean="0"/>
          </a:p>
          <a:p>
            <a:pPr marL="0" indent="0">
              <a:buNone/>
            </a:pPr>
            <a:r>
              <a:rPr lang="en-GB" sz="2000" dirty="0" smtClean="0"/>
              <a:t>Cousin </a:t>
            </a:r>
            <a:r>
              <a:rPr lang="en-GB" sz="2000" dirty="0"/>
              <a:t>(2006) comments that </a:t>
            </a:r>
            <a:r>
              <a:rPr lang="en-GB" sz="2000" i="1" dirty="0"/>
              <a:t>“Mastery of a threshold concept often allows the learner to make connections that were hitherto hidden from view.”</a:t>
            </a:r>
            <a:r>
              <a:rPr lang="en-GB" sz="2000" dirty="0"/>
              <a:t> </a:t>
            </a:r>
            <a:endParaRPr lang="en-GB" sz="2000" i="1" dirty="0"/>
          </a:p>
        </p:txBody>
      </p:sp>
      <p:pic>
        <p:nvPicPr>
          <p:cNvPr id="3075" name="Picture 3" descr="C:\Users\m.dransfield\AppData\Local\Microsoft\Windows\Temporary Internet Files\Content.IE5\TEPNOMYK\MP9004389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028800"/>
            <a:ext cx="2554826" cy="4064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6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a:t>
            </a:r>
            <a:endParaRPr lang="en-GB" dirty="0"/>
          </a:p>
        </p:txBody>
      </p:sp>
      <p:sp>
        <p:nvSpPr>
          <p:cNvPr id="3" name="Content Placeholder 2"/>
          <p:cNvSpPr>
            <a:spLocks noGrp="1"/>
          </p:cNvSpPr>
          <p:nvPr>
            <p:ph idx="1"/>
          </p:nvPr>
        </p:nvSpPr>
        <p:spPr>
          <a:xfrm>
            <a:off x="241176" y="1600200"/>
            <a:ext cx="5770984" cy="4853136"/>
          </a:xfrm>
        </p:spPr>
        <p:txBody>
          <a:bodyPr/>
          <a:lstStyle/>
          <a:p>
            <a:pPr lvl="0"/>
            <a:r>
              <a:rPr lang="en-GB" sz="1800" b="1" dirty="0"/>
              <a:t>Transformative</a:t>
            </a:r>
            <a:r>
              <a:rPr lang="en-GB" sz="1800" dirty="0"/>
              <a:t> – once the threshold concept is understood, the potential effect of this understanding is significant in terms of changing views and </a:t>
            </a:r>
            <a:r>
              <a:rPr lang="en-GB" sz="1800" dirty="0" smtClean="0"/>
              <a:t>understanding.</a:t>
            </a:r>
            <a:br>
              <a:rPr lang="en-GB" sz="1800" dirty="0" smtClean="0"/>
            </a:br>
            <a:endParaRPr lang="en-GB" sz="1800" dirty="0"/>
          </a:p>
          <a:p>
            <a:pPr lvl="0"/>
            <a:r>
              <a:rPr lang="en-GB" sz="1800" b="1" dirty="0"/>
              <a:t>Irreversible</a:t>
            </a:r>
            <a:r>
              <a:rPr lang="en-GB" sz="1800" dirty="0"/>
              <a:t> – once grasped, the threshold concept is unlikely to be forgotten without a concentrated effort to ‘unlearn’ it</a:t>
            </a:r>
            <a:r>
              <a:rPr lang="en-GB" sz="1800" dirty="0" smtClean="0"/>
              <a:t>.</a:t>
            </a:r>
            <a:br>
              <a:rPr lang="en-GB" sz="1800" dirty="0" smtClean="0"/>
            </a:br>
            <a:endParaRPr lang="en-GB" sz="1800" dirty="0"/>
          </a:p>
          <a:p>
            <a:pPr lvl="0"/>
            <a:r>
              <a:rPr lang="en-GB" sz="1800" b="1" dirty="0"/>
              <a:t>Integrative</a:t>
            </a:r>
            <a:r>
              <a:rPr lang="en-GB" sz="1800" dirty="0"/>
              <a:t> – exposes links to other previously hidden interrelatedness of </a:t>
            </a:r>
            <a:r>
              <a:rPr lang="en-GB" sz="1800" dirty="0" smtClean="0"/>
              <a:t>something</a:t>
            </a:r>
            <a:r>
              <a:rPr lang="en-GB" sz="1800" dirty="0" smtClean="0"/>
              <a:t/>
            </a:r>
            <a:br>
              <a:rPr lang="en-GB" sz="1800" dirty="0" smtClean="0"/>
            </a:br>
            <a:endParaRPr lang="en-GB" sz="1800" dirty="0"/>
          </a:p>
          <a:p>
            <a:pPr lvl="0"/>
            <a:r>
              <a:rPr lang="en-GB" sz="1800" b="1" dirty="0"/>
              <a:t>Troublesome </a:t>
            </a:r>
            <a:r>
              <a:rPr lang="en-GB" sz="1800" dirty="0" smtClean="0"/>
              <a:t>–It </a:t>
            </a:r>
            <a:r>
              <a:rPr lang="en-GB" sz="1800" dirty="0"/>
              <a:t>suggests that a threshold concept is difficult to understand and may appear counter intuitive, alien or incoherent.</a:t>
            </a:r>
          </a:p>
        </p:txBody>
      </p:sp>
      <p:pic>
        <p:nvPicPr>
          <p:cNvPr id="2050" name="Picture 2" descr="http://images.wikia.com/protagonist/images/1/1e/So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10356"/>
            <a:ext cx="2353444" cy="3694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51150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Proposed TC’s</a:t>
            </a:r>
            <a:endParaRPr lang="en-GB" dirty="0"/>
          </a:p>
        </p:txBody>
      </p:sp>
      <p:sp>
        <p:nvSpPr>
          <p:cNvPr id="3" name="Content Placeholder 2"/>
          <p:cNvSpPr>
            <a:spLocks noGrp="1"/>
          </p:cNvSpPr>
          <p:nvPr>
            <p:ph idx="1"/>
          </p:nvPr>
        </p:nvSpPr>
        <p:spPr>
          <a:xfrm>
            <a:off x="457200" y="1772816"/>
            <a:ext cx="8229600" cy="3168352"/>
          </a:xfrm>
        </p:spPr>
        <p:txBody>
          <a:bodyPr/>
          <a:lstStyle/>
          <a:p>
            <a:pPr marL="514350" indent="-514350">
              <a:buFont typeface="+mj-lt"/>
              <a:buAutoNum type="arabicPeriod"/>
            </a:pPr>
            <a:r>
              <a:rPr lang="en-GB" dirty="0" smtClean="0"/>
              <a:t>The disruptive nature of e-submission, marking and feedback</a:t>
            </a:r>
          </a:p>
          <a:p>
            <a:pPr marL="514350" indent="-514350">
              <a:buFont typeface="+mj-lt"/>
              <a:buAutoNum type="arabicPeriod"/>
            </a:pPr>
            <a:r>
              <a:rPr lang="en-GB" dirty="0"/>
              <a:t>There is no ‘</a:t>
            </a:r>
            <a:r>
              <a:rPr lang="en-GB" dirty="0" smtClean="0"/>
              <a:t>one </a:t>
            </a:r>
            <a:r>
              <a:rPr lang="en-GB" dirty="0"/>
              <a:t>size fits all’ </a:t>
            </a:r>
            <a:r>
              <a:rPr lang="en-GB" dirty="0" smtClean="0"/>
              <a:t>solution</a:t>
            </a:r>
          </a:p>
          <a:p>
            <a:pPr marL="514350" indent="-514350">
              <a:buFont typeface="+mj-lt"/>
              <a:buAutoNum type="arabicPeriod"/>
            </a:pPr>
            <a:r>
              <a:rPr lang="en-GB" dirty="0"/>
              <a:t>File management </a:t>
            </a:r>
            <a:endParaRPr lang="en-GB" dirty="0" smtClean="0"/>
          </a:p>
          <a:p>
            <a:pPr marL="514350" lvl="0" indent="-514350">
              <a:buFont typeface="+mj-lt"/>
              <a:buAutoNum type="arabicPeriod"/>
            </a:pPr>
            <a:r>
              <a:rPr lang="en-GB" dirty="0"/>
              <a:t>The landscape is not </a:t>
            </a:r>
            <a:r>
              <a:rPr lang="en-GB" dirty="0" smtClean="0"/>
              <a:t>persistent</a:t>
            </a:r>
            <a:endParaRPr lang="en-GB" dirty="0"/>
          </a:p>
        </p:txBody>
      </p:sp>
      <p:graphicFrame>
        <p:nvGraphicFramePr>
          <p:cNvPr id="4" name="Diagram 3"/>
          <p:cNvGraphicFramePr/>
          <p:nvPr>
            <p:extLst>
              <p:ext uri="{D42A27DB-BD31-4B8C-83A1-F6EECF244321}">
                <p14:modId xmlns:p14="http://schemas.microsoft.com/office/powerpoint/2010/main" val="2166764824"/>
              </p:ext>
            </p:extLst>
          </p:nvPr>
        </p:nvGraphicFramePr>
        <p:xfrm>
          <a:off x="1547664" y="5085184"/>
          <a:ext cx="6096000" cy="138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0740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2555776" y="426691"/>
            <a:ext cx="662473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smtClean="0">
                <a:solidFill>
                  <a:schemeClr val="bg1"/>
                </a:solidFill>
                <a:latin typeface="Tahoma" pitchFamily="34" charset="0"/>
              </a:rPr>
              <a:t>Recent &amp; planned developments</a:t>
            </a:r>
            <a:endParaRPr lang="en-GB" sz="3000" dirty="0">
              <a:solidFill>
                <a:schemeClr val="bg1"/>
              </a:solidFill>
              <a:latin typeface="Tahoma" pitchFamily="34" charset="0"/>
            </a:endParaRPr>
          </a:p>
        </p:txBody>
      </p:sp>
      <p:sp>
        <p:nvSpPr>
          <p:cNvPr id="20483" name="TextBox 1"/>
          <p:cNvSpPr txBox="1">
            <a:spLocks noChangeArrowheads="1"/>
          </p:cNvSpPr>
          <p:nvPr/>
        </p:nvSpPr>
        <p:spPr bwMode="auto">
          <a:xfrm>
            <a:off x="2483768" y="1967929"/>
            <a:ext cx="61182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102870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dirty="0"/>
              <a:t>Dual monitors as standard in the BS (£4740 for 50x 19” monitors)</a:t>
            </a:r>
          </a:p>
          <a:p>
            <a:pPr eaLnBrk="1" hangingPunct="1">
              <a:buFont typeface="Arial" charset="0"/>
              <a:buChar char="•"/>
            </a:pPr>
            <a:r>
              <a:rPr lang="en-GB" dirty="0"/>
              <a:t>Asus </a:t>
            </a:r>
            <a:r>
              <a:rPr lang="en-GB" dirty="0" err="1"/>
              <a:t>Eee</a:t>
            </a:r>
            <a:r>
              <a:rPr lang="en-GB" dirty="0"/>
              <a:t>-Pad Android tablet </a:t>
            </a:r>
            <a:r>
              <a:rPr lang="en-GB" dirty="0" smtClean="0"/>
              <a:t>devices. Usability (USB and touchpad))</a:t>
            </a:r>
            <a:endParaRPr lang="en-GB" dirty="0"/>
          </a:p>
          <a:p>
            <a:pPr eaLnBrk="1" hangingPunct="1">
              <a:buFont typeface="Arial" charset="0"/>
              <a:buChar char="•"/>
            </a:pPr>
            <a:r>
              <a:rPr lang="en-GB" dirty="0" smtClean="0"/>
              <a:t>Principles </a:t>
            </a:r>
            <a:r>
              <a:rPr lang="en-GB" dirty="0"/>
              <a:t>of e-submission document (Quality &amp; Standard Committee</a:t>
            </a:r>
            <a:r>
              <a:rPr lang="en-GB" dirty="0" smtClean="0"/>
              <a:t>)</a:t>
            </a:r>
          </a:p>
          <a:p>
            <a:pPr eaLnBrk="1" hangingPunct="1">
              <a:buFont typeface="Arial" charset="0"/>
              <a:buChar char="•"/>
            </a:pPr>
            <a:r>
              <a:rPr lang="en-GB" dirty="0" err="1"/>
              <a:t>Uni</a:t>
            </a:r>
            <a:r>
              <a:rPr lang="en-GB" dirty="0"/>
              <a:t>-wide policy on e-submission, marking and </a:t>
            </a:r>
            <a:r>
              <a:rPr lang="en-GB" dirty="0" smtClean="0"/>
              <a:t>feedback</a:t>
            </a:r>
          </a:p>
          <a:p>
            <a:pPr eaLnBrk="1" hangingPunct="1">
              <a:buFont typeface="Arial" charset="0"/>
              <a:buChar char="•"/>
            </a:pPr>
            <a:r>
              <a:rPr lang="en-GB" dirty="0" err="1" smtClean="0"/>
              <a:t>Uni</a:t>
            </a:r>
            <a:r>
              <a:rPr lang="en-GB" dirty="0" smtClean="0"/>
              <a:t>-wide Health &amp; Safety advice and guidance</a:t>
            </a:r>
            <a:endParaRPr lang="en-GB" dirty="0"/>
          </a:p>
          <a:p>
            <a:pPr marL="0" indent="0" eaLnBrk="1" hangingPunct="1"/>
            <a:r>
              <a:rPr lang="en-GB" dirty="0" smtClean="0"/>
              <a:t/>
            </a:r>
            <a:br>
              <a:rPr lang="en-GB" dirty="0" smtClean="0"/>
            </a:br>
            <a:r>
              <a:rPr lang="en-GB" b="1" dirty="0" smtClean="0"/>
              <a:t>Planned</a:t>
            </a:r>
          </a:p>
          <a:p>
            <a:pPr eaLnBrk="1" hangingPunct="1">
              <a:buFont typeface="Arial" charset="0"/>
              <a:buChar char="•"/>
            </a:pPr>
            <a:r>
              <a:rPr lang="en-GB" dirty="0" smtClean="0"/>
              <a:t>Booklet to be produced around advice &amp; implementation – licenced under CC</a:t>
            </a:r>
          </a:p>
          <a:p>
            <a:pPr eaLnBrk="1" hangingPunct="1">
              <a:buFont typeface="Arial" charset="0"/>
              <a:buChar char="•"/>
            </a:pPr>
            <a:r>
              <a:rPr lang="en-GB" dirty="0" smtClean="0"/>
              <a:t>Establish </a:t>
            </a:r>
            <a:r>
              <a:rPr lang="en-GB" dirty="0"/>
              <a:t>an e-submission working </a:t>
            </a:r>
            <a:r>
              <a:rPr lang="en-GB" dirty="0" smtClean="0"/>
              <a:t>group</a:t>
            </a:r>
          </a:p>
          <a:p>
            <a:pPr marL="0" indent="0" eaLnBrk="1" hangingPunct="1"/>
            <a:endParaRPr lang="en-GB" dirty="0"/>
          </a:p>
        </p:txBody>
      </p:sp>
      <p:pic>
        <p:nvPicPr>
          <p:cNvPr id="5" name="Picture 4" descr="http://www.superwarehouse.com/blog/How_to_setup_dual_monitors_two_monitors.jpg"/>
          <p:cNvPicPr/>
          <p:nvPr/>
        </p:nvPicPr>
        <p:blipFill>
          <a:blip r:embed="rId3"/>
          <a:srcRect/>
          <a:stretch>
            <a:fillRect/>
          </a:stretch>
        </p:blipFill>
        <p:spPr bwMode="auto">
          <a:xfrm>
            <a:off x="209550" y="1717675"/>
            <a:ext cx="1897063" cy="100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486" name="AutoShape 5" descr="data:image/jpg;base64,/9j/4AAQSkZJRgABAQAAAQABAAD/2wCEAAkGBhQQEBMSEBQVFREVFhYRFRAYFhIWFhYUFxAVFhQQFBQYHCYeFxolGhQXIC8gIycpLSwsFR4xNTAqNSYrLCkBCQoKDgwOFA8PGikcHBwpLCwpKSkpKSkpLCwpKSkpLywpKSwpLCkpLCkpKSkuLCkpKSkpKSksKikpLCwpLCwpKf/AABEIANEA8QMBIgACEQEDEQH/xAAcAAEAAQUBAQAAAAAAAAAAAAAAAgMEBQYHCAH/xABHEAACAQICBgcECAQEAwkAAAABAgADEQQhBRIxQVFhBgcTInGBkRQyUqEjM0JygpKxwSRistEIosLwU5PhFTRDY2SDo8Px/8QAGQEBAQEBAQEAAAAAAAAAAAAAAAEDAgQF/8QAIREBAQADAAICAgMAAAAAAAAAAAECAxESMSEiQVEEExT/2gAMAwEAAhEDEQA/AO4xEQEREBERAREQEREBERAREQEREBERAREQEREBERAREQEREBERAREQEREBERAREQEREBERAREQE0PrJ6zRotQtJFqVjbusSFBOdjbPZn5rxy3HSukVw9F6rbFGQ4sclUeJIE8p9M9OtjsY7X1hrFV/mJbvMOROzkFgdIwX+I9v/GwQPNKxHyZP3mwYH/EBgX+spYimfu03HqrX+U4/R6MoVF761syDtO/KSPRYD3XPmAf0tNrpyeX/AFa/279g+tnRtXZiQp4OlVPmVt85mcL0swdXKniqDHgKtO/pe88zf9iuuwqfUTEYnQtYkllv4FT8pncbGk3a76r2IlQEXBBHEZiSnjWk9egboatM8VLp81MyuD6w9I0fcxuIy3M5cej3kayy+nrWJ5nwfXhpSn71WnU+/ST9U1ZnMJ/iJxQ+tw1B+atUQ/PWkV3yJx/B/wCIyifrsJVXmlRH+RCzOYTr30a/vNWp/epE/NC0DokTV8H1n6Mq+7jKI5MSn9YEzeE01Qq/VVqT/dqI36GBexEQEREBERAREQEREBERAREQEREBETHdINLjC4d6ptcCyg7C590HlvPIGBzHrv6Y9mns1Ns81y+Ir3m/CrW8anKck6L6O1mNQjJcl+9vPkP1kOkGlGx2LZgS121UvvGsSXPMklj4zaNH4YUkVF2AW8TvPrN9GPb2vJ/L2+OPjPyuqdMCQrVLRUq2mOxWJnryzj5OOFtVXrS3qYiWdTEy3avPJlevRjrXNWvLKsAdoBn01JSepOJi3xx4tqtBeAlH2cSszXkLy8eiWxA4TgZTbDmXaNJMsni0mawKkT4Db+8r1hlJaPw3aVFXdtP3Rmf7ec5vw0ny6t1J18QMUlMVHNI03eqhZioW3dNjsIZkF+ZndZzvqb0NqYeriWGdV+zQ/wDl0iQSPGoX8kE6JOXRERAREQEREBERAREQEREBERATh/Xf0y1m9lpHIXQ247Krf6B+OdT6ZdIRgsI9S4DnuU7/ABEE655KAW8uc8raRxjYrEFs+8bLfco2E89pPMmBf9GcFtqt91f9R/b1mwCvaY/DsEUKNgFpSrYm00mzkfP267nl1e18VMRicVnIVsVMdVr5yXPq4aeLh8RIdtLTtJ9DRK28OLrtZEtNp0FomhRNHX1MVjqxUUMGpV6FMsbCpi3W4bj2andmeG56S0DgDVqithaSMGNNTfFYBGCn62kxD0W1rn3mGSjZv0lPByEyM3npl0Qw+Fodqi4mi5qCilCq2HqaxA1qlRXpnOmFZbNncmxtMdgegdWtSpVFrYdDVUuKdWp2LAa1kI1wA+sMxq3Fttp18VOX01iSWpM9pvoJjMGnaV6JFIkAVVam6EnZYoxmuvOuTnSI1muZnejGjmb3BepVdaNMfzFwq+WuwvyUzA06ZYhRtJAA5k2E7J1S9HxUxita9PCJrA8arhkp/LtW8Spnlyva9UnI6/ojRi4bD0qFP3KSLTHPVUDWPM7T4y8iJAiIgIiICIiAiIgIiICIiAiJqnWV0p9gwLsptVqXpod690l6g8F2cysDkfXP0y9pxBo02vTS9MW2EA/SP+JhbwTnNB0amr3jtOQ8JaYrEGo5Y793Abh6SqmI5SWXgyZxMo1K95ZmvPnaTiSlkTqPLN2zlwTLZxnNZi5oDKiiQUSsomuOLO1OnkbjI8ZncB0wxlDKliawHwlyy/le4mFRZVVJr4srk2VOnlV0Wni6VDFqpYg1kJqDWa7WqKQRn+g4CZvDdY1JjrVUxFFii0j2D03olEuKaHDVlKWANvXjND7OfCs7muVz/ZWd6Y6aw9dqfsiFFVT2jhEoiq5Js5o0zqAgEi4te5mrVdsuHlqTJt+mPGmv7XrJ9HMNeoah2Uxkf5muB6C58hPR3Vfob2fR6MwtUxB9pbiA4ApKfCmqed5xbob0f9oqYbC2+ufXq8qVtapfh9Gur4uJ6VVbCw2cJ4XpfYiJQiIgIiICIiAiIgIiICIiAmD6WdEKGkqIpYgHum6upsykjO3EHK45DgJnIgcV0r/h52nDYgfdcEeV87/KadpXqjx+Huey11G9c/6b287T03IhwSQCLjaOGV8+EDxxitF1aZPaU2FtuVwPEjZLUT2Lj9B0MR9dSpufiKjW8m2jyM1bS/VBgK9yEKNxB1v6u96ES9HmUOZ8bOdk0x1AMLnDVA3BblT6Ncf5xND0z1dYzCk9pTYKPtlWC/8AMGtT/wA0sy4nGsLKyCTq6OqILsjavxAay/mW4+coia47Wd1rlBK6yyVyJUWuZvjtwrHLVkvLyDNKPbz4ak3xyl9MvGz2+Vmk9H4TtKqqfdvdvujNv7eco7Zl9D0iqM4F3ciki72Nx3R4sQvlPBvz7lXs1Y8jsHU1ojWfEY1h/wCmpeA1XrMPPs18abTqUxXRbQgwWDoYcZmmgDN8VQ96o/m5Y+cysxaEREBERAREQEREBERAREQEjVqhVLMQqgEliQAABckk7BMb0h6SUMBS7XEvqjYqjN3b4EX7R+Q32nBOnfWVX0gdXOnhr92gtze2xqpHvnlsHM5wN56V9dgp1NTR6LUUba9QPqNypqCCR/MT4DfKehuvcGwxeHI41KTXH/LexH5jOK6xNzrDacri4ttvvUeMqJiOIsCMtp+Y2CRXovSPWtg1wdXEYeotWogBGHYmk7Euq2AYXNr3yB2ThukelL1cZWxVFmpPUqNUAV2V1ucl1ha9hYeUxtOoCA2Y3X/b/pKhohr3UN8jfy/cGQbjojrgx+HsHday/DVXPydbE+JJm86H68sPUsMTSqUT8S2qp45Wb5GcROEH2C6H4Wsy+o/dZA0XUXKXHxIf1tcD5R0ep9E9KcLi/wDu9enUPwBgH80NmHpMrPIVPEjc1ju1hq+hzH6TZ9EdYuPwgGpXdkH2alqqW4Atew8CJeo9BaQ6L4WuSatCmWP2wuq/51s3zmpaX6l8JWuULI38wWoPXKp/nmC0N18bBi8PfjUot/8AW5/1TeND9ZGAxVgmIVGP2Kn0ZvwGtkfImBy7THURiEuaBWoOCvY/kqWH/wAk0rSvQjFYW/a0nUD7TIyj8+dM+TT1WrXzGzjPtpR46fDsubKQPi2j8wy+ciFBnqvSfQnBYgk1cPT1jtdR2b/np2Y+s0/S3UVhqlzQqvTPBwtQeo1X9WMvRwULuG3YBz2ATpHVdoH2jSNFbXpYRe3Y7jUBtTHiXOv/AO0Z9x3Ulj6LhqHY1wNn0hSx3MVdR/UZ03qz6FNo3DMK5VsTWbtKrLmBYWSmDvAuT4uZKNwiIgIiICIiAiIgIiICIlOviFpqXdgqKCzOxAUAbSScgIFSaT056zqOjw1KlarirfV37lP+asw2fdGZ5bZp3TvrlNTWoaNJVMw2K2M3KiDmo/mOfC22cnruzXuLg7vHaxvtN5Oqv9PdI6+LqmtXZqjHIm4GqL5Ii7EXkPnMSDuUt907uecgltxsfh/ax2+UrNTYBWdbqb2yy8SL/pAiyH3SATnZhmeZ+IyWRsFYnZkfnrHaB4xTXM6psQNhzJ8QcwJNc76w1he2sMwCOA279uf7QIsveuwttzGZNuFhceNpUpMSbqdYAWJOQ5AEDbztPlIbWU2YXBBN7DgWvcfpPur9pwbHYwByHK3e9RArJjCAQ1yw3WuPXd52lylZbqQbE7GB9bEZy0oBtU6tra19UjO+wlmGYPI3nylYLfVa5J+kUe8b7AV2DkZBkWQP7wV/Ed78wsfW8oHRiXujPSb8y+q2I/KZTpkhde6tcXa5Fhws6iw9NsqU8WQveuTtA1SQ19gB3cM7QKb6OrDMKtUDaybfE6uY/EJbCuN5K8mFx+Zf7TLLWFlbibBgb58AeOe6XLVy+T6lXk4u357hx+aBb6H6T4rC54avUQbbI+snnTzX1E3rQHXlXQquLppVT7VRO5UA3tb3W8LLNDqaIoMbjtKLcR9In+lx6NLLH6GqhSVqJVWxAKsNa9thVrOPMCB61VrgEbDmJ9mO6PY1auFosjK30aXsQbNqC4NthvumRnSEREBERAREQEREBERAREQMX0j6R0dH4dsRiCQi2UAC7MxNlRRvJ9N5sBPPnTXrExGk2s30eGBumHU5cmqH7bfIbhvPoTpH0epY/Dvh699RrG4tdWBurC+WRnFuknUrisPdsMRXp7bLlUA50yc/wk+EDniyaiTr4V6bFailWBsQQQQeBBzHnPiicqGkDtEptgfhPMBsx/eXCiVVECwqLmO0Ww3kC/zt3R/vxqJSP2G7p5AgfdP/AOzIKJTbAKcx3TxGXruPmIFkRYd6nmPtGxHMl9tt+cm6WS4qXW1t2Z+FWGefmZcGjUXg4/K39j8pTC0yfgfmNVvEXyPzgRxCZd6nqkADXNtULsuWXMjl/wBZN7gDUcFSdVcgT+HVyNuYOyTai+VzrAEHVFlY8i2z5C8i7KWGqvZsSAz2CW32DbGJ4C/OBF6SgWamdYDbtuRvNQZc7twlSojdnftAVtctlfIbA4ysdl7Xk6tNlK6za/eGqmSFjxJGRta+wDedkg6qWF01DfvM3cAO62eqzX2bbW8oEawFr9mVe2TWAAHxlxwHHPdKlRio1ywcAWANgCDzUd5tgGX6yVdHAClwdY2BtZzlewIy3bbC22UquoM+zK1NwtbO3vawuuW2+4XgV1xZUnX7i7r94c7sNgzFsxsMr0MWGBIFwDa65jLeOI8L7DLatQfVzcFbXJtqta1yAwyseNpFqtM2Zg1MkCzZqLbR3h3Tt2E+UDMYLHtTbWo1GR/iVmRvlYzbtE9amMo2FUrXXg41Wtydf3BnN6lMqFC6rAmyqb3uc7hhe+dyct5mc0LoapiatPDU7l3sGbPIWzPIZE8gDA9AdFukS4/DJiEUoGLKUaxIKsQcxtGVweBGyZaY/QGhKeCw1PD0R3KYtc7Wba1Rv5mJJPjMhOkIiICIiAiIgIiICIiAiIgYvTXRnDYxbYikrnYH2OPuuLMPWcz6RdRxF3wNW+/sallPgHA1T5geM7BEDyzpTQVfCPqYmk9Nt1wbHmp2N+EmWqT1Vi8ElZClVFdDtRlDKfIzn/SHqYw9W74RjQf4DdqZ5D7S+pHKTiuNqJXQTJ6e6F4vAkmvSJp/8ZO8niWGQ/EFmLpVL/23+m/yk4KyiHwysLMARwNj8pJM5VAkVj20YV+rYqPh95fIHMeRlIoaQKvSLJcnXFn1r73B3mZdE3nyH+98rASowGEwoIujBagJ7q94IPgsTlzta9p9DswuwDIrEHUBOuRv1T9kHcCb+AmVxGiadQ3Ze98Q7reolB8DVp/VlXTdTI1CB8KsMreIgWFGkrPaj3cjd7EWPwKjDwJsBulSsrrYvYqCMkyZzcALYm1rnZfPZ4nKlv4nuXtqKb2XPM6+wOfEZWksNg2qA1EJKqb0xUNwRkNf4s87XJsDffApLRoudVbqd9K7Lfxpnb6SdRnQEsFdQMyO4bbyQcj6ifK+I7Uh66qKQuthZwWBILEgd1RY2OWfgJLC4RarkKzGitie8GQttCAm5sMic7QJYLChb1SgVibIlgD52yubXPAeE7h1Y9EPZKHb1R/EVhfPaqGxA5E5HwCjcZp3Vv0V9txHtFQfw1E90EZO+0Dw2E8rD7RnaJ1EIiICIiAiIgIiICIiAiIgIiICIiAiIgfCLzUOkPVbg8XdlTsKpz16dgCeLU/dPlY85uEQOFac6ssbhLsijE0h9qnfXA5p7w8taa1TrrezEhgbWbKx4X4+Np6amF090OwuOH09JS+wVV7tQfjGZ8Dcco4OFBZICbfpnqjxFC7YGoKybexfVV/AH3GP5Jp9aoaL9niab0Kg3MrW8bHO3MXHOc8VUAkgJIJcawsV+IEEeokgsgpvSDCzAEcCLywxOhFYko7oTkwDGxFrZg7DbfMpqxqwMG2HrKOzVEtsV1Ngg2AlDtsOG20yei9DNiKtPB0M2awduC2zLHwFzy5kSWMxHZrfaTko4n+28zq3Vn0R9kodtWH8TWGs19qocwnInInyH2Z1Bs+htEphaCUaQsqC195O1nPMm5l7ESoREQEREBERAREQEREBERAREQEREBERAREQEREBLTSWiaOJTs8RTSonwsoNuY4HmJdxA5ppjqdCk1NHVmot/wAJyWQ8g/vAfeDTStJ4XE4I2x+HZV2e0UwCh55dw+F1PKegJF6YYEMAQciCLgjgRvgcCw2rVzosKm8qL648aZ73pcRq7eVyeQG0mdH6QdUeDxJ16IOGq7Q9LJb8ez2D8OrNffq70pU/hq+KSphSR9IT37A5a3c12+6WI5ycFj1cdGfbsV7VVX+Gom1NSPfcWIBHLJj+EcZ2aWmitF08LRSjSFkQWHE7yxO8k3JPEy7lCIiAiIgIiICIiAiIgIiICIiAiIgIiICIiAiIgIiICIiAiIgIiICIiAiIgIifGawvwzgfYlscetgc87kbN3nPh0gvM5E7t1+fKBdRLf25bkZ5Ak5cNovxgY9OPjkTbzGW6BcRLf29OPyPpJLilJ1b55i1juPGBWiIgIiICIiAiIgIiICIiAiIgIiICIiAiIgIiICIiAiIgQb3fKfN/r+gnyIEh+8pVPcbwP8AQIiBUH+/SfWiIE4iIH//2Q=="/>
          <p:cNvSpPr>
            <a:spLocks noChangeAspect="1" noChangeArrowheads="1"/>
          </p:cNvSpPr>
          <p:nvPr/>
        </p:nvSpPr>
        <p:spPr bwMode="auto">
          <a:xfrm>
            <a:off x="63500" y="-962025"/>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0487" name="Picture 7" descr="http://milandesignweek2011.asus.com/wp-content/uploads/2011/01/ASUS_EeePadTransformer_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2996952"/>
            <a:ext cx="2492804"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&amp; Questions</a:t>
            </a:r>
            <a:endParaRPr lang="en-GB" dirty="0"/>
          </a:p>
        </p:txBody>
      </p:sp>
      <p:sp>
        <p:nvSpPr>
          <p:cNvPr id="3" name="Content Placeholder 2"/>
          <p:cNvSpPr>
            <a:spLocks noGrp="1"/>
          </p:cNvSpPr>
          <p:nvPr>
            <p:ph idx="1"/>
          </p:nvPr>
        </p:nvSpPr>
        <p:spPr>
          <a:xfrm>
            <a:off x="1393303" y="2708920"/>
            <a:ext cx="4690864" cy="2298903"/>
          </a:xfrm>
        </p:spPr>
        <p:txBody>
          <a:bodyPr/>
          <a:lstStyle/>
          <a:p>
            <a:pPr marL="0" indent="0">
              <a:buNone/>
            </a:pPr>
            <a:r>
              <a:rPr lang="en-GB" sz="1800" b="1" dirty="0" smtClean="0"/>
              <a:t>Mark Dransfield</a:t>
            </a:r>
          </a:p>
          <a:p>
            <a:pPr marL="0" indent="0">
              <a:buNone/>
            </a:pPr>
            <a:r>
              <a:rPr lang="en-GB" sz="1800" dirty="0" smtClean="0"/>
              <a:t>Technology Enhanced Learning Advisor</a:t>
            </a:r>
          </a:p>
          <a:p>
            <a:pPr marL="0" indent="0">
              <a:buNone/>
            </a:pPr>
            <a:r>
              <a:rPr lang="en-GB" sz="1800" dirty="0" smtClean="0"/>
              <a:t>York St John University</a:t>
            </a:r>
          </a:p>
          <a:p>
            <a:pPr marL="0" indent="0">
              <a:buNone/>
            </a:pPr>
            <a:endParaRPr lang="en-GB" sz="1800" dirty="0" smtClean="0">
              <a:hlinkClick r:id="rId3"/>
            </a:endParaRPr>
          </a:p>
          <a:p>
            <a:pPr marL="0" indent="0">
              <a:buNone/>
            </a:pPr>
            <a:r>
              <a:rPr lang="en-GB" sz="1800" dirty="0" smtClean="0">
                <a:hlinkClick r:id="rId3"/>
              </a:rPr>
              <a:t>Email: </a:t>
            </a:r>
            <a:r>
              <a:rPr lang="en-GB" sz="1800" dirty="0" smtClean="0">
                <a:hlinkClick r:id="rId3"/>
              </a:rPr>
              <a:t>m.dransfield@yorksj.ac.uk</a:t>
            </a:r>
            <a:endParaRPr lang="en-GB" sz="1800" dirty="0"/>
          </a:p>
          <a:p>
            <a:pPr marL="0" indent="0">
              <a:buNone/>
            </a:pPr>
            <a:r>
              <a:rPr lang="en-GB" sz="1800" dirty="0" smtClean="0"/>
              <a:t>Twitter: @</a:t>
            </a:r>
            <a:r>
              <a:rPr lang="en-GB" sz="1800" dirty="0" err="1" smtClean="0"/>
              <a:t>dranners</a:t>
            </a:r>
            <a:endParaRPr lang="en-GB" sz="1800" dirty="0" smtClean="0"/>
          </a:p>
        </p:txBody>
      </p:sp>
      <p:pic>
        <p:nvPicPr>
          <p:cNvPr id="4" name="Picture 9" descr="mark dransfield"/>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5000" contrast="3000"/>
                    </a14:imgEffect>
                  </a14:imgLayer>
                </a14:imgProps>
              </a:ext>
              <a:ext uri="{28A0092B-C50C-407E-A947-70E740481C1C}">
                <a14:useLocalDpi xmlns:a14="http://schemas.microsoft.com/office/drawing/2010/main" val="0"/>
              </a:ext>
            </a:extLst>
          </a:blip>
          <a:srcRect/>
          <a:stretch>
            <a:fillRect/>
          </a:stretch>
        </p:blipFill>
        <p:spPr bwMode="auto">
          <a:xfrm rot="21388075">
            <a:off x="5846824" y="2675249"/>
            <a:ext cx="1296517" cy="1685472"/>
          </a:xfrm>
          <a:prstGeom prst="rect">
            <a:avLst/>
          </a:prstGeom>
          <a:noFill/>
          <a:effectLst>
            <a:outerShdw blurRad="76200" dist="12700" dir="8100000" sy="-23000" kx="8004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863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EU foreign policy chief Catherine Ashton says Iran offers nothing new. AFP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3024187" cy="219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1" name="Text Box 5"/>
          <p:cNvSpPr txBox="1">
            <a:spLocks noChangeArrowheads="1"/>
          </p:cNvSpPr>
          <p:nvPr/>
        </p:nvSpPr>
        <p:spPr bwMode="auto">
          <a:xfrm>
            <a:off x="2843808" y="404813"/>
            <a:ext cx="576203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It’s nothing new to YSJ</a:t>
            </a: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323528" y="4035996"/>
            <a:ext cx="3877975" cy="24173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Content Placeholder 2"/>
          <p:cNvSpPr>
            <a:spLocks noGrp="1"/>
          </p:cNvSpPr>
          <p:nvPr>
            <p:ph idx="1"/>
          </p:nvPr>
        </p:nvSpPr>
        <p:spPr>
          <a:xfrm>
            <a:off x="3923928" y="1700808"/>
            <a:ext cx="5418998" cy="4781128"/>
          </a:xfrm>
          <a:noFill/>
        </p:spPr>
        <p:txBody>
          <a:bodyPr>
            <a:noAutofit/>
          </a:bodyPr>
          <a:lstStyle/>
          <a:p>
            <a:r>
              <a:rPr lang="en-US" sz="2000" dirty="0" smtClean="0"/>
              <a:t>2007/8 Pilot projects </a:t>
            </a:r>
            <a:endParaRPr lang="en-US" sz="2000" dirty="0" smtClean="0"/>
          </a:p>
          <a:p>
            <a:r>
              <a:rPr lang="en-US" sz="2000" dirty="0" smtClean="0"/>
              <a:t>2008 </a:t>
            </a:r>
            <a:r>
              <a:rPr lang="en-US" sz="2000" dirty="0" smtClean="0"/>
              <a:t>e-submission working group</a:t>
            </a:r>
          </a:p>
          <a:p>
            <a:r>
              <a:rPr lang="en-US" sz="2000" dirty="0" smtClean="0"/>
              <a:t>2009: University Quality of the Student Experience (QSEC) committee decided to implement e-submission across the university from 2010/11</a:t>
            </a:r>
          </a:p>
          <a:p>
            <a:r>
              <a:rPr lang="en-US" sz="2000" dirty="0" smtClean="0"/>
              <a:t>2010: The Dean of the Business School decides to implement e-feedback across the Business School</a:t>
            </a:r>
          </a:p>
          <a:p>
            <a:r>
              <a:rPr lang="en-US" sz="2000" dirty="0" smtClean="0"/>
              <a:t>2010: STEF project funding granted through L&amp;TD</a:t>
            </a:r>
            <a:endParaRPr lang="en-US" sz="2000" dirty="0"/>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87624" y="2060848"/>
            <a:ext cx="6408712" cy="4032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 Box 5"/>
          <p:cNvSpPr txBox="1">
            <a:spLocks noChangeArrowheads="1"/>
          </p:cNvSpPr>
          <p:nvPr/>
        </p:nvSpPr>
        <p:spPr bwMode="auto">
          <a:xfrm>
            <a:off x="2843808" y="404813"/>
            <a:ext cx="576203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smtClean="0">
                <a:solidFill>
                  <a:schemeClr val="bg1"/>
                </a:solidFill>
                <a:latin typeface="Tahoma" pitchFamily="34" charset="0"/>
              </a:rPr>
              <a:t>The process</a:t>
            </a:r>
            <a:endParaRPr lang="en-GB" sz="3000" dirty="0">
              <a:solidFill>
                <a:schemeClr val="bg1"/>
              </a:solidFill>
              <a:latin typeface="Tahoma" pitchFamily="34" charset="0"/>
            </a:endParaRPr>
          </a:p>
        </p:txBody>
      </p:sp>
    </p:spTree>
    <p:extLst>
      <p:ext uri="{BB962C8B-B14F-4D97-AF65-F5344CB8AC3E}">
        <p14:creationId xmlns:p14="http://schemas.microsoft.com/office/powerpoint/2010/main" val="166534698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120650" y="2667000"/>
            <a:ext cx="1944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Everything electronic</a:t>
            </a:r>
          </a:p>
        </p:txBody>
      </p:sp>
      <p:sp>
        <p:nvSpPr>
          <p:cNvPr id="3075" name="TextBox 5"/>
          <p:cNvSpPr txBox="1">
            <a:spLocks noChangeArrowheads="1"/>
          </p:cNvSpPr>
          <p:nvPr/>
        </p:nvSpPr>
        <p:spPr bwMode="auto">
          <a:xfrm>
            <a:off x="144463" y="3895725"/>
            <a:ext cx="1943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All stored in one place</a:t>
            </a:r>
          </a:p>
        </p:txBody>
      </p:sp>
      <p:sp>
        <p:nvSpPr>
          <p:cNvPr id="3076" name="TextBox 6"/>
          <p:cNvSpPr txBox="1">
            <a:spLocks noChangeArrowheads="1"/>
          </p:cNvSpPr>
          <p:nvPr/>
        </p:nvSpPr>
        <p:spPr bwMode="auto">
          <a:xfrm>
            <a:off x="900113" y="5805488"/>
            <a:ext cx="1943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EE can easily be given access</a:t>
            </a:r>
          </a:p>
        </p:txBody>
      </p:sp>
      <p:sp>
        <p:nvSpPr>
          <p:cNvPr id="3077" name="TextBox 7"/>
          <p:cNvSpPr txBox="1">
            <a:spLocks noChangeArrowheads="1"/>
          </p:cNvSpPr>
          <p:nvPr/>
        </p:nvSpPr>
        <p:spPr bwMode="auto">
          <a:xfrm>
            <a:off x="6119813" y="4292600"/>
            <a:ext cx="1944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Administrators got a handle on it</a:t>
            </a:r>
          </a:p>
        </p:txBody>
      </p:sp>
      <p:sp>
        <p:nvSpPr>
          <p:cNvPr id="3078" name="TextBox 8"/>
          <p:cNvSpPr txBox="1">
            <a:spLocks noChangeArrowheads="1"/>
          </p:cNvSpPr>
          <p:nvPr/>
        </p:nvSpPr>
        <p:spPr bwMode="auto">
          <a:xfrm>
            <a:off x="7092950" y="3152775"/>
            <a:ext cx="1943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I mark slightly quicker with e-submission</a:t>
            </a:r>
          </a:p>
        </p:txBody>
      </p:sp>
      <p:sp>
        <p:nvSpPr>
          <p:cNvPr id="3079" name="TextBox 9"/>
          <p:cNvSpPr txBox="1">
            <a:spLocks noChangeArrowheads="1"/>
          </p:cNvSpPr>
          <p:nvPr/>
        </p:nvSpPr>
        <p:spPr bwMode="auto">
          <a:xfrm>
            <a:off x="7092950" y="1844675"/>
            <a:ext cx="1943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Comments are more legible when typed</a:t>
            </a:r>
          </a:p>
        </p:txBody>
      </p:sp>
      <p:sp>
        <p:nvSpPr>
          <p:cNvPr id="3080" name="Text Box 5"/>
          <p:cNvSpPr txBox="1">
            <a:spLocks noChangeArrowheads="1"/>
          </p:cNvSpPr>
          <p:nvPr/>
        </p:nvSpPr>
        <p:spPr bwMode="auto">
          <a:xfrm>
            <a:off x="2985839" y="426730"/>
            <a:ext cx="57626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Views of </a:t>
            </a:r>
            <a:r>
              <a:rPr lang="en-GB" sz="3000" dirty="0" err="1">
                <a:solidFill>
                  <a:schemeClr val="bg1"/>
                </a:solidFill>
                <a:latin typeface="Tahoma" pitchFamily="34" charset="0"/>
              </a:rPr>
              <a:t>piloters</a:t>
            </a:r>
            <a:r>
              <a:rPr lang="en-GB" sz="3000" dirty="0">
                <a:solidFill>
                  <a:schemeClr val="bg1"/>
                </a:solidFill>
                <a:latin typeface="Tahoma" pitchFamily="34" charset="0"/>
              </a:rPr>
              <a:t> (</a:t>
            </a:r>
            <a:r>
              <a:rPr lang="en-GB" sz="3000" dirty="0" smtClean="0">
                <a:solidFill>
                  <a:schemeClr val="bg1"/>
                </a:solidFill>
                <a:latin typeface="Tahoma" pitchFamily="34" charset="0"/>
              </a:rPr>
              <a:t>2007-09) </a:t>
            </a:r>
            <a:endParaRPr lang="en-GB" sz="3000" dirty="0">
              <a:solidFill>
                <a:schemeClr val="bg1"/>
              </a:solidFill>
              <a:latin typeface="Tahoma" pitchFamily="34" charset="0"/>
            </a:endParaRPr>
          </a:p>
        </p:txBody>
      </p:sp>
      <p:pic>
        <p:nvPicPr>
          <p:cNvPr id="10"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2268" t="23438" r="48180" b="41608"/>
          <a:stretch>
            <a:fillRect/>
          </a:stretch>
        </p:blipFill>
        <p:spPr bwMode="auto">
          <a:xfrm>
            <a:off x="4499992" y="1976236"/>
            <a:ext cx="2317354" cy="16377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82"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22" t="22403" r="17090" b="18504"/>
          <a:stretch/>
        </p:blipFill>
        <p:spPr bwMode="auto">
          <a:xfrm>
            <a:off x="1833456" y="1815300"/>
            <a:ext cx="2442715" cy="1906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86" name="Picture 1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32" t="21547" r="22202" b="8670"/>
          <a:stretch/>
        </p:blipFill>
        <p:spPr bwMode="auto">
          <a:xfrm>
            <a:off x="3024929" y="3429000"/>
            <a:ext cx="2502484" cy="2225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084" name="TextBox 7"/>
          <p:cNvSpPr txBox="1">
            <a:spLocks noChangeArrowheads="1"/>
          </p:cNvSpPr>
          <p:nvPr/>
        </p:nvSpPr>
        <p:spPr bwMode="auto">
          <a:xfrm>
            <a:off x="6661150" y="5356225"/>
            <a:ext cx="1944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t>I took to it very quickly</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997910" y="404813"/>
            <a:ext cx="560792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It’s not all positive though</a:t>
            </a:r>
          </a:p>
        </p:txBody>
      </p:sp>
      <p:pic>
        <p:nvPicPr>
          <p:cNvPr id="4099" name="Picture 5" descr="http://bryanking.net/wp-content/uploads/2011/02/eye_strai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7475">
            <a:off x="395288" y="1916113"/>
            <a:ext cx="2476500" cy="1581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0" name="Picture 9" descr="http://t2.gstatic.com/images?q=tbn:ANd9GcS_1KuKT_Z9GAZtefyO397zii1Ml_bU9Sz1X2gnN1lzHRpK7ZY_TEnUV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306" y="3213100"/>
            <a:ext cx="1439863" cy="2095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1" name="Picture 11" descr="http://t2.gstatic.com/images?q=tbn:ANd9GcT6TLKFh2ZFR8kVlrw_3pVMPHthKwNeBgmFtf39z93-VlE2qBU31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6036">
            <a:off x="4530918" y="1887030"/>
            <a:ext cx="1981200" cy="23145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2" name="Picture 13" descr="http://t3.gstatic.com/images?q=tbn:ANd9GcRI6Wb4_Jme7xHIeevTY6aBhmP5OqRtoJZtBJ8LTcLkzculrbGpw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4278262"/>
            <a:ext cx="3052136" cy="20310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5373216"/>
            <a:ext cx="7200800" cy="120032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GB"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“If we’re going to move towards e-submission </a:t>
            </a:r>
          </a:p>
          <a:p>
            <a:pPr>
              <a:defRPr/>
            </a:pPr>
            <a:r>
              <a:rPr lang="en-GB" sz="24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and marking, then we have to think about hardware…” </a:t>
            </a:r>
            <a:r>
              <a:rPr lang="en-GB"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 Chris Maunder, 2010)</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l="12268" t="23438" r="48180" b="41608"/>
          <a:stretch>
            <a:fillRect/>
          </a:stretch>
        </p:blipFill>
        <p:spPr bwMode="auto">
          <a:xfrm>
            <a:off x="1979613" y="1484784"/>
            <a:ext cx="4822825" cy="34083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971550" y="1772816"/>
            <a:ext cx="6985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b="1" dirty="0" smtClean="0"/>
              <a:t>2010 STEF Project aims</a:t>
            </a:r>
          </a:p>
          <a:p>
            <a:pPr eaLnBrk="1" hangingPunct="1">
              <a:defRPr/>
            </a:pPr>
            <a:endParaRPr lang="en-GB" dirty="0" smtClean="0"/>
          </a:p>
          <a:p>
            <a:pPr marL="285750" indent="-285750" eaLnBrk="1" hangingPunct="1">
              <a:buFont typeface="Arial" pitchFamily="34" charset="0"/>
              <a:buChar char="•"/>
              <a:defRPr/>
            </a:pPr>
            <a:r>
              <a:rPr lang="en-GB" dirty="0" smtClean="0"/>
              <a:t>To </a:t>
            </a:r>
            <a:r>
              <a:rPr lang="en-GB" dirty="0"/>
              <a:t>embed e-marking and feedback in the Business School</a:t>
            </a:r>
          </a:p>
          <a:p>
            <a:pPr marL="285750" indent="-285750" eaLnBrk="1" hangingPunct="1">
              <a:buFont typeface="Arial" pitchFamily="34" charset="0"/>
              <a:buChar char="•"/>
              <a:defRPr/>
            </a:pPr>
            <a:r>
              <a:rPr lang="en-GB" dirty="0"/>
              <a:t>To gain an </a:t>
            </a:r>
            <a:r>
              <a:rPr lang="en-GB" dirty="0" smtClean="0"/>
              <a:t>understanding of </a:t>
            </a:r>
            <a:r>
              <a:rPr lang="en-GB" dirty="0"/>
              <a:t>the impact of new technologies on e-marking and feedback</a:t>
            </a:r>
          </a:p>
          <a:p>
            <a:pPr marL="285750" indent="-285750" eaLnBrk="1" hangingPunct="1">
              <a:buFont typeface="Arial" pitchFamily="34" charset="0"/>
              <a:buChar char="•"/>
              <a:defRPr/>
            </a:pPr>
            <a:r>
              <a:rPr lang="en-GB" dirty="0"/>
              <a:t>To inform the University of the most efficient and practical ways of working with these technologies, potentially avoiding investing in unworkable/impractical technologies</a:t>
            </a:r>
          </a:p>
          <a:p>
            <a:pPr marL="285750" indent="-285750" eaLnBrk="1" hangingPunct="1">
              <a:buFont typeface="Arial" pitchFamily="34" charset="0"/>
              <a:buChar char="•"/>
              <a:defRPr/>
            </a:pPr>
            <a:r>
              <a:rPr lang="en-GB" dirty="0"/>
              <a:t>To share knowledge with the University and the sector of attitudes to marking on </a:t>
            </a:r>
            <a:r>
              <a:rPr lang="en-GB" dirty="0" smtClean="0"/>
              <a:t>screen</a:t>
            </a:r>
          </a:p>
          <a:p>
            <a:pPr marL="285750" indent="-285750" eaLnBrk="1" hangingPunct="1">
              <a:buFont typeface="Arial" pitchFamily="34" charset="0"/>
              <a:buChar char="•"/>
              <a:defRPr/>
            </a:pPr>
            <a:r>
              <a:rPr lang="en-GB" dirty="0" smtClean="0"/>
              <a:t>Investigate </a:t>
            </a:r>
            <a:r>
              <a:rPr lang="en-GB" dirty="0"/>
              <a:t>attitudes to </a:t>
            </a:r>
            <a:r>
              <a:rPr lang="en-GB" dirty="0" smtClean="0"/>
              <a:t>e-submission, marking </a:t>
            </a:r>
            <a:r>
              <a:rPr lang="en-GB" dirty="0"/>
              <a:t>and </a:t>
            </a:r>
            <a:r>
              <a:rPr lang="en-GB" dirty="0" smtClean="0"/>
              <a:t>feedback</a:t>
            </a:r>
          </a:p>
          <a:p>
            <a:pPr eaLnBrk="1" hangingPunct="1">
              <a:defRPr/>
            </a:pPr>
            <a:endParaRPr lang="en-GB" b="1" dirty="0" smtClean="0"/>
          </a:p>
          <a:p>
            <a:pPr eaLnBrk="1" hangingPunct="1">
              <a:defRPr/>
            </a:pPr>
            <a:r>
              <a:rPr lang="en-GB" b="1" dirty="0" smtClean="0"/>
              <a:t>How?</a:t>
            </a:r>
            <a:br>
              <a:rPr lang="en-GB" b="1" dirty="0" smtClean="0"/>
            </a:br>
            <a:endParaRPr lang="en-GB" b="1" dirty="0" smtClean="0"/>
          </a:p>
          <a:p>
            <a:pPr eaLnBrk="1" hangingPunct="1">
              <a:defRPr/>
            </a:pPr>
            <a:r>
              <a:rPr lang="en-GB" dirty="0" smtClean="0"/>
              <a:t>By working closely with teams and individuals to find the most appropriate assessment design, technologies and processes </a:t>
            </a:r>
            <a:r>
              <a:rPr lang="en-GB" b="1" dirty="0" smtClean="0"/>
              <a:t>for their needs</a:t>
            </a:r>
          </a:p>
        </p:txBody>
      </p:sp>
      <p:sp>
        <p:nvSpPr>
          <p:cNvPr id="3" name="Text Box 5"/>
          <p:cNvSpPr txBox="1">
            <a:spLocks noChangeArrowheads="1"/>
          </p:cNvSpPr>
          <p:nvPr/>
        </p:nvSpPr>
        <p:spPr bwMode="auto">
          <a:xfrm>
            <a:off x="2771800" y="409353"/>
            <a:ext cx="6192688"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smtClean="0">
                <a:solidFill>
                  <a:schemeClr val="bg1"/>
                </a:solidFill>
                <a:latin typeface="Tahoma" pitchFamily="34" charset="0"/>
              </a:rPr>
              <a:t>Initial aims of the STEF project</a:t>
            </a:r>
            <a:endParaRPr lang="en-GB" sz="3000" dirty="0">
              <a:solidFill>
                <a:schemeClr val="bg1"/>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684213" y="404813"/>
            <a:ext cx="79216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3000" dirty="0">
                <a:solidFill>
                  <a:schemeClr val="bg1"/>
                </a:solidFill>
                <a:latin typeface="Tahoma" pitchFamily="34" charset="0"/>
              </a:rPr>
              <a:t>Advocacy</a:t>
            </a:r>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b="51111"/>
          <a:stretch>
            <a:fillRect/>
          </a:stretch>
        </p:blipFill>
        <p:spPr bwMode="auto">
          <a:xfrm rot="21130190">
            <a:off x="228913" y="1358151"/>
            <a:ext cx="3634606" cy="24984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Picture 1"/>
          <p:cNvPicPr>
            <a:picLocks noChangeAspect="1"/>
          </p:cNvPicPr>
          <p:nvPr/>
        </p:nvPicPr>
        <p:blipFill>
          <a:blip r:embed="rId4">
            <a:extLst>
              <a:ext uri="{28A0092B-C50C-407E-A947-70E740481C1C}">
                <a14:useLocalDpi xmlns:a14="http://schemas.microsoft.com/office/drawing/2010/main" val="0"/>
              </a:ext>
            </a:extLst>
          </a:blip>
          <a:srcRect b="51247"/>
          <a:stretch>
            <a:fillRect/>
          </a:stretch>
        </p:blipFill>
        <p:spPr bwMode="auto">
          <a:xfrm rot="20166353">
            <a:off x="1718623" y="3333359"/>
            <a:ext cx="3643685" cy="24984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1"/>
          <p:cNvPicPr>
            <a:picLocks noChangeAspect="1"/>
          </p:cNvPicPr>
          <p:nvPr/>
        </p:nvPicPr>
        <p:blipFill>
          <a:blip r:embed="rId5">
            <a:extLst>
              <a:ext uri="{28A0092B-C50C-407E-A947-70E740481C1C}">
                <a14:useLocalDpi xmlns:a14="http://schemas.microsoft.com/office/drawing/2010/main" val="0"/>
              </a:ext>
            </a:extLst>
          </a:blip>
          <a:srcRect b="51247"/>
          <a:stretch>
            <a:fillRect/>
          </a:stretch>
        </p:blipFill>
        <p:spPr bwMode="auto">
          <a:xfrm rot="20297043">
            <a:off x="4881672" y="3685104"/>
            <a:ext cx="3643023" cy="24984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1"/>
          <p:cNvPicPr>
            <a:picLocks noChangeAspect="1"/>
          </p:cNvPicPr>
          <p:nvPr/>
        </p:nvPicPr>
        <p:blipFill>
          <a:blip r:embed="rId6">
            <a:extLst>
              <a:ext uri="{28A0092B-C50C-407E-A947-70E740481C1C}">
                <a14:useLocalDpi xmlns:a14="http://schemas.microsoft.com/office/drawing/2010/main" val="0"/>
              </a:ext>
            </a:extLst>
          </a:blip>
          <a:srcRect b="51237"/>
          <a:stretch>
            <a:fillRect/>
          </a:stretch>
        </p:blipFill>
        <p:spPr bwMode="auto">
          <a:xfrm rot="829786">
            <a:off x="4967936" y="1358152"/>
            <a:ext cx="3643909" cy="24984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7175" name="TextBox 1"/>
          <p:cNvSpPr txBox="1">
            <a:spLocks noChangeArrowheads="1"/>
          </p:cNvSpPr>
          <p:nvPr/>
        </p:nvSpPr>
        <p:spPr bwMode="auto">
          <a:xfrm>
            <a:off x="179388" y="5157788"/>
            <a:ext cx="2520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rabicPeriod"/>
            </a:pPr>
            <a:r>
              <a:rPr lang="en-GB"/>
              <a:t>Workshop/demo</a:t>
            </a:r>
          </a:p>
          <a:p>
            <a:pPr eaLnBrk="1" hangingPunct="1">
              <a:buFont typeface="Arial" charset="0"/>
              <a:buAutoNum type="arabicPeriod"/>
            </a:pPr>
            <a:r>
              <a:rPr lang="en-GB"/>
              <a:t>Flyers</a:t>
            </a:r>
          </a:p>
          <a:p>
            <a:pPr eaLnBrk="1" hangingPunct="1">
              <a:buFont typeface="Arial" charset="0"/>
              <a:buAutoNum type="arabicPeriod"/>
            </a:pPr>
            <a:r>
              <a:rPr lang="en-GB"/>
              <a:t>QEC</a:t>
            </a:r>
          </a:p>
          <a:p>
            <a:pPr eaLnBrk="1" hangingPunct="1">
              <a:buFont typeface="Arial" charset="0"/>
              <a:buAutoNum type="arabicPeriod"/>
            </a:pPr>
            <a:r>
              <a:rPr lang="en-GB"/>
              <a:t>Team Meetings</a:t>
            </a:r>
          </a:p>
        </p:txBody>
      </p:sp>
    </p:spTree>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1278</Words>
  <Application>Microsoft Office PowerPoint</Application>
  <PresentationFormat>On-screen Show (4:3)</PresentationFormat>
  <Paragraphs>192</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York St John University - Context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Equipment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Threshold Concepts</vt:lpstr>
      <vt:lpstr>Characteristics</vt:lpstr>
      <vt:lpstr>Proposed TC’s</vt:lpstr>
      <vt:lpstr>PowerPoint Presentation</vt:lpstr>
      <vt:lpstr>Contact &amp; Questions</vt:lpstr>
    </vt:vector>
  </TitlesOfParts>
  <Company>York St John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r.reese</dc:creator>
  <cp:lastModifiedBy>m.dransfield</cp:lastModifiedBy>
  <cp:revision>102</cp:revision>
  <dcterms:created xsi:type="dcterms:W3CDTF">2006-11-15T08:13:16Z</dcterms:created>
  <dcterms:modified xsi:type="dcterms:W3CDTF">2012-06-11T14:28:00Z</dcterms:modified>
</cp:coreProperties>
</file>