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32"/>
  </p:notesMasterIdLst>
  <p:sldIdLst>
    <p:sldId id="256" r:id="rId2"/>
    <p:sldId id="257" r:id="rId3"/>
    <p:sldId id="454" r:id="rId4"/>
    <p:sldId id="455" r:id="rId5"/>
    <p:sldId id="453" r:id="rId6"/>
    <p:sldId id="456" r:id="rId7"/>
    <p:sldId id="458" r:id="rId8"/>
    <p:sldId id="457" r:id="rId9"/>
    <p:sldId id="447" r:id="rId10"/>
    <p:sldId id="448" r:id="rId11"/>
    <p:sldId id="449" r:id="rId12"/>
    <p:sldId id="471" r:id="rId13"/>
    <p:sldId id="451" r:id="rId14"/>
    <p:sldId id="472" r:id="rId15"/>
    <p:sldId id="473" r:id="rId16"/>
    <p:sldId id="474" r:id="rId17"/>
    <p:sldId id="475" r:id="rId18"/>
    <p:sldId id="476" r:id="rId19"/>
    <p:sldId id="452" r:id="rId20"/>
    <p:sldId id="450" r:id="rId21"/>
    <p:sldId id="461" r:id="rId22"/>
    <p:sldId id="459" r:id="rId23"/>
    <p:sldId id="462" r:id="rId24"/>
    <p:sldId id="460" r:id="rId25"/>
    <p:sldId id="465" r:id="rId26"/>
    <p:sldId id="466" r:id="rId27"/>
    <p:sldId id="467" r:id="rId28"/>
    <p:sldId id="468" r:id="rId29"/>
    <p:sldId id="469" r:id="rId30"/>
    <p:sldId id="470" r:id="rId3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44DD1-654C-475D-B3D8-9991C2134DD9}" v="782" dt="2021-10-01T09:47:33.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1"/>
    <p:restoredTop sz="94663"/>
  </p:normalViewPr>
  <p:slideViewPr>
    <p:cSldViewPr snapToGrid="0" snapToObjects="1">
      <p:cViewPr varScale="1">
        <p:scale>
          <a:sx n="62" d="100"/>
          <a:sy n="62" d="100"/>
        </p:scale>
        <p:origin x="13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Cunningham" userId="03580319-cc52-4e7a-85d6-da46fce94494" providerId="ADAL" clId="{60A44DD1-654C-475D-B3D8-9991C2134DD9}"/>
    <pc:docChg chg="undo custSel addSld delSld modSld">
      <pc:chgData name="Clare Cunningham" userId="03580319-cc52-4e7a-85d6-da46fce94494" providerId="ADAL" clId="{60A44DD1-654C-475D-B3D8-9991C2134DD9}" dt="2021-10-01T09:49:14.339" v="1137" actId="20577"/>
      <pc:docMkLst>
        <pc:docMk/>
      </pc:docMkLst>
      <pc:sldChg chg="modSp mod">
        <pc:chgData name="Clare Cunningham" userId="03580319-cc52-4e7a-85d6-da46fce94494" providerId="ADAL" clId="{60A44DD1-654C-475D-B3D8-9991C2134DD9}" dt="2021-09-14T15:33:23.974" v="111" actId="20577"/>
        <pc:sldMkLst>
          <pc:docMk/>
          <pc:sldMk cId="1959432470" sldId="256"/>
        </pc:sldMkLst>
        <pc:spChg chg="mod">
          <ac:chgData name="Clare Cunningham" userId="03580319-cc52-4e7a-85d6-da46fce94494" providerId="ADAL" clId="{60A44DD1-654C-475D-B3D8-9991C2134DD9}" dt="2021-09-14T15:27:53.006" v="3" actId="20577"/>
          <ac:spMkLst>
            <pc:docMk/>
            <pc:sldMk cId="1959432470" sldId="256"/>
            <ac:spMk id="2" creationId="{59045249-5E63-0840-8352-8F03ABF64627}"/>
          </ac:spMkLst>
        </pc:spChg>
        <pc:spChg chg="mod">
          <ac:chgData name="Clare Cunningham" userId="03580319-cc52-4e7a-85d6-da46fce94494" providerId="ADAL" clId="{60A44DD1-654C-475D-B3D8-9991C2134DD9}" dt="2021-09-14T15:33:23.974" v="111" actId="20577"/>
          <ac:spMkLst>
            <pc:docMk/>
            <pc:sldMk cId="1959432470" sldId="256"/>
            <ac:spMk id="3" creationId="{B9194018-9FE8-2642-B39C-912AE4DBCAC6}"/>
          </ac:spMkLst>
        </pc:spChg>
      </pc:sldChg>
      <pc:sldChg chg="modSp mod">
        <pc:chgData name="Clare Cunningham" userId="03580319-cc52-4e7a-85d6-da46fce94494" providerId="ADAL" clId="{60A44DD1-654C-475D-B3D8-9991C2134DD9}" dt="2021-09-14T15:33:55.134" v="114" actId="1076"/>
        <pc:sldMkLst>
          <pc:docMk/>
          <pc:sldMk cId="2987368766" sldId="257"/>
        </pc:sldMkLst>
        <pc:spChg chg="mod">
          <ac:chgData name="Clare Cunningham" userId="03580319-cc52-4e7a-85d6-da46fce94494" providerId="ADAL" clId="{60A44DD1-654C-475D-B3D8-9991C2134DD9}" dt="2021-09-14T15:33:46.086" v="112" actId="14100"/>
          <ac:spMkLst>
            <pc:docMk/>
            <pc:sldMk cId="2987368766" sldId="257"/>
            <ac:spMk id="3" creationId="{16D34558-77D8-CD4D-B245-9F3C095ACA3A}"/>
          </ac:spMkLst>
        </pc:spChg>
        <pc:picChg chg="mod">
          <ac:chgData name="Clare Cunningham" userId="03580319-cc52-4e7a-85d6-da46fce94494" providerId="ADAL" clId="{60A44DD1-654C-475D-B3D8-9991C2134DD9}" dt="2021-09-14T15:33:50.605" v="113" actId="1076"/>
          <ac:picMkLst>
            <pc:docMk/>
            <pc:sldMk cId="2987368766" sldId="257"/>
            <ac:picMk id="5" creationId="{B4C378A1-E231-4722-AA8C-4FA81846522A}"/>
          </ac:picMkLst>
        </pc:picChg>
        <pc:picChg chg="mod">
          <ac:chgData name="Clare Cunningham" userId="03580319-cc52-4e7a-85d6-da46fce94494" providerId="ADAL" clId="{60A44DD1-654C-475D-B3D8-9991C2134DD9}" dt="2021-09-14T15:33:55.134" v="114" actId="1076"/>
          <ac:picMkLst>
            <pc:docMk/>
            <pc:sldMk cId="2987368766" sldId="257"/>
            <ac:picMk id="6" creationId="{06E511EE-720A-436A-826B-2F3E505989E6}"/>
          </ac:picMkLst>
        </pc:picChg>
      </pc:sldChg>
      <pc:sldChg chg="addSp delSp modSp mod modAnim">
        <pc:chgData name="Clare Cunningham" userId="03580319-cc52-4e7a-85d6-da46fce94494" providerId="ADAL" clId="{60A44DD1-654C-475D-B3D8-9991C2134DD9}" dt="2021-09-14T15:40:20.198" v="163" actId="1076"/>
        <pc:sldMkLst>
          <pc:docMk/>
          <pc:sldMk cId="314377740" sldId="449"/>
        </pc:sldMkLst>
        <pc:spChg chg="mod">
          <ac:chgData name="Clare Cunningham" userId="03580319-cc52-4e7a-85d6-da46fce94494" providerId="ADAL" clId="{60A44DD1-654C-475D-B3D8-9991C2134DD9}" dt="2021-09-14T15:38:54.656" v="159" actId="20577"/>
          <ac:spMkLst>
            <pc:docMk/>
            <pc:sldMk cId="314377740" sldId="449"/>
            <ac:spMk id="3" creationId="{D5A4EAA4-7CF0-8E43-8CC2-14554E12FE6E}"/>
          </ac:spMkLst>
        </pc:spChg>
        <pc:picChg chg="del">
          <ac:chgData name="Clare Cunningham" userId="03580319-cc52-4e7a-85d6-da46fce94494" providerId="ADAL" clId="{60A44DD1-654C-475D-B3D8-9991C2134DD9}" dt="2021-09-14T15:38:52.064" v="158" actId="478"/>
          <ac:picMkLst>
            <pc:docMk/>
            <pc:sldMk cId="314377740" sldId="449"/>
            <ac:picMk id="5" creationId="{5C7796A1-5F44-C84D-BDD6-A65545D12DC3}"/>
          </ac:picMkLst>
        </pc:picChg>
        <pc:picChg chg="add mod">
          <ac:chgData name="Clare Cunningham" userId="03580319-cc52-4e7a-85d6-da46fce94494" providerId="ADAL" clId="{60A44DD1-654C-475D-B3D8-9991C2134DD9}" dt="2021-09-14T15:40:20.198" v="163" actId="1076"/>
          <ac:picMkLst>
            <pc:docMk/>
            <pc:sldMk cId="314377740" sldId="449"/>
            <ac:picMk id="1026" creationId="{918D373A-4C8C-479E-B5A5-E02F2F5C7D43}"/>
          </ac:picMkLst>
        </pc:picChg>
      </pc:sldChg>
      <pc:sldChg chg="modSp mod modNotesTx">
        <pc:chgData name="Clare Cunningham" userId="03580319-cc52-4e7a-85d6-da46fce94494" providerId="ADAL" clId="{60A44DD1-654C-475D-B3D8-9991C2134DD9}" dt="2021-10-01T09:49:14.339" v="1137" actId="20577"/>
        <pc:sldMkLst>
          <pc:docMk/>
          <pc:sldMk cId="1719739077" sldId="451"/>
        </pc:sldMkLst>
        <pc:spChg chg="mod">
          <ac:chgData name="Clare Cunningham" userId="03580319-cc52-4e7a-85d6-da46fce94494" providerId="ADAL" clId="{60A44DD1-654C-475D-B3D8-9991C2134DD9}" dt="2021-09-14T15:45:27.485" v="193" actId="12"/>
          <ac:spMkLst>
            <pc:docMk/>
            <pc:sldMk cId="1719739077" sldId="451"/>
            <ac:spMk id="3" creationId="{4F6F934E-445D-C14B-A810-379936AE3C77}"/>
          </ac:spMkLst>
        </pc:spChg>
      </pc:sldChg>
      <pc:sldChg chg="modSp">
        <pc:chgData name="Clare Cunningham" userId="03580319-cc52-4e7a-85d6-da46fce94494" providerId="ADAL" clId="{60A44DD1-654C-475D-B3D8-9991C2134DD9}" dt="2021-09-14T15:42:54.079" v="176" actId="20577"/>
        <pc:sldMkLst>
          <pc:docMk/>
          <pc:sldMk cId="1332371026" sldId="455"/>
        </pc:sldMkLst>
        <pc:spChg chg="mod">
          <ac:chgData name="Clare Cunningham" userId="03580319-cc52-4e7a-85d6-da46fce94494" providerId="ADAL" clId="{60A44DD1-654C-475D-B3D8-9991C2134DD9}" dt="2021-09-14T15:42:54.079" v="176" actId="20577"/>
          <ac:spMkLst>
            <pc:docMk/>
            <pc:sldMk cId="1332371026" sldId="455"/>
            <ac:spMk id="3" creationId="{16D34558-77D8-CD4D-B245-9F3C095ACA3A}"/>
          </ac:spMkLst>
        </pc:spChg>
      </pc:sldChg>
      <pc:sldChg chg="del">
        <pc:chgData name="Clare Cunningham" userId="03580319-cc52-4e7a-85d6-da46fce94494" providerId="ADAL" clId="{60A44DD1-654C-475D-B3D8-9991C2134DD9}" dt="2021-09-14T15:45:31.980" v="194" actId="47"/>
        <pc:sldMkLst>
          <pc:docMk/>
          <pc:sldMk cId="1308440766" sldId="463"/>
        </pc:sldMkLst>
      </pc:sldChg>
      <pc:sldChg chg="modSp mod">
        <pc:chgData name="Clare Cunningham" userId="03580319-cc52-4e7a-85d6-da46fce94494" providerId="ADAL" clId="{60A44DD1-654C-475D-B3D8-9991C2134DD9}" dt="2021-09-14T15:43:54.205" v="186" actId="1076"/>
        <pc:sldMkLst>
          <pc:docMk/>
          <pc:sldMk cId="2443447895" sldId="467"/>
        </pc:sldMkLst>
        <pc:spChg chg="mod">
          <ac:chgData name="Clare Cunningham" userId="03580319-cc52-4e7a-85d6-da46fce94494" providerId="ADAL" clId="{60A44DD1-654C-475D-B3D8-9991C2134DD9}" dt="2021-09-14T15:43:54.205" v="186" actId="1076"/>
          <ac:spMkLst>
            <pc:docMk/>
            <pc:sldMk cId="2443447895" sldId="467"/>
            <ac:spMk id="3" creationId="{D5C44193-C007-E749-898E-BC8950474FCA}"/>
          </ac:spMkLst>
        </pc:spChg>
      </pc:sldChg>
      <pc:sldChg chg="modSp add mod">
        <pc:chgData name="Clare Cunningham" userId="03580319-cc52-4e7a-85d6-da46fce94494" providerId="ADAL" clId="{60A44DD1-654C-475D-B3D8-9991C2134DD9}" dt="2021-09-14T15:38:36.307" v="157" actId="1076"/>
        <pc:sldMkLst>
          <pc:docMk/>
          <pc:sldMk cId="1968655575" sldId="471"/>
        </pc:sldMkLst>
        <pc:spChg chg="mod">
          <ac:chgData name="Clare Cunningham" userId="03580319-cc52-4e7a-85d6-da46fce94494" providerId="ADAL" clId="{60A44DD1-654C-475D-B3D8-9991C2134DD9}" dt="2021-09-14T15:38:19.067" v="154" actId="20577"/>
          <ac:spMkLst>
            <pc:docMk/>
            <pc:sldMk cId="1968655575" sldId="471"/>
            <ac:spMk id="3" creationId="{D5A4EAA4-7CF0-8E43-8CC2-14554E12FE6E}"/>
          </ac:spMkLst>
        </pc:spChg>
        <pc:picChg chg="mod">
          <ac:chgData name="Clare Cunningham" userId="03580319-cc52-4e7a-85d6-da46fce94494" providerId="ADAL" clId="{60A44DD1-654C-475D-B3D8-9991C2134DD9}" dt="2021-09-14T15:38:36.307" v="157" actId="1076"/>
          <ac:picMkLst>
            <pc:docMk/>
            <pc:sldMk cId="1968655575" sldId="471"/>
            <ac:picMk id="5" creationId="{5C7796A1-5F44-C84D-BDD6-A65545D12DC3}"/>
          </ac:picMkLst>
        </pc:picChg>
      </pc:sldChg>
      <pc:sldChg chg="addSp delSp modSp add mod modAnim modNotesTx">
        <pc:chgData name="Clare Cunningham" userId="03580319-cc52-4e7a-85d6-da46fce94494" providerId="ADAL" clId="{60A44DD1-654C-475D-B3D8-9991C2134DD9}" dt="2021-10-01T09:24:40.302" v="337" actId="22"/>
        <pc:sldMkLst>
          <pc:docMk/>
          <pc:sldMk cId="1280910712" sldId="472"/>
        </pc:sldMkLst>
        <pc:spChg chg="mod">
          <ac:chgData name="Clare Cunningham" userId="03580319-cc52-4e7a-85d6-da46fce94494" providerId="ADAL" clId="{60A44DD1-654C-475D-B3D8-9991C2134DD9}" dt="2021-10-01T09:17:42.367" v="215" actId="20577"/>
          <ac:spMkLst>
            <pc:docMk/>
            <pc:sldMk cId="1280910712" sldId="472"/>
            <ac:spMk id="2" creationId="{3A3F7E8E-73E8-CE4F-AD73-5B3CC86187A4}"/>
          </ac:spMkLst>
        </pc:spChg>
        <pc:spChg chg="mod">
          <ac:chgData name="Clare Cunningham" userId="03580319-cc52-4e7a-85d6-da46fce94494" providerId="ADAL" clId="{60A44DD1-654C-475D-B3D8-9991C2134DD9}" dt="2021-10-01T09:24:27.728" v="335" actId="20577"/>
          <ac:spMkLst>
            <pc:docMk/>
            <pc:sldMk cId="1280910712" sldId="472"/>
            <ac:spMk id="3" creationId="{BACB5554-1E43-BF43-AC45-02516CADABBE}"/>
          </ac:spMkLst>
        </pc:spChg>
        <pc:spChg chg="add del">
          <ac:chgData name="Clare Cunningham" userId="03580319-cc52-4e7a-85d6-da46fce94494" providerId="ADAL" clId="{60A44DD1-654C-475D-B3D8-9991C2134DD9}" dt="2021-10-01T09:24:40.302" v="337" actId="22"/>
          <ac:spMkLst>
            <pc:docMk/>
            <pc:sldMk cId="1280910712" sldId="472"/>
            <ac:spMk id="6" creationId="{AEE9A324-6516-455B-AAEE-4B06D85438C6}"/>
          </ac:spMkLst>
        </pc:spChg>
        <pc:graphicFrameChg chg="del">
          <ac:chgData name="Clare Cunningham" userId="03580319-cc52-4e7a-85d6-da46fce94494" providerId="ADAL" clId="{60A44DD1-654C-475D-B3D8-9991C2134DD9}" dt="2021-10-01T09:19:35.730" v="217" actId="478"/>
          <ac:graphicFrameMkLst>
            <pc:docMk/>
            <pc:sldMk cId="1280910712" sldId="472"/>
            <ac:graphicFrameMk id="4" creationId="{65543B86-7907-D843-B03C-15377F768E51}"/>
          </ac:graphicFrameMkLst>
        </pc:graphicFrameChg>
      </pc:sldChg>
      <pc:sldChg chg="modSp add mod modAnim modNotesTx">
        <pc:chgData name="Clare Cunningham" userId="03580319-cc52-4e7a-85d6-da46fce94494" providerId="ADAL" clId="{60A44DD1-654C-475D-B3D8-9991C2134DD9}" dt="2021-10-01T09:28:16.048" v="446" actId="113"/>
        <pc:sldMkLst>
          <pc:docMk/>
          <pc:sldMk cId="2524347593" sldId="473"/>
        </pc:sldMkLst>
        <pc:spChg chg="mod">
          <ac:chgData name="Clare Cunningham" userId="03580319-cc52-4e7a-85d6-da46fce94494" providerId="ADAL" clId="{60A44DD1-654C-475D-B3D8-9991C2134DD9}" dt="2021-10-01T09:28:16.048" v="446" actId="113"/>
          <ac:spMkLst>
            <pc:docMk/>
            <pc:sldMk cId="2524347593" sldId="473"/>
            <ac:spMk id="3" creationId="{BACB5554-1E43-BF43-AC45-02516CADABBE}"/>
          </ac:spMkLst>
        </pc:spChg>
      </pc:sldChg>
      <pc:sldChg chg="modSp add mod modAnim modNotesTx">
        <pc:chgData name="Clare Cunningham" userId="03580319-cc52-4e7a-85d6-da46fce94494" providerId="ADAL" clId="{60A44DD1-654C-475D-B3D8-9991C2134DD9}" dt="2021-10-01T09:33:38.699" v="526" actId="114"/>
        <pc:sldMkLst>
          <pc:docMk/>
          <pc:sldMk cId="3508649618" sldId="474"/>
        </pc:sldMkLst>
        <pc:spChg chg="mod">
          <ac:chgData name="Clare Cunningham" userId="03580319-cc52-4e7a-85d6-da46fce94494" providerId="ADAL" clId="{60A44DD1-654C-475D-B3D8-9991C2134DD9}" dt="2021-10-01T09:33:38.699" v="526" actId="114"/>
          <ac:spMkLst>
            <pc:docMk/>
            <pc:sldMk cId="3508649618" sldId="474"/>
            <ac:spMk id="3" creationId="{BACB5554-1E43-BF43-AC45-02516CADABBE}"/>
          </ac:spMkLst>
        </pc:spChg>
      </pc:sldChg>
      <pc:sldChg chg="modSp add mod modAnim modNotesTx">
        <pc:chgData name="Clare Cunningham" userId="03580319-cc52-4e7a-85d6-da46fce94494" providerId="ADAL" clId="{60A44DD1-654C-475D-B3D8-9991C2134DD9}" dt="2021-10-01T09:41:02.755" v="794" actId="113"/>
        <pc:sldMkLst>
          <pc:docMk/>
          <pc:sldMk cId="1160862959" sldId="475"/>
        </pc:sldMkLst>
        <pc:spChg chg="mod">
          <ac:chgData name="Clare Cunningham" userId="03580319-cc52-4e7a-85d6-da46fce94494" providerId="ADAL" clId="{60A44DD1-654C-475D-B3D8-9991C2134DD9}" dt="2021-10-01T09:41:02.755" v="794" actId="113"/>
          <ac:spMkLst>
            <pc:docMk/>
            <pc:sldMk cId="1160862959" sldId="475"/>
            <ac:spMk id="3" creationId="{BACB5554-1E43-BF43-AC45-02516CADABBE}"/>
          </ac:spMkLst>
        </pc:spChg>
      </pc:sldChg>
      <pc:sldChg chg="add del">
        <pc:chgData name="Clare Cunningham" userId="03580319-cc52-4e7a-85d6-da46fce94494" providerId="ADAL" clId="{60A44DD1-654C-475D-B3D8-9991C2134DD9}" dt="2021-10-01T09:32:13.641" v="500"/>
        <pc:sldMkLst>
          <pc:docMk/>
          <pc:sldMk cId="3582959604" sldId="475"/>
        </pc:sldMkLst>
      </pc:sldChg>
      <pc:sldChg chg="modSp add mod modAnim modNotesTx">
        <pc:chgData name="Clare Cunningham" userId="03580319-cc52-4e7a-85d6-da46fce94494" providerId="ADAL" clId="{60A44DD1-654C-475D-B3D8-9991C2134DD9}" dt="2021-10-01T09:48:28.430" v="1006"/>
        <pc:sldMkLst>
          <pc:docMk/>
          <pc:sldMk cId="1903989539" sldId="476"/>
        </pc:sldMkLst>
        <pc:spChg chg="mod">
          <ac:chgData name="Clare Cunningham" userId="03580319-cc52-4e7a-85d6-da46fce94494" providerId="ADAL" clId="{60A44DD1-654C-475D-B3D8-9991C2134DD9}" dt="2021-10-01T09:47:33.661" v="1005" actId="20577"/>
          <ac:spMkLst>
            <pc:docMk/>
            <pc:sldMk cId="1903989539" sldId="476"/>
            <ac:spMk id="3" creationId="{BACB5554-1E43-BF43-AC45-02516CADAB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FB109-9D28-8A4F-A3B6-7474D8BB60C9}" type="doc">
      <dgm:prSet loTypeId="urn:microsoft.com/office/officeart/2005/8/layout/equation2" loCatId="" qsTypeId="urn:microsoft.com/office/officeart/2005/8/quickstyle/simple1" qsCatId="simple" csTypeId="urn:microsoft.com/office/officeart/2005/8/colors/colorful1" csCatId="colorful" phldr="1"/>
      <dgm:spPr/>
    </dgm:pt>
    <dgm:pt modelId="{02E559A0-5F3F-CA49-80A9-70B634CF8987}">
      <dgm:prSet phldrT="[Text]"/>
      <dgm:spPr>
        <a:ln>
          <a:noFill/>
        </a:ln>
      </dgm:spPr>
      <dgm:t>
        <a:bodyPr/>
        <a:lstStyle/>
        <a:p>
          <a:r>
            <a:rPr lang="en-GB"/>
            <a:t>Ontological beliefs</a:t>
          </a:r>
        </a:p>
      </dgm:t>
    </dgm:pt>
    <dgm:pt modelId="{84CA2A68-6D8B-FB4D-B42E-58CCF5BE85C0}" type="parTrans" cxnId="{61DC84BD-62B4-6C48-A7BB-616EB8309A8E}">
      <dgm:prSet/>
      <dgm:spPr/>
      <dgm:t>
        <a:bodyPr/>
        <a:lstStyle/>
        <a:p>
          <a:endParaRPr lang="en-GB"/>
        </a:p>
      </dgm:t>
    </dgm:pt>
    <dgm:pt modelId="{C32875ED-699D-264B-BBF9-5E21CCD275D1}" type="sibTrans" cxnId="{61DC84BD-62B4-6C48-A7BB-616EB8309A8E}">
      <dgm:prSet/>
      <dgm:spPr/>
      <dgm:t>
        <a:bodyPr/>
        <a:lstStyle/>
        <a:p>
          <a:endParaRPr lang="en-GB"/>
        </a:p>
      </dgm:t>
    </dgm:pt>
    <dgm:pt modelId="{E0F7E4ED-F355-CE44-9E0C-9971FB5DBD9A}">
      <dgm:prSet phldrT="[Text]"/>
      <dgm:spPr>
        <a:ln>
          <a:noFill/>
        </a:ln>
      </dgm:spPr>
      <dgm:t>
        <a:bodyPr/>
        <a:lstStyle/>
        <a:p>
          <a:r>
            <a:rPr lang="en-GB"/>
            <a:t>Values</a:t>
          </a:r>
        </a:p>
      </dgm:t>
    </dgm:pt>
    <dgm:pt modelId="{0E7C935E-8468-B846-8B9B-1BF625DD473E}" type="parTrans" cxnId="{68ED928D-03EE-234B-90D5-968C9D841557}">
      <dgm:prSet/>
      <dgm:spPr/>
      <dgm:t>
        <a:bodyPr/>
        <a:lstStyle/>
        <a:p>
          <a:endParaRPr lang="en-GB"/>
        </a:p>
      </dgm:t>
    </dgm:pt>
    <dgm:pt modelId="{2E68A941-9706-8A46-A1E7-028656907E49}" type="sibTrans" cxnId="{68ED928D-03EE-234B-90D5-968C9D841557}">
      <dgm:prSet/>
      <dgm:spPr/>
      <dgm:t>
        <a:bodyPr/>
        <a:lstStyle/>
        <a:p>
          <a:endParaRPr lang="en-GB"/>
        </a:p>
      </dgm:t>
    </dgm:pt>
    <dgm:pt modelId="{54A9FA83-E6C7-754E-8051-B0D7983D3049}">
      <dgm:prSet phldrT="[Text]"/>
      <dgm:spPr>
        <a:ln>
          <a:noFill/>
        </a:ln>
      </dgm:spPr>
      <dgm:t>
        <a:bodyPr/>
        <a:lstStyle/>
        <a:p>
          <a:r>
            <a:rPr lang="en-GB"/>
            <a:t>Ideological beliefs</a:t>
          </a:r>
        </a:p>
      </dgm:t>
    </dgm:pt>
    <dgm:pt modelId="{BF257B14-D107-924D-92D0-B91F955852AE}" type="parTrans" cxnId="{08340AD0-A27A-4D42-B71A-AED42D6CDD07}">
      <dgm:prSet/>
      <dgm:spPr/>
      <dgm:t>
        <a:bodyPr/>
        <a:lstStyle/>
        <a:p>
          <a:endParaRPr lang="en-GB"/>
        </a:p>
      </dgm:t>
    </dgm:pt>
    <dgm:pt modelId="{08987572-0EDE-FC48-AB39-93F89BD6FBA4}" type="sibTrans" cxnId="{08340AD0-A27A-4D42-B71A-AED42D6CDD07}">
      <dgm:prSet/>
      <dgm:spPr/>
      <dgm:t>
        <a:bodyPr/>
        <a:lstStyle/>
        <a:p>
          <a:endParaRPr lang="en-GB"/>
        </a:p>
      </dgm:t>
    </dgm:pt>
    <dgm:pt modelId="{6B44D963-7A62-8143-9BAE-A4219A51D5AD}" type="pres">
      <dgm:prSet presAssocID="{9CFFB109-9D28-8A4F-A3B6-7474D8BB60C9}" presName="Name0" presStyleCnt="0">
        <dgm:presLayoutVars>
          <dgm:dir/>
          <dgm:resizeHandles val="exact"/>
        </dgm:presLayoutVars>
      </dgm:prSet>
      <dgm:spPr/>
    </dgm:pt>
    <dgm:pt modelId="{B2659B0B-76DD-6344-8582-57E5D93B5187}" type="pres">
      <dgm:prSet presAssocID="{9CFFB109-9D28-8A4F-A3B6-7474D8BB60C9}" presName="vNodes" presStyleCnt="0"/>
      <dgm:spPr/>
    </dgm:pt>
    <dgm:pt modelId="{B83D937A-DB71-6744-852E-3D34D404AC62}" type="pres">
      <dgm:prSet presAssocID="{02E559A0-5F3F-CA49-80A9-70B634CF8987}" presName="node" presStyleLbl="node1" presStyleIdx="0" presStyleCnt="3" custScaleX="111074" custScaleY="107562">
        <dgm:presLayoutVars>
          <dgm:bulletEnabled val="1"/>
        </dgm:presLayoutVars>
      </dgm:prSet>
      <dgm:spPr/>
    </dgm:pt>
    <dgm:pt modelId="{9B3EF47A-A71A-0644-971E-1BA3E281EB51}" type="pres">
      <dgm:prSet presAssocID="{C32875ED-699D-264B-BBF9-5E21CCD275D1}" presName="spacerT" presStyleCnt="0"/>
      <dgm:spPr/>
    </dgm:pt>
    <dgm:pt modelId="{5999C941-0A5E-CD44-825C-9EFFB1C53C8F}" type="pres">
      <dgm:prSet presAssocID="{C32875ED-699D-264B-BBF9-5E21CCD275D1}" presName="sibTrans" presStyleLbl="sibTrans2D1" presStyleIdx="0" presStyleCnt="2"/>
      <dgm:spPr/>
    </dgm:pt>
    <dgm:pt modelId="{74E24D12-12DC-724B-AAA1-D7F92C09040B}" type="pres">
      <dgm:prSet presAssocID="{C32875ED-699D-264B-BBF9-5E21CCD275D1}" presName="spacerB" presStyleCnt="0"/>
      <dgm:spPr/>
    </dgm:pt>
    <dgm:pt modelId="{C84E9425-93A0-2248-93F1-15E21CC8D6BF}" type="pres">
      <dgm:prSet presAssocID="{E0F7E4ED-F355-CE44-9E0C-9971FB5DBD9A}" presName="node" presStyleLbl="node1" presStyleIdx="1" presStyleCnt="3" custScaleX="111074" custScaleY="107562" custLinFactY="182103" custLinFactNeighborX="553" custLinFactNeighborY="200000">
        <dgm:presLayoutVars>
          <dgm:bulletEnabled val="1"/>
        </dgm:presLayoutVars>
      </dgm:prSet>
      <dgm:spPr/>
    </dgm:pt>
    <dgm:pt modelId="{7D69F684-B464-964C-B4F6-1626D1986F3D}" type="pres">
      <dgm:prSet presAssocID="{9CFFB109-9D28-8A4F-A3B6-7474D8BB60C9}" presName="sibTransLast" presStyleLbl="sibTrans2D1" presStyleIdx="1" presStyleCnt="2"/>
      <dgm:spPr/>
    </dgm:pt>
    <dgm:pt modelId="{E67B4717-A569-274B-8ACF-F40E38AD0DAD}" type="pres">
      <dgm:prSet presAssocID="{9CFFB109-9D28-8A4F-A3B6-7474D8BB60C9}" presName="connectorText" presStyleLbl="sibTrans2D1" presStyleIdx="1" presStyleCnt="2"/>
      <dgm:spPr/>
    </dgm:pt>
    <dgm:pt modelId="{7852BC6F-6199-AE47-BA8B-303D2F761CAB}" type="pres">
      <dgm:prSet presAssocID="{9CFFB109-9D28-8A4F-A3B6-7474D8BB60C9}" presName="lastNode" presStyleLbl="node1" presStyleIdx="2" presStyleCnt="3" custScaleX="58865" custScaleY="55779" custLinFactX="128575" custLinFactNeighborX="200000">
        <dgm:presLayoutVars>
          <dgm:bulletEnabled val="1"/>
        </dgm:presLayoutVars>
      </dgm:prSet>
      <dgm:spPr/>
    </dgm:pt>
  </dgm:ptLst>
  <dgm:cxnLst>
    <dgm:cxn modelId="{3F48BF0B-E1FF-0F4C-A8E3-6D641C90E43C}" type="presOf" srcId="{2E68A941-9706-8A46-A1E7-028656907E49}" destId="{E67B4717-A569-274B-8ACF-F40E38AD0DAD}" srcOrd="1" destOrd="0" presId="urn:microsoft.com/office/officeart/2005/8/layout/equation2"/>
    <dgm:cxn modelId="{230C721D-9EC0-0A4A-9C48-E5BAC991DFB5}" type="presOf" srcId="{9CFFB109-9D28-8A4F-A3B6-7474D8BB60C9}" destId="{6B44D963-7A62-8143-9BAE-A4219A51D5AD}" srcOrd="0" destOrd="0" presId="urn:microsoft.com/office/officeart/2005/8/layout/equation2"/>
    <dgm:cxn modelId="{9554D821-864A-2645-9017-22A169C62694}" type="presOf" srcId="{C32875ED-699D-264B-BBF9-5E21CCD275D1}" destId="{5999C941-0A5E-CD44-825C-9EFFB1C53C8F}" srcOrd="0" destOrd="0" presId="urn:microsoft.com/office/officeart/2005/8/layout/equation2"/>
    <dgm:cxn modelId="{09C78759-F266-0A42-97E0-F29411371277}" type="presOf" srcId="{E0F7E4ED-F355-CE44-9E0C-9971FB5DBD9A}" destId="{C84E9425-93A0-2248-93F1-15E21CC8D6BF}" srcOrd="0" destOrd="0" presId="urn:microsoft.com/office/officeart/2005/8/layout/equation2"/>
    <dgm:cxn modelId="{68ED928D-03EE-234B-90D5-968C9D841557}" srcId="{9CFFB109-9D28-8A4F-A3B6-7474D8BB60C9}" destId="{E0F7E4ED-F355-CE44-9E0C-9971FB5DBD9A}" srcOrd="1" destOrd="0" parTransId="{0E7C935E-8468-B846-8B9B-1BF625DD473E}" sibTransId="{2E68A941-9706-8A46-A1E7-028656907E49}"/>
    <dgm:cxn modelId="{8D7D269C-8DF6-5549-9AE1-83C9DF451244}" type="presOf" srcId="{2E68A941-9706-8A46-A1E7-028656907E49}" destId="{7D69F684-B464-964C-B4F6-1626D1986F3D}" srcOrd="0" destOrd="0" presId="urn:microsoft.com/office/officeart/2005/8/layout/equation2"/>
    <dgm:cxn modelId="{AE72CB9D-26CC-F24E-9069-063DC5028D49}" type="presOf" srcId="{54A9FA83-E6C7-754E-8051-B0D7983D3049}" destId="{7852BC6F-6199-AE47-BA8B-303D2F761CAB}" srcOrd="0" destOrd="0" presId="urn:microsoft.com/office/officeart/2005/8/layout/equation2"/>
    <dgm:cxn modelId="{61DC84BD-62B4-6C48-A7BB-616EB8309A8E}" srcId="{9CFFB109-9D28-8A4F-A3B6-7474D8BB60C9}" destId="{02E559A0-5F3F-CA49-80A9-70B634CF8987}" srcOrd="0" destOrd="0" parTransId="{84CA2A68-6D8B-FB4D-B42E-58CCF5BE85C0}" sibTransId="{C32875ED-699D-264B-BBF9-5E21CCD275D1}"/>
    <dgm:cxn modelId="{4DA7C8BE-95BA-644A-ABCA-DBFD40838EF2}" type="presOf" srcId="{02E559A0-5F3F-CA49-80A9-70B634CF8987}" destId="{B83D937A-DB71-6744-852E-3D34D404AC62}" srcOrd="0" destOrd="0" presId="urn:microsoft.com/office/officeart/2005/8/layout/equation2"/>
    <dgm:cxn modelId="{08340AD0-A27A-4D42-B71A-AED42D6CDD07}" srcId="{9CFFB109-9D28-8A4F-A3B6-7474D8BB60C9}" destId="{54A9FA83-E6C7-754E-8051-B0D7983D3049}" srcOrd="2" destOrd="0" parTransId="{BF257B14-D107-924D-92D0-B91F955852AE}" sibTransId="{08987572-0EDE-FC48-AB39-93F89BD6FBA4}"/>
    <dgm:cxn modelId="{FC831B69-CDB7-1341-AE11-9735C113C021}" type="presParOf" srcId="{6B44D963-7A62-8143-9BAE-A4219A51D5AD}" destId="{B2659B0B-76DD-6344-8582-57E5D93B5187}" srcOrd="0" destOrd="0" presId="urn:microsoft.com/office/officeart/2005/8/layout/equation2"/>
    <dgm:cxn modelId="{A2BFCD16-3196-4943-A8AD-10558AC4AE1E}" type="presParOf" srcId="{B2659B0B-76DD-6344-8582-57E5D93B5187}" destId="{B83D937A-DB71-6744-852E-3D34D404AC62}" srcOrd="0" destOrd="0" presId="urn:microsoft.com/office/officeart/2005/8/layout/equation2"/>
    <dgm:cxn modelId="{BC9F3FF3-030C-B649-B59D-D7E45A97CD90}" type="presParOf" srcId="{B2659B0B-76DD-6344-8582-57E5D93B5187}" destId="{9B3EF47A-A71A-0644-971E-1BA3E281EB51}" srcOrd="1" destOrd="0" presId="urn:microsoft.com/office/officeart/2005/8/layout/equation2"/>
    <dgm:cxn modelId="{77CD8505-4617-DE42-8FD2-0850ACACEF09}" type="presParOf" srcId="{B2659B0B-76DD-6344-8582-57E5D93B5187}" destId="{5999C941-0A5E-CD44-825C-9EFFB1C53C8F}" srcOrd="2" destOrd="0" presId="urn:microsoft.com/office/officeart/2005/8/layout/equation2"/>
    <dgm:cxn modelId="{C3A23F71-F5FE-7F4C-9AA4-43D68DFF9306}" type="presParOf" srcId="{B2659B0B-76DD-6344-8582-57E5D93B5187}" destId="{74E24D12-12DC-724B-AAA1-D7F92C09040B}" srcOrd="3" destOrd="0" presId="urn:microsoft.com/office/officeart/2005/8/layout/equation2"/>
    <dgm:cxn modelId="{620E7108-619D-D346-A722-4CF96D5352FB}" type="presParOf" srcId="{B2659B0B-76DD-6344-8582-57E5D93B5187}" destId="{C84E9425-93A0-2248-93F1-15E21CC8D6BF}" srcOrd="4" destOrd="0" presId="urn:microsoft.com/office/officeart/2005/8/layout/equation2"/>
    <dgm:cxn modelId="{74C4CFE3-4412-D14E-AEB4-C29A3C16ADCD}" type="presParOf" srcId="{6B44D963-7A62-8143-9BAE-A4219A51D5AD}" destId="{7D69F684-B464-964C-B4F6-1626D1986F3D}" srcOrd="1" destOrd="0" presId="urn:microsoft.com/office/officeart/2005/8/layout/equation2"/>
    <dgm:cxn modelId="{A771415B-D1BD-4B40-8892-D4339077B50A}" type="presParOf" srcId="{7D69F684-B464-964C-B4F6-1626D1986F3D}" destId="{E67B4717-A569-274B-8ACF-F40E38AD0DAD}" srcOrd="0" destOrd="0" presId="urn:microsoft.com/office/officeart/2005/8/layout/equation2"/>
    <dgm:cxn modelId="{6146EB9D-843E-9F4F-B049-99F936EF8A5B}" type="presParOf" srcId="{6B44D963-7A62-8143-9BAE-A4219A51D5AD}" destId="{7852BC6F-6199-AE47-BA8B-303D2F761CA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D937A-DB71-6744-852E-3D34D404AC62}">
      <dsp:nvSpPr>
        <dsp:cNvPr id="0" name=""/>
        <dsp:cNvSpPr/>
      </dsp:nvSpPr>
      <dsp:spPr>
        <a:xfrm>
          <a:off x="379912" y="2139"/>
          <a:ext cx="1312558" cy="1271056"/>
        </a:xfrm>
        <a:prstGeom prst="ellipse">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Ontological beliefs</a:t>
          </a:r>
        </a:p>
      </dsp:txBody>
      <dsp:txXfrm>
        <a:off x="572132" y="188281"/>
        <a:ext cx="928118" cy="898772"/>
      </dsp:txXfrm>
    </dsp:sp>
    <dsp:sp modelId="{5999C941-0A5E-CD44-825C-9EFFB1C53C8F}">
      <dsp:nvSpPr>
        <dsp:cNvPr id="0" name=""/>
        <dsp:cNvSpPr/>
      </dsp:nvSpPr>
      <dsp:spPr>
        <a:xfrm>
          <a:off x="693499" y="1369150"/>
          <a:ext cx="685384" cy="68538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84347" y="1631241"/>
        <a:ext cx="503688" cy="161202"/>
      </dsp:txXfrm>
    </dsp:sp>
    <dsp:sp modelId="{C84E9425-93A0-2248-93F1-15E21CC8D6BF}">
      <dsp:nvSpPr>
        <dsp:cNvPr id="0" name=""/>
        <dsp:cNvSpPr/>
      </dsp:nvSpPr>
      <dsp:spPr>
        <a:xfrm>
          <a:off x="386447" y="2152628"/>
          <a:ext cx="1312558" cy="1271056"/>
        </a:xfrm>
        <a:prstGeom prst="ellipse">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Values</a:t>
          </a:r>
        </a:p>
      </dsp:txBody>
      <dsp:txXfrm>
        <a:off x="578667" y="2338770"/>
        <a:ext cx="928118" cy="898772"/>
      </dsp:txXfrm>
    </dsp:sp>
    <dsp:sp modelId="{7D69F684-B464-964C-B4F6-1626D1986F3D}">
      <dsp:nvSpPr>
        <dsp:cNvPr id="0" name=""/>
        <dsp:cNvSpPr/>
      </dsp:nvSpPr>
      <dsp:spPr>
        <a:xfrm rot="21598491">
          <a:off x="1969604" y="1492582"/>
          <a:ext cx="573669" cy="4395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969604" y="1580529"/>
        <a:ext cx="441792" cy="263755"/>
      </dsp:txXfrm>
    </dsp:sp>
    <dsp:sp modelId="{7852BC6F-6199-AE47-BA8B-303D2F761CAB}">
      <dsp:nvSpPr>
        <dsp:cNvPr id="0" name=""/>
        <dsp:cNvSpPr/>
      </dsp:nvSpPr>
      <dsp:spPr>
        <a:xfrm>
          <a:off x="2781401" y="1052703"/>
          <a:ext cx="1391211" cy="1318277"/>
        </a:xfrm>
        <a:prstGeom prst="ellipse">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Ideological beliefs</a:t>
          </a:r>
        </a:p>
      </dsp:txBody>
      <dsp:txXfrm>
        <a:off x="2985139" y="1245760"/>
        <a:ext cx="983735" cy="93216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C6B8EAD1-A671-40B3-A69F-EC25E6BC077C}" type="datetimeFigureOut">
              <a:rPr lang="en-GB" smtClean="0"/>
              <a:t>01/10/2021</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D9C35F0-A596-42B4-B3AF-A494AE7858D8}" type="slidenum">
              <a:rPr lang="en-GB" smtClean="0"/>
              <a:t>‹#›</a:t>
            </a:fld>
            <a:endParaRPr lang="en-GB"/>
          </a:p>
        </p:txBody>
      </p:sp>
    </p:spTree>
    <p:extLst>
      <p:ext uri="{BB962C8B-B14F-4D97-AF65-F5344CB8AC3E}">
        <p14:creationId xmlns:p14="http://schemas.microsoft.com/office/powerpoint/2010/main" val="428807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now go on to discuss five key themes that prevailed during the ideological analysis phase of this study</a:t>
            </a:r>
          </a:p>
        </p:txBody>
      </p:sp>
      <p:sp>
        <p:nvSpPr>
          <p:cNvPr id="4" name="Slide Number Placeholder 3"/>
          <p:cNvSpPr>
            <a:spLocks noGrp="1"/>
          </p:cNvSpPr>
          <p:nvPr>
            <p:ph type="sldNum" sz="quarter" idx="5"/>
          </p:nvPr>
        </p:nvSpPr>
        <p:spPr/>
        <p:txBody>
          <a:bodyPr/>
          <a:lstStyle/>
          <a:p>
            <a:fld id="{CD9C35F0-A596-42B4-B3AF-A494AE7858D8}" type="slidenum">
              <a:rPr lang="en-GB" smtClean="0"/>
              <a:t>13</a:t>
            </a:fld>
            <a:endParaRPr lang="en-GB"/>
          </a:p>
        </p:txBody>
      </p:sp>
    </p:spTree>
    <p:extLst>
      <p:ext uri="{BB962C8B-B14F-4D97-AF65-F5344CB8AC3E}">
        <p14:creationId xmlns:p14="http://schemas.microsoft.com/office/powerpoint/2010/main" val="115972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analysis of the data from the ideological standpoint suggested that many educators believe unquestioningly that English is (always) primary and, indeed, that other languages are excluded from the communicative domain in the UK, to the extent that they can be rendered completely invisible. For example, Kelly, the EAL co-ordinator at school 2, refers to ‘people who’ve got no language at all when they come’ and Irene, the Head at school 4, describes children ‘coming in in year three with no language’ (negative capacity). Similarly, Tina refers to the brother of a student who ‘accelerated learning very rapidly from no language […] to lots of languages […] within six to ten weeks’— the graduation resources of raising intensification and quantification creating a strong (possibly hyperbolic) narrative here. The exclusionary stance is made explicit in the following comment: Luke: we emphasize the importance of English because that’s the dominant language in the country and for children to make progress and to do well in their future lives they need to be good communicators. Luke made this comment in response to a question about what language he recommends for parents to interact with their children. His positioning of knowledge of English (positive capacity) as constitutive of effective communication can be interpreted as a reflex of the societal ‘one nation, one language’ ideology, marginalizing the role of children’s other languages.</a:t>
            </a:r>
          </a:p>
        </p:txBody>
      </p:sp>
      <p:sp>
        <p:nvSpPr>
          <p:cNvPr id="4" name="Slide Number Placeholder 3"/>
          <p:cNvSpPr>
            <a:spLocks noGrp="1"/>
          </p:cNvSpPr>
          <p:nvPr>
            <p:ph type="sldNum" sz="quarter" idx="5"/>
          </p:nvPr>
        </p:nvSpPr>
        <p:spPr/>
        <p:txBody>
          <a:bodyPr/>
          <a:lstStyle/>
          <a:p>
            <a:fld id="{CD9C35F0-A596-42B4-B3AF-A494AE7858D8}" type="slidenum">
              <a:rPr lang="en-GB" smtClean="0"/>
              <a:t>14</a:t>
            </a:fld>
            <a:endParaRPr lang="en-GB"/>
          </a:p>
        </p:txBody>
      </p:sp>
    </p:spTree>
    <p:extLst>
      <p:ext uri="{BB962C8B-B14F-4D97-AF65-F5344CB8AC3E}">
        <p14:creationId xmlns:p14="http://schemas.microsoft.com/office/powerpoint/2010/main" val="75561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English is similarly accorded unique value by being equated with language in general. Thomas, for example, refers to the possibility of EAL students transferring to schools where there are ‘better’ native-speaker role models and returning ‘when they’ve got more language’. Likewise, Marie speaks of the possibility of children entering school with ‘a lower level of language’, and Luke mentions ‘the difficulties that EAL children have in processing language’. There is evidence of the ideological stance throughout Lucy’s discourse too. One example is her characterization of parents’ English using the phrase ‘their language was poor’. Another, more explicit, is contained in the following extract: Dad was very good at English. Mum couldn’t speak it at all and the little boy was somewhere in the middle, so we had something, and Michael the little Polish boy - Dad could speak, Mum couldn’t. Maybe it is a cultural thing - Dads can all speak, Mums can’t, mainly. Notice that although the earlier part of the extract refers explicitly to the mother’s knowledge of English (capacity appraisal: ‘Mum couldn’t speak it’), the later part elides reference to English completely. By dropping the pronoun required if English were still in unique focus, Lucy seems to have shifted her stance to one in which lack of English is constructed as lack of ability to speak at all (‘Dad could speak, Mum couldn’t’).</a:t>
            </a:r>
          </a:p>
        </p:txBody>
      </p:sp>
      <p:sp>
        <p:nvSpPr>
          <p:cNvPr id="4" name="Slide Number Placeholder 3"/>
          <p:cNvSpPr>
            <a:spLocks noGrp="1"/>
          </p:cNvSpPr>
          <p:nvPr>
            <p:ph type="sldNum" sz="quarter" idx="5"/>
          </p:nvPr>
        </p:nvSpPr>
        <p:spPr/>
        <p:txBody>
          <a:bodyPr/>
          <a:lstStyle/>
          <a:p>
            <a:fld id="{CD9C35F0-A596-42B4-B3AF-A494AE7858D8}" type="slidenum">
              <a:rPr lang="en-GB" smtClean="0"/>
              <a:t>15</a:t>
            </a:fld>
            <a:endParaRPr lang="en-GB"/>
          </a:p>
        </p:txBody>
      </p:sp>
    </p:spTree>
    <p:extLst>
      <p:ext uri="{BB962C8B-B14F-4D97-AF65-F5344CB8AC3E}">
        <p14:creationId xmlns:p14="http://schemas.microsoft.com/office/powerpoint/2010/main" val="123982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distinction between ‘more valuable’ languages legitimized by being taught in schools and ‘less valuable’ languages brought to schools from home is apparent in the following extract, in which two bilingual learning assistants note the way their positive appreciation of their own (heritage) multilingualism differs from their students’: Habib: </a:t>
            </a:r>
            <a:r>
              <a:rPr lang="en-GB" dirty="0" err="1"/>
              <a:t>Y’know</a:t>
            </a:r>
            <a:r>
              <a:rPr lang="en-GB" dirty="0"/>
              <a:t> we are working here because we’ve got another language. If I couldn’t, I might not be working here! […] so it’s an asset an’ </a:t>
            </a:r>
            <a:r>
              <a:rPr lang="en-GB" dirty="0" err="1"/>
              <a:t>y’know</a:t>
            </a:r>
            <a:r>
              <a:rPr lang="en-GB" dirty="0"/>
              <a:t>, people go an’ learn Chinese an’ you know the languages - you learn French but our children think ‘oh no, you know, first language’ (</a:t>
            </a:r>
            <a:r>
              <a:rPr lang="en-GB" dirty="0" err="1"/>
              <a:t>Oraiba</a:t>
            </a:r>
            <a:r>
              <a:rPr lang="en-GB" dirty="0"/>
              <a:t>: because they’ve all practically got it so they don’t think it’s…) (Interviewer: that it’s anything special). Chinese and French are languages which ‘people go and learn’ (as school subjects), whereas the children’s own languages are perceived as less valuable assets in a multilingual combination.</a:t>
            </a:r>
          </a:p>
        </p:txBody>
      </p:sp>
      <p:sp>
        <p:nvSpPr>
          <p:cNvPr id="4" name="Slide Number Placeholder 3"/>
          <p:cNvSpPr>
            <a:spLocks noGrp="1"/>
          </p:cNvSpPr>
          <p:nvPr>
            <p:ph type="sldNum" sz="quarter" idx="5"/>
          </p:nvPr>
        </p:nvSpPr>
        <p:spPr/>
        <p:txBody>
          <a:bodyPr/>
          <a:lstStyle/>
          <a:p>
            <a:fld id="{CD9C35F0-A596-42B4-B3AF-A494AE7858D8}" type="slidenum">
              <a:rPr lang="en-GB" smtClean="0"/>
              <a:t>16</a:t>
            </a:fld>
            <a:endParaRPr lang="en-GB"/>
          </a:p>
        </p:txBody>
      </p:sp>
    </p:spTree>
    <p:extLst>
      <p:ext uri="{BB962C8B-B14F-4D97-AF65-F5344CB8AC3E}">
        <p14:creationId xmlns:p14="http://schemas.microsoft.com/office/powerpoint/2010/main" val="59744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world views that emerge from these educators’ discourse are generally consistent with the ‘one nation, one language’ ideology, according to which each country has a language with a privileged status (e.g. English in the UK, Urdu ‘in their country’) and, consistent with the monolingual habitus, each individual is a (native) speaker of one language. Individuals may wish, or be expected, to learn another language from the upper levels of the hierarchy in order to increase their cultural capital. But their cultural heritage—their core identity—is implicitly construed as monolingual, as illustrated in the following extracts, taken from responses to questioning about the desirability of children maintaining their home language(s). Lucy: I think keeping their natural language is an extremely important characteristic. It’s part of their culture, it’s who they are, it’s what they are, it’s what makes them unique. Helen: language is a big part of your own identity […] it’s like something you pass down like the colour of your eyes an’ things like that an’ I think it’s a really important thing and for those children to not have it then I think will have an impact especially on how they’re going to fit in to wherever they belong. Striking in both these extracts is participants’ use of expressions of positive valuation (alongside particularly intensifying graduation resources) which suggest almost a genetic or biological association between the children’s heritage language and their identities, emphasizing the naturalizing effect of the ideology. For Lucy multilingual students’ first language is their ‘natural language’ (implying perhaps that English is unnatural for them) and for Helen it is ‘pass[ed] down’. Losing their first language would effectively mean losing their identity, seen as tied to their ‘culture’ and ‘wherever they belong’. The typical EAL child is thus constructed as being inevitably defined by their home language and the cultural identity this is seen to naturally entail. This helps explain the positioning of EAL children as essentially ‘problematic’, because they face the considerable challenge of a transition from their natural state.</a:t>
            </a:r>
          </a:p>
        </p:txBody>
      </p:sp>
      <p:sp>
        <p:nvSpPr>
          <p:cNvPr id="4" name="Slide Number Placeholder 3"/>
          <p:cNvSpPr>
            <a:spLocks noGrp="1"/>
          </p:cNvSpPr>
          <p:nvPr>
            <p:ph type="sldNum" sz="quarter" idx="5"/>
          </p:nvPr>
        </p:nvSpPr>
        <p:spPr/>
        <p:txBody>
          <a:bodyPr/>
          <a:lstStyle/>
          <a:p>
            <a:fld id="{CD9C35F0-A596-42B4-B3AF-A494AE7858D8}" type="slidenum">
              <a:rPr lang="en-GB" smtClean="0"/>
              <a:t>17</a:t>
            </a:fld>
            <a:endParaRPr lang="en-GB"/>
          </a:p>
        </p:txBody>
      </p:sp>
    </p:spTree>
    <p:extLst>
      <p:ext uri="{BB962C8B-B14F-4D97-AF65-F5344CB8AC3E}">
        <p14:creationId xmlns:p14="http://schemas.microsoft.com/office/powerpoint/2010/main" val="379466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not mean to suggest here that educators oppose use of the first language. Indeed, there are several instances where home language use is positively endorsed. But, crucially, it is nearly always constructed as having only qualified or subordinate worth. So, for example, Kelly states that parents ‘should continue to use first language because that will improve the children’s second language’ (propriety judgement). Likewise, Sheila comments on migrants’ failure to understand that to learn English ‘they need to preserve their first language’ and Marie asserts that ‘development of language in their first language […] will help […] cos they can then reinforce that in English as well’. Elsewhere, children’s use of languages beyond English is sanctioned for in-group rapport maintenance. Lucy, when asked about children’s use of Tamil in the classroom, responded: that would be absolutely promoted and very supported by the staff, but it would be made into a slight humour because the teacher would say they’d like to be able to understand what they’re doing but it would be done in a very sensitive way and in a well-meaning way. In another extract, she says: I think it’s heart-warming that they speak Tamil when they’re together and sometimes you can see them in the playground. The two girls when they’re together they’re having a conversation which is excluding of other people, of course, because it is Tamil but because they’re confident with it they can have such quick conversations with each other and just clear up an issue or talk about who is picking who up or who is coming for who. Then they’re off and they’re with their friends. The attitude reflected here can be interpreted as one which values Tamil as part of the exotic but inscrutable ‘other’, as long as it is restricted to narrow social domains or is subject to external Anglophone supervision. The sense of a need to supervise the use of home languages in the school domain was also articulated by Kelly who says: they’ve got to learn to use it appropriately so in our school at the moment there isn’t a culture of it - of children being allowed to use it without there being a bilingual member of staff there to sort of oversee it. Interestingly, Kelly is one of several educators to report a positive attitude to bilingualism in general terms. At an earlier point in the interview, when asked about her attitude directly, she responds ‘I’m very into it and I value it’, which in the light of her qualification above suggests the co-existence of competing ideological beliefs. But independently of educators’ recognition of the intrinsic worth of students’ home languages, transition to English is seen as a key focus by all participants in the study</a:t>
            </a:r>
          </a:p>
        </p:txBody>
      </p:sp>
      <p:sp>
        <p:nvSpPr>
          <p:cNvPr id="4" name="Slide Number Placeholder 3"/>
          <p:cNvSpPr>
            <a:spLocks noGrp="1"/>
          </p:cNvSpPr>
          <p:nvPr>
            <p:ph type="sldNum" sz="quarter" idx="5"/>
          </p:nvPr>
        </p:nvSpPr>
        <p:spPr/>
        <p:txBody>
          <a:bodyPr/>
          <a:lstStyle/>
          <a:p>
            <a:fld id="{CD9C35F0-A596-42B4-B3AF-A494AE7858D8}" type="slidenum">
              <a:rPr lang="en-GB" smtClean="0"/>
              <a:t>18</a:t>
            </a:fld>
            <a:endParaRPr lang="en-GB"/>
          </a:p>
        </p:txBody>
      </p:sp>
    </p:spTree>
    <p:extLst>
      <p:ext uri="{BB962C8B-B14F-4D97-AF65-F5344CB8AC3E}">
        <p14:creationId xmlns:p14="http://schemas.microsoft.com/office/powerpoint/2010/main" val="2911366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0484" y="1733106"/>
            <a:ext cx="7772400" cy="2387600"/>
          </a:xfrm>
        </p:spPr>
        <p:txBody>
          <a:bodyPr anchor="ctr">
            <a:normAutofit/>
          </a:bodyPr>
          <a:lstStyle>
            <a:lvl1pPr algn="r">
              <a:defRPr sz="4400"/>
            </a:lvl1pPr>
          </a:lstStyle>
          <a:p>
            <a:r>
              <a:rPr lang="en-GB" dirty="0"/>
              <a:t>Click to edit Master title style</a:t>
            </a:r>
            <a:endParaRPr lang="en-US" dirty="0"/>
          </a:p>
        </p:txBody>
      </p:sp>
      <p:sp>
        <p:nvSpPr>
          <p:cNvPr id="3" name="Subtitle 2"/>
          <p:cNvSpPr>
            <a:spLocks noGrp="1"/>
          </p:cNvSpPr>
          <p:nvPr>
            <p:ph type="subTitle" idx="1"/>
          </p:nvPr>
        </p:nvSpPr>
        <p:spPr>
          <a:xfrm>
            <a:off x="1143000" y="4120706"/>
            <a:ext cx="7309884" cy="113709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82EBF901-EB1D-6E43-9864-29EBBE64E5E2}"/>
              </a:ext>
            </a:extLst>
          </p:cNvPr>
          <p:cNvPicPr>
            <a:picLocks noChangeAspect="1"/>
          </p:cNvPicPr>
          <p:nvPr userDrawn="1"/>
        </p:nvPicPr>
        <p:blipFill>
          <a:blip r:embed="rId2"/>
          <a:stretch>
            <a:fillRect/>
          </a:stretch>
        </p:blipFill>
        <p:spPr>
          <a:xfrm>
            <a:off x="0" y="5693734"/>
            <a:ext cx="2328530" cy="1164265"/>
          </a:xfrm>
          <a:prstGeom prst="rect">
            <a:avLst/>
          </a:prstGeom>
        </p:spPr>
      </p:pic>
      <p:pic>
        <p:nvPicPr>
          <p:cNvPr id="9" name="Picture 8">
            <a:extLst>
              <a:ext uri="{FF2B5EF4-FFF2-40B4-BE49-F238E27FC236}">
                <a16:creationId xmlns:a16="http://schemas.microsoft.com/office/drawing/2014/main" id="{3C74AD1A-1B1B-B84A-8EB3-F9337BFDF85C}"/>
              </a:ext>
            </a:extLst>
          </p:cNvPr>
          <p:cNvPicPr>
            <a:picLocks noChangeAspect="1"/>
          </p:cNvPicPr>
          <p:nvPr userDrawn="1"/>
        </p:nvPicPr>
        <p:blipFill>
          <a:blip r:embed="rId3"/>
          <a:stretch>
            <a:fillRect/>
          </a:stretch>
        </p:blipFill>
        <p:spPr>
          <a:xfrm>
            <a:off x="5689253" y="345557"/>
            <a:ext cx="2763631" cy="1387549"/>
          </a:xfrm>
          <a:prstGeom prst="rect">
            <a:avLst/>
          </a:prstGeom>
        </p:spPr>
      </p:pic>
    </p:spTree>
    <p:extLst>
      <p:ext uri="{BB962C8B-B14F-4D97-AF65-F5344CB8AC3E}">
        <p14:creationId xmlns:p14="http://schemas.microsoft.com/office/powerpoint/2010/main" val="14817383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107571595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40960105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9139"/>
          </a:xfrm>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628650" y="1254643"/>
            <a:ext cx="7886700" cy="4439091"/>
          </a:xfrm>
        </p:spPr>
        <p:txBody>
          <a:bodyPr/>
          <a:lstStyle>
            <a:lvl1pPr>
              <a:defRPr sz="2400"/>
            </a:lvl1pPr>
            <a:lvl2pPr>
              <a:defRPr sz="220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pic>
        <p:nvPicPr>
          <p:cNvPr id="7" name="Picture 6">
            <a:extLst>
              <a:ext uri="{FF2B5EF4-FFF2-40B4-BE49-F238E27FC236}">
                <a16:creationId xmlns:a16="http://schemas.microsoft.com/office/drawing/2014/main" id="{50F80178-BFE7-524C-9367-73F81303349B}"/>
              </a:ext>
            </a:extLst>
          </p:cNvPr>
          <p:cNvPicPr>
            <a:picLocks noChangeAspect="1"/>
          </p:cNvPicPr>
          <p:nvPr userDrawn="1"/>
        </p:nvPicPr>
        <p:blipFill>
          <a:blip r:embed="rId2"/>
          <a:stretch>
            <a:fillRect/>
          </a:stretch>
        </p:blipFill>
        <p:spPr>
          <a:xfrm>
            <a:off x="6668438" y="5715000"/>
            <a:ext cx="2112726" cy="1060746"/>
          </a:xfrm>
          <a:prstGeom prst="rect">
            <a:avLst/>
          </a:prstGeom>
        </p:spPr>
      </p:pic>
    </p:spTree>
    <p:extLst>
      <p:ext uri="{BB962C8B-B14F-4D97-AF65-F5344CB8AC3E}">
        <p14:creationId xmlns:p14="http://schemas.microsoft.com/office/powerpoint/2010/main" val="24254830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418934995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427094961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26158179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95856017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CB312147-8FF6-E947-8EC9-D0228B109DDD}" type="datetimeFigureOut">
              <a:rPr lang="en-US"/>
              <a:pPr/>
              <a:t>10/1/2021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409195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358819316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Calibri Light" panose="020F0302020204030204" pitchFamily="34" charset="0"/>
              </a:defRPr>
            </a:lvl1pPr>
          </a:lstStyle>
          <a:p>
            <a:fld id="{EC64C544-212F-B84C-8E14-F49D2E1FB2FD}" type="datetimeFigureOut">
              <a:rPr lang="en-US"/>
              <a:pPr/>
              <a:t>10/1/2021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Calibri Light" panose="020F0302020204030204" pitchFamily="34" charset="0"/>
              </a:defRPr>
            </a:lvl1pPr>
          </a:lstStyle>
          <a:p>
            <a:fld id="{72424A03-59A0-F047-AC50-0EEF95961B59}" type="slidenum">
              <a:rPr lang="en-GB"/>
              <a:pPr/>
              <a:t>‹#›</a:t>
            </a:fld>
            <a:endParaRPr lang="en-GB"/>
          </a:p>
        </p:txBody>
      </p:sp>
    </p:spTree>
    <p:extLst>
      <p:ext uri="{BB962C8B-B14F-4D97-AF65-F5344CB8AC3E}">
        <p14:creationId xmlns:p14="http://schemas.microsoft.com/office/powerpoint/2010/main" val="304742581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88951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158949"/>
            <a:ext cx="7886700" cy="453478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a:extLst>
              <a:ext uri="{FF2B5EF4-FFF2-40B4-BE49-F238E27FC236}">
                <a16:creationId xmlns:a16="http://schemas.microsoft.com/office/drawing/2014/main" id="{1071C825-421A-0744-9B5C-9D77239C53CE}"/>
              </a:ext>
            </a:extLst>
          </p:cNvPr>
          <p:cNvPicPr>
            <a:picLocks noChangeAspect="1"/>
          </p:cNvPicPr>
          <p:nvPr userDrawn="1"/>
        </p:nvPicPr>
        <p:blipFill>
          <a:blip r:embed="rId13"/>
          <a:stretch>
            <a:fillRect/>
          </a:stretch>
        </p:blipFill>
        <p:spPr>
          <a:xfrm>
            <a:off x="0" y="5693734"/>
            <a:ext cx="2328530" cy="1164265"/>
          </a:xfrm>
          <a:prstGeom prst="rect">
            <a:avLst/>
          </a:prstGeom>
        </p:spPr>
      </p:pic>
    </p:spTree>
    <p:extLst>
      <p:ext uri="{BB962C8B-B14F-4D97-AF65-F5344CB8AC3E}">
        <p14:creationId xmlns:p14="http://schemas.microsoft.com/office/powerpoint/2010/main" val="288047602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med">
    <p:fade/>
  </p:transition>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5249-5E63-0840-8352-8F03ABF64627}"/>
              </a:ext>
            </a:extLst>
          </p:cNvPr>
          <p:cNvSpPr>
            <a:spLocks noGrp="1"/>
          </p:cNvSpPr>
          <p:nvPr>
            <p:ph type="ctrTitle"/>
          </p:nvPr>
        </p:nvSpPr>
        <p:spPr>
          <a:xfrm>
            <a:off x="0" y="2115880"/>
            <a:ext cx="8234917" cy="1499190"/>
          </a:xfrm>
        </p:spPr>
        <p:txBody>
          <a:bodyPr>
            <a:noAutofit/>
          </a:bodyPr>
          <a:lstStyle/>
          <a:p>
            <a:r>
              <a:rPr lang="en-GB" sz="2600" b="1" dirty="0"/>
              <a:t>The ideological and ontological beliefs of EAL educators</a:t>
            </a:r>
            <a:endParaRPr lang="en-GB" sz="2600" dirty="0"/>
          </a:p>
        </p:txBody>
      </p:sp>
      <p:sp>
        <p:nvSpPr>
          <p:cNvPr id="3" name="Subtitle 2">
            <a:extLst>
              <a:ext uri="{FF2B5EF4-FFF2-40B4-BE49-F238E27FC236}">
                <a16:creationId xmlns:a16="http://schemas.microsoft.com/office/drawing/2014/main" id="{B9194018-9FE8-2642-B39C-912AE4DBCAC6}"/>
              </a:ext>
            </a:extLst>
          </p:cNvPr>
          <p:cNvSpPr>
            <a:spLocks noGrp="1"/>
          </p:cNvSpPr>
          <p:nvPr>
            <p:ph type="subTitle" idx="1"/>
          </p:nvPr>
        </p:nvSpPr>
        <p:spPr>
          <a:xfrm>
            <a:off x="919717" y="3615070"/>
            <a:ext cx="7315200" cy="1701209"/>
          </a:xfrm>
        </p:spPr>
        <p:txBody>
          <a:bodyPr>
            <a:normAutofit lnSpcReduction="10000"/>
          </a:bodyPr>
          <a:lstStyle/>
          <a:p>
            <a:pPr algn="r">
              <a:spcBef>
                <a:spcPts val="0"/>
              </a:spcBef>
            </a:pPr>
            <a:r>
              <a:rPr lang="en-US" dirty="0"/>
              <a:t>Christopher J Hall and Clare Cunningham</a:t>
            </a:r>
          </a:p>
          <a:p>
            <a:pPr algn="r">
              <a:spcBef>
                <a:spcPts val="0"/>
              </a:spcBef>
            </a:pPr>
            <a:r>
              <a:rPr lang="en-US" sz="2000" dirty="0"/>
              <a:t>York St John University, UK</a:t>
            </a:r>
          </a:p>
          <a:p>
            <a:pPr algn="r"/>
            <a:endParaRPr lang="en-US" sz="2000" dirty="0"/>
          </a:p>
          <a:p>
            <a:pPr algn="r"/>
            <a:r>
              <a:rPr lang="en-US" sz="1600" dirty="0"/>
              <a:t>English Department Seminar Series, Hong Kong Polytechnic University</a:t>
            </a:r>
          </a:p>
          <a:p>
            <a:pPr algn="r"/>
            <a:r>
              <a:rPr lang="en-US" sz="1600" dirty="0"/>
              <a:t>October 6</a:t>
            </a:r>
            <a:r>
              <a:rPr lang="en-US" sz="1600" baseline="30000" dirty="0"/>
              <a:t>th</a:t>
            </a:r>
            <a:r>
              <a:rPr lang="en-US" sz="1600" dirty="0"/>
              <a:t> 2021   </a:t>
            </a:r>
          </a:p>
        </p:txBody>
      </p:sp>
    </p:spTree>
    <p:extLst>
      <p:ext uri="{BB962C8B-B14F-4D97-AF65-F5344CB8AC3E}">
        <p14:creationId xmlns:p14="http://schemas.microsoft.com/office/powerpoint/2010/main" val="195943247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1590-74B6-9A47-BB44-3BE90D215DD8}"/>
              </a:ext>
            </a:extLst>
          </p:cNvPr>
          <p:cNvSpPr>
            <a:spLocks noGrp="1"/>
          </p:cNvSpPr>
          <p:nvPr>
            <p:ph type="title"/>
          </p:nvPr>
        </p:nvSpPr>
        <p:spPr/>
        <p:txBody>
          <a:bodyPr/>
          <a:lstStyle/>
          <a:p>
            <a:r>
              <a:rPr lang="en-GB"/>
              <a:t>Research context and design</a:t>
            </a:r>
          </a:p>
        </p:txBody>
      </p:sp>
      <p:sp>
        <p:nvSpPr>
          <p:cNvPr id="3" name="Content Placeholder 2">
            <a:extLst>
              <a:ext uri="{FF2B5EF4-FFF2-40B4-BE49-F238E27FC236}">
                <a16:creationId xmlns:a16="http://schemas.microsoft.com/office/drawing/2014/main" id="{D5A4EAA4-7CF0-8E43-8CC2-14554E12FE6E}"/>
              </a:ext>
            </a:extLst>
          </p:cNvPr>
          <p:cNvSpPr>
            <a:spLocks noGrp="1"/>
          </p:cNvSpPr>
          <p:nvPr>
            <p:ph idx="1"/>
          </p:nvPr>
        </p:nvSpPr>
        <p:spPr/>
        <p:txBody>
          <a:bodyPr>
            <a:normAutofit/>
          </a:bodyPr>
          <a:lstStyle/>
          <a:p>
            <a:r>
              <a:rPr lang="en-GB" sz="2000"/>
              <a:t>Discursive data from larger study reported in Cunningham (2017, 2019, 2020).</a:t>
            </a:r>
          </a:p>
          <a:p>
            <a:r>
              <a:rPr lang="en-GB" sz="2000"/>
              <a:t>Semi-structured interviews with 32 educators in different roles from 7 primary schools and 1 education authority in the north of England, including teachers, head teachers, TAs, and EAL specialists.</a:t>
            </a:r>
          </a:p>
          <a:p>
            <a:r>
              <a:rPr lang="en-GB" sz="2000"/>
              <a:t>Research questions</a:t>
            </a:r>
          </a:p>
          <a:p>
            <a:pPr marL="914400" lvl="1" indent="-457200">
              <a:buFont typeface="+mj-lt"/>
              <a:buAutoNum type="arabicPeriod"/>
            </a:pPr>
            <a:r>
              <a:rPr lang="en-GB" sz="1800"/>
              <a:t>What does an analysis of the attitudinal discourse of primary school educators in a UK context illuminate about their</a:t>
            </a:r>
            <a:r>
              <a:rPr lang="en-GB" sz="1800" b="1"/>
              <a:t> ideological beliefs</a:t>
            </a:r>
            <a:r>
              <a:rPr lang="en-GB" sz="1800"/>
              <a:t> regarding English and the languages beyond English of their students? </a:t>
            </a:r>
            <a:endParaRPr lang="en-GB" sz="1800">
              <a:effectLst/>
            </a:endParaRPr>
          </a:p>
          <a:p>
            <a:pPr marL="914400" lvl="1" indent="-457200">
              <a:buFont typeface="+mj-lt"/>
              <a:buAutoNum type="arabicPeriod"/>
            </a:pPr>
            <a:r>
              <a:rPr lang="en-GB" sz="1800"/>
              <a:t>What does a re-interpretation of the discourse data suggest about educators’ </a:t>
            </a:r>
            <a:r>
              <a:rPr lang="en-GB" sz="1800" b="1"/>
              <a:t>ontological beliefs</a:t>
            </a:r>
            <a:r>
              <a:rPr lang="en-GB" sz="1800"/>
              <a:t> about English and other languages in the light of their ideological beliefs? </a:t>
            </a:r>
            <a:endParaRPr lang="en-GB" sz="1800">
              <a:effectLst/>
            </a:endParaRPr>
          </a:p>
          <a:p>
            <a:pPr marL="914400" lvl="1" indent="-457200">
              <a:buFont typeface="+mj-lt"/>
              <a:buAutoNum type="arabicPeriod"/>
            </a:pPr>
            <a:r>
              <a:rPr lang="en-GB" sz="1800"/>
              <a:t>What is the nature of the </a:t>
            </a:r>
            <a:r>
              <a:rPr lang="en-GB" sz="1800" b="1"/>
              <a:t>relationship between the ideological and ontological beliefs</a:t>
            </a:r>
            <a:r>
              <a:rPr lang="en-GB" sz="1800"/>
              <a:t> identified in the discourse data?</a:t>
            </a:r>
            <a:endParaRPr lang="en-GB" sz="1800">
              <a:effectLst/>
            </a:endParaRPr>
          </a:p>
        </p:txBody>
      </p:sp>
    </p:spTree>
    <p:extLst>
      <p:ext uri="{BB962C8B-B14F-4D97-AF65-F5344CB8AC3E}">
        <p14:creationId xmlns:p14="http://schemas.microsoft.com/office/powerpoint/2010/main" val="214854088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1590-74B6-9A47-BB44-3BE90D215DD8}"/>
              </a:ext>
            </a:extLst>
          </p:cNvPr>
          <p:cNvSpPr>
            <a:spLocks noGrp="1"/>
          </p:cNvSpPr>
          <p:nvPr>
            <p:ph type="title"/>
          </p:nvPr>
        </p:nvSpPr>
        <p:spPr/>
        <p:txBody>
          <a:bodyPr/>
          <a:lstStyle/>
          <a:p>
            <a:r>
              <a:rPr lang="en-GB"/>
              <a:t>Research context and design</a:t>
            </a:r>
          </a:p>
        </p:txBody>
      </p:sp>
      <p:sp>
        <p:nvSpPr>
          <p:cNvPr id="3" name="Content Placeholder 2">
            <a:extLst>
              <a:ext uri="{FF2B5EF4-FFF2-40B4-BE49-F238E27FC236}">
                <a16:creationId xmlns:a16="http://schemas.microsoft.com/office/drawing/2014/main" id="{D5A4EAA4-7CF0-8E43-8CC2-14554E12FE6E}"/>
              </a:ext>
            </a:extLst>
          </p:cNvPr>
          <p:cNvSpPr>
            <a:spLocks noGrp="1"/>
          </p:cNvSpPr>
          <p:nvPr>
            <p:ph idx="1"/>
          </p:nvPr>
        </p:nvSpPr>
        <p:spPr/>
        <p:txBody>
          <a:bodyPr>
            <a:noAutofit/>
          </a:bodyPr>
          <a:lstStyle/>
          <a:p>
            <a:r>
              <a:rPr lang="en-GB" sz="2000" dirty="0"/>
              <a:t>Transcripts were analysed using </a:t>
            </a:r>
            <a:r>
              <a:rPr lang="en-GB" sz="2000" cap="small" dirty="0"/>
              <a:t>Appraisal</a:t>
            </a:r>
            <a:r>
              <a:rPr lang="en-GB" sz="2000" dirty="0"/>
              <a:t> framework (Martin 2000; Martin &amp; White 2005), an approach that extends Halliday’s Systemic Functional Linguistics to explore, describe and explain how language is used to express attitudes, to evaluate and to judge. </a:t>
            </a:r>
          </a:p>
          <a:p>
            <a:endParaRPr lang="en-GB" sz="2000" dirty="0"/>
          </a:p>
          <a:p>
            <a:endParaRPr lang="en-GB" sz="2000" dirty="0"/>
          </a:p>
          <a:p>
            <a:endParaRPr lang="en-GB" sz="2000" dirty="0"/>
          </a:p>
          <a:p>
            <a:endParaRPr lang="en-GB" sz="2000" dirty="0"/>
          </a:p>
          <a:p>
            <a:endParaRPr lang="en-GB" sz="2000" dirty="0"/>
          </a:p>
          <a:p>
            <a:endParaRPr lang="en-GB" dirty="0"/>
          </a:p>
        </p:txBody>
      </p:sp>
      <p:pic>
        <p:nvPicPr>
          <p:cNvPr id="1026" name="Picture 2" descr="Main structure of the appraisal framework, adapted from Martin and... |  Download Scientific Diagram">
            <a:extLst>
              <a:ext uri="{FF2B5EF4-FFF2-40B4-BE49-F238E27FC236}">
                <a16:creationId xmlns:a16="http://schemas.microsoft.com/office/drawing/2014/main" id="{918D373A-4C8C-479E-B5A5-E02F2F5C7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879" y="2418908"/>
            <a:ext cx="4924202" cy="435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77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1590-74B6-9A47-BB44-3BE90D215DD8}"/>
              </a:ext>
            </a:extLst>
          </p:cNvPr>
          <p:cNvSpPr>
            <a:spLocks noGrp="1"/>
          </p:cNvSpPr>
          <p:nvPr>
            <p:ph type="title"/>
          </p:nvPr>
        </p:nvSpPr>
        <p:spPr/>
        <p:txBody>
          <a:bodyPr/>
          <a:lstStyle/>
          <a:p>
            <a:r>
              <a:rPr lang="en-GB"/>
              <a:t>Research context and design</a:t>
            </a:r>
          </a:p>
        </p:txBody>
      </p:sp>
      <p:sp>
        <p:nvSpPr>
          <p:cNvPr id="3" name="Content Placeholder 2">
            <a:extLst>
              <a:ext uri="{FF2B5EF4-FFF2-40B4-BE49-F238E27FC236}">
                <a16:creationId xmlns:a16="http://schemas.microsoft.com/office/drawing/2014/main" id="{D5A4EAA4-7CF0-8E43-8CC2-14554E12FE6E}"/>
              </a:ext>
            </a:extLst>
          </p:cNvPr>
          <p:cNvSpPr>
            <a:spLocks noGrp="1"/>
          </p:cNvSpPr>
          <p:nvPr>
            <p:ph idx="1"/>
          </p:nvPr>
        </p:nvSpPr>
        <p:spPr/>
        <p:txBody>
          <a:bodyPr>
            <a:noAutofit/>
          </a:bodyPr>
          <a:lstStyle/>
          <a:p>
            <a:r>
              <a:rPr lang="en-GB" sz="2000" dirty="0"/>
              <a:t>Transcripts were coded as below:</a:t>
            </a:r>
          </a:p>
          <a:p>
            <a:endParaRPr lang="en-GB" sz="2000" dirty="0"/>
          </a:p>
          <a:p>
            <a:endParaRPr lang="en-GB" sz="2000" dirty="0"/>
          </a:p>
          <a:p>
            <a:endParaRPr lang="en-GB" sz="2000" dirty="0"/>
          </a:p>
          <a:p>
            <a:endParaRPr lang="en-GB" sz="2000" dirty="0"/>
          </a:p>
          <a:p>
            <a:endParaRPr lang="en-GB" sz="2000" dirty="0"/>
          </a:p>
          <a:p>
            <a:r>
              <a:rPr lang="en-GB" sz="2000" dirty="0"/>
              <a:t>Original analysis led to the inference of prevalent ideological beliefs. </a:t>
            </a:r>
          </a:p>
          <a:p>
            <a:r>
              <a:rPr lang="en-GB" sz="2000" dirty="0"/>
              <a:t>Subsequent ontological re-interpretation identified implied conceptualizations of English and other languages, and of nation and national identity, and the values associated with them.</a:t>
            </a:r>
            <a:endParaRPr lang="en-GB" sz="2000" dirty="0">
              <a:effectLst/>
            </a:endParaRPr>
          </a:p>
          <a:p>
            <a:endParaRPr lang="en-GB" dirty="0"/>
          </a:p>
        </p:txBody>
      </p:sp>
      <p:pic>
        <p:nvPicPr>
          <p:cNvPr id="5" name="Picture 4">
            <a:extLst>
              <a:ext uri="{FF2B5EF4-FFF2-40B4-BE49-F238E27FC236}">
                <a16:creationId xmlns:a16="http://schemas.microsoft.com/office/drawing/2014/main" id="{5C7796A1-5F44-C84D-BDD6-A65545D12DC3}"/>
              </a:ext>
            </a:extLst>
          </p:cNvPr>
          <p:cNvPicPr>
            <a:picLocks noChangeAspect="1"/>
          </p:cNvPicPr>
          <p:nvPr/>
        </p:nvPicPr>
        <p:blipFill>
          <a:blip r:embed="rId2"/>
          <a:stretch>
            <a:fillRect/>
          </a:stretch>
        </p:blipFill>
        <p:spPr>
          <a:xfrm>
            <a:off x="1293558" y="1800896"/>
            <a:ext cx="6125372" cy="1776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86555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A260-E22B-7C43-A38B-FF8D92C6088B}"/>
              </a:ext>
            </a:extLst>
          </p:cNvPr>
          <p:cNvSpPr>
            <a:spLocks noGrp="1"/>
          </p:cNvSpPr>
          <p:nvPr>
            <p:ph type="title"/>
          </p:nvPr>
        </p:nvSpPr>
        <p:spPr/>
        <p:txBody>
          <a:bodyPr/>
          <a:lstStyle/>
          <a:p>
            <a:r>
              <a:rPr lang="en-GB"/>
              <a:t>Analysis of ideological beliefs</a:t>
            </a:r>
          </a:p>
        </p:txBody>
      </p:sp>
      <p:sp>
        <p:nvSpPr>
          <p:cNvPr id="3" name="Content Placeholder 2">
            <a:extLst>
              <a:ext uri="{FF2B5EF4-FFF2-40B4-BE49-F238E27FC236}">
                <a16:creationId xmlns:a16="http://schemas.microsoft.com/office/drawing/2014/main" id="{4F6F934E-445D-C14B-A810-379936AE3C77}"/>
              </a:ext>
            </a:extLst>
          </p:cNvPr>
          <p:cNvSpPr>
            <a:spLocks noGrp="1"/>
          </p:cNvSpPr>
          <p:nvPr>
            <p:ph idx="1"/>
          </p:nvPr>
        </p:nvSpPr>
        <p:spPr/>
        <p:txBody>
          <a:bodyPr>
            <a:normAutofit fontScale="92500"/>
          </a:bodyPr>
          <a:lstStyle/>
          <a:p>
            <a:r>
              <a:rPr lang="en-GB" cap="small" dirty="0"/>
              <a:t>Appraisal</a:t>
            </a:r>
            <a:r>
              <a:rPr lang="en-GB" dirty="0"/>
              <a:t> analysis suggests that two sets of inter-related ideological beliefs prevail in teachers’ discourses:</a:t>
            </a:r>
          </a:p>
          <a:p>
            <a:pPr marL="914400" lvl="1" indent="-457200">
              <a:buFont typeface="+mj-lt"/>
              <a:buAutoNum type="arabicPeriod"/>
            </a:pPr>
            <a:r>
              <a:rPr lang="en-GB" sz="2000" dirty="0"/>
              <a:t>A hegemonic stance towards English, deriving from the ‘one nation, one language’ ideology (cf. </a:t>
            </a:r>
            <a:r>
              <a:rPr lang="en-GB" sz="2000" dirty="0" err="1"/>
              <a:t>Piller</a:t>
            </a:r>
            <a:r>
              <a:rPr lang="en-GB" sz="2000" dirty="0"/>
              <a:t>, 2015) and the ‘monolingual habitus’ (</a:t>
            </a:r>
            <a:r>
              <a:rPr lang="en-GB" sz="2000" dirty="0" err="1"/>
              <a:t>Gogolin</a:t>
            </a:r>
            <a:r>
              <a:rPr lang="en-GB" sz="2000" dirty="0"/>
              <a:t>, 1997), and implicit endorsement of the belief that learning and using English as an additional language is characterized by deficit.</a:t>
            </a:r>
          </a:p>
          <a:p>
            <a:pPr marL="914400" lvl="1" indent="-457200">
              <a:buFont typeface="+mj-lt"/>
              <a:buAutoNum type="arabicPeriod"/>
            </a:pPr>
            <a:r>
              <a:rPr lang="en-GB" sz="2000" dirty="0"/>
              <a:t>Association of languages beyond English with different levels of cultural capital, thus implying a hierarchy of languages (with English at the top). </a:t>
            </a:r>
          </a:p>
          <a:p>
            <a:r>
              <a:rPr lang="en-GB" sz="2200" dirty="0"/>
              <a:t>The attribution of relative value to languages follows from educators’ monolingual habitus, associating individual languages with individual communities in a one-to-one relationship, such that languages inherit the perceived status of their (native) speakers (Le Page &amp; Tabouret-Keller 1985), and multilingualism as a natural state is denied.</a:t>
            </a:r>
            <a:endParaRPr lang="en-GB" sz="2000" dirty="0"/>
          </a:p>
          <a:p>
            <a:pPr marL="914400" lvl="1" indent="-457200">
              <a:buFont typeface="+mj-lt"/>
              <a:buAutoNum type="arabicPeriod"/>
            </a:pPr>
            <a:endParaRPr lang="en-GB" sz="2000" dirty="0"/>
          </a:p>
        </p:txBody>
      </p:sp>
    </p:spTree>
    <p:extLst>
      <p:ext uri="{BB962C8B-B14F-4D97-AF65-F5344CB8AC3E}">
        <p14:creationId xmlns:p14="http://schemas.microsoft.com/office/powerpoint/2010/main" val="17197390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dirty="0"/>
              <a:t>Ideological analysis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normAutofit/>
          </a:bodyPr>
          <a:lstStyle/>
          <a:p>
            <a:pPr marL="0" indent="0">
              <a:buNone/>
            </a:pPr>
            <a:r>
              <a:rPr lang="en-GB" sz="2000" dirty="0"/>
              <a:t>1. </a:t>
            </a:r>
            <a:r>
              <a:rPr lang="en-GB" sz="2000" b="1" dirty="0"/>
              <a:t>English is (always) primary </a:t>
            </a:r>
            <a:r>
              <a:rPr lang="en-GB" sz="2000" dirty="0"/>
              <a:t>- many educators believe unquestioningly </a:t>
            </a:r>
          </a:p>
          <a:p>
            <a:pPr marL="0" indent="0">
              <a:buNone/>
            </a:pPr>
            <a:r>
              <a:rPr lang="en-GB" sz="2000" dirty="0"/>
              <a:t>Other languages are so excluded that they can be rendered completely invisible.</a:t>
            </a:r>
          </a:p>
          <a:p>
            <a:pPr marL="0" indent="0">
              <a:buNone/>
            </a:pPr>
            <a:r>
              <a:rPr lang="en-GB" sz="2000" dirty="0"/>
              <a:t>Kelly, the EAL co-ordinator at school 2, refers to ‘</a:t>
            </a:r>
            <a:r>
              <a:rPr lang="en-GB" sz="2000" i="1" dirty="0"/>
              <a:t>people who’ve got </a:t>
            </a:r>
            <a:r>
              <a:rPr lang="en-GB" sz="2000" b="1" i="1" dirty="0"/>
              <a:t>no </a:t>
            </a:r>
            <a:r>
              <a:rPr lang="en-GB" sz="2000" i="1" dirty="0"/>
              <a:t>language at all when they come</a:t>
            </a:r>
            <a:r>
              <a:rPr lang="en-GB" sz="2000" dirty="0"/>
              <a:t>’ and Irene, the Head at school 4, describes children </a:t>
            </a:r>
            <a:r>
              <a:rPr lang="en-GB" sz="2000" i="1" dirty="0"/>
              <a:t>‘coming in in year three with </a:t>
            </a:r>
            <a:r>
              <a:rPr lang="en-GB" sz="2000" b="1" i="1" dirty="0"/>
              <a:t>no</a:t>
            </a:r>
            <a:r>
              <a:rPr lang="en-GB" sz="2000" i="1" dirty="0"/>
              <a:t> language</a:t>
            </a:r>
            <a:r>
              <a:rPr lang="en-GB" sz="2000" dirty="0"/>
              <a:t>’ (negative </a:t>
            </a:r>
            <a:r>
              <a:rPr lang="en-GB" sz="2000" cap="small" dirty="0"/>
              <a:t>capacity</a:t>
            </a:r>
            <a:r>
              <a:rPr lang="en-GB" sz="2000" dirty="0"/>
              <a:t>). Similarly, Tina refers to the brother of a student who ‘</a:t>
            </a:r>
            <a:r>
              <a:rPr lang="en-GB" sz="2000" i="1" dirty="0"/>
              <a:t>accelerated learning very rapidly from </a:t>
            </a:r>
            <a:r>
              <a:rPr lang="en-GB" sz="2000" b="1" i="1" dirty="0"/>
              <a:t>no</a:t>
            </a:r>
            <a:r>
              <a:rPr lang="en-GB" sz="2000" i="1" dirty="0"/>
              <a:t> language […] to lots of languages […] within six to ten weeks</a:t>
            </a:r>
            <a:r>
              <a:rPr lang="en-GB" sz="2000" dirty="0"/>
              <a:t>’</a:t>
            </a:r>
          </a:p>
          <a:p>
            <a:pPr marL="0" indent="0">
              <a:buNone/>
            </a:pPr>
            <a:r>
              <a:rPr lang="en-GB" sz="2000" dirty="0"/>
              <a:t>The exclusionary stance is made explicit in the following comment: </a:t>
            </a:r>
          </a:p>
          <a:p>
            <a:pPr marL="0" indent="0">
              <a:buNone/>
            </a:pPr>
            <a:r>
              <a:rPr lang="en-GB" sz="2000" dirty="0"/>
              <a:t>Luke: </a:t>
            </a:r>
            <a:r>
              <a:rPr lang="en-GB" sz="2000" i="1" dirty="0"/>
              <a:t>We emphasize the importance of English because that’s the dominant language in the country and for children to make progress and to do well in their future lives they need to be good communicators</a:t>
            </a:r>
            <a:r>
              <a:rPr lang="en-GB" sz="2000" dirty="0"/>
              <a:t>. </a:t>
            </a:r>
          </a:p>
        </p:txBody>
      </p:sp>
    </p:spTree>
    <p:extLst>
      <p:ext uri="{BB962C8B-B14F-4D97-AF65-F5344CB8AC3E}">
        <p14:creationId xmlns:p14="http://schemas.microsoft.com/office/powerpoint/2010/main" val="12809107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dirty="0"/>
              <a:t>Ideological analysis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normAutofit lnSpcReduction="10000"/>
          </a:bodyPr>
          <a:lstStyle/>
          <a:p>
            <a:pPr marL="0" indent="0">
              <a:buNone/>
            </a:pPr>
            <a:r>
              <a:rPr lang="en-GB" sz="2000" dirty="0"/>
              <a:t>2. English is equated with language in general. </a:t>
            </a:r>
          </a:p>
          <a:p>
            <a:pPr marL="0" indent="0">
              <a:buNone/>
            </a:pPr>
            <a:r>
              <a:rPr lang="en-GB" sz="2000" dirty="0"/>
              <a:t>Thomas, talks about EAL students maybe being transferred (‘bussed’) to schools where there are ‘</a:t>
            </a:r>
            <a:r>
              <a:rPr lang="en-GB" sz="2000" i="1" dirty="0"/>
              <a:t>better</a:t>
            </a:r>
            <a:r>
              <a:rPr lang="en-GB" sz="2000" dirty="0"/>
              <a:t>’ native-speaker role models and returning ‘</a:t>
            </a:r>
            <a:r>
              <a:rPr lang="en-GB" sz="2000" i="1" dirty="0"/>
              <a:t>when they’ve got more language</a:t>
            </a:r>
            <a:r>
              <a:rPr lang="en-GB" sz="2000" dirty="0"/>
              <a:t>’. </a:t>
            </a:r>
          </a:p>
          <a:p>
            <a:pPr marL="0" indent="0">
              <a:buNone/>
            </a:pPr>
            <a:r>
              <a:rPr lang="en-GB" sz="2000" dirty="0"/>
              <a:t>Marie speaks of the possibility of children entering school with ‘</a:t>
            </a:r>
            <a:r>
              <a:rPr lang="en-GB" sz="2000" i="1" dirty="0"/>
              <a:t>a lower level of language</a:t>
            </a:r>
            <a:r>
              <a:rPr lang="en-GB" sz="2000" dirty="0"/>
              <a:t>’</a:t>
            </a:r>
          </a:p>
          <a:p>
            <a:pPr marL="0" indent="0">
              <a:buNone/>
            </a:pPr>
            <a:r>
              <a:rPr lang="en-GB" sz="2000" dirty="0"/>
              <a:t>Luke mentions ‘</a:t>
            </a:r>
            <a:r>
              <a:rPr lang="en-GB" sz="2000" i="1" dirty="0"/>
              <a:t>the difficulties that EAL children have in processing language</a:t>
            </a:r>
            <a:r>
              <a:rPr lang="en-GB" sz="2000" dirty="0"/>
              <a:t>’.</a:t>
            </a:r>
          </a:p>
          <a:p>
            <a:pPr marL="0" indent="0">
              <a:buNone/>
            </a:pPr>
            <a:r>
              <a:rPr lang="en-GB" sz="2000" dirty="0"/>
              <a:t>Lucy’s characterization of parents’ English using the phrase ‘</a:t>
            </a:r>
            <a:r>
              <a:rPr lang="en-GB" sz="2000" i="1" dirty="0"/>
              <a:t>their language was poor</a:t>
            </a:r>
            <a:r>
              <a:rPr lang="en-GB" sz="2000" dirty="0"/>
              <a:t>’. She goes on to say: </a:t>
            </a:r>
          </a:p>
          <a:p>
            <a:pPr marL="0" indent="0">
              <a:buNone/>
            </a:pPr>
            <a:r>
              <a:rPr lang="en-GB" sz="2000" dirty="0"/>
              <a:t>“</a:t>
            </a:r>
            <a:r>
              <a:rPr lang="en-GB" sz="2000" i="1" dirty="0"/>
              <a:t>Dad was very good at </a:t>
            </a:r>
            <a:r>
              <a:rPr lang="en-GB" sz="2000" b="1" i="1" dirty="0"/>
              <a:t>English</a:t>
            </a:r>
            <a:r>
              <a:rPr lang="en-GB" sz="2000" i="1" dirty="0"/>
              <a:t>. Mum couldn’t speak </a:t>
            </a:r>
            <a:r>
              <a:rPr lang="en-GB" sz="2000" b="1" i="1" dirty="0"/>
              <a:t>it </a:t>
            </a:r>
            <a:r>
              <a:rPr lang="en-GB" sz="2000" i="1" dirty="0"/>
              <a:t>at all and the little boy was somewhere in the middle, so we had something, and Michael the little Polish boy - </a:t>
            </a:r>
            <a:r>
              <a:rPr lang="en-GB" sz="2000" b="1" i="1" dirty="0"/>
              <a:t>Dad could speak, Mum couldn’t</a:t>
            </a:r>
            <a:r>
              <a:rPr lang="en-GB" sz="2000" i="1" dirty="0"/>
              <a:t>. Maybe it is a cultural thing - </a:t>
            </a:r>
            <a:r>
              <a:rPr lang="en-GB" sz="2000" b="1" i="1" dirty="0"/>
              <a:t>Dads can all speak, Mums can’t</a:t>
            </a:r>
            <a:r>
              <a:rPr lang="en-GB" sz="2000" i="1" dirty="0"/>
              <a:t>, mainly”</a:t>
            </a:r>
          </a:p>
        </p:txBody>
      </p:sp>
    </p:spTree>
    <p:extLst>
      <p:ext uri="{BB962C8B-B14F-4D97-AF65-F5344CB8AC3E}">
        <p14:creationId xmlns:p14="http://schemas.microsoft.com/office/powerpoint/2010/main" val="2524347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dirty="0"/>
              <a:t>Ideological analysis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normAutofit/>
          </a:bodyPr>
          <a:lstStyle/>
          <a:p>
            <a:pPr marL="0" indent="0">
              <a:buNone/>
            </a:pPr>
            <a:r>
              <a:rPr lang="en-GB" sz="2000" dirty="0"/>
              <a:t>3. LBEs are situated within a hierarchy of languages</a:t>
            </a:r>
          </a:p>
          <a:p>
            <a:pPr marL="0" indent="0">
              <a:buNone/>
            </a:pPr>
            <a:r>
              <a:rPr lang="en-GB" sz="2000" dirty="0"/>
              <a:t>The distinction between ‘more valuable’ languages legitimized by being taught in schools and ‘less valuable’ languages brought to schools from home is clear here</a:t>
            </a:r>
          </a:p>
          <a:p>
            <a:pPr marL="0" indent="0">
              <a:buNone/>
            </a:pPr>
            <a:r>
              <a:rPr lang="en-GB" sz="2000" dirty="0"/>
              <a:t>Habib</a:t>
            </a:r>
            <a:r>
              <a:rPr lang="en-GB" sz="2000" i="1" dirty="0"/>
              <a:t>: </a:t>
            </a:r>
            <a:r>
              <a:rPr lang="en-GB" sz="2000" i="1" dirty="0" err="1"/>
              <a:t>Y’know</a:t>
            </a:r>
            <a:r>
              <a:rPr lang="en-GB" sz="2000" i="1" dirty="0"/>
              <a:t> we are working here because we’ve got another language. If I couldn’t, I might not be working here! […] so it’s an asset an’ </a:t>
            </a:r>
            <a:r>
              <a:rPr lang="en-GB" sz="2000" i="1" dirty="0" err="1"/>
              <a:t>y’know</a:t>
            </a:r>
            <a:r>
              <a:rPr lang="en-GB" sz="2000" i="1" dirty="0"/>
              <a:t>, </a:t>
            </a:r>
            <a:r>
              <a:rPr lang="en-GB" sz="2000" b="1" i="1" dirty="0"/>
              <a:t>people go an’ learn Chinese an’ you know the languages - you learn French </a:t>
            </a:r>
            <a:r>
              <a:rPr lang="en-GB" sz="2000" i="1" dirty="0"/>
              <a:t>but our children think ‘oh no, you know, first language’ (</a:t>
            </a:r>
            <a:r>
              <a:rPr lang="en-GB" sz="2000" i="1" dirty="0" err="1"/>
              <a:t>Oraiba</a:t>
            </a:r>
            <a:r>
              <a:rPr lang="en-GB" sz="2000" i="1" dirty="0"/>
              <a:t>: because </a:t>
            </a:r>
            <a:r>
              <a:rPr lang="en-GB" sz="2000" b="1" i="1" dirty="0"/>
              <a:t>they’ve all practically got it so they don’t think it’s</a:t>
            </a:r>
            <a:r>
              <a:rPr lang="en-GB" sz="2000" i="1" dirty="0"/>
              <a:t>…) (Interviewer: that it’s anything special). </a:t>
            </a:r>
          </a:p>
          <a:p>
            <a:pPr marL="0" indent="0">
              <a:buNone/>
            </a:pPr>
            <a:r>
              <a:rPr lang="en-GB" sz="2000" dirty="0"/>
              <a:t>Chinese and French are languages which ‘people go and learn’ (as school subjects), whereas the children’s own languages are perceived as less valuable assets in a multilingual combination.</a:t>
            </a:r>
          </a:p>
        </p:txBody>
      </p:sp>
    </p:spTree>
    <p:extLst>
      <p:ext uri="{BB962C8B-B14F-4D97-AF65-F5344CB8AC3E}">
        <p14:creationId xmlns:p14="http://schemas.microsoft.com/office/powerpoint/2010/main" val="3508649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dirty="0"/>
              <a:t>Ideological analysis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a:xfrm>
            <a:off x="628650" y="1254643"/>
            <a:ext cx="7981094" cy="4766013"/>
          </a:xfrm>
        </p:spPr>
        <p:txBody>
          <a:bodyPr>
            <a:normAutofit fontScale="92500" lnSpcReduction="20000"/>
          </a:bodyPr>
          <a:lstStyle/>
          <a:p>
            <a:pPr marL="0" indent="0">
              <a:buNone/>
            </a:pPr>
            <a:r>
              <a:rPr lang="en-GB" sz="2000" dirty="0"/>
              <a:t>4. Cultural heritage implicitly construed as monolingual </a:t>
            </a:r>
          </a:p>
          <a:p>
            <a:pPr marL="0" indent="0">
              <a:buNone/>
            </a:pPr>
            <a:r>
              <a:rPr lang="en-GB" sz="2000" dirty="0"/>
              <a:t>Lucy: </a:t>
            </a:r>
            <a:r>
              <a:rPr lang="en-GB" sz="2000" i="1" dirty="0"/>
              <a:t>I think keeping their </a:t>
            </a:r>
            <a:r>
              <a:rPr lang="en-GB" sz="2000" b="1" i="1" dirty="0"/>
              <a:t>natural language </a:t>
            </a:r>
            <a:r>
              <a:rPr lang="en-GB" sz="2000" i="1" dirty="0"/>
              <a:t>is an extremely important characteristic. It’s part of their culture, it’s who they are, it’s what they are, it’s what makes them unique</a:t>
            </a:r>
            <a:r>
              <a:rPr lang="en-GB" sz="2000" dirty="0"/>
              <a:t>. </a:t>
            </a:r>
          </a:p>
          <a:p>
            <a:pPr marL="0" indent="0">
              <a:buNone/>
            </a:pPr>
            <a:r>
              <a:rPr lang="en-GB" sz="2000" dirty="0"/>
              <a:t>Helen: </a:t>
            </a:r>
            <a:r>
              <a:rPr lang="en-GB" sz="2000" i="1" dirty="0"/>
              <a:t>language is a big part of your own identity […] it’s like something you </a:t>
            </a:r>
            <a:r>
              <a:rPr lang="en-GB" sz="2000" b="1" i="1" dirty="0"/>
              <a:t>pass down</a:t>
            </a:r>
            <a:r>
              <a:rPr lang="en-GB" sz="2000" i="1" dirty="0"/>
              <a:t> like the colour of your eyes an’ things like that an’ I think it’s a really important thing and for those children to not have it then I think will have an impact especially on how they’re going to fit in to wherever they belong. </a:t>
            </a:r>
          </a:p>
          <a:p>
            <a:pPr marL="0" indent="0">
              <a:buNone/>
            </a:pPr>
            <a:r>
              <a:rPr lang="en-GB" sz="2000" dirty="0"/>
              <a:t>The positive </a:t>
            </a:r>
            <a:r>
              <a:rPr lang="en-GB" sz="2000" cap="small" dirty="0"/>
              <a:t>valuation</a:t>
            </a:r>
            <a:r>
              <a:rPr lang="en-GB" sz="2000" dirty="0"/>
              <a:t> expressions suggest almost a genetic or biological link between the children’s heritage language and their identities, emphasizing the naturalizing effect of the ideology. </a:t>
            </a:r>
          </a:p>
          <a:p>
            <a:pPr marL="0" indent="0">
              <a:buNone/>
            </a:pPr>
            <a:r>
              <a:rPr lang="en-GB" sz="2000" dirty="0"/>
              <a:t>Losing their first language = losing their identity </a:t>
            </a:r>
          </a:p>
          <a:p>
            <a:pPr marL="0" indent="0">
              <a:buNone/>
            </a:pPr>
            <a:r>
              <a:rPr lang="en-GB" sz="2000" dirty="0"/>
              <a:t>EAL children are thus constructed as being inevitably defined by their home languages  </a:t>
            </a:r>
          </a:p>
          <a:p>
            <a:pPr marL="0" indent="0">
              <a:buNone/>
            </a:pPr>
            <a:r>
              <a:rPr lang="en-GB" sz="2000" dirty="0"/>
              <a:t>This helps explain the positioning of EAL children as essentially ‘problematic’, because they face the considerable challenge of a transition from their </a:t>
            </a:r>
            <a:r>
              <a:rPr lang="en-GB" sz="2000" i="1" dirty="0"/>
              <a:t>natural</a:t>
            </a:r>
            <a:r>
              <a:rPr lang="en-GB" sz="2000" dirty="0"/>
              <a:t> state.</a:t>
            </a:r>
          </a:p>
        </p:txBody>
      </p:sp>
    </p:spTree>
    <p:extLst>
      <p:ext uri="{BB962C8B-B14F-4D97-AF65-F5344CB8AC3E}">
        <p14:creationId xmlns:p14="http://schemas.microsoft.com/office/powerpoint/2010/main" val="1160862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dirty="0"/>
              <a:t>Ideological analysis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a:xfrm>
            <a:off x="628650" y="1254643"/>
            <a:ext cx="7981094" cy="4766013"/>
          </a:xfrm>
        </p:spPr>
        <p:txBody>
          <a:bodyPr>
            <a:normAutofit lnSpcReduction="10000"/>
          </a:bodyPr>
          <a:lstStyle/>
          <a:p>
            <a:pPr marL="0" indent="0">
              <a:buNone/>
            </a:pPr>
            <a:r>
              <a:rPr lang="en-GB" sz="2000" dirty="0"/>
              <a:t>5. Home languages are constructed as having only qualified or subordinate worth </a:t>
            </a:r>
          </a:p>
          <a:p>
            <a:pPr marL="0" indent="0">
              <a:buNone/>
            </a:pPr>
            <a:r>
              <a:rPr lang="en-GB" sz="2000" dirty="0"/>
              <a:t>Kelly states that parents ‘</a:t>
            </a:r>
            <a:r>
              <a:rPr lang="en-GB" sz="2000" i="1" dirty="0"/>
              <a:t>should continue to use first language because that will improve the children’s second language</a:t>
            </a:r>
            <a:r>
              <a:rPr lang="en-GB" sz="2000" dirty="0"/>
              <a:t>’ (</a:t>
            </a:r>
            <a:r>
              <a:rPr lang="en-GB" sz="2000" cap="small" dirty="0"/>
              <a:t>propriety judgement</a:t>
            </a:r>
            <a:r>
              <a:rPr lang="en-GB" sz="2000" dirty="0"/>
              <a:t>). </a:t>
            </a:r>
          </a:p>
          <a:p>
            <a:pPr marL="0" indent="0">
              <a:buNone/>
            </a:pPr>
            <a:r>
              <a:rPr lang="en-GB" sz="2000" dirty="0"/>
              <a:t>Sheila comments on migrants’ failure to understand that to learn English ‘</a:t>
            </a:r>
            <a:r>
              <a:rPr lang="en-GB" sz="2000" i="1" dirty="0"/>
              <a:t>they need to preserve their first language’ </a:t>
            </a:r>
          </a:p>
          <a:p>
            <a:pPr marL="0" indent="0">
              <a:buNone/>
            </a:pPr>
            <a:r>
              <a:rPr lang="en-GB" sz="2000" dirty="0"/>
              <a:t>Marie says ‘</a:t>
            </a:r>
            <a:r>
              <a:rPr lang="en-GB" sz="2000" i="1" dirty="0"/>
              <a:t>development of language in their first language […] will help […] cos they can then reinforce that in English as well’. </a:t>
            </a:r>
          </a:p>
          <a:p>
            <a:pPr marL="0" indent="0">
              <a:buNone/>
            </a:pPr>
            <a:r>
              <a:rPr lang="en-GB" sz="2000" dirty="0"/>
              <a:t>Elsewhere, children’s use of languages beyond English is sanctioned for in-group rapport maintenance in the playground, especially.</a:t>
            </a:r>
          </a:p>
          <a:p>
            <a:pPr marL="0" indent="0">
              <a:buNone/>
            </a:pPr>
            <a:r>
              <a:rPr lang="en-GB" sz="2000" dirty="0"/>
              <a:t>The attitude expressed is that home languages are restricted to narrow social domains or subject to external Anglophone supervision, which we see below </a:t>
            </a:r>
          </a:p>
          <a:p>
            <a:pPr marL="0" indent="0">
              <a:buNone/>
            </a:pPr>
            <a:r>
              <a:rPr lang="en-GB" sz="2000" dirty="0"/>
              <a:t>Kelly says: </a:t>
            </a:r>
            <a:r>
              <a:rPr lang="en-GB" sz="2000" i="1" dirty="0"/>
              <a:t>they’ve got to learn to use it appropriately so in our school at the moment there isn’t a culture of it - of children being allowed to use it without there being a bilingual member of staff there to sort of oversee it</a:t>
            </a:r>
          </a:p>
        </p:txBody>
      </p:sp>
    </p:spTree>
    <p:extLst>
      <p:ext uri="{BB962C8B-B14F-4D97-AF65-F5344CB8AC3E}">
        <p14:creationId xmlns:p14="http://schemas.microsoft.com/office/powerpoint/2010/main" val="19039895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A260-E22B-7C43-A38B-FF8D92C6088B}"/>
              </a:ext>
            </a:extLst>
          </p:cNvPr>
          <p:cNvSpPr>
            <a:spLocks noGrp="1"/>
          </p:cNvSpPr>
          <p:nvPr>
            <p:ph type="title"/>
          </p:nvPr>
        </p:nvSpPr>
        <p:spPr/>
        <p:txBody>
          <a:bodyPr/>
          <a:lstStyle/>
          <a:p>
            <a:r>
              <a:rPr lang="en-GB"/>
              <a:t>Ontological framework</a:t>
            </a:r>
          </a:p>
        </p:txBody>
      </p:sp>
      <p:sp>
        <p:nvSpPr>
          <p:cNvPr id="3" name="Content Placeholder 2">
            <a:extLst>
              <a:ext uri="{FF2B5EF4-FFF2-40B4-BE49-F238E27FC236}">
                <a16:creationId xmlns:a16="http://schemas.microsoft.com/office/drawing/2014/main" id="{4F6F934E-445D-C14B-A810-379936AE3C77}"/>
              </a:ext>
            </a:extLst>
          </p:cNvPr>
          <p:cNvSpPr>
            <a:spLocks noGrp="1"/>
          </p:cNvSpPr>
          <p:nvPr>
            <p:ph idx="1"/>
          </p:nvPr>
        </p:nvSpPr>
        <p:spPr/>
        <p:txBody>
          <a:bodyPr/>
          <a:lstStyle/>
          <a:p>
            <a:r>
              <a:rPr lang="en-GB"/>
              <a:t>Basic distinction (cf. Hall, 2020; Otheguy, 2015) between language conceptualized as: </a:t>
            </a:r>
          </a:p>
          <a:p>
            <a:pPr marL="914400" lvl="1" indent="-457200">
              <a:buFont typeface="+mj-lt"/>
              <a:buAutoNum type="arabicPeriod"/>
            </a:pPr>
            <a:r>
              <a:rPr lang="en-GB" sz="2000"/>
              <a:t>a general socio-cognitive phenomenon (and hence English[es] as instantiations of this);</a:t>
            </a:r>
          </a:p>
          <a:p>
            <a:pPr marL="914400" lvl="1" indent="-457200">
              <a:buFont typeface="+mj-lt"/>
              <a:buAutoNum type="arabicPeriod"/>
            </a:pPr>
            <a:r>
              <a:rPr lang="en-GB" sz="2000"/>
              <a:t>a collection of distinct named codes associated with different nations (of which English is one).</a:t>
            </a:r>
          </a:p>
          <a:p>
            <a:r>
              <a:rPr lang="en-GB"/>
              <a:t>English exists in these two senses by virtue of: </a:t>
            </a:r>
          </a:p>
          <a:p>
            <a:pPr marL="914400" lvl="1" indent="-457200">
              <a:buFont typeface="+mj-lt"/>
              <a:buAutoNum type="arabicPeriod"/>
            </a:pPr>
            <a:r>
              <a:rPr lang="en-GB" sz="2000"/>
              <a:t>the existence of language as a human capacity,  independent of our awareness of it;</a:t>
            </a:r>
          </a:p>
          <a:p>
            <a:pPr marL="914400" lvl="1" indent="-457200">
              <a:buFont typeface="+mj-lt"/>
              <a:buAutoNum type="arabicPeriod"/>
            </a:pPr>
            <a:r>
              <a:rPr lang="en-GB" sz="2000"/>
              <a:t>the original existence of a group of people perceiving themselves as a nation, ‘the English’, and those who now trace a cultural lineage with this group.</a:t>
            </a:r>
          </a:p>
          <a:p>
            <a:endParaRPr lang="en-GB"/>
          </a:p>
        </p:txBody>
      </p:sp>
    </p:spTree>
    <p:extLst>
      <p:ext uri="{BB962C8B-B14F-4D97-AF65-F5344CB8AC3E}">
        <p14:creationId xmlns:p14="http://schemas.microsoft.com/office/powerpoint/2010/main" val="31626652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25F9-C16A-5D48-A630-979ECF1CB840}"/>
              </a:ext>
            </a:extLst>
          </p:cNvPr>
          <p:cNvSpPr>
            <a:spLocks noGrp="1"/>
          </p:cNvSpPr>
          <p:nvPr>
            <p:ph type="title"/>
          </p:nvPr>
        </p:nvSpPr>
        <p:spPr/>
        <p:txBody>
          <a:bodyPr/>
          <a:lstStyle/>
          <a:p>
            <a:r>
              <a:rPr lang="en-US" sz="3200"/>
              <a:t>Outline</a:t>
            </a:r>
            <a:endParaRPr lang="en-US"/>
          </a:p>
        </p:txBody>
      </p:sp>
      <p:sp>
        <p:nvSpPr>
          <p:cNvPr id="3" name="Content Placeholder 2">
            <a:extLst>
              <a:ext uri="{FF2B5EF4-FFF2-40B4-BE49-F238E27FC236}">
                <a16:creationId xmlns:a16="http://schemas.microsoft.com/office/drawing/2014/main" id="{16D34558-77D8-CD4D-B245-9F3C095ACA3A}"/>
              </a:ext>
            </a:extLst>
          </p:cNvPr>
          <p:cNvSpPr>
            <a:spLocks noGrp="1"/>
          </p:cNvSpPr>
          <p:nvPr>
            <p:ph idx="1"/>
          </p:nvPr>
        </p:nvSpPr>
        <p:spPr>
          <a:xfrm>
            <a:off x="628650" y="1267969"/>
            <a:ext cx="6934200" cy="3551681"/>
          </a:xfrm>
        </p:spPr>
        <p:txBody>
          <a:bodyPr/>
          <a:lstStyle/>
          <a:p>
            <a:r>
              <a:rPr lang="en-US" dirty="0"/>
              <a:t>Previous research</a:t>
            </a:r>
          </a:p>
          <a:p>
            <a:pPr lvl="1"/>
            <a:r>
              <a:rPr lang="en-US" dirty="0"/>
              <a:t>Beliefs and attitudes</a:t>
            </a:r>
          </a:p>
          <a:p>
            <a:pPr lvl="1"/>
            <a:r>
              <a:rPr lang="en-US" dirty="0"/>
              <a:t>Ideology and ontology</a:t>
            </a:r>
          </a:p>
          <a:p>
            <a:r>
              <a:rPr lang="en-US" dirty="0"/>
              <a:t>Research context and design</a:t>
            </a:r>
          </a:p>
          <a:p>
            <a:r>
              <a:rPr lang="en-GB" dirty="0"/>
              <a:t>Analysis</a:t>
            </a:r>
          </a:p>
          <a:p>
            <a:pPr lvl="1"/>
            <a:r>
              <a:rPr lang="en-GB" dirty="0"/>
              <a:t>Ideological beliefs</a:t>
            </a:r>
          </a:p>
          <a:p>
            <a:pPr lvl="1"/>
            <a:r>
              <a:rPr lang="en-GB" dirty="0"/>
              <a:t>Ontological beliefs</a:t>
            </a:r>
          </a:p>
          <a:p>
            <a:r>
              <a:rPr lang="en-GB" dirty="0"/>
              <a:t>Discussion and implications</a:t>
            </a:r>
            <a:endParaRPr lang="en-US" dirty="0"/>
          </a:p>
        </p:txBody>
      </p:sp>
      <p:pic>
        <p:nvPicPr>
          <p:cNvPr id="4" name="Picture 3">
            <a:extLst>
              <a:ext uri="{FF2B5EF4-FFF2-40B4-BE49-F238E27FC236}">
                <a16:creationId xmlns:a16="http://schemas.microsoft.com/office/drawing/2014/main" id="{E2566550-88D3-444F-8CF0-1E610BE94F34}"/>
              </a:ext>
            </a:extLst>
          </p:cNvPr>
          <p:cNvPicPr>
            <a:picLocks noChangeAspect="1"/>
          </p:cNvPicPr>
          <p:nvPr/>
        </p:nvPicPr>
        <p:blipFill>
          <a:blip r:embed="rId2"/>
          <a:stretch>
            <a:fillRect/>
          </a:stretch>
        </p:blipFill>
        <p:spPr>
          <a:xfrm>
            <a:off x="6624291" y="351411"/>
            <a:ext cx="2172026" cy="288036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4C378A1-E231-4722-AA8C-4FA81846522A}"/>
              </a:ext>
            </a:extLst>
          </p:cNvPr>
          <p:cNvPicPr>
            <a:picLocks noChangeAspect="1"/>
          </p:cNvPicPr>
          <p:nvPr/>
        </p:nvPicPr>
        <p:blipFill>
          <a:blip r:embed="rId3"/>
          <a:stretch>
            <a:fillRect/>
          </a:stretch>
        </p:blipFill>
        <p:spPr>
          <a:xfrm>
            <a:off x="6114161" y="2315802"/>
            <a:ext cx="1983601" cy="301634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6E511EE-720A-436A-826B-2F3E505989E6}"/>
              </a:ext>
            </a:extLst>
          </p:cNvPr>
          <p:cNvPicPr>
            <a:picLocks noChangeAspect="1"/>
          </p:cNvPicPr>
          <p:nvPr/>
        </p:nvPicPr>
        <p:blipFill>
          <a:blip r:embed="rId4"/>
          <a:stretch>
            <a:fillRect/>
          </a:stretch>
        </p:blipFill>
        <p:spPr>
          <a:xfrm>
            <a:off x="4633528" y="3515429"/>
            <a:ext cx="2185733" cy="3120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7368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a:t>Ontological propositions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lstStyle/>
          <a:p>
            <a:r>
              <a:rPr lang="en-GB" i="1"/>
              <a:t>Beliefs about English (1):</a:t>
            </a:r>
          </a:p>
          <a:p>
            <a:pPr marL="914400" lvl="1" indent="-457200">
              <a:buFont typeface="+mj-lt"/>
              <a:buAutoNum type="alphaUcPeriod"/>
            </a:pPr>
            <a:r>
              <a:rPr lang="en-GB" sz="2000" i="1"/>
              <a:t>Proper English people speak proper English.</a:t>
            </a:r>
          </a:p>
        </p:txBody>
      </p:sp>
      <p:graphicFrame>
        <p:nvGraphicFramePr>
          <p:cNvPr id="4" name="Table 4">
            <a:extLst>
              <a:ext uri="{FF2B5EF4-FFF2-40B4-BE49-F238E27FC236}">
                <a16:creationId xmlns:a16="http://schemas.microsoft.com/office/drawing/2014/main" id="{65543B86-7907-D843-B03C-15377F768E51}"/>
              </a:ext>
            </a:extLst>
          </p:cNvPr>
          <p:cNvGraphicFramePr>
            <a:graphicFrameLocks noGrp="1"/>
          </p:cNvGraphicFramePr>
          <p:nvPr>
            <p:extLst>
              <p:ext uri="{D42A27DB-BD31-4B8C-83A1-F6EECF244321}">
                <p14:modId xmlns:p14="http://schemas.microsoft.com/office/powerpoint/2010/main" val="826545674"/>
              </p:ext>
            </p:extLst>
          </p:nvPr>
        </p:nvGraphicFramePr>
        <p:xfrm>
          <a:off x="890016" y="2189480"/>
          <a:ext cx="7412736" cy="3474720"/>
        </p:xfrm>
        <a:graphic>
          <a:graphicData uri="http://schemas.openxmlformats.org/drawingml/2006/table">
            <a:tbl>
              <a:tblPr bandRow="1">
                <a:tableStyleId>{5C22544A-7EE6-4342-B048-85BDC9FD1C3A}</a:tableStyleId>
              </a:tblPr>
              <a:tblGrid>
                <a:gridCol w="1060704">
                  <a:extLst>
                    <a:ext uri="{9D8B030D-6E8A-4147-A177-3AD203B41FA5}">
                      <a16:colId xmlns:a16="http://schemas.microsoft.com/office/drawing/2014/main" val="1996999387"/>
                    </a:ext>
                  </a:extLst>
                </a:gridCol>
                <a:gridCol w="6352032">
                  <a:extLst>
                    <a:ext uri="{9D8B030D-6E8A-4147-A177-3AD203B41FA5}">
                      <a16:colId xmlns:a16="http://schemas.microsoft.com/office/drawing/2014/main" val="2203304244"/>
                    </a:ext>
                  </a:extLst>
                </a:gridCol>
              </a:tblGrid>
              <a:tr h="370840">
                <a:tc>
                  <a:txBody>
                    <a:bodyPr/>
                    <a:lstStyle/>
                    <a:p>
                      <a:r>
                        <a:rPr lang="en-GB"/>
                        <a:t>Thomas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‘If you look at the school where I am, my indigenous white children also have unenriched language.’ </a:t>
                      </a:r>
                      <a:endParaRPr lang="en-GB"/>
                    </a:p>
                  </a:txBody>
                  <a:tcPr/>
                </a:tc>
                <a:extLst>
                  <a:ext uri="{0D108BD9-81ED-4DB2-BD59-A6C34878D82A}">
                    <a16:rowId xmlns:a16="http://schemas.microsoft.com/office/drawing/2014/main" val="748700249"/>
                  </a:ext>
                </a:extLst>
              </a:tr>
              <a:tr h="370840">
                <a:tc>
                  <a:txBody>
                    <a:bodyPr/>
                    <a:lstStyle/>
                    <a:p>
                      <a:r>
                        <a:rPr lang="en-GB"/>
                        <a:t>Fiona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‘Obviously as a teacher my aim is to make sure the children can speak English properly and there’s some children even from this country that struggle to do that.’</a:t>
                      </a:r>
                      <a:endParaRPr lang="en-GB"/>
                    </a:p>
                  </a:txBody>
                  <a:tcPr/>
                </a:tc>
                <a:extLst>
                  <a:ext uri="{0D108BD9-81ED-4DB2-BD59-A6C34878D82A}">
                    <a16:rowId xmlns:a16="http://schemas.microsoft.com/office/drawing/2014/main" val="1706905596"/>
                  </a:ext>
                </a:extLst>
              </a:tr>
              <a:tr h="370840">
                <a:tc>
                  <a:txBody>
                    <a:bodyPr/>
                    <a:lstStyle/>
                    <a:p>
                      <a:r>
                        <a:rPr lang="en-GB"/>
                        <a:t>Kate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t>
                      </a:r>
                      <a:r>
                        <a:rPr lang="en-GB" sz="1800" kern="1200">
                          <a:solidFill>
                            <a:schemeClr val="dk1"/>
                          </a:solidFill>
                          <a:effectLst/>
                          <a:latin typeface="+mn-lt"/>
                          <a:ea typeface="+mn-ea"/>
                          <a:cs typeface="+mn-cs"/>
                        </a:rPr>
                        <a:t>[T]o be honest their [‘white children’s’] English was as poor as the English second language [students].’</a:t>
                      </a:r>
                      <a:endParaRPr lang="en-GB"/>
                    </a:p>
                  </a:txBody>
                  <a:tcPr/>
                </a:tc>
                <a:extLst>
                  <a:ext uri="{0D108BD9-81ED-4DB2-BD59-A6C34878D82A}">
                    <a16:rowId xmlns:a16="http://schemas.microsoft.com/office/drawing/2014/main" val="1873545468"/>
                  </a:ext>
                </a:extLst>
              </a:tr>
              <a:tr h="370840">
                <a:tc>
                  <a:txBody>
                    <a:bodyPr/>
                    <a:lstStyle/>
                    <a:p>
                      <a:r>
                        <a:rPr lang="en-GB"/>
                        <a:t>Irene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‘They can speak perfectly good and functional English, but you would never think they </a:t>
                      </a:r>
                      <a:r>
                        <a:rPr lang="en-GB" sz="1800" i="1" kern="1200">
                          <a:solidFill>
                            <a:schemeClr val="dk1"/>
                          </a:solidFill>
                          <a:effectLst/>
                          <a:latin typeface="+mn-lt"/>
                          <a:ea typeface="+mn-ea"/>
                          <a:cs typeface="+mn-cs"/>
                        </a:rPr>
                        <a:t>are </a:t>
                      </a:r>
                      <a:r>
                        <a:rPr lang="en-GB" sz="1800" kern="1200">
                          <a:solidFill>
                            <a:schemeClr val="dk1"/>
                          </a:solidFill>
                          <a:effectLst/>
                          <a:latin typeface="+mn-lt"/>
                          <a:ea typeface="+mn-ea"/>
                          <a:cs typeface="+mn-cs"/>
                        </a:rPr>
                        <a:t>English’</a:t>
                      </a:r>
                      <a:endParaRPr lang="en-GB"/>
                    </a:p>
                  </a:txBody>
                  <a:tcPr/>
                </a:tc>
                <a:extLst>
                  <a:ext uri="{0D108BD9-81ED-4DB2-BD59-A6C34878D82A}">
                    <a16:rowId xmlns:a16="http://schemas.microsoft.com/office/drawing/2014/main" val="2820793425"/>
                  </a:ext>
                </a:extLst>
              </a:tr>
              <a:tr h="370840">
                <a:tc>
                  <a:txBody>
                    <a:bodyPr/>
                    <a:lstStyle/>
                    <a:p>
                      <a:r>
                        <a:rPr lang="en-GB"/>
                        <a:t>Kate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‘[T]he women with burkas and everything else like that—y’know that [...] don’t speak any English.’</a:t>
                      </a:r>
                      <a:endParaRPr lang="en-GB"/>
                    </a:p>
                  </a:txBody>
                  <a:tcPr/>
                </a:tc>
                <a:extLst>
                  <a:ext uri="{0D108BD9-81ED-4DB2-BD59-A6C34878D82A}">
                    <a16:rowId xmlns:a16="http://schemas.microsoft.com/office/drawing/2014/main" val="2940908984"/>
                  </a:ext>
                </a:extLst>
              </a:tr>
            </a:tbl>
          </a:graphicData>
        </a:graphic>
      </p:graphicFrame>
    </p:spTree>
    <p:extLst>
      <p:ext uri="{BB962C8B-B14F-4D97-AF65-F5344CB8AC3E}">
        <p14:creationId xmlns:p14="http://schemas.microsoft.com/office/powerpoint/2010/main" val="13602821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a:t>Ontological propositions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lstStyle/>
          <a:p>
            <a:r>
              <a:rPr lang="en-GB" i="1"/>
              <a:t>Beliefs about English (1):</a:t>
            </a:r>
          </a:p>
          <a:p>
            <a:pPr marL="914400" lvl="1" indent="-457200">
              <a:buFont typeface="+mj-lt"/>
              <a:buAutoNum type="alphaUcPeriod" startAt="2"/>
            </a:pPr>
            <a:r>
              <a:rPr lang="en-GB" sz="2000" i="1">
                <a:solidFill>
                  <a:prstClr val="black"/>
                </a:solidFill>
              </a:rPr>
              <a:t>In England, if you don’t have English, you’re linguistically impaired</a:t>
            </a:r>
            <a:r>
              <a:rPr lang="en-GB" sz="2000" i="1"/>
              <a:t>.</a:t>
            </a:r>
          </a:p>
        </p:txBody>
      </p:sp>
      <p:graphicFrame>
        <p:nvGraphicFramePr>
          <p:cNvPr id="4" name="Table 4">
            <a:extLst>
              <a:ext uri="{FF2B5EF4-FFF2-40B4-BE49-F238E27FC236}">
                <a16:creationId xmlns:a16="http://schemas.microsoft.com/office/drawing/2014/main" id="{65543B86-7907-D843-B03C-15377F768E51}"/>
              </a:ext>
            </a:extLst>
          </p:cNvPr>
          <p:cNvGraphicFramePr>
            <a:graphicFrameLocks noGrp="1"/>
          </p:cNvGraphicFramePr>
          <p:nvPr>
            <p:extLst>
              <p:ext uri="{D42A27DB-BD31-4B8C-83A1-F6EECF244321}">
                <p14:modId xmlns:p14="http://schemas.microsoft.com/office/powerpoint/2010/main" val="1503274826"/>
              </p:ext>
            </p:extLst>
          </p:nvPr>
        </p:nvGraphicFramePr>
        <p:xfrm>
          <a:off x="890016" y="2189480"/>
          <a:ext cx="7412736" cy="2123440"/>
        </p:xfrm>
        <a:graphic>
          <a:graphicData uri="http://schemas.openxmlformats.org/drawingml/2006/table">
            <a:tbl>
              <a:tblPr bandRow="1">
                <a:tableStyleId>{5C22544A-7EE6-4342-B048-85BDC9FD1C3A}</a:tableStyleId>
              </a:tblPr>
              <a:tblGrid>
                <a:gridCol w="1060704">
                  <a:extLst>
                    <a:ext uri="{9D8B030D-6E8A-4147-A177-3AD203B41FA5}">
                      <a16:colId xmlns:a16="http://schemas.microsoft.com/office/drawing/2014/main" val="1996999387"/>
                    </a:ext>
                  </a:extLst>
                </a:gridCol>
                <a:gridCol w="6352032">
                  <a:extLst>
                    <a:ext uri="{9D8B030D-6E8A-4147-A177-3AD203B41FA5}">
                      <a16:colId xmlns:a16="http://schemas.microsoft.com/office/drawing/2014/main" val="2203304244"/>
                    </a:ext>
                  </a:extLst>
                </a:gridCol>
              </a:tblGrid>
              <a:tr h="370840">
                <a:tc>
                  <a:txBody>
                    <a:bodyPr/>
                    <a:lstStyle/>
                    <a:p>
                      <a:r>
                        <a:rPr lang="en-GB"/>
                        <a:t>Kelly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‘people who’ve got no language at all when they come.’ </a:t>
                      </a:r>
                      <a:endParaRPr lang="en-GB"/>
                    </a:p>
                  </a:txBody>
                  <a:tcPr/>
                </a:tc>
                <a:extLst>
                  <a:ext uri="{0D108BD9-81ED-4DB2-BD59-A6C34878D82A}">
                    <a16:rowId xmlns:a16="http://schemas.microsoft.com/office/drawing/2014/main" val="748700249"/>
                  </a:ext>
                </a:extLst>
              </a:tr>
              <a:tr h="370840">
                <a:tc>
                  <a:txBody>
                    <a:bodyPr/>
                    <a:lstStyle/>
                    <a:p>
                      <a:r>
                        <a:rPr lang="en-GB"/>
                        <a:t>Irene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‘[children] coming in in year three with no language.’</a:t>
                      </a:r>
                      <a:endParaRPr lang="en-GB"/>
                    </a:p>
                  </a:txBody>
                  <a:tcPr/>
                </a:tc>
                <a:extLst>
                  <a:ext uri="{0D108BD9-81ED-4DB2-BD59-A6C34878D82A}">
                    <a16:rowId xmlns:a16="http://schemas.microsoft.com/office/drawing/2014/main" val="1706905596"/>
                  </a:ext>
                </a:extLst>
              </a:tr>
              <a:tr h="370840">
                <a:tc>
                  <a:txBody>
                    <a:bodyPr/>
                    <a:lstStyle/>
                    <a:p>
                      <a:r>
                        <a:rPr lang="en-GB"/>
                        <a:t>Tina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 student’s brother who ‘</a:t>
                      </a:r>
                      <a:r>
                        <a:rPr lang="en-GB" sz="1800" kern="1200">
                          <a:solidFill>
                            <a:schemeClr val="dk1"/>
                          </a:solidFill>
                          <a:effectLst/>
                          <a:latin typeface="+mn-lt"/>
                          <a:ea typeface="+mn-ea"/>
                          <a:cs typeface="+mn-cs"/>
                        </a:rPr>
                        <a:t>accelerated learning very rapidly from no language [...] to lots of languages [...] within six to ten weeks.’</a:t>
                      </a:r>
                      <a:endParaRPr lang="en-GB"/>
                    </a:p>
                  </a:txBody>
                  <a:tcPr/>
                </a:tc>
                <a:extLst>
                  <a:ext uri="{0D108BD9-81ED-4DB2-BD59-A6C34878D82A}">
                    <a16:rowId xmlns:a16="http://schemas.microsoft.com/office/drawing/2014/main" val="1873545468"/>
                  </a:ext>
                </a:extLst>
              </a:tr>
              <a:tr h="370840">
                <a:tc>
                  <a:txBody>
                    <a:bodyPr/>
                    <a:lstStyle/>
                    <a:p>
                      <a:r>
                        <a:rPr lang="en-GB"/>
                        <a:t>Thomas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children returning to school ‘when they’ve got more language.’</a:t>
                      </a:r>
                    </a:p>
                  </a:txBody>
                  <a:tcPr/>
                </a:tc>
                <a:extLst>
                  <a:ext uri="{0D108BD9-81ED-4DB2-BD59-A6C34878D82A}">
                    <a16:rowId xmlns:a16="http://schemas.microsoft.com/office/drawing/2014/main" val="301457491"/>
                  </a:ext>
                </a:extLst>
              </a:tr>
              <a:tr h="370840">
                <a:tc>
                  <a:txBody>
                    <a:bodyPr/>
                    <a:lstStyle/>
                    <a:p>
                      <a:r>
                        <a:rPr lang="en-GB"/>
                        <a:t>Luke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difficulties that EAL children have in processing language’</a:t>
                      </a:r>
                    </a:p>
                  </a:txBody>
                  <a:tcPr/>
                </a:tc>
                <a:extLst>
                  <a:ext uri="{0D108BD9-81ED-4DB2-BD59-A6C34878D82A}">
                    <a16:rowId xmlns:a16="http://schemas.microsoft.com/office/drawing/2014/main" val="1398477348"/>
                  </a:ext>
                </a:extLst>
              </a:tr>
            </a:tbl>
          </a:graphicData>
        </a:graphic>
      </p:graphicFrame>
    </p:spTree>
    <p:extLst>
      <p:ext uri="{BB962C8B-B14F-4D97-AF65-F5344CB8AC3E}">
        <p14:creationId xmlns:p14="http://schemas.microsoft.com/office/powerpoint/2010/main" val="26387827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a:t>Ontological propositions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lstStyle/>
          <a:p>
            <a:r>
              <a:rPr lang="en-GB" i="1"/>
              <a:t>Beliefs about languages beyond English:</a:t>
            </a:r>
          </a:p>
          <a:p>
            <a:pPr marL="914400" lvl="1" indent="-457200">
              <a:buFont typeface="+mj-lt"/>
              <a:buAutoNum type="alphaUcPeriod" startAt="3"/>
            </a:pPr>
            <a:r>
              <a:rPr lang="en-GB" sz="2000" i="1"/>
              <a:t>In England, if you’re not English and have other languages, they’re components of your identity, not your linguistic ability</a:t>
            </a:r>
            <a:r>
              <a:rPr lang="en-GB" sz="2000"/>
              <a:t>.</a:t>
            </a:r>
          </a:p>
        </p:txBody>
      </p:sp>
      <p:graphicFrame>
        <p:nvGraphicFramePr>
          <p:cNvPr id="4" name="Table 4">
            <a:extLst>
              <a:ext uri="{FF2B5EF4-FFF2-40B4-BE49-F238E27FC236}">
                <a16:creationId xmlns:a16="http://schemas.microsoft.com/office/drawing/2014/main" id="{461860B8-FEC9-9E44-BC79-B5C809F4E689}"/>
              </a:ext>
            </a:extLst>
          </p:cNvPr>
          <p:cNvGraphicFramePr>
            <a:graphicFrameLocks noGrp="1"/>
          </p:cNvGraphicFramePr>
          <p:nvPr>
            <p:extLst>
              <p:ext uri="{D42A27DB-BD31-4B8C-83A1-F6EECF244321}">
                <p14:modId xmlns:p14="http://schemas.microsoft.com/office/powerpoint/2010/main" val="1858446804"/>
              </p:ext>
            </p:extLst>
          </p:nvPr>
        </p:nvGraphicFramePr>
        <p:xfrm>
          <a:off x="865632" y="2412468"/>
          <a:ext cx="7412736" cy="3017520"/>
        </p:xfrm>
        <a:graphic>
          <a:graphicData uri="http://schemas.openxmlformats.org/drawingml/2006/table">
            <a:tbl>
              <a:tblPr bandRow="1">
                <a:tableStyleId>{5C22544A-7EE6-4342-B048-85BDC9FD1C3A}</a:tableStyleId>
              </a:tblPr>
              <a:tblGrid>
                <a:gridCol w="1158240">
                  <a:extLst>
                    <a:ext uri="{9D8B030D-6E8A-4147-A177-3AD203B41FA5}">
                      <a16:colId xmlns:a16="http://schemas.microsoft.com/office/drawing/2014/main" val="1996999387"/>
                    </a:ext>
                  </a:extLst>
                </a:gridCol>
                <a:gridCol w="6254496">
                  <a:extLst>
                    <a:ext uri="{9D8B030D-6E8A-4147-A177-3AD203B41FA5}">
                      <a16:colId xmlns:a16="http://schemas.microsoft.com/office/drawing/2014/main" val="2203304244"/>
                    </a:ext>
                  </a:extLst>
                </a:gridCol>
              </a:tblGrid>
              <a:tr h="370840">
                <a:tc>
                  <a:txBody>
                    <a:bodyPr/>
                    <a:lstStyle/>
                    <a:p>
                      <a:r>
                        <a:rPr lang="en-GB"/>
                        <a:t>Lucy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‘I think keeping their natural language is an extremely im- portant characteristic. It’s part of their culture, it’s who they are, it’s what they are, it’s what makes them unique.’ </a:t>
                      </a:r>
                      <a:endParaRPr lang="en-GB"/>
                    </a:p>
                  </a:txBody>
                  <a:tcPr/>
                </a:tc>
                <a:extLst>
                  <a:ext uri="{0D108BD9-81ED-4DB2-BD59-A6C34878D82A}">
                    <a16:rowId xmlns:a16="http://schemas.microsoft.com/office/drawing/2014/main" val="748700249"/>
                  </a:ext>
                </a:extLst>
              </a:tr>
              <a:tr h="370840">
                <a:tc>
                  <a:txBody>
                    <a:bodyPr/>
                    <a:lstStyle/>
                    <a:p>
                      <a:r>
                        <a:rPr lang="en-GB"/>
                        <a:t>Helen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‘language is a big part of your own identity [...] it’s like something you pass down like the colour of your eyes an’ things like that an’ I think it’s a really important thing and for those children to not have it then I think will have an impact especially on how they’re going to fit in to wherever they belong.’</a:t>
                      </a:r>
                      <a:endParaRPr lang="en-GB"/>
                    </a:p>
                  </a:txBody>
                  <a:tcPr/>
                </a:tc>
                <a:extLst>
                  <a:ext uri="{0D108BD9-81ED-4DB2-BD59-A6C34878D82A}">
                    <a16:rowId xmlns:a16="http://schemas.microsoft.com/office/drawing/2014/main" val="1706905596"/>
                  </a:ext>
                </a:extLst>
              </a:tr>
              <a:tr h="370840">
                <a:tc>
                  <a:txBody>
                    <a:bodyPr/>
                    <a:lstStyle/>
                    <a:p>
                      <a:r>
                        <a:rPr lang="en-GB"/>
                        <a:t>Katherine</a:t>
                      </a:r>
                    </a:p>
                  </a:txBody>
                  <a:tcPr/>
                </a:tc>
                <a:tc>
                  <a:txBody>
                    <a:bodyPr/>
                    <a:lstStyle/>
                    <a:p>
                      <a:r>
                        <a:rPr lang="en-GB" sz="1800" kern="1200">
                          <a:solidFill>
                            <a:schemeClr val="dk1"/>
                          </a:solidFill>
                          <a:effectLst/>
                          <a:latin typeface="+mn-lt"/>
                          <a:ea typeface="+mn-ea"/>
                          <a:cs typeface="+mn-cs"/>
                        </a:rPr>
                        <a:t>‘I feel it’s very important that they keep [...] </a:t>
                      </a:r>
                      <a:r>
                        <a:rPr lang="en-GB" sz="1800" i="1" kern="1200">
                          <a:solidFill>
                            <a:schemeClr val="dk1"/>
                          </a:solidFill>
                          <a:effectLst/>
                          <a:latin typeface="+mn-lt"/>
                          <a:ea typeface="+mn-ea"/>
                          <a:cs typeface="+mn-cs"/>
                        </a:rPr>
                        <a:t>who they are</a:t>
                      </a:r>
                      <a:r>
                        <a:rPr lang="en-GB" sz="1800" kern="1200">
                          <a:solidFill>
                            <a:schemeClr val="dk1"/>
                          </a:solidFill>
                          <a:effectLst/>
                          <a:latin typeface="+mn-lt"/>
                          <a:ea typeface="+mn-ea"/>
                          <a:cs typeface="+mn-cs"/>
                        </a:rPr>
                        <a:t>’ (our emphasis).</a:t>
                      </a:r>
                      <a:endParaRPr lang="en-GB"/>
                    </a:p>
                  </a:txBody>
                  <a:tcPr/>
                </a:tc>
                <a:extLst>
                  <a:ext uri="{0D108BD9-81ED-4DB2-BD59-A6C34878D82A}">
                    <a16:rowId xmlns:a16="http://schemas.microsoft.com/office/drawing/2014/main" val="1873545468"/>
                  </a:ext>
                </a:extLst>
              </a:tr>
            </a:tbl>
          </a:graphicData>
        </a:graphic>
      </p:graphicFrame>
    </p:spTree>
    <p:extLst>
      <p:ext uri="{BB962C8B-B14F-4D97-AF65-F5344CB8AC3E}">
        <p14:creationId xmlns:p14="http://schemas.microsoft.com/office/powerpoint/2010/main" val="39941164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a:t>Ontological propositions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lstStyle/>
          <a:p>
            <a:r>
              <a:rPr lang="en-GB" i="1"/>
              <a:t>Beliefs about languages beyond English:</a:t>
            </a:r>
          </a:p>
          <a:p>
            <a:pPr marL="914400" lvl="1" indent="-457200">
              <a:buFont typeface="+mj-lt"/>
              <a:buAutoNum type="alphaUcPeriod" startAt="4"/>
            </a:pPr>
            <a:r>
              <a:rPr lang="en-GB" sz="2000" i="1"/>
              <a:t>In England, other languages you learn are school subjects, independent of social identity and use.</a:t>
            </a:r>
            <a:endParaRPr lang="en-GB" sz="2000"/>
          </a:p>
        </p:txBody>
      </p:sp>
      <p:graphicFrame>
        <p:nvGraphicFramePr>
          <p:cNvPr id="4" name="Table 4">
            <a:extLst>
              <a:ext uri="{FF2B5EF4-FFF2-40B4-BE49-F238E27FC236}">
                <a16:creationId xmlns:a16="http://schemas.microsoft.com/office/drawing/2014/main" id="{8EF866B8-C460-CF4E-8539-A1C7C2A79BFF}"/>
              </a:ext>
            </a:extLst>
          </p:cNvPr>
          <p:cNvGraphicFramePr>
            <a:graphicFrameLocks noGrp="1"/>
          </p:cNvGraphicFramePr>
          <p:nvPr>
            <p:extLst>
              <p:ext uri="{D42A27DB-BD31-4B8C-83A1-F6EECF244321}">
                <p14:modId xmlns:p14="http://schemas.microsoft.com/office/powerpoint/2010/main" val="2419594673"/>
              </p:ext>
            </p:extLst>
          </p:nvPr>
        </p:nvGraphicFramePr>
        <p:xfrm>
          <a:off x="865632" y="2412468"/>
          <a:ext cx="7412736" cy="2926080"/>
        </p:xfrm>
        <a:graphic>
          <a:graphicData uri="http://schemas.openxmlformats.org/drawingml/2006/table">
            <a:tbl>
              <a:tblPr bandRow="1">
                <a:tableStyleId>{5C22544A-7EE6-4342-B048-85BDC9FD1C3A}</a:tableStyleId>
              </a:tblPr>
              <a:tblGrid>
                <a:gridCol w="1158240">
                  <a:extLst>
                    <a:ext uri="{9D8B030D-6E8A-4147-A177-3AD203B41FA5}">
                      <a16:colId xmlns:a16="http://schemas.microsoft.com/office/drawing/2014/main" val="1996999387"/>
                    </a:ext>
                  </a:extLst>
                </a:gridCol>
                <a:gridCol w="6254496">
                  <a:extLst>
                    <a:ext uri="{9D8B030D-6E8A-4147-A177-3AD203B41FA5}">
                      <a16:colId xmlns:a16="http://schemas.microsoft.com/office/drawing/2014/main" val="2203304244"/>
                    </a:ext>
                  </a:extLst>
                </a:gridCol>
              </a:tblGrid>
              <a:tr h="370840">
                <a:tc>
                  <a:txBody>
                    <a:bodyPr/>
                    <a:lstStyle/>
                    <a:p>
                      <a:r>
                        <a:rPr lang="en-GB"/>
                        <a:t>Luke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‘We encourage the children to swi- or- not- it hasn’t been the case over this last year, probably for several years, I’ve been er promoting French, so the children have been picking up French very easily ’specially the EAL children because they’re already used to the idea.’ </a:t>
                      </a:r>
                      <a:endParaRPr lang="en-GB"/>
                    </a:p>
                  </a:txBody>
                  <a:tcPr/>
                </a:tc>
                <a:extLst>
                  <a:ext uri="{0D108BD9-81ED-4DB2-BD59-A6C34878D82A}">
                    <a16:rowId xmlns:a16="http://schemas.microsoft.com/office/drawing/2014/main" val="748700249"/>
                  </a:ext>
                </a:extLst>
              </a:tr>
              <a:tr h="370840">
                <a:tc>
                  <a:txBody>
                    <a:bodyPr/>
                    <a:lstStyle/>
                    <a:p>
                      <a:r>
                        <a:rPr lang="en-GB"/>
                        <a:t>Habib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‘Y’know we are working here because we’ve got another language. If I couldn’t, I might not be working here! [...] so it’s an asset an’ y’know, people go an’ learn Chinese an’ you know the languages - you learn French but our children think ‘oh no, you know, first language’</a:t>
                      </a:r>
                      <a:endParaRPr lang="en-GB"/>
                    </a:p>
                  </a:txBody>
                  <a:tcPr/>
                </a:tc>
                <a:extLst>
                  <a:ext uri="{0D108BD9-81ED-4DB2-BD59-A6C34878D82A}">
                    <a16:rowId xmlns:a16="http://schemas.microsoft.com/office/drawing/2014/main" val="1706905596"/>
                  </a:ext>
                </a:extLst>
              </a:tr>
            </a:tbl>
          </a:graphicData>
        </a:graphic>
      </p:graphicFrame>
    </p:spTree>
    <p:extLst>
      <p:ext uri="{BB962C8B-B14F-4D97-AF65-F5344CB8AC3E}">
        <p14:creationId xmlns:p14="http://schemas.microsoft.com/office/powerpoint/2010/main" val="15633281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7E8E-73E8-CE4F-AD73-5B3CC86187A4}"/>
              </a:ext>
            </a:extLst>
          </p:cNvPr>
          <p:cNvSpPr>
            <a:spLocks noGrp="1"/>
          </p:cNvSpPr>
          <p:nvPr>
            <p:ph type="title"/>
          </p:nvPr>
        </p:nvSpPr>
        <p:spPr/>
        <p:txBody>
          <a:bodyPr/>
          <a:lstStyle/>
          <a:p>
            <a:r>
              <a:rPr lang="en-GB"/>
              <a:t>Ontological propositions</a:t>
            </a:r>
          </a:p>
        </p:txBody>
      </p:sp>
      <p:sp>
        <p:nvSpPr>
          <p:cNvPr id="3" name="Content Placeholder 2">
            <a:extLst>
              <a:ext uri="{FF2B5EF4-FFF2-40B4-BE49-F238E27FC236}">
                <a16:creationId xmlns:a16="http://schemas.microsoft.com/office/drawing/2014/main" id="{BACB5554-1E43-BF43-AC45-02516CADABBE}"/>
              </a:ext>
            </a:extLst>
          </p:cNvPr>
          <p:cNvSpPr>
            <a:spLocks noGrp="1"/>
          </p:cNvSpPr>
          <p:nvPr>
            <p:ph idx="1"/>
          </p:nvPr>
        </p:nvSpPr>
        <p:spPr/>
        <p:txBody>
          <a:bodyPr/>
          <a:lstStyle/>
          <a:p>
            <a:pPr lvl="0"/>
            <a:r>
              <a:rPr lang="en-GB" i="1">
                <a:solidFill>
                  <a:prstClr val="black"/>
                </a:solidFill>
              </a:rPr>
              <a:t>Beliefs about English (2):</a:t>
            </a:r>
          </a:p>
          <a:p>
            <a:pPr marL="914400" lvl="1" indent="-457200">
              <a:buFont typeface="+mj-lt"/>
              <a:buAutoNum type="alphaUcPeriod" startAt="5"/>
            </a:pPr>
            <a:r>
              <a:rPr lang="en-GB" sz="2000" i="1"/>
              <a:t>In England, if you learn English but aren’t English, your English is viewed in terms of how well it matches the linguistic system of the ‘standard’ variety, independently of effective use.</a:t>
            </a:r>
            <a:endParaRPr lang="en-GB" sz="2000"/>
          </a:p>
          <a:p>
            <a:endParaRPr lang="en-GB"/>
          </a:p>
        </p:txBody>
      </p:sp>
      <p:graphicFrame>
        <p:nvGraphicFramePr>
          <p:cNvPr id="4" name="Table 4">
            <a:extLst>
              <a:ext uri="{FF2B5EF4-FFF2-40B4-BE49-F238E27FC236}">
                <a16:creationId xmlns:a16="http://schemas.microsoft.com/office/drawing/2014/main" id="{6745C1E8-D3D8-CF41-B093-14AB3EE93627}"/>
              </a:ext>
            </a:extLst>
          </p:cNvPr>
          <p:cNvGraphicFramePr>
            <a:graphicFrameLocks noGrp="1"/>
          </p:cNvGraphicFramePr>
          <p:nvPr>
            <p:extLst>
              <p:ext uri="{D42A27DB-BD31-4B8C-83A1-F6EECF244321}">
                <p14:modId xmlns:p14="http://schemas.microsoft.com/office/powerpoint/2010/main" val="1555827461"/>
              </p:ext>
            </p:extLst>
          </p:nvPr>
        </p:nvGraphicFramePr>
        <p:xfrm>
          <a:off x="865632" y="2677277"/>
          <a:ext cx="7412736" cy="2651760"/>
        </p:xfrm>
        <a:graphic>
          <a:graphicData uri="http://schemas.openxmlformats.org/drawingml/2006/table">
            <a:tbl>
              <a:tblPr bandRow="1">
                <a:tableStyleId>{5C22544A-7EE6-4342-B048-85BDC9FD1C3A}</a:tableStyleId>
              </a:tblPr>
              <a:tblGrid>
                <a:gridCol w="1158240">
                  <a:extLst>
                    <a:ext uri="{9D8B030D-6E8A-4147-A177-3AD203B41FA5}">
                      <a16:colId xmlns:a16="http://schemas.microsoft.com/office/drawing/2014/main" val="1996999387"/>
                    </a:ext>
                  </a:extLst>
                </a:gridCol>
                <a:gridCol w="6254496">
                  <a:extLst>
                    <a:ext uri="{9D8B030D-6E8A-4147-A177-3AD203B41FA5}">
                      <a16:colId xmlns:a16="http://schemas.microsoft.com/office/drawing/2014/main" val="2203304244"/>
                    </a:ext>
                  </a:extLst>
                </a:gridCol>
              </a:tblGrid>
              <a:tr h="370840">
                <a:tc>
                  <a:txBody>
                    <a:bodyPr/>
                    <a:lstStyle/>
                    <a:p>
                      <a:r>
                        <a:rPr lang="en-GB"/>
                        <a:t>Luke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shared responsibility for ‘ identifying problems and then trying to find ways to remedy the problems so the interventions are something that are ongoing all the time but they’re in response to how we perceive the needs.’ </a:t>
                      </a:r>
                      <a:endParaRPr lang="en-GB"/>
                    </a:p>
                  </a:txBody>
                  <a:tcPr/>
                </a:tc>
                <a:extLst>
                  <a:ext uri="{0D108BD9-81ED-4DB2-BD59-A6C34878D82A}">
                    <a16:rowId xmlns:a16="http://schemas.microsoft.com/office/drawing/2014/main" val="748700249"/>
                  </a:ext>
                </a:extLst>
              </a:tr>
              <a:tr h="370840">
                <a:tc>
                  <a:txBody>
                    <a:bodyPr/>
                    <a:lstStyle/>
                    <a:p>
                      <a:r>
                        <a:rPr lang="en-GB"/>
                        <a:t>Sarah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‘Part of the identification process was actually going okay, some children are on step five who you might not notice, but when you look at their writing or when they get further up, you’re going to notice. And we just need to hunt them down somewhere and for teachers to know who they are.’</a:t>
                      </a:r>
                      <a:endParaRPr lang="en-GB"/>
                    </a:p>
                  </a:txBody>
                  <a:tcPr/>
                </a:tc>
                <a:extLst>
                  <a:ext uri="{0D108BD9-81ED-4DB2-BD59-A6C34878D82A}">
                    <a16:rowId xmlns:a16="http://schemas.microsoft.com/office/drawing/2014/main" val="1706905596"/>
                  </a:ext>
                </a:extLst>
              </a:tr>
            </a:tbl>
          </a:graphicData>
        </a:graphic>
      </p:graphicFrame>
    </p:spTree>
    <p:extLst>
      <p:ext uri="{BB962C8B-B14F-4D97-AF65-F5344CB8AC3E}">
        <p14:creationId xmlns:p14="http://schemas.microsoft.com/office/powerpoint/2010/main" val="3805653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5395-6EEC-D643-A9F5-7EEB05791477}"/>
              </a:ext>
            </a:extLst>
          </p:cNvPr>
          <p:cNvSpPr>
            <a:spLocks noGrp="1"/>
          </p:cNvSpPr>
          <p:nvPr>
            <p:ph type="title"/>
          </p:nvPr>
        </p:nvSpPr>
        <p:spPr/>
        <p:txBody>
          <a:bodyPr/>
          <a:lstStyle/>
          <a:p>
            <a:r>
              <a:rPr lang="en-GB"/>
              <a:t>Conclusion</a:t>
            </a:r>
          </a:p>
        </p:txBody>
      </p:sp>
      <p:sp>
        <p:nvSpPr>
          <p:cNvPr id="3" name="Content Placeholder 2">
            <a:extLst>
              <a:ext uri="{FF2B5EF4-FFF2-40B4-BE49-F238E27FC236}">
                <a16:creationId xmlns:a16="http://schemas.microsoft.com/office/drawing/2014/main" id="{4400B72C-D142-A746-BF61-6185B65EE5D7}"/>
              </a:ext>
            </a:extLst>
          </p:cNvPr>
          <p:cNvSpPr>
            <a:spLocks noGrp="1"/>
          </p:cNvSpPr>
          <p:nvPr>
            <p:ph idx="1"/>
          </p:nvPr>
        </p:nvSpPr>
        <p:spPr>
          <a:xfrm>
            <a:off x="628650" y="1164267"/>
            <a:ext cx="7886700" cy="4529468"/>
          </a:xfrm>
        </p:spPr>
        <p:txBody>
          <a:bodyPr/>
          <a:lstStyle/>
          <a:p>
            <a:r>
              <a:rPr lang="en-GB" sz="2000"/>
              <a:t>Educators conceptualize English in </a:t>
            </a:r>
            <a:r>
              <a:rPr lang="en-GB" sz="2000" b="1"/>
              <a:t>conflicting</a:t>
            </a:r>
            <a:r>
              <a:rPr lang="en-GB" sz="2000"/>
              <a:t> and </a:t>
            </a:r>
            <a:r>
              <a:rPr lang="en-GB" sz="2000" b="1"/>
              <a:t>inconsistent</a:t>
            </a:r>
            <a:r>
              <a:rPr lang="en-GB" sz="2000"/>
              <a:t> ways (cf. also Kroskrity, 2004; Van Dijk, 2013; Fitzsimmons-Doolan et al., 2017; Weaver, 2019).</a:t>
            </a:r>
          </a:p>
          <a:p>
            <a:pPr lvl="1"/>
            <a:r>
              <a:rPr lang="en-GB" sz="1800"/>
              <a:t>Proposition A captures the default, entrenched ontological commitment, according to which the legitimate manifestation of language in England is conceptualised not as a </a:t>
            </a:r>
            <a:r>
              <a:rPr lang="en-GB" sz="1800" strike="sngStrike">
                <a:solidFill>
                  <a:schemeClr val="accent6"/>
                </a:solidFill>
              </a:rPr>
              <a:t>communicative resource</a:t>
            </a:r>
            <a:r>
              <a:rPr lang="en-GB" sz="1800"/>
              <a:t>, but as Standard English, an </a:t>
            </a:r>
            <a:r>
              <a:rPr lang="en-GB" sz="1800">
                <a:solidFill>
                  <a:srgbClr val="C00000"/>
                </a:solidFill>
              </a:rPr>
              <a:t>index of national identity (N-English)</a:t>
            </a:r>
            <a:r>
              <a:rPr lang="en-GB" sz="1800"/>
              <a:t>.</a:t>
            </a:r>
          </a:p>
          <a:p>
            <a:pPr lvl="1"/>
            <a:r>
              <a:rPr lang="en-GB" sz="1800"/>
              <a:t>Proposition B reverses the ontological categories for ‘non-English’ people, viewing lack of (competence in) English in terms of lack of </a:t>
            </a:r>
            <a:r>
              <a:rPr lang="en-GB" sz="1800">
                <a:solidFill>
                  <a:schemeClr val="accent6"/>
                </a:solidFill>
              </a:rPr>
              <a:t>communicative resource</a:t>
            </a:r>
            <a:r>
              <a:rPr lang="en-GB" sz="1800"/>
              <a:t> altogether, rather than simply lack of </a:t>
            </a:r>
            <a:r>
              <a:rPr lang="en-GB" sz="1800" strike="sngStrike">
                <a:solidFill>
                  <a:srgbClr val="C00000"/>
                </a:solidFill>
              </a:rPr>
              <a:t>regulative norms</a:t>
            </a:r>
            <a:r>
              <a:rPr lang="en-GB" sz="1800"/>
              <a:t>.</a:t>
            </a:r>
          </a:p>
          <a:p>
            <a:pPr lvl="1"/>
            <a:r>
              <a:rPr lang="en-GB" sz="1800"/>
              <a:t>Propostion E holds that when ‘non-English’ people </a:t>
            </a:r>
            <a:r>
              <a:rPr lang="en-GB" sz="1800" i="1"/>
              <a:t>do</a:t>
            </a:r>
            <a:r>
              <a:rPr lang="en-GB" sz="1800"/>
              <a:t> have competence in English, then it’s conceptualised again as </a:t>
            </a:r>
            <a:r>
              <a:rPr lang="en-GB" sz="1800">
                <a:solidFill>
                  <a:srgbClr val="C00000"/>
                </a:solidFill>
              </a:rPr>
              <a:t>a set of regulative norms</a:t>
            </a:r>
            <a:r>
              <a:rPr lang="en-GB" sz="1800"/>
              <a:t>, i.e. in deficit terms, rather than as </a:t>
            </a:r>
            <a:r>
              <a:rPr lang="en-GB" sz="1800" strike="sngStrike">
                <a:solidFill>
                  <a:schemeClr val="accent6"/>
                </a:solidFill>
              </a:rPr>
              <a:t>communicative resource</a:t>
            </a:r>
            <a:r>
              <a:rPr lang="en-GB" sz="1800"/>
              <a:t>.</a:t>
            </a:r>
          </a:p>
          <a:p>
            <a:r>
              <a:rPr lang="en-GB" sz="2000"/>
              <a:t>This selective and subconscious conflation of language as </a:t>
            </a:r>
            <a:r>
              <a:rPr lang="en-GB" sz="2000">
                <a:solidFill>
                  <a:schemeClr val="accent6"/>
                </a:solidFill>
              </a:rPr>
              <a:t>resource</a:t>
            </a:r>
            <a:r>
              <a:rPr lang="en-GB" sz="2000"/>
              <a:t> and language as </a:t>
            </a:r>
            <a:r>
              <a:rPr lang="en-GB" sz="2000">
                <a:solidFill>
                  <a:srgbClr val="C00000"/>
                </a:solidFill>
              </a:rPr>
              <a:t>national identity marker</a:t>
            </a:r>
            <a:r>
              <a:rPr lang="en-GB" sz="2000"/>
              <a:t> contributes to the perpetuation of social injustice.</a:t>
            </a:r>
          </a:p>
        </p:txBody>
      </p:sp>
    </p:spTree>
    <p:extLst>
      <p:ext uri="{BB962C8B-B14F-4D97-AF65-F5344CB8AC3E}">
        <p14:creationId xmlns:p14="http://schemas.microsoft.com/office/powerpoint/2010/main" val="3100590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38D08E-7197-7D47-963F-64B672519814}"/>
              </a:ext>
            </a:extLst>
          </p:cNvPr>
          <p:cNvPicPr>
            <a:picLocks noChangeAspect="1"/>
          </p:cNvPicPr>
          <p:nvPr/>
        </p:nvPicPr>
        <p:blipFill>
          <a:blip r:embed="rId2">
            <a:alphaModFix amt="50000"/>
          </a:blip>
          <a:stretch>
            <a:fillRect/>
          </a:stretch>
        </p:blipFill>
        <p:spPr>
          <a:xfrm>
            <a:off x="2462721" y="4277148"/>
            <a:ext cx="3507338" cy="2343107"/>
          </a:xfrm>
          <a:prstGeom prst="rect">
            <a:avLst/>
          </a:prstGeom>
        </p:spPr>
      </p:pic>
      <p:sp>
        <p:nvSpPr>
          <p:cNvPr id="2" name="Title 1">
            <a:extLst>
              <a:ext uri="{FF2B5EF4-FFF2-40B4-BE49-F238E27FC236}">
                <a16:creationId xmlns:a16="http://schemas.microsoft.com/office/drawing/2014/main" id="{56AF5395-6EEC-D643-A9F5-7EEB05791477}"/>
              </a:ext>
            </a:extLst>
          </p:cNvPr>
          <p:cNvSpPr>
            <a:spLocks noGrp="1"/>
          </p:cNvSpPr>
          <p:nvPr>
            <p:ph type="title"/>
          </p:nvPr>
        </p:nvSpPr>
        <p:spPr/>
        <p:txBody>
          <a:bodyPr/>
          <a:lstStyle/>
          <a:p>
            <a:r>
              <a:rPr lang="en-GB"/>
              <a:t>Implications</a:t>
            </a:r>
          </a:p>
        </p:txBody>
      </p:sp>
      <p:sp>
        <p:nvSpPr>
          <p:cNvPr id="3" name="Content Placeholder 2">
            <a:extLst>
              <a:ext uri="{FF2B5EF4-FFF2-40B4-BE49-F238E27FC236}">
                <a16:creationId xmlns:a16="http://schemas.microsoft.com/office/drawing/2014/main" id="{4400B72C-D142-A746-BF61-6185B65EE5D7}"/>
              </a:ext>
            </a:extLst>
          </p:cNvPr>
          <p:cNvSpPr>
            <a:spLocks noGrp="1"/>
          </p:cNvSpPr>
          <p:nvPr>
            <p:ph idx="1"/>
          </p:nvPr>
        </p:nvSpPr>
        <p:spPr/>
        <p:txBody>
          <a:bodyPr/>
          <a:lstStyle/>
          <a:p>
            <a:r>
              <a:rPr lang="en-GB" sz="2000"/>
              <a:t>Just as Alfaro and Bartolomé (2017, p. 12) call for bilingual educators to “develop their ideological clarity in parallel with their pedagogical expertise”, we advocate the development of </a:t>
            </a:r>
            <a:r>
              <a:rPr lang="en-GB" sz="2000" b="1"/>
              <a:t>ontological clarity</a:t>
            </a:r>
            <a:r>
              <a:rPr lang="en-GB" sz="2000"/>
              <a:t> for EAL and other language educators.</a:t>
            </a:r>
          </a:p>
          <a:p>
            <a:r>
              <a:rPr lang="en-GB" sz="2000"/>
              <a:t>Some specific goals could include:</a:t>
            </a:r>
          </a:p>
          <a:p>
            <a:pPr lvl="1"/>
            <a:r>
              <a:rPr lang="en-GB" sz="1800"/>
              <a:t>delinking the ontological categories of </a:t>
            </a:r>
            <a:r>
              <a:rPr lang="en-GB" sz="1800" b="1" cap="small">
                <a:solidFill>
                  <a:schemeClr val="accent6"/>
                </a:solidFill>
              </a:rPr>
              <a:t>language</a:t>
            </a:r>
            <a:r>
              <a:rPr lang="en-GB" sz="1800"/>
              <a:t> and </a:t>
            </a:r>
            <a:r>
              <a:rPr lang="en-GB" sz="1800" b="1" cap="small">
                <a:solidFill>
                  <a:srgbClr val="C00000"/>
                </a:solidFill>
              </a:rPr>
              <a:t>nation</a:t>
            </a:r>
            <a:r>
              <a:rPr lang="en-GB" sz="1800"/>
              <a:t>;</a:t>
            </a:r>
          </a:p>
          <a:p>
            <a:pPr lvl="1"/>
            <a:r>
              <a:rPr lang="en-GB" sz="1800"/>
              <a:t>appreciating English as </a:t>
            </a:r>
            <a:r>
              <a:rPr lang="en-GB" sz="1800" i="1"/>
              <a:t>plurilithic</a:t>
            </a:r>
            <a:r>
              <a:rPr lang="en-GB" sz="1800"/>
              <a:t> rather than </a:t>
            </a:r>
            <a:r>
              <a:rPr lang="en-GB" sz="1800" i="1"/>
              <a:t>monolithic</a:t>
            </a:r>
            <a:r>
              <a:rPr lang="en-GB" sz="1800"/>
              <a:t>;</a:t>
            </a:r>
          </a:p>
          <a:p>
            <a:pPr lvl="1"/>
            <a:r>
              <a:rPr lang="en-GB" sz="1800"/>
              <a:t>recognising the ambiguity of the word </a:t>
            </a:r>
            <a:r>
              <a:rPr lang="en-GB" sz="1800" i="1"/>
              <a:t>rule</a:t>
            </a:r>
            <a:r>
              <a:rPr lang="en-GB" sz="1800"/>
              <a:t> (as in </a:t>
            </a:r>
            <a:r>
              <a:rPr lang="en-GB" sz="1800" i="1"/>
              <a:t>the rules of English</a:t>
            </a:r>
            <a:r>
              <a:rPr lang="en-GB" sz="1800"/>
              <a:t>).</a:t>
            </a:r>
          </a:p>
          <a:p>
            <a:r>
              <a:rPr lang="en-GB" sz="2000"/>
              <a:t>Suggestions for activities can be found in Hall &amp; Cunningham (2020), drawing on ideas for TESOL practitioners in Hall &amp; Wicaksono (2020b)—an online course at </a:t>
            </a:r>
            <a:r>
              <a:rPr lang="en-GB" sz="2000" b="1"/>
              <a:t>changingenglishes.online</a:t>
            </a:r>
            <a:r>
              <a:rPr lang="en-GB" sz="2000"/>
              <a:t>—and Hall (in press).</a:t>
            </a:r>
          </a:p>
        </p:txBody>
      </p:sp>
    </p:spTree>
    <p:extLst>
      <p:ext uri="{BB962C8B-B14F-4D97-AF65-F5344CB8AC3E}">
        <p14:creationId xmlns:p14="http://schemas.microsoft.com/office/powerpoint/2010/main" val="8178475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1259-F981-2544-B188-DE7C48DCAAD8}"/>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5C44193-C007-E749-898E-BC8950474FCA}"/>
              </a:ext>
            </a:extLst>
          </p:cNvPr>
          <p:cNvSpPr>
            <a:spLocks noGrp="1"/>
          </p:cNvSpPr>
          <p:nvPr>
            <p:ph idx="1"/>
          </p:nvPr>
        </p:nvSpPr>
        <p:spPr>
          <a:xfrm>
            <a:off x="628649" y="1186010"/>
            <a:ext cx="8025953" cy="4439091"/>
          </a:xfrm>
        </p:spPr>
        <p:txBody>
          <a:bodyPr>
            <a:noAutofit/>
          </a:bodyPr>
          <a:lstStyle/>
          <a:p>
            <a:pPr marL="358775" indent="-358775">
              <a:spcBef>
                <a:spcPts val="0"/>
              </a:spcBef>
              <a:buNone/>
            </a:pPr>
            <a:r>
              <a:rPr lang="en-GB" sz="1500" dirty="0"/>
              <a:t>Alfaro, C. and Bartolomé, L. (2017). Preparing ideologically clear bilingual teachers: </a:t>
            </a:r>
            <a:r>
              <a:rPr lang="en-GB" sz="1500" dirty="0" err="1"/>
              <a:t>honoring</a:t>
            </a:r>
            <a:r>
              <a:rPr lang="en-GB" sz="1500" dirty="0"/>
              <a:t> working-class non-standard language use in the bilingual education classroom. </a:t>
            </a:r>
            <a:r>
              <a:rPr lang="en-GB" sz="1500" i="1" dirty="0"/>
              <a:t>Issues in Teacher Education</a:t>
            </a:r>
            <a:r>
              <a:rPr lang="en-GB" sz="1500" dirty="0"/>
              <a:t>, 26, 2, 11–34.</a:t>
            </a:r>
          </a:p>
          <a:p>
            <a:pPr marL="358775" indent="-358775">
              <a:spcBef>
                <a:spcPts val="0"/>
              </a:spcBef>
              <a:buNone/>
            </a:pPr>
            <a:r>
              <a:rPr lang="en-GB" sz="1500" dirty="0"/>
              <a:t>Cunningham, C. (2017). </a:t>
            </a:r>
            <a:r>
              <a:rPr lang="en-GB" sz="1500" i="1" dirty="0"/>
              <a:t>Saying more than you realise about ’EAL’: discourses of educators about children who speak languages beyond English</a:t>
            </a:r>
            <a:r>
              <a:rPr lang="en-GB" sz="1500" dirty="0"/>
              <a:t>. Unpublished PhD Thesis. University of York, UK. </a:t>
            </a:r>
            <a:endParaRPr lang="en-GB" sz="1500" dirty="0">
              <a:latin typeface="+mj-lt"/>
            </a:endParaRPr>
          </a:p>
          <a:p>
            <a:pPr marL="358775" indent="-358775">
              <a:spcBef>
                <a:spcPts val="0"/>
              </a:spcBef>
              <a:buNone/>
            </a:pPr>
            <a:r>
              <a:rPr lang="en-GB" sz="1500" dirty="0">
                <a:effectLst/>
                <a:latin typeface="+mj-lt"/>
                <a:ea typeface="Times New Roman" panose="02020603050405020304" pitchFamily="18" charset="0"/>
              </a:rPr>
              <a:t>Cunningham, C. (2019a). ‘</a:t>
            </a:r>
            <a:r>
              <a:rPr lang="en-GB" sz="1500" dirty="0">
                <a:effectLst/>
                <a:latin typeface="+mj-lt"/>
                <a:ea typeface="Times New Roman" panose="02020603050405020304" pitchFamily="18" charset="0"/>
                <a:cs typeface="Times New Roman" panose="02020603050405020304" pitchFamily="18" charset="0"/>
              </a:rPr>
              <a:t>Terminological tussles: taking issue with 'EAL' and 'languages other than English.’ </a:t>
            </a:r>
            <a:r>
              <a:rPr lang="en-GB" sz="1500" i="1" dirty="0">
                <a:effectLst/>
                <a:latin typeface="+mj-lt"/>
                <a:ea typeface="Times New Roman" panose="02020603050405020304" pitchFamily="18" charset="0"/>
                <a:cs typeface="Times New Roman" panose="02020603050405020304" pitchFamily="18" charset="0"/>
              </a:rPr>
              <a:t>Power and Education</a:t>
            </a:r>
            <a:r>
              <a:rPr lang="en-GB" sz="1500" dirty="0">
                <a:effectLst/>
                <a:latin typeface="+mj-lt"/>
                <a:ea typeface="Times New Roman" panose="02020603050405020304" pitchFamily="18" charset="0"/>
                <a:cs typeface="Times New Roman" panose="02020603050405020304" pitchFamily="18" charset="0"/>
              </a:rPr>
              <a:t>, </a:t>
            </a:r>
            <a:r>
              <a:rPr lang="en-GB" sz="1500" i="1" dirty="0">
                <a:effectLst/>
                <a:latin typeface="+mj-lt"/>
                <a:ea typeface="Times New Roman" panose="02020603050405020304" pitchFamily="18" charset="0"/>
                <a:cs typeface="Times New Roman" panose="02020603050405020304" pitchFamily="18" charset="0"/>
              </a:rPr>
              <a:t>11</a:t>
            </a:r>
            <a:r>
              <a:rPr lang="en-GB" sz="1500" dirty="0">
                <a:effectLst/>
                <a:latin typeface="+mj-lt"/>
                <a:ea typeface="Times New Roman" panose="02020603050405020304" pitchFamily="18" charset="0"/>
                <a:cs typeface="Times New Roman" panose="02020603050405020304" pitchFamily="18" charset="0"/>
              </a:rPr>
              <a:t> (1): pp. 121-128.</a:t>
            </a:r>
          </a:p>
          <a:p>
            <a:pPr marL="358775" indent="-358775">
              <a:spcBef>
                <a:spcPts val="0"/>
              </a:spcBef>
              <a:buNone/>
            </a:pPr>
            <a:r>
              <a:rPr lang="en-GB" sz="1500" dirty="0"/>
              <a:t>Cunningham, C. (2019b). ‘The inappropriateness of language’: discourses of power and control over languages beyond English in primary schools. </a:t>
            </a:r>
            <a:r>
              <a:rPr lang="en-GB" sz="1500" i="1" dirty="0"/>
              <a:t>Language and Education</a:t>
            </a:r>
            <a:r>
              <a:rPr lang="en-GB" sz="1500" dirty="0"/>
              <a:t>, 33, 4, 285-301. </a:t>
            </a:r>
          </a:p>
          <a:p>
            <a:pPr marL="358775" indent="-358775">
              <a:spcBef>
                <a:spcPts val="0"/>
              </a:spcBef>
              <a:buNone/>
            </a:pPr>
            <a:r>
              <a:rPr lang="en-GB" sz="1500" dirty="0"/>
              <a:t>Cunningham, C. (2020). When ‘home languages’ become ‘holiday languages’: teachers’ discourses about responsibility for maintaining languages beyond English, </a:t>
            </a:r>
            <a:r>
              <a:rPr lang="en-GB" sz="1500" i="1" dirty="0"/>
              <a:t>Language, Culture and Curriculum</a:t>
            </a:r>
            <a:r>
              <a:rPr lang="en-GB" sz="1500" dirty="0"/>
              <a:t>, 33, 3, 213-227.</a:t>
            </a:r>
          </a:p>
          <a:p>
            <a:pPr marL="358775" indent="-358775">
              <a:spcBef>
                <a:spcPts val="0"/>
              </a:spcBef>
              <a:buNone/>
            </a:pPr>
            <a:r>
              <a:rPr lang="en-GB" sz="1500" dirty="0"/>
              <a:t>Department for Education. (2018). </a:t>
            </a:r>
            <a:r>
              <a:rPr lang="en-GB" sz="1500" i="1" dirty="0"/>
              <a:t>Schools, Pupils and Their Characteristics</a:t>
            </a:r>
            <a:r>
              <a:rPr lang="en-GB" sz="1500" dirty="0"/>
              <a:t>. Online. Retrieved 28/05/21 from https://assets.publishing.service.gov.uk/government/uploads/system/uploads/attachment_data/file/719226/Schools_Pupils_and_their_Characteristics_2018_Main_Text.pdf.</a:t>
            </a:r>
          </a:p>
          <a:p>
            <a:pPr marL="358775" indent="-358775">
              <a:spcBef>
                <a:spcPts val="0"/>
              </a:spcBef>
              <a:buNone/>
            </a:pPr>
            <a:r>
              <a:rPr lang="en-GB" sz="1500" dirty="0"/>
              <a:t>Fitzsimmons-Doolan, S., Palmer, D. and Henderson, K. (2017). Educator language ide- ologies and a top-down dual language program. </a:t>
            </a:r>
            <a:r>
              <a:rPr lang="en-GB" sz="1500" i="1" dirty="0"/>
              <a:t>International Journal of Bilingual Education and Bilingualism</a:t>
            </a:r>
            <a:r>
              <a:rPr lang="en-GB" sz="1500" dirty="0"/>
              <a:t>, 20, 6, 704–721.</a:t>
            </a:r>
          </a:p>
          <a:p>
            <a:pPr marL="358775" indent="-358775">
              <a:spcBef>
                <a:spcPts val="0"/>
              </a:spcBef>
              <a:buNone/>
            </a:pPr>
            <a:r>
              <a:rPr lang="en-GB" sz="1500" dirty="0"/>
              <a:t>Fortier, A. M. (2017). On (not) speaking English: colonial legacies in language requirements for British citizenship. </a:t>
            </a:r>
            <a:r>
              <a:rPr lang="en-GB" sz="1500" i="1" dirty="0"/>
              <a:t>Sociology, </a:t>
            </a:r>
            <a:r>
              <a:rPr lang="en-GB" sz="1500" dirty="0"/>
              <a:t>52, 6, 1254-1269. </a:t>
            </a:r>
          </a:p>
          <a:p>
            <a:pPr marL="358775" indent="-358775">
              <a:spcBef>
                <a:spcPts val="0"/>
              </a:spcBef>
              <a:buNone/>
            </a:pPr>
            <a:r>
              <a:rPr lang="en-GB" sz="1500" dirty="0" err="1"/>
              <a:t>Gkaintartzi</a:t>
            </a:r>
            <a:r>
              <a:rPr lang="en-GB" sz="1500" dirty="0"/>
              <a:t>, A., &amp; </a:t>
            </a:r>
            <a:r>
              <a:rPr lang="en-GB" sz="1500" dirty="0" err="1"/>
              <a:t>Tsokalidou</a:t>
            </a:r>
            <a:r>
              <a:rPr lang="en-GB" sz="1500" dirty="0"/>
              <a:t> and (2011). “She is a very good child but she doesn’t speak”: the invisibility of children’s bilingualism and teacher ideology’. </a:t>
            </a:r>
            <a:r>
              <a:rPr lang="en-GB" sz="1500" i="1" dirty="0"/>
              <a:t>Journal of Pragmatics</a:t>
            </a:r>
            <a:r>
              <a:rPr lang="en-GB" sz="1500" dirty="0"/>
              <a:t>, 43, 2, 588–601.</a:t>
            </a:r>
          </a:p>
          <a:p>
            <a:pPr marL="358775" indent="-358775">
              <a:spcBef>
                <a:spcPts val="0"/>
              </a:spcBef>
              <a:buNone/>
            </a:pPr>
            <a:endParaRPr lang="en-GB" sz="1500" dirty="0"/>
          </a:p>
          <a:p>
            <a:pPr marL="358775" indent="-358775">
              <a:spcBef>
                <a:spcPts val="0"/>
              </a:spcBef>
              <a:buNone/>
            </a:pPr>
            <a:endParaRPr lang="en-GB" sz="1500" dirty="0"/>
          </a:p>
        </p:txBody>
      </p:sp>
    </p:spTree>
    <p:extLst>
      <p:ext uri="{BB962C8B-B14F-4D97-AF65-F5344CB8AC3E}">
        <p14:creationId xmlns:p14="http://schemas.microsoft.com/office/powerpoint/2010/main" val="2443447895"/>
      </p:ext>
    </p:extLst>
  </p:cSld>
  <p:clrMapOvr>
    <a:masterClrMapping/>
  </p:clrMapOvr>
  <p:transition spd="med" advClick="0" advTm="5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1259-F981-2544-B188-DE7C48DCAAD8}"/>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5C44193-C007-E749-898E-BC8950474FCA}"/>
              </a:ext>
            </a:extLst>
          </p:cNvPr>
          <p:cNvSpPr>
            <a:spLocks noGrp="1"/>
          </p:cNvSpPr>
          <p:nvPr>
            <p:ph idx="1"/>
          </p:nvPr>
        </p:nvSpPr>
        <p:spPr/>
        <p:txBody>
          <a:bodyPr>
            <a:noAutofit/>
          </a:bodyPr>
          <a:lstStyle/>
          <a:p>
            <a:pPr marL="358775" indent="-358775">
              <a:spcBef>
                <a:spcPts val="0"/>
              </a:spcBef>
              <a:buNone/>
            </a:pPr>
            <a:r>
              <a:rPr lang="en-GB" sz="1500"/>
              <a:t>Gogolin, I. (1997). The “ Monolingual Habitus” as the common feature in teaching in the language of the majority in different countries. </a:t>
            </a:r>
            <a:r>
              <a:rPr lang="en-GB" sz="1500" i="1"/>
              <a:t>Per Linguam</a:t>
            </a:r>
            <a:r>
              <a:rPr lang="en-GB" sz="1500"/>
              <a:t>, 13, 2, 38–49. </a:t>
            </a:r>
          </a:p>
          <a:p>
            <a:pPr marL="358775" indent="-358775">
              <a:spcBef>
                <a:spcPts val="0"/>
              </a:spcBef>
              <a:buNone/>
            </a:pPr>
            <a:r>
              <a:rPr lang="en-GB" sz="1500"/>
              <a:t>Hall, C. J. (In press). Incorporating ontological reflection into teacher education about English for global learners: a rationale and some guiding principles, In Bayyurt, Y. (Ed.), </a:t>
            </a:r>
            <a:r>
              <a:rPr lang="en-GB" sz="1500" i="1"/>
              <a:t>World Englishes: Pedagogy</a:t>
            </a:r>
            <a:r>
              <a:rPr lang="en-GB" sz="1500"/>
              <a:t>. London: Bloomsbury. </a:t>
            </a:r>
          </a:p>
          <a:p>
            <a:pPr marL="358775" indent="-358775">
              <a:spcBef>
                <a:spcPts val="0"/>
              </a:spcBef>
              <a:buNone/>
            </a:pPr>
            <a:r>
              <a:rPr lang="en-GB" altLang="x-none" sz="1500">
                <a:ea typeface="ＭＳ Ｐゴシック" charset="-128"/>
              </a:rPr>
              <a:t>Hall, C. J. (2020). An ontological framework for English. In Hall, C. J. and Wicaksono, R. (eds), </a:t>
            </a:r>
            <a:r>
              <a:rPr lang="en-GB" altLang="x-none" sz="1500" i="1">
                <a:ea typeface="ＭＳ Ｐゴシック" charset="-128"/>
              </a:rPr>
              <a:t>Ontologies of English. Conceptualising the language for learning, teaching, and assessment</a:t>
            </a:r>
            <a:r>
              <a:rPr lang="en-GB" altLang="x-none" sz="1500">
                <a:ea typeface="ＭＳ Ｐゴシック" charset="-128"/>
              </a:rPr>
              <a:t> (pp. 13-36). Cambridge: Cambridge University Press.</a:t>
            </a:r>
          </a:p>
          <a:p>
            <a:pPr marL="358775" indent="-358775">
              <a:spcBef>
                <a:spcPts val="0"/>
              </a:spcBef>
              <a:buNone/>
            </a:pPr>
            <a:r>
              <a:rPr lang="en-GB" altLang="x-none" sz="1500">
                <a:ea typeface="ＭＳ Ｐゴシック" charset="-128"/>
              </a:rPr>
              <a:t>Hall, C. J. and Cunningham, C. (2020). Educators’ beliefs about English and languages beyond English: from ideology to ontology and back again. </a:t>
            </a:r>
            <a:r>
              <a:rPr lang="en-GB" altLang="x-none" sz="1500" i="1">
                <a:ea typeface="ＭＳ Ｐゴシック" charset="-128"/>
              </a:rPr>
              <a:t>Linguistics and Education</a:t>
            </a:r>
            <a:r>
              <a:rPr lang="en-GB" altLang="x-none" sz="1500">
                <a:ea typeface="ＭＳ Ｐゴシック" charset="-128"/>
              </a:rPr>
              <a:t>, 57, 1-14.</a:t>
            </a:r>
          </a:p>
          <a:p>
            <a:pPr marL="358775" indent="-358775">
              <a:spcBef>
                <a:spcPts val="0"/>
              </a:spcBef>
              <a:buNone/>
            </a:pPr>
            <a:r>
              <a:rPr lang="en-GB" altLang="x-none" sz="1500">
                <a:ea typeface="ＭＳ Ｐゴシック" charset="-128"/>
              </a:rPr>
              <a:t>Hall, C. J. and Wicaksono, R. (Eds) (2020a). </a:t>
            </a:r>
            <a:r>
              <a:rPr lang="en-GB" altLang="x-none" sz="1500" i="1">
                <a:ea typeface="ＭＳ Ｐゴシック" charset="-128"/>
              </a:rPr>
              <a:t>Ontologies of English. Conceptualising the language for learning, teaching, and assessment</a:t>
            </a:r>
            <a:r>
              <a:rPr lang="en-GB" altLang="x-none" sz="1500">
                <a:ea typeface="ＭＳ Ｐゴシック" charset="-128"/>
              </a:rPr>
              <a:t>. Cambridge: Cambridge University Press.</a:t>
            </a:r>
          </a:p>
          <a:p>
            <a:pPr marL="358775" indent="-358775">
              <a:spcBef>
                <a:spcPts val="0"/>
              </a:spcBef>
              <a:buNone/>
            </a:pPr>
            <a:r>
              <a:rPr lang="en-GB" altLang="x-none" sz="1500">
                <a:ea typeface="ＭＳ Ｐゴシック" charset="-128"/>
              </a:rPr>
              <a:t>Hall, C. J. and Wicaksono, R. (2020b). </a:t>
            </a:r>
            <a:r>
              <a:rPr lang="en-GB" altLang="x-none" sz="1500" i="1">
                <a:ea typeface="ＭＳ Ｐゴシック" charset="-128"/>
              </a:rPr>
              <a:t>Changing Englishes. An online course for teachers (</a:t>
            </a:r>
            <a:r>
              <a:rPr lang="en-GB" altLang="x-none" sz="1500">
                <a:ea typeface="ＭＳ Ｐゴシック" charset="-128"/>
              </a:rPr>
              <a:t>v.02.2)</a:t>
            </a:r>
            <a:r>
              <a:rPr lang="en-GB" altLang="x-none" sz="1500" i="1">
                <a:ea typeface="ＭＳ Ｐゴシック" charset="-128"/>
              </a:rPr>
              <a:t>.</a:t>
            </a:r>
            <a:r>
              <a:rPr lang="en-GB" altLang="x-none" sz="1500">
                <a:ea typeface="ＭＳ Ｐゴシック" charset="-128"/>
              </a:rPr>
              <a:t> Online. Available at www.changingenglishes.online.</a:t>
            </a:r>
          </a:p>
          <a:p>
            <a:pPr marL="358775" indent="-358775">
              <a:spcBef>
                <a:spcPts val="0"/>
              </a:spcBef>
              <a:buNone/>
            </a:pPr>
            <a:r>
              <a:rPr lang="en-GB" sz="1500"/>
              <a:t>Hall, C. J., Wicaksono, R., Liu, S., Qian, Y. and Xu, X. (2017). Exploring teachers’ ontologies of English. Monolithic conceptions of grammar in a group of Chinese teachers.</a:t>
            </a:r>
            <a:r>
              <a:rPr lang="en-GB" sz="1500" i="1"/>
              <a:t> International Journal of Applied Linguistics</a:t>
            </a:r>
            <a:r>
              <a:rPr lang="en-GB" sz="1500"/>
              <a:t>, 27, 1, 87–109.</a:t>
            </a:r>
          </a:p>
          <a:p>
            <a:pPr marL="358775" indent="-358775">
              <a:spcBef>
                <a:spcPts val="0"/>
              </a:spcBef>
              <a:buNone/>
            </a:pPr>
            <a:r>
              <a:rPr lang="en-GB" sz="1500">
                <a:solidFill>
                  <a:prstClr val="black"/>
                </a:solidFill>
                <a:latin typeface="Calibri Light" panose="020F0302020204030204"/>
              </a:rPr>
              <a:t>Haugen, I. (1966). Dialect, language, nation. </a:t>
            </a:r>
            <a:r>
              <a:rPr lang="en-GB" sz="1500" i="1">
                <a:solidFill>
                  <a:prstClr val="black"/>
                </a:solidFill>
                <a:latin typeface="Calibri Light" panose="020F0302020204030204"/>
              </a:rPr>
              <a:t>American Anthropologist, 68</a:t>
            </a:r>
            <a:r>
              <a:rPr lang="en-GB" sz="1500">
                <a:solidFill>
                  <a:prstClr val="black"/>
                </a:solidFill>
                <a:latin typeface="Calibri Light" panose="020F0302020204030204"/>
              </a:rPr>
              <a:t>, 922-935. </a:t>
            </a:r>
          </a:p>
          <a:p>
            <a:pPr marL="358775" indent="-358775">
              <a:spcBef>
                <a:spcPts val="0"/>
              </a:spcBef>
              <a:buNone/>
            </a:pPr>
            <a:r>
              <a:rPr lang="en-GB" sz="1500">
                <a:solidFill>
                  <a:prstClr val="black"/>
                </a:solidFill>
                <a:latin typeface="Calibri Light" panose="020F0302020204030204"/>
              </a:rPr>
              <a:t>Heller, M. P. (2007). Bilingualism as ideology and practice. In M. P. Heller (ed.), </a:t>
            </a:r>
            <a:r>
              <a:rPr lang="en-GB" sz="1500" i="1">
                <a:solidFill>
                  <a:prstClr val="black"/>
                </a:solidFill>
                <a:latin typeface="Calibri Light" panose="020F0302020204030204"/>
              </a:rPr>
              <a:t>Bilingualism: a Social Approach</a:t>
            </a:r>
            <a:r>
              <a:rPr lang="en-GB" sz="1500">
                <a:solidFill>
                  <a:prstClr val="black"/>
                </a:solidFill>
                <a:latin typeface="Calibri Light" panose="020F0302020204030204"/>
              </a:rPr>
              <a:t>. Palgrave Macmillan.</a:t>
            </a:r>
          </a:p>
          <a:p>
            <a:pPr marL="358775" indent="-358775">
              <a:spcBef>
                <a:spcPts val="0"/>
              </a:spcBef>
              <a:buNone/>
            </a:pPr>
            <a:endParaRPr lang="en-GB" sz="1500"/>
          </a:p>
        </p:txBody>
      </p:sp>
    </p:spTree>
    <p:extLst>
      <p:ext uri="{BB962C8B-B14F-4D97-AF65-F5344CB8AC3E}">
        <p14:creationId xmlns:p14="http://schemas.microsoft.com/office/powerpoint/2010/main" val="2309271457"/>
      </p:ext>
    </p:extLst>
  </p:cSld>
  <p:clrMapOvr>
    <a:masterClrMapping/>
  </p:clrMapOvr>
  <p:transition spd="med" advClick="0" advTm="5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1259-F981-2544-B188-DE7C48DCAAD8}"/>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5C44193-C007-E749-898E-BC8950474FCA}"/>
              </a:ext>
            </a:extLst>
          </p:cNvPr>
          <p:cNvSpPr>
            <a:spLocks noGrp="1"/>
          </p:cNvSpPr>
          <p:nvPr>
            <p:ph idx="1"/>
          </p:nvPr>
        </p:nvSpPr>
        <p:spPr/>
        <p:txBody>
          <a:bodyPr>
            <a:noAutofit/>
          </a:bodyPr>
          <a:lstStyle/>
          <a:p>
            <a:pPr marL="358775" indent="-358775">
              <a:spcBef>
                <a:spcPts val="0"/>
              </a:spcBef>
              <a:buNone/>
            </a:pPr>
            <a:r>
              <a:rPr lang="en-GB" sz="1500">
                <a:solidFill>
                  <a:prstClr val="black"/>
                </a:solidFill>
                <a:latin typeface="Calibri Light" panose="020F0302020204030204"/>
              </a:rPr>
              <a:t>Helot, C. and Young, A. (2002). Bilingualism and Language Education in French Primary Schools: Why and How Should Migrant Languages be Valued? </a:t>
            </a:r>
            <a:r>
              <a:rPr lang="en-GB" sz="1500" i="1">
                <a:solidFill>
                  <a:prstClr val="black"/>
                </a:solidFill>
                <a:latin typeface="Calibri Light" panose="020F0302020204030204"/>
              </a:rPr>
              <a:t>International Journal of Bilingual Education and Bilingualism</a:t>
            </a:r>
            <a:r>
              <a:rPr lang="en-GB" sz="1500">
                <a:solidFill>
                  <a:prstClr val="black"/>
                </a:solidFill>
                <a:latin typeface="Calibri Light" panose="020F0302020204030204"/>
              </a:rPr>
              <a:t>, 5, 2, 96–112.</a:t>
            </a:r>
          </a:p>
          <a:p>
            <a:pPr marL="358775" indent="-358775">
              <a:spcBef>
                <a:spcPts val="0"/>
              </a:spcBef>
              <a:buNone/>
            </a:pPr>
            <a:r>
              <a:rPr lang="en-GB" sz="1500">
                <a:solidFill>
                  <a:prstClr val="black"/>
                </a:solidFill>
                <a:latin typeface="Calibri Light" panose="020F0302020204030204"/>
              </a:rPr>
              <a:t>Kroskrity, P. (2004). Language ideology. In A. Duranti (ed.), </a:t>
            </a:r>
            <a:r>
              <a:rPr lang="en-GB" sz="1500" i="1">
                <a:solidFill>
                  <a:prstClr val="black"/>
                </a:solidFill>
                <a:latin typeface="Calibri Light" panose="020F0302020204030204"/>
              </a:rPr>
              <a:t>Companion to linguistic anthropology</a:t>
            </a:r>
            <a:r>
              <a:rPr lang="en-GB" sz="1500">
                <a:solidFill>
                  <a:prstClr val="black"/>
                </a:solidFill>
                <a:latin typeface="Calibri Light" panose="020F0302020204030204"/>
              </a:rPr>
              <a:t>. Oxford: Blackwell.</a:t>
            </a:r>
          </a:p>
          <a:p>
            <a:pPr marL="358775" indent="-358775">
              <a:spcBef>
                <a:spcPts val="0"/>
              </a:spcBef>
              <a:buNone/>
            </a:pPr>
            <a:r>
              <a:rPr lang="en-GB" sz="1500"/>
              <a:t>Lawson, T. (2014). A conception of social ontology. In S. Pratten (Ed.), </a:t>
            </a:r>
            <a:r>
              <a:rPr lang="en-GB" sz="1500" i="1"/>
              <a:t>Social ontology and modern economics</a:t>
            </a:r>
            <a:r>
              <a:rPr lang="en-GB" sz="1500"/>
              <a:t>. London: Routledge.</a:t>
            </a:r>
          </a:p>
          <a:p>
            <a:pPr marL="358775" indent="-358775">
              <a:spcBef>
                <a:spcPts val="0"/>
              </a:spcBef>
              <a:buNone/>
            </a:pPr>
            <a:r>
              <a:rPr lang="en-GB" sz="1500"/>
              <a:t>Le Page, R. B. and Tabouret-Keller, A. (1985). </a:t>
            </a:r>
            <a:r>
              <a:rPr lang="en-GB" sz="1500" i="1"/>
              <a:t>Acts of Identity. Creole-based Approaches to Language and Ethnicity</a:t>
            </a:r>
            <a:r>
              <a:rPr lang="en-GB" sz="1500"/>
              <a:t>. Cambridge: Cambridge University Press.</a:t>
            </a:r>
          </a:p>
          <a:p>
            <a:pPr marL="358775" indent="-358775">
              <a:spcBef>
                <a:spcPts val="0"/>
              </a:spcBef>
              <a:buNone/>
            </a:pPr>
            <a:r>
              <a:rPr lang="en-GB" sz="1500"/>
              <a:t>Martin, J. R. (2000). Beyond exchange: Appraisal systems in English. In S. Hunston and G. Thompson (eds), </a:t>
            </a:r>
            <a:r>
              <a:rPr lang="en-GB" sz="1500" i="1"/>
              <a:t>Evaluation in Text: Authorial stance and the construction of discourse</a:t>
            </a:r>
            <a:r>
              <a:rPr lang="en-GB" sz="1500"/>
              <a:t>. Oxford: Oxford University Press.</a:t>
            </a:r>
          </a:p>
          <a:p>
            <a:pPr marL="358775" indent="-358775">
              <a:spcBef>
                <a:spcPts val="0"/>
              </a:spcBef>
              <a:buNone/>
            </a:pPr>
            <a:r>
              <a:rPr lang="en-GB" sz="1500"/>
              <a:t>Martin, J. R. and White, P. (2005). </a:t>
            </a:r>
            <a:r>
              <a:rPr lang="en-GB" sz="1500" i="1"/>
              <a:t>The Language of Evaluation: APPRAISAL in English</a:t>
            </a:r>
            <a:r>
              <a:rPr lang="en-GB" sz="1500"/>
              <a:t>. London: Palgrave Macmillan.</a:t>
            </a:r>
          </a:p>
          <a:p>
            <a:pPr marL="358775" indent="-358775">
              <a:spcBef>
                <a:spcPts val="0"/>
              </a:spcBef>
              <a:buNone/>
            </a:pPr>
            <a:r>
              <a:rPr lang="en-GB" sz="1500">
                <a:ea typeface="Calibri" panose="020F0502020204030204" pitchFamily="34" charset="0"/>
                <a:cs typeface="Calibri Light" panose="020F0302020204030204" pitchFamily="34" charset="0"/>
              </a:rPr>
              <a:t>Milroy, J. (2001). Language ideologies and the consequences of standardization. </a:t>
            </a:r>
            <a:r>
              <a:rPr lang="en-GB" sz="1500" i="1">
                <a:ea typeface="Calibri" panose="020F0502020204030204" pitchFamily="34" charset="0"/>
                <a:cs typeface="Calibri Light" panose="020F0302020204030204" pitchFamily="34" charset="0"/>
              </a:rPr>
              <a:t>Journal of Sociolinguistics</a:t>
            </a:r>
            <a:r>
              <a:rPr lang="en-GB" sz="1500">
                <a:ea typeface="Calibri" panose="020F0502020204030204" pitchFamily="34" charset="0"/>
                <a:cs typeface="Calibri Light" panose="020F0302020204030204" pitchFamily="34" charset="0"/>
              </a:rPr>
              <a:t>, 5, 4, 530–555.</a:t>
            </a:r>
          </a:p>
          <a:p>
            <a:pPr marL="358775" indent="-358775">
              <a:spcBef>
                <a:spcPts val="0"/>
              </a:spcBef>
              <a:buNone/>
            </a:pPr>
            <a:r>
              <a:rPr lang="en-GB" sz="1500">
                <a:ea typeface="Calibri" panose="020F0502020204030204" pitchFamily="34" charset="0"/>
                <a:cs typeface="Calibri Light" panose="020F0302020204030204" pitchFamily="34" charset="0"/>
              </a:rPr>
              <a:t>Otheguy, R., García, O. and Reid, W. (2015). Clarifying translanguaging and decon- structing named languages: A perspective from linguistics. </a:t>
            </a:r>
            <a:r>
              <a:rPr lang="en-GB" sz="1500" i="1">
                <a:ea typeface="Calibri" panose="020F0502020204030204" pitchFamily="34" charset="0"/>
                <a:cs typeface="Calibri Light" panose="020F0302020204030204" pitchFamily="34" charset="0"/>
              </a:rPr>
              <a:t>Applied Linguistics Review</a:t>
            </a:r>
            <a:r>
              <a:rPr lang="en-GB" sz="1500">
                <a:ea typeface="Calibri" panose="020F0502020204030204" pitchFamily="34" charset="0"/>
                <a:cs typeface="Calibri Light" panose="020F0302020204030204" pitchFamily="34" charset="0"/>
              </a:rPr>
              <a:t>, 6, 3, 281–307. </a:t>
            </a:r>
          </a:p>
          <a:p>
            <a:pPr marL="358775" indent="-358775">
              <a:spcBef>
                <a:spcPts val="0"/>
              </a:spcBef>
              <a:buNone/>
            </a:pPr>
            <a:r>
              <a:rPr lang="en-GB" sz="1500"/>
              <a:t>Pettit, S. K. (2011). Teachers’ Beliefs About English Language Learners in the Main- stream Classroom: A Review of the Literature. </a:t>
            </a:r>
            <a:r>
              <a:rPr lang="en-GB" sz="1500" i="1"/>
              <a:t>International Multilingual Research Journal</a:t>
            </a:r>
            <a:r>
              <a:rPr lang="en-GB" sz="1500"/>
              <a:t>, 5, 123–147. </a:t>
            </a:r>
          </a:p>
        </p:txBody>
      </p:sp>
    </p:spTree>
    <p:extLst>
      <p:ext uri="{BB962C8B-B14F-4D97-AF65-F5344CB8AC3E}">
        <p14:creationId xmlns:p14="http://schemas.microsoft.com/office/powerpoint/2010/main" val="3218950355"/>
      </p:ext>
    </p:extLst>
  </p:cSld>
  <p:clrMapOvr>
    <a:masterClrMapping/>
  </p:clrMapOvr>
  <p:transition spd="med"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25F9-C16A-5D48-A630-979ECF1CB840}"/>
              </a:ext>
            </a:extLst>
          </p:cNvPr>
          <p:cNvSpPr>
            <a:spLocks noGrp="1"/>
          </p:cNvSpPr>
          <p:nvPr>
            <p:ph type="title"/>
          </p:nvPr>
        </p:nvSpPr>
        <p:spPr/>
        <p:txBody>
          <a:bodyPr/>
          <a:lstStyle/>
          <a:p>
            <a:r>
              <a:rPr lang="en-US" sz="3200"/>
              <a:t>Previous research</a:t>
            </a:r>
            <a:endParaRPr lang="en-US"/>
          </a:p>
        </p:txBody>
      </p:sp>
      <p:sp>
        <p:nvSpPr>
          <p:cNvPr id="3" name="Content Placeholder 2">
            <a:extLst>
              <a:ext uri="{FF2B5EF4-FFF2-40B4-BE49-F238E27FC236}">
                <a16:creationId xmlns:a16="http://schemas.microsoft.com/office/drawing/2014/main" id="{16D34558-77D8-CD4D-B245-9F3C095ACA3A}"/>
              </a:ext>
            </a:extLst>
          </p:cNvPr>
          <p:cNvSpPr>
            <a:spLocks noGrp="1"/>
          </p:cNvSpPr>
          <p:nvPr>
            <p:ph idx="1"/>
          </p:nvPr>
        </p:nvSpPr>
        <p:spPr>
          <a:xfrm>
            <a:off x="628650" y="1292351"/>
            <a:ext cx="7886700" cy="4401383"/>
          </a:xfrm>
        </p:spPr>
        <p:txBody>
          <a:bodyPr>
            <a:normAutofit/>
          </a:bodyPr>
          <a:lstStyle/>
          <a:p>
            <a:r>
              <a:rPr lang="en-US" sz="1800"/>
              <a:t>Most work on teacher beliefs and attitudes has concentrated on learners/learning and teachers/teaching (cf. Fives and Gill, 2015), rather than linguistic resources and practices and the social realities they are embedded in.</a:t>
            </a:r>
          </a:p>
          <a:p>
            <a:endParaRPr lang="en-US" sz="1800"/>
          </a:p>
          <a:p>
            <a:endParaRPr lang="en-US" sz="1800"/>
          </a:p>
          <a:p>
            <a:endParaRPr lang="en-US" sz="1800"/>
          </a:p>
          <a:p>
            <a:endParaRPr lang="en-US" sz="1800"/>
          </a:p>
          <a:p>
            <a:pPr marL="0" indent="0">
              <a:buNone/>
            </a:pPr>
            <a:endParaRPr lang="en-US" sz="1800"/>
          </a:p>
          <a:p>
            <a:r>
              <a:rPr lang="en-US" sz="1800"/>
              <a:t>Work on teacher beliefs about/attitudes to English increasingly focuses on issues of social (in)justice deriving from dominant language ideologies, both in NS contexts (e.g. Blake and Cutler, 2003; Baratta, 2018) and contexts of bilingualism and translanguaging (e.g. Rosa, 2016; Alfaro and Bartolomé, 2017; Fitzsimmons et al., 2017).</a:t>
            </a:r>
          </a:p>
        </p:txBody>
      </p:sp>
      <p:sp>
        <p:nvSpPr>
          <p:cNvPr id="4" name="Rounded Rectangle 3">
            <a:extLst>
              <a:ext uri="{FF2B5EF4-FFF2-40B4-BE49-F238E27FC236}">
                <a16:creationId xmlns:a16="http://schemas.microsoft.com/office/drawing/2014/main" id="{07815361-9F13-2041-8EE8-1F16E14F1244}"/>
              </a:ext>
            </a:extLst>
          </p:cNvPr>
          <p:cNvSpPr/>
          <p:nvPr/>
        </p:nvSpPr>
        <p:spPr>
          <a:xfrm>
            <a:off x="908304" y="2139730"/>
            <a:ext cx="7327392" cy="175564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[T]eachers’ beliefs and attitudes tend to be treated in the literature as overly psychologized apolitical constructs that [...] reflect personality types, individual values, and personal predispositions that have little to do with the larger political, ideological, social, and economic order.</a:t>
            </a:r>
          </a:p>
          <a:p>
            <a:pPr algn="r"/>
            <a:r>
              <a:rPr lang="en-US" sz="1400"/>
              <a:t>Alfaro and Bartolomé (2017, p. 16)</a:t>
            </a:r>
            <a:r>
              <a:rPr lang="en-GB" sz="1400"/>
              <a:t> </a:t>
            </a:r>
          </a:p>
        </p:txBody>
      </p:sp>
    </p:spTree>
    <p:extLst>
      <p:ext uri="{BB962C8B-B14F-4D97-AF65-F5344CB8AC3E}">
        <p14:creationId xmlns:p14="http://schemas.microsoft.com/office/powerpoint/2010/main" val="2429516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1259-F981-2544-B188-DE7C48DCAAD8}"/>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5C44193-C007-E749-898E-BC8950474FCA}"/>
              </a:ext>
            </a:extLst>
          </p:cNvPr>
          <p:cNvSpPr>
            <a:spLocks noGrp="1"/>
          </p:cNvSpPr>
          <p:nvPr>
            <p:ph idx="1"/>
          </p:nvPr>
        </p:nvSpPr>
        <p:spPr/>
        <p:txBody>
          <a:bodyPr>
            <a:noAutofit/>
          </a:bodyPr>
          <a:lstStyle/>
          <a:p>
            <a:pPr marL="358775" indent="-358775">
              <a:spcBef>
                <a:spcPts val="0"/>
              </a:spcBef>
              <a:buNone/>
            </a:pPr>
            <a:r>
              <a:rPr lang="en-GB" sz="1500"/>
              <a:t>Piller, I. (2015). Language ideologies.  In K. Tracy (ed.), </a:t>
            </a:r>
            <a:r>
              <a:rPr lang="en-GB" sz="1500" i="1"/>
              <a:t>The International Encyclopedia of Language and Social Interaction</a:t>
            </a:r>
            <a:r>
              <a:rPr lang="en-GB" sz="1500"/>
              <a:t>. London: John Wiley and Sons.</a:t>
            </a:r>
          </a:p>
          <a:p>
            <a:pPr marL="358775" indent="-358775">
              <a:spcBef>
                <a:spcPts val="0"/>
              </a:spcBef>
              <a:buNone/>
            </a:pPr>
            <a:r>
              <a:rPr lang="en-GB" sz="1500"/>
              <a:t>Seargeant, P. (2008). Language, ideology and ‘English within a globalized context. </a:t>
            </a:r>
            <a:r>
              <a:rPr lang="en-GB" sz="1500" i="1"/>
              <a:t>World Englishes</a:t>
            </a:r>
            <a:r>
              <a:rPr lang="en-GB" sz="1500"/>
              <a:t>, 27, 2, 217–232.</a:t>
            </a:r>
          </a:p>
          <a:p>
            <a:pPr marL="358775" indent="-358775">
              <a:spcBef>
                <a:spcPts val="0"/>
              </a:spcBef>
              <a:buNone/>
            </a:pPr>
            <a:r>
              <a:rPr lang="en-GB" sz="1500"/>
              <a:t>Searle, J. R. (1995). </a:t>
            </a:r>
            <a:r>
              <a:rPr lang="en-GB" sz="1500" i="1"/>
              <a:t>The Construction of Social Reality</a:t>
            </a:r>
            <a:r>
              <a:rPr lang="en-GB" sz="1500"/>
              <a:t>. New York: Simon and Schuster.</a:t>
            </a:r>
          </a:p>
          <a:p>
            <a:pPr marL="358775" indent="-358775">
              <a:spcBef>
                <a:spcPts val="0"/>
              </a:spcBef>
              <a:buNone/>
            </a:pPr>
            <a:r>
              <a:rPr lang="en-GB" sz="1500"/>
              <a:t>Sharpe, R. A. (1974). Ideology and ontology. </a:t>
            </a:r>
            <a:r>
              <a:rPr lang="en-GB" sz="1500" i="1"/>
              <a:t>Philosophy of the Social Sciences</a:t>
            </a:r>
            <a:r>
              <a:rPr lang="en-GB" sz="1500"/>
              <a:t>, 4, 55–64.</a:t>
            </a:r>
          </a:p>
          <a:p>
            <a:pPr marL="358775" indent="-358775">
              <a:spcBef>
                <a:spcPts val="0"/>
              </a:spcBef>
              <a:buNone/>
            </a:pPr>
            <a:r>
              <a:rPr lang="en-GB" sz="1500"/>
              <a:t>Toolan, M. (2009). Introduction: Language teaching and Integrational Linguistics. In M. Toolan (ed.), </a:t>
            </a:r>
            <a:r>
              <a:rPr lang="en-GB" sz="1500" i="1"/>
              <a:t>Language Teaching. Integrational Linguistic Approaches</a:t>
            </a:r>
            <a:r>
              <a:rPr lang="en-GB" sz="1500"/>
              <a:t>.  London: Routledge.</a:t>
            </a:r>
          </a:p>
          <a:p>
            <a:pPr marL="358775" indent="-358775">
              <a:spcBef>
                <a:spcPts val="0"/>
              </a:spcBef>
              <a:buNone/>
            </a:pPr>
            <a:r>
              <a:rPr lang="en-GB" sz="1500"/>
              <a:t>Van Dijk, T. A. (2013). Ideology and discourse. In M. Freeden, L. Tower Sargent and M. Stears (eds), </a:t>
            </a:r>
            <a:r>
              <a:rPr lang="en-GB" sz="1500" i="1"/>
              <a:t>The Oxford Handbook of Political Ideologies</a:t>
            </a:r>
            <a:r>
              <a:rPr lang="en-GB" sz="1500"/>
              <a:t>. Oxford: Oxford University Press.</a:t>
            </a:r>
          </a:p>
          <a:p>
            <a:pPr marL="358775" indent="-358775">
              <a:spcBef>
                <a:spcPts val="0"/>
              </a:spcBef>
              <a:buNone/>
            </a:pPr>
            <a:r>
              <a:rPr lang="en-GB" sz="1500"/>
              <a:t>Weaver, M. (2019). “I still think there’s a need for proper, academic, Standard English”: Examining a teacher’s negotiation of multiple language ideologies. </a:t>
            </a:r>
            <a:r>
              <a:rPr lang="en-GB" sz="1500" i="1"/>
              <a:t>Linguistics and Education</a:t>
            </a:r>
            <a:r>
              <a:rPr lang="en-GB" sz="1500"/>
              <a:t>, 49, 41–51.</a:t>
            </a:r>
          </a:p>
          <a:p>
            <a:pPr marL="358775" indent="-358775">
              <a:spcBef>
                <a:spcPts val="0"/>
              </a:spcBef>
              <a:buNone/>
            </a:pPr>
            <a:r>
              <a:rPr lang="en-GB" sz="1500"/>
              <a:t>Woolard, K. A. (1998). Introduction. Language ideology as a field of inquiry. In B. B. Schieffelin, K. A. Woolard and P. V. Kroskrity (eds), </a:t>
            </a:r>
            <a:r>
              <a:rPr lang="en-GB" sz="1500" i="1"/>
              <a:t>Language Ideologies: Practice and Theory</a:t>
            </a:r>
            <a:r>
              <a:rPr lang="en-GB" sz="1500"/>
              <a:t>. Oxford: Oxford University Press.</a:t>
            </a:r>
            <a:endParaRPr lang="en-GB" b="1">
              <a:solidFill>
                <a:prstClr val="black"/>
              </a:solidFill>
            </a:endParaRPr>
          </a:p>
          <a:p>
            <a:pPr marL="0" lvl="0" indent="0" algn="r">
              <a:spcBef>
                <a:spcPts val="2200"/>
              </a:spcBef>
              <a:buNone/>
            </a:pPr>
            <a:endParaRPr lang="en-GB" b="1">
              <a:solidFill>
                <a:prstClr val="black"/>
              </a:solidFill>
            </a:endParaRPr>
          </a:p>
          <a:p>
            <a:pPr marL="0" lvl="0" indent="0" algn="r">
              <a:buNone/>
            </a:pPr>
            <a:r>
              <a:rPr lang="en-GB" b="1">
                <a:solidFill>
                  <a:prstClr val="black"/>
                </a:solidFill>
              </a:rPr>
              <a:t>Thank you for listening—questions welcome!</a:t>
            </a:r>
          </a:p>
          <a:p>
            <a:pPr marL="358775" indent="-358775">
              <a:spcBef>
                <a:spcPts val="0"/>
              </a:spcBef>
              <a:buNone/>
            </a:pPr>
            <a:endParaRPr lang="en-GB" sz="1500"/>
          </a:p>
          <a:p>
            <a:pPr marL="358775" indent="-358775">
              <a:spcBef>
                <a:spcPts val="0"/>
              </a:spcBef>
              <a:buNone/>
            </a:pPr>
            <a:endParaRPr lang="en-GB" sz="1500"/>
          </a:p>
        </p:txBody>
      </p:sp>
    </p:spTree>
    <p:extLst>
      <p:ext uri="{BB962C8B-B14F-4D97-AF65-F5344CB8AC3E}">
        <p14:creationId xmlns:p14="http://schemas.microsoft.com/office/powerpoint/2010/main" val="141953817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25F9-C16A-5D48-A630-979ECF1CB840}"/>
              </a:ext>
            </a:extLst>
          </p:cNvPr>
          <p:cNvSpPr>
            <a:spLocks noGrp="1"/>
          </p:cNvSpPr>
          <p:nvPr>
            <p:ph type="title"/>
          </p:nvPr>
        </p:nvSpPr>
        <p:spPr/>
        <p:txBody>
          <a:bodyPr/>
          <a:lstStyle/>
          <a:p>
            <a:r>
              <a:rPr lang="en-US" sz="3200"/>
              <a:t>Previous research</a:t>
            </a:r>
            <a:endParaRPr lang="en-US"/>
          </a:p>
        </p:txBody>
      </p:sp>
      <p:sp>
        <p:nvSpPr>
          <p:cNvPr id="3" name="Content Placeholder 2">
            <a:extLst>
              <a:ext uri="{FF2B5EF4-FFF2-40B4-BE49-F238E27FC236}">
                <a16:creationId xmlns:a16="http://schemas.microsoft.com/office/drawing/2014/main" id="{16D34558-77D8-CD4D-B245-9F3C095ACA3A}"/>
              </a:ext>
            </a:extLst>
          </p:cNvPr>
          <p:cNvSpPr>
            <a:spLocks noGrp="1"/>
          </p:cNvSpPr>
          <p:nvPr>
            <p:ph idx="1"/>
          </p:nvPr>
        </p:nvSpPr>
        <p:spPr>
          <a:xfrm>
            <a:off x="628650" y="1292351"/>
            <a:ext cx="7886700" cy="4401383"/>
          </a:xfrm>
        </p:spPr>
        <p:txBody>
          <a:bodyPr>
            <a:normAutofit/>
          </a:bodyPr>
          <a:lstStyle/>
          <a:p>
            <a:r>
              <a:rPr lang="en-US" sz="1800" dirty="0"/>
              <a:t>Language ideologies are closely enmeshed with national ideologies (Anderson, 1983; Harris, 1981; Haugen, 1966; Joseph, 2004; Makoni and Pennycook, 2007).</a:t>
            </a:r>
          </a:p>
          <a:p>
            <a:endParaRPr lang="en-US" sz="1800" dirty="0"/>
          </a:p>
          <a:p>
            <a:endParaRPr lang="en-US" sz="1800" dirty="0"/>
          </a:p>
          <a:p>
            <a:endParaRPr lang="en-US" sz="1800" dirty="0"/>
          </a:p>
          <a:p>
            <a:r>
              <a:rPr lang="en-US" sz="1800" dirty="0"/>
              <a:t>Cunningham (2017, 2018, 2019b) has investigated ideological beliefs about English and languages beyond English (LBEs) (2019a) in the EAL context, finding an engrained monolingual habitus and an unquestioned belief in the sole legitimacy of ‘Standard’ English for schooling. </a:t>
            </a:r>
          </a:p>
          <a:p>
            <a:r>
              <a:rPr lang="en-US" sz="1800" dirty="0"/>
              <a:t>In applied linguistics, ontologies of language/s have been discussed by </a:t>
            </a:r>
            <a:r>
              <a:rPr lang="en-US" sz="1800" dirty="0" err="1"/>
              <a:t>Seargeant</a:t>
            </a:r>
            <a:r>
              <a:rPr lang="en-US" sz="1800" dirty="0"/>
              <a:t> (2008), Cook (2010), Makoni and Pennycook (2007), </a:t>
            </a:r>
            <a:r>
              <a:rPr lang="en-US" sz="1800" dirty="0" err="1"/>
              <a:t>Otheguy</a:t>
            </a:r>
            <a:r>
              <a:rPr lang="en-US" sz="1800" dirty="0"/>
              <a:t> et al. (2015), Ortega (2018). </a:t>
            </a:r>
          </a:p>
          <a:p>
            <a:r>
              <a:rPr lang="en-US" sz="1800" dirty="0"/>
              <a:t>Only Hall (2013; 2020; in press), Hall et al. (2017), and the collection edited by Hall and </a:t>
            </a:r>
            <a:r>
              <a:rPr lang="en-US" sz="1800" dirty="0" err="1"/>
              <a:t>Wicaksono</a:t>
            </a:r>
            <a:r>
              <a:rPr lang="en-US" sz="1800" dirty="0"/>
              <a:t> (2020) have concentrated on teacher ontologies of English.</a:t>
            </a:r>
          </a:p>
          <a:p>
            <a:endParaRPr lang="en-US" sz="1800" dirty="0"/>
          </a:p>
        </p:txBody>
      </p:sp>
      <p:sp>
        <p:nvSpPr>
          <p:cNvPr id="4" name="Rounded Rectangle 3">
            <a:extLst>
              <a:ext uri="{FF2B5EF4-FFF2-40B4-BE49-F238E27FC236}">
                <a16:creationId xmlns:a16="http://schemas.microsoft.com/office/drawing/2014/main" id="{0E202ABB-1E48-8A43-8AE8-5C6A1FF68CF0}"/>
              </a:ext>
            </a:extLst>
          </p:cNvPr>
          <p:cNvSpPr/>
          <p:nvPr/>
        </p:nvSpPr>
        <p:spPr>
          <a:xfrm>
            <a:off x="908304" y="1917192"/>
            <a:ext cx="7327392" cy="94186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 national ideal] ‘demands that there be a single linguistic code by means of which communication [within the nation] can take place’.</a:t>
            </a:r>
          </a:p>
          <a:p>
            <a:pPr algn="r"/>
            <a:r>
              <a:rPr lang="en-US" sz="1400"/>
              <a:t>Haugen (1966, p. 928)</a:t>
            </a:r>
            <a:r>
              <a:rPr lang="en-GB" sz="1400"/>
              <a:t> </a:t>
            </a:r>
          </a:p>
        </p:txBody>
      </p:sp>
    </p:spTree>
    <p:extLst>
      <p:ext uri="{BB962C8B-B14F-4D97-AF65-F5344CB8AC3E}">
        <p14:creationId xmlns:p14="http://schemas.microsoft.com/office/powerpoint/2010/main" val="1332371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E457-86E1-424C-8258-72B6599B9F37}"/>
              </a:ext>
            </a:extLst>
          </p:cNvPr>
          <p:cNvSpPr>
            <a:spLocks noGrp="1"/>
          </p:cNvSpPr>
          <p:nvPr>
            <p:ph type="title"/>
          </p:nvPr>
        </p:nvSpPr>
        <p:spPr/>
        <p:txBody>
          <a:bodyPr/>
          <a:lstStyle/>
          <a:p>
            <a:r>
              <a:rPr lang="en-GB"/>
              <a:t>Ideology and ontology</a:t>
            </a:r>
          </a:p>
        </p:txBody>
      </p:sp>
      <p:sp>
        <p:nvSpPr>
          <p:cNvPr id="3" name="Content Placeholder 2">
            <a:extLst>
              <a:ext uri="{FF2B5EF4-FFF2-40B4-BE49-F238E27FC236}">
                <a16:creationId xmlns:a16="http://schemas.microsoft.com/office/drawing/2014/main" id="{20288C71-2777-AF4F-BAFF-47AAF11A8430}"/>
              </a:ext>
            </a:extLst>
          </p:cNvPr>
          <p:cNvSpPr>
            <a:spLocks noGrp="1"/>
          </p:cNvSpPr>
          <p:nvPr>
            <p:ph idx="1"/>
          </p:nvPr>
        </p:nvSpPr>
        <p:spPr/>
        <p:txBody>
          <a:bodyPr/>
          <a:lstStyle/>
          <a:p>
            <a:r>
              <a:rPr lang="en-GB" b="1"/>
              <a:t>Ideological beliefs</a:t>
            </a:r>
            <a:r>
              <a:rPr lang="en-GB"/>
              <a:t> are those pertaining to ideologies, broadly understood as systems of ideas or meanings which constitute individual and group world views or social practices, often tied to value assignment, positioning or group interest, and therefore involving power relations (cf. Woolard, 1998; Van Dijk, 2013).</a:t>
            </a:r>
          </a:p>
          <a:p>
            <a:r>
              <a:rPr lang="en-GB" b="1"/>
              <a:t>Ontological beliefs</a:t>
            </a:r>
            <a:r>
              <a:rPr lang="en-GB"/>
              <a:t> concern the physical, mental and social entities that are under- stood to exist (or not) in the world: their nature, status, and the relationships between them (cf. Searle 1995; Lawson 2014). </a:t>
            </a:r>
          </a:p>
          <a:p>
            <a:endParaRPr lang="en-GB"/>
          </a:p>
          <a:p>
            <a:endParaRPr lang="en-GB"/>
          </a:p>
        </p:txBody>
      </p:sp>
    </p:spTree>
    <p:extLst>
      <p:ext uri="{BB962C8B-B14F-4D97-AF65-F5344CB8AC3E}">
        <p14:creationId xmlns:p14="http://schemas.microsoft.com/office/powerpoint/2010/main" val="225678897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25F9-C16A-5D48-A630-979ECF1CB840}"/>
              </a:ext>
            </a:extLst>
          </p:cNvPr>
          <p:cNvSpPr>
            <a:spLocks noGrp="1"/>
          </p:cNvSpPr>
          <p:nvPr>
            <p:ph type="title"/>
          </p:nvPr>
        </p:nvSpPr>
        <p:spPr/>
        <p:txBody>
          <a:bodyPr/>
          <a:lstStyle/>
          <a:p>
            <a:r>
              <a:rPr lang="en-US" sz="3200"/>
              <a:t>Previous research</a:t>
            </a:r>
            <a:endParaRPr lang="en-US"/>
          </a:p>
        </p:txBody>
      </p:sp>
      <p:sp>
        <p:nvSpPr>
          <p:cNvPr id="5" name="Rounded Rectangle 4">
            <a:extLst>
              <a:ext uri="{FF2B5EF4-FFF2-40B4-BE49-F238E27FC236}">
                <a16:creationId xmlns:a16="http://schemas.microsoft.com/office/drawing/2014/main" id="{BFCD8A82-2AF0-F647-8AA3-47F218AB73D2}"/>
              </a:ext>
            </a:extLst>
          </p:cNvPr>
          <p:cNvSpPr/>
          <p:nvPr/>
        </p:nvSpPr>
        <p:spPr>
          <a:xfrm>
            <a:off x="908304" y="1368877"/>
            <a:ext cx="7327392" cy="177787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[T]eachers’ beliefs and attitudes tend to be treated in the literature as overly psychologized apolitical constructs that [...] reflect personality types, individual values, and personal predispositions that have little to do with the larger political, ideological, social, and economic order.</a:t>
            </a:r>
          </a:p>
          <a:p>
            <a:pPr algn="r"/>
            <a:r>
              <a:rPr lang="en-US" sz="1400"/>
              <a:t>Alfaro and Bartolomé (2017, p. 16)</a:t>
            </a:r>
            <a:r>
              <a:rPr lang="en-GB" sz="1400"/>
              <a:t> </a:t>
            </a:r>
          </a:p>
        </p:txBody>
      </p:sp>
      <p:sp>
        <p:nvSpPr>
          <p:cNvPr id="7" name="Rounded Rectangle 6">
            <a:extLst>
              <a:ext uri="{FF2B5EF4-FFF2-40B4-BE49-F238E27FC236}">
                <a16:creationId xmlns:a16="http://schemas.microsoft.com/office/drawing/2014/main" id="{1B8F86E6-A7C2-6E4E-B5CA-50AC13A0B45B}"/>
              </a:ext>
            </a:extLst>
          </p:cNvPr>
          <p:cNvSpPr/>
          <p:nvPr/>
        </p:nvSpPr>
        <p:spPr>
          <a:xfrm>
            <a:off x="908304" y="3334375"/>
            <a:ext cx="7327392" cy="177787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[Language-teaching programmes] are conveying . . . a powerfully general misrepresentation of the nature of the language, what is entailed in knowing it, and what the basis for projecting and maintaining a standard language is […]</a:t>
            </a:r>
          </a:p>
          <a:p>
            <a:pPr algn="r"/>
            <a:r>
              <a:rPr lang="en-US" sz="1400"/>
              <a:t>Toolan (2009, p. 11)</a:t>
            </a:r>
            <a:r>
              <a:rPr lang="en-GB" sz="1400"/>
              <a:t> </a:t>
            </a:r>
          </a:p>
        </p:txBody>
      </p:sp>
    </p:spTree>
    <p:extLst>
      <p:ext uri="{BB962C8B-B14F-4D97-AF65-F5344CB8AC3E}">
        <p14:creationId xmlns:p14="http://schemas.microsoft.com/office/powerpoint/2010/main" val="42338801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25F9-C16A-5D48-A630-979ECF1CB840}"/>
              </a:ext>
            </a:extLst>
          </p:cNvPr>
          <p:cNvSpPr>
            <a:spLocks noGrp="1"/>
          </p:cNvSpPr>
          <p:nvPr>
            <p:ph type="title"/>
          </p:nvPr>
        </p:nvSpPr>
        <p:spPr/>
        <p:txBody>
          <a:bodyPr/>
          <a:lstStyle/>
          <a:p>
            <a:r>
              <a:rPr lang="en-US" sz="3200"/>
              <a:t>Previous research</a:t>
            </a:r>
            <a:endParaRPr lang="en-US"/>
          </a:p>
        </p:txBody>
      </p:sp>
      <p:sp>
        <p:nvSpPr>
          <p:cNvPr id="4" name="Rounded Rectangle 3">
            <a:extLst>
              <a:ext uri="{FF2B5EF4-FFF2-40B4-BE49-F238E27FC236}">
                <a16:creationId xmlns:a16="http://schemas.microsoft.com/office/drawing/2014/main" id="{0E202ABB-1E48-8A43-8AE8-5C6A1FF68CF0}"/>
              </a:ext>
            </a:extLst>
          </p:cNvPr>
          <p:cNvSpPr/>
          <p:nvPr/>
        </p:nvSpPr>
        <p:spPr>
          <a:xfrm>
            <a:off x="908304" y="1484915"/>
            <a:ext cx="7327392" cy="110609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 national ideal] ‘demands that there be a single linguistic code by means of which communication [within the nation] can take place’.</a:t>
            </a:r>
          </a:p>
          <a:p>
            <a:pPr algn="r"/>
            <a:r>
              <a:rPr lang="en-US" sz="1400"/>
              <a:t>Haugen (1966, p. 928)</a:t>
            </a:r>
            <a:r>
              <a:rPr lang="en-GB" sz="1400"/>
              <a:t> </a:t>
            </a:r>
          </a:p>
        </p:txBody>
      </p:sp>
      <p:sp>
        <p:nvSpPr>
          <p:cNvPr id="6" name="Rounded Rectangle 5">
            <a:extLst>
              <a:ext uri="{FF2B5EF4-FFF2-40B4-BE49-F238E27FC236}">
                <a16:creationId xmlns:a16="http://schemas.microsoft.com/office/drawing/2014/main" id="{81707AE9-BCDC-5644-8583-6C928633E688}"/>
              </a:ext>
            </a:extLst>
          </p:cNvPr>
          <p:cNvSpPr/>
          <p:nvPr/>
        </p:nvSpPr>
        <p:spPr>
          <a:xfrm>
            <a:off x="908304" y="2776299"/>
            <a:ext cx="7327392" cy="127144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 one-nation-one-language logic is shored up by the naturalised status of ‘English as an international language’, which deterritorialises English and deems it the property of the world and of whomever chooses to acquire it. </a:t>
            </a:r>
          </a:p>
          <a:p>
            <a:pPr algn="r"/>
            <a:r>
              <a:rPr lang="en-US" sz="1400"/>
              <a:t>Fortier (2017, p. 5)</a:t>
            </a:r>
            <a:r>
              <a:rPr lang="en-GB" sz="1400"/>
              <a:t> </a:t>
            </a:r>
          </a:p>
        </p:txBody>
      </p:sp>
      <p:sp>
        <p:nvSpPr>
          <p:cNvPr id="7" name="Rounded Rectangle 6">
            <a:extLst>
              <a:ext uri="{FF2B5EF4-FFF2-40B4-BE49-F238E27FC236}">
                <a16:creationId xmlns:a16="http://schemas.microsoft.com/office/drawing/2014/main" id="{1B8F86E6-A7C2-6E4E-B5CA-50AC13A0B45B}"/>
              </a:ext>
            </a:extLst>
          </p:cNvPr>
          <p:cNvSpPr/>
          <p:nvPr/>
        </p:nvSpPr>
        <p:spPr>
          <a:xfrm>
            <a:off x="908304" y="4233030"/>
            <a:ext cx="7327392" cy="141211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[T]he monolingual orientation which can be observed among teachers in [...] European schools is an intrinsic element of their professional </a:t>
            </a:r>
            <a:r>
              <a:rPr lang="en-GB" i="1"/>
              <a:t>“habitus” </a:t>
            </a:r>
            <a:r>
              <a:rPr lang="en-GB"/>
              <a:t>as members of the nation state school system </a:t>
            </a:r>
          </a:p>
          <a:p>
            <a:pPr algn="r"/>
            <a:r>
              <a:rPr lang="en-US" sz="1400"/>
              <a:t>Gogolin (1997, p. 42)</a:t>
            </a:r>
            <a:r>
              <a:rPr lang="en-GB" sz="1400"/>
              <a:t> </a:t>
            </a:r>
          </a:p>
        </p:txBody>
      </p:sp>
    </p:spTree>
    <p:extLst>
      <p:ext uri="{BB962C8B-B14F-4D97-AF65-F5344CB8AC3E}">
        <p14:creationId xmlns:p14="http://schemas.microsoft.com/office/powerpoint/2010/main" val="1138711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25F9-C16A-5D48-A630-979ECF1CB840}"/>
              </a:ext>
            </a:extLst>
          </p:cNvPr>
          <p:cNvSpPr>
            <a:spLocks noGrp="1"/>
          </p:cNvSpPr>
          <p:nvPr>
            <p:ph type="title"/>
          </p:nvPr>
        </p:nvSpPr>
        <p:spPr/>
        <p:txBody>
          <a:bodyPr/>
          <a:lstStyle/>
          <a:p>
            <a:r>
              <a:rPr lang="en-US" sz="3200"/>
              <a:t>Previous research</a:t>
            </a:r>
            <a:endParaRPr lang="en-US"/>
          </a:p>
        </p:txBody>
      </p:sp>
      <p:sp>
        <p:nvSpPr>
          <p:cNvPr id="4" name="Rounded Rectangle 3">
            <a:extLst>
              <a:ext uri="{FF2B5EF4-FFF2-40B4-BE49-F238E27FC236}">
                <a16:creationId xmlns:a16="http://schemas.microsoft.com/office/drawing/2014/main" id="{0E202ABB-1E48-8A43-8AE8-5C6A1FF68CF0}"/>
              </a:ext>
            </a:extLst>
          </p:cNvPr>
          <p:cNvSpPr/>
          <p:nvPr/>
        </p:nvSpPr>
        <p:spPr>
          <a:xfrm>
            <a:off x="908304" y="1286256"/>
            <a:ext cx="7327392" cy="140207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Since [...] individual people may be members of various ideological groups, their experiences (mental models) may feature—sometimes contradictory—personal opinions and other beliefs as influenced by different ideologies.</a:t>
            </a:r>
          </a:p>
          <a:p>
            <a:pPr algn="r"/>
            <a:r>
              <a:rPr lang="en-US" sz="1400"/>
              <a:t>Van Dijk (2013, p. 179)</a:t>
            </a:r>
            <a:r>
              <a:rPr lang="en-GB" sz="1400"/>
              <a:t> </a:t>
            </a:r>
          </a:p>
        </p:txBody>
      </p:sp>
      <p:sp>
        <p:nvSpPr>
          <p:cNvPr id="7" name="Rounded Rectangle 6">
            <a:extLst>
              <a:ext uri="{FF2B5EF4-FFF2-40B4-BE49-F238E27FC236}">
                <a16:creationId xmlns:a16="http://schemas.microsoft.com/office/drawing/2014/main" id="{7B2631CB-0BF8-AE46-A9AA-1D16DFCDEAC0}"/>
              </a:ext>
            </a:extLst>
          </p:cNvPr>
          <p:cNvSpPr/>
          <p:nvPr/>
        </p:nvSpPr>
        <p:spPr>
          <a:xfrm>
            <a:off x="908304" y="2793952"/>
            <a:ext cx="7327392" cy="17720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When considering the issue of English’s role within the world […] one has to be sensitive both to the specific circumstances in which the language operates [internal ideology] and to the character of the research process [external ideology]. These are both constrained (to some extent) by the nature of (the) language itself.</a:t>
            </a:r>
          </a:p>
          <a:p>
            <a:pPr algn="r"/>
            <a:r>
              <a:rPr lang="en-US" sz="1400"/>
              <a:t>Seargeant (2008, p. 219)</a:t>
            </a:r>
            <a:r>
              <a:rPr lang="en-GB" sz="1400"/>
              <a:t> </a:t>
            </a:r>
          </a:p>
        </p:txBody>
      </p:sp>
      <p:sp>
        <p:nvSpPr>
          <p:cNvPr id="8" name="Rounded Rectangle 7">
            <a:extLst>
              <a:ext uri="{FF2B5EF4-FFF2-40B4-BE49-F238E27FC236}">
                <a16:creationId xmlns:a16="http://schemas.microsoft.com/office/drawing/2014/main" id="{8017B0E0-6C37-B746-BABC-9A3285BAA838}"/>
              </a:ext>
            </a:extLst>
          </p:cNvPr>
          <p:cNvSpPr/>
          <p:nvPr/>
        </p:nvSpPr>
        <p:spPr>
          <a:xfrm>
            <a:off x="908304" y="4708166"/>
            <a:ext cx="7327392" cy="91167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Any comprehensive world-view constitutes an ideology [...]: such a world view will contain both an ontology and a set of values. </a:t>
            </a:r>
          </a:p>
          <a:p>
            <a:pPr algn="r"/>
            <a:r>
              <a:rPr lang="en-US" sz="1400"/>
              <a:t>Sharpe (1974, p. 55)</a:t>
            </a:r>
            <a:r>
              <a:rPr lang="en-GB" sz="1400"/>
              <a:t> </a:t>
            </a:r>
          </a:p>
        </p:txBody>
      </p:sp>
    </p:spTree>
    <p:extLst>
      <p:ext uri="{BB962C8B-B14F-4D97-AF65-F5344CB8AC3E}">
        <p14:creationId xmlns:p14="http://schemas.microsoft.com/office/powerpoint/2010/main" val="268623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71B2775-FCA4-C948-9413-052F4893B8BF}"/>
              </a:ext>
            </a:extLst>
          </p:cNvPr>
          <p:cNvSpPr/>
          <p:nvPr/>
        </p:nvSpPr>
        <p:spPr>
          <a:xfrm>
            <a:off x="1477925" y="1935125"/>
            <a:ext cx="5730949" cy="3668232"/>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r"/>
            <a:r>
              <a:rPr lang="en-GB" b="1"/>
              <a:t>Convictions</a:t>
            </a:r>
          </a:p>
        </p:txBody>
      </p:sp>
      <p:sp>
        <p:nvSpPr>
          <p:cNvPr id="2" name="Title 1">
            <a:extLst>
              <a:ext uri="{FF2B5EF4-FFF2-40B4-BE49-F238E27FC236}">
                <a16:creationId xmlns:a16="http://schemas.microsoft.com/office/drawing/2014/main" id="{3C4B3AB6-F2C6-F346-BC3A-D56DDE6A55FC}"/>
              </a:ext>
            </a:extLst>
          </p:cNvPr>
          <p:cNvSpPr>
            <a:spLocks noGrp="1"/>
          </p:cNvSpPr>
          <p:nvPr>
            <p:ph type="title"/>
          </p:nvPr>
        </p:nvSpPr>
        <p:spPr/>
        <p:txBody>
          <a:bodyPr/>
          <a:lstStyle/>
          <a:p>
            <a:r>
              <a:rPr lang="en-GB"/>
              <a:t>Beliefs and attitudes</a:t>
            </a:r>
          </a:p>
        </p:txBody>
      </p:sp>
      <p:sp>
        <p:nvSpPr>
          <p:cNvPr id="10" name="Pentagon 9">
            <a:extLst>
              <a:ext uri="{FF2B5EF4-FFF2-40B4-BE49-F238E27FC236}">
                <a16:creationId xmlns:a16="http://schemas.microsoft.com/office/drawing/2014/main" id="{BBCBCA58-6946-574A-B51F-9991FA6B9EB2}"/>
              </a:ext>
            </a:extLst>
          </p:cNvPr>
          <p:cNvSpPr/>
          <p:nvPr/>
        </p:nvSpPr>
        <p:spPr>
          <a:xfrm>
            <a:off x="5274743" y="3125972"/>
            <a:ext cx="2601289" cy="131843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a:t>Attitudes</a:t>
            </a:r>
            <a:endParaRPr lang="en-GB"/>
          </a:p>
        </p:txBody>
      </p:sp>
      <p:cxnSp>
        <p:nvCxnSpPr>
          <p:cNvPr id="14" name="Curved Connector 13">
            <a:extLst>
              <a:ext uri="{FF2B5EF4-FFF2-40B4-BE49-F238E27FC236}">
                <a16:creationId xmlns:a16="http://schemas.microsoft.com/office/drawing/2014/main" id="{BC1D823C-A6D9-7746-A1A0-287C3E6378D8}"/>
              </a:ext>
            </a:extLst>
          </p:cNvPr>
          <p:cNvCxnSpPr>
            <a:cxnSpLocks/>
          </p:cNvCxnSpPr>
          <p:nvPr/>
        </p:nvCxnSpPr>
        <p:spPr>
          <a:xfrm>
            <a:off x="3499105" y="2721935"/>
            <a:ext cx="1775638" cy="435933"/>
          </a:xfrm>
          <a:prstGeom prst="curvedConnector3">
            <a:avLst>
              <a:gd name="adj1" fmla="val 99102"/>
            </a:avLst>
          </a:prstGeom>
          <a:ln w="57150">
            <a:solidFill>
              <a:schemeClr val="accent6">
                <a:lumMod val="75000"/>
              </a:schemeClr>
            </a:solidFill>
            <a:headEnd type="triangle" w="med" len="med"/>
            <a:tailEnd type="none" w="med" len="med"/>
          </a:ln>
        </p:spPr>
        <p:style>
          <a:lnRef idx="1">
            <a:schemeClr val="accent2"/>
          </a:lnRef>
          <a:fillRef idx="0">
            <a:schemeClr val="accent2"/>
          </a:fillRef>
          <a:effectRef idx="0">
            <a:schemeClr val="accent2"/>
          </a:effectRef>
          <a:fontRef idx="minor">
            <a:schemeClr val="tx1"/>
          </a:fontRef>
        </p:style>
      </p:cxnSp>
      <p:graphicFrame>
        <p:nvGraphicFramePr>
          <p:cNvPr id="12" name="Diagram 11">
            <a:extLst>
              <a:ext uri="{FF2B5EF4-FFF2-40B4-BE49-F238E27FC236}">
                <a16:creationId xmlns:a16="http://schemas.microsoft.com/office/drawing/2014/main" id="{62B15B1B-296A-5A4E-B530-453DFF783297}"/>
              </a:ext>
            </a:extLst>
          </p:cNvPr>
          <p:cNvGraphicFramePr/>
          <p:nvPr>
            <p:extLst>
              <p:ext uri="{D42A27DB-BD31-4B8C-83A1-F6EECF244321}">
                <p14:modId xmlns:p14="http://schemas.microsoft.com/office/powerpoint/2010/main" val="164296829"/>
              </p:ext>
            </p:extLst>
          </p:nvPr>
        </p:nvGraphicFramePr>
        <p:xfrm>
          <a:off x="1818167" y="2073347"/>
          <a:ext cx="4172613" cy="3423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F8356BB-62EC-C246-BE0B-59F032988D83}"/>
              </a:ext>
            </a:extLst>
          </p:cNvPr>
          <p:cNvSpPr/>
          <p:nvPr/>
        </p:nvSpPr>
        <p:spPr>
          <a:xfrm>
            <a:off x="7321623" y="2096018"/>
            <a:ext cx="1006173" cy="369332"/>
          </a:xfrm>
          <a:prstGeom prst="rect">
            <a:avLst/>
          </a:prstGeom>
        </p:spPr>
        <p:txBody>
          <a:bodyPr wrap="none">
            <a:spAutoFit/>
          </a:bodyPr>
          <a:lstStyle/>
          <a:p>
            <a:r>
              <a:rPr lang="en-GB" b="1"/>
              <a:t>Postures</a:t>
            </a:r>
            <a:endParaRPr lang="en-GB"/>
          </a:p>
        </p:txBody>
      </p:sp>
    </p:spTree>
    <p:extLst>
      <p:ext uri="{BB962C8B-B14F-4D97-AF65-F5344CB8AC3E}">
        <p14:creationId xmlns:p14="http://schemas.microsoft.com/office/powerpoint/2010/main" val="1442389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B83D937A-DB71-6744-852E-3D34D404AC62}"/>
                                            </p:graphicEl>
                                          </p:spTgt>
                                        </p:tgtEl>
                                        <p:attrNameLst>
                                          <p:attrName>style.visibility</p:attrName>
                                        </p:attrNameLst>
                                      </p:cBhvr>
                                      <p:to>
                                        <p:strVal val="visible"/>
                                      </p:to>
                                    </p:set>
                                    <p:animEffect transition="in" filter="fade">
                                      <p:cBhvr>
                                        <p:cTn id="17" dur="500"/>
                                        <p:tgtEl>
                                          <p:spTgt spid="12">
                                            <p:graphicEl>
                                              <a:dgm id="{B83D937A-DB71-6744-852E-3D34D404AC6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dgm id="{5999C941-0A5E-CD44-825C-9EFFB1C53C8F}"/>
                                            </p:graphicEl>
                                          </p:spTgt>
                                        </p:tgtEl>
                                        <p:attrNameLst>
                                          <p:attrName>style.visibility</p:attrName>
                                        </p:attrNameLst>
                                      </p:cBhvr>
                                      <p:to>
                                        <p:strVal val="visible"/>
                                      </p:to>
                                    </p:set>
                                    <p:animEffect transition="in" filter="fade">
                                      <p:cBhvr>
                                        <p:cTn id="22" dur="500"/>
                                        <p:tgtEl>
                                          <p:spTgt spid="12">
                                            <p:graphicEl>
                                              <a:dgm id="{5999C941-0A5E-CD44-825C-9EFFB1C53C8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graphicEl>
                                              <a:dgm id="{C84E9425-93A0-2248-93F1-15E21CC8D6BF}"/>
                                            </p:graphicEl>
                                          </p:spTgt>
                                        </p:tgtEl>
                                        <p:attrNameLst>
                                          <p:attrName>style.visibility</p:attrName>
                                        </p:attrNameLst>
                                      </p:cBhvr>
                                      <p:to>
                                        <p:strVal val="visible"/>
                                      </p:to>
                                    </p:set>
                                    <p:animEffect transition="in" filter="fade">
                                      <p:cBhvr>
                                        <p:cTn id="25" dur="500"/>
                                        <p:tgtEl>
                                          <p:spTgt spid="12">
                                            <p:graphicEl>
                                              <a:dgm id="{C84E9425-93A0-2248-93F1-15E21CC8D6B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graphicEl>
                                              <a:dgm id="{7D69F684-B464-964C-B4F6-1626D1986F3D}"/>
                                            </p:graphicEl>
                                          </p:spTgt>
                                        </p:tgtEl>
                                        <p:attrNameLst>
                                          <p:attrName>style.visibility</p:attrName>
                                        </p:attrNameLst>
                                      </p:cBhvr>
                                      <p:to>
                                        <p:strVal val="visible"/>
                                      </p:to>
                                    </p:set>
                                    <p:animEffect transition="in" filter="fade">
                                      <p:cBhvr>
                                        <p:cTn id="30" dur="500"/>
                                        <p:tgtEl>
                                          <p:spTgt spid="12">
                                            <p:graphicEl>
                                              <a:dgm id="{7D69F684-B464-964C-B4F6-1626D1986F3D}"/>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graphicEl>
                                              <a:dgm id="{7852BC6F-6199-AE47-BA8B-303D2F761CAB}"/>
                                            </p:graphicEl>
                                          </p:spTgt>
                                        </p:tgtEl>
                                        <p:attrNameLst>
                                          <p:attrName>style.visibility</p:attrName>
                                        </p:attrNameLst>
                                      </p:cBhvr>
                                      <p:to>
                                        <p:strVal val="visible"/>
                                      </p:to>
                                    </p:set>
                                    <p:animEffect transition="in" filter="fade">
                                      <p:cBhvr>
                                        <p:cTn id="33" dur="500"/>
                                        <p:tgtEl>
                                          <p:spTgt spid="12">
                                            <p:graphicEl>
                                              <a:dgm id="{7852BC6F-6199-AE47-BA8B-303D2F761CA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Graphic spid="12" grpId="0">
        <p:bldSub>
          <a:bldDgm bld="one"/>
        </p:bldSub>
      </p:bldGraphic>
      <p:bldP spid="3" grpId="0"/>
    </p:bldLst>
  </p:timing>
</p:sld>
</file>

<file path=ppt/theme/theme1.xml><?xml version="1.0" encoding="utf-8"?>
<a:theme xmlns:a="http://schemas.openxmlformats.org/drawingml/2006/main" name="CJH Defaul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JH Default" id="{DDC8F518-1452-9A41-A1B5-7B7CCED966F0}" vid="{8F99FBD0-3BF2-DB4B-9E05-A7E18823A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CJH Default</Template>
  <TotalTime>5916</TotalTime>
  <Words>6147</Words>
  <Application>Microsoft Office PowerPoint</Application>
  <PresentationFormat>On-screen Show (4:3)</PresentationFormat>
  <Paragraphs>247</Paragraphs>
  <Slides>30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CJH Default</vt:lpstr>
      <vt:lpstr>The ideological and ontological beliefs of EAL educators</vt:lpstr>
      <vt:lpstr>Outline</vt:lpstr>
      <vt:lpstr>Previous research</vt:lpstr>
      <vt:lpstr>Previous research</vt:lpstr>
      <vt:lpstr>Ideology and ontology</vt:lpstr>
      <vt:lpstr>Previous research</vt:lpstr>
      <vt:lpstr>Previous research</vt:lpstr>
      <vt:lpstr>Previous research</vt:lpstr>
      <vt:lpstr>Beliefs and attitudes</vt:lpstr>
      <vt:lpstr>Research context and design</vt:lpstr>
      <vt:lpstr>Research context and design</vt:lpstr>
      <vt:lpstr>Research context and design</vt:lpstr>
      <vt:lpstr>Analysis of ideological beliefs</vt:lpstr>
      <vt:lpstr>Ideological analysis</vt:lpstr>
      <vt:lpstr>Ideological analysis</vt:lpstr>
      <vt:lpstr>Ideological analysis</vt:lpstr>
      <vt:lpstr>Ideological analysis</vt:lpstr>
      <vt:lpstr>Ideological analysis</vt:lpstr>
      <vt:lpstr>Ontological framework</vt:lpstr>
      <vt:lpstr>Ontological propositions</vt:lpstr>
      <vt:lpstr>Ontological propositions</vt:lpstr>
      <vt:lpstr>Ontological propositions</vt:lpstr>
      <vt:lpstr>Ontological propositions</vt:lpstr>
      <vt:lpstr>Ontological propositions</vt:lpstr>
      <vt:lpstr>Conclusion</vt:lpstr>
      <vt:lpstr>Implications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teachers’ ontologies of English: prospects for teacher education</dc:title>
  <dc:creator>Christopher Hall</dc:creator>
  <cp:lastModifiedBy>Clare Cunningham</cp:lastModifiedBy>
  <cp:revision>578</cp:revision>
  <cp:lastPrinted>2020-11-17T12:03:48Z</cp:lastPrinted>
  <dcterms:created xsi:type="dcterms:W3CDTF">2019-08-05T13:02:55Z</dcterms:created>
  <dcterms:modified xsi:type="dcterms:W3CDTF">2021-10-01T09:49:21Z</dcterms:modified>
</cp:coreProperties>
</file>