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handoutMasterIdLst>
    <p:handoutMasterId r:id="rId38"/>
  </p:handoutMasterIdLst>
  <p:sldIdLst>
    <p:sldId id="258" r:id="rId2"/>
    <p:sldId id="318" r:id="rId3"/>
    <p:sldId id="319" r:id="rId4"/>
    <p:sldId id="316" r:id="rId5"/>
    <p:sldId id="288" r:id="rId6"/>
    <p:sldId id="320" r:id="rId7"/>
    <p:sldId id="291" r:id="rId8"/>
    <p:sldId id="285" r:id="rId9"/>
    <p:sldId id="290" r:id="rId10"/>
    <p:sldId id="292" r:id="rId11"/>
    <p:sldId id="296" r:id="rId12"/>
    <p:sldId id="325" r:id="rId13"/>
    <p:sldId id="321" r:id="rId14"/>
    <p:sldId id="326" r:id="rId15"/>
    <p:sldId id="297" r:id="rId16"/>
    <p:sldId id="332" r:id="rId17"/>
    <p:sldId id="329" r:id="rId18"/>
    <p:sldId id="315" r:id="rId19"/>
    <p:sldId id="331" r:id="rId20"/>
    <p:sldId id="330" r:id="rId21"/>
    <p:sldId id="333" r:id="rId22"/>
    <p:sldId id="335" r:id="rId23"/>
    <p:sldId id="336" r:id="rId24"/>
    <p:sldId id="327" r:id="rId25"/>
    <p:sldId id="339" r:id="rId26"/>
    <p:sldId id="340" r:id="rId27"/>
    <p:sldId id="341" r:id="rId28"/>
    <p:sldId id="342" r:id="rId29"/>
    <p:sldId id="343" r:id="rId30"/>
    <p:sldId id="344" r:id="rId31"/>
    <p:sldId id="295" r:id="rId32"/>
    <p:sldId id="338" r:id="rId33"/>
    <p:sldId id="345" r:id="rId34"/>
    <p:sldId id="286" r:id="rId35"/>
    <p:sldId id="269" r:id="rId36"/>
  </p:sldIdLst>
  <p:sldSz cx="12192000" cy="6858000"/>
  <p:notesSz cx="6858000" cy="99456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51BD03-EBC1-4AA6-A943-B607FF60D582}" v="188" dt="2021-05-10T13:43:57.957"/>
  </p1510:revLst>
</p1510:revInfo>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5294" autoAdjust="0"/>
  </p:normalViewPr>
  <p:slideViewPr>
    <p:cSldViewPr snapToGrid="0">
      <p:cViewPr varScale="1">
        <p:scale>
          <a:sx n="62" d="100"/>
          <a:sy n="62" d="100"/>
        </p:scale>
        <p:origin x="828" y="56"/>
      </p:cViewPr>
      <p:guideLst>
        <p:guide orient="horz" pos="2160"/>
        <p:guide pos="3840"/>
      </p:guideLst>
    </p:cSldViewPr>
  </p:slideViewPr>
  <p:notesTextViewPr>
    <p:cViewPr>
      <p:scale>
        <a:sx n="3" d="2"/>
        <a:sy n="3" d="2"/>
      </p:scale>
      <p:origin x="0" y="0"/>
    </p:cViewPr>
  </p:notesTextViewPr>
  <p:notesViewPr>
    <p:cSldViewPr snapToGrid="0">
      <p:cViewPr varScale="1">
        <p:scale>
          <a:sx n="68" d="100"/>
          <a:sy n="68" d="100"/>
        </p:scale>
        <p:origin x="2808" y="5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re Cunningham" userId="03580319-cc52-4e7a-85d6-da46fce94494" providerId="ADAL" clId="{A651BD03-EBC1-4AA6-A943-B607FF60D582}"/>
    <pc:docChg chg="undo custSel addSld delSld modSld sldOrd">
      <pc:chgData name="Clare Cunningham" userId="03580319-cc52-4e7a-85d6-da46fce94494" providerId="ADAL" clId="{A651BD03-EBC1-4AA6-A943-B607FF60D582}" dt="2021-05-10T13:48:32.490" v="14497" actId="20577"/>
      <pc:docMkLst>
        <pc:docMk/>
      </pc:docMkLst>
      <pc:sldChg chg="addSp modSp mod modNotesTx">
        <pc:chgData name="Clare Cunningham" userId="03580319-cc52-4e7a-85d6-da46fce94494" providerId="ADAL" clId="{A651BD03-EBC1-4AA6-A943-B607FF60D582}" dt="2021-05-10T08:54:54.372" v="1744" actId="20577"/>
        <pc:sldMkLst>
          <pc:docMk/>
          <pc:sldMk cId="4261546900" sldId="258"/>
        </pc:sldMkLst>
        <pc:spChg chg="mod">
          <ac:chgData name="Clare Cunningham" userId="03580319-cc52-4e7a-85d6-da46fce94494" providerId="ADAL" clId="{A651BD03-EBC1-4AA6-A943-B607FF60D582}" dt="2021-05-10T08:51:42.652" v="983" actId="1076"/>
          <ac:spMkLst>
            <pc:docMk/>
            <pc:sldMk cId="4261546900" sldId="258"/>
            <ac:spMk id="2" creationId="{00000000-0000-0000-0000-000000000000}"/>
          </ac:spMkLst>
        </pc:spChg>
        <pc:spChg chg="mod">
          <ac:chgData name="Clare Cunningham" userId="03580319-cc52-4e7a-85d6-da46fce94494" providerId="ADAL" clId="{A651BD03-EBC1-4AA6-A943-B607FF60D582}" dt="2021-05-10T08:49:08.549" v="972" actId="14100"/>
          <ac:spMkLst>
            <pc:docMk/>
            <pc:sldMk cId="4261546900" sldId="258"/>
            <ac:spMk id="3" creationId="{00000000-0000-0000-0000-000000000000}"/>
          </ac:spMkLst>
        </pc:spChg>
        <pc:spChg chg="add mod">
          <ac:chgData name="Clare Cunningham" userId="03580319-cc52-4e7a-85d6-da46fce94494" providerId="ADAL" clId="{A651BD03-EBC1-4AA6-A943-B607FF60D582}" dt="2021-05-10T08:48:48.761" v="908" actId="1076"/>
          <ac:spMkLst>
            <pc:docMk/>
            <pc:sldMk cId="4261546900" sldId="258"/>
            <ac:spMk id="5" creationId="{390E454A-9EA6-4B8B-A61B-DCE78676310A}"/>
          </ac:spMkLst>
        </pc:spChg>
        <pc:picChg chg="add mod">
          <ac:chgData name="Clare Cunningham" userId="03580319-cc52-4e7a-85d6-da46fce94494" providerId="ADAL" clId="{A651BD03-EBC1-4AA6-A943-B607FF60D582}" dt="2021-05-10T08:48:11.301" v="905" actId="1076"/>
          <ac:picMkLst>
            <pc:docMk/>
            <pc:sldMk cId="4261546900" sldId="258"/>
            <ac:picMk id="1026" creationId="{04BC8B10-7CD4-4796-B9F1-5E261CF7A7DB}"/>
          </ac:picMkLst>
        </pc:picChg>
      </pc:sldChg>
      <pc:sldChg chg="modSp mod">
        <pc:chgData name="Clare Cunningham" userId="03580319-cc52-4e7a-85d6-da46fce94494" providerId="ADAL" clId="{A651BD03-EBC1-4AA6-A943-B607FF60D582}" dt="2021-05-10T13:48:32.490" v="14497" actId="20577"/>
        <pc:sldMkLst>
          <pc:docMk/>
          <pc:sldMk cId="3752628919" sldId="269"/>
        </pc:sldMkLst>
        <pc:spChg chg="mod">
          <ac:chgData name="Clare Cunningham" userId="03580319-cc52-4e7a-85d6-da46fce94494" providerId="ADAL" clId="{A651BD03-EBC1-4AA6-A943-B607FF60D582}" dt="2021-05-10T13:48:32.490" v="14497" actId="20577"/>
          <ac:spMkLst>
            <pc:docMk/>
            <pc:sldMk cId="3752628919" sldId="269"/>
            <ac:spMk id="4" creationId="{00000000-0000-0000-0000-000000000000}"/>
          </ac:spMkLst>
        </pc:spChg>
      </pc:sldChg>
      <pc:sldChg chg="del">
        <pc:chgData name="Clare Cunningham" userId="03580319-cc52-4e7a-85d6-da46fce94494" providerId="ADAL" clId="{A651BD03-EBC1-4AA6-A943-B607FF60D582}" dt="2021-05-10T10:24:27.525" v="6333" actId="47"/>
        <pc:sldMkLst>
          <pc:docMk/>
          <pc:sldMk cId="2788333131" sldId="279"/>
        </pc:sldMkLst>
      </pc:sldChg>
      <pc:sldChg chg="del ord modNotesTx">
        <pc:chgData name="Clare Cunningham" userId="03580319-cc52-4e7a-85d6-da46fce94494" providerId="ADAL" clId="{A651BD03-EBC1-4AA6-A943-B607FF60D582}" dt="2021-05-10T09:37:36.072" v="5054" actId="47"/>
        <pc:sldMkLst>
          <pc:docMk/>
          <pc:sldMk cId="411499154" sldId="284"/>
        </pc:sldMkLst>
      </pc:sldChg>
      <pc:sldChg chg="ord">
        <pc:chgData name="Clare Cunningham" userId="03580319-cc52-4e7a-85d6-da46fce94494" providerId="ADAL" clId="{A651BD03-EBC1-4AA6-A943-B607FF60D582}" dt="2021-05-10T09:30:40.870" v="4907"/>
        <pc:sldMkLst>
          <pc:docMk/>
          <pc:sldMk cId="3170236692" sldId="285"/>
        </pc:sldMkLst>
      </pc:sldChg>
      <pc:sldChg chg="modSp mod">
        <pc:chgData name="Clare Cunningham" userId="03580319-cc52-4e7a-85d6-da46fce94494" providerId="ADAL" clId="{A651BD03-EBC1-4AA6-A943-B607FF60D582}" dt="2021-05-10T13:45:28.064" v="14475" actId="20577"/>
        <pc:sldMkLst>
          <pc:docMk/>
          <pc:sldMk cId="100596227" sldId="286"/>
        </pc:sldMkLst>
        <pc:spChg chg="mod">
          <ac:chgData name="Clare Cunningham" userId="03580319-cc52-4e7a-85d6-da46fce94494" providerId="ADAL" clId="{A651BD03-EBC1-4AA6-A943-B607FF60D582}" dt="2021-05-10T13:45:28.064" v="14475" actId="20577"/>
          <ac:spMkLst>
            <pc:docMk/>
            <pc:sldMk cId="100596227" sldId="286"/>
            <ac:spMk id="2" creationId="{A17FB597-9C5D-4978-AFCF-1374CDEB9155}"/>
          </ac:spMkLst>
        </pc:spChg>
      </pc:sldChg>
      <pc:sldChg chg="modSp mod modNotesTx">
        <pc:chgData name="Clare Cunningham" userId="03580319-cc52-4e7a-85d6-da46fce94494" providerId="ADAL" clId="{A651BD03-EBC1-4AA6-A943-B607FF60D582}" dt="2021-05-10T09:36:27.077" v="5053" actId="255"/>
        <pc:sldMkLst>
          <pc:docMk/>
          <pc:sldMk cId="3760802710" sldId="288"/>
        </pc:sldMkLst>
        <pc:spChg chg="mod">
          <ac:chgData name="Clare Cunningham" userId="03580319-cc52-4e7a-85d6-da46fce94494" providerId="ADAL" clId="{A651BD03-EBC1-4AA6-A943-B607FF60D582}" dt="2021-05-10T09:33:30.826" v="5000" actId="1076"/>
          <ac:spMkLst>
            <pc:docMk/>
            <pc:sldMk cId="3760802710" sldId="288"/>
            <ac:spMk id="2" creationId="{00000000-0000-0000-0000-000000000000}"/>
          </ac:spMkLst>
        </pc:spChg>
        <pc:spChg chg="mod">
          <ac:chgData name="Clare Cunningham" userId="03580319-cc52-4e7a-85d6-da46fce94494" providerId="ADAL" clId="{A651BD03-EBC1-4AA6-A943-B607FF60D582}" dt="2021-05-10T09:36:27.077" v="5053" actId="255"/>
          <ac:spMkLst>
            <pc:docMk/>
            <pc:sldMk cId="3760802710" sldId="288"/>
            <ac:spMk id="7" creationId="{03B051A6-7BF2-4B14-BD89-1E38D6E0B15E}"/>
          </ac:spMkLst>
        </pc:spChg>
      </pc:sldChg>
      <pc:sldChg chg="modSp mod modNotesTx">
        <pc:chgData name="Clare Cunningham" userId="03580319-cc52-4e7a-85d6-da46fce94494" providerId="ADAL" clId="{A651BD03-EBC1-4AA6-A943-B607FF60D582}" dt="2021-05-07T15:37:10.395" v="597" actId="20577"/>
        <pc:sldMkLst>
          <pc:docMk/>
          <pc:sldMk cId="689851410" sldId="290"/>
        </pc:sldMkLst>
        <pc:spChg chg="mod">
          <ac:chgData name="Clare Cunningham" userId="03580319-cc52-4e7a-85d6-da46fce94494" providerId="ADAL" clId="{A651BD03-EBC1-4AA6-A943-B607FF60D582}" dt="2021-05-07T15:37:10.395" v="597" actId="20577"/>
          <ac:spMkLst>
            <pc:docMk/>
            <pc:sldMk cId="689851410" sldId="290"/>
            <ac:spMk id="2" creationId="{9DC909EB-0DC2-42AD-A8A2-000D84616D94}"/>
          </ac:spMkLst>
        </pc:spChg>
      </pc:sldChg>
      <pc:sldChg chg="modSp mod ord modNotesTx">
        <pc:chgData name="Clare Cunningham" userId="03580319-cc52-4e7a-85d6-da46fce94494" providerId="ADAL" clId="{A651BD03-EBC1-4AA6-A943-B607FF60D582}" dt="2021-05-10T09:40:11.827" v="5062" actId="1076"/>
        <pc:sldMkLst>
          <pc:docMk/>
          <pc:sldMk cId="2303681242" sldId="291"/>
        </pc:sldMkLst>
        <pc:spChg chg="mod">
          <ac:chgData name="Clare Cunningham" userId="03580319-cc52-4e7a-85d6-da46fce94494" providerId="ADAL" clId="{A651BD03-EBC1-4AA6-A943-B607FF60D582}" dt="2021-05-10T09:40:11.827" v="5062" actId="1076"/>
          <ac:spMkLst>
            <pc:docMk/>
            <pc:sldMk cId="2303681242" sldId="291"/>
            <ac:spMk id="2" creationId="{00000000-0000-0000-0000-000000000000}"/>
          </ac:spMkLst>
        </pc:spChg>
      </pc:sldChg>
      <pc:sldChg chg="modSp mod modNotesTx">
        <pc:chgData name="Clare Cunningham" userId="03580319-cc52-4e7a-85d6-da46fce94494" providerId="ADAL" clId="{A651BD03-EBC1-4AA6-A943-B607FF60D582}" dt="2021-05-10T09:51:13.048" v="5533" actId="2711"/>
        <pc:sldMkLst>
          <pc:docMk/>
          <pc:sldMk cId="2167987135" sldId="292"/>
        </pc:sldMkLst>
        <pc:spChg chg="mod">
          <ac:chgData name="Clare Cunningham" userId="03580319-cc52-4e7a-85d6-da46fce94494" providerId="ADAL" clId="{A651BD03-EBC1-4AA6-A943-B607FF60D582}" dt="2021-05-10T09:46:49.600" v="5416" actId="20577"/>
          <ac:spMkLst>
            <pc:docMk/>
            <pc:sldMk cId="2167987135" sldId="292"/>
            <ac:spMk id="2" creationId="{9DC909EB-0DC2-42AD-A8A2-000D84616D94}"/>
          </ac:spMkLst>
        </pc:spChg>
        <pc:spChg chg="mod">
          <ac:chgData name="Clare Cunningham" userId="03580319-cc52-4e7a-85d6-da46fce94494" providerId="ADAL" clId="{A651BD03-EBC1-4AA6-A943-B607FF60D582}" dt="2021-05-10T09:51:13.048" v="5533" actId="2711"/>
          <ac:spMkLst>
            <pc:docMk/>
            <pc:sldMk cId="2167987135" sldId="292"/>
            <ac:spMk id="6" creationId="{8C24CA22-97E9-4345-86D2-FC7104A28E3E}"/>
          </ac:spMkLst>
        </pc:spChg>
      </pc:sldChg>
      <pc:sldChg chg="delSp modSp del mod ord">
        <pc:chgData name="Clare Cunningham" userId="03580319-cc52-4e7a-85d6-da46fce94494" providerId="ADAL" clId="{A651BD03-EBC1-4AA6-A943-B607FF60D582}" dt="2021-05-10T09:01:50.122" v="2740" actId="47"/>
        <pc:sldMkLst>
          <pc:docMk/>
          <pc:sldMk cId="806424908" sldId="294"/>
        </pc:sldMkLst>
        <pc:spChg chg="del mod">
          <ac:chgData name="Clare Cunningham" userId="03580319-cc52-4e7a-85d6-da46fce94494" providerId="ADAL" clId="{A651BD03-EBC1-4AA6-A943-B607FF60D582}" dt="2021-05-10T09:00:56.944" v="2734" actId="21"/>
          <ac:spMkLst>
            <pc:docMk/>
            <pc:sldMk cId="806424908" sldId="294"/>
            <ac:spMk id="7" creationId="{03B051A6-7BF2-4B14-BD89-1E38D6E0B15E}"/>
          </ac:spMkLst>
        </pc:spChg>
      </pc:sldChg>
      <pc:sldChg chg="modSp mod modNotesTx">
        <pc:chgData name="Clare Cunningham" userId="03580319-cc52-4e7a-85d6-da46fce94494" providerId="ADAL" clId="{A651BD03-EBC1-4AA6-A943-B607FF60D582}" dt="2021-05-10T13:42:24.498" v="14381" actId="20577"/>
        <pc:sldMkLst>
          <pc:docMk/>
          <pc:sldMk cId="702445934" sldId="295"/>
        </pc:sldMkLst>
        <pc:spChg chg="mod">
          <ac:chgData name="Clare Cunningham" userId="03580319-cc52-4e7a-85d6-da46fce94494" providerId="ADAL" clId="{A651BD03-EBC1-4AA6-A943-B607FF60D582}" dt="2021-05-10T11:59:26.265" v="10363" actId="20577"/>
          <ac:spMkLst>
            <pc:docMk/>
            <pc:sldMk cId="702445934" sldId="295"/>
            <ac:spMk id="2" creationId="{00000000-0000-0000-0000-000000000000}"/>
          </ac:spMkLst>
        </pc:spChg>
        <pc:spChg chg="mod">
          <ac:chgData name="Clare Cunningham" userId="03580319-cc52-4e7a-85d6-da46fce94494" providerId="ADAL" clId="{A651BD03-EBC1-4AA6-A943-B607FF60D582}" dt="2021-05-10T13:42:24.498" v="14381" actId="20577"/>
          <ac:spMkLst>
            <pc:docMk/>
            <pc:sldMk cId="702445934" sldId="295"/>
            <ac:spMk id="5" creationId="{58A34D7E-D6C2-4440-ADC8-099FD704253D}"/>
          </ac:spMkLst>
        </pc:spChg>
      </pc:sldChg>
      <pc:sldChg chg="addSp delSp modSp mod">
        <pc:chgData name="Clare Cunningham" userId="03580319-cc52-4e7a-85d6-da46fce94494" providerId="ADAL" clId="{A651BD03-EBC1-4AA6-A943-B607FF60D582}" dt="2021-05-10T09:56:21.172" v="5598" actId="20577"/>
        <pc:sldMkLst>
          <pc:docMk/>
          <pc:sldMk cId="3843921543" sldId="296"/>
        </pc:sldMkLst>
        <pc:spChg chg="mod">
          <ac:chgData name="Clare Cunningham" userId="03580319-cc52-4e7a-85d6-da46fce94494" providerId="ADAL" clId="{A651BD03-EBC1-4AA6-A943-B607FF60D582}" dt="2021-05-10T09:56:21.172" v="5598" actId="20577"/>
          <ac:spMkLst>
            <pc:docMk/>
            <pc:sldMk cId="3843921543" sldId="296"/>
            <ac:spMk id="2" creationId="{285E07F0-F13B-4599-B49B-AEB84A54B559}"/>
          </ac:spMkLst>
        </pc:spChg>
        <pc:spChg chg="del mod">
          <ac:chgData name="Clare Cunningham" userId="03580319-cc52-4e7a-85d6-da46fce94494" providerId="ADAL" clId="{A651BD03-EBC1-4AA6-A943-B607FF60D582}" dt="2021-05-10T09:48:01.968" v="5503" actId="478"/>
          <ac:spMkLst>
            <pc:docMk/>
            <pc:sldMk cId="3843921543" sldId="296"/>
            <ac:spMk id="3" creationId="{2036E292-5A53-40D9-8E4D-78AA1CE445E4}"/>
          </ac:spMkLst>
        </pc:spChg>
        <pc:spChg chg="add del mod">
          <ac:chgData name="Clare Cunningham" userId="03580319-cc52-4e7a-85d6-da46fce94494" providerId="ADAL" clId="{A651BD03-EBC1-4AA6-A943-B607FF60D582}" dt="2021-05-10T09:48:22.655" v="5507" actId="478"/>
          <ac:spMkLst>
            <pc:docMk/>
            <pc:sldMk cId="3843921543" sldId="296"/>
            <ac:spMk id="5" creationId="{4BBE8635-CBBE-451E-BF86-6EFC0850F844}"/>
          </ac:spMkLst>
        </pc:spChg>
      </pc:sldChg>
      <pc:sldChg chg="modSp mod ord">
        <pc:chgData name="Clare Cunningham" userId="03580319-cc52-4e7a-85d6-da46fce94494" providerId="ADAL" clId="{A651BD03-EBC1-4AA6-A943-B607FF60D582}" dt="2021-05-10T11:01:22.846" v="7767"/>
        <pc:sldMkLst>
          <pc:docMk/>
          <pc:sldMk cId="247614749" sldId="297"/>
        </pc:sldMkLst>
        <pc:spChg chg="mod">
          <ac:chgData name="Clare Cunningham" userId="03580319-cc52-4e7a-85d6-da46fce94494" providerId="ADAL" clId="{A651BD03-EBC1-4AA6-A943-B607FF60D582}" dt="2021-05-10T10:10:29.818" v="6228" actId="1076"/>
          <ac:spMkLst>
            <pc:docMk/>
            <pc:sldMk cId="247614749" sldId="297"/>
            <ac:spMk id="3" creationId="{2036E292-5A53-40D9-8E4D-78AA1CE445E4}"/>
          </ac:spMkLst>
        </pc:spChg>
      </pc:sldChg>
      <pc:sldChg chg="del">
        <pc:chgData name="Clare Cunningham" userId="03580319-cc52-4e7a-85d6-da46fce94494" providerId="ADAL" clId="{A651BD03-EBC1-4AA6-A943-B607FF60D582}" dt="2021-05-10T11:30:36.124" v="9280" actId="47"/>
        <pc:sldMkLst>
          <pc:docMk/>
          <pc:sldMk cId="2775152691" sldId="298"/>
        </pc:sldMkLst>
      </pc:sldChg>
      <pc:sldChg chg="modSp del mod modNotesTx">
        <pc:chgData name="Clare Cunningham" userId="03580319-cc52-4e7a-85d6-da46fce94494" providerId="ADAL" clId="{A651BD03-EBC1-4AA6-A943-B607FF60D582}" dt="2021-05-10T11:30:49.735" v="9283" actId="47"/>
        <pc:sldMkLst>
          <pc:docMk/>
          <pc:sldMk cId="357554200" sldId="299"/>
        </pc:sldMkLst>
        <pc:spChg chg="mod">
          <ac:chgData name="Clare Cunningham" userId="03580319-cc52-4e7a-85d6-da46fce94494" providerId="ADAL" clId="{A651BD03-EBC1-4AA6-A943-B607FF60D582}" dt="2021-05-10T10:50:23.878" v="7690" actId="20577"/>
          <ac:spMkLst>
            <pc:docMk/>
            <pc:sldMk cId="357554200" sldId="299"/>
            <ac:spMk id="2" creationId="{5DF31931-341E-4FBB-A53C-C1C748F88666}"/>
          </ac:spMkLst>
        </pc:spChg>
        <pc:spChg chg="mod">
          <ac:chgData name="Clare Cunningham" userId="03580319-cc52-4e7a-85d6-da46fce94494" providerId="ADAL" clId="{A651BD03-EBC1-4AA6-A943-B607FF60D582}" dt="2021-05-10T10:59:20.891" v="7738" actId="20577"/>
          <ac:spMkLst>
            <pc:docMk/>
            <pc:sldMk cId="357554200" sldId="299"/>
            <ac:spMk id="3" creationId="{AEB6FA1E-7140-4005-9589-8BC60AF6112E}"/>
          </ac:spMkLst>
        </pc:spChg>
      </pc:sldChg>
      <pc:sldChg chg="del">
        <pc:chgData name="Clare Cunningham" userId="03580319-cc52-4e7a-85d6-da46fce94494" providerId="ADAL" clId="{A651BD03-EBC1-4AA6-A943-B607FF60D582}" dt="2021-05-10T10:27:36.600" v="6684" actId="47"/>
        <pc:sldMkLst>
          <pc:docMk/>
          <pc:sldMk cId="4227598992" sldId="300"/>
        </pc:sldMkLst>
      </pc:sldChg>
      <pc:sldChg chg="del">
        <pc:chgData name="Clare Cunningham" userId="03580319-cc52-4e7a-85d6-da46fce94494" providerId="ADAL" clId="{A651BD03-EBC1-4AA6-A943-B607FF60D582}" dt="2021-05-10T10:27:39.766" v="6685" actId="47"/>
        <pc:sldMkLst>
          <pc:docMk/>
          <pc:sldMk cId="776536554" sldId="301"/>
        </pc:sldMkLst>
      </pc:sldChg>
      <pc:sldChg chg="modSp del mod">
        <pc:chgData name="Clare Cunningham" userId="03580319-cc52-4e7a-85d6-da46fce94494" providerId="ADAL" clId="{A651BD03-EBC1-4AA6-A943-B607FF60D582}" dt="2021-05-10T11:39:02.291" v="9587" actId="47"/>
        <pc:sldMkLst>
          <pc:docMk/>
          <pc:sldMk cId="168789855" sldId="302"/>
        </pc:sldMkLst>
        <pc:spChg chg="mod">
          <ac:chgData name="Clare Cunningham" userId="03580319-cc52-4e7a-85d6-da46fce94494" providerId="ADAL" clId="{A651BD03-EBC1-4AA6-A943-B607FF60D582}" dt="2021-05-10T11:19:22.281" v="8717" actId="27636"/>
          <ac:spMkLst>
            <pc:docMk/>
            <pc:sldMk cId="168789855" sldId="302"/>
            <ac:spMk id="3" creationId="{524D0220-816B-491B-8275-4822993CBDE2}"/>
          </ac:spMkLst>
        </pc:spChg>
      </pc:sldChg>
      <pc:sldChg chg="del">
        <pc:chgData name="Clare Cunningham" userId="03580319-cc52-4e7a-85d6-da46fce94494" providerId="ADAL" clId="{A651BD03-EBC1-4AA6-A943-B607FF60D582}" dt="2021-05-10T10:27:43.140" v="6686" actId="47"/>
        <pc:sldMkLst>
          <pc:docMk/>
          <pc:sldMk cId="3587684136" sldId="303"/>
        </pc:sldMkLst>
      </pc:sldChg>
      <pc:sldChg chg="del">
        <pc:chgData name="Clare Cunningham" userId="03580319-cc52-4e7a-85d6-da46fce94494" providerId="ADAL" clId="{A651BD03-EBC1-4AA6-A943-B607FF60D582}" dt="2021-05-10T12:13:43.113" v="11791" actId="47"/>
        <pc:sldMkLst>
          <pc:docMk/>
          <pc:sldMk cId="3079870168" sldId="304"/>
        </pc:sldMkLst>
      </pc:sldChg>
      <pc:sldChg chg="del">
        <pc:chgData name="Clare Cunningham" userId="03580319-cc52-4e7a-85d6-da46fce94494" providerId="ADAL" clId="{A651BD03-EBC1-4AA6-A943-B607FF60D582}" dt="2021-05-10T10:27:45.835" v="6687" actId="47"/>
        <pc:sldMkLst>
          <pc:docMk/>
          <pc:sldMk cId="1924077264" sldId="305"/>
        </pc:sldMkLst>
      </pc:sldChg>
      <pc:sldChg chg="modSp del mod">
        <pc:chgData name="Clare Cunningham" userId="03580319-cc52-4e7a-85d6-da46fce94494" providerId="ADAL" clId="{A651BD03-EBC1-4AA6-A943-B607FF60D582}" dt="2021-05-10T12:21:45.082" v="13048" actId="47"/>
        <pc:sldMkLst>
          <pc:docMk/>
          <pc:sldMk cId="1936099792" sldId="306"/>
        </pc:sldMkLst>
        <pc:spChg chg="mod">
          <ac:chgData name="Clare Cunningham" userId="03580319-cc52-4e7a-85d6-da46fce94494" providerId="ADAL" clId="{A651BD03-EBC1-4AA6-A943-B607FF60D582}" dt="2021-05-10T11:50:02.693" v="9627" actId="27636"/>
          <ac:spMkLst>
            <pc:docMk/>
            <pc:sldMk cId="1936099792" sldId="306"/>
            <ac:spMk id="3" creationId="{89E78693-5FCB-4282-A822-B6CB625B042D}"/>
          </ac:spMkLst>
        </pc:spChg>
      </pc:sldChg>
      <pc:sldChg chg="del">
        <pc:chgData name="Clare Cunningham" userId="03580319-cc52-4e7a-85d6-da46fce94494" providerId="ADAL" clId="{A651BD03-EBC1-4AA6-A943-B607FF60D582}" dt="2021-05-10T10:27:49.896" v="6688" actId="47"/>
        <pc:sldMkLst>
          <pc:docMk/>
          <pc:sldMk cId="3942795227" sldId="307"/>
        </pc:sldMkLst>
      </pc:sldChg>
      <pc:sldChg chg="modSp del mod ord">
        <pc:chgData name="Clare Cunningham" userId="03580319-cc52-4e7a-85d6-da46fce94494" providerId="ADAL" clId="{A651BD03-EBC1-4AA6-A943-B607FF60D582}" dt="2021-05-10T12:10:23.805" v="11368" actId="47"/>
        <pc:sldMkLst>
          <pc:docMk/>
          <pc:sldMk cId="203331134" sldId="308"/>
        </pc:sldMkLst>
        <pc:spChg chg="mod">
          <ac:chgData name="Clare Cunningham" userId="03580319-cc52-4e7a-85d6-da46fce94494" providerId="ADAL" clId="{A651BD03-EBC1-4AA6-A943-B607FF60D582}" dt="2021-05-10T11:50:42.687" v="9637" actId="20577"/>
          <ac:spMkLst>
            <pc:docMk/>
            <pc:sldMk cId="203331134" sldId="308"/>
            <ac:spMk id="2" creationId="{5613D807-D9F8-48A3-8A1E-E4C33AAB0A72}"/>
          </ac:spMkLst>
        </pc:spChg>
        <pc:spChg chg="mod">
          <ac:chgData name="Clare Cunningham" userId="03580319-cc52-4e7a-85d6-da46fce94494" providerId="ADAL" clId="{A651BD03-EBC1-4AA6-A943-B607FF60D582}" dt="2021-05-10T11:50:57.932" v="9638" actId="113"/>
          <ac:spMkLst>
            <pc:docMk/>
            <pc:sldMk cId="203331134" sldId="308"/>
            <ac:spMk id="3" creationId="{5A2049EF-3C8A-44CB-BEBB-CFD2FC10EF99}"/>
          </ac:spMkLst>
        </pc:spChg>
      </pc:sldChg>
      <pc:sldChg chg="del">
        <pc:chgData name="Clare Cunningham" userId="03580319-cc52-4e7a-85d6-da46fce94494" providerId="ADAL" clId="{A651BD03-EBC1-4AA6-A943-B607FF60D582}" dt="2021-05-10T10:27:57.878" v="6689" actId="47"/>
        <pc:sldMkLst>
          <pc:docMk/>
          <pc:sldMk cId="2389551964" sldId="309"/>
        </pc:sldMkLst>
      </pc:sldChg>
      <pc:sldChg chg="modSp del mod">
        <pc:chgData name="Clare Cunningham" userId="03580319-cc52-4e7a-85d6-da46fce94494" providerId="ADAL" clId="{A651BD03-EBC1-4AA6-A943-B607FF60D582}" dt="2021-05-10T12:25:42.930" v="13696" actId="47"/>
        <pc:sldMkLst>
          <pc:docMk/>
          <pc:sldMk cId="3467105250" sldId="310"/>
        </pc:sldMkLst>
        <pc:spChg chg="mod">
          <ac:chgData name="Clare Cunningham" userId="03580319-cc52-4e7a-85d6-da46fce94494" providerId="ADAL" clId="{A651BD03-EBC1-4AA6-A943-B607FF60D582}" dt="2021-05-10T11:58:01.823" v="10269" actId="20577"/>
          <ac:spMkLst>
            <pc:docMk/>
            <pc:sldMk cId="3467105250" sldId="310"/>
            <ac:spMk id="2" creationId="{875CE00A-622A-4C45-9C0C-C28E613D69E4}"/>
          </ac:spMkLst>
        </pc:spChg>
      </pc:sldChg>
      <pc:sldChg chg="del">
        <pc:chgData name="Clare Cunningham" userId="03580319-cc52-4e7a-85d6-da46fce94494" providerId="ADAL" clId="{A651BD03-EBC1-4AA6-A943-B607FF60D582}" dt="2021-05-10T10:31:16.909" v="6881" actId="47"/>
        <pc:sldMkLst>
          <pc:docMk/>
          <pc:sldMk cId="629210883" sldId="311"/>
        </pc:sldMkLst>
      </pc:sldChg>
      <pc:sldChg chg="del modNotesTx">
        <pc:chgData name="Clare Cunningham" userId="03580319-cc52-4e7a-85d6-da46fce94494" providerId="ADAL" clId="{A651BD03-EBC1-4AA6-A943-B607FF60D582}" dt="2021-05-10T12:28:10.659" v="13706" actId="47"/>
        <pc:sldMkLst>
          <pc:docMk/>
          <pc:sldMk cId="3702901201" sldId="312"/>
        </pc:sldMkLst>
      </pc:sldChg>
      <pc:sldChg chg="del">
        <pc:chgData name="Clare Cunningham" userId="03580319-cc52-4e7a-85d6-da46fce94494" providerId="ADAL" clId="{A651BD03-EBC1-4AA6-A943-B607FF60D582}" dt="2021-05-10T10:31:26.090" v="6882" actId="47"/>
        <pc:sldMkLst>
          <pc:docMk/>
          <pc:sldMk cId="2714667122" sldId="313"/>
        </pc:sldMkLst>
      </pc:sldChg>
      <pc:sldChg chg="del">
        <pc:chgData name="Clare Cunningham" userId="03580319-cc52-4e7a-85d6-da46fce94494" providerId="ADAL" clId="{A651BD03-EBC1-4AA6-A943-B607FF60D582}" dt="2021-05-10T11:57:36.389" v="10235" actId="47"/>
        <pc:sldMkLst>
          <pc:docMk/>
          <pc:sldMk cId="2954775375" sldId="314"/>
        </pc:sldMkLst>
      </pc:sldChg>
      <pc:sldChg chg="modSp add mod ord">
        <pc:chgData name="Clare Cunningham" userId="03580319-cc52-4e7a-85d6-da46fce94494" providerId="ADAL" clId="{A651BD03-EBC1-4AA6-A943-B607FF60D582}" dt="2021-05-10T11:24:25.374" v="8997"/>
        <pc:sldMkLst>
          <pc:docMk/>
          <pc:sldMk cId="4225472580" sldId="315"/>
        </pc:sldMkLst>
        <pc:spChg chg="mod">
          <ac:chgData name="Clare Cunningham" userId="03580319-cc52-4e7a-85d6-da46fce94494" providerId="ADAL" clId="{A651BD03-EBC1-4AA6-A943-B607FF60D582}" dt="2021-05-10T10:10:02.286" v="6226" actId="20577"/>
          <ac:spMkLst>
            <pc:docMk/>
            <pc:sldMk cId="4225472580" sldId="315"/>
            <ac:spMk id="2" creationId="{285E07F0-F13B-4599-B49B-AEB84A54B559}"/>
          </ac:spMkLst>
        </pc:spChg>
        <pc:spChg chg="mod">
          <ac:chgData name="Clare Cunningham" userId="03580319-cc52-4e7a-85d6-da46fce94494" providerId="ADAL" clId="{A651BD03-EBC1-4AA6-A943-B607FF60D582}" dt="2021-05-10T10:10:21.622" v="6227" actId="1076"/>
          <ac:spMkLst>
            <pc:docMk/>
            <pc:sldMk cId="4225472580" sldId="315"/>
            <ac:spMk id="3" creationId="{2036E292-5A53-40D9-8E4D-78AA1CE445E4}"/>
          </ac:spMkLst>
        </pc:spChg>
      </pc:sldChg>
      <pc:sldChg chg="modSp new mod modNotesTx">
        <pc:chgData name="Clare Cunningham" userId="03580319-cc52-4e7a-85d6-da46fce94494" providerId="ADAL" clId="{A651BD03-EBC1-4AA6-A943-B607FF60D582}" dt="2021-05-10T10:45:58.027" v="7622" actId="20577"/>
        <pc:sldMkLst>
          <pc:docMk/>
          <pc:sldMk cId="10880659" sldId="316"/>
        </pc:sldMkLst>
        <pc:spChg chg="mod">
          <ac:chgData name="Clare Cunningham" userId="03580319-cc52-4e7a-85d6-da46fce94494" providerId="ADAL" clId="{A651BD03-EBC1-4AA6-A943-B607FF60D582}" dt="2021-05-10T10:44:18.026" v="7348" actId="20577"/>
          <ac:spMkLst>
            <pc:docMk/>
            <pc:sldMk cId="10880659" sldId="316"/>
            <ac:spMk id="2" creationId="{B19BF86E-875D-44CB-AE92-263C36A2C5BD}"/>
          </ac:spMkLst>
        </pc:spChg>
        <pc:spChg chg="mod">
          <ac:chgData name="Clare Cunningham" userId="03580319-cc52-4e7a-85d6-da46fce94494" providerId="ADAL" clId="{A651BD03-EBC1-4AA6-A943-B607FF60D582}" dt="2021-05-10T09:26:09.133" v="4579" actId="255"/>
          <ac:spMkLst>
            <pc:docMk/>
            <pc:sldMk cId="10880659" sldId="316"/>
            <ac:spMk id="3" creationId="{05A08121-B8EB-42A9-B403-7E3FF9AB8F62}"/>
          </ac:spMkLst>
        </pc:spChg>
      </pc:sldChg>
      <pc:sldChg chg="addSp delSp modSp new del mod modClrScheme chgLayout modNotesTx">
        <pc:chgData name="Clare Cunningham" userId="03580319-cc52-4e7a-85d6-da46fce94494" providerId="ADAL" clId="{A651BD03-EBC1-4AA6-A943-B607FF60D582}" dt="2021-05-10T10:07:48.229" v="6209" actId="47"/>
        <pc:sldMkLst>
          <pc:docMk/>
          <pc:sldMk cId="560427989" sldId="317"/>
        </pc:sldMkLst>
        <pc:spChg chg="del">
          <ac:chgData name="Clare Cunningham" userId="03580319-cc52-4e7a-85d6-da46fce94494" providerId="ADAL" clId="{A651BD03-EBC1-4AA6-A943-B607FF60D582}" dt="2021-05-07T15:52:16.643" v="602" actId="26606"/>
          <ac:spMkLst>
            <pc:docMk/>
            <pc:sldMk cId="560427989" sldId="317"/>
            <ac:spMk id="2" creationId="{D908B0A5-B5A8-413D-8790-72C1647270A5}"/>
          </ac:spMkLst>
        </pc:spChg>
        <pc:spChg chg="mod">
          <ac:chgData name="Clare Cunningham" userId="03580319-cc52-4e7a-85d6-da46fce94494" providerId="ADAL" clId="{A651BD03-EBC1-4AA6-A943-B607FF60D582}" dt="2021-05-07T16:00:35.628" v="639" actId="20577"/>
          <ac:spMkLst>
            <pc:docMk/>
            <pc:sldMk cId="560427989" sldId="317"/>
            <ac:spMk id="3" creationId="{D9CE572D-3276-4246-8A10-AE7D07DBAF75}"/>
          </ac:spMkLst>
        </pc:spChg>
        <pc:spChg chg="mod">
          <ac:chgData name="Clare Cunningham" userId="03580319-cc52-4e7a-85d6-da46fce94494" providerId="ADAL" clId="{A651BD03-EBC1-4AA6-A943-B607FF60D582}" dt="2021-05-07T15:52:16.643" v="602" actId="26606"/>
          <ac:spMkLst>
            <pc:docMk/>
            <pc:sldMk cId="560427989" sldId="317"/>
            <ac:spMk id="4" creationId="{2C896DE5-5107-4211-89DC-C65756CD285C}"/>
          </ac:spMkLst>
        </pc:spChg>
        <pc:spChg chg="mod">
          <ac:chgData name="Clare Cunningham" userId="03580319-cc52-4e7a-85d6-da46fce94494" providerId="ADAL" clId="{A651BD03-EBC1-4AA6-A943-B607FF60D582}" dt="2021-05-07T15:52:16.643" v="602" actId="26606"/>
          <ac:spMkLst>
            <pc:docMk/>
            <pc:sldMk cId="560427989" sldId="317"/>
            <ac:spMk id="5" creationId="{27D4D11B-81C7-4602-B4B9-8717EEB6D365}"/>
          </ac:spMkLst>
        </pc:spChg>
        <pc:spChg chg="mod">
          <ac:chgData name="Clare Cunningham" userId="03580319-cc52-4e7a-85d6-da46fce94494" providerId="ADAL" clId="{A651BD03-EBC1-4AA6-A943-B607FF60D582}" dt="2021-05-07T15:52:16.643" v="602" actId="26606"/>
          <ac:spMkLst>
            <pc:docMk/>
            <pc:sldMk cId="560427989" sldId="317"/>
            <ac:spMk id="6" creationId="{F51DF49A-61F4-4B0B-BEBA-8587B24FFA91}"/>
          </ac:spMkLst>
        </pc:spChg>
        <pc:spChg chg="add mod">
          <ac:chgData name="Clare Cunningham" userId="03580319-cc52-4e7a-85d6-da46fce94494" providerId="ADAL" clId="{A651BD03-EBC1-4AA6-A943-B607FF60D582}" dt="2021-05-07T15:59:33.721" v="624" actId="20577"/>
          <ac:spMkLst>
            <pc:docMk/>
            <pc:sldMk cId="560427989" sldId="317"/>
            <ac:spMk id="11" creationId="{9920190D-7C85-4DD5-9135-A734B641266C}"/>
          </ac:spMkLst>
        </pc:spChg>
        <pc:spChg chg="add del mod">
          <ac:chgData name="Clare Cunningham" userId="03580319-cc52-4e7a-85d6-da46fce94494" providerId="ADAL" clId="{A651BD03-EBC1-4AA6-A943-B607FF60D582}" dt="2021-05-07T15:59:15.408" v="603"/>
          <ac:spMkLst>
            <pc:docMk/>
            <pc:sldMk cId="560427989" sldId="317"/>
            <ac:spMk id="13" creationId="{D5B4F6E8-246F-4309-9026-51F5CE943436}"/>
          </ac:spMkLst>
        </pc:spChg>
        <pc:picChg chg="add mod">
          <ac:chgData name="Clare Cunningham" userId="03580319-cc52-4e7a-85d6-da46fce94494" providerId="ADAL" clId="{A651BD03-EBC1-4AA6-A943-B607FF60D582}" dt="2021-05-07T15:59:19.721" v="604" actId="27614"/>
          <ac:picMkLst>
            <pc:docMk/>
            <pc:sldMk cId="560427989" sldId="317"/>
            <ac:picMk id="8" creationId="{CCFB1B6C-E01C-47B2-8034-D3F80BD77DDF}"/>
          </ac:picMkLst>
        </pc:picChg>
      </pc:sldChg>
      <pc:sldChg chg="addSp modSp add mod modNotesTx">
        <pc:chgData name="Clare Cunningham" userId="03580319-cc52-4e7a-85d6-da46fce94494" providerId="ADAL" clId="{A651BD03-EBC1-4AA6-A943-B607FF60D582}" dt="2021-05-10T09:07:08.936" v="2818" actId="20577"/>
        <pc:sldMkLst>
          <pc:docMk/>
          <pc:sldMk cId="3790652506" sldId="318"/>
        </pc:sldMkLst>
        <pc:spChg chg="mod">
          <ac:chgData name="Clare Cunningham" userId="03580319-cc52-4e7a-85d6-da46fce94494" providerId="ADAL" clId="{A651BD03-EBC1-4AA6-A943-B607FF60D582}" dt="2021-05-10T08:45:14.094" v="650" actId="14100"/>
          <ac:spMkLst>
            <pc:docMk/>
            <pc:sldMk cId="3790652506" sldId="318"/>
            <ac:spMk id="2" creationId="{00000000-0000-0000-0000-000000000000}"/>
          </ac:spMkLst>
        </pc:spChg>
        <pc:spChg chg="mod">
          <ac:chgData name="Clare Cunningham" userId="03580319-cc52-4e7a-85d6-da46fce94494" providerId="ADAL" clId="{A651BD03-EBC1-4AA6-A943-B607FF60D582}" dt="2021-05-10T09:00:47.058" v="2733" actId="207"/>
          <ac:spMkLst>
            <pc:docMk/>
            <pc:sldMk cId="3790652506" sldId="318"/>
            <ac:spMk id="3" creationId="{00000000-0000-0000-0000-000000000000}"/>
          </ac:spMkLst>
        </pc:spChg>
        <pc:spChg chg="add mod">
          <ac:chgData name="Clare Cunningham" userId="03580319-cc52-4e7a-85d6-da46fce94494" providerId="ADAL" clId="{A651BD03-EBC1-4AA6-A943-B607FF60D582}" dt="2021-05-10T09:01:05.252" v="2736" actId="1076"/>
          <ac:spMkLst>
            <pc:docMk/>
            <pc:sldMk cId="3790652506" sldId="318"/>
            <ac:spMk id="4" creationId="{A35420D8-A723-403B-A623-3053E3E5E886}"/>
          </ac:spMkLst>
        </pc:spChg>
      </pc:sldChg>
      <pc:sldChg chg="modSp add mod modNotesTx">
        <pc:chgData name="Clare Cunningham" userId="03580319-cc52-4e7a-85d6-da46fce94494" providerId="ADAL" clId="{A651BD03-EBC1-4AA6-A943-B607FF60D582}" dt="2021-05-10T09:26:28.783" v="4596" actId="20577"/>
        <pc:sldMkLst>
          <pc:docMk/>
          <pc:sldMk cId="1698719063" sldId="319"/>
        </pc:sldMkLst>
        <pc:spChg chg="mod">
          <ac:chgData name="Clare Cunningham" userId="03580319-cc52-4e7a-85d6-da46fce94494" providerId="ADAL" clId="{A651BD03-EBC1-4AA6-A943-B607FF60D582}" dt="2021-05-10T09:25:31.032" v="4575" actId="1076"/>
          <ac:spMkLst>
            <pc:docMk/>
            <pc:sldMk cId="1698719063" sldId="319"/>
            <ac:spMk id="2" creationId="{00000000-0000-0000-0000-000000000000}"/>
          </ac:spMkLst>
        </pc:spChg>
        <pc:spChg chg="mod">
          <ac:chgData name="Clare Cunningham" userId="03580319-cc52-4e7a-85d6-da46fce94494" providerId="ADAL" clId="{A651BD03-EBC1-4AA6-A943-B607FF60D582}" dt="2021-05-10T09:25:27.126" v="4574" actId="1076"/>
          <ac:spMkLst>
            <pc:docMk/>
            <pc:sldMk cId="1698719063" sldId="319"/>
            <ac:spMk id="7" creationId="{03B051A6-7BF2-4B14-BD89-1E38D6E0B15E}"/>
          </ac:spMkLst>
        </pc:spChg>
      </pc:sldChg>
      <pc:sldChg chg="modSp add mod modNotesTx">
        <pc:chgData name="Clare Cunningham" userId="03580319-cc52-4e7a-85d6-da46fce94494" providerId="ADAL" clId="{A651BD03-EBC1-4AA6-A943-B607FF60D582}" dt="2021-05-10T09:38:03.001" v="5056" actId="20577"/>
        <pc:sldMkLst>
          <pc:docMk/>
          <pc:sldMk cId="171627579" sldId="320"/>
        </pc:sldMkLst>
        <pc:spChg chg="mod">
          <ac:chgData name="Clare Cunningham" userId="03580319-cc52-4e7a-85d6-da46fce94494" providerId="ADAL" clId="{A651BD03-EBC1-4AA6-A943-B607FF60D582}" dt="2021-05-10T09:38:03.001" v="5056" actId="20577"/>
          <ac:spMkLst>
            <pc:docMk/>
            <pc:sldMk cId="171627579" sldId="320"/>
            <ac:spMk id="7" creationId="{03B051A6-7BF2-4B14-BD89-1E38D6E0B15E}"/>
          </ac:spMkLst>
        </pc:spChg>
      </pc:sldChg>
      <pc:sldChg chg="addSp delSp modSp add mod">
        <pc:chgData name="Clare Cunningham" userId="03580319-cc52-4e7a-85d6-da46fce94494" providerId="ADAL" clId="{A651BD03-EBC1-4AA6-A943-B607FF60D582}" dt="2021-05-10T11:28:21.444" v="9048" actId="20577"/>
        <pc:sldMkLst>
          <pc:docMk/>
          <pc:sldMk cId="4099844884" sldId="321"/>
        </pc:sldMkLst>
        <pc:spChg chg="mod">
          <ac:chgData name="Clare Cunningham" userId="03580319-cc52-4e7a-85d6-da46fce94494" providerId="ADAL" clId="{A651BD03-EBC1-4AA6-A943-B607FF60D582}" dt="2021-05-10T11:28:21.444" v="9048" actId="20577"/>
          <ac:spMkLst>
            <pc:docMk/>
            <pc:sldMk cId="4099844884" sldId="321"/>
            <ac:spMk id="2" creationId="{285E07F0-F13B-4599-B49B-AEB84A54B559}"/>
          </ac:spMkLst>
        </pc:spChg>
        <pc:picChg chg="add del mod">
          <ac:chgData name="Clare Cunningham" userId="03580319-cc52-4e7a-85d6-da46fce94494" providerId="ADAL" clId="{A651BD03-EBC1-4AA6-A943-B607FF60D582}" dt="2021-05-10T10:07:18.471" v="6208" actId="478"/>
          <ac:picMkLst>
            <pc:docMk/>
            <pc:sldMk cId="4099844884" sldId="321"/>
            <ac:picMk id="3" creationId="{F9C34C55-79A3-4645-98FE-29A839BE7193}"/>
          </ac:picMkLst>
        </pc:picChg>
      </pc:sldChg>
      <pc:sldChg chg="add del">
        <pc:chgData name="Clare Cunningham" userId="03580319-cc52-4e7a-85d6-da46fce94494" providerId="ADAL" clId="{A651BD03-EBC1-4AA6-A943-B607FF60D582}" dt="2021-05-10T10:06:17.703" v="6205" actId="47"/>
        <pc:sldMkLst>
          <pc:docMk/>
          <pc:sldMk cId="1673181113" sldId="322"/>
        </pc:sldMkLst>
      </pc:sldChg>
      <pc:sldChg chg="add del">
        <pc:chgData name="Clare Cunningham" userId="03580319-cc52-4e7a-85d6-da46fce94494" providerId="ADAL" clId="{A651BD03-EBC1-4AA6-A943-B607FF60D582}" dt="2021-05-10T10:06:16.104" v="6204" actId="47"/>
        <pc:sldMkLst>
          <pc:docMk/>
          <pc:sldMk cId="2671686876" sldId="323"/>
        </pc:sldMkLst>
      </pc:sldChg>
      <pc:sldChg chg="modSp new del mod">
        <pc:chgData name="Clare Cunningham" userId="03580319-cc52-4e7a-85d6-da46fce94494" providerId="ADAL" clId="{A651BD03-EBC1-4AA6-A943-B607FF60D582}" dt="2021-05-10T10:05:53.109" v="6203" actId="47"/>
        <pc:sldMkLst>
          <pc:docMk/>
          <pc:sldMk cId="1503870029" sldId="324"/>
        </pc:sldMkLst>
        <pc:spChg chg="mod">
          <ac:chgData name="Clare Cunningham" userId="03580319-cc52-4e7a-85d6-da46fce94494" providerId="ADAL" clId="{A651BD03-EBC1-4AA6-A943-B607FF60D582}" dt="2021-05-10T09:55:46.702" v="5594" actId="20577"/>
          <ac:spMkLst>
            <pc:docMk/>
            <pc:sldMk cId="1503870029" sldId="324"/>
            <ac:spMk id="3" creationId="{0A676247-1172-433E-A772-990FA82D7C04}"/>
          </ac:spMkLst>
        </pc:spChg>
      </pc:sldChg>
      <pc:sldChg chg="addSp delSp modSp new mod modClrScheme chgLayout modNotesTx">
        <pc:chgData name="Clare Cunningham" userId="03580319-cc52-4e7a-85d6-da46fce94494" providerId="ADAL" clId="{A651BD03-EBC1-4AA6-A943-B607FF60D582}" dt="2021-05-10T10:03:10.854" v="6164" actId="478"/>
        <pc:sldMkLst>
          <pc:docMk/>
          <pc:sldMk cId="3699321961" sldId="325"/>
        </pc:sldMkLst>
        <pc:spChg chg="mod modVis">
          <ac:chgData name="Clare Cunningham" userId="03580319-cc52-4e7a-85d6-da46fce94494" providerId="ADAL" clId="{A651BD03-EBC1-4AA6-A943-B607FF60D582}" dt="2021-05-10T09:59:41.761" v="5605" actId="26606"/>
          <ac:spMkLst>
            <pc:docMk/>
            <pc:sldMk cId="3699321961" sldId="325"/>
            <ac:spMk id="2" creationId="{8D91BF6A-E94D-4927-B182-C9B7147EBBF0}"/>
          </ac:spMkLst>
        </pc:spChg>
        <pc:spChg chg="mod modVis">
          <ac:chgData name="Clare Cunningham" userId="03580319-cc52-4e7a-85d6-da46fce94494" providerId="ADAL" clId="{A651BD03-EBC1-4AA6-A943-B607FF60D582}" dt="2021-05-10T09:59:41.761" v="5605" actId="26606"/>
          <ac:spMkLst>
            <pc:docMk/>
            <pc:sldMk cId="3699321961" sldId="325"/>
            <ac:spMk id="3" creationId="{63B6A1D2-0FD9-41F3-8DE4-C5584F8E0351}"/>
          </ac:spMkLst>
        </pc:spChg>
        <pc:spChg chg="del mod ord">
          <ac:chgData name="Clare Cunningham" userId="03580319-cc52-4e7a-85d6-da46fce94494" providerId="ADAL" clId="{A651BD03-EBC1-4AA6-A943-B607FF60D582}" dt="2021-05-10T10:02:59.001" v="6161" actId="478"/>
          <ac:spMkLst>
            <pc:docMk/>
            <pc:sldMk cId="3699321961" sldId="325"/>
            <ac:spMk id="4" creationId="{F37D1442-F006-47A5-B7FA-DFF65ECC35A2}"/>
          </ac:spMkLst>
        </pc:spChg>
        <pc:spChg chg="add mod">
          <ac:chgData name="Clare Cunningham" userId="03580319-cc52-4e7a-85d6-da46fce94494" providerId="ADAL" clId="{A651BD03-EBC1-4AA6-A943-B607FF60D582}" dt="2021-05-10T10:00:02.497" v="5623" actId="20577"/>
          <ac:spMkLst>
            <pc:docMk/>
            <pc:sldMk cId="3699321961" sldId="325"/>
            <ac:spMk id="11" creationId="{C0355B17-2973-49F4-8FEE-3D3B3B453600}"/>
          </ac:spMkLst>
        </pc:spChg>
        <pc:spChg chg="add mod">
          <ac:chgData name="Clare Cunningham" userId="03580319-cc52-4e7a-85d6-da46fce94494" providerId="ADAL" clId="{A651BD03-EBC1-4AA6-A943-B607FF60D582}" dt="2021-05-10T10:02:43.360" v="6140" actId="20577"/>
          <ac:spMkLst>
            <pc:docMk/>
            <pc:sldMk cId="3699321961" sldId="325"/>
            <ac:spMk id="13" creationId="{80504000-E9D1-477C-BC23-FF6ACEB0830D}"/>
          </ac:spMkLst>
        </pc:spChg>
        <pc:spChg chg="add del mod">
          <ac:chgData name="Clare Cunningham" userId="03580319-cc52-4e7a-85d6-da46fce94494" providerId="ADAL" clId="{A651BD03-EBC1-4AA6-A943-B607FF60D582}" dt="2021-05-10T10:03:07.864" v="6163" actId="478"/>
          <ac:spMkLst>
            <pc:docMk/>
            <pc:sldMk cId="3699321961" sldId="325"/>
            <ac:spMk id="15" creationId="{84ABB286-3ABF-494B-B7F6-0D58F1B1B818}"/>
          </ac:spMkLst>
        </pc:spChg>
        <pc:spChg chg="add del mod">
          <ac:chgData name="Clare Cunningham" userId="03580319-cc52-4e7a-85d6-da46fce94494" providerId="ADAL" clId="{A651BD03-EBC1-4AA6-A943-B607FF60D582}" dt="2021-05-10T10:03:10.854" v="6164" actId="478"/>
          <ac:spMkLst>
            <pc:docMk/>
            <pc:sldMk cId="3699321961" sldId="325"/>
            <ac:spMk id="17" creationId="{986486A7-FCE9-466A-8337-3A2CAFF742D1}"/>
          </ac:spMkLst>
        </pc:spChg>
        <pc:picChg chg="add mod ord">
          <ac:chgData name="Clare Cunningham" userId="03580319-cc52-4e7a-85d6-da46fce94494" providerId="ADAL" clId="{A651BD03-EBC1-4AA6-A943-B607FF60D582}" dt="2021-05-10T09:59:41.761" v="5605" actId="26606"/>
          <ac:picMkLst>
            <pc:docMk/>
            <pc:sldMk cId="3699321961" sldId="325"/>
            <ac:picMk id="6" creationId="{DC27B204-626F-4A66-B233-E285F49D7292}"/>
          </ac:picMkLst>
        </pc:picChg>
      </pc:sldChg>
      <pc:sldChg chg="addSp delSp modSp new mod modNotesTx">
        <pc:chgData name="Clare Cunningham" userId="03580319-cc52-4e7a-85d6-da46fce94494" providerId="ADAL" clId="{A651BD03-EBC1-4AA6-A943-B607FF60D582}" dt="2021-05-10T11:23:32.375" v="8993" actId="20577"/>
        <pc:sldMkLst>
          <pc:docMk/>
          <pc:sldMk cId="1983902889" sldId="326"/>
        </pc:sldMkLst>
        <pc:spChg chg="del mod">
          <ac:chgData name="Clare Cunningham" userId="03580319-cc52-4e7a-85d6-da46fce94494" providerId="ADAL" clId="{A651BD03-EBC1-4AA6-A943-B607FF60D582}" dt="2021-05-10T10:17:48.555" v="6319" actId="478"/>
          <ac:spMkLst>
            <pc:docMk/>
            <pc:sldMk cId="1983902889" sldId="326"/>
            <ac:spMk id="2" creationId="{46FFE6ED-5755-46F8-A850-75CD4DA490FA}"/>
          </ac:spMkLst>
        </pc:spChg>
        <pc:spChg chg="del mod">
          <ac:chgData name="Clare Cunningham" userId="03580319-cc52-4e7a-85d6-da46fce94494" providerId="ADAL" clId="{A651BD03-EBC1-4AA6-A943-B607FF60D582}" dt="2021-05-10T10:17:45.664" v="6317" actId="478"/>
          <ac:spMkLst>
            <pc:docMk/>
            <pc:sldMk cId="1983902889" sldId="326"/>
            <ac:spMk id="3" creationId="{FA580E1F-EFC8-4739-AA24-445532E5CA5E}"/>
          </ac:spMkLst>
        </pc:spChg>
        <pc:spChg chg="del">
          <ac:chgData name="Clare Cunningham" userId="03580319-cc52-4e7a-85d6-da46fce94494" providerId="ADAL" clId="{A651BD03-EBC1-4AA6-A943-B607FF60D582}" dt="2021-05-10T10:17:43.686" v="6315" actId="478"/>
          <ac:spMkLst>
            <pc:docMk/>
            <pc:sldMk cId="1983902889" sldId="326"/>
            <ac:spMk id="4" creationId="{0EB9081A-C3F8-4E7C-974C-315DAEF84C27}"/>
          </ac:spMkLst>
        </pc:spChg>
        <pc:spChg chg="add mod">
          <ac:chgData name="Clare Cunningham" userId="03580319-cc52-4e7a-85d6-da46fce94494" providerId="ADAL" clId="{A651BD03-EBC1-4AA6-A943-B607FF60D582}" dt="2021-05-10T11:22:10.195" v="8761" actId="14100"/>
          <ac:spMkLst>
            <pc:docMk/>
            <pc:sldMk cId="1983902889" sldId="326"/>
            <ac:spMk id="10" creationId="{5CC26CED-BAD9-491A-87BB-2AF62B504EA5}"/>
          </ac:spMkLst>
        </pc:spChg>
        <pc:graphicFrameChg chg="add del mod modGraphic">
          <ac:chgData name="Clare Cunningham" userId="03580319-cc52-4e7a-85d6-da46fce94494" providerId="ADAL" clId="{A651BD03-EBC1-4AA6-A943-B607FF60D582}" dt="2021-05-10T11:21:20.413" v="8725"/>
          <ac:graphicFrameMkLst>
            <pc:docMk/>
            <pc:sldMk cId="1983902889" sldId="326"/>
            <ac:graphicFrameMk id="5" creationId="{493B7A65-D368-4295-BD06-D693EF8145EC}"/>
          </ac:graphicFrameMkLst>
        </pc:graphicFrameChg>
        <pc:picChg chg="add del mod">
          <ac:chgData name="Clare Cunningham" userId="03580319-cc52-4e7a-85d6-da46fce94494" providerId="ADAL" clId="{A651BD03-EBC1-4AA6-A943-B607FF60D582}" dt="2021-05-10T10:13:04.927" v="6234" actId="478"/>
          <ac:picMkLst>
            <pc:docMk/>
            <pc:sldMk cId="1983902889" sldId="326"/>
            <ac:picMk id="7" creationId="{385A3F85-70B2-4C67-941E-8E56CC146DAE}"/>
          </ac:picMkLst>
        </pc:picChg>
        <pc:picChg chg="add del mod">
          <ac:chgData name="Clare Cunningham" userId="03580319-cc52-4e7a-85d6-da46fce94494" providerId="ADAL" clId="{A651BD03-EBC1-4AA6-A943-B607FF60D582}" dt="2021-05-10T11:05:15.225" v="7860" actId="931"/>
          <ac:picMkLst>
            <pc:docMk/>
            <pc:sldMk cId="1983902889" sldId="326"/>
            <ac:picMk id="9" creationId="{D8AEBA54-2D2D-45A2-AB35-23CEB98E8593}"/>
          </ac:picMkLst>
        </pc:picChg>
      </pc:sldChg>
      <pc:sldChg chg="delSp modSp add mod ord modNotesTx">
        <pc:chgData name="Clare Cunningham" userId="03580319-cc52-4e7a-85d6-da46fce94494" providerId="ADAL" clId="{A651BD03-EBC1-4AA6-A943-B607FF60D582}" dt="2021-05-10T11:51:38.417" v="9659" actId="313"/>
        <pc:sldMkLst>
          <pc:docMk/>
          <pc:sldMk cId="1189529837" sldId="327"/>
        </pc:sldMkLst>
        <pc:spChg chg="del mod">
          <ac:chgData name="Clare Cunningham" userId="03580319-cc52-4e7a-85d6-da46fce94494" providerId="ADAL" clId="{A651BD03-EBC1-4AA6-A943-B607FF60D582}" dt="2021-05-10T10:17:57.015" v="6325" actId="478"/>
          <ac:spMkLst>
            <pc:docMk/>
            <pc:sldMk cId="1189529837" sldId="327"/>
            <ac:spMk id="2" creationId="{46FFE6ED-5755-46F8-A850-75CD4DA490FA}"/>
          </ac:spMkLst>
        </pc:spChg>
        <pc:spChg chg="del mod">
          <ac:chgData name="Clare Cunningham" userId="03580319-cc52-4e7a-85d6-da46fce94494" providerId="ADAL" clId="{A651BD03-EBC1-4AA6-A943-B607FF60D582}" dt="2021-05-10T10:17:54.388" v="6323" actId="478"/>
          <ac:spMkLst>
            <pc:docMk/>
            <pc:sldMk cId="1189529837" sldId="327"/>
            <ac:spMk id="3" creationId="{FA580E1F-EFC8-4739-AA24-445532E5CA5E}"/>
          </ac:spMkLst>
        </pc:spChg>
        <pc:spChg chg="del mod">
          <ac:chgData name="Clare Cunningham" userId="03580319-cc52-4e7a-85d6-da46fce94494" providerId="ADAL" clId="{A651BD03-EBC1-4AA6-A943-B607FF60D582}" dt="2021-05-10T10:17:52.763" v="6321" actId="478"/>
          <ac:spMkLst>
            <pc:docMk/>
            <pc:sldMk cId="1189529837" sldId="327"/>
            <ac:spMk id="4" creationId="{0EB9081A-C3F8-4E7C-974C-315DAEF84C27}"/>
          </ac:spMkLst>
        </pc:spChg>
        <pc:graphicFrameChg chg="mod">
          <ac:chgData name="Clare Cunningham" userId="03580319-cc52-4e7a-85d6-da46fce94494" providerId="ADAL" clId="{A651BD03-EBC1-4AA6-A943-B607FF60D582}" dt="2021-05-10T11:51:27.451" v="9657" actId="20577"/>
          <ac:graphicFrameMkLst>
            <pc:docMk/>
            <pc:sldMk cId="1189529837" sldId="327"/>
            <ac:graphicFrameMk id="5" creationId="{493B7A65-D368-4295-BD06-D693EF8145EC}"/>
          </ac:graphicFrameMkLst>
        </pc:graphicFrameChg>
      </pc:sldChg>
      <pc:sldChg chg="modSp new del mod">
        <pc:chgData name="Clare Cunningham" userId="03580319-cc52-4e7a-85d6-da46fce94494" providerId="ADAL" clId="{A651BD03-EBC1-4AA6-A943-B607FF60D582}" dt="2021-05-10T11:19:05.824" v="8713" actId="47"/>
        <pc:sldMkLst>
          <pc:docMk/>
          <pc:sldMk cId="193977498" sldId="328"/>
        </pc:sldMkLst>
        <pc:spChg chg="mod">
          <ac:chgData name="Clare Cunningham" userId="03580319-cc52-4e7a-85d6-da46fce94494" providerId="ADAL" clId="{A651BD03-EBC1-4AA6-A943-B607FF60D582}" dt="2021-05-10T11:00:50.819" v="7764" actId="20577"/>
          <ac:spMkLst>
            <pc:docMk/>
            <pc:sldMk cId="193977498" sldId="328"/>
            <ac:spMk id="2" creationId="{56310E5D-D8DC-415E-A592-BC400B3FDEEE}"/>
          </ac:spMkLst>
        </pc:spChg>
        <pc:spChg chg="mod">
          <ac:chgData name="Clare Cunningham" userId="03580319-cc52-4e7a-85d6-da46fce94494" providerId="ADAL" clId="{A651BD03-EBC1-4AA6-A943-B607FF60D582}" dt="2021-05-10T11:14:47.623" v="8524"/>
          <ac:spMkLst>
            <pc:docMk/>
            <pc:sldMk cId="193977498" sldId="328"/>
            <ac:spMk id="3" creationId="{72CD1268-D10B-4C44-9118-1CCA83040288}"/>
          </ac:spMkLst>
        </pc:spChg>
      </pc:sldChg>
      <pc:sldChg chg="modSp add mod modNotesTx">
        <pc:chgData name="Clare Cunningham" userId="03580319-cc52-4e7a-85d6-da46fce94494" providerId="ADAL" clId="{A651BD03-EBC1-4AA6-A943-B607FF60D582}" dt="2021-05-10T11:03:55.973" v="7822" actId="1076"/>
        <pc:sldMkLst>
          <pc:docMk/>
          <pc:sldMk cId="4121383799" sldId="329"/>
        </pc:sldMkLst>
        <pc:spChg chg="mod">
          <ac:chgData name="Clare Cunningham" userId="03580319-cc52-4e7a-85d6-da46fce94494" providerId="ADAL" clId="{A651BD03-EBC1-4AA6-A943-B607FF60D582}" dt="2021-05-10T11:03:55.973" v="7822" actId="1076"/>
          <ac:spMkLst>
            <pc:docMk/>
            <pc:sldMk cId="4121383799" sldId="329"/>
            <ac:spMk id="2" creationId="{285E07F0-F13B-4599-B49B-AEB84A54B559}"/>
          </ac:spMkLst>
        </pc:spChg>
        <pc:spChg chg="mod">
          <ac:chgData name="Clare Cunningham" userId="03580319-cc52-4e7a-85d6-da46fce94494" providerId="ADAL" clId="{A651BD03-EBC1-4AA6-A943-B607FF60D582}" dt="2021-05-10T11:02:24.469" v="7813" actId="14100"/>
          <ac:spMkLst>
            <pc:docMk/>
            <pc:sldMk cId="4121383799" sldId="329"/>
            <ac:spMk id="3" creationId="{2036E292-5A53-40D9-8E4D-78AA1CE445E4}"/>
          </ac:spMkLst>
        </pc:spChg>
      </pc:sldChg>
      <pc:sldChg chg="add ord modNotesTx">
        <pc:chgData name="Clare Cunningham" userId="03580319-cc52-4e7a-85d6-da46fce94494" providerId="ADAL" clId="{A651BD03-EBC1-4AA6-A943-B607FF60D582}" dt="2021-05-10T11:27:57.972" v="9013"/>
        <pc:sldMkLst>
          <pc:docMk/>
          <pc:sldMk cId="3832957538" sldId="330"/>
        </pc:sldMkLst>
      </pc:sldChg>
      <pc:sldChg chg="modSp add mod ord">
        <pc:chgData name="Clare Cunningham" userId="03580319-cc52-4e7a-85d6-da46fce94494" providerId="ADAL" clId="{A651BD03-EBC1-4AA6-A943-B607FF60D582}" dt="2021-05-10T11:25:43.347" v="9003" actId="5793"/>
        <pc:sldMkLst>
          <pc:docMk/>
          <pc:sldMk cId="1099285887" sldId="331"/>
        </pc:sldMkLst>
        <pc:spChg chg="mod">
          <ac:chgData name="Clare Cunningham" userId="03580319-cc52-4e7a-85d6-da46fce94494" providerId="ADAL" clId="{A651BD03-EBC1-4AA6-A943-B607FF60D582}" dt="2021-05-10T11:25:43.347" v="9003" actId="5793"/>
          <ac:spMkLst>
            <pc:docMk/>
            <pc:sldMk cId="1099285887" sldId="331"/>
            <ac:spMk id="2" creationId="{285E07F0-F13B-4599-B49B-AEB84A54B559}"/>
          </ac:spMkLst>
        </pc:spChg>
        <pc:spChg chg="mod">
          <ac:chgData name="Clare Cunningham" userId="03580319-cc52-4e7a-85d6-da46fce94494" providerId="ADAL" clId="{A651BD03-EBC1-4AA6-A943-B607FF60D582}" dt="2021-05-10T11:12:35.152" v="8517" actId="20577"/>
          <ac:spMkLst>
            <pc:docMk/>
            <pc:sldMk cId="1099285887" sldId="331"/>
            <ac:spMk id="3" creationId="{2036E292-5A53-40D9-8E4D-78AA1CE445E4}"/>
          </ac:spMkLst>
        </pc:spChg>
      </pc:sldChg>
      <pc:sldChg chg="modSp add mod modNotesTx">
        <pc:chgData name="Clare Cunningham" userId="03580319-cc52-4e7a-85d6-da46fce94494" providerId="ADAL" clId="{A651BD03-EBC1-4AA6-A943-B607FF60D582}" dt="2021-05-10T11:20:22.848" v="8722" actId="113"/>
        <pc:sldMkLst>
          <pc:docMk/>
          <pc:sldMk cId="54154805" sldId="332"/>
        </pc:sldMkLst>
        <pc:spChg chg="mod">
          <ac:chgData name="Clare Cunningham" userId="03580319-cc52-4e7a-85d6-da46fce94494" providerId="ADAL" clId="{A651BD03-EBC1-4AA6-A943-B607FF60D582}" dt="2021-05-10T11:20:22.848" v="8722" actId="113"/>
          <ac:spMkLst>
            <pc:docMk/>
            <pc:sldMk cId="54154805" sldId="332"/>
            <ac:spMk id="2" creationId="{285E07F0-F13B-4599-B49B-AEB84A54B559}"/>
          </ac:spMkLst>
        </pc:spChg>
      </pc:sldChg>
      <pc:sldChg chg="modSp add mod modNotesTx">
        <pc:chgData name="Clare Cunningham" userId="03580319-cc52-4e7a-85d6-da46fce94494" providerId="ADAL" clId="{A651BD03-EBC1-4AA6-A943-B607FF60D582}" dt="2021-05-10T11:30:25.478" v="9279" actId="20577"/>
        <pc:sldMkLst>
          <pc:docMk/>
          <pc:sldMk cId="1606984540" sldId="333"/>
        </pc:sldMkLst>
        <pc:spChg chg="mod">
          <ac:chgData name="Clare Cunningham" userId="03580319-cc52-4e7a-85d6-da46fce94494" providerId="ADAL" clId="{A651BD03-EBC1-4AA6-A943-B607FF60D582}" dt="2021-05-10T11:29:22.520" v="9110" actId="20577"/>
          <ac:spMkLst>
            <pc:docMk/>
            <pc:sldMk cId="1606984540" sldId="333"/>
            <ac:spMk id="2" creationId="{285E07F0-F13B-4599-B49B-AEB84A54B559}"/>
          </ac:spMkLst>
        </pc:spChg>
        <pc:spChg chg="mod">
          <ac:chgData name="Clare Cunningham" userId="03580319-cc52-4e7a-85d6-da46fce94494" providerId="ADAL" clId="{A651BD03-EBC1-4AA6-A943-B607FF60D582}" dt="2021-05-10T11:29:03.936" v="9106" actId="20577"/>
          <ac:spMkLst>
            <pc:docMk/>
            <pc:sldMk cId="1606984540" sldId="333"/>
            <ac:spMk id="3" creationId="{2036E292-5A53-40D9-8E4D-78AA1CE445E4}"/>
          </ac:spMkLst>
        </pc:spChg>
      </pc:sldChg>
      <pc:sldChg chg="add del">
        <pc:chgData name="Clare Cunningham" userId="03580319-cc52-4e7a-85d6-da46fce94494" providerId="ADAL" clId="{A651BD03-EBC1-4AA6-A943-B607FF60D582}" dt="2021-05-10T11:36:01.024" v="9520" actId="47"/>
        <pc:sldMkLst>
          <pc:docMk/>
          <pc:sldMk cId="1709877160" sldId="334"/>
        </pc:sldMkLst>
      </pc:sldChg>
      <pc:sldChg chg="modSp add mod modNotesTx">
        <pc:chgData name="Clare Cunningham" userId="03580319-cc52-4e7a-85d6-da46fce94494" providerId="ADAL" clId="{A651BD03-EBC1-4AA6-A943-B607FF60D582}" dt="2021-05-10T11:35:48.462" v="9519" actId="1076"/>
        <pc:sldMkLst>
          <pc:docMk/>
          <pc:sldMk cId="2516453468" sldId="335"/>
        </pc:sldMkLst>
        <pc:spChg chg="mod">
          <ac:chgData name="Clare Cunningham" userId="03580319-cc52-4e7a-85d6-da46fce94494" providerId="ADAL" clId="{A651BD03-EBC1-4AA6-A943-B607FF60D582}" dt="2021-05-10T11:35:48.462" v="9519" actId="1076"/>
          <ac:spMkLst>
            <pc:docMk/>
            <pc:sldMk cId="2516453468" sldId="335"/>
            <ac:spMk id="2" creationId="{285E07F0-F13B-4599-B49B-AEB84A54B559}"/>
          </ac:spMkLst>
        </pc:spChg>
        <pc:spChg chg="mod">
          <ac:chgData name="Clare Cunningham" userId="03580319-cc52-4e7a-85d6-da46fce94494" providerId="ADAL" clId="{A651BD03-EBC1-4AA6-A943-B607FF60D582}" dt="2021-05-10T11:31:05.111" v="9325" actId="20577"/>
          <ac:spMkLst>
            <pc:docMk/>
            <pc:sldMk cId="2516453468" sldId="335"/>
            <ac:spMk id="3" creationId="{2036E292-5A53-40D9-8E4D-78AA1CE445E4}"/>
          </ac:spMkLst>
        </pc:spChg>
      </pc:sldChg>
      <pc:sldChg chg="modSp add mod ord modNotesTx">
        <pc:chgData name="Clare Cunningham" userId="03580319-cc52-4e7a-85d6-da46fce94494" providerId="ADAL" clId="{A651BD03-EBC1-4AA6-A943-B607FF60D582}" dt="2021-05-10T12:07:16.910" v="11131" actId="255"/>
        <pc:sldMkLst>
          <pc:docMk/>
          <pc:sldMk cId="3022022841" sldId="336"/>
        </pc:sldMkLst>
        <pc:spChg chg="mod">
          <ac:chgData name="Clare Cunningham" userId="03580319-cc52-4e7a-85d6-da46fce94494" providerId="ADAL" clId="{A651BD03-EBC1-4AA6-A943-B607FF60D582}" dt="2021-05-10T12:07:16.910" v="11131" actId="255"/>
          <ac:spMkLst>
            <pc:docMk/>
            <pc:sldMk cId="3022022841" sldId="336"/>
            <ac:spMk id="2" creationId="{285E07F0-F13B-4599-B49B-AEB84A54B559}"/>
          </ac:spMkLst>
        </pc:spChg>
        <pc:spChg chg="mod">
          <ac:chgData name="Clare Cunningham" userId="03580319-cc52-4e7a-85d6-da46fce94494" providerId="ADAL" clId="{A651BD03-EBC1-4AA6-A943-B607FF60D582}" dt="2021-05-10T11:49:14.363" v="9622" actId="313"/>
          <ac:spMkLst>
            <pc:docMk/>
            <pc:sldMk cId="3022022841" sldId="336"/>
            <ac:spMk id="3" creationId="{2036E292-5A53-40D9-8E4D-78AA1CE445E4}"/>
          </ac:spMkLst>
        </pc:spChg>
      </pc:sldChg>
      <pc:sldChg chg="modSp new del mod modNotesTx">
        <pc:chgData name="Clare Cunningham" userId="03580319-cc52-4e7a-85d6-da46fce94494" providerId="ADAL" clId="{A651BD03-EBC1-4AA6-A943-B607FF60D582}" dt="2021-05-10T12:32:50.102" v="13862" actId="47"/>
        <pc:sldMkLst>
          <pc:docMk/>
          <pc:sldMk cId="2346573047" sldId="337"/>
        </pc:sldMkLst>
        <pc:spChg chg="mod">
          <ac:chgData name="Clare Cunningham" userId="03580319-cc52-4e7a-85d6-da46fce94494" providerId="ADAL" clId="{A651BD03-EBC1-4AA6-A943-B607FF60D582}" dt="2021-05-10T11:53:17.238" v="9685" actId="20577"/>
          <ac:spMkLst>
            <pc:docMk/>
            <pc:sldMk cId="2346573047" sldId="337"/>
            <ac:spMk id="2" creationId="{A6E0407A-CCC7-41CB-BBB1-17D03038A1F0}"/>
          </ac:spMkLst>
        </pc:spChg>
        <pc:spChg chg="mod">
          <ac:chgData name="Clare Cunningham" userId="03580319-cc52-4e7a-85d6-da46fce94494" providerId="ADAL" clId="{A651BD03-EBC1-4AA6-A943-B607FF60D582}" dt="2021-05-10T12:31:52.445" v="13741" actId="21"/>
          <ac:spMkLst>
            <pc:docMk/>
            <pc:sldMk cId="2346573047" sldId="337"/>
            <ac:spMk id="3" creationId="{F749D95A-FE5C-44BA-AF48-B1B7FA1D80CF}"/>
          </ac:spMkLst>
        </pc:spChg>
      </pc:sldChg>
      <pc:sldChg chg="add">
        <pc:chgData name="Clare Cunningham" userId="03580319-cc52-4e7a-85d6-da46fce94494" providerId="ADAL" clId="{A651BD03-EBC1-4AA6-A943-B607FF60D582}" dt="2021-05-10T11:58:34.923" v="10270"/>
        <pc:sldMkLst>
          <pc:docMk/>
          <pc:sldMk cId="491670621" sldId="338"/>
        </pc:sldMkLst>
      </pc:sldChg>
      <pc:sldChg chg="modSp add mod modNotesTx">
        <pc:chgData name="Clare Cunningham" userId="03580319-cc52-4e7a-85d6-da46fce94494" providerId="ADAL" clId="{A651BD03-EBC1-4AA6-A943-B607FF60D582}" dt="2021-05-10T13:07:07.634" v="13941" actId="20577"/>
        <pc:sldMkLst>
          <pc:docMk/>
          <pc:sldMk cId="161915338" sldId="339"/>
        </pc:sldMkLst>
        <pc:spChg chg="mod">
          <ac:chgData name="Clare Cunningham" userId="03580319-cc52-4e7a-85d6-da46fce94494" providerId="ADAL" clId="{A651BD03-EBC1-4AA6-A943-B607FF60D582}" dt="2021-05-10T12:15:14.095" v="11802" actId="20577"/>
          <ac:spMkLst>
            <pc:docMk/>
            <pc:sldMk cId="161915338" sldId="339"/>
            <ac:spMk id="2" creationId="{285E07F0-F13B-4599-B49B-AEB84A54B559}"/>
          </ac:spMkLst>
        </pc:spChg>
        <pc:spChg chg="mod">
          <ac:chgData name="Clare Cunningham" userId="03580319-cc52-4e7a-85d6-da46fce94494" providerId="ADAL" clId="{A651BD03-EBC1-4AA6-A943-B607FF60D582}" dt="2021-05-10T12:08:01.069" v="11154" actId="20577"/>
          <ac:spMkLst>
            <pc:docMk/>
            <pc:sldMk cId="161915338" sldId="339"/>
            <ac:spMk id="3" creationId="{2036E292-5A53-40D9-8E4D-78AA1CE445E4}"/>
          </ac:spMkLst>
        </pc:spChg>
      </pc:sldChg>
      <pc:sldChg chg="modSp add mod modNotesTx">
        <pc:chgData name="Clare Cunningham" userId="03580319-cc52-4e7a-85d6-da46fce94494" providerId="ADAL" clId="{A651BD03-EBC1-4AA6-A943-B607FF60D582}" dt="2021-05-10T12:15:04.661" v="11801" actId="20577"/>
        <pc:sldMkLst>
          <pc:docMk/>
          <pc:sldMk cId="3086771373" sldId="340"/>
        </pc:sldMkLst>
        <pc:spChg chg="mod">
          <ac:chgData name="Clare Cunningham" userId="03580319-cc52-4e7a-85d6-da46fce94494" providerId="ADAL" clId="{A651BD03-EBC1-4AA6-A943-B607FF60D582}" dt="2021-05-10T12:15:04.661" v="11801" actId="20577"/>
          <ac:spMkLst>
            <pc:docMk/>
            <pc:sldMk cId="3086771373" sldId="340"/>
            <ac:spMk id="2" creationId="{285E07F0-F13B-4599-B49B-AEB84A54B559}"/>
          </ac:spMkLst>
        </pc:spChg>
        <pc:spChg chg="mod">
          <ac:chgData name="Clare Cunningham" userId="03580319-cc52-4e7a-85d6-da46fce94494" providerId="ADAL" clId="{A651BD03-EBC1-4AA6-A943-B607FF60D582}" dt="2021-05-10T12:10:40.386" v="11389" actId="20577"/>
          <ac:spMkLst>
            <pc:docMk/>
            <pc:sldMk cId="3086771373" sldId="340"/>
            <ac:spMk id="3" creationId="{2036E292-5A53-40D9-8E4D-78AA1CE445E4}"/>
          </ac:spMkLst>
        </pc:spChg>
      </pc:sldChg>
      <pc:sldChg chg="modSp add mod modNotesTx">
        <pc:chgData name="Clare Cunningham" userId="03580319-cc52-4e7a-85d6-da46fce94494" providerId="ADAL" clId="{A651BD03-EBC1-4AA6-A943-B607FF60D582}" dt="2021-05-10T12:21:39.648" v="13047" actId="1076"/>
        <pc:sldMkLst>
          <pc:docMk/>
          <pc:sldMk cId="3153784459" sldId="341"/>
        </pc:sldMkLst>
        <pc:spChg chg="mod">
          <ac:chgData name="Clare Cunningham" userId="03580319-cc52-4e7a-85d6-da46fce94494" providerId="ADAL" clId="{A651BD03-EBC1-4AA6-A943-B607FF60D582}" dt="2021-05-10T12:21:39.648" v="13047" actId="1076"/>
          <ac:spMkLst>
            <pc:docMk/>
            <pc:sldMk cId="3153784459" sldId="341"/>
            <ac:spMk id="2" creationId="{285E07F0-F13B-4599-B49B-AEB84A54B559}"/>
          </ac:spMkLst>
        </pc:spChg>
        <pc:spChg chg="mod">
          <ac:chgData name="Clare Cunningham" userId="03580319-cc52-4e7a-85d6-da46fce94494" providerId="ADAL" clId="{A651BD03-EBC1-4AA6-A943-B607FF60D582}" dt="2021-05-10T12:16:17.969" v="11981" actId="20577"/>
          <ac:spMkLst>
            <pc:docMk/>
            <pc:sldMk cId="3153784459" sldId="341"/>
            <ac:spMk id="3" creationId="{2036E292-5A53-40D9-8E4D-78AA1CE445E4}"/>
          </ac:spMkLst>
        </pc:spChg>
      </pc:sldChg>
      <pc:sldChg chg="modSp add mod modNotesTx">
        <pc:chgData name="Clare Cunningham" userId="03580319-cc52-4e7a-85d6-da46fce94494" providerId="ADAL" clId="{A651BD03-EBC1-4AA6-A943-B607FF60D582}" dt="2021-05-10T12:25:38.550" v="13695" actId="20577"/>
        <pc:sldMkLst>
          <pc:docMk/>
          <pc:sldMk cId="55584247" sldId="342"/>
        </pc:sldMkLst>
        <pc:spChg chg="mod">
          <ac:chgData name="Clare Cunningham" userId="03580319-cc52-4e7a-85d6-da46fce94494" providerId="ADAL" clId="{A651BD03-EBC1-4AA6-A943-B607FF60D582}" dt="2021-05-10T12:22:49.213" v="13068" actId="20577"/>
          <ac:spMkLst>
            <pc:docMk/>
            <pc:sldMk cId="55584247" sldId="342"/>
            <ac:spMk id="2" creationId="{285E07F0-F13B-4599-B49B-AEB84A54B559}"/>
          </ac:spMkLst>
        </pc:spChg>
        <pc:spChg chg="mod">
          <ac:chgData name="Clare Cunningham" userId="03580319-cc52-4e7a-85d6-da46fce94494" providerId="ADAL" clId="{A651BD03-EBC1-4AA6-A943-B607FF60D582}" dt="2021-05-10T12:22:23.241" v="13061" actId="20577"/>
          <ac:spMkLst>
            <pc:docMk/>
            <pc:sldMk cId="55584247" sldId="342"/>
            <ac:spMk id="3" creationId="{2036E292-5A53-40D9-8E4D-78AA1CE445E4}"/>
          </ac:spMkLst>
        </pc:spChg>
      </pc:sldChg>
      <pc:sldChg chg="modSp add mod modNotesTx">
        <pc:chgData name="Clare Cunningham" userId="03580319-cc52-4e7a-85d6-da46fce94494" providerId="ADAL" clId="{A651BD03-EBC1-4AA6-A943-B607FF60D582}" dt="2021-05-10T12:31:37.902" v="13739" actId="20577"/>
        <pc:sldMkLst>
          <pc:docMk/>
          <pc:sldMk cId="3768319331" sldId="343"/>
        </pc:sldMkLst>
        <pc:spChg chg="mod">
          <ac:chgData name="Clare Cunningham" userId="03580319-cc52-4e7a-85d6-da46fce94494" providerId="ADAL" clId="{A651BD03-EBC1-4AA6-A943-B607FF60D582}" dt="2021-05-10T12:31:37.902" v="13739" actId="20577"/>
          <ac:spMkLst>
            <pc:docMk/>
            <pc:sldMk cId="3768319331" sldId="343"/>
            <ac:spMk id="2" creationId="{285E07F0-F13B-4599-B49B-AEB84A54B559}"/>
          </ac:spMkLst>
        </pc:spChg>
        <pc:spChg chg="mod">
          <ac:chgData name="Clare Cunningham" userId="03580319-cc52-4e7a-85d6-da46fce94494" providerId="ADAL" clId="{A651BD03-EBC1-4AA6-A943-B607FF60D582}" dt="2021-05-10T12:27:16.301" v="13702" actId="20577"/>
          <ac:spMkLst>
            <pc:docMk/>
            <pc:sldMk cId="3768319331" sldId="343"/>
            <ac:spMk id="3" creationId="{2036E292-5A53-40D9-8E4D-78AA1CE445E4}"/>
          </ac:spMkLst>
        </pc:spChg>
      </pc:sldChg>
      <pc:sldChg chg="add del">
        <pc:chgData name="Clare Cunningham" userId="03580319-cc52-4e7a-85d6-da46fce94494" providerId="ADAL" clId="{A651BD03-EBC1-4AA6-A943-B607FF60D582}" dt="2021-05-10T12:30:05.766" v="13718"/>
        <pc:sldMkLst>
          <pc:docMk/>
          <pc:sldMk cId="662837239" sldId="344"/>
        </pc:sldMkLst>
      </pc:sldChg>
      <pc:sldChg chg="modSp add mod modNotesTx">
        <pc:chgData name="Clare Cunningham" userId="03580319-cc52-4e7a-85d6-da46fce94494" providerId="ADAL" clId="{A651BD03-EBC1-4AA6-A943-B607FF60D582}" dt="2021-05-10T12:35:02.580" v="13939" actId="20577"/>
        <pc:sldMkLst>
          <pc:docMk/>
          <pc:sldMk cId="2916365097" sldId="344"/>
        </pc:sldMkLst>
        <pc:spChg chg="mod">
          <ac:chgData name="Clare Cunningham" userId="03580319-cc52-4e7a-85d6-da46fce94494" providerId="ADAL" clId="{A651BD03-EBC1-4AA6-A943-B607FF60D582}" dt="2021-05-10T12:34:43.347" v="13889" actId="1076"/>
          <ac:spMkLst>
            <pc:docMk/>
            <pc:sldMk cId="2916365097" sldId="344"/>
            <ac:spMk id="2" creationId="{285E07F0-F13B-4599-B49B-AEB84A54B559}"/>
          </ac:spMkLst>
        </pc:spChg>
      </pc:sldChg>
      <pc:sldChg chg="addSp modSp new mod">
        <pc:chgData name="Clare Cunningham" userId="03580319-cc52-4e7a-85d6-da46fce94494" providerId="ADAL" clId="{A651BD03-EBC1-4AA6-A943-B607FF60D582}" dt="2021-05-10T13:44:44.018" v="14472" actId="20577"/>
        <pc:sldMkLst>
          <pc:docMk/>
          <pc:sldMk cId="1702799987" sldId="345"/>
        </pc:sldMkLst>
        <pc:spChg chg="mod">
          <ac:chgData name="Clare Cunningham" userId="03580319-cc52-4e7a-85d6-da46fce94494" providerId="ADAL" clId="{A651BD03-EBC1-4AA6-A943-B607FF60D582}" dt="2021-05-10T13:44:44.018" v="14472" actId="20577"/>
          <ac:spMkLst>
            <pc:docMk/>
            <pc:sldMk cId="1702799987" sldId="345"/>
            <ac:spMk id="3" creationId="{92418C7C-2A56-42B1-BF04-F8B5DA12FCB9}"/>
          </ac:spMkLst>
        </pc:spChg>
        <pc:spChg chg="add mod">
          <ac:chgData name="Clare Cunningham" userId="03580319-cc52-4e7a-85d6-da46fce94494" providerId="ADAL" clId="{A651BD03-EBC1-4AA6-A943-B607FF60D582}" dt="2021-05-10T13:44:19.221" v="14454" actId="21"/>
          <ac:spMkLst>
            <pc:docMk/>
            <pc:sldMk cId="1702799987" sldId="345"/>
            <ac:spMk id="7" creationId="{49163AB7-53C0-42CD-85A0-8B892E04B392}"/>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0.jpg"/><Relationship Id="rId4" Type="http://schemas.openxmlformats.org/officeDocument/2006/relationships/image" Target="../media/image13.jpeg"/></Relationships>
</file>

<file path=ppt/diagrams/_rels/data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image" Target="../media/image10.jpg"/><Relationship Id="rId4" Type="http://schemas.openxmlformats.org/officeDocument/2006/relationships/image" Target="../media/image16.jpeg"/></Relationships>
</file>

<file path=ppt/diagrams/_rels/data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image" Target="../media/image10.jpg"/><Relationship Id="rId4" Type="http://schemas.openxmlformats.org/officeDocument/2006/relationships/image" Target="../media/image19.jpg"/></Relationships>
</file>

<file path=ppt/diagrams/_rels/drawing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0.jpg"/><Relationship Id="rId4" Type="http://schemas.openxmlformats.org/officeDocument/2006/relationships/image" Target="../media/image13.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image" Target="../media/image10.jpg"/><Relationship Id="rId4" Type="http://schemas.openxmlformats.org/officeDocument/2006/relationships/image" Target="../media/image16.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image" Target="../media/image10.jpg"/><Relationship Id="rId4" Type="http://schemas.openxmlformats.org/officeDocument/2006/relationships/image" Target="../media/image19.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51BA6C-BBD0-46D3-B881-3467B0EA8870}" type="doc">
      <dgm:prSet loTypeId="urn:microsoft.com/office/officeart/2008/layout/CircularPictureCallout" loCatId="picture" qsTypeId="urn:microsoft.com/office/officeart/2005/8/quickstyle/simple1" qsCatId="simple" csTypeId="urn:microsoft.com/office/officeart/2005/8/colors/accent1_2" csCatId="accent1" phldr="1"/>
      <dgm:spPr/>
      <dgm:t>
        <a:bodyPr/>
        <a:lstStyle/>
        <a:p>
          <a:endParaRPr lang="en-GB"/>
        </a:p>
      </dgm:t>
    </dgm:pt>
    <dgm:pt modelId="{55183C0A-7F28-40EA-8BAA-7FA3C1195599}">
      <dgm:prSet/>
      <dgm:spPr/>
      <dgm:t>
        <a:bodyPr/>
        <a:lstStyle/>
        <a:p>
          <a:endParaRPr lang="en-GB"/>
        </a:p>
      </dgm:t>
    </dgm:pt>
    <dgm:pt modelId="{7FE719AC-4BB2-467F-9773-1C8E10E145E5}" type="parTrans" cxnId="{23D6AE94-2066-4794-87EA-2E03005E359C}">
      <dgm:prSet/>
      <dgm:spPr/>
      <dgm:t>
        <a:bodyPr/>
        <a:lstStyle/>
        <a:p>
          <a:endParaRPr lang="en-GB"/>
        </a:p>
      </dgm:t>
    </dgm:pt>
    <dgm:pt modelId="{5F6BAE89-EBCF-418E-984C-26C52B5923D6}" type="sibTrans" cxnId="{23D6AE94-2066-4794-87EA-2E03005E359C}">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t="-23000" b="-23000"/>
          </a:stretch>
        </a:blipFill>
      </dgm:spPr>
      <dgm:t>
        <a:bodyPr/>
        <a:lstStyle/>
        <a:p>
          <a:endParaRPr lang="en-GB"/>
        </a:p>
      </dgm:t>
    </dgm:pt>
    <dgm:pt modelId="{B5E05632-285E-4C60-B19C-2E95777651F6}">
      <dgm:prSet phldrT="[Text]"/>
      <dgm:spPr/>
      <dgm:t>
        <a:bodyPr/>
        <a:lstStyle/>
        <a:p>
          <a:r>
            <a:rPr lang="en-GB" dirty="0"/>
            <a:t>Eco anxiety</a:t>
          </a:r>
        </a:p>
      </dgm:t>
    </dgm:pt>
    <dgm:pt modelId="{7DD7CCD4-99CD-44E6-83A9-B21608F5F609}" type="parTrans" cxnId="{37F7AA8A-52B3-4946-94B1-DA8B87AEAE22}">
      <dgm:prSet/>
      <dgm:spPr/>
      <dgm:t>
        <a:bodyPr/>
        <a:lstStyle/>
        <a:p>
          <a:endParaRPr lang="en-GB"/>
        </a:p>
      </dgm:t>
    </dgm:pt>
    <dgm:pt modelId="{08BEB8D7-CC15-4811-8566-82F29E89C68B}" type="sibTrans" cxnId="{37F7AA8A-52B3-4946-94B1-DA8B87AEAE22}">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dgm:spPr>
      <dgm:t>
        <a:bodyPr/>
        <a:lstStyle/>
        <a:p>
          <a:endParaRPr lang="en-GB"/>
        </a:p>
      </dgm:t>
      <dgm:extLst>
        <a:ext uri="{E40237B7-FDA0-4F09-8148-C483321AD2D9}">
          <dgm14:cNvPr xmlns:dgm14="http://schemas.microsoft.com/office/drawing/2010/diagram" id="0" name="" descr="Person in distress"/>
        </a:ext>
      </dgm:extLst>
    </dgm:pt>
    <dgm:pt modelId="{3DF41827-FA23-4093-A896-440A341E56D8}">
      <dgm:prSet phldrT="[Text]"/>
      <dgm:spPr/>
      <dgm:t>
        <a:bodyPr/>
        <a:lstStyle/>
        <a:p>
          <a:r>
            <a:rPr lang="en-GB" dirty="0"/>
            <a:t>Psychological distance</a:t>
          </a:r>
        </a:p>
      </dgm:t>
    </dgm:pt>
    <dgm:pt modelId="{C8457FEF-2D89-4956-A458-FD7FE5C14D7D}" type="parTrans" cxnId="{EF753659-5078-4E2B-9AFA-393CDFABD525}">
      <dgm:prSet/>
      <dgm:spPr/>
      <dgm:t>
        <a:bodyPr/>
        <a:lstStyle/>
        <a:p>
          <a:endParaRPr lang="en-GB"/>
        </a:p>
      </dgm:t>
    </dgm:pt>
    <dgm:pt modelId="{0A4B1FB8-5AE8-4850-B1E3-96823857B29E}" type="sibTrans" cxnId="{EF753659-5078-4E2B-9AFA-393CDFABD525}">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l="-24000" r="-24000"/>
          </a:stretch>
        </a:blipFill>
      </dgm:spPr>
      <dgm:t>
        <a:bodyPr/>
        <a:lstStyle/>
        <a:p>
          <a:endParaRPr lang="en-GB"/>
        </a:p>
      </dgm:t>
      <dgm:extLst>
        <a:ext uri="{E40237B7-FDA0-4F09-8148-C483321AD2D9}">
          <dgm14:cNvPr xmlns:dgm14="http://schemas.microsoft.com/office/drawing/2010/diagram" id="0" name="" descr="Tornado on a field"/>
        </a:ext>
      </dgm:extLst>
    </dgm:pt>
    <dgm:pt modelId="{88FB5F89-05EC-4AA2-A11B-BBA8276DD376}">
      <dgm:prSet phldrT="[Text]"/>
      <dgm:spPr/>
      <dgm:t>
        <a:bodyPr/>
        <a:lstStyle/>
        <a:p>
          <a:endParaRPr lang="en-GB" dirty="0"/>
        </a:p>
      </dgm:t>
    </dgm:pt>
    <dgm:pt modelId="{4878941F-1EBA-4B35-91AB-06BFB08F33AB}" type="parTrans" cxnId="{6DA11196-01CD-48B8-8034-81EECA00B43C}">
      <dgm:prSet/>
      <dgm:spPr/>
      <dgm:t>
        <a:bodyPr/>
        <a:lstStyle/>
        <a:p>
          <a:endParaRPr lang="en-GB"/>
        </a:p>
      </dgm:t>
    </dgm:pt>
    <dgm:pt modelId="{6B226124-B122-4DAC-BCB9-0CD0F93DAE7F}" type="sibTrans" cxnId="{6DA11196-01CD-48B8-8034-81EECA00B43C}">
      <dgm:prSet/>
      <dgm:spPr>
        <a:blipFill>
          <a:blip xmlns:r="http://schemas.openxmlformats.org/officeDocument/2006/relationships" r:embed="rId4">
            <a:extLst>
              <a:ext uri="{28A0092B-C50C-407E-A947-70E740481C1C}">
                <a14:useLocalDpi xmlns:a14="http://schemas.microsoft.com/office/drawing/2010/main" val="0"/>
              </a:ext>
            </a:extLst>
          </a:blip>
          <a:srcRect/>
          <a:stretch>
            <a:fillRect l="-25000" r="-25000"/>
          </a:stretch>
        </a:blipFill>
      </dgm:spPr>
      <dgm:t>
        <a:bodyPr/>
        <a:lstStyle/>
        <a:p>
          <a:endParaRPr lang="en-GB"/>
        </a:p>
      </dgm:t>
      <dgm:extLst>
        <a:ext uri="{E40237B7-FDA0-4F09-8148-C483321AD2D9}">
          <dgm14:cNvPr xmlns:dgm14="http://schemas.microsoft.com/office/drawing/2010/diagram" id="0" name="" descr="Hands being raised up"/>
        </a:ext>
      </dgm:extLst>
    </dgm:pt>
    <dgm:pt modelId="{24960AD4-CAAF-4DE8-882F-E00410CF9D7F}" type="pres">
      <dgm:prSet presAssocID="{B751BA6C-BBD0-46D3-B881-3467B0EA8870}" presName="Name0" presStyleCnt="0">
        <dgm:presLayoutVars>
          <dgm:chMax val="7"/>
          <dgm:chPref val="7"/>
          <dgm:dir/>
        </dgm:presLayoutVars>
      </dgm:prSet>
      <dgm:spPr/>
    </dgm:pt>
    <dgm:pt modelId="{4FEB1B58-5F10-42CA-B315-033B5C692962}" type="pres">
      <dgm:prSet presAssocID="{B751BA6C-BBD0-46D3-B881-3467B0EA8870}" presName="Name1" presStyleCnt="0"/>
      <dgm:spPr/>
    </dgm:pt>
    <dgm:pt modelId="{B437BAF1-902A-47FD-88C5-F88354B5D23B}" type="pres">
      <dgm:prSet presAssocID="{5F6BAE89-EBCF-418E-984C-26C52B5923D6}" presName="picture_1" presStyleCnt="0"/>
      <dgm:spPr/>
    </dgm:pt>
    <dgm:pt modelId="{C7A74900-AA01-414B-809A-6859635CAB8F}" type="pres">
      <dgm:prSet presAssocID="{5F6BAE89-EBCF-418E-984C-26C52B5923D6}" presName="pictureRepeatNode" presStyleLbl="alignImgPlace1" presStyleIdx="0" presStyleCnt="4"/>
      <dgm:spPr/>
    </dgm:pt>
    <dgm:pt modelId="{F4AEEC6C-A809-4CD2-A00A-3932D99AA513}" type="pres">
      <dgm:prSet presAssocID="{55183C0A-7F28-40EA-8BAA-7FA3C1195599}" presName="text_1" presStyleLbl="node1" presStyleIdx="0" presStyleCnt="0">
        <dgm:presLayoutVars>
          <dgm:bulletEnabled val="1"/>
        </dgm:presLayoutVars>
      </dgm:prSet>
      <dgm:spPr/>
    </dgm:pt>
    <dgm:pt modelId="{396C9E85-8948-4C71-B008-EA76FDD55BC1}" type="pres">
      <dgm:prSet presAssocID="{08BEB8D7-CC15-4811-8566-82F29E89C68B}" presName="picture_2" presStyleCnt="0"/>
      <dgm:spPr/>
    </dgm:pt>
    <dgm:pt modelId="{48264C5E-6091-4B51-A685-C275914E3058}" type="pres">
      <dgm:prSet presAssocID="{08BEB8D7-CC15-4811-8566-82F29E89C68B}" presName="pictureRepeatNode" presStyleLbl="alignImgPlace1" presStyleIdx="1" presStyleCnt="4"/>
      <dgm:spPr/>
    </dgm:pt>
    <dgm:pt modelId="{4E6445C9-0C7E-44D0-8B42-795385F79339}" type="pres">
      <dgm:prSet presAssocID="{B5E05632-285E-4C60-B19C-2E95777651F6}" presName="line_2" presStyleLbl="parChTrans1D1" presStyleIdx="0" presStyleCnt="3"/>
      <dgm:spPr/>
    </dgm:pt>
    <dgm:pt modelId="{D244506B-FBF2-4FF4-9CB8-0D652563649F}" type="pres">
      <dgm:prSet presAssocID="{B5E05632-285E-4C60-B19C-2E95777651F6}" presName="textparent_2" presStyleLbl="node1" presStyleIdx="0" presStyleCnt="0"/>
      <dgm:spPr/>
    </dgm:pt>
    <dgm:pt modelId="{F9B29863-619C-4C01-835A-871ACF3AE49A}" type="pres">
      <dgm:prSet presAssocID="{B5E05632-285E-4C60-B19C-2E95777651F6}" presName="text_2" presStyleLbl="revTx" presStyleIdx="0" presStyleCnt="3">
        <dgm:presLayoutVars>
          <dgm:bulletEnabled val="1"/>
        </dgm:presLayoutVars>
      </dgm:prSet>
      <dgm:spPr/>
    </dgm:pt>
    <dgm:pt modelId="{9549CCF1-09B2-4F5D-86AA-AADADC7106D1}" type="pres">
      <dgm:prSet presAssocID="{0A4B1FB8-5AE8-4850-B1E3-96823857B29E}" presName="picture_3" presStyleCnt="0"/>
      <dgm:spPr/>
    </dgm:pt>
    <dgm:pt modelId="{4E0B078D-530C-456D-A156-416B4B8B8379}" type="pres">
      <dgm:prSet presAssocID="{0A4B1FB8-5AE8-4850-B1E3-96823857B29E}" presName="pictureRepeatNode" presStyleLbl="alignImgPlace1" presStyleIdx="2" presStyleCnt="4"/>
      <dgm:spPr/>
    </dgm:pt>
    <dgm:pt modelId="{4342D0C3-DFFA-4814-8F21-D8286010D83F}" type="pres">
      <dgm:prSet presAssocID="{3DF41827-FA23-4093-A896-440A341E56D8}" presName="line_3" presStyleLbl="parChTrans1D1" presStyleIdx="1" presStyleCnt="3"/>
      <dgm:spPr/>
    </dgm:pt>
    <dgm:pt modelId="{F44978A7-BE16-41CD-A569-1CFDC281B740}" type="pres">
      <dgm:prSet presAssocID="{3DF41827-FA23-4093-A896-440A341E56D8}" presName="textparent_3" presStyleLbl="node1" presStyleIdx="0" presStyleCnt="0"/>
      <dgm:spPr/>
    </dgm:pt>
    <dgm:pt modelId="{CC5C29CA-0A38-4BCE-816E-1901ED10F6B4}" type="pres">
      <dgm:prSet presAssocID="{3DF41827-FA23-4093-A896-440A341E56D8}" presName="text_3" presStyleLbl="revTx" presStyleIdx="1" presStyleCnt="3">
        <dgm:presLayoutVars>
          <dgm:bulletEnabled val="1"/>
        </dgm:presLayoutVars>
      </dgm:prSet>
      <dgm:spPr/>
    </dgm:pt>
    <dgm:pt modelId="{D58F6C03-093A-48E3-96ED-402CB14004D0}" type="pres">
      <dgm:prSet presAssocID="{6B226124-B122-4DAC-BCB9-0CD0F93DAE7F}" presName="picture_4" presStyleCnt="0"/>
      <dgm:spPr/>
    </dgm:pt>
    <dgm:pt modelId="{0A09E195-EA51-4509-B6E4-B7972ED0DE25}" type="pres">
      <dgm:prSet presAssocID="{6B226124-B122-4DAC-BCB9-0CD0F93DAE7F}" presName="pictureRepeatNode" presStyleLbl="alignImgPlace1" presStyleIdx="3" presStyleCnt="4" custScaleX="115124"/>
      <dgm:spPr/>
    </dgm:pt>
    <dgm:pt modelId="{1511FAF7-45CA-468A-9260-BB70F50671CA}" type="pres">
      <dgm:prSet presAssocID="{88FB5F89-05EC-4AA2-A11B-BBA8276DD376}" presName="line_4" presStyleLbl="parChTrans1D1" presStyleIdx="2" presStyleCnt="3"/>
      <dgm:spPr/>
    </dgm:pt>
    <dgm:pt modelId="{1E758DD7-9515-442E-842C-42C0C2BFFDB0}" type="pres">
      <dgm:prSet presAssocID="{88FB5F89-05EC-4AA2-A11B-BBA8276DD376}" presName="textparent_4" presStyleLbl="node1" presStyleIdx="0" presStyleCnt="0"/>
      <dgm:spPr/>
    </dgm:pt>
    <dgm:pt modelId="{5254122B-2438-4261-860F-66E187BE0892}" type="pres">
      <dgm:prSet presAssocID="{88FB5F89-05EC-4AA2-A11B-BBA8276DD376}" presName="text_4" presStyleLbl="revTx" presStyleIdx="2" presStyleCnt="3">
        <dgm:presLayoutVars>
          <dgm:bulletEnabled val="1"/>
        </dgm:presLayoutVars>
      </dgm:prSet>
      <dgm:spPr/>
    </dgm:pt>
  </dgm:ptLst>
  <dgm:cxnLst>
    <dgm:cxn modelId="{2C722103-7D67-4E9F-B23B-CF6BBAA44D77}" type="presOf" srcId="{55183C0A-7F28-40EA-8BAA-7FA3C1195599}" destId="{F4AEEC6C-A809-4CD2-A00A-3932D99AA513}" srcOrd="0" destOrd="0" presId="urn:microsoft.com/office/officeart/2008/layout/CircularPictureCallout"/>
    <dgm:cxn modelId="{EB5F330B-4D6E-4C9F-8267-F886C07BFEC3}" type="presOf" srcId="{08BEB8D7-CC15-4811-8566-82F29E89C68B}" destId="{48264C5E-6091-4B51-A685-C275914E3058}" srcOrd="0" destOrd="0" presId="urn:microsoft.com/office/officeart/2008/layout/CircularPictureCallout"/>
    <dgm:cxn modelId="{733AA143-2DB9-48FA-BA53-F961783DFA6C}" type="presOf" srcId="{B5E05632-285E-4C60-B19C-2E95777651F6}" destId="{F9B29863-619C-4C01-835A-871ACF3AE49A}" srcOrd="0" destOrd="0" presId="urn:microsoft.com/office/officeart/2008/layout/CircularPictureCallout"/>
    <dgm:cxn modelId="{32D28347-BF20-4FBC-8A9D-5D1E30D7EFE5}" type="presOf" srcId="{0A4B1FB8-5AE8-4850-B1E3-96823857B29E}" destId="{4E0B078D-530C-456D-A156-416B4B8B8379}" srcOrd="0" destOrd="0" presId="urn:microsoft.com/office/officeart/2008/layout/CircularPictureCallout"/>
    <dgm:cxn modelId="{EF753659-5078-4E2B-9AFA-393CDFABD525}" srcId="{B751BA6C-BBD0-46D3-B881-3467B0EA8870}" destId="{3DF41827-FA23-4093-A896-440A341E56D8}" srcOrd="2" destOrd="0" parTransId="{C8457FEF-2D89-4956-A458-FD7FE5C14D7D}" sibTransId="{0A4B1FB8-5AE8-4850-B1E3-96823857B29E}"/>
    <dgm:cxn modelId="{02AEAE80-431A-47D9-936C-4089E2C29349}" type="presOf" srcId="{6B226124-B122-4DAC-BCB9-0CD0F93DAE7F}" destId="{0A09E195-EA51-4509-B6E4-B7972ED0DE25}" srcOrd="0" destOrd="0" presId="urn:microsoft.com/office/officeart/2008/layout/CircularPictureCallout"/>
    <dgm:cxn modelId="{37F7AA8A-52B3-4946-94B1-DA8B87AEAE22}" srcId="{B751BA6C-BBD0-46D3-B881-3467B0EA8870}" destId="{B5E05632-285E-4C60-B19C-2E95777651F6}" srcOrd="1" destOrd="0" parTransId="{7DD7CCD4-99CD-44E6-83A9-B21608F5F609}" sibTransId="{08BEB8D7-CC15-4811-8566-82F29E89C68B}"/>
    <dgm:cxn modelId="{62C3D38A-113C-407C-816C-C6B10523ED2C}" type="presOf" srcId="{5F6BAE89-EBCF-418E-984C-26C52B5923D6}" destId="{C7A74900-AA01-414B-809A-6859635CAB8F}" srcOrd="0" destOrd="0" presId="urn:microsoft.com/office/officeart/2008/layout/CircularPictureCallout"/>
    <dgm:cxn modelId="{F81B8391-4E73-4966-AF83-E9F9810B6252}" type="presOf" srcId="{88FB5F89-05EC-4AA2-A11B-BBA8276DD376}" destId="{5254122B-2438-4261-860F-66E187BE0892}" srcOrd="0" destOrd="0" presId="urn:microsoft.com/office/officeart/2008/layout/CircularPictureCallout"/>
    <dgm:cxn modelId="{23D6AE94-2066-4794-87EA-2E03005E359C}" srcId="{B751BA6C-BBD0-46D3-B881-3467B0EA8870}" destId="{55183C0A-7F28-40EA-8BAA-7FA3C1195599}" srcOrd="0" destOrd="0" parTransId="{7FE719AC-4BB2-467F-9773-1C8E10E145E5}" sibTransId="{5F6BAE89-EBCF-418E-984C-26C52B5923D6}"/>
    <dgm:cxn modelId="{6DA11196-01CD-48B8-8034-81EECA00B43C}" srcId="{B751BA6C-BBD0-46D3-B881-3467B0EA8870}" destId="{88FB5F89-05EC-4AA2-A11B-BBA8276DD376}" srcOrd="3" destOrd="0" parTransId="{4878941F-1EBA-4B35-91AB-06BFB08F33AB}" sibTransId="{6B226124-B122-4DAC-BCB9-0CD0F93DAE7F}"/>
    <dgm:cxn modelId="{CAAAF7CF-FFF9-4303-84E9-BDDBCC311076}" type="presOf" srcId="{B751BA6C-BBD0-46D3-B881-3467B0EA8870}" destId="{24960AD4-CAAF-4DE8-882F-E00410CF9D7F}" srcOrd="0" destOrd="0" presId="urn:microsoft.com/office/officeart/2008/layout/CircularPictureCallout"/>
    <dgm:cxn modelId="{AF2727DC-A8C3-47F1-81CC-BF6DBD611AFD}" type="presOf" srcId="{3DF41827-FA23-4093-A896-440A341E56D8}" destId="{CC5C29CA-0A38-4BCE-816E-1901ED10F6B4}" srcOrd="0" destOrd="0" presId="urn:microsoft.com/office/officeart/2008/layout/CircularPictureCallout"/>
    <dgm:cxn modelId="{1C1E5C44-9192-4E7D-A4DB-BA8BE7D142D7}" type="presParOf" srcId="{24960AD4-CAAF-4DE8-882F-E00410CF9D7F}" destId="{4FEB1B58-5F10-42CA-B315-033B5C692962}" srcOrd="0" destOrd="0" presId="urn:microsoft.com/office/officeart/2008/layout/CircularPictureCallout"/>
    <dgm:cxn modelId="{1F6AFB98-0B1B-41D7-AC1A-F000C8D6CBC0}" type="presParOf" srcId="{4FEB1B58-5F10-42CA-B315-033B5C692962}" destId="{B437BAF1-902A-47FD-88C5-F88354B5D23B}" srcOrd="0" destOrd="0" presId="urn:microsoft.com/office/officeart/2008/layout/CircularPictureCallout"/>
    <dgm:cxn modelId="{1A76FCAF-5B56-40E4-B768-D5E03DE3BD1F}" type="presParOf" srcId="{B437BAF1-902A-47FD-88C5-F88354B5D23B}" destId="{C7A74900-AA01-414B-809A-6859635CAB8F}" srcOrd="0" destOrd="0" presId="urn:microsoft.com/office/officeart/2008/layout/CircularPictureCallout"/>
    <dgm:cxn modelId="{CC1D4196-F130-43B6-AB84-65A29A3463C0}" type="presParOf" srcId="{4FEB1B58-5F10-42CA-B315-033B5C692962}" destId="{F4AEEC6C-A809-4CD2-A00A-3932D99AA513}" srcOrd="1" destOrd="0" presId="urn:microsoft.com/office/officeart/2008/layout/CircularPictureCallout"/>
    <dgm:cxn modelId="{4AA64F3E-4B89-4AC0-B06C-A895D980EE27}" type="presParOf" srcId="{4FEB1B58-5F10-42CA-B315-033B5C692962}" destId="{396C9E85-8948-4C71-B008-EA76FDD55BC1}" srcOrd="2" destOrd="0" presId="urn:microsoft.com/office/officeart/2008/layout/CircularPictureCallout"/>
    <dgm:cxn modelId="{3A3A6410-FA54-4CCB-B460-5607A6C7C547}" type="presParOf" srcId="{396C9E85-8948-4C71-B008-EA76FDD55BC1}" destId="{48264C5E-6091-4B51-A685-C275914E3058}" srcOrd="0" destOrd="0" presId="urn:microsoft.com/office/officeart/2008/layout/CircularPictureCallout"/>
    <dgm:cxn modelId="{25ECCB04-BD13-46B6-B5E6-E1F0C2BC73D4}" type="presParOf" srcId="{4FEB1B58-5F10-42CA-B315-033B5C692962}" destId="{4E6445C9-0C7E-44D0-8B42-795385F79339}" srcOrd="3" destOrd="0" presId="urn:microsoft.com/office/officeart/2008/layout/CircularPictureCallout"/>
    <dgm:cxn modelId="{61855BDD-A539-424E-9D6E-77BEA97304D4}" type="presParOf" srcId="{4FEB1B58-5F10-42CA-B315-033B5C692962}" destId="{D244506B-FBF2-4FF4-9CB8-0D652563649F}" srcOrd="4" destOrd="0" presId="urn:microsoft.com/office/officeart/2008/layout/CircularPictureCallout"/>
    <dgm:cxn modelId="{576BFE07-1C02-4723-8320-C55EC64D5122}" type="presParOf" srcId="{D244506B-FBF2-4FF4-9CB8-0D652563649F}" destId="{F9B29863-619C-4C01-835A-871ACF3AE49A}" srcOrd="0" destOrd="0" presId="urn:microsoft.com/office/officeart/2008/layout/CircularPictureCallout"/>
    <dgm:cxn modelId="{13D8CDB2-9005-476C-89C8-3D7B80DF1173}" type="presParOf" srcId="{4FEB1B58-5F10-42CA-B315-033B5C692962}" destId="{9549CCF1-09B2-4F5D-86AA-AADADC7106D1}" srcOrd="5" destOrd="0" presId="urn:microsoft.com/office/officeart/2008/layout/CircularPictureCallout"/>
    <dgm:cxn modelId="{54482F56-0235-4B9C-84D8-25190AFC646F}" type="presParOf" srcId="{9549CCF1-09B2-4F5D-86AA-AADADC7106D1}" destId="{4E0B078D-530C-456D-A156-416B4B8B8379}" srcOrd="0" destOrd="0" presId="urn:microsoft.com/office/officeart/2008/layout/CircularPictureCallout"/>
    <dgm:cxn modelId="{B1D770C1-53C7-4A92-8B77-CB9B3A8095B4}" type="presParOf" srcId="{4FEB1B58-5F10-42CA-B315-033B5C692962}" destId="{4342D0C3-DFFA-4814-8F21-D8286010D83F}" srcOrd="6" destOrd="0" presId="urn:microsoft.com/office/officeart/2008/layout/CircularPictureCallout"/>
    <dgm:cxn modelId="{6CBD42ED-0060-4F70-A45C-849A927AEBF8}" type="presParOf" srcId="{4FEB1B58-5F10-42CA-B315-033B5C692962}" destId="{F44978A7-BE16-41CD-A569-1CFDC281B740}" srcOrd="7" destOrd="0" presId="urn:microsoft.com/office/officeart/2008/layout/CircularPictureCallout"/>
    <dgm:cxn modelId="{CC8CBF2F-AB6D-4FBE-A056-D92B111CE4F8}" type="presParOf" srcId="{F44978A7-BE16-41CD-A569-1CFDC281B740}" destId="{CC5C29CA-0A38-4BCE-816E-1901ED10F6B4}" srcOrd="0" destOrd="0" presId="urn:microsoft.com/office/officeart/2008/layout/CircularPictureCallout"/>
    <dgm:cxn modelId="{9847A4CE-99E6-4C05-8117-B1A9ABA43184}" type="presParOf" srcId="{4FEB1B58-5F10-42CA-B315-033B5C692962}" destId="{D58F6C03-093A-48E3-96ED-402CB14004D0}" srcOrd="8" destOrd="0" presId="urn:microsoft.com/office/officeart/2008/layout/CircularPictureCallout"/>
    <dgm:cxn modelId="{E6EF9905-3C2A-49B8-8020-1277055C0AC2}" type="presParOf" srcId="{D58F6C03-093A-48E3-96ED-402CB14004D0}" destId="{0A09E195-EA51-4509-B6E4-B7972ED0DE25}" srcOrd="0" destOrd="0" presId="urn:microsoft.com/office/officeart/2008/layout/CircularPictureCallout"/>
    <dgm:cxn modelId="{86CBF94F-BE6F-4545-ACF0-F0A6A049532B}" type="presParOf" srcId="{4FEB1B58-5F10-42CA-B315-033B5C692962}" destId="{1511FAF7-45CA-468A-9260-BB70F50671CA}" srcOrd="9" destOrd="0" presId="urn:microsoft.com/office/officeart/2008/layout/CircularPictureCallout"/>
    <dgm:cxn modelId="{3836B6B3-644D-41D9-9192-1F26E317C01B}" type="presParOf" srcId="{4FEB1B58-5F10-42CA-B315-033B5C692962}" destId="{1E758DD7-9515-442E-842C-42C0C2BFFDB0}" srcOrd="10" destOrd="0" presId="urn:microsoft.com/office/officeart/2008/layout/CircularPictureCallout"/>
    <dgm:cxn modelId="{26328F2C-55FC-4C18-BDFE-465390497926}" type="presParOf" srcId="{1E758DD7-9515-442E-842C-42C0C2BFFDB0}" destId="{5254122B-2438-4261-860F-66E187BE0892}" srcOrd="0" destOrd="0" presId="urn:microsoft.com/office/officeart/2008/layout/CircularPictureCallou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751BA6C-BBD0-46D3-B881-3467B0EA8870}" type="doc">
      <dgm:prSet loTypeId="urn:microsoft.com/office/officeart/2008/layout/CircularPictureCallout" loCatId="picture" qsTypeId="urn:microsoft.com/office/officeart/2005/8/quickstyle/simple1" qsCatId="simple" csTypeId="urn:microsoft.com/office/officeart/2005/8/colors/accent1_2" csCatId="accent1" phldr="1"/>
      <dgm:spPr/>
      <dgm:t>
        <a:bodyPr/>
        <a:lstStyle/>
        <a:p>
          <a:endParaRPr lang="en-GB"/>
        </a:p>
      </dgm:t>
    </dgm:pt>
    <dgm:pt modelId="{55183C0A-7F28-40EA-8BAA-7FA3C1195599}">
      <dgm:prSet/>
      <dgm:spPr/>
      <dgm:t>
        <a:bodyPr/>
        <a:lstStyle/>
        <a:p>
          <a:endParaRPr lang="en-GB"/>
        </a:p>
      </dgm:t>
    </dgm:pt>
    <dgm:pt modelId="{7FE719AC-4BB2-467F-9773-1C8E10E145E5}" type="parTrans" cxnId="{23D6AE94-2066-4794-87EA-2E03005E359C}">
      <dgm:prSet/>
      <dgm:spPr/>
      <dgm:t>
        <a:bodyPr/>
        <a:lstStyle/>
        <a:p>
          <a:endParaRPr lang="en-GB"/>
        </a:p>
      </dgm:t>
    </dgm:pt>
    <dgm:pt modelId="{5F6BAE89-EBCF-418E-984C-26C52B5923D6}" type="sibTrans" cxnId="{23D6AE94-2066-4794-87EA-2E03005E359C}">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t="-23000" b="-23000"/>
          </a:stretch>
        </a:blipFill>
      </dgm:spPr>
      <dgm:t>
        <a:bodyPr/>
        <a:lstStyle/>
        <a:p>
          <a:endParaRPr lang="en-GB"/>
        </a:p>
      </dgm:t>
    </dgm:pt>
    <dgm:pt modelId="{B5E05632-285E-4C60-B19C-2E95777651F6}">
      <dgm:prSet phldrT="[Text]"/>
      <dgm:spPr/>
      <dgm:t>
        <a:bodyPr/>
        <a:lstStyle/>
        <a:p>
          <a:r>
            <a:rPr lang="en-GB" dirty="0"/>
            <a:t>Media</a:t>
          </a:r>
        </a:p>
      </dgm:t>
    </dgm:pt>
    <dgm:pt modelId="{7DD7CCD4-99CD-44E6-83A9-B21608F5F609}" type="parTrans" cxnId="{37F7AA8A-52B3-4946-94B1-DA8B87AEAE22}">
      <dgm:prSet/>
      <dgm:spPr/>
      <dgm:t>
        <a:bodyPr/>
        <a:lstStyle/>
        <a:p>
          <a:endParaRPr lang="en-GB"/>
        </a:p>
      </dgm:t>
    </dgm:pt>
    <dgm:pt modelId="{08BEB8D7-CC15-4811-8566-82F29E89C68B}" type="sibTrans" cxnId="{37F7AA8A-52B3-4946-94B1-DA8B87AEAE22}">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t>
        <a:bodyPr/>
        <a:lstStyle/>
        <a:p>
          <a:endParaRPr lang="en-GB"/>
        </a:p>
      </dgm:t>
      <dgm:extLst>
        <a:ext uri="{E40237B7-FDA0-4F09-8148-C483321AD2D9}">
          <dgm14:cNvPr xmlns:dgm14="http://schemas.microsoft.com/office/drawing/2010/diagram" id="0" name="" descr="Rolls of Newspaper"/>
        </a:ext>
      </dgm:extLst>
    </dgm:pt>
    <dgm:pt modelId="{3DF41827-FA23-4093-A896-440A341E56D8}">
      <dgm:prSet phldrT="[Text]"/>
      <dgm:spPr/>
      <dgm:t>
        <a:bodyPr/>
        <a:lstStyle/>
        <a:p>
          <a:r>
            <a:rPr lang="en-GB" dirty="0"/>
            <a:t>University</a:t>
          </a:r>
        </a:p>
      </dgm:t>
    </dgm:pt>
    <dgm:pt modelId="{C8457FEF-2D89-4956-A458-FD7FE5C14D7D}" type="parTrans" cxnId="{EF753659-5078-4E2B-9AFA-393CDFABD525}">
      <dgm:prSet/>
      <dgm:spPr/>
      <dgm:t>
        <a:bodyPr/>
        <a:lstStyle/>
        <a:p>
          <a:endParaRPr lang="en-GB"/>
        </a:p>
      </dgm:t>
    </dgm:pt>
    <dgm:pt modelId="{0A4B1FB8-5AE8-4850-B1E3-96823857B29E}" type="sibTrans" cxnId="{EF753659-5078-4E2B-9AFA-393CDFABD525}">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t>
        <a:bodyPr/>
        <a:lstStyle/>
        <a:p>
          <a:endParaRPr lang="en-GB"/>
        </a:p>
      </dgm:t>
      <dgm:extLst>
        <a:ext uri="{E40237B7-FDA0-4F09-8148-C483321AD2D9}">
          <dgm14:cNvPr xmlns:dgm14="http://schemas.microsoft.com/office/drawing/2010/diagram" id="0" name="" descr="Students during a graduation ceremony"/>
        </a:ext>
      </dgm:extLst>
    </dgm:pt>
    <dgm:pt modelId="{88FB5F89-05EC-4AA2-A11B-BBA8276DD376}">
      <dgm:prSet phldrT="[Text]"/>
      <dgm:spPr/>
      <dgm:t>
        <a:bodyPr/>
        <a:lstStyle/>
        <a:p>
          <a:r>
            <a:rPr lang="en-GB" dirty="0"/>
            <a:t>Other students</a:t>
          </a:r>
        </a:p>
      </dgm:t>
    </dgm:pt>
    <dgm:pt modelId="{4878941F-1EBA-4B35-91AB-06BFB08F33AB}" type="parTrans" cxnId="{6DA11196-01CD-48B8-8034-81EECA00B43C}">
      <dgm:prSet/>
      <dgm:spPr/>
      <dgm:t>
        <a:bodyPr/>
        <a:lstStyle/>
        <a:p>
          <a:endParaRPr lang="en-GB"/>
        </a:p>
      </dgm:t>
    </dgm:pt>
    <dgm:pt modelId="{6B226124-B122-4DAC-BCB9-0CD0F93DAE7F}" type="sibTrans" cxnId="{6DA11196-01CD-48B8-8034-81EECA00B43C}">
      <dgm:prSet/>
      <dgm:spPr>
        <a:blipFill>
          <a:blip xmlns:r="http://schemas.openxmlformats.org/officeDocument/2006/relationships" r:embed="rId4">
            <a:extLst>
              <a:ext uri="{28A0092B-C50C-407E-A947-70E740481C1C}">
                <a14:useLocalDpi xmlns:a14="http://schemas.microsoft.com/office/drawing/2010/main" val="0"/>
              </a:ext>
            </a:extLst>
          </a:blip>
          <a:srcRect/>
          <a:stretch>
            <a:fillRect l="-25000" r="-25000"/>
          </a:stretch>
        </a:blipFill>
      </dgm:spPr>
      <dgm:t>
        <a:bodyPr/>
        <a:lstStyle/>
        <a:p>
          <a:endParaRPr lang="en-GB"/>
        </a:p>
      </dgm:t>
      <dgm:extLst>
        <a:ext uri="{E40237B7-FDA0-4F09-8148-C483321AD2D9}">
          <dgm14:cNvPr xmlns:dgm14="http://schemas.microsoft.com/office/drawing/2010/diagram" id="0" name="" descr="College students at graduation"/>
        </a:ext>
      </dgm:extLst>
    </dgm:pt>
    <dgm:pt modelId="{24960AD4-CAAF-4DE8-882F-E00410CF9D7F}" type="pres">
      <dgm:prSet presAssocID="{B751BA6C-BBD0-46D3-B881-3467B0EA8870}" presName="Name0" presStyleCnt="0">
        <dgm:presLayoutVars>
          <dgm:chMax val="7"/>
          <dgm:chPref val="7"/>
          <dgm:dir/>
        </dgm:presLayoutVars>
      </dgm:prSet>
      <dgm:spPr/>
    </dgm:pt>
    <dgm:pt modelId="{4FEB1B58-5F10-42CA-B315-033B5C692962}" type="pres">
      <dgm:prSet presAssocID="{B751BA6C-BBD0-46D3-B881-3467B0EA8870}" presName="Name1" presStyleCnt="0"/>
      <dgm:spPr/>
    </dgm:pt>
    <dgm:pt modelId="{B437BAF1-902A-47FD-88C5-F88354B5D23B}" type="pres">
      <dgm:prSet presAssocID="{5F6BAE89-EBCF-418E-984C-26C52B5923D6}" presName="picture_1" presStyleCnt="0"/>
      <dgm:spPr/>
    </dgm:pt>
    <dgm:pt modelId="{C7A74900-AA01-414B-809A-6859635CAB8F}" type="pres">
      <dgm:prSet presAssocID="{5F6BAE89-EBCF-418E-984C-26C52B5923D6}" presName="pictureRepeatNode" presStyleLbl="alignImgPlace1" presStyleIdx="0" presStyleCnt="4"/>
      <dgm:spPr/>
    </dgm:pt>
    <dgm:pt modelId="{F4AEEC6C-A809-4CD2-A00A-3932D99AA513}" type="pres">
      <dgm:prSet presAssocID="{55183C0A-7F28-40EA-8BAA-7FA3C1195599}" presName="text_1" presStyleLbl="node1" presStyleIdx="0" presStyleCnt="0">
        <dgm:presLayoutVars>
          <dgm:bulletEnabled val="1"/>
        </dgm:presLayoutVars>
      </dgm:prSet>
      <dgm:spPr/>
    </dgm:pt>
    <dgm:pt modelId="{396C9E85-8948-4C71-B008-EA76FDD55BC1}" type="pres">
      <dgm:prSet presAssocID="{08BEB8D7-CC15-4811-8566-82F29E89C68B}" presName="picture_2" presStyleCnt="0"/>
      <dgm:spPr/>
    </dgm:pt>
    <dgm:pt modelId="{48264C5E-6091-4B51-A685-C275914E3058}" type="pres">
      <dgm:prSet presAssocID="{08BEB8D7-CC15-4811-8566-82F29E89C68B}" presName="pictureRepeatNode" presStyleLbl="alignImgPlace1" presStyleIdx="1" presStyleCnt="4"/>
      <dgm:spPr/>
    </dgm:pt>
    <dgm:pt modelId="{4E6445C9-0C7E-44D0-8B42-795385F79339}" type="pres">
      <dgm:prSet presAssocID="{B5E05632-285E-4C60-B19C-2E95777651F6}" presName="line_2" presStyleLbl="parChTrans1D1" presStyleIdx="0" presStyleCnt="3"/>
      <dgm:spPr/>
    </dgm:pt>
    <dgm:pt modelId="{D244506B-FBF2-4FF4-9CB8-0D652563649F}" type="pres">
      <dgm:prSet presAssocID="{B5E05632-285E-4C60-B19C-2E95777651F6}" presName="textparent_2" presStyleLbl="node1" presStyleIdx="0" presStyleCnt="0"/>
      <dgm:spPr/>
    </dgm:pt>
    <dgm:pt modelId="{F9B29863-619C-4C01-835A-871ACF3AE49A}" type="pres">
      <dgm:prSet presAssocID="{B5E05632-285E-4C60-B19C-2E95777651F6}" presName="text_2" presStyleLbl="revTx" presStyleIdx="0" presStyleCnt="3">
        <dgm:presLayoutVars>
          <dgm:bulletEnabled val="1"/>
        </dgm:presLayoutVars>
      </dgm:prSet>
      <dgm:spPr/>
    </dgm:pt>
    <dgm:pt modelId="{9549CCF1-09B2-4F5D-86AA-AADADC7106D1}" type="pres">
      <dgm:prSet presAssocID="{0A4B1FB8-5AE8-4850-B1E3-96823857B29E}" presName="picture_3" presStyleCnt="0"/>
      <dgm:spPr/>
    </dgm:pt>
    <dgm:pt modelId="{4E0B078D-530C-456D-A156-416B4B8B8379}" type="pres">
      <dgm:prSet presAssocID="{0A4B1FB8-5AE8-4850-B1E3-96823857B29E}" presName="pictureRepeatNode" presStyleLbl="alignImgPlace1" presStyleIdx="2" presStyleCnt="4"/>
      <dgm:spPr/>
    </dgm:pt>
    <dgm:pt modelId="{4342D0C3-DFFA-4814-8F21-D8286010D83F}" type="pres">
      <dgm:prSet presAssocID="{3DF41827-FA23-4093-A896-440A341E56D8}" presName="line_3" presStyleLbl="parChTrans1D1" presStyleIdx="1" presStyleCnt="3"/>
      <dgm:spPr/>
    </dgm:pt>
    <dgm:pt modelId="{F44978A7-BE16-41CD-A569-1CFDC281B740}" type="pres">
      <dgm:prSet presAssocID="{3DF41827-FA23-4093-A896-440A341E56D8}" presName="textparent_3" presStyleLbl="node1" presStyleIdx="0" presStyleCnt="0"/>
      <dgm:spPr/>
    </dgm:pt>
    <dgm:pt modelId="{CC5C29CA-0A38-4BCE-816E-1901ED10F6B4}" type="pres">
      <dgm:prSet presAssocID="{3DF41827-FA23-4093-A896-440A341E56D8}" presName="text_3" presStyleLbl="revTx" presStyleIdx="1" presStyleCnt="3">
        <dgm:presLayoutVars>
          <dgm:bulletEnabled val="1"/>
        </dgm:presLayoutVars>
      </dgm:prSet>
      <dgm:spPr/>
    </dgm:pt>
    <dgm:pt modelId="{D58F6C03-093A-48E3-96ED-402CB14004D0}" type="pres">
      <dgm:prSet presAssocID="{6B226124-B122-4DAC-BCB9-0CD0F93DAE7F}" presName="picture_4" presStyleCnt="0"/>
      <dgm:spPr/>
    </dgm:pt>
    <dgm:pt modelId="{0A09E195-EA51-4509-B6E4-B7972ED0DE25}" type="pres">
      <dgm:prSet presAssocID="{6B226124-B122-4DAC-BCB9-0CD0F93DAE7F}" presName="pictureRepeatNode" presStyleLbl="alignImgPlace1" presStyleIdx="3" presStyleCnt="4"/>
      <dgm:spPr/>
    </dgm:pt>
    <dgm:pt modelId="{1511FAF7-45CA-468A-9260-BB70F50671CA}" type="pres">
      <dgm:prSet presAssocID="{88FB5F89-05EC-4AA2-A11B-BBA8276DD376}" presName="line_4" presStyleLbl="parChTrans1D1" presStyleIdx="2" presStyleCnt="3"/>
      <dgm:spPr/>
    </dgm:pt>
    <dgm:pt modelId="{1E758DD7-9515-442E-842C-42C0C2BFFDB0}" type="pres">
      <dgm:prSet presAssocID="{88FB5F89-05EC-4AA2-A11B-BBA8276DD376}" presName="textparent_4" presStyleLbl="node1" presStyleIdx="0" presStyleCnt="0"/>
      <dgm:spPr/>
    </dgm:pt>
    <dgm:pt modelId="{5254122B-2438-4261-860F-66E187BE0892}" type="pres">
      <dgm:prSet presAssocID="{88FB5F89-05EC-4AA2-A11B-BBA8276DD376}" presName="text_4" presStyleLbl="revTx" presStyleIdx="2" presStyleCnt="3">
        <dgm:presLayoutVars>
          <dgm:bulletEnabled val="1"/>
        </dgm:presLayoutVars>
      </dgm:prSet>
      <dgm:spPr/>
    </dgm:pt>
  </dgm:ptLst>
  <dgm:cxnLst>
    <dgm:cxn modelId="{2C722103-7D67-4E9F-B23B-CF6BBAA44D77}" type="presOf" srcId="{55183C0A-7F28-40EA-8BAA-7FA3C1195599}" destId="{F4AEEC6C-A809-4CD2-A00A-3932D99AA513}" srcOrd="0" destOrd="0" presId="urn:microsoft.com/office/officeart/2008/layout/CircularPictureCallout"/>
    <dgm:cxn modelId="{EB5F330B-4D6E-4C9F-8267-F886C07BFEC3}" type="presOf" srcId="{08BEB8D7-CC15-4811-8566-82F29E89C68B}" destId="{48264C5E-6091-4B51-A685-C275914E3058}" srcOrd="0" destOrd="0" presId="urn:microsoft.com/office/officeart/2008/layout/CircularPictureCallout"/>
    <dgm:cxn modelId="{733AA143-2DB9-48FA-BA53-F961783DFA6C}" type="presOf" srcId="{B5E05632-285E-4C60-B19C-2E95777651F6}" destId="{F9B29863-619C-4C01-835A-871ACF3AE49A}" srcOrd="0" destOrd="0" presId="urn:microsoft.com/office/officeart/2008/layout/CircularPictureCallout"/>
    <dgm:cxn modelId="{32D28347-BF20-4FBC-8A9D-5D1E30D7EFE5}" type="presOf" srcId="{0A4B1FB8-5AE8-4850-B1E3-96823857B29E}" destId="{4E0B078D-530C-456D-A156-416B4B8B8379}" srcOrd="0" destOrd="0" presId="urn:microsoft.com/office/officeart/2008/layout/CircularPictureCallout"/>
    <dgm:cxn modelId="{EF753659-5078-4E2B-9AFA-393CDFABD525}" srcId="{B751BA6C-BBD0-46D3-B881-3467B0EA8870}" destId="{3DF41827-FA23-4093-A896-440A341E56D8}" srcOrd="2" destOrd="0" parTransId="{C8457FEF-2D89-4956-A458-FD7FE5C14D7D}" sibTransId="{0A4B1FB8-5AE8-4850-B1E3-96823857B29E}"/>
    <dgm:cxn modelId="{02AEAE80-431A-47D9-936C-4089E2C29349}" type="presOf" srcId="{6B226124-B122-4DAC-BCB9-0CD0F93DAE7F}" destId="{0A09E195-EA51-4509-B6E4-B7972ED0DE25}" srcOrd="0" destOrd="0" presId="urn:microsoft.com/office/officeart/2008/layout/CircularPictureCallout"/>
    <dgm:cxn modelId="{37F7AA8A-52B3-4946-94B1-DA8B87AEAE22}" srcId="{B751BA6C-BBD0-46D3-B881-3467B0EA8870}" destId="{B5E05632-285E-4C60-B19C-2E95777651F6}" srcOrd="1" destOrd="0" parTransId="{7DD7CCD4-99CD-44E6-83A9-B21608F5F609}" sibTransId="{08BEB8D7-CC15-4811-8566-82F29E89C68B}"/>
    <dgm:cxn modelId="{62C3D38A-113C-407C-816C-C6B10523ED2C}" type="presOf" srcId="{5F6BAE89-EBCF-418E-984C-26C52B5923D6}" destId="{C7A74900-AA01-414B-809A-6859635CAB8F}" srcOrd="0" destOrd="0" presId="urn:microsoft.com/office/officeart/2008/layout/CircularPictureCallout"/>
    <dgm:cxn modelId="{F81B8391-4E73-4966-AF83-E9F9810B6252}" type="presOf" srcId="{88FB5F89-05EC-4AA2-A11B-BBA8276DD376}" destId="{5254122B-2438-4261-860F-66E187BE0892}" srcOrd="0" destOrd="0" presId="urn:microsoft.com/office/officeart/2008/layout/CircularPictureCallout"/>
    <dgm:cxn modelId="{23D6AE94-2066-4794-87EA-2E03005E359C}" srcId="{B751BA6C-BBD0-46D3-B881-3467B0EA8870}" destId="{55183C0A-7F28-40EA-8BAA-7FA3C1195599}" srcOrd="0" destOrd="0" parTransId="{7FE719AC-4BB2-467F-9773-1C8E10E145E5}" sibTransId="{5F6BAE89-EBCF-418E-984C-26C52B5923D6}"/>
    <dgm:cxn modelId="{6DA11196-01CD-48B8-8034-81EECA00B43C}" srcId="{B751BA6C-BBD0-46D3-B881-3467B0EA8870}" destId="{88FB5F89-05EC-4AA2-A11B-BBA8276DD376}" srcOrd="3" destOrd="0" parTransId="{4878941F-1EBA-4B35-91AB-06BFB08F33AB}" sibTransId="{6B226124-B122-4DAC-BCB9-0CD0F93DAE7F}"/>
    <dgm:cxn modelId="{CAAAF7CF-FFF9-4303-84E9-BDDBCC311076}" type="presOf" srcId="{B751BA6C-BBD0-46D3-B881-3467B0EA8870}" destId="{24960AD4-CAAF-4DE8-882F-E00410CF9D7F}" srcOrd="0" destOrd="0" presId="urn:microsoft.com/office/officeart/2008/layout/CircularPictureCallout"/>
    <dgm:cxn modelId="{AF2727DC-A8C3-47F1-81CC-BF6DBD611AFD}" type="presOf" srcId="{3DF41827-FA23-4093-A896-440A341E56D8}" destId="{CC5C29CA-0A38-4BCE-816E-1901ED10F6B4}" srcOrd="0" destOrd="0" presId="urn:microsoft.com/office/officeart/2008/layout/CircularPictureCallout"/>
    <dgm:cxn modelId="{1C1E5C44-9192-4E7D-A4DB-BA8BE7D142D7}" type="presParOf" srcId="{24960AD4-CAAF-4DE8-882F-E00410CF9D7F}" destId="{4FEB1B58-5F10-42CA-B315-033B5C692962}" srcOrd="0" destOrd="0" presId="urn:microsoft.com/office/officeart/2008/layout/CircularPictureCallout"/>
    <dgm:cxn modelId="{1F6AFB98-0B1B-41D7-AC1A-F000C8D6CBC0}" type="presParOf" srcId="{4FEB1B58-5F10-42CA-B315-033B5C692962}" destId="{B437BAF1-902A-47FD-88C5-F88354B5D23B}" srcOrd="0" destOrd="0" presId="urn:microsoft.com/office/officeart/2008/layout/CircularPictureCallout"/>
    <dgm:cxn modelId="{1A76FCAF-5B56-40E4-B768-D5E03DE3BD1F}" type="presParOf" srcId="{B437BAF1-902A-47FD-88C5-F88354B5D23B}" destId="{C7A74900-AA01-414B-809A-6859635CAB8F}" srcOrd="0" destOrd="0" presId="urn:microsoft.com/office/officeart/2008/layout/CircularPictureCallout"/>
    <dgm:cxn modelId="{CC1D4196-F130-43B6-AB84-65A29A3463C0}" type="presParOf" srcId="{4FEB1B58-5F10-42CA-B315-033B5C692962}" destId="{F4AEEC6C-A809-4CD2-A00A-3932D99AA513}" srcOrd="1" destOrd="0" presId="urn:microsoft.com/office/officeart/2008/layout/CircularPictureCallout"/>
    <dgm:cxn modelId="{4AA64F3E-4B89-4AC0-B06C-A895D980EE27}" type="presParOf" srcId="{4FEB1B58-5F10-42CA-B315-033B5C692962}" destId="{396C9E85-8948-4C71-B008-EA76FDD55BC1}" srcOrd="2" destOrd="0" presId="urn:microsoft.com/office/officeart/2008/layout/CircularPictureCallout"/>
    <dgm:cxn modelId="{3A3A6410-FA54-4CCB-B460-5607A6C7C547}" type="presParOf" srcId="{396C9E85-8948-4C71-B008-EA76FDD55BC1}" destId="{48264C5E-6091-4B51-A685-C275914E3058}" srcOrd="0" destOrd="0" presId="urn:microsoft.com/office/officeart/2008/layout/CircularPictureCallout"/>
    <dgm:cxn modelId="{25ECCB04-BD13-46B6-B5E6-E1F0C2BC73D4}" type="presParOf" srcId="{4FEB1B58-5F10-42CA-B315-033B5C692962}" destId="{4E6445C9-0C7E-44D0-8B42-795385F79339}" srcOrd="3" destOrd="0" presId="urn:microsoft.com/office/officeart/2008/layout/CircularPictureCallout"/>
    <dgm:cxn modelId="{61855BDD-A539-424E-9D6E-77BEA97304D4}" type="presParOf" srcId="{4FEB1B58-5F10-42CA-B315-033B5C692962}" destId="{D244506B-FBF2-4FF4-9CB8-0D652563649F}" srcOrd="4" destOrd="0" presId="urn:microsoft.com/office/officeart/2008/layout/CircularPictureCallout"/>
    <dgm:cxn modelId="{576BFE07-1C02-4723-8320-C55EC64D5122}" type="presParOf" srcId="{D244506B-FBF2-4FF4-9CB8-0D652563649F}" destId="{F9B29863-619C-4C01-835A-871ACF3AE49A}" srcOrd="0" destOrd="0" presId="urn:microsoft.com/office/officeart/2008/layout/CircularPictureCallout"/>
    <dgm:cxn modelId="{13D8CDB2-9005-476C-89C8-3D7B80DF1173}" type="presParOf" srcId="{4FEB1B58-5F10-42CA-B315-033B5C692962}" destId="{9549CCF1-09B2-4F5D-86AA-AADADC7106D1}" srcOrd="5" destOrd="0" presId="urn:microsoft.com/office/officeart/2008/layout/CircularPictureCallout"/>
    <dgm:cxn modelId="{54482F56-0235-4B9C-84D8-25190AFC646F}" type="presParOf" srcId="{9549CCF1-09B2-4F5D-86AA-AADADC7106D1}" destId="{4E0B078D-530C-456D-A156-416B4B8B8379}" srcOrd="0" destOrd="0" presId="urn:microsoft.com/office/officeart/2008/layout/CircularPictureCallout"/>
    <dgm:cxn modelId="{B1D770C1-53C7-4A92-8B77-CB9B3A8095B4}" type="presParOf" srcId="{4FEB1B58-5F10-42CA-B315-033B5C692962}" destId="{4342D0C3-DFFA-4814-8F21-D8286010D83F}" srcOrd="6" destOrd="0" presId="urn:microsoft.com/office/officeart/2008/layout/CircularPictureCallout"/>
    <dgm:cxn modelId="{6CBD42ED-0060-4F70-A45C-849A927AEBF8}" type="presParOf" srcId="{4FEB1B58-5F10-42CA-B315-033B5C692962}" destId="{F44978A7-BE16-41CD-A569-1CFDC281B740}" srcOrd="7" destOrd="0" presId="urn:microsoft.com/office/officeart/2008/layout/CircularPictureCallout"/>
    <dgm:cxn modelId="{CC8CBF2F-AB6D-4FBE-A056-D92B111CE4F8}" type="presParOf" srcId="{F44978A7-BE16-41CD-A569-1CFDC281B740}" destId="{CC5C29CA-0A38-4BCE-816E-1901ED10F6B4}" srcOrd="0" destOrd="0" presId="urn:microsoft.com/office/officeart/2008/layout/CircularPictureCallout"/>
    <dgm:cxn modelId="{9847A4CE-99E6-4C05-8117-B1A9ABA43184}" type="presParOf" srcId="{4FEB1B58-5F10-42CA-B315-033B5C692962}" destId="{D58F6C03-093A-48E3-96ED-402CB14004D0}" srcOrd="8" destOrd="0" presId="urn:microsoft.com/office/officeart/2008/layout/CircularPictureCallout"/>
    <dgm:cxn modelId="{E6EF9905-3C2A-49B8-8020-1277055C0AC2}" type="presParOf" srcId="{D58F6C03-093A-48E3-96ED-402CB14004D0}" destId="{0A09E195-EA51-4509-B6E4-B7972ED0DE25}" srcOrd="0" destOrd="0" presId="urn:microsoft.com/office/officeart/2008/layout/CircularPictureCallout"/>
    <dgm:cxn modelId="{86CBF94F-BE6F-4545-ACF0-F0A6A049532B}" type="presParOf" srcId="{4FEB1B58-5F10-42CA-B315-033B5C692962}" destId="{1511FAF7-45CA-468A-9260-BB70F50671CA}" srcOrd="9" destOrd="0" presId="urn:microsoft.com/office/officeart/2008/layout/CircularPictureCallout"/>
    <dgm:cxn modelId="{3836B6B3-644D-41D9-9192-1F26E317C01B}" type="presParOf" srcId="{4FEB1B58-5F10-42CA-B315-033B5C692962}" destId="{1E758DD7-9515-442E-842C-42C0C2BFFDB0}" srcOrd="10" destOrd="0" presId="urn:microsoft.com/office/officeart/2008/layout/CircularPictureCallout"/>
    <dgm:cxn modelId="{26328F2C-55FC-4C18-BDFE-465390497926}" type="presParOf" srcId="{1E758DD7-9515-442E-842C-42C0C2BFFDB0}" destId="{5254122B-2438-4261-860F-66E187BE0892}" srcOrd="0" destOrd="0" presId="urn:microsoft.com/office/officeart/2008/layout/CircularPictureCallou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751BA6C-BBD0-46D3-B881-3467B0EA8870}" type="doc">
      <dgm:prSet loTypeId="urn:microsoft.com/office/officeart/2008/layout/CircularPictureCallout" loCatId="picture" qsTypeId="urn:microsoft.com/office/officeart/2005/8/quickstyle/simple1" qsCatId="simple" csTypeId="urn:microsoft.com/office/officeart/2005/8/colors/accent1_2" csCatId="accent1" phldr="1"/>
      <dgm:spPr/>
      <dgm:t>
        <a:bodyPr/>
        <a:lstStyle/>
        <a:p>
          <a:endParaRPr lang="en-GB"/>
        </a:p>
      </dgm:t>
    </dgm:pt>
    <dgm:pt modelId="{55183C0A-7F28-40EA-8BAA-7FA3C1195599}">
      <dgm:prSet/>
      <dgm:spPr/>
      <dgm:t>
        <a:bodyPr/>
        <a:lstStyle/>
        <a:p>
          <a:endParaRPr lang="en-GB"/>
        </a:p>
      </dgm:t>
    </dgm:pt>
    <dgm:pt modelId="{7FE719AC-4BB2-467F-9773-1C8E10E145E5}" type="parTrans" cxnId="{23D6AE94-2066-4794-87EA-2E03005E359C}">
      <dgm:prSet/>
      <dgm:spPr/>
      <dgm:t>
        <a:bodyPr/>
        <a:lstStyle/>
        <a:p>
          <a:endParaRPr lang="en-GB"/>
        </a:p>
      </dgm:t>
    </dgm:pt>
    <dgm:pt modelId="{5F6BAE89-EBCF-418E-984C-26C52B5923D6}" type="sibTrans" cxnId="{23D6AE94-2066-4794-87EA-2E03005E359C}">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t="-23000" b="-23000"/>
          </a:stretch>
        </a:blipFill>
      </dgm:spPr>
      <dgm:t>
        <a:bodyPr/>
        <a:lstStyle/>
        <a:p>
          <a:endParaRPr lang="en-GB"/>
        </a:p>
      </dgm:t>
    </dgm:pt>
    <dgm:pt modelId="{B5E05632-285E-4C60-B19C-2E95777651F6}">
      <dgm:prSet phldrT="[Text]"/>
      <dgm:spPr/>
      <dgm:t>
        <a:bodyPr/>
        <a:lstStyle/>
        <a:p>
          <a:r>
            <a:rPr lang="en-GB" dirty="0"/>
            <a:t>Citizenship</a:t>
          </a:r>
        </a:p>
      </dgm:t>
    </dgm:pt>
    <dgm:pt modelId="{7DD7CCD4-99CD-44E6-83A9-B21608F5F609}" type="parTrans" cxnId="{37F7AA8A-52B3-4946-94B1-DA8B87AEAE22}">
      <dgm:prSet/>
      <dgm:spPr/>
      <dgm:t>
        <a:bodyPr/>
        <a:lstStyle/>
        <a:p>
          <a:endParaRPr lang="en-GB"/>
        </a:p>
      </dgm:t>
    </dgm:pt>
    <dgm:pt modelId="{08BEB8D7-CC15-4811-8566-82F29E89C68B}" type="sibTrans" cxnId="{37F7AA8A-52B3-4946-94B1-DA8B87AEAE22}">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t="-21000" b="-21000"/>
          </a:stretch>
        </a:blipFill>
      </dgm:spPr>
      <dgm:t>
        <a:bodyPr/>
        <a:lstStyle/>
        <a:p>
          <a:endParaRPr lang="en-GB"/>
        </a:p>
      </dgm:t>
    </dgm:pt>
    <dgm:pt modelId="{3DF41827-FA23-4093-A896-440A341E56D8}">
      <dgm:prSet phldrT="[Text]"/>
      <dgm:spPr/>
      <dgm:t>
        <a:bodyPr/>
        <a:lstStyle/>
        <a:p>
          <a:r>
            <a:rPr lang="en-GB" dirty="0"/>
            <a:t>Workplaces</a:t>
          </a:r>
        </a:p>
      </dgm:t>
    </dgm:pt>
    <dgm:pt modelId="{C8457FEF-2D89-4956-A458-FD7FE5C14D7D}" type="parTrans" cxnId="{EF753659-5078-4E2B-9AFA-393CDFABD525}">
      <dgm:prSet/>
      <dgm:spPr/>
      <dgm:t>
        <a:bodyPr/>
        <a:lstStyle/>
        <a:p>
          <a:endParaRPr lang="en-GB"/>
        </a:p>
      </dgm:t>
    </dgm:pt>
    <dgm:pt modelId="{0A4B1FB8-5AE8-4850-B1E3-96823857B29E}" type="sibTrans" cxnId="{EF753659-5078-4E2B-9AFA-393CDFABD525}">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t>
        <a:bodyPr/>
        <a:lstStyle/>
        <a:p>
          <a:endParaRPr lang="en-GB"/>
        </a:p>
      </dgm:t>
      <dgm:extLst>
        <a:ext uri="{E40237B7-FDA0-4F09-8148-C483321AD2D9}">
          <dgm14:cNvPr xmlns:dgm14="http://schemas.microsoft.com/office/drawing/2010/diagram" id="0" name="" descr="Team working in an office"/>
        </a:ext>
      </dgm:extLst>
    </dgm:pt>
    <dgm:pt modelId="{88FB5F89-05EC-4AA2-A11B-BBA8276DD376}">
      <dgm:prSet phldrT="[Text]"/>
      <dgm:spPr/>
      <dgm:t>
        <a:bodyPr/>
        <a:lstStyle/>
        <a:p>
          <a:r>
            <a:rPr lang="en-GB" dirty="0"/>
            <a:t>Personal </a:t>
          </a:r>
          <a:r>
            <a:rPr lang="en-GB" dirty="0" err="1"/>
            <a:t>circs</a:t>
          </a:r>
          <a:endParaRPr lang="en-GB" dirty="0"/>
        </a:p>
      </dgm:t>
    </dgm:pt>
    <dgm:pt modelId="{4878941F-1EBA-4B35-91AB-06BFB08F33AB}" type="parTrans" cxnId="{6DA11196-01CD-48B8-8034-81EECA00B43C}">
      <dgm:prSet/>
      <dgm:spPr/>
      <dgm:t>
        <a:bodyPr/>
        <a:lstStyle/>
        <a:p>
          <a:endParaRPr lang="en-GB"/>
        </a:p>
      </dgm:t>
    </dgm:pt>
    <dgm:pt modelId="{6B226124-B122-4DAC-BCB9-0CD0F93DAE7F}" type="sibTrans" cxnId="{6DA11196-01CD-48B8-8034-81EECA00B43C}">
      <dgm:prSet/>
      <dgm:spPr>
        <a:blipFill>
          <a:blip xmlns:r="http://schemas.openxmlformats.org/officeDocument/2006/relationships" r:embed="rId4">
            <a:extLst>
              <a:ext uri="{28A0092B-C50C-407E-A947-70E740481C1C}">
                <a14:useLocalDpi xmlns:a14="http://schemas.microsoft.com/office/drawing/2010/main" val="0"/>
              </a:ext>
            </a:extLst>
          </a:blip>
          <a:srcRect/>
          <a:stretch>
            <a:fillRect l="-34000" r="-34000"/>
          </a:stretch>
        </a:blipFill>
      </dgm:spPr>
      <dgm:t>
        <a:bodyPr/>
        <a:lstStyle/>
        <a:p>
          <a:endParaRPr lang="en-GB"/>
        </a:p>
      </dgm:t>
      <dgm:extLst>
        <a:ext uri="{E40237B7-FDA0-4F09-8148-C483321AD2D9}">
          <dgm14:cNvPr xmlns:dgm14="http://schemas.microsoft.com/office/drawing/2010/diagram" id="0" name="" descr="Three small houses as game pieces"/>
        </a:ext>
      </dgm:extLst>
    </dgm:pt>
    <dgm:pt modelId="{24960AD4-CAAF-4DE8-882F-E00410CF9D7F}" type="pres">
      <dgm:prSet presAssocID="{B751BA6C-BBD0-46D3-B881-3467B0EA8870}" presName="Name0" presStyleCnt="0">
        <dgm:presLayoutVars>
          <dgm:chMax val="7"/>
          <dgm:chPref val="7"/>
          <dgm:dir/>
        </dgm:presLayoutVars>
      </dgm:prSet>
      <dgm:spPr/>
    </dgm:pt>
    <dgm:pt modelId="{4FEB1B58-5F10-42CA-B315-033B5C692962}" type="pres">
      <dgm:prSet presAssocID="{B751BA6C-BBD0-46D3-B881-3467B0EA8870}" presName="Name1" presStyleCnt="0"/>
      <dgm:spPr/>
    </dgm:pt>
    <dgm:pt modelId="{B437BAF1-902A-47FD-88C5-F88354B5D23B}" type="pres">
      <dgm:prSet presAssocID="{5F6BAE89-EBCF-418E-984C-26C52B5923D6}" presName="picture_1" presStyleCnt="0"/>
      <dgm:spPr/>
    </dgm:pt>
    <dgm:pt modelId="{C7A74900-AA01-414B-809A-6859635CAB8F}" type="pres">
      <dgm:prSet presAssocID="{5F6BAE89-EBCF-418E-984C-26C52B5923D6}" presName="pictureRepeatNode" presStyleLbl="alignImgPlace1" presStyleIdx="0" presStyleCnt="4"/>
      <dgm:spPr/>
    </dgm:pt>
    <dgm:pt modelId="{F4AEEC6C-A809-4CD2-A00A-3932D99AA513}" type="pres">
      <dgm:prSet presAssocID="{55183C0A-7F28-40EA-8BAA-7FA3C1195599}" presName="text_1" presStyleLbl="node1" presStyleIdx="0" presStyleCnt="0">
        <dgm:presLayoutVars>
          <dgm:bulletEnabled val="1"/>
        </dgm:presLayoutVars>
      </dgm:prSet>
      <dgm:spPr/>
    </dgm:pt>
    <dgm:pt modelId="{396C9E85-8948-4C71-B008-EA76FDD55BC1}" type="pres">
      <dgm:prSet presAssocID="{08BEB8D7-CC15-4811-8566-82F29E89C68B}" presName="picture_2" presStyleCnt="0"/>
      <dgm:spPr/>
    </dgm:pt>
    <dgm:pt modelId="{48264C5E-6091-4B51-A685-C275914E3058}" type="pres">
      <dgm:prSet presAssocID="{08BEB8D7-CC15-4811-8566-82F29E89C68B}" presName="pictureRepeatNode" presStyleLbl="alignImgPlace1" presStyleIdx="1" presStyleCnt="4"/>
      <dgm:spPr/>
    </dgm:pt>
    <dgm:pt modelId="{4E6445C9-0C7E-44D0-8B42-795385F79339}" type="pres">
      <dgm:prSet presAssocID="{B5E05632-285E-4C60-B19C-2E95777651F6}" presName="line_2" presStyleLbl="parChTrans1D1" presStyleIdx="0" presStyleCnt="3"/>
      <dgm:spPr/>
    </dgm:pt>
    <dgm:pt modelId="{D244506B-FBF2-4FF4-9CB8-0D652563649F}" type="pres">
      <dgm:prSet presAssocID="{B5E05632-285E-4C60-B19C-2E95777651F6}" presName="textparent_2" presStyleLbl="node1" presStyleIdx="0" presStyleCnt="0"/>
      <dgm:spPr/>
    </dgm:pt>
    <dgm:pt modelId="{F9B29863-619C-4C01-835A-871ACF3AE49A}" type="pres">
      <dgm:prSet presAssocID="{B5E05632-285E-4C60-B19C-2E95777651F6}" presName="text_2" presStyleLbl="revTx" presStyleIdx="0" presStyleCnt="3">
        <dgm:presLayoutVars>
          <dgm:bulletEnabled val="1"/>
        </dgm:presLayoutVars>
      </dgm:prSet>
      <dgm:spPr/>
    </dgm:pt>
    <dgm:pt modelId="{9549CCF1-09B2-4F5D-86AA-AADADC7106D1}" type="pres">
      <dgm:prSet presAssocID="{0A4B1FB8-5AE8-4850-B1E3-96823857B29E}" presName="picture_3" presStyleCnt="0"/>
      <dgm:spPr/>
    </dgm:pt>
    <dgm:pt modelId="{4E0B078D-530C-456D-A156-416B4B8B8379}" type="pres">
      <dgm:prSet presAssocID="{0A4B1FB8-5AE8-4850-B1E3-96823857B29E}" presName="pictureRepeatNode" presStyleLbl="alignImgPlace1" presStyleIdx="2" presStyleCnt="4"/>
      <dgm:spPr/>
    </dgm:pt>
    <dgm:pt modelId="{4342D0C3-DFFA-4814-8F21-D8286010D83F}" type="pres">
      <dgm:prSet presAssocID="{3DF41827-FA23-4093-A896-440A341E56D8}" presName="line_3" presStyleLbl="parChTrans1D1" presStyleIdx="1" presStyleCnt="3"/>
      <dgm:spPr/>
    </dgm:pt>
    <dgm:pt modelId="{F44978A7-BE16-41CD-A569-1CFDC281B740}" type="pres">
      <dgm:prSet presAssocID="{3DF41827-FA23-4093-A896-440A341E56D8}" presName="textparent_3" presStyleLbl="node1" presStyleIdx="0" presStyleCnt="0"/>
      <dgm:spPr/>
    </dgm:pt>
    <dgm:pt modelId="{CC5C29CA-0A38-4BCE-816E-1901ED10F6B4}" type="pres">
      <dgm:prSet presAssocID="{3DF41827-FA23-4093-A896-440A341E56D8}" presName="text_3" presStyleLbl="revTx" presStyleIdx="1" presStyleCnt="3">
        <dgm:presLayoutVars>
          <dgm:bulletEnabled val="1"/>
        </dgm:presLayoutVars>
      </dgm:prSet>
      <dgm:spPr/>
    </dgm:pt>
    <dgm:pt modelId="{D58F6C03-093A-48E3-96ED-402CB14004D0}" type="pres">
      <dgm:prSet presAssocID="{6B226124-B122-4DAC-BCB9-0CD0F93DAE7F}" presName="picture_4" presStyleCnt="0"/>
      <dgm:spPr/>
    </dgm:pt>
    <dgm:pt modelId="{0A09E195-EA51-4509-B6E4-B7972ED0DE25}" type="pres">
      <dgm:prSet presAssocID="{6B226124-B122-4DAC-BCB9-0CD0F93DAE7F}" presName="pictureRepeatNode" presStyleLbl="alignImgPlace1" presStyleIdx="3" presStyleCnt="4"/>
      <dgm:spPr/>
    </dgm:pt>
    <dgm:pt modelId="{1511FAF7-45CA-468A-9260-BB70F50671CA}" type="pres">
      <dgm:prSet presAssocID="{88FB5F89-05EC-4AA2-A11B-BBA8276DD376}" presName="line_4" presStyleLbl="parChTrans1D1" presStyleIdx="2" presStyleCnt="3"/>
      <dgm:spPr/>
    </dgm:pt>
    <dgm:pt modelId="{1E758DD7-9515-442E-842C-42C0C2BFFDB0}" type="pres">
      <dgm:prSet presAssocID="{88FB5F89-05EC-4AA2-A11B-BBA8276DD376}" presName="textparent_4" presStyleLbl="node1" presStyleIdx="0" presStyleCnt="0"/>
      <dgm:spPr/>
    </dgm:pt>
    <dgm:pt modelId="{5254122B-2438-4261-860F-66E187BE0892}" type="pres">
      <dgm:prSet presAssocID="{88FB5F89-05EC-4AA2-A11B-BBA8276DD376}" presName="text_4" presStyleLbl="revTx" presStyleIdx="2" presStyleCnt="3">
        <dgm:presLayoutVars>
          <dgm:bulletEnabled val="1"/>
        </dgm:presLayoutVars>
      </dgm:prSet>
      <dgm:spPr/>
    </dgm:pt>
  </dgm:ptLst>
  <dgm:cxnLst>
    <dgm:cxn modelId="{2C722103-7D67-4E9F-B23B-CF6BBAA44D77}" type="presOf" srcId="{55183C0A-7F28-40EA-8BAA-7FA3C1195599}" destId="{F4AEEC6C-A809-4CD2-A00A-3932D99AA513}" srcOrd="0" destOrd="0" presId="urn:microsoft.com/office/officeart/2008/layout/CircularPictureCallout"/>
    <dgm:cxn modelId="{EB5F330B-4D6E-4C9F-8267-F886C07BFEC3}" type="presOf" srcId="{08BEB8D7-CC15-4811-8566-82F29E89C68B}" destId="{48264C5E-6091-4B51-A685-C275914E3058}" srcOrd="0" destOrd="0" presId="urn:microsoft.com/office/officeart/2008/layout/CircularPictureCallout"/>
    <dgm:cxn modelId="{733AA143-2DB9-48FA-BA53-F961783DFA6C}" type="presOf" srcId="{B5E05632-285E-4C60-B19C-2E95777651F6}" destId="{F9B29863-619C-4C01-835A-871ACF3AE49A}" srcOrd="0" destOrd="0" presId="urn:microsoft.com/office/officeart/2008/layout/CircularPictureCallout"/>
    <dgm:cxn modelId="{32D28347-BF20-4FBC-8A9D-5D1E30D7EFE5}" type="presOf" srcId="{0A4B1FB8-5AE8-4850-B1E3-96823857B29E}" destId="{4E0B078D-530C-456D-A156-416B4B8B8379}" srcOrd="0" destOrd="0" presId="urn:microsoft.com/office/officeart/2008/layout/CircularPictureCallout"/>
    <dgm:cxn modelId="{EF753659-5078-4E2B-9AFA-393CDFABD525}" srcId="{B751BA6C-BBD0-46D3-B881-3467B0EA8870}" destId="{3DF41827-FA23-4093-A896-440A341E56D8}" srcOrd="2" destOrd="0" parTransId="{C8457FEF-2D89-4956-A458-FD7FE5C14D7D}" sibTransId="{0A4B1FB8-5AE8-4850-B1E3-96823857B29E}"/>
    <dgm:cxn modelId="{02AEAE80-431A-47D9-936C-4089E2C29349}" type="presOf" srcId="{6B226124-B122-4DAC-BCB9-0CD0F93DAE7F}" destId="{0A09E195-EA51-4509-B6E4-B7972ED0DE25}" srcOrd="0" destOrd="0" presId="urn:microsoft.com/office/officeart/2008/layout/CircularPictureCallout"/>
    <dgm:cxn modelId="{37F7AA8A-52B3-4946-94B1-DA8B87AEAE22}" srcId="{B751BA6C-BBD0-46D3-B881-3467B0EA8870}" destId="{B5E05632-285E-4C60-B19C-2E95777651F6}" srcOrd="1" destOrd="0" parTransId="{7DD7CCD4-99CD-44E6-83A9-B21608F5F609}" sibTransId="{08BEB8D7-CC15-4811-8566-82F29E89C68B}"/>
    <dgm:cxn modelId="{62C3D38A-113C-407C-816C-C6B10523ED2C}" type="presOf" srcId="{5F6BAE89-EBCF-418E-984C-26C52B5923D6}" destId="{C7A74900-AA01-414B-809A-6859635CAB8F}" srcOrd="0" destOrd="0" presId="urn:microsoft.com/office/officeart/2008/layout/CircularPictureCallout"/>
    <dgm:cxn modelId="{F81B8391-4E73-4966-AF83-E9F9810B6252}" type="presOf" srcId="{88FB5F89-05EC-4AA2-A11B-BBA8276DD376}" destId="{5254122B-2438-4261-860F-66E187BE0892}" srcOrd="0" destOrd="0" presId="urn:microsoft.com/office/officeart/2008/layout/CircularPictureCallout"/>
    <dgm:cxn modelId="{23D6AE94-2066-4794-87EA-2E03005E359C}" srcId="{B751BA6C-BBD0-46D3-B881-3467B0EA8870}" destId="{55183C0A-7F28-40EA-8BAA-7FA3C1195599}" srcOrd="0" destOrd="0" parTransId="{7FE719AC-4BB2-467F-9773-1C8E10E145E5}" sibTransId="{5F6BAE89-EBCF-418E-984C-26C52B5923D6}"/>
    <dgm:cxn modelId="{6DA11196-01CD-48B8-8034-81EECA00B43C}" srcId="{B751BA6C-BBD0-46D3-B881-3467B0EA8870}" destId="{88FB5F89-05EC-4AA2-A11B-BBA8276DD376}" srcOrd="3" destOrd="0" parTransId="{4878941F-1EBA-4B35-91AB-06BFB08F33AB}" sibTransId="{6B226124-B122-4DAC-BCB9-0CD0F93DAE7F}"/>
    <dgm:cxn modelId="{CAAAF7CF-FFF9-4303-84E9-BDDBCC311076}" type="presOf" srcId="{B751BA6C-BBD0-46D3-B881-3467B0EA8870}" destId="{24960AD4-CAAF-4DE8-882F-E00410CF9D7F}" srcOrd="0" destOrd="0" presId="urn:microsoft.com/office/officeart/2008/layout/CircularPictureCallout"/>
    <dgm:cxn modelId="{AF2727DC-A8C3-47F1-81CC-BF6DBD611AFD}" type="presOf" srcId="{3DF41827-FA23-4093-A896-440A341E56D8}" destId="{CC5C29CA-0A38-4BCE-816E-1901ED10F6B4}" srcOrd="0" destOrd="0" presId="urn:microsoft.com/office/officeart/2008/layout/CircularPictureCallout"/>
    <dgm:cxn modelId="{1C1E5C44-9192-4E7D-A4DB-BA8BE7D142D7}" type="presParOf" srcId="{24960AD4-CAAF-4DE8-882F-E00410CF9D7F}" destId="{4FEB1B58-5F10-42CA-B315-033B5C692962}" srcOrd="0" destOrd="0" presId="urn:microsoft.com/office/officeart/2008/layout/CircularPictureCallout"/>
    <dgm:cxn modelId="{1F6AFB98-0B1B-41D7-AC1A-F000C8D6CBC0}" type="presParOf" srcId="{4FEB1B58-5F10-42CA-B315-033B5C692962}" destId="{B437BAF1-902A-47FD-88C5-F88354B5D23B}" srcOrd="0" destOrd="0" presId="urn:microsoft.com/office/officeart/2008/layout/CircularPictureCallout"/>
    <dgm:cxn modelId="{1A76FCAF-5B56-40E4-B768-D5E03DE3BD1F}" type="presParOf" srcId="{B437BAF1-902A-47FD-88C5-F88354B5D23B}" destId="{C7A74900-AA01-414B-809A-6859635CAB8F}" srcOrd="0" destOrd="0" presId="urn:microsoft.com/office/officeart/2008/layout/CircularPictureCallout"/>
    <dgm:cxn modelId="{CC1D4196-F130-43B6-AB84-65A29A3463C0}" type="presParOf" srcId="{4FEB1B58-5F10-42CA-B315-033B5C692962}" destId="{F4AEEC6C-A809-4CD2-A00A-3932D99AA513}" srcOrd="1" destOrd="0" presId="urn:microsoft.com/office/officeart/2008/layout/CircularPictureCallout"/>
    <dgm:cxn modelId="{4AA64F3E-4B89-4AC0-B06C-A895D980EE27}" type="presParOf" srcId="{4FEB1B58-5F10-42CA-B315-033B5C692962}" destId="{396C9E85-8948-4C71-B008-EA76FDD55BC1}" srcOrd="2" destOrd="0" presId="urn:microsoft.com/office/officeart/2008/layout/CircularPictureCallout"/>
    <dgm:cxn modelId="{3A3A6410-FA54-4CCB-B460-5607A6C7C547}" type="presParOf" srcId="{396C9E85-8948-4C71-B008-EA76FDD55BC1}" destId="{48264C5E-6091-4B51-A685-C275914E3058}" srcOrd="0" destOrd="0" presId="urn:microsoft.com/office/officeart/2008/layout/CircularPictureCallout"/>
    <dgm:cxn modelId="{25ECCB04-BD13-46B6-B5E6-E1F0C2BC73D4}" type="presParOf" srcId="{4FEB1B58-5F10-42CA-B315-033B5C692962}" destId="{4E6445C9-0C7E-44D0-8B42-795385F79339}" srcOrd="3" destOrd="0" presId="urn:microsoft.com/office/officeart/2008/layout/CircularPictureCallout"/>
    <dgm:cxn modelId="{61855BDD-A539-424E-9D6E-77BEA97304D4}" type="presParOf" srcId="{4FEB1B58-5F10-42CA-B315-033B5C692962}" destId="{D244506B-FBF2-4FF4-9CB8-0D652563649F}" srcOrd="4" destOrd="0" presId="urn:microsoft.com/office/officeart/2008/layout/CircularPictureCallout"/>
    <dgm:cxn modelId="{576BFE07-1C02-4723-8320-C55EC64D5122}" type="presParOf" srcId="{D244506B-FBF2-4FF4-9CB8-0D652563649F}" destId="{F9B29863-619C-4C01-835A-871ACF3AE49A}" srcOrd="0" destOrd="0" presId="urn:microsoft.com/office/officeart/2008/layout/CircularPictureCallout"/>
    <dgm:cxn modelId="{13D8CDB2-9005-476C-89C8-3D7B80DF1173}" type="presParOf" srcId="{4FEB1B58-5F10-42CA-B315-033B5C692962}" destId="{9549CCF1-09B2-4F5D-86AA-AADADC7106D1}" srcOrd="5" destOrd="0" presId="urn:microsoft.com/office/officeart/2008/layout/CircularPictureCallout"/>
    <dgm:cxn modelId="{54482F56-0235-4B9C-84D8-25190AFC646F}" type="presParOf" srcId="{9549CCF1-09B2-4F5D-86AA-AADADC7106D1}" destId="{4E0B078D-530C-456D-A156-416B4B8B8379}" srcOrd="0" destOrd="0" presId="urn:microsoft.com/office/officeart/2008/layout/CircularPictureCallout"/>
    <dgm:cxn modelId="{B1D770C1-53C7-4A92-8B77-CB9B3A8095B4}" type="presParOf" srcId="{4FEB1B58-5F10-42CA-B315-033B5C692962}" destId="{4342D0C3-DFFA-4814-8F21-D8286010D83F}" srcOrd="6" destOrd="0" presId="urn:microsoft.com/office/officeart/2008/layout/CircularPictureCallout"/>
    <dgm:cxn modelId="{6CBD42ED-0060-4F70-A45C-849A927AEBF8}" type="presParOf" srcId="{4FEB1B58-5F10-42CA-B315-033B5C692962}" destId="{F44978A7-BE16-41CD-A569-1CFDC281B740}" srcOrd="7" destOrd="0" presId="urn:microsoft.com/office/officeart/2008/layout/CircularPictureCallout"/>
    <dgm:cxn modelId="{CC8CBF2F-AB6D-4FBE-A056-D92B111CE4F8}" type="presParOf" srcId="{F44978A7-BE16-41CD-A569-1CFDC281B740}" destId="{CC5C29CA-0A38-4BCE-816E-1901ED10F6B4}" srcOrd="0" destOrd="0" presId="urn:microsoft.com/office/officeart/2008/layout/CircularPictureCallout"/>
    <dgm:cxn modelId="{9847A4CE-99E6-4C05-8117-B1A9ABA43184}" type="presParOf" srcId="{4FEB1B58-5F10-42CA-B315-033B5C692962}" destId="{D58F6C03-093A-48E3-96ED-402CB14004D0}" srcOrd="8" destOrd="0" presId="urn:microsoft.com/office/officeart/2008/layout/CircularPictureCallout"/>
    <dgm:cxn modelId="{E6EF9905-3C2A-49B8-8020-1277055C0AC2}" type="presParOf" srcId="{D58F6C03-093A-48E3-96ED-402CB14004D0}" destId="{0A09E195-EA51-4509-B6E4-B7972ED0DE25}" srcOrd="0" destOrd="0" presId="urn:microsoft.com/office/officeart/2008/layout/CircularPictureCallout"/>
    <dgm:cxn modelId="{86CBF94F-BE6F-4545-ACF0-F0A6A049532B}" type="presParOf" srcId="{4FEB1B58-5F10-42CA-B315-033B5C692962}" destId="{1511FAF7-45CA-468A-9260-BB70F50671CA}" srcOrd="9" destOrd="0" presId="urn:microsoft.com/office/officeart/2008/layout/CircularPictureCallout"/>
    <dgm:cxn modelId="{3836B6B3-644D-41D9-9192-1F26E317C01B}" type="presParOf" srcId="{4FEB1B58-5F10-42CA-B315-033B5C692962}" destId="{1E758DD7-9515-442E-842C-42C0C2BFFDB0}" srcOrd="10" destOrd="0" presId="urn:microsoft.com/office/officeart/2008/layout/CircularPictureCallout"/>
    <dgm:cxn modelId="{26328F2C-55FC-4C18-BDFE-465390497926}" type="presParOf" srcId="{1E758DD7-9515-442E-842C-42C0C2BFFDB0}" destId="{5254122B-2438-4261-860F-66E187BE0892}" srcOrd="0" destOrd="0" presId="urn:microsoft.com/office/officeart/2008/layout/CircularPictureCallou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11FAF7-45CA-468A-9260-BB70F50671CA}">
      <dsp:nvSpPr>
        <dsp:cNvPr id="0" name=""/>
        <dsp:cNvSpPr/>
      </dsp:nvSpPr>
      <dsp:spPr>
        <a:xfrm>
          <a:off x="2032000" y="4131733"/>
          <a:ext cx="4080256"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342D0C3-DFFA-4814-8F21-D8286010D83F}">
      <dsp:nvSpPr>
        <dsp:cNvPr id="0" name=""/>
        <dsp:cNvSpPr/>
      </dsp:nvSpPr>
      <dsp:spPr>
        <a:xfrm>
          <a:off x="2032000" y="2709333"/>
          <a:ext cx="3495039"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E6445C9-0C7E-44D0-8B42-795385F79339}">
      <dsp:nvSpPr>
        <dsp:cNvPr id="0" name=""/>
        <dsp:cNvSpPr/>
      </dsp:nvSpPr>
      <dsp:spPr>
        <a:xfrm>
          <a:off x="2032000" y="1286933"/>
          <a:ext cx="4080256"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7A74900-AA01-414B-809A-6859635CAB8F}">
      <dsp:nvSpPr>
        <dsp:cNvPr id="0" name=""/>
        <dsp:cNvSpPr/>
      </dsp:nvSpPr>
      <dsp:spPr>
        <a:xfrm>
          <a:off x="0" y="677333"/>
          <a:ext cx="4064000" cy="4064000"/>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3000" b="-2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4AEEC6C-A809-4CD2-A00A-3932D99AA513}">
      <dsp:nvSpPr>
        <dsp:cNvPr id="0" name=""/>
        <dsp:cNvSpPr/>
      </dsp:nvSpPr>
      <dsp:spPr>
        <a:xfrm>
          <a:off x="731520" y="2835317"/>
          <a:ext cx="2600960" cy="134112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2889250">
            <a:lnSpc>
              <a:spcPct val="90000"/>
            </a:lnSpc>
            <a:spcBef>
              <a:spcPct val="0"/>
            </a:spcBef>
            <a:spcAft>
              <a:spcPct val="35000"/>
            </a:spcAft>
            <a:buNone/>
          </a:pPr>
          <a:endParaRPr lang="en-GB" sz="6500" kern="1200"/>
        </a:p>
      </dsp:txBody>
      <dsp:txXfrm>
        <a:off x="731520" y="2835317"/>
        <a:ext cx="2600960" cy="1341120"/>
      </dsp:txXfrm>
    </dsp:sp>
    <dsp:sp modelId="{48264C5E-6091-4B51-A685-C275914E3058}">
      <dsp:nvSpPr>
        <dsp:cNvPr id="0" name=""/>
        <dsp:cNvSpPr/>
      </dsp:nvSpPr>
      <dsp:spPr>
        <a:xfrm>
          <a:off x="5502656" y="677333"/>
          <a:ext cx="1219200" cy="1219200"/>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9B29863-619C-4C01-835A-871ACF3AE49A}">
      <dsp:nvSpPr>
        <dsp:cNvPr id="0" name=""/>
        <dsp:cNvSpPr/>
      </dsp:nvSpPr>
      <dsp:spPr>
        <a:xfrm>
          <a:off x="6721856" y="677333"/>
          <a:ext cx="1168857" cy="1219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0" rIns="95250" bIns="0" numCol="1" spcCol="1270" anchor="ctr" anchorCtr="0">
          <a:noAutofit/>
        </a:bodyPr>
        <a:lstStyle/>
        <a:p>
          <a:pPr marL="0" lvl="0" indent="0" algn="l" defTabSz="1111250">
            <a:lnSpc>
              <a:spcPct val="90000"/>
            </a:lnSpc>
            <a:spcBef>
              <a:spcPct val="0"/>
            </a:spcBef>
            <a:spcAft>
              <a:spcPct val="35000"/>
            </a:spcAft>
            <a:buNone/>
          </a:pPr>
          <a:r>
            <a:rPr lang="en-GB" sz="2500" kern="1200" dirty="0"/>
            <a:t>Eco anxiety</a:t>
          </a:r>
        </a:p>
      </dsp:txBody>
      <dsp:txXfrm>
        <a:off x="6721856" y="677333"/>
        <a:ext cx="1168857" cy="1219200"/>
      </dsp:txXfrm>
    </dsp:sp>
    <dsp:sp modelId="{4E0B078D-530C-456D-A156-416B4B8B8379}">
      <dsp:nvSpPr>
        <dsp:cNvPr id="0" name=""/>
        <dsp:cNvSpPr/>
      </dsp:nvSpPr>
      <dsp:spPr>
        <a:xfrm>
          <a:off x="4917439" y="2099733"/>
          <a:ext cx="1219200" cy="1219200"/>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4000" r="-2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5C29CA-0A38-4BCE-816E-1901ED10F6B4}">
      <dsp:nvSpPr>
        <dsp:cNvPr id="0" name=""/>
        <dsp:cNvSpPr/>
      </dsp:nvSpPr>
      <dsp:spPr>
        <a:xfrm>
          <a:off x="6136639" y="2099733"/>
          <a:ext cx="1991360" cy="1219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0" rIns="95250" bIns="0" numCol="1" spcCol="1270" anchor="ctr" anchorCtr="0">
          <a:noAutofit/>
        </a:bodyPr>
        <a:lstStyle/>
        <a:p>
          <a:pPr marL="0" lvl="0" indent="0" algn="l" defTabSz="1111250">
            <a:lnSpc>
              <a:spcPct val="90000"/>
            </a:lnSpc>
            <a:spcBef>
              <a:spcPct val="0"/>
            </a:spcBef>
            <a:spcAft>
              <a:spcPct val="35000"/>
            </a:spcAft>
            <a:buNone/>
          </a:pPr>
          <a:r>
            <a:rPr lang="en-GB" sz="2500" kern="1200" dirty="0"/>
            <a:t>Psychological distance</a:t>
          </a:r>
        </a:p>
      </dsp:txBody>
      <dsp:txXfrm>
        <a:off x="6136639" y="2099733"/>
        <a:ext cx="1991360" cy="1219200"/>
      </dsp:txXfrm>
    </dsp:sp>
    <dsp:sp modelId="{0A09E195-EA51-4509-B6E4-B7972ED0DE25}">
      <dsp:nvSpPr>
        <dsp:cNvPr id="0" name=""/>
        <dsp:cNvSpPr/>
      </dsp:nvSpPr>
      <dsp:spPr>
        <a:xfrm>
          <a:off x="5410460" y="3522133"/>
          <a:ext cx="1403591" cy="1219200"/>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254122B-2438-4261-860F-66E187BE0892}">
      <dsp:nvSpPr>
        <dsp:cNvPr id="0" name=""/>
        <dsp:cNvSpPr/>
      </dsp:nvSpPr>
      <dsp:spPr>
        <a:xfrm>
          <a:off x="6721856" y="3522133"/>
          <a:ext cx="140614" cy="1219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0" rIns="95250" bIns="0" numCol="1" spcCol="1270" anchor="ctr" anchorCtr="0">
          <a:noAutofit/>
        </a:bodyPr>
        <a:lstStyle/>
        <a:p>
          <a:pPr marL="0" lvl="0" indent="0" algn="l" defTabSz="1111250">
            <a:lnSpc>
              <a:spcPct val="90000"/>
            </a:lnSpc>
            <a:spcBef>
              <a:spcPct val="0"/>
            </a:spcBef>
            <a:spcAft>
              <a:spcPct val="35000"/>
            </a:spcAft>
            <a:buNone/>
          </a:pPr>
          <a:endParaRPr lang="en-GB" sz="2500" kern="1200" dirty="0"/>
        </a:p>
      </dsp:txBody>
      <dsp:txXfrm>
        <a:off x="6721856" y="3522133"/>
        <a:ext cx="140614" cy="12192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11FAF7-45CA-468A-9260-BB70F50671CA}">
      <dsp:nvSpPr>
        <dsp:cNvPr id="0" name=""/>
        <dsp:cNvSpPr/>
      </dsp:nvSpPr>
      <dsp:spPr>
        <a:xfrm>
          <a:off x="2032000" y="4131733"/>
          <a:ext cx="4080256"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342D0C3-DFFA-4814-8F21-D8286010D83F}">
      <dsp:nvSpPr>
        <dsp:cNvPr id="0" name=""/>
        <dsp:cNvSpPr/>
      </dsp:nvSpPr>
      <dsp:spPr>
        <a:xfrm>
          <a:off x="2032000" y="2709333"/>
          <a:ext cx="3495039"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E6445C9-0C7E-44D0-8B42-795385F79339}">
      <dsp:nvSpPr>
        <dsp:cNvPr id="0" name=""/>
        <dsp:cNvSpPr/>
      </dsp:nvSpPr>
      <dsp:spPr>
        <a:xfrm>
          <a:off x="2032000" y="1286933"/>
          <a:ext cx="4080256"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7A74900-AA01-414B-809A-6859635CAB8F}">
      <dsp:nvSpPr>
        <dsp:cNvPr id="0" name=""/>
        <dsp:cNvSpPr/>
      </dsp:nvSpPr>
      <dsp:spPr>
        <a:xfrm>
          <a:off x="0" y="677333"/>
          <a:ext cx="4064000" cy="4064000"/>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3000" b="-2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4AEEC6C-A809-4CD2-A00A-3932D99AA513}">
      <dsp:nvSpPr>
        <dsp:cNvPr id="0" name=""/>
        <dsp:cNvSpPr/>
      </dsp:nvSpPr>
      <dsp:spPr>
        <a:xfrm>
          <a:off x="731520" y="2835317"/>
          <a:ext cx="2600960" cy="134112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2889250">
            <a:lnSpc>
              <a:spcPct val="90000"/>
            </a:lnSpc>
            <a:spcBef>
              <a:spcPct val="0"/>
            </a:spcBef>
            <a:spcAft>
              <a:spcPct val="35000"/>
            </a:spcAft>
            <a:buNone/>
          </a:pPr>
          <a:endParaRPr lang="en-GB" sz="6500" kern="1200"/>
        </a:p>
      </dsp:txBody>
      <dsp:txXfrm>
        <a:off x="731520" y="2835317"/>
        <a:ext cx="2600960" cy="1341120"/>
      </dsp:txXfrm>
    </dsp:sp>
    <dsp:sp modelId="{48264C5E-6091-4B51-A685-C275914E3058}">
      <dsp:nvSpPr>
        <dsp:cNvPr id="0" name=""/>
        <dsp:cNvSpPr/>
      </dsp:nvSpPr>
      <dsp:spPr>
        <a:xfrm>
          <a:off x="5502656" y="677333"/>
          <a:ext cx="1219200" cy="1219200"/>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9B29863-619C-4C01-835A-871ACF3AE49A}">
      <dsp:nvSpPr>
        <dsp:cNvPr id="0" name=""/>
        <dsp:cNvSpPr/>
      </dsp:nvSpPr>
      <dsp:spPr>
        <a:xfrm>
          <a:off x="6721856" y="677333"/>
          <a:ext cx="1050213" cy="1219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0" rIns="99060" bIns="0" numCol="1" spcCol="1270" anchor="ctr" anchorCtr="0">
          <a:noAutofit/>
        </a:bodyPr>
        <a:lstStyle/>
        <a:p>
          <a:pPr marL="0" lvl="0" indent="0" algn="l" defTabSz="1155700">
            <a:lnSpc>
              <a:spcPct val="90000"/>
            </a:lnSpc>
            <a:spcBef>
              <a:spcPct val="0"/>
            </a:spcBef>
            <a:spcAft>
              <a:spcPct val="35000"/>
            </a:spcAft>
            <a:buNone/>
          </a:pPr>
          <a:r>
            <a:rPr lang="en-GB" sz="2600" kern="1200" dirty="0"/>
            <a:t>Media</a:t>
          </a:r>
        </a:p>
      </dsp:txBody>
      <dsp:txXfrm>
        <a:off x="6721856" y="677333"/>
        <a:ext cx="1050213" cy="1219200"/>
      </dsp:txXfrm>
    </dsp:sp>
    <dsp:sp modelId="{4E0B078D-530C-456D-A156-416B4B8B8379}">
      <dsp:nvSpPr>
        <dsp:cNvPr id="0" name=""/>
        <dsp:cNvSpPr/>
      </dsp:nvSpPr>
      <dsp:spPr>
        <a:xfrm>
          <a:off x="4917439" y="2099733"/>
          <a:ext cx="1219200" cy="1219200"/>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5C29CA-0A38-4BCE-816E-1901ED10F6B4}">
      <dsp:nvSpPr>
        <dsp:cNvPr id="0" name=""/>
        <dsp:cNvSpPr/>
      </dsp:nvSpPr>
      <dsp:spPr>
        <a:xfrm>
          <a:off x="6136639" y="2099733"/>
          <a:ext cx="1599311" cy="1219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0" rIns="99060" bIns="0" numCol="1" spcCol="1270" anchor="ctr" anchorCtr="0">
          <a:noAutofit/>
        </a:bodyPr>
        <a:lstStyle/>
        <a:p>
          <a:pPr marL="0" lvl="0" indent="0" algn="l" defTabSz="1155700">
            <a:lnSpc>
              <a:spcPct val="90000"/>
            </a:lnSpc>
            <a:spcBef>
              <a:spcPct val="0"/>
            </a:spcBef>
            <a:spcAft>
              <a:spcPct val="35000"/>
            </a:spcAft>
            <a:buNone/>
          </a:pPr>
          <a:r>
            <a:rPr lang="en-GB" sz="2600" kern="1200" dirty="0"/>
            <a:t>University</a:t>
          </a:r>
        </a:p>
      </dsp:txBody>
      <dsp:txXfrm>
        <a:off x="6136639" y="2099733"/>
        <a:ext cx="1599311" cy="1219200"/>
      </dsp:txXfrm>
    </dsp:sp>
    <dsp:sp modelId="{0A09E195-EA51-4509-B6E4-B7972ED0DE25}">
      <dsp:nvSpPr>
        <dsp:cNvPr id="0" name=""/>
        <dsp:cNvSpPr/>
      </dsp:nvSpPr>
      <dsp:spPr>
        <a:xfrm>
          <a:off x="5502656" y="3522133"/>
          <a:ext cx="1219200" cy="1219200"/>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254122B-2438-4261-860F-66E187BE0892}">
      <dsp:nvSpPr>
        <dsp:cNvPr id="0" name=""/>
        <dsp:cNvSpPr/>
      </dsp:nvSpPr>
      <dsp:spPr>
        <a:xfrm>
          <a:off x="6721856" y="3522133"/>
          <a:ext cx="1406143" cy="1219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0" rIns="99060" bIns="0" numCol="1" spcCol="1270" anchor="ctr" anchorCtr="0">
          <a:noAutofit/>
        </a:bodyPr>
        <a:lstStyle/>
        <a:p>
          <a:pPr marL="0" lvl="0" indent="0" algn="l" defTabSz="1155700">
            <a:lnSpc>
              <a:spcPct val="90000"/>
            </a:lnSpc>
            <a:spcBef>
              <a:spcPct val="0"/>
            </a:spcBef>
            <a:spcAft>
              <a:spcPct val="35000"/>
            </a:spcAft>
            <a:buNone/>
          </a:pPr>
          <a:r>
            <a:rPr lang="en-GB" sz="2600" kern="1200" dirty="0"/>
            <a:t>Other students</a:t>
          </a:r>
        </a:p>
      </dsp:txBody>
      <dsp:txXfrm>
        <a:off x="6721856" y="3522133"/>
        <a:ext cx="1406143" cy="12192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11FAF7-45CA-468A-9260-BB70F50671CA}">
      <dsp:nvSpPr>
        <dsp:cNvPr id="0" name=""/>
        <dsp:cNvSpPr/>
      </dsp:nvSpPr>
      <dsp:spPr>
        <a:xfrm>
          <a:off x="2032000" y="4131733"/>
          <a:ext cx="4080256"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342D0C3-DFFA-4814-8F21-D8286010D83F}">
      <dsp:nvSpPr>
        <dsp:cNvPr id="0" name=""/>
        <dsp:cNvSpPr/>
      </dsp:nvSpPr>
      <dsp:spPr>
        <a:xfrm>
          <a:off x="2032000" y="2709333"/>
          <a:ext cx="3495039"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E6445C9-0C7E-44D0-8B42-795385F79339}">
      <dsp:nvSpPr>
        <dsp:cNvPr id="0" name=""/>
        <dsp:cNvSpPr/>
      </dsp:nvSpPr>
      <dsp:spPr>
        <a:xfrm>
          <a:off x="2032000" y="1286933"/>
          <a:ext cx="4080256"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7A74900-AA01-414B-809A-6859635CAB8F}">
      <dsp:nvSpPr>
        <dsp:cNvPr id="0" name=""/>
        <dsp:cNvSpPr/>
      </dsp:nvSpPr>
      <dsp:spPr>
        <a:xfrm>
          <a:off x="0" y="677333"/>
          <a:ext cx="4064000" cy="4064000"/>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3000" b="-2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4AEEC6C-A809-4CD2-A00A-3932D99AA513}">
      <dsp:nvSpPr>
        <dsp:cNvPr id="0" name=""/>
        <dsp:cNvSpPr/>
      </dsp:nvSpPr>
      <dsp:spPr>
        <a:xfrm>
          <a:off x="731520" y="2835317"/>
          <a:ext cx="2600960" cy="134112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2889250">
            <a:lnSpc>
              <a:spcPct val="90000"/>
            </a:lnSpc>
            <a:spcBef>
              <a:spcPct val="0"/>
            </a:spcBef>
            <a:spcAft>
              <a:spcPct val="35000"/>
            </a:spcAft>
            <a:buNone/>
          </a:pPr>
          <a:endParaRPr lang="en-GB" sz="6500" kern="1200"/>
        </a:p>
      </dsp:txBody>
      <dsp:txXfrm>
        <a:off x="731520" y="2835317"/>
        <a:ext cx="2600960" cy="1341120"/>
      </dsp:txXfrm>
    </dsp:sp>
    <dsp:sp modelId="{48264C5E-6091-4B51-A685-C275914E3058}">
      <dsp:nvSpPr>
        <dsp:cNvPr id="0" name=""/>
        <dsp:cNvSpPr/>
      </dsp:nvSpPr>
      <dsp:spPr>
        <a:xfrm>
          <a:off x="5502656" y="677333"/>
          <a:ext cx="1219200" cy="1219200"/>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1000" b="-2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9B29863-619C-4C01-835A-871ACF3AE49A}">
      <dsp:nvSpPr>
        <dsp:cNvPr id="0" name=""/>
        <dsp:cNvSpPr/>
      </dsp:nvSpPr>
      <dsp:spPr>
        <a:xfrm>
          <a:off x="6721856" y="677333"/>
          <a:ext cx="1406143" cy="1219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0" rIns="80010" bIns="0" numCol="1" spcCol="1270" anchor="ctr" anchorCtr="0">
          <a:noAutofit/>
        </a:bodyPr>
        <a:lstStyle/>
        <a:p>
          <a:pPr marL="0" lvl="0" indent="0" algn="l" defTabSz="933450">
            <a:lnSpc>
              <a:spcPct val="90000"/>
            </a:lnSpc>
            <a:spcBef>
              <a:spcPct val="0"/>
            </a:spcBef>
            <a:spcAft>
              <a:spcPct val="35000"/>
            </a:spcAft>
            <a:buNone/>
          </a:pPr>
          <a:r>
            <a:rPr lang="en-GB" sz="2100" kern="1200" dirty="0"/>
            <a:t>Citizenship</a:t>
          </a:r>
        </a:p>
      </dsp:txBody>
      <dsp:txXfrm>
        <a:off x="6721856" y="677333"/>
        <a:ext cx="1406143" cy="1219200"/>
      </dsp:txXfrm>
    </dsp:sp>
    <dsp:sp modelId="{4E0B078D-530C-456D-A156-416B4B8B8379}">
      <dsp:nvSpPr>
        <dsp:cNvPr id="0" name=""/>
        <dsp:cNvSpPr/>
      </dsp:nvSpPr>
      <dsp:spPr>
        <a:xfrm>
          <a:off x="4917439" y="2099733"/>
          <a:ext cx="1219200" cy="1219200"/>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5C29CA-0A38-4BCE-816E-1901ED10F6B4}">
      <dsp:nvSpPr>
        <dsp:cNvPr id="0" name=""/>
        <dsp:cNvSpPr/>
      </dsp:nvSpPr>
      <dsp:spPr>
        <a:xfrm>
          <a:off x="6136639" y="2099733"/>
          <a:ext cx="1487297" cy="1219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0" rIns="80010" bIns="0" numCol="1" spcCol="1270" anchor="ctr" anchorCtr="0">
          <a:noAutofit/>
        </a:bodyPr>
        <a:lstStyle/>
        <a:p>
          <a:pPr marL="0" lvl="0" indent="0" algn="l" defTabSz="933450">
            <a:lnSpc>
              <a:spcPct val="90000"/>
            </a:lnSpc>
            <a:spcBef>
              <a:spcPct val="0"/>
            </a:spcBef>
            <a:spcAft>
              <a:spcPct val="35000"/>
            </a:spcAft>
            <a:buNone/>
          </a:pPr>
          <a:r>
            <a:rPr lang="en-GB" sz="2100" kern="1200" dirty="0"/>
            <a:t>Workplaces</a:t>
          </a:r>
        </a:p>
      </dsp:txBody>
      <dsp:txXfrm>
        <a:off x="6136639" y="2099733"/>
        <a:ext cx="1487297" cy="1219200"/>
      </dsp:txXfrm>
    </dsp:sp>
    <dsp:sp modelId="{0A09E195-EA51-4509-B6E4-B7972ED0DE25}">
      <dsp:nvSpPr>
        <dsp:cNvPr id="0" name=""/>
        <dsp:cNvSpPr/>
      </dsp:nvSpPr>
      <dsp:spPr>
        <a:xfrm>
          <a:off x="5502656" y="3522133"/>
          <a:ext cx="1219200" cy="1219200"/>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34000" r="-3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254122B-2438-4261-860F-66E187BE0892}">
      <dsp:nvSpPr>
        <dsp:cNvPr id="0" name=""/>
        <dsp:cNvSpPr/>
      </dsp:nvSpPr>
      <dsp:spPr>
        <a:xfrm>
          <a:off x="6721856" y="3522133"/>
          <a:ext cx="1129309" cy="1219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0" rIns="80010" bIns="0" numCol="1" spcCol="1270" anchor="ctr" anchorCtr="0">
          <a:noAutofit/>
        </a:bodyPr>
        <a:lstStyle/>
        <a:p>
          <a:pPr marL="0" lvl="0" indent="0" algn="l" defTabSz="933450">
            <a:lnSpc>
              <a:spcPct val="90000"/>
            </a:lnSpc>
            <a:spcBef>
              <a:spcPct val="0"/>
            </a:spcBef>
            <a:spcAft>
              <a:spcPct val="35000"/>
            </a:spcAft>
            <a:buNone/>
          </a:pPr>
          <a:r>
            <a:rPr lang="en-GB" sz="2100" kern="1200" dirty="0"/>
            <a:t>Personal </a:t>
          </a:r>
          <a:r>
            <a:rPr lang="en-GB" sz="2100" kern="1200" dirty="0" err="1"/>
            <a:t>circs</a:t>
          </a:r>
          <a:endParaRPr lang="en-GB" sz="2100" kern="1200" dirty="0"/>
        </a:p>
      </dsp:txBody>
      <dsp:txXfrm>
        <a:off x="6721856" y="3522133"/>
        <a:ext cx="1129309" cy="1219200"/>
      </dsp:txXfrm>
    </dsp:sp>
  </dsp:spTree>
</dsp:drawing>
</file>

<file path=ppt/diagrams/layout1.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99012"/>
          </a:xfrm>
          <a:prstGeom prst="rect">
            <a:avLst/>
          </a:prstGeom>
        </p:spPr>
        <p:txBody>
          <a:bodyPr vert="horz" lIns="91440" tIns="45720" rIns="91440" bIns="45720" rtlCol="0"/>
          <a:lstStyle>
            <a:lvl1pPr algn="r">
              <a:defRPr sz="1200"/>
            </a:lvl1pPr>
          </a:lstStyle>
          <a:p>
            <a:fld id="{30E08F2E-5F06-4CE2-A139-452A1382A6F0}" type="datetimeFigureOut">
              <a:rPr lang="en-US"/>
              <a:t>5/7/2021</a:t>
            </a:fld>
            <a:endParaRPr/>
          </a:p>
        </p:txBody>
      </p:sp>
      <p:sp>
        <p:nvSpPr>
          <p:cNvPr id="4" name="Footer Placeholder 3"/>
          <p:cNvSpPr>
            <a:spLocks noGrp="1"/>
          </p:cNvSpPr>
          <p:nvPr>
            <p:ph type="ftr" sz="quarter" idx="2"/>
          </p:nvPr>
        </p:nvSpPr>
        <p:spPr>
          <a:xfrm>
            <a:off x="0" y="9446678"/>
            <a:ext cx="2971800" cy="499011"/>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9446678"/>
            <a:ext cx="2971800" cy="499011"/>
          </a:xfrm>
          <a:prstGeom prst="rect">
            <a:avLst/>
          </a:prstGeom>
        </p:spPr>
        <p:txBody>
          <a:bodyPr vert="horz" lIns="91440" tIns="45720" rIns="91440" bIns="45720" rtlCol="0" anchor="b"/>
          <a:lstStyle>
            <a:lvl1pPr algn="r">
              <a:defRPr sz="1200"/>
            </a:lvl1pPr>
          </a:lstStyle>
          <a:p>
            <a:fld id="{B828588A-5C4E-401A-AECC-B6F63A9DE965}" type="slidenum">
              <a:rPr/>
              <a:t>‹#›</a:t>
            </a:fld>
            <a:endParaRPr/>
          </a:p>
        </p:txBody>
      </p:sp>
    </p:spTree>
    <p:extLst>
      <p:ext uri="{BB962C8B-B14F-4D97-AF65-F5344CB8AC3E}">
        <p14:creationId xmlns:p14="http://schemas.microsoft.com/office/powerpoint/2010/main" val="10599797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99012"/>
          </a:xfrm>
          <a:prstGeom prst="rect">
            <a:avLst/>
          </a:prstGeom>
        </p:spPr>
        <p:txBody>
          <a:bodyPr vert="horz" lIns="91440" tIns="45720" rIns="91440" bIns="45720" rtlCol="0"/>
          <a:lstStyle>
            <a:lvl1pPr algn="r">
              <a:defRPr sz="1200"/>
            </a:lvl1pPr>
          </a:lstStyle>
          <a:p>
            <a:fld id="{1A4C5DC6-1594-414D-9341-ABA08739246C}" type="datetimeFigureOut">
              <a:rPr lang="en-US"/>
              <a:t>5/7/2021</a:t>
            </a:fld>
            <a:endParaRPr/>
          </a:p>
        </p:txBody>
      </p:sp>
      <p:sp>
        <p:nvSpPr>
          <p:cNvPr id="4" name="Slide Image Placeholder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786362"/>
            <a:ext cx="5486400" cy="3916115"/>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9446678"/>
            <a:ext cx="2971800" cy="499011"/>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9446678"/>
            <a:ext cx="2971800" cy="499011"/>
          </a:xfrm>
          <a:prstGeom prst="rect">
            <a:avLst/>
          </a:prstGeom>
        </p:spPr>
        <p:txBody>
          <a:bodyPr vert="horz" lIns="91440" tIns="45720" rIns="91440" bIns="45720" rtlCol="0" anchor="b"/>
          <a:lstStyle>
            <a:lvl1pPr algn="r">
              <a:defRPr sz="1200"/>
            </a:lvl1pPr>
          </a:lstStyle>
          <a:p>
            <a:fld id="{77542409-6A04-4DC6-AC3A-D3758287A8F2}" type="slidenum">
              <a:rPr/>
              <a:t>‹#›</a:t>
            </a:fld>
            <a:endParaRPr/>
          </a:p>
        </p:txBody>
      </p:sp>
    </p:spTree>
    <p:extLst>
      <p:ext uri="{BB962C8B-B14F-4D97-AF65-F5344CB8AC3E}">
        <p14:creationId xmlns:p14="http://schemas.microsoft.com/office/powerpoint/2010/main" val="2541150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en.wikipedia.org/wiki/Intensive_farming"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dirty="0"/>
              <a:t>Hi and thank you for coming to my talk here today. This is the first virtual talk I’ve done outside my department, actually, due in the main to the trials and tribulations of homeschooling and online teaching during 2020, so I’m hoping not to fall into all the traps this afternoon! So, as you know, I’m Clare and I’m a Senior Lecturer in Applied Linguistics at YSJ where, alarmingly, I’ve been for over ten years now. Whilst much of my research today has been focused on multilingualism and teachers’ attitudes to it, I’m talking to you today about a brand new seam of research that I’ve become involved in that sits under the umbrella of </a:t>
            </a:r>
            <a:r>
              <a:rPr lang="en-US" sz="800" dirty="0" err="1"/>
              <a:t>ecolinguistics</a:t>
            </a:r>
            <a:r>
              <a:rPr lang="en-US" sz="800" dirty="0"/>
              <a:t>. </a:t>
            </a:r>
          </a:p>
        </p:txBody>
      </p:sp>
      <p:sp>
        <p:nvSpPr>
          <p:cNvPr id="4" name="Slide Number Placeholder 3"/>
          <p:cNvSpPr>
            <a:spLocks noGrp="1"/>
          </p:cNvSpPr>
          <p:nvPr>
            <p:ph type="sldNum" sz="quarter" idx="10"/>
          </p:nvPr>
        </p:nvSpPr>
        <p:spPr/>
        <p:txBody>
          <a:bodyPr/>
          <a:lstStyle/>
          <a:p>
            <a:fld id="{77542409-6A04-4DC6-AC3A-D3758287A8F2}" type="slidenum">
              <a:rPr lang="en-US" smtClean="0"/>
              <a:t>1</a:t>
            </a:fld>
            <a:endParaRPr lang="en-US"/>
          </a:p>
        </p:txBody>
      </p:sp>
    </p:spTree>
    <p:extLst>
      <p:ext uri="{BB962C8B-B14F-4D97-AF65-F5344CB8AC3E}">
        <p14:creationId xmlns:p14="http://schemas.microsoft.com/office/powerpoint/2010/main" val="3300829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800" dirty="0" err="1"/>
              <a:t>Stibbe</a:t>
            </a:r>
            <a:r>
              <a:rPr lang="en-GB" sz="800" dirty="0"/>
              <a:t> continues Halliday’s legacy in focusing </a:t>
            </a:r>
            <a:r>
              <a:rPr lang="en-GB" sz="800" dirty="0">
                <a:latin typeface="Gotham SSm A"/>
              </a:rPr>
              <a:t>on t</a:t>
            </a:r>
            <a:r>
              <a:rPr lang="en-GB" sz="800" b="0" i="0" dirty="0">
                <a:effectLst/>
                <a:latin typeface="Gotham SSm A"/>
              </a:rPr>
              <a:t>he environmental analysis of language, which draws on a wide range of linguistic tools including critical discourse analysis, framing theory, cognitive linguistics, identity theory, rhetoric and systemic functional grammar to reveal underlying worldviews or the 'stories we live by.</a:t>
            </a:r>
            <a:br>
              <a:rPr lang="en-GB" sz="800" b="0" i="0" dirty="0">
                <a:effectLst/>
                <a:latin typeface="Gotham SSm A"/>
              </a:rPr>
            </a:br>
            <a:r>
              <a:rPr lang="en-GB" sz="800" b="0" i="0" dirty="0">
                <a:solidFill>
                  <a:srgbClr val="202122"/>
                </a:solidFill>
                <a:effectLst/>
                <a:latin typeface="Arial" panose="020B0604020202020204" pitchFamily="34" charset="0"/>
              </a:rPr>
              <a:t>Stories which </a:t>
            </a:r>
            <a:r>
              <a:rPr lang="en-GB" sz="800" b="0" i="0" dirty="0" err="1">
                <a:solidFill>
                  <a:srgbClr val="202122"/>
                </a:solidFill>
                <a:effectLst/>
                <a:latin typeface="Arial" panose="020B0604020202020204" pitchFamily="34" charset="0"/>
              </a:rPr>
              <a:t>ecolinguists</a:t>
            </a:r>
            <a:r>
              <a:rPr lang="en-GB" sz="800" b="0" i="0" dirty="0">
                <a:solidFill>
                  <a:srgbClr val="202122"/>
                </a:solidFill>
                <a:effectLst/>
                <a:latin typeface="Arial" panose="020B0604020202020204" pitchFamily="34" charset="0"/>
              </a:rPr>
              <a:t> claim are destructive relate to consumerism, unlimited economic growth, advertising, </a:t>
            </a:r>
            <a:r>
              <a:rPr lang="en-GB" sz="800" b="0" i="0" u="none" strike="noStrike" dirty="0">
                <a:solidFill>
                  <a:srgbClr val="0B0080"/>
                </a:solidFill>
                <a:effectLst/>
                <a:latin typeface="Arial" panose="020B0604020202020204" pitchFamily="34" charset="0"/>
                <a:hlinkClick r:id="rId3" tooltip="Intensive farming"/>
              </a:rPr>
              <a:t>intensive farming</a:t>
            </a:r>
            <a:r>
              <a:rPr lang="en-GB" sz="800" b="0" i="0" dirty="0">
                <a:solidFill>
                  <a:srgbClr val="202122"/>
                </a:solidFill>
                <a:effectLst/>
                <a:latin typeface="Arial" panose="020B0604020202020204" pitchFamily="34" charset="0"/>
              </a:rPr>
              <a:t>, and those which represent nature as a machine or a resource. Using "positive discourse analysis", </a:t>
            </a:r>
            <a:r>
              <a:rPr lang="en-GB" sz="800" b="0" i="0" dirty="0" err="1">
                <a:solidFill>
                  <a:srgbClr val="202122"/>
                </a:solidFill>
                <a:effectLst/>
                <a:latin typeface="Arial" panose="020B0604020202020204" pitchFamily="34" charset="0"/>
              </a:rPr>
              <a:t>ecolinguistics</a:t>
            </a:r>
            <a:r>
              <a:rPr lang="en-GB" sz="800" b="0" i="0" dirty="0">
                <a:solidFill>
                  <a:srgbClr val="202122"/>
                </a:solidFill>
                <a:effectLst/>
                <a:latin typeface="Arial" panose="020B0604020202020204" pitchFamily="34" charset="0"/>
              </a:rPr>
              <a:t> has also searched for new stories to live by through exploring nature writing, poetry, environmental writing and traditional forms of language around the world. I think in the data we’ll turn to now that we also see a destructive story-that-we-live-by of the construction of responsibility for environmental issues being with the individual. Some of the participants push back against this and learning to harness this may be the key to developing the type of agency that will offer some hope.</a:t>
            </a:r>
            <a:endParaRPr lang="en-GB" sz="800" dirty="0"/>
          </a:p>
        </p:txBody>
      </p:sp>
      <p:sp>
        <p:nvSpPr>
          <p:cNvPr id="4" name="Slide Number Placeholder 3"/>
          <p:cNvSpPr>
            <a:spLocks noGrp="1"/>
          </p:cNvSpPr>
          <p:nvPr>
            <p:ph type="sldNum" sz="quarter" idx="5"/>
          </p:nvPr>
        </p:nvSpPr>
        <p:spPr/>
        <p:txBody>
          <a:bodyPr/>
          <a:lstStyle/>
          <a:p>
            <a:fld id="{77542409-6A04-4DC6-AC3A-D3758287A8F2}" type="slidenum">
              <a:rPr lang="en-GB" smtClean="0"/>
              <a:t>10</a:t>
            </a:fld>
            <a:endParaRPr lang="en-GB"/>
          </a:p>
        </p:txBody>
      </p:sp>
    </p:spTree>
    <p:extLst>
      <p:ext uri="{BB962C8B-B14F-4D97-AF65-F5344CB8AC3E}">
        <p14:creationId xmlns:p14="http://schemas.microsoft.com/office/powerpoint/2010/main" val="13356691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7542409-6A04-4DC6-AC3A-D3758287A8F2}" type="slidenum">
              <a:rPr lang="en-GB" smtClean="0"/>
              <a:t>11</a:t>
            </a:fld>
            <a:endParaRPr lang="en-GB"/>
          </a:p>
        </p:txBody>
      </p:sp>
    </p:spTree>
    <p:extLst>
      <p:ext uri="{BB962C8B-B14F-4D97-AF65-F5344CB8AC3E}">
        <p14:creationId xmlns:p14="http://schemas.microsoft.com/office/powerpoint/2010/main" val="8128153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So this a bit of a personal reflection on how it felt as a researcher to read through the focus group data. Participants felt like they were surrounded on all sides by people who impacted on their sense of agency. It almost felt claustrophobic at times, so it was clear that agency and empowerment was central here and needed a closer look.</a:t>
            </a:r>
          </a:p>
          <a:p>
            <a:endParaRPr lang="en-GB" dirty="0"/>
          </a:p>
        </p:txBody>
      </p:sp>
      <p:sp>
        <p:nvSpPr>
          <p:cNvPr id="4" name="Slide Number Placeholder 3"/>
          <p:cNvSpPr>
            <a:spLocks noGrp="1"/>
          </p:cNvSpPr>
          <p:nvPr>
            <p:ph type="sldNum" sz="quarter" idx="5"/>
          </p:nvPr>
        </p:nvSpPr>
        <p:spPr/>
        <p:txBody>
          <a:bodyPr/>
          <a:lstStyle/>
          <a:p>
            <a:fld id="{77542409-6A04-4DC6-AC3A-D3758287A8F2}" type="slidenum">
              <a:rPr lang="en-GB" smtClean="0"/>
              <a:t>12</a:t>
            </a:fld>
            <a:endParaRPr lang="en-GB"/>
          </a:p>
        </p:txBody>
      </p:sp>
    </p:spTree>
    <p:extLst>
      <p:ext uri="{BB962C8B-B14F-4D97-AF65-F5344CB8AC3E}">
        <p14:creationId xmlns:p14="http://schemas.microsoft.com/office/powerpoint/2010/main" val="32897353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7542409-6A04-4DC6-AC3A-D3758287A8F2}" type="slidenum">
              <a:rPr lang="en-GB" smtClean="0"/>
              <a:t>13</a:t>
            </a:fld>
            <a:endParaRPr lang="en-GB"/>
          </a:p>
        </p:txBody>
      </p:sp>
    </p:spTree>
    <p:extLst>
      <p:ext uri="{BB962C8B-B14F-4D97-AF65-F5344CB8AC3E}">
        <p14:creationId xmlns:p14="http://schemas.microsoft.com/office/powerpoint/2010/main" val="31070858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Agency was seen to be impacted in the participant data by a range of factors. They include some key psychological aspects – including the impact of eco anxiety on the desire to take action – i.e. a sense of pointlessness. However, the data shows how contradictory student discourses are here, and the range of views that educators will have to work around. The psychological distance from the threat of climate change for some participants can manifest in a strong lack of agency or desire to act on ecological justice issues. There’s a connection between participants who we might describe as activist and their understanding and awareness of the link between eco justice and social justice</a:t>
            </a:r>
            <a:endParaRPr lang="en-GB" dirty="0"/>
          </a:p>
        </p:txBody>
      </p:sp>
      <p:sp>
        <p:nvSpPr>
          <p:cNvPr id="4" name="Slide Number Placeholder 3"/>
          <p:cNvSpPr>
            <a:spLocks noGrp="1"/>
          </p:cNvSpPr>
          <p:nvPr>
            <p:ph type="sldNum" sz="quarter" idx="5"/>
          </p:nvPr>
        </p:nvSpPr>
        <p:spPr/>
        <p:txBody>
          <a:bodyPr/>
          <a:lstStyle/>
          <a:p>
            <a:fld id="{77542409-6A04-4DC6-AC3A-D3758287A8F2}" type="slidenum">
              <a:rPr lang="en-GB" smtClean="0"/>
              <a:t>14</a:t>
            </a:fld>
            <a:endParaRPr lang="en-GB"/>
          </a:p>
        </p:txBody>
      </p:sp>
    </p:spTree>
    <p:extLst>
      <p:ext uri="{BB962C8B-B14F-4D97-AF65-F5344CB8AC3E}">
        <p14:creationId xmlns:p14="http://schemas.microsoft.com/office/powerpoint/2010/main" val="4231615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7542409-6A04-4DC6-AC3A-D3758287A8F2}" type="slidenum">
              <a:rPr lang="en-GB" smtClean="0"/>
              <a:t>15</a:t>
            </a:fld>
            <a:endParaRPr lang="en-GB"/>
          </a:p>
        </p:txBody>
      </p:sp>
    </p:spTree>
    <p:extLst>
      <p:ext uri="{BB962C8B-B14F-4D97-AF65-F5344CB8AC3E}">
        <p14:creationId xmlns:p14="http://schemas.microsoft.com/office/powerpoint/2010/main" val="32179401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we can see a repeated use of the word ‘confused’ which perhaps is being used more as a euphemism for too express a sense of hopelessness </a:t>
            </a:r>
          </a:p>
        </p:txBody>
      </p:sp>
      <p:sp>
        <p:nvSpPr>
          <p:cNvPr id="4" name="Slide Number Placeholder 3"/>
          <p:cNvSpPr>
            <a:spLocks noGrp="1"/>
          </p:cNvSpPr>
          <p:nvPr>
            <p:ph type="sldNum" sz="quarter" idx="5"/>
          </p:nvPr>
        </p:nvSpPr>
        <p:spPr/>
        <p:txBody>
          <a:bodyPr/>
          <a:lstStyle/>
          <a:p>
            <a:fld id="{77542409-6A04-4DC6-AC3A-D3758287A8F2}" type="slidenum">
              <a:rPr lang="en-GB" smtClean="0"/>
              <a:t>16</a:t>
            </a:fld>
            <a:endParaRPr lang="en-GB"/>
          </a:p>
        </p:txBody>
      </p:sp>
    </p:spTree>
    <p:extLst>
      <p:ext uri="{BB962C8B-B14F-4D97-AF65-F5344CB8AC3E}">
        <p14:creationId xmlns:p14="http://schemas.microsoft.com/office/powerpoint/2010/main" val="8095142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dirty="0">
                <a:effectLst/>
                <a:latin typeface="Roboto" panose="02000000000000000000" pitchFamily="2" charset="0"/>
              </a:rPr>
              <a:t>And when they say they care, I feel like it's, it's, it's not like a proper caring, it's not like ‘I'm going to go out and I'm going to do every single thing possible’. It's I'm going to put on a, I'm not </a:t>
            </a:r>
            <a:r>
              <a:rPr lang="en-GB" sz="1200" b="0" i="0" dirty="0" err="1">
                <a:effectLst/>
                <a:latin typeface="Roboto" panose="02000000000000000000" pitchFamily="2" charset="0"/>
              </a:rPr>
              <a:t>gonna</a:t>
            </a:r>
            <a:r>
              <a:rPr lang="en-GB" sz="1200" b="0" i="0" dirty="0">
                <a:effectLst/>
                <a:latin typeface="Roboto" panose="02000000000000000000" pitchFamily="2" charset="0"/>
              </a:rPr>
              <a:t> say ‘facade’, a show, or I'm </a:t>
            </a:r>
            <a:r>
              <a:rPr lang="en-GB" sz="1200" b="0" i="0" dirty="0" err="1">
                <a:effectLst/>
                <a:latin typeface="Roboto" panose="02000000000000000000" pitchFamily="2" charset="0"/>
              </a:rPr>
              <a:t>gonna</a:t>
            </a:r>
            <a:r>
              <a:rPr lang="en-GB" sz="1200" b="0" i="0" dirty="0">
                <a:effectLst/>
                <a:latin typeface="Roboto" panose="02000000000000000000" pitchFamily="2" charset="0"/>
              </a:rPr>
              <a:t> do my little part. I don't think people truly feel they’ll be around to see any difference. That's what I personally feel anyway</a:t>
            </a:r>
            <a:endParaRPr lang="en-GB" dirty="0"/>
          </a:p>
        </p:txBody>
      </p:sp>
      <p:sp>
        <p:nvSpPr>
          <p:cNvPr id="4" name="Slide Number Placeholder 3"/>
          <p:cNvSpPr>
            <a:spLocks noGrp="1"/>
          </p:cNvSpPr>
          <p:nvPr>
            <p:ph type="sldNum" sz="quarter" idx="5"/>
          </p:nvPr>
        </p:nvSpPr>
        <p:spPr/>
        <p:txBody>
          <a:bodyPr/>
          <a:lstStyle/>
          <a:p>
            <a:fld id="{77542409-6A04-4DC6-AC3A-D3758287A8F2}" type="slidenum">
              <a:rPr lang="en-GB" smtClean="0"/>
              <a:t>17</a:t>
            </a:fld>
            <a:endParaRPr lang="en-GB"/>
          </a:p>
        </p:txBody>
      </p:sp>
    </p:spTree>
    <p:extLst>
      <p:ext uri="{BB962C8B-B14F-4D97-AF65-F5344CB8AC3E}">
        <p14:creationId xmlns:p14="http://schemas.microsoft.com/office/powerpoint/2010/main" val="8001431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7542409-6A04-4DC6-AC3A-D3758287A8F2}" type="slidenum">
              <a:rPr lang="en-GB" smtClean="0"/>
              <a:t>18</a:t>
            </a:fld>
            <a:endParaRPr lang="en-GB"/>
          </a:p>
        </p:txBody>
      </p:sp>
    </p:spTree>
    <p:extLst>
      <p:ext uri="{BB962C8B-B14F-4D97-AF65-F5344CB8AC3E}">
        <p14:creationId xmlns:p14="http://schemas.microsoft.com/office/powerpoint/2010/main" val="38168416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7542409-6A04-4DC6-AC3A-D3758287A8F2}" type="slidenum">
              <a:rPr lang="en-GB" smtClean="0"/>
              <a:t>19</a:t>
            </a:fld>
            <a:endParaRPr lang="en-GB"/>
          </a:p>
        </p:txBody>
      </p:sp>
    </p:spTree>
    <p:extLst>
      <p:ext uri="{BB962C8B-B14F-4D97-AF65-F5344CB8AC3E}">
        <p14:creationId xmlns:p14="http://schemas.microsoft.com/office/powerpoint/2010/main" val="18390892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dirty="0"/>
              <a:t>However, before I get to the linguistics and the discursive elements I want to talk about, I need to introduce you to the broader project that the data today is drawn from, which isn’t overtly linguistic in its focus. The project, internally funded (now across two stages) is seeking to explore tertiary level students’ relationship and interaction with ecological justice. Myself and my group of collaborators and eventual co-authors, are seeking to investigate what students expect from their university with regards to ecological justice, both in and beyond their curriculum areas. </a:t>
            </a:r>
            <a:r>
              <a:rPr lang="en-GB" sz="800" dirty="0"/>
              <a:t>The project was conceived as a way of addressing the perceived </a:t>
            </a:r>
            <a:r>
              <a:rPr lang="en-GB" sz="800" b="0" i="0" dirty="0">
                <a:solidFill>
                  <a:srgbClr val="000000"/>
                </a:solidFill>
                <a:effectLst/>
                <a:latin typeface="Calibri" panose="020F0502020204030204" pitchFamily="34" charset="0"/>
              </a:rPr>
              <a:t>gap between EJ awareness and action: students’ lack of a sense of agency over ecological problems; a ‘tacit’ curriculum which privileges ‘purely’ social over ecological components of justice problems; the interaction between ecological anxiety, the mood of political crisis, and students’ mental health; and staff’s need of time to remap programmes to incorporate EJ. </a:t>
            </a:r>
            <a:r>
              <a:rPr lang="en-US" sz="800" dirty="0"/>
              <a:t>So you can see from the collaborators list that we are all from different disciplines and this places this work very well, therefore, at the intersection of all these relevant fields. Today, we’ll take the data in its discursive direction, particularly picking up on the second of these research questions here.</a:t>
            </a:r>
          </a:p>
        </p:txBody>
      </p:sp>
      <p:sp>
        <p:nvSpPr>
          <p:cNvPr id="4" name="Slide Number Placeholder 3"/>
          <p:cNvSpPr>
            <a:spLocks noGrp="1"/>
          </p:cNvSpPr>
          <p:nvPr>
            <p:ph type="sldNum" sz="quarter" idx="10"/>
          </p:nvPr>
        </p:nvSpPr>
        <p:spPr/>
        <p:txBody>
          <a:bodyPr/>
          <a:lstStyle/>
          <a:p>
            <a:fld id="{77542409-6A04-4DC6-AC3A-D3758287A8F2}" type="slidenum">
              <a:rPr lang="en-US" smtClean="0"/>
              <a:t>2</a:t>
            </a:fld>
            <a:endParaRPr lang="en-US"/>
          </a:p>
        </p:txBody>
      </p:sp>
    </p:spTree>
    <p:extLst>
      <p:ext uri="{BB962C8B-B14F-4D97-AF65-F5344CB8AC3E}">
        <p14:creationId xmlns:p14="http://schemas.microsoft.com/office/powerpoint/2010/main" val="9972418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factors include conflicting and biased media, ineffectual (or conversely positive) university measures and by fellow students’ actions and attitudes.</a:t>
            </a:r>
          </a:p>
          <a:p>
            <a:endParaRPr lang="en-GB" dirty="0"/>
          </a:p>
        </p:txBody>
      </p:sp>
      <p:sp>
        <p:nvSpPr>
          <p:cNvPr id="4" name="Slide Number Placeholder 3"/>
          <p:cNvSpPr>
            <a:spLocks noGrp="1"/>
          </p:cNvSpPr>
          <p:nvPr>
            <p:ph type="sldNum" sz="quarter" idx="5"/>
          </p:nvPr>
        </p:nvSpPr>
        <p:spPr/>
        <p:txBody>
          <a:bodyPr/>
          <a:lstStyle/>
          <a:p>
            <a:fld id="{77542409-6A04-4DC6-AC3A-D3758287A8F2}" type="slidenum">
              <a:rPr lang="en-GB" smtClean="0"/>
              <a:t>20</a:t>
            </a:fld>
            <a:endParaRPr lang="en-GB"/>
          </a:p>
        </p:txBody>
      </p:sp>
    </p:spTree>
    <p:extLst>
      <p:ext uri="{BB962C8B-B14F-4D97-AF65-F5344CB8AC3E}">
        <p14:creationId xmlns:p14="http://schemas.microsoft.com/office/powerpoint/2010/main" val="18744555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 the psychological distance argument in play here in talking about how the media works and what it is playing on. </a:t>
            </a:r>
          </a:p>
        </p:txBody>
      </p:sp>
      <p:sp>
        <p:nvSpPr>
          <p:cNvPr id="4" name="Slide Number Placeholder 3"/>
          <p:cNvSpPr>
            <a:spLocks noGrp="1"/>
          </p:cNvSpPr>
          <p:nvPr>
            <p:ph type="sldNum" sz="quarter" idx="5"/>
          </p:nvPr>
        </p:nvSpPr>
        <p:spPr/>
        <p:txBody>
          <a:bodyPr/>
          <a:lstStyle/>
          <a:p>
            <a:fld id="{77542409-6A04-4DC6-AC3A-D3758287A8F2}" type="slidenum">
              <a:rPr lang="en-GB" smtClean="0"/>
              <a:t>21</a:t>
            </a:fld>
            <a:endParaRPr lang="en-GB"/>
          </a:p>
        </p:txBody>
      </p:sp>
    </p:spTree>
    <p:extLst>
      <p:ext uri="{BB962C8B-B14F-4D97-AF65-F5344CB8AC3E}">
        <p14:creationId xmlns:p14="http://schemas.microsoft.com/office/powerpoint/2010/main" val="27509243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Times New Roman" panose="02020603050405020304" pitchFamily="18" charset="0"/>
                <a:cs typeface="Calibri" panose="020F0502020204030204" pitchFamily="34" charset="0"/>
              </a:rPr>
              <a:t>Suspicious of motives: </a:t>
            </a:r>
            <a:r>
              <a:rPr lang="en-GB" sz="1200" dirty="0">
                <a:effectLst/>
                <a:latin typeface="Calibri" panose="020F0502020204030204" pitchFamily="34" charset="0"/>
                <a:ea typeface="Roboto"/>
                <a:cs typeface="Calibri" panose="020F0502020204030204" pitchFamily="34" charset="0"/>
              </a:rPr>
              <a:t>I think it's very easy to twist things to make them sound better, I mean they could say, I mean I haven't seen them posters, I can't comment, but I know that normally when stuff like that goes up it’s, . - </a:t>
            </a:r>
            <a:r>
              <a:rPr lang="en-GB" sz="1200" dirty="0">
                <a:solidFill>
                  <a:srgbClr val="201F1E"/>
                </a:solidFill>
                <a:effectLst/>
                <a:latin typeface="Calibri" panose="020F0502020204030204" pitchFamily="34" charset="0"/>
                <a:ea typeface="Roboto"/>
                <a:cs typeface="Calibri" panose="020F0502020204030204" pitchFamily="34" charset="0"/>
              </a:rPr>
              <a:t>The amount of handouts we get, every lecture we got like seven pages of handout, which is already on Moodle, and we’re all sat there with our laptops out, like why is that necessary? The fact that the computers are left running at all times in the library, that shouldn't be allowed, they should automatically switch off or get done in such a way where they've got the light snooze, you know you can do that with some electronics, where you'd put it in at the plug.... I'm pretty sure the roofs aren't covered in solar panels, that would cover the electricity for a year. Surely covering all the roofs on campus with solar panels</a:t>
            </a:r>
            <a:endParaRPr lang="en-GB" sz="12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77542409-6A04-4DC6-AC3A-D3758287A8F2}" type="slidenum">
              <a:rPr lang="en-GB" smtClean="0"/>
              <a:t>22</a:t>
            </a:fld>
            <a:endParaRPr lang="en-GB"/>
          </a:p>
        </p:txBody>
      </p:sp>
    </p:spTree>
    <p:extLst>
      <p:ext uri="{BB962C8B-B14F-4D97-AF65-F5344CB8AC3E}">
        <p14:creationId xmlns:p14="http://schemas.microsoft.com/office/powerpoint/2010/main" val="31832766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data shows Othering happening across a number of dimensions. In the first quote here we see ‘they’ constructing the peers who just don’t care enough, despite now having the knowledge. And again ‘most people’ not wanting to know, in contrast to the participant who wants to show willing. People in student accommodations are lazy – a strong construction there! </a:t>
            </a:r>
          </a:p>
        </p:txBody>
      </p:sp>
      <p:sp>
        <p:nvSpPr>
          <p:cNvPr id="4" name="Slide Number Placeholder 3"/>
          <p:cNvSpPr>
            <a:spLocks noGrp="1"/>
          </p:cNvSpPr>
          <p:nvPr>
            <p:ph type="sldNum" sz="quarter" idx="5"/>
          </p:nvPr>
        </p:nvSpPr>
        <p:spPr/>
        <p:txBody>
          <a:bodyPr/>
          <a:lstStyle/>
          <a:p>
            <a:fld id="{77542409-6A04-4DC6-AC3A-D3758287A8F2}" type="slidenum">
              <a:rPr lang="en-GB" smtClean="0"/>
              <a:t>23</a:t>
            </a:fld>
            <a:endParaRPr lang="en-GB"/>
          </a:p>
        </p:txBody>
      </p:sp>
    </p:spTree>
    <p:extLst>
      <p:ext uri="{BB962C8B-B14F-4D97-AF65-F5344CB8AC3E}">
        <p14:creationId xmlns:p14="http://schemas.microsoft.com/office/powerpoint/2010/main" val="29550570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Discourses around agency also seem affected by participants’ sense of their role as a citizen alongside the usually negative role of politics and by the participants’ sense of place in the workplace as well as by participants’ own personal and changing circumstances (including the very key process of growing up, which is so pivotal for this group of participants in particular)</a:t>
            </a:r>
          </a:p>
          <a:p>
            <a:endParaRPr lang="en-GB" dirty="0"/>
          </a:p>
        </p:txBody>
      </p:sp>
      <p:sp>
        <p:nvSpPr>
          <p:cNvPr id="4" name="Slide Number Placeholder 3"/>
          <p:cNvSpPr>
            <a:spLocks noGrp="1"/>
          </p:cNvSpPr>
          <p:nvPr>
            <p:ph type="sldNum" sz="quarter" idx="5"/>
          </p:nvPr>
        </p:nvSpPr>
        <p:spPr/>
        <p:txBody>
          <a:bodyPr/>
          <a:lstStyle/>
          <a:p>
            <a:fld id="{77542409-6A04-4DC6-AC3A-D3758287A8F2}" type="slidenum">
              <a:rPr lang="en-GB" smtClean="0"/>
              <a:t>24</a:t>
            </a:fld>
            <a:endParaRPr lang="en-GB"/>
          </a:p>
        </p:txBody>
      </p:sp>
    </p:spTree>
    <p:extLst>
      <p:ext uri="{BB962C8B-B14F-4D97-AF65-F5344CB8AC3E}">
        <p14:creationId xmlns:p14="http://schemas.microsoft.com/office/powerpoint/2010/main" val="18886003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Participants discussed their role as a member of society – some unsure how to proceed, some keen to do their part, but not quite sure what it is, and some fairly convinced that there’s no point. The use of the passive construction in the final excerpt here is interesting as it’s not at all clear who should be doing the equipping. </a:t>
            </a:r>
          </a:p>
        </p:txBody>
      </p:sp>
      <p:sp>
        <p:nvSpPr>
          <p:cNvPr id="4" name="Slide Number Placeholder 3"/>
          <p:cNvSpPr>
            <a:spLocks noGrp="1"/>
          </p:cNvSpPr>
          <p:nvPr>
            <p:ph type="sldNum" sz="quarter" idx="5"/>
          </p:nvPr>
        </p:nvSpPr>
        <p:spPr/>
        <p:txBody>
          <a:bodyPr/>
          <a:lstStyle/>
          <a:p>
            <a:fld id="{77542409-6A04-4DC6-AC3A-D3758287A8F2}" type="slidenum">
              <a:rPr lang="en-GB" smtClean="0"/>
              <a:t>25</a:t>
            </a:fld>
            <a:endParaRPr lang="en-GB"/>
          </a:p>
        </p:txBody>
      </p:sp>
    </p:spTree>
    <p:extLst>
      <p:ext uri="{BB962C8B-B14F-4D97-AF65-F5344CB8AC3E}">
        <p14:creationId xmlns:p14="http://schemas.microsoft.com/office/powerpoint/2010/main" val="2430337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it feels a bit pointless as a citizen, it seems being in the workplace removes almost all sense of potential agency from the participants. They are almost all bitterly aware that in junior roles their ability to effect change for ecological justice is hugely limited. One participant tells her recent story as an example: </a:t>
            </a:r>
            <a:r>
              <a:rPr lang="en-GB" sz="1200" dirty="0">
                <a:effectLst/>
                <a:latin typeface="Calibri" panose="020F0502020204030204" pitchFamily="34" charset="0"/>
                <a:ea typeface="Times New Roman" panose="02020603050405020304" pitchFamily="18" charset="0"/>
                <a:cs typeface="Calibri" panose="020F0502020204030204" pitchFamily="34" charset="0"/>
              </a:rPr>
              <a:t>But at work, it's a lot more difficult to sort of put those things in place. Like at the moment, I'm a support worker, so I work with people who have disabilities. And currently because of what's going on we're using a lot more gloves and masks and stuff that aren't reusable. And it's like however much it </a:t>
            </a:r>
            <a:r>
              <a:rPr lang="en-GB" sz="1200" b="1" dirty="0">
                <a:effectLst/>
                <a:latin typeface="Calibri" panose="020F0502020204030204" pitchFamily="34" charset="0"/>
                <a:ea typeface="Times New Roman" panose="02020603050405020304" pitchFamily="18" charset="0"/>
                <a:cs typeface="Calibri" panose="020F0502020204030204" pitchFamily="34" charset="0"/>
              </a:rPr>
              <a:t>upsets me </a:t>
            </a:r>
            <a:r>
              <a:rPr lang="en-GB" sz="1200" dirty="0">
                <a:effectLst/>
                <a:latin typeface="Calibri" panose="020F0502020204030204" pitchFamily="34" charset="0"/>
                <a:ea typeface="Times New Roman" panose="02020603050405020304" pitchFamily="18" charset="0"/>
                <a:cs typeface="Calibri" panose="020F0502020204030204" pitchFamily="34" charset="0"/>
              </a:rPr>
              <a:t>to do that I understand that I need to do that, to keep myself and the people I support safe. So, there are certain things at work that you </a:t>
            </a:r>
            <a:r>
              <a:rPr lang="en-GB" sz="1200" b="1" dirty="0">
                <a:effectLst/>
                <a:latin typeface="Calibri" panose="020F0502020204030204" pitchFamily="34" charset="0"/>
                <a:ea typeface="Times New Roman" panose="02020603050405020304" pitchFamily="18" charset="0"/>
                <a:cs typeface="Calibri" panose="020F0502020204030204" pitchFamily="34" charset="0"/>
              </a:rPr>
              <a:t>have to do</a:t>
            </a:r>
            <a:r>
              <a:rPr lang="en-GB" sz="1200" dirty="0">
                <a:effectLst/>
                <a:latin typeface="Calibri" panose="020F0502020204030204" pitchFamily="34" charset="0"/>
                <a:ea typeface="Times New Roman" panose="02020603050405020304" pitchFamily="18" charset="0"/>
                <a:cs typeface="Calibri" panose="020F0502020204030204" pitchFamily="34" charset="0"/>
              </a:rPr>
              <a:t>, because it's like the law and you can’t really get away from it. Whereas, as like a single person, it's a lot </a:t>
            </a:r>
            <a:r>
              <a:rPr lang="en-GB" sz="1200" b="1" dirty="0">
                <a:effectLst/>
                <a:latin typeface="Calibri" panose="020F0502020204030204" pitchFamily="34" charset="0"/>
                <a:ea typeface="Times New Roman" panose="02020603050405020304" pitchFamily="18" charset="0"/>
                <a:cs typeface="Calibri" panose="020F0502020204030204" pitchFamily="34" charset="0"/>
              </a:rPr>
              <a:t>easier</a:t>
            </a:r>
            <a:r>
              <a:rPr lang="en-GB" sz="1200" dirty="0">
                <a:effectLst/>
                <a:latin typeface="Calibri" panose="020F0502020204030204" pitchFamily="34" charset="0"/>
                <a:ea typeface="Times New Roman" panose="02020603050405020304" pitchFamily="18" charset="0"/>
                <a:cs typeface="Calibri" panose="020F0502020204030204" pitchFamily="34" charset="0"/>
              </a:rPr>
              <a:t> to do these things, and be able to work them into your life</a:t>
            </a:r>
            <a:r>
              <a:rPr lang="en-GB" sz="1200" dirty="0">
                <a:latin typeface="Calibri" panose="020F0502020204030204" pitchFamily="34" charset="0"/>
                <a:ea typeface="Times New Roman" panose="02020603050405020304" pitchFamily="18" charset="0"/>
                <a:cs typeface="Calibri" panose="020F0502020204030204" pitchFamily="34" charset="0"/>
              </a:rPr>
              <a:t> […] </a:t>
            </a:r>
            <a:r>
              <a:rPr lang="en-GB" sz="1200" dirty="0">
                <a:effectLst/>
                <a:latin typeface="Calibri" panose="020F0502020204030204" pitchFamily="34" charset="0"/>
                <a:ea typeface="Calibri" panose="020F0502020204030204" pitchFamily="34" charset="0"/>
                <a:cs typeface="Calibri" panose="020F0502020204030204" pitchFamily="34" charset="0"/>
              </a:rPr>
              <a:t>when I started, when all of the new like rules came in, it made me quite upset, and </a:t>
            </a:r>
            <a:r>
              <a:rPr lang="en-GB" sz="1200" b="1" dirty="0">
                <a:effectLst/>
                <a:latin typeface="Calibri" panose="020F0502020204030204" pitchFamily="34" charset="0"/>
                <a:ea typeface="Calibri" panose="020F0502020204030204" pitchFamily="34" charset="0"/>
                <a:cs typeface="Calibri" panose="020F0502020204030204" pitchFamily="34" charset="0"/>
              </a:rPr>
              <a:t>I did sort of try and talk to my managers </a:t>
            </a:r>
            <a:r>
              <a:rPr lang="en-GB" sz="1200" dirty="0">
                <a:effectLst/>
                <a:latin typeface="Calibri" panose="020F0502020204030204" pitchFamily="34" charset="0"/>
                <a:ea typeface="Calibri" panose="020F0502020204030204" pitchFamily="34" charset="0"/>
                <a:cs typeface="Calibri" panose="020F0502020204030204" pitchFamily="34" charset="0"/>
              </a:rPr>
              <a:t>about maybe find a way of doing it, that wasn't as wasteful, </a:t>
            </a:r>
            <a:r>
              <a:rPr lang="en-GB" sz="1200" b="1" dirty="0">
                <a:effectLst/>
                <a:latin typeface="Calibri" panose="020F0502020204030204" pitchFamily="34" charset="0"/>
                <a:ea typeface="Calibri" panose="020F0502020204030204" pitchFamily="34" charset="0"/>
                <a:cs typeface="Calibri" panose="020F0502020204030204" pitchFamily="34" charset="0"/>
              </a:rPr>
              <a:t>but it just didn't work</a:t>
            </a:r>
            <a:r>
              <a:rPr lang="en-GB" sz="1200" dirty="0">
                <a:effectLst/>
                <a:latin typeface="Calibri" panose="020F0502020204030204" pitchFamily="34" charset="0"/>
                <a:ea typeface="Calibri" panose="020F0502020204030204" pitchFamily="34" charset="0"/>
                <a:cs typeface="Calibri" panose="020F0502020204030204" pitchFamily="34" charset="0"/>
              </a:rPr>
              <a:t>. Laws more than anything, like there’s regulations in place now which mean we can’t use reusable things and we can’t take things from one house to another house sort of thing.</a:t>
            </a:r>
            <a:endParaRPr lang="en-GB" dirty="0"/>
          </a:p>
        </p:txBody>
      </p:sp>
      <p:sp>
        <p:nvSpPr>
          <p:cNvPr id="4" name="Slide Number Placeholder 3"/>
          <p:cNvSpPr>
            <a:spLocks noGrp="1"/>
          </p:cNvSpPr>
          <p:nvPr>
            <p:ph type="sldNum" sz="quarter" idx="5"/>
          </p:nvPr>
        </p:nvSpPr>
        <p:spPr/>
        <p:txBody>
          <a:bodyPr/>
          <a:lstStyle/>
          <a:p>
            <a:fld id="{77542409-6A04-4DC6-AC3A-D3758287A8F2}" type="slidenum">
              <a:rPr lang="en-GB" smtClean="0"/>
              <a:t>26</a:t>
            </a:fld>
            <a:endParaRPr lang="en-GB"/>
          </a:p>
        </p:txBody>
      </p:sp>
    </p:spTree>
    <p:extLst>
      <p:ext uri="{BB962C8B-B14F-4D97-AF65-F5344CB8AC3E}">
        <p14:creationId xmlns:p14="http://schemas.microsoft.com/office/powerpoint/2010/main" val="41715954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Whilst the workplace significantly impacts on participants ability to imagine working for ecological justice, personal life isn’t always easier, despite the talk of being a good citizen earlier. Some participants have learned to accept it’s a balance – whilst upset at some decisions feeling forced on them due to financial or time or mental health constraints, they acknowledge that they can still make small changes. Another student says: </a:t>
            </a:r>
            <a:r>
              <a:rPr lang="en-GB" sz="1200" dirty="0">
                <a:solidFill>
                  <a:srgbClr val="201F1E"/>
                </a:solidFill>
                <a:effectLst/>
                <a:latin typeface="Calibri" panose="020F0502020204030204" pitchFamily="34" charset="0"/>
                <a:ea typeface="Roboto"/>
                <a:cs typeface="Calibri" panose="020F0502020204030204" pitchFamily="34" charset="0"/>
              </a:rPr>
              <a:t>With student lifestyles, there’s a big conflict. There's a lot that kind of contrast because it's like, oh, you need to like live with like a relatively low budget. But also, you need to make sure that you're recycling and composting and doing all of these like more sustainable things and you shouldn't use cars and it becomes like you're not entirely sure. Which behaviours you should adopt and which ones you shouldn’t, because everything that you kind of live with like being </a:t>
            </a:r>
            <a:r>
              <a:rPr lang="en-GB" sz="1200" b="1" dirty="0">
                <a:solidFill>
                  <a:srgbClr val="201F1E"/>
                </a:solidFill>
                <a:effectLst/>
                <a:latin typeface="Calibri" panose="020F0502020204030204" pitchFamily="34" charset="0"/>
                <a:ea typeface="Roboto"/>
                <a:cs typeface="Calibri" panose="020F0502020204030204" pitchFamily="34" charset="0"/>
              </a:rPr>
              <a:t>more environmentally sustainable can tend to be more expensive</a:t>
            </a:r>
            <a:r>
              <a:rPr lang="en-GB" sz="1200" dirty="0">
                <a:solidFill>
                  <a:srgbClr val="201F1E"/>
                </a:solidFill>
                <a:effectLst/>
                <a:latin typeface="Calibri" panose="020F0502020204030204" pitchFamily="34" charset="0"/>
                <a:ea typeface="Roboto"/>
                <a:cs typeface="Calibri" panose="020F0502020204030204" pitchFamily="34" charset="0"/>
              </a:rPr>
              <a:t>.</a:t>
            </a:r>
            <a:endParaRPr lang="en-GB" sz="1200" dirty="0">
              <a:effectLst/>
              <a:latin typeface="Calibri" panose="020F0502020204030204" pitchFamily="34" charset="0"/>
              <a:ea typeface="Calibri" panose="020F0502020204030204" pitchFamily="34" charset="0"/>
              <a:cs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77542409-6A04-4DC6-AC3A-D3758287A8F2}" type="slidenum">
              <a:rPr lang="en-GB" smtClean="0"/>
              <a:t>27</a:t>
            </a:fld>
            <a:endParaRPr lang="en-GB"/>
          </a:p>
        </p:txBody>
      </p:sp>
    </p:spTree>
    <p:extLst>
      <p:ext uri="{BB962C8B-B14F-4D97-AF65-F5344CB8AC3E}">
        <p14:creationId xmlns:p14="http://schemas.microsoft.com/office/powerpoint/2010/main" val="42937783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Obviously some of the participants reflect on the fact they’ve recently left home and consider the impact of this. Are they just going to bring the ways of their parents (perhaps those of earlier generations and not so fit for now) with them, or will they grab control and make different decisions. In many ways, it feels that the next stage of this project is all about trying to equip participants to grab that opportunity to develop their agency with regards to ecological justice</a:t>
            </a:r>
          </a:p>
        </p:txBody>
      </p:sp>
      <p:sp>
        <p:nvSpPr>
          <p:cNvPr id="4" name="Slide Number Placeholder 3"/>
          <p:cNvSpPr>
            <a:spLocks noGrp="1"/>
          </p:cNvSpPr>
          <p:nvPr>
            <p:ph type="sldNum" sz="quarter" idx="5"/>
          </p:nvPr>
        </p:nvSpPr>
        <p:spPr/>
        <p:txBody>
          <a:bodyPr/>
          <a:lstStyle/>
          <a:p>
            <a:fld id="{77542409-6A04-4DC6-AC3A-D3758287A8F2}" type="slidenum">
              <a:rPr lang="en-GB" smtClean="0"/>
              <a:t>28</a:t>
            </a:fld>
            <a:endParaRPr lang="en-GB"/>
          </a:p>
        </p:txBody>
      </p:sp>
    </p:spTree>
    <p:extLst>
      <p:ext uri="{BB962C8B-B14F-4D97-AF65-F5344CB8AC3E}">
        <p14:creationId xmlns:p14="http://schemas.microsoft.com/office/powerpoint/2010/main" val="15389811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Covid has had an impact on many participants – in both focus groups and the survey. The survey highlighted comments that it’s now clear the </a:t>
            </a:r>
            <a:r>
              <a:rPr lang="en-GB" sz="1200" dirty="0">
                <a:effectLst/>
                <a:latin typeface="Calibri" panose="020F0502020204030204" pitchFamily="34" charset="0"/>
                <a:ea typeface="Calibri" panose="020F0502020204030204" pitchFamily="34" charset="0"/>
                <a:cs typeface="Times New Roman" panose="02020603050405020304" pitchFamily="18" charset="0"/>
              </a:rPr>
              <a:t>govt don’t care, inequality has been brought into sharp focus, and environmental initiatives have stalled. Focus group participants talked about how Covid had given them time and space to notice more – both to read more political things than they had before and to notice the natural world more.</a:t>
            </a:r>
            <a:endParaRPr lang="en-GB" dirty="0"/>
          </a:p>
        </p:txBody>
      </p:sp>
      <p:sp>
        <p:nvSpPr>
          <p:cNvPr id="4" name="Slide Number Placeholder 3"/>
          <p:cNvSpPr>
            <a:spLocks noGrp="1"/>
          </p:cNvSpPr>
          <p:nvPr>
            <p:ph type="sldNum" sz="quarter" idx="5"/>
          </p:nvPr>
        </p:nvSpPr>
        <p:spPr/>
        <p:txBody>
          <a:bodyPr/>
          <a:lstStyle/>
          <a:p>
            <a:fld id="{77542409-6A04-4DC6-AC3A-D3758287A8F2}" type="slidenum">
              <a:rPr lang="en-GB" smtClean="0"/>
              <a:t>29</a:t>
            </a:fld>
            <a:endParaRPr lang="en-GB"/>
          </a:p>
        </p:txBody>
      </p:sp>
    </p:spTree>
    <p:extLst>
      <p:ext uri="{BB962C8B-B14F-4D97-AF65-F5344CB8AC3E}">
        <p14:creationId xmlns:p14="http://schemas.microsoft.com/office/powerpoint/2010/main" val="713097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800" dirty="0"/>
              <a:t>We opted in the first stage of this study for a mixed-methods approach, with focus groups facilitated by a funded MA by Research student position. There were 23 participants and they were drawn from all over the university and from all levels of higher education. Whilst they were therefore, obviously, self-selecting, you will doubtless see later that they seemed to self-select for very different reasons. This qualitative discursive data is combined with the more quantitative in a </a:t>
            </a:r>
            <a:r>
              <a:rPr lang="en-GB" sz="800" dirty="0" err="1"/>
              <a:t>mentimeter</a:t>
            </a:r>
            <a:r>
              <a:rPr lang="en-GB" sz="800" dirty="0"/>
              <a:t> survey that all 23 focus group participants took, but was also sent out (repeatedly) across the university to ensure a decent uptake. We now have 250 complete responses (from over 300 partially completed ones that my co-researcher Silvia has removed from the set) and have closed the survey. I’ll use some of the qualitative responses in my discussion today whilst my main focus will be on the focus group data. In terms of the nature of participants in the survey, it is of value to note that </a:t>
            </a:r>
            <a:r>
              <a:rPr lang="en-GB" sz="1800" dirty="0">
                <a:effectLst/>
                <a:latin typeface="Calibri" panose="020F0502020204030204" pitchFamily="34" charset="0"/>
                <a:ea typeface="Calibri" panose="020F0502020204030204" pitchFamily="34" charset="0"/>
                <a:cs typeface="Times New Roman" panose="02020603050405020304" pitchFamily="18" charset="0"/>
              </a:rPr>
              <a:t>79/ 250 have done some volunteering related to environmental issues and only 30/ 250 have campaigned – on the school climate march, for example, so there was a very strong contingent here of what we might think is the average level of awareness and interest in these issues. There was just 1 clear climate change denier in the 250</a:t>
            </a:r>
          </a:p>
          <a:p>
            <a:r>
              <a:rPr lang="en-GB" sz="800" dirty="0"/>
              <a:t> </a:t>
            </a:r>
            <a:endParaRPr lang="en-US" sz="800" dirty="0"/>
          </a:p>
        </p:txBody>
      </p:sp>
      <p:sp>
        <p:nvSpPr>
          <p:cNvPr id="4" name="Slide Number Placeholder 3"/>
          <p:cNvSpPr>
            <a:spLocks noGrp="1"/>
          </p:cNvSpPr>
          <p:nvPr>
            <p:ph type="sldNum" sz="quarter" idx="10"/>
          </p:nvPr>
        </p:nvSpPr>
        <p:spPr/>
        <p:txBody>
          <a:bodyPr/>
          <a:lstStyle/>
          <a:p>
            <a:fld id="{77542409-6A04-4DC6-AC3A-D3758287A8F2}" type="slidenum">
              <a:rPr lang="en-US" smtClean="0"/>
              <a:t>3</a:t>
            </a:fld>
            <a:endParaRPr lang="en-US"/>
          </a:p>
        </p:txBody>
      </p:sp>
    </p:spTree>
    <p:extLst>
      <p:ext uri="{BB962C8B-B14F-4D97-AF65-F5344CB8AC3E}">
        <p14:creationId xmlns:p14="http://schemas.microsoft.com/office/powerpoint/2010/main" val="32367037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Both focus group and survey participants seem somewhat dispirited by the lack of longevity of any of the chances that the </a:t>
            </a:r>
            <a:r>
              <a:rPr lang="en-GB" dirty="0" err="1"/>
              <a:t>anthropause</a:t>
            </a:r>
            <a:r>
              <a:rPr lang="en-GB" dirty="0"/>
              <a:t> might have offered. And the final excerpt here uses quite violent vocabulary to signal that they are up for the work ahead. Does agency come from it being a hard fight?</a:t>
            </a:r>
          </a:p>
        </p:txBody>
      </p:sp>
      <p:sp>
        <p:nvSpPr>
          <p:cNvPr id="4" name="Slide Number Placeholder 3"/>
          <p:cNvSpPr>
            <a:spLocks noGrp="1"/>
          </p:cNvSpPr>
          <p:nvPr>
            <p:ph type="sldNum" sz="quarter" idx="5"/>
          </p:nvPr>
        </p:nvSpPr>
        <p:spPr/>
        <p:txBody>
          <a:bodyPr/>
          <a:lstStyle/>
          <a:p>
            <a:fld id="{77542409-6A04-4DC6-AC3A-D3758287A8F2}" type="slidenum">
              <a:rPr lang="en-GB" smtClean="0"/>
              <a:t>30</a:t>
            </a:fld>
            <a:endParaRPr lang="en-GB"/>
          </a:p>
        </p:txBody>
      </p:sp>
    </p:spTree>
    <p:extLst>
      <p:ext uri="{BB962C8B-B14F-4D97-AF65-F5344CB8AC3E}">
        <p14:creationId xmlns:p14="http://schemas.microsoft.com/office/powerpoint/2010/main" val="2436689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is much more work to be done here – these data excerpts are only really scratching the surface right now. I blame Covid! </a:t>
            </a:r>
            <a:endParaRPr lang="en-US" dirty="0"/>
          </a:p>
        </p:txBody>
      </p:sp>
      <p:sp>
        <p:nvSpPr>
          <p:cNvPr id="4" name="Slide Number Placeholder 3"/>
          <p:cNvSpPr>
            <a:spLocks noGrp="1"/>
          </p:cNvSpPr>
          <p:nvPr>
            <p:ph type="sldNum" sz="quarter" idx="10"/>
          </p:nvPr>
        </p:nvSpPr>
        <p:spPr/>
        <p:txBody>
          <a:bodyPr/>
          <a:lstStyle/>
          <a:p>
            <a:fld id="{77542409-6A04-4DC6-AC3A-D3758287A8F2}" type="slidenum">
              <a:rPr lang="en-US" smtClean="0"/>
              <a:t>31</a:t>
            </a:fld>
            <a:endParaRPr lang="en-US"/>
          </a:p>
        </p:txBody>
      </p:sp>
    </p:spTree>
    <p:extLst>
      <p:ext uri="{BB962C8B-B14F-4D97-AF65-F5344CB8AC3E}">
        <p14:creationId xmlns:p14="http://schemas.microsoft.com/office/powerpoint/2010/main" val="7592459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for the second stage we are currently attempting to create the agency! A group of 10 student researchers has been employed by the staff team following an additional funding round. They are in charge of this project around loosely predefined areas.</a:t>
            </a:r>
            <a:endParaRPr lang="en-US" dirty="0"/>
          </a:p>
        </p:txBody>
      </p:sp>
      <p:sp>
        <p:nvSpPr>
          <p:cNvPr id="4" name="Slide Number Placeholder 3"/>
          <p:cNvSpPr>
            <a:spLocks noGrp="1"/>
          </p:cNvSpPr>
          <p:nvPr>
            <p:ph type="sldNum" sz="quarter" idx="10"/>
          </p:nvPr>
        </p:nvSpPr>
        <p:spPr/>
        <p:txBody>
          <a:bodyPr/>
          <a:lstStyle/>
          <a:p>
            <a:fld id="{77542409-6A04-4DC6-AC3A-D3758287A8F2}" type="slidenum">
              <a:rPr lang="en-US" smtClean="0"/>
              <a:t>32</a:t>
            </a:fld>
            <a:endParaRPr lang="en-US"/>
          </a:p>
        </p:txBody>
      </p:sp>
    </p:spTree>
    <p:extLst>
      <p:ext uri="{BB962C8B-B14F-4D97-AF65-F5344CB8AC3E}">
        <p14:creationId xmlns:p14="http://schemas.microsoft.com/office/powerpoint/2010/main" val="32256111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7542409-6A04-4DC6-AC3A-D3758287A8F2}" type="slidenum">
              <a:rPr lang="en-GB" smtClean="0"/>
              <a:t>34</a:t>
            </a:fld>
            <a:endParaRPr lang="en-GB"/>
          </a:p>
        </p:txBody>
      </p:sp>
    </p:spTree>
    <p:extLst>
      <p:ext uri="{BB962C8B-B14F-4D97-AF65-F5344CB8AC3E}">
        <p14:creationId xmlns:p14="http://schemas.microsoft.com/office/powerpoint/2010/main" val="9172755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7542409-6A04-4DC6-AC3A-D3758287A8F2}" type="slidenum">
              <a:rPr lang="en-GB" smtClean="0"/>
              <a:t>35</a:t>
            </a:fld>
            <a:endParaRPr lang="en-GB"/>
          </a:p>
        </p:txBody>
      </p:sp>
    </p:spTree>
    <p:extLst>
      <p:ext uri="{BB962C8B-B14F-4D97-AF65-F5344CB8AC3E}">
        <p14:creationId xmlns:p14="http://schemas.microsoft.com/office/powerpoint/2010/main" val="1487331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Calibri" panose="020F0502020204030204" pitchFamily="34" charset="0"/>
                <a:ea typeface="Calibri" panose="020F0502020204030204" pitchFamily="34" charset="0"/>
                <a:cs typeface="Times New Roman" panose="02020603050405020304" pitchFamily="18" charset="0"/>
              </a:rPr>
              <a:t>Now I’d like to offer a little more in the way of contextualisation of the study as well as pausing to define some of the key terms here, before we take a look at the discursive data. In an era of school strikes, growing youth climate activism and increasing awareness that ecological tipping points are being breached, it is increasingly urgent for universities to provide an education which acts upon young people’s concerns and equips them to be constructive citizens and professionals in a future of ecological, economic and social uncertainty. Embedding education for sustainability into curricula has become seen as a fundamental aspect of educational quality by some early adopters. As Hickman (2019) reports, young people report feelings of grief, disillusionment and deep anxiety in relation to climate but it has also been noted in the research that it’s a lack of proximity to the threat that causes inaction on environmental issues. Verlie (2018) finds evidence that negative emotions are exacerbated by young people’s awareness that professionals and educators are living a ‘double reality’ (Norgaard 2012), understanding the depth of the climate crisis yet living and teaching as if they did not. For Verlie this is related to the challenge posed by climate crisis to dominant cultural narratives, values and identities, and it’s here we can see a role for linguistics as we’ll return to in a minute.</a:t>
            </a:r>
            <a:endParaRPr lang="en-GB" dirty="0"/>
          </a:p>
        </p:txBody>
      </p:sp>
      <p:sp>
        <p:nvSpPr>
          <p:cNvPr id="4" name="Slide Number Placeholder 3"/>
          <p:cNvSpPr>
            <a:spLocks noGrp="1"/>
          </p:cNvSpPr>
          <p:nvPr>
            <p:ph type="sldNum" sz="quarter" idx="5"/>
          </p:nvPr>
        </p:nvSpPr>
        <p:spPr/>
        <p:txBody>
          <a:bodyPr/>
          <a:lstStyle/>
          <a:p>
            <a:fld id="{77542409-6A04-4DC6-AC3A-D3758287A8F2}" type="slidenum">
              <a:rPr lang="en-GB" smtClean="0"/>
              <a:t>4</a:t>
            </a:fld>
            <a:endParaRPr lang="en-GB"/>
          </a:p>
        </p:txBody>
      </p:sp>
    </p:spTree>
    <p:extLst>
      <p:ext uri="{BB962C8B-B14F-4D97-AF65-F5344CB8AC3E}">
        <p14:creationId xmlns:p14="http://schemas.microsoft.com/office/powerpoint/2010/main" val="487799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dirty="0"/>
              <a:t>Environmental justice and ecological justice are different things and they both need connecting to social justice, as was clearly proposed back in 2001 by David Schlosberg. At the point when the definition of ‘social justice’ was shifting to acknowledge more about recognition and participation than just about distribution, he used this discursive shift to connect the environmental and ecology with it. </a:t>
            </a:r>
            <a:r>
              <a:rPr lang="en-GB" sz="800" dirty="0">
                <a:solidFill>
                  <a:schemeClr val="accent1">
                    <a:lumMod val="50000"/>
                  </a:schemeClr>
                </a:solidFill>
                <a:latin typeface="Calibri" panose="020F0502020204030204" pitchFamily="34" charset="0"/>
              </a:rPr>
              <a:t>T</a:t>
            </a:r>
            <a:r>
              <a:rPr lang="en-GB" sz="800" b="0" i="0" dirty="0">
                <a:solidFill>
                  <a:schemeClr val="accent1">
                    <a:lumMod val="50000"/>
                  </a:schemeClr>
                </a:solidFill>
                <a:effectLst/>
                <a:latin typeface="Calibri" panose="020F0502020204030204" pitchFamily="34" charset="0"/>
              </a:rPr>
              <a:t>he environmental challenges we face are now really inseparable from the concept of social justice</a:t>
            </a:r>
          </a:p>
          <a:p>
            <a:endParaRPr lang="en-US" sz="800" dirty="0"/>
          </a:p>
        </p:txBody>
      </p:sp>
      <p:sp>
        <p:nvSpPr>
          <p:cNvPr id="4" name="Slide Number Placeholder 3"/>
          <p:cNvSpPr>
            <a:spLocks noGrp="1"/>
          </p:cNvSpPr>
          <p:nvPr>
            <p:ph type="sldNum" sz="quarter" idx="10"/>
          </p:nvPr>
        </p:nvSpPr>
        <p:spPr/>
        <p:txBody>
          <a:bodyPr/>
          <a:lstStyle/>
          <a:p>
            <a:fld id="{77542409-6A04-4DC6-AC3A-D3758287A8F2}" type="slidenum">
              <a:rPr lang="en-US" smtClean="0"/>
              <a:t>5</a:t>
            </a:fld>
            <a:endParaRPr lang="en-US"/>
          </a:p>
        </p:txBody>
      </p:sp>
    </p:spTree>
    <p:extLst>
      <p:ext uri="{BB962C8B-B14F-4D97-AF65-F5344CB8AC3E}">
        <p14:creationId xmlns:p14="http://schemas.microsoft.com/office/powerpoint/2010/main" val="20097651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800" dirty="0"/>
          </a:p>
        </p:txBody>
      </p:sp>
      <p:sp>
        <p:nvSpPr>
          <p:cNvPr id="4" name="Slide Number Placeholder 3"/>
          <p:cNvSpPr>
            <a:spLocks noGrp="1"/>
          </p:cNvSpPr>
          <p:nvPr>
            <p:ph type="sldNum" sz="quarter" idx="10"/>
          </p:nvPr>
        </p:nvSpPr>
        <p:spPr/>
        <p:txBody>
          <a:bodyPr/>
          <a:lstStyle/>
          <a:p>
            <a:fld id="{77542409-6A04-4DC6-AC3A-D3758287A8F2}" type="slidenum">
              <a:rPr lang="en-US" smtClean="0"/>
              <a:t>6</a:t>
            </a:fld>
            <a:endParaRPr lang="en-US"/>
          </a:p>
        </p:txBody>
      </p:sp>
    </p:spTree>
    <p:extLst>
      <p:ext uri="{BB962C8B-B14F-4D97-AF65-F5344CB8AC3E}">
        <p14:creationId xmlns:p14="http://schemas.microsoft.com/office/powerpoint/2010/main" val="18446654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800" dirty="0"/>
          </a:p>
        </p:txBody>
      </p:sp>
      <p:sp>
        <p:nvSpPr>
          <p:cNvPr id="4" name="Slide Number Placeholder 3"/>
          <p:cNvSpPr>
            <a:spLocks noGrp="1"/>
          </p:cNvSpPr>
          <p:nvPr>
            <p:ph type="sldNum" sz="quarter" idx="10"/>
          </p:nvPr>
        </p:nvSpPr>
        <p:spPr/>
        <p:txBody>
          <a:bodyPr/>
          <a:lstStyle/>
          <a:p>
            <a:fld id="{77542409-6A04-4DC6-AC3A-D3758287A8F2}" type="slidenum">
              <a:rPr lang="en-US" smtClean="0"/>
              <a:t>7</a:t>
            </a:fld>
            <a:endParaRPr lang="en-US"/>
          </a:p>
        </p:txBody>
      </p:sp>
    </p:spTree>
    <p:extLst>
      <p:ext uri="{BB962C8B-B14F-4D97-AF65-F5344CB8AC3E}">
        <p14:creationId xmlns:p14="http://schemas.microsoft.com/office/powerpoint/2010/main" val="11851875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800" b="0" i="0" dirty="0">
                <a:solidFill>
                  <a:srgbClr val="443D39"/>
                </a:solidFill>
                <a:effectLst/>
                <a:latin typeface="Fira Sans"/>
              </a:rPr>
              <a:t>Covid-19 is just one manifestation of the ecological emergency as a direct result of our continuous exploitation and mismanagement of the natural world (</a:t>
            </a:r>
            <a:r>
              <a:rPr lang="en-GB" sz="800" b="0" i="0" dirty="0" err="1">
                <a:solidFill>
                  <a:srgbClr val="443D39"/>
                </a:solidFill>
                <a:effectLst/>
                <a:latin typeface="Fira Sans"/>
              </a:rPr>
              <a:t>Farstad</a:t>
            </a:r>
            <a:r>
              <a:rPr lang="en-GB" sz="800" b="0" i="0" dirty="0">
                <a:solidFill>
                  <a:srgbClr val="443D39"/>
                </a:solidFill>
                <a:effectLst/>
                <a:latin typeface="Fira Sans"/>
              </a:rPr>
              <a:t> 2020, in the Ecologist online). A recent call for papers for the international journal of environmental research and public health encapsulates this so well I think I’ll just read it: </a:t>
            </a:r>
            <a:r>
              <a:rPr lang="en-GB" sz="800" b="0" i="0" dirty="0">
                <a:solidFill>
                  <a:srgbClr val="222222"/>
                </a:solidFill>
                <a:effectLst/>
                <a:latin typeface="Arial" panose="020B0604020202020204" pitchFamily="34" charset="0"/>
              </a:rPr>
              <a:t>COVID-19 emerged from the encroachment of human activity into habitats of other species, raising critical questions about deforestation, climate change, ecosystem disruption and the impacts of </a:t>
            </a:r>
            <a:r>
              <a:rPr lang="en-GB" sz="800" b="0" i="0" dirty="0" err="1">
                <a:solidFill>
                  <a:srgbClr val="222222"/>
                </a:solidFill>
                <a:effectLst/>
                <a:latin typeface="Arial" panose="020B0604020202020204" pitchFamily="34" charset="0"/>
              </a:rPr>
              <a:t>extractivism</a:t>
            </a:r>
            <a:r>
              <a:rPr lang="en-GB" sz="800" b="0" i="0" dirty="0">
                <a:solidFill>
                  <a:srgbClr val="222222"/>
                </a:solidFill>
                <a:effectLst/>
                <a:latin typeface="Arial" panose="020B0604020202020204" pitchFamily="34" charset="0"/>
              </a:rPr>
              <a:t>. COVID-19 also now compels new attention to extreme social and health inequities associated with racial, gender and class injustices globally—both underlying the origin and spread of such pandemics as well as the uneven consequences that ensue. For example, African-Americans have been disproportionally impacted by COVID; lower-income countries in Latin America and Africa, saddled with debt from neoliberal policies, are being devasted from weakened public health infrastructure and insufficient healthcare equipment. So too are those barely sheltered in crowded refugee camps in the Middle East and worldwide, or already suffering from widespread impacts of climate change on the environments they depend upon for their livelihood. Certain occupational groups also deserve special focus—in Spain, more than 25% of COVID-19 cases have occurred in healthcare workers. Moreover, the lockdowns and travel disruptions are themselves having unequal impacts. Food insecurities in Indigenous communities are becoming exacerbated, adding to ongoing colonial injustices. Meanwhile, government bailouts and programs can aggravate social inequities, while abandoning environmental regulations that can have dangerous public health consequences</a:t>
            </a:r>
            <a:endParaRPr lang="en-GB" sz="800" dirty="0"/>
          </a:p>
        </p:txBody>
      </p:sp>
      <p:sp>
        <p:nvSpPr>
          <p:cNvPr id="4" name="Slide Number Placeholder 3"/>
          <p:cNvSpPr>
            <a:spLocks noGrp="1"/>
          </p:cNvSpPr>
          <p:nvPr>
            <p:ph type="sldNum" sz="quarter" idx="5"/>
          </p:nvPr>
        </p:nvSpPr>
        <p:spPr/>
        <p:txBody>
          <a:bodyPr/>
          <a:lstStyle/>
          <a:p>
            <a:fld id="{77542409-6A04-4DC6-AC3A-D3758287A8F2}" type="slidenum">
              <a:rPr lang="en-GB" smtClean="0"/>
              <a:t>8</a:t>
            </a:fld>
            <a:endParaRPr lang="en-GB"/>
          </a:p>
        </p:txBody>
      </p:sp>
    </p:spTree>
    <p:extLst>
      <p:ext uri="{BB962C8B-B14F-4D97-AF65-F5344CB8AC3E}">
        <p14:creationId xmlns:p14="http://schemas.microsoft.com/office/powerpoint/2010/main" val="12425346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dirty="0">
                <a:effectLst/>
                <a:latin typeface="Guardian Text Egyptian Web"/>
              </a:rPr>
              <a:t>‘The UN report summary (2014) mentioned the word “risk” more than 230 times, compared to just over 40 mentions seven years ago, according to a count by the Red Cross’</a:t>
            </a:r>
            <a:br>
              <a:rPr lang="en-GB" sz="1200" b="0" i="0" dirty="0">
                <a:effectLst/>
                <a:latin typeface="Guardian Text Egyptian Web"/>
              </a:rPr>
            </a:br>
            <a:r>
              <a:rPr lang="en-GB" sz="1200" b="0" i="0" dirty="0">
                <a:effectLst/>
                <a:latin typeface="Guardian Text Egyptian Web"/>
              </a:rPr>
              <a:t>- definitions of terms like resilience refined</a:t>
            </a:r>
            <a:br>
              <a:rPr lang="en-GB" sz="1200" dirty="0">
                <a:latin typeface="Guardian Text Egyptian Web"/>
              </a:rPr>
            </a:br>
            <a:r>
              <a:rPr lang="en-GB" sz="1200" dirty="0">
                <a:latin typeface="Guardian Text Egyptian Web"/>
              </a:rPr>
              <a:t>and buzzwords amended over time: </a:t>
            </a:r>
            <a:r>
              <a:rPr lang="en-GB" sz="1200" b="0" i="0" dirty="0">
                <a:effectLst/>
                <a:latin typeface="Guardian Text Egyptian Web"/>
              </a:rPr>
              <a:t>global warming - climate change – climate emergency</a:t>
            </a:r>
            <a:endParaRPr lang="en-GB" dirty="0"/>
          </a:p>
        </p:txBody>
      </p:sp>
      <p:sp>
        <p:nvSpPr>
          <p:cNvPr id="4" name="Slide Number Placeholder 3"/>
          <p:cNvSpPr>
            <a:spLocks noGrp="1"/>
          </p:cNvSpPr>
          <p:nvPr>
            <p:ph type="sldNum" sz="quarter" idx="5"/>
          </p:nvPr>
        </p:nvSpPr>
        <p:spPr/>
        <p:txBody>
          <a:bodyPr/>
          <a:lstStyle/>
          <a:p>
            <a:fld id="{77542409-6A04-4DC6-AC3A-D3758287A8F2}" type="slidenum">
              <a:rPr lang="en-GB" smtClean="0"/>
              <a:t>9</a:t>
            </a:fld>
            <a:endParaRPr lang="en-GB"/>
          </a:p>
        </p:txBody>
      </p:sp>
    </p:spTree>
    <p:extLst>
      <p:ext uri="{BB962C8B-B14F-4D97-AF65-F5344CB8AC3E}">
        <p14:creationId xmlns:p14="http://schemas.microsoft.com/office/powerpoint/2010/main" val="29996911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a:xfrm>
            <a:off x="1600200" y="0"/>
            <a:ext cx="5029200" cy="5943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1751777" y="3019706"/>
            <a:ext cx="4846320" cy="2387600"/>
          </a:xfrm>
        </p:spPr>
        <p:txBody>
          <a:bodyPr anchor="b">
            <a:normAutofit/>
          </a:bodyPr>
          <a:lstStyle>
            <a:lvl1pPr algn="l">
              <a:lnSpc>
                <a:spcPct val="90000"/>
              </a:lnSpc>
              <a:defRPr sz="4800">
                <a:solidFill>
                  <a:schemeClr val="bg1"/>
                </a:solidFill>
              </a:defRPr>
            </a:lvl1pPr>
          </a:lstStyle>
          <a:p>
            <a:r>
              <a:rPr lang="en-US"/>
              <a:t>Click to edit Master title style</a:t>
            </a:r>
            <a:endParaRPr/>
          </a:p>
        </p:txBody>
      </p:sp>
      <p:sp>
        <p:nvSpPr>
          <p:cNvPr id="3" name="Subtitle 2"/>
          <p:cNvSpPr>
            <a:spLocks noGrp="1"/>
          </p:cNvSpPr>
          <p:nvPr>
            <p:ph type="subTitle" idx="1"/>
          </p:nvPr>
        </p:nvSpPr>
        <p:spPr>
          <a:xfrm>
            <a:off x="1751777" y="5381894"/>
            <a:ext cx="4846320" cy="448056"/>
          </a:xfrm>
        </p:spPr>
        <p:txBody>
          <a:bodyPr>
            <a:normAutofit/>
          </a:bodyPr>
          <a:lstStyle>
            <a:lvl1pPr marL="0" indent="0" algn="l">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pic>
        <p:nvPicPr>
          <p:cNvPr id="8" name="Picture 7" descr="Puffy white clouds in deep blue sky"/>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7400"/>
            <a:ext cx="1490472" cy="3886200"/>
          </a:xfrm>
          <a:prstGeom prst="rect">
            <a:avLst/>
          </a:prstGeom>
        </p:spPr>
      </p:pic>
      <p:pic>
        <p:nvPicPr>
          <p:cNvPr id="10" name="Picture 9" descr="Closeup of plant shoot"/>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739128" y="2057400"/>
            <a:ext cx="2060767" cy="3886200"/>
          </a:xfrm>
          <a:prstGeom prst="rect">
            <a:avLst/>
          </a:prstGeom>
        </p:spPr>
      </p:pic>
      <p:pic>
        <p:nvPicPr>
          <p:cNvPr id="11" name="Picture 10" descr="Waves"/>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909623" y="2057400"/>
            <a:ext cx="3282696" cy="3886200"/>
          </a:xfrm>
          <a:prstGeom prst="rect">
            <a:avLst/>
          </a:prstGeom>
        </p:spPr>
      </p:pic>
    </p:spTree>
    <p:extLst>
      <p:ext uri="{BB962C8B-B14F-4D97-AF65-F5344CB8AC3E}">
        <p14:creationId xmlns:p14="http://schemas.microsoft.com/office/powerpoint/2010/main" val="698731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Slide Number Placeholder 5"/>
          <p:cNvSpPr>
            <a:spLocks noGrp="1"/>
          </p:cNvSpPr>
          <p:nvPr>
            <p:ph type="sldNum" sz="quarter" idx="12"/>
          </p:nvPr>
        </p:nvSpPr>
        <p:spPr/>
        <p:txBody>
          <a:bodyPr/>
          <a:lstStyle/>
          <a:p>
            <a:fld id="{9CD8D479-8942-46E8-A226-A4E01F7A105C}" type="slidenum">
              <a:rPr/>
              <a:t>‹#›</a:t>
            </a:fld>
            <a:endParaRPr/>
          </a:p>
        </p:txBody>
      </p:sp>
      <p:sp>
        <p:nvSpPr>
          <p:cNvPr id="4" name="Date Placeholder 3"/>
          <p:cNvSpPr>
            <a:spLocks noGrp="1"/>
          </p:cNvSpPr>
          <p:nvPr>
            <p:ph type="dt" sz="half" idx="10"/>
          </p:nvPr>
        </p:nvSpPr>
        <p:spPr/>
        <p:txBody>
          <a:bodyPr/>
          <a:lstStyle/>
          <a:p>
            <a:fld id="{C9B55A74-0919-413E-865C-E0E8D1722ED7}" type="datetime1">
              <a:rPr lang="en-US" smtClean="0"/>
              <a:pPr/>
              <a:t>5/7/2021</a:t>
            </a:fld>
            <a:endParaRPr lang="en-US" dirty="0"/>
          </a:p>
        </p:txBody>
      </p:sp>
      <p:sp>
        <p:nvSpPr>
          <p:cNvPr id="5" name="Footer Placeholder 4"/>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720709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190500"/>
            <a:ext cx="2057400" cy="5986463"/>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200" y="190500"/>
            <a:ext cx="7734300" cy="59864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Slide Number Placeholder 5"/>
          <p:cNvSpPr>
            <a:spLocks noGrp="1"/>
          </p:cNvSpPr>
          <p:nvPr>
            <p:ph type="sldNum" sz="quarter" idx="12"/>
          </p:nvPr>
        </p:nvSpPr>
        <p:spPr/>
        <p:txBody>
          <a:bodyPr/>
          <a:lstStyle/>
          <a:p>
            <a:fld id="{9CD8D479-8942-46E8-A226-A4E01F7A105C}" type="slidenum">
              <a:rPr/>
              <a:t>‹#›</a:t>
            </a:fld>
            <a:endParaRPr/>
          </a:p>
        </p:txBody>
      </p:sp>
      <p:sp>
        <p:nvSpPr>
          <p:cNvPr id="4" name="Date Placeholder 3"/>
          <p:cNvSpPr>
            <a:spLocks noGrp="1"/>
          </p:cNvSpPr>
          <p:nvPr>
            <p:ph type="dt" sz="half" idx="10"/>
          </p:nvPr>
        </p:nvSpPr>
        <p:spPr/>
        <p:txBody>
          <a:bodyPr/>
          <a:lstStyle/>
          <a:p>
            <a:fld id="{25BFE46A-5893-4F80-829A-F37AF8AAC03B}" type="datetime1">
              <a:rPr lang="en-US" smtClean="0"/>
              <a:pPr/>
              <a:t>5/7/2021</a:t>
            </a:fld>
            <a:endParaRPr lang="en-US" dirty="0"/>
          </a:p>
        </p:txBody>
      </p:sp>
      <p:sp>
        <p:nvSpPr>
          <p:cNvPr id="5" name="Footer Placeholder 4"/>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1021014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Slide Number Placeholder 5"/>
          <p:cNvSpPr>
            <a:spLocks noGrp="1"/>
          </p:cNvSpPr>
          <p:nvPr>
            <p:ph type="sldNum" sz="quarter" idx="12"/>
          </p:nvPr>
        </p:nvSpPr>
        <p:spPr/>
        <p:txBody>
          <a:bodyPr/>
          <a:lstStyle/>
          <a:p>
            <a:fld id="{9CD8D479-8942-46E8-A226-A4E01F7A105C}" type="slidenum">
              <a:rPr/>
              <a:t>‹#›</a:t>
            </a:fld>
            <a:endParaRPr/>
          </a:p>
        </p:txBody>
      </p:sp>
      <p:sp>
        <p:nvSpPr>
          <p:cNvPr id="4" name="Date Placeholder 3"/>
          <p:cNvSpPr>
            <a:spLocks noGrp="1"/>
          </p:cNvSpPr>
          <p:nvPr>
            <p:ph type="dt" sz="half" idx="10"/>
          </p:nvPr>
        </p:nvSpPr>
        <p:spPr/>
        <p:txBody>
          <a:bodyPr/>
          <a:lstStyle/>
          <a:p>
            <a:fld id="{6DD1B487-36FD-4CED-B07A-1A81FC6540B1}" type="datetime1">
              <a:rPr lang="en-US" smtClean="0"/>
              <a:pPr/>
              <a:t>5/7/2021</a:t>
            </a:fld>
            <a:endParaRPr lang="en-US" dirty="0"/>
          </a:p>
        </p:txBody>
      </p:sp>
      <p:sp>
        <p:nvSpPr>
          <p:cNvPr id="5" name="Footer Placeholder 4"/>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3405116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1600199" y="2059146"/>
            <a:ext cx="7199696" cy="3886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1751777" y="2263913"/>
            <a:ext cx="6949440" cy="3143393"/>
          </a:xfrm>
        </p:spPr>
        <p:txBody>
          <a:bodyPr anchor="b"/>
          <a:lstStyle>
            <a:lvl1pPr>
              <a:defRPr sz="600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1751777" y="5381893"/>
            <a:ext cx="6949440" cy="449523"/>
          </a:xfrm>
        </p:spPr>
        <p:txBody>
          <a:bodyPr/>
          <a:lstStyle>
            <a:lvl1pPr marL="0" indent="0">
              <a:spcBef>
                <a:spcPts val="0"/>
              </a:spcBef>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pic>
        <p:nvPicPr>
          <p:cNvPr id="11" name="Picture 10" descr="Closeup of green plants"/>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9146"/>
            <a:ext cx="1490472" cy="3886200"/>
          </a:xfrm>
          <a:prstGeom prst="rect">
            <a:avLst/>
          </a:prstGeom>
        </p:spPr>
      </p:pic>
      <p:pic>
        <p:nvPicPr>
          <p:cNvPr id="9" name="Picture 8" descr="Waves"/>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909623" y="2059146"/>
            <a:ext cx="3282696" cy="3886200"/>
          </a:xfrm>
          <a:prstGeom prst="rect">
            <a:avLst/>
          </a:prstGeom>
        </p:spPr>
      </p:pic>
    </p:spTree>
    <p:extLst>
      <p:ext uri="{BB962C8B-B14F-4D97-AF65-F5344CB8AC3E}">
        <p14:creationId xmlns:p14="http://schemas.microsoft.com/office/powerpoint/2010/main" val="1289894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409700" y="1556281"/>
            <a:ext cx="4610099"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6172200" y="1556281"/>
            <a:ext cx="4609775"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
        <p:nvSpPr>
          <p:cNvPr id="5" name="Date Placeholder 4"/>
          <p:cNvSpPr>
            <a:spLocks noGrp="1"/>
          </p:cNvSpPr>
          <p:nvPr>
            <p:ph type="dt" sz="half" idx="10"/>
          </p:nvPr>
        </p:nvSpPr>
        <p:spPr/>
        <p:txBody>
          <a:bodyPr/>
          <a:lstStyle/>
          <a:p>
            <a:fld id="{93A66BA0-BF77-43AC-894A-20AD8220B887}" type="datetime1">
              <a:rPr lang="en-US" smtClean="0"/>
              <a:pPr/>
              <a:t>5/7/2021</a:t>
            </a:fld>
            <a:endParaRPr lang="en-US" dirty="0"/>
          </a:p>
        </p:txBody>
      </p:sp>
      <p:sp>
        <p:nvSpPr>
          <p:cNvPr id="6" name="Footer Placeholder 5"/>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278168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409699" y="1554480"/>
            <a:ext cx="4608576"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09699" y="2434147"/>
            <a:ext cx="4608576"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6172200" y="1554480"/>
            <a:ext cx="4610100"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434147"/>
            <a:ext cx="4610100"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9" name="Slide Number Placeholder 8"/>
          <p:cNvSpPr>
            <a:spLocks noGrp="1"/>
          </p:cNvSpPr>
          <p:nvPr>
            <p:ph type="sldNum" sz="quarter" idx="12"/>
          </p:nvPr>
        </p:nvSpPr>
        <p:spPr/>
        <p:txBody>
          <a:bodyPr/>
          <a:lstStyle/>
          <a:p>
            <a:fld id="{9CD8D479-8942-46E8-A226-A4E01F7A105C}" type="slidenum">
              <a:rPr/>
              <a:t>‹#›</a:t>
            </a:fld>
            <a:endParaRPr dirty="0"/>
          </a:p>
        </p:txBody>
      </p:sp>
      <p:sp>
        <p:nvSpPr>
          <p:cNvPr id="7" name="Date Placeholder 6"/>
          <p:cNvSpPr>
            <a:spLocks noGrp="1"/>
          </p:cNvSpPr>
          <p:nvPr>
            <p:ph type="dt" sz="half" idx="10"/>
          </p:nvPr>
        </p:nvSpPr>
        <p:spPr/>
        <p:txBody>
          <a:bodyPr/>
          <a:lstStyle/>
          <a:p>
            <a:fld id="{94C81B4D-F060-418E-A958-B2BDC1A258F8}" type="datetime1">
              <a:rPr lang="en-US" smtClean="0"/>
              <a:pPr/>
              <a:t>5/7/2021</a:t>
            </a:fld>
            <a:endParaRPr lang="en-US" dirty="0"/>
          </a:p>
        </p:txBody>
      </p:sp>
      <p:sp>
        <p:nvSpPr>
          <p:cNvPr id="8" name="Footer Placeholder 7"/>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2827180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5" name="Slide Number Placeholder 4"/>
          <p:cNvSpPr>
            <a:spLocks noGrp="1"/>
          </p:cNvSpPr>
          <p:nvPr>
            <p:ph type="sldNum" sz="quarter" idx="12"/>
          </p:nvPr>
        </p:nvSpPr>
        <p:spPr/>
        <p:txBody>
          <a:bodyPr/>
          <a:lstStyle/>
          <a:p>
            <a:fld id="{9CD8D479-8942-46E8-A226-A4E01F7A105C}" type="slidenum">
              <a:rPr/>
              <a:t>‹#›</a:t>
            </a:fld>
            <a:endParaRPr/>
          </a:p>
        </p:txBody>
      </p:sp>
      <p:sp>
        <p:nvSpPr>
          <p:cNvPr id="3" name="Date Placeholder 2"/>
          <p:cNvSpPr>
            <a:spLocks noGrp="1"/>
          </p:cNvSpPr>
          <p:nvPr>
            <p:ph type="dt" sz="half" idx="10"/>
          </p:nvPr>
        </p:nvSpPr>
        <p:spPr/>
        <p:txBody>
          <a:bodyPr/>
          <a:lstStyle/>
          <a:p>
            <a:fld id="{9386AC23-C97B-41FB-9B89-C7FE0FB631CA}" type="datetime1">
              <a:rPr lang="en-US" smtClean="0"/>
              <a:pPr/>
              <a:t>5/7/2021</a:t>
            </a:fld>
            <a:endParaRPr lang="en-US" dirty="0"/>
          </a:p>
        </p:txBody>
      </p:sp>
      <p:sp>
        <p:nvSpPr>
          <p:cNvPr id="4" name="Footer Placeholder 3"/>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2465877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CD8D479-8942-46E8-A226-A4E01F7A105C}" type="slidenum">
              <a:rPr/>
              <a:t>‹#›</a:t>
            </a:fld>
            <a:endParaRPr/>
          </a:p>
        </p:txBody>
      </p:sp>
      <p:sp>
        <p:nvSpPr>
          <p:cNvPr id="2" name="Date Placeholder 1"/>
          <p:cNvSpPr>
            <a:spLocks noGrp="1"/>
          </p:cNvSpPr>
          <p:nvPr>
            <p:ph type="dt" sz="half" idx="10"/>
          </p:nvPr>
        </p:nvSpPr>
        <p:spPr/>
        <p:txBody>
          <a:bodyPr/>
          <a:lstStyle/>
          <a:p>
            <a:fld id="{C81B9673-AC7F-4F1F-84E4-F0E5EAAE106D}" type="datetime1">
              <a:rPr lang="en-US" smtClean="0"/>
              <a:pPr/>
              <a:t>5/7/2021</a:t>
            </a:fld>
            <a:endParaRPr lang="en-US" dirty="0"/>
          </a:p>
        </p:txBody>
      </p:sp>
      <p:sp>
        <p:nvSpPr>
          <p:cNvPr id="3" name="Footer Placeholder 2"/>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1107393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82434" y="919616"/>
            <a:ext cx="4155622" cy="2532888"/>
          </a:xfrm>
        </p:spPr>
        <p:txBody>
          <a:bodyPr anchor="b"/>
          <a:lstStyle>
            <a:lvl1pPr>
              <a:defRPr sz="3200"/>
            </a:lvl1pPr>
          </a:lstStyle>
          <a:p>
            <a:r>
              <a:rPr lang="en-US"/>
              <a:t>Click to edit Master title style</a:t>
            </a:r>
            <a:endParaRPr/>
          </a:p>
        </p:txBody>
      </p:sp>
      <p:sp>
        <p:nvSpPr>
          <p:cNvPr id="3" name="Content Placeholder 2"/>
          <p:cNvSpPr>
            <a:spLocks noGrp="1"/>
          </p:cNvSpPr>
          <p:nvPr>
            <p:ph idx="1"/>
          </p:nvPr>
        </p:nvSpPr>
        <p:spPr>
          <a:xfrm>
            <a:off x="1409699" y="915923"/>
            <a:ext cx="5216979" cy="5065776"/>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6682434" y="3502152"/>
            <a:ext cx="4155622" cy="2479548"/>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
        <p:nvSpPr>
          <p:cNvPr id="5" name="Date Placeholder 4"/>
          <p:cNvSpPr>
            <a:spLocks noGrp="1"/>
          </p:cNvSpPr>
          <p:nvPr>
            <p:ph type="dt" sz="half" idx="10"/>
          </p:nvPr>
        </p:nvSpPr>
        <p:spPr/>
        <p:txBody>
          <a:bodyPr/>
          <a:lstStyle/>
          <a:p>
            <a:fld id="{BA2A3310-D664-4933-9402-AB5DB0887727}" type="datetime1">
              <a:rPr lang="en-US" smtClean="0"/>
              <a:pPr/>
              <a:t>5/7/2021</a:t>
            </a:fld>
            <a:endParaRPr lang="en-US" dirty="0"/>
          </a:p>
        </p:txBody>
      </p:sp>
      <p:sp>
        <p:nvSpPr>
          <p:cNvPr id="6" name="Footer Placeholder 5"/>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3023549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82435" y="919616"/>
            <a:ext cx="4155622" cy="2532888"/>
          </a:xfrm>
        </p:spPr>
        <p:txBody>
          <a:bodyPr anchor="b"/>
          <a:lstStyle>
            <a:lvl1pPr>
              <a:defRPr sz="3200"/>
            </a:lvl1pPr>
          </a:lstStyle>
          <a:p>
            <a:r>
              <a:rPr lang="en-US"/>
              <a:t>Click to edit Master title style</a:t>
            </a:r>
            <a:endParaRPr dirty="0"/>
          </a:p>
        </p:txBody>
      </p:sp>
      <p:sp>
        <p:nvSpPr>
          <p:cNvPr id="3" name="Picture Placeholder 2" descr="An empty placeholder to add an image. Click on the placeholder and select the image that you wish to add"/>
          <p:cNvSpPr>
            <a:spLocks noGrp="1"/>
          </p:cNvSpPr>
          <p:nvPr>
            <p:ph type="pic" idx="1"/>
          </p:nvPr>
        </p:nvSpPr>
        <p:spPr>
          <a:xfrm>
            <a:off x="0" y="915923"/>
            <a:ext cx="6626677" cy="5065776"/>
          </a:xfrm>
        </p:spPr>
        <p:txBody>
          <a:bodyPr tIns="1371600">
            <a:normAutofit/>
          </a:bodyPr>
          <a:lstStyle>
            <a:lvl1pPr marL="0" indent="0" algn="ctr">
              <a:spcBef>
                <a:spcPts val="0"/>
              </a:spcBef>
              <a:buNone/>
              <a:defRPr sz="2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6682435" y="3502152"/>
            <a:ext cx="4155622" cy="2479547"/>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
        <p:nvSpPr>
          <p:cNvPr id="5" name="Date Placeholder 4"/>
          <p:cNvSpPr>
            <a:spLocks noGrp="1"/>
          </p:cNvSpPr>
          <p:nvPr>
            <p:ph type="dt" sz="half" idx="10"/>
          </p:nvPr>
        </p:nvSpPr>
        <p:spPr/>
        <p:txBody>
          <a:bodyPr/>
          <a:lstStyle/>
          <a:p>
            <a:fld id="{E1447A63-5E3D-469C-A0D1-119323F4F95E}" type="datetime1">
              <a:rPr lang="en-US" smtClean="0"/>
              <a:pPr/>
              <a:t>5/7/2021</a:t>
            </a:fld>
            <a:endParaRPr lang="en-US" dirty="0"/>
          </a:p>
        </p:txBody>
      </p:sp>
      <p:sp>
        <p:nvSpPr>
          <p:cNvPr id="6" name="Footer Placeholder 5"/>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21642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6629400"/>
            <a:ext cx="1499616" cy="228600"/>
          </a:xfrm>
          <a:prstGeom prst="rect">
            <a:avLst/>
          </a:prstGeom>
          <a:gradFill>
            <a:gsLst>
              <a:gs pos="0">
                <a:schemeClr val="accent1">
                  <a:lumMod val="15000"/>
                  <a:lumOff val="85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1609344" y="6629400"/>
            <a:ext cx="10582656" cy="228600"/>
          </a:xfrm>
          <a:prstGeom prst="rect">
            <a:avLst/>
          </a:prstGeom>
          <a:gradFill>
            <a:gsLst>
              <a:gs pos="0">
                <a:schemeClr val="accent1">
                  <a:lumMod val="35000"/>
                  <a:lumOff val="65000"/>
                </a:schemeClr>
              </a:gs>
              <a:gs pos="100000">
                <a:schemeClr val="accent1">
                  <a:lumMod val="35000"/>
                  <a:lumOff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1">
                  <a:lumMod val="75000"/>
                </a:schemeClr>
              </a:solidFill>
            </a:endParaRPr>
          </a:p>
        </p:txBody>
      </p:sp>
      <p:sp>
        <p:nvSpPr>
          <p:cNvPr id="2" name="Title Placeholder 1"/>
          <p:cNvSpPr>
            <a:spLocks noGrp="1"/>
          </p:cNvSpPr>
          <p:nvPr>
            <p:ph type="title"/>
          </p:nvPr>
        </p:nvSpPr>
        <p:spPr>
          <a:xfrm>
            <a:off x="1410026" y="276087"/>
            <a:ext cx="9371949" cy="1183566"/>
          </a:xfrm>
          <a:prstGeom prst="rect">
            <a:avLst/>
          </a:prstGeom>
        </p:spPr>
        <p:txBody>
          <a:bodyPr vert="horz" lIns="91440" tIns="45720" rIns="91440" bIns="45720" rtlCol="0" anchor="b">
            <a:normAutofit/>
          </a:bodyPr>
          <a:lstStyle/>
          <a:p>
            <a:r>
              <a:rPr lang="en-US"/>
              <a:t>Click to edit Master title style</a:t>
            </a:r>
            <a:endParaRPr dirty="0"/>
          </a:p>
        </p:txBody>
      </p:sp>
      <p:sp>
        <p:nvSpPr>
          <p:cNvPr id="3" name="Text Placeholder 2"/>
          <p:cNvSpPr>
            <a:spLocks noGrp="1"/>
          </p:cNvSpPr>
          <p:nvPr>
            <p:ph type="body" idx="1"/>
          </p:nvPr>
        </p:nvSpPr>
        <p:spPr>
          <a:xfrm>
            <a:off x="1410027" y="1566001"/>
            <a:ext cx="9371948" cy="46206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Slide Number Placeholder 5"/>
          <p:cNvSpPr>
            <a:spLocks noGrp="1"/>
          </p:cNvSpPr>
          <p:nvPr>
            <p:ph type="sldNum" sz="quarter" idx="4"/>
          </p:nvPr>
        </p:nvSpPr>
        <p:spPr>
          <a:xfrm>
            <a:off x="0" y="6629400"/>
            <a:ext cx="410402"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fld id="{9CD8D479-8942-46E8-A226-A4E01F7A105C}" type="slidenum">
              <a:rPr lang="en-US" smtClean="0"/>
              <a:pPr/>
              <a:t>‹#›</a:t>
            </a:fld>
            <a:endParaRPr lang="en-US" dirty="0"/>
          </a:p>
        </p:txBody>
      </p:sp>
      <p:sp>
        <p:nvSpPr>
          <p:cNvPr id="4" name="Date Placeholder 3"/>
          <p:cNvSpPr>
            <a:spLocks noGrp="1"/>
          </p:cNvSpPr>
          <p:nvPr>
            <p:ph type="dt" sz="half" idx="2"/>
          </p:nvPr>
        </p:nvSpPr>
        <p:spPr>
          <a:xfrm>
            <a:off x="453403" y="6629400"/>
            <a:ext cx="1000662"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fld id="{1E56E745-E731-42F7-BC46-83DD513FC98F}" type="datetime1">
              <a:rPr lang="en-US" smtClean="0"/>
              <a:pPr/>
              <a:t>5/7/2021</a:t>
            </a:fld>
            <a:endParaRPr lang="en-US" dirty="0"/>
          </a:p>
        </p:txBody>
      </p:sp>
      <p:sp>
        <p:nvSpPr>
          <p:cNvPr id="5" name="Footer Placeholder 4"/>
          <p:cNvSpPr>
            <a:spLocks noGrp="1"/>
          </p:cNvSpPr>
          <p:nvPr>
            <p:ph type="ftr" sz="quarter" idx="3"/>
          </p:nvPr>
        </p:nvSpPr>
        <p:spPr>
          <a:xfrm>
            <a:off x="1637716" y="6629400"/>
            <a:ext cx="9144259" cy="228600"/>
          </a:xfrm>
          <a:prstGeom prst="rect">
            <a:avLst/>
          </a:prstGeom>
        </p:spPr>
        <p:txBody>
          <a:bodyPr vert="horz" lIns="91440" tIns="45720" rIns="91440" bIns="45720" rtlCol="0" anchor="ctr"/>
          <a:lstStyle>
            <a:lvl1pPr algn="l">
              <a:defRPr sz="1100">
                <a:solidFill>
                  <a:schemeClr val="accent1">
                    <a:lumMod val="50000"/>
                  </a:schemeClr>
                </a:solidFill>
              </a:defRPr>
            </a:lvl1pPr>
          </a:lstStyle>
          <a:p>
            <a:r>
              <a:rPr lang="en-US"/>
              <a:t>Add a footer</a:t>
            </a:r>
            <a:endParaRPr lang="en-US" dirty="0"/>
          </a:p>
        </p:txBody>
      </p:sp>
    </p:spTree>
    <p:extLst>
      <p:ext uri="{BB962C8B-B14F-4D97-AF65-F5344CB8AC3E}">
        <p14:creationId xmlns:p14="http://schemas.microsoft.com/office/powerpoint/2010/main" val="28660464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p:titleStyle>
    <p:body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hyperlink" Target="https://www.emerald.com/insight/publication/issn/1467-6370"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hyperlink" Target="https://www.sciencedirect.com/science/article/abs/pii/S0048969720323305" TargetMode="External"/><Relationship Id="rId3" Type="http://schemas.openxmlformats.org/officeDocument/2006/relationships/hyperlink" Target="https://blog.pachamama.org/how-social-justice-and-environmental-justice-are-intrinsically-interconnected" TargetMode="External"/><Relationship Id="rId7" Type="http://schemas.openxmlformats.org/officeDocument/2006/relationships/hyperlink" Target="https://www.theguardian.com/environment/2020/jun/18/environmental-justice-means-racial-justice-say-activists"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hyperlink" Target="https://sustainability.ucsb.edu/ecological-justice-is-social-justice-too" TargetMode="External"/><Relationship Id="rId5" Type="http://schemas.openxmlformats.org/officeDocument/2006/relationships/hyperlink" Target="https://ecpr.eu/Filestore/PaperProposal/5ef89598-7149-4b8d-82b3-567750b392f6.pdf" TargetMode="External"/><Relationship Id="rId4" Type="http://schemas.openxmlformats.org/officeDocument/2006/relationships/hyperlink" Target="https://onlinelibrary.wiley.com/doi/toc/10.1111/(ISSN)1539-6924.environmental-justice-social-injustice"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1777" y="1911274"/>
            <a:ext cx="4846320" cy="1517726"/>
          </a:xfrm>
        </p:spPr>
        <p:txBody>
          <a:bodyPr>
            <a:normAutofit/>
          </a:bodyPr>
          <a:lstStyle/>
          <a:p>
            <a:r>
              <a:rPr lang="en-GB" sz="3200" dirty="0">
                <a:effectLst/>
                <a:latin typeface="Calibri" panose="020F0502020204030204" pitchFamily="34" charset="0"/>
                <a:ea typeface="Calibri" panose="020F0502020204030204" pitchFamily="34" charset="0"/>
              </a:rPr>
              <a:t>Students’ (dis)agentic and (dis)empowered discourses about ecological justice</a:t>
            </a:r>
          </a:p>
        </p:txBody>
      </p:sp>
      <p:sp>
        <p:nvSpPr>
          <p:cNvPr id="3" name="Subtitle 2"/>
          <p:cNvSpPr>
            <a:spLocks noGrp="1"/>
          </p:cNvSpPr>
          <p:nvPr>
            <p:ph type="subTitle" idx="1"/>
          </p:nvPr>
        </p:nvSpPr>
        <p:spPr>
          <a:xfrm>
            <a:off x="1751777" y="5229545"/>
            <a:ext cx="4846320" cy="600405"/>
          </a:xfrm>
        </p:spPr>
        <p:txBody>
          <a:bodyPr>
            <a:normAutofit/>
          </a:bodyPr>
          <a:lstStyle/>
          <a:p>
            <a:r>
              <a:rPr lang="en-US" dirty="0"/>
              <a:t>Ulster University’s Linguistic Research Series, May 10</a:t>
            </a:r>
            <a:r>
              <a:rPr lang="en-US" baseline="30000" dirty="0"/>
              <a:t>th</a:t>
            </a:r>
            <a:r>
              <a:rPr lang="en-US" dirty="0"/>
              <a:t> 2021</a:t>
            </a:r>
          </a:p>
        </p:txBody>
      </p:sp>
      <p:pic>
        <p:nvPicPr>
          <p:cNvPr id="1026" name="Picture 2" descr="York St John University - Wikipedia">
            <a:extLst>
              <a:ext uri="{FF2B5EF4-FFF2-40B4-BE49-F238E27FC236}">
                <a16:creationId xmlns:a16="http://schemas.microsoft.com/office/drawing/2014/main" id="{04BC8B10-7CD4-4796-B9F1-5E261CF7A7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5256" y="435796"/>
            <a:ext cx="3752850" cy="1219200"/>
          </a:xfrm>
          <a:prstGeom prst="rect">
            <a:avLst/>
          </a:prstGeom>
          <a:noFill/>
          <a:extLst>
            <a:ext uri="{909E8E84-426E-40DD-AFC4-6F175D3DCCD1}">
              <a14:hiddenFill xmlns:a14="http://schemas.microsoft.com/office/drawing/2010/main">
                <a:solidFill>
                  <a:srgbClr val="FFFFFF"/>
                </a:solidFill>
              </a14:hiddenFill>
            </a:ext>
          </a:extLst>
        </p:spPr>
      </p:pic>
      <p:sp>
        <p:nvSpPr>
          <p:cNvPr id="5" name="Subtitle 2">
            <a:extLst>
              <a:ext uri="{FF2B5EF4-FFF2-40B4-BE49-F238E27FC236}">
                <a16:creationId xmlns:a16="http://schemas.microsoft.com/office/drawing/2014/main" id="{390E454A-9EA6-4B8B-A61B-DCE78676310A}"/>
              </a:ext>
            </a:extLst>
          </p:cNvPr>
          <p:cNvSpPr txBox="1">
            <a:spLocks/>
          </p:cNvSpPr>
          <p:nvPr/>
        </p:nvSpPr>
        <p:spPr>
          <a:xfrm>
            <a:off x="1751777" y="3843710"/>
            <a:ext cx="4846320" cy="86753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0"/>
              </a:spcBef>
              <a:buFont typeface="Arial" panose="020B0604020202020204" pitchFamily="34" charset="0"/>
              <a:buNone/>
              <a:defRPr sz="1800" kern="1200">
                <a:solidFill>
                  <a:schemeClr val="bg1"/>
                </a:solidFill>
                <a:latin typeface="+mn-lt"/>
                <a:ea typeface="+mn-ea"/>
                <a:cs typeface="+mn-cs"/>
              </a:defRPr>
            </a:lvl1pPr>
            <a:lvl2pPr marL="457200" indent="0" algn="ctr" defTabSz="914400" rtl="0" eaLnBrk="1" latinLnBrk="0" hangingPunct="1">
              <a:lnSpc>
                <a:spcPct val="90000"/>
              </a:lnSpc>
              <a:spcBef>
                <a:spcPts val="4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4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4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4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4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4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4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400"/>
              </a:spcBef>
              <a:buFont typeface="Arial" panose="020B0604020202020204" pitchFamily="34" charset="0"/>
              <a:buNone/>
              <a:defRPr sz="1600" kern="1200">
                <a:solidFill>
                  <a:schemeClr val="tx1"/>
                </a:solidFill>
                <a:latin typeface="+mn-lt"/>
                <a:ea typeface="+mn-ea"/>
                <a:cs typeface="+mn-cs"/>
              </a:defRPr>
            </a:lvl9pPr>
          </a:lstStyle>
          <a:p>
            <a:r>
              <a:rPr lang="en-US" dirty="0"/>
              <a:t>Dr Clare Cunningham, </a:t>
            </a:r>
          </a:p>
          <a:p>
            <a:r>
              <a:rPr lang="en-US" dirty="0"/>
              <a:t>Centre for Language and Social Justice Research, York St John University</a:t>
            </a:r>
          </a:p>
        </p:txBody>
      </p:sp>
    </p:spTree>
    <p:extLst>
      <p:ext uri="{BB962C8B-B14F-4D97-AF65-F5344CB8AC3E}">
        <p14:creationId xmlns:p14="http://schemas.microsoft.com/office/powerpoint/2010/main" val="4261546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909EB-0DC2-42AD-A8A2-000D84616D94}"/>
              </a:ext>
            </a:extLst>
          </p:cNvPr>
          <p:cNvSpPr>
            <a:spLocks noGrp="1"/>
          </p:cNvSpPr>
          <p:nvPr>
            <p:ph type="title"/>
          </p:nvPr>
        </p:nvSpPr>
        <p:spPr>
          <a:xfrm>
            <a:off x="1751777" y="2664606"/>
            <a:ext cx="6638673" cy="3143393"/>
          </a:xfrm>
        </p:spPr>
        <p:txBody>
          <a:bodyPr>
            <a:noAutofit/>
          </a:bodyPr>
          <a:lstStyle/>
          <a:p>
            <a:r>
              <a:rPr lang="en-GB" sz="2000" dirty="0"/>
              <a:t>Halliday (1990): New Ways of Meaning – key message: growth is good</a:t>
            </a:r>
            <a:br>
              <a:rPr lang="en-GB" sz="2000" dirty="0"/>
            </a:br>
            <a:br>
              <a:rPr lang="en-GB" sz="2000" dirty="0"/>
            </a:br>
            <a:r>
              <a:rPr lang="en-GB" sz="2000" dirty="0"/>
              <a:t>Strands of </a:t>
            </a:r>
            <a:r>
              <a:rPr lang="en-GB" sz="2000" dirty="0" err="1"/>
              <a:t>ecolinguistics</a:t>
            </a:r>
            <a:r>
              <a:rPr lang="en-GB" sz="2000" dirty="0"/>
              <a:t>: linguistic diversity/ ecology (Haugen) – environmental knowledge being lost</a:t>
            </a:r>
            <a:br>
              <a:rPr lang="en-GB" sz="2000" dirty="0"/>
            </a:br>
            <a:br>
              <a:rPr lang="en-GB" sz="2000" dirty="0"/>
            </a:br>
            <a:r>
              <a:rPr lang="en-GB" sz="2000" dirty="0" err="1"/>
              <a:t>Stibbe</a:t>
            </a:r>
            <a:r>
              <a:rPr lang="en-GB" sz="2000" dirty="0"/>
              <a:t> (2015) continues Halliday’s legacy in focusing </a:t>
            </a:r>
            <a:r>
              <a:rPr lang="en-GB" sz="2000" dirty="0">
                <a:latin typeface="Gotham SSm A"/>
              </a:rPr>
              <a:t>on</a:t>
            </a:r>
            <a:r>
              <a:rPr lang="en-GB" sz="2000" b="0" i="0" dirty="0">
                <a:effectLst/>
                <a:latin typeface="Gotham SSm A"/>
              </a:rPr>
              <a:t> the 'stories we live by’.</a:t>
            </a:r>
            <a:br>
              <a:rPr lang="en-GB" sz="2000" b="0" i="0" dirty="0">
                <a:effectLst/>
                <a:latin typeface="Gotham SSm A"/>
              </a:rPr>
            </a:br>
            <a:endParaRPr lang="en-GB" sz="2000" dirty="0">
              <a:solidFill>
                <a:schemeClr val="tx1"/>
              </a:solidFill>
              <a:latin typeface="Gotham SSm A"/>
            </a:endParaRPr>
          </a:p>
        </p:txBody>
      </p:sp>
      <p:sp>
        <p:nvSpPr>
          <p:cNvPr id="6" name="Title 1">
            <a:extLst>
              <a:ext uri="{FF2B5EF4-FFF2-40B4-BE49-F238E27FC236}">
                <a16:creationId xmlns:a16="http://schemas.microsoft.com/office/drawing/2014/main" id="{8C24CA22-97E9-4345-86D2-FC7104A28E3E}"/>
              </a:ext>
            </a:extLst>
          </p:cNvPr>
          <p:cNvSpPr txBox="1">
            <a:spLocks/>
          </p:cNvSpPr>
          <p:nvPr/>
        </p:nvSpPr>
        <p:spPr>
          <a:xfrm>
            <a:off x="1751777" y="1851236"/>
            <a:ext cx="8178230" cy="1015255"/>
          </a:xfrm>
          <a:prstGeom prst="rect">
            <a:avLst/>
          </a:prstGeom>
        </p:spPr>
        <p:txBody>
          <a:bodyPr vert="horz" lIns="91440" tIns="45720" rIns="91440" bIns="45720" rtlCol="0" anchor="b">
            <a:noAutofit/>
          </a:bodyPr>
          <a:lstStyle>
            <a:lvl1pPr algn="l" defTabSz="914400" rtl="0" eaLnBrk="1" latinLnBrk="0" hangingPunct="1">
              <a:spcBef>
                <a:spcPct val="0"/>
              </a:spcBef>
              <a:buNone/>
              <a:defRPr sz="6000" kern="1200">
                <a:solidFill>
                  <a:schemeClr val="bg1"/>
                </a:solidFill>
                <a:latin typeface="+mj-lt"/>
                <a:ea typeface="+mj-ea"/>
                <a:cs typeface="+mj-cs"/>
              </a:defRPr>
            </a:lvl1pPr>
          </a:lstStyle>
          <a:p>
            <a:r>
              <a:rPr lang="en-GB" sz="3200" dirty="0">
                <a:latin typeface="Gotham SSm A"/>
              </a:rPr>
              <a:t>Enter </a:t>
            </a:r>
            <a:r>
              <a:rPr lang="en-GB" sz="3200" dirty="0" err="1">
                <a:latin typeface="Gotham SSm A"/>
              </a:rPr>
              <a:t>ecolinguistics</a:t>
            </a:r>
            <a:endParaRPr lang="en-GB" sz="3200" dirty="0">
              <a:latin typeface="Gotham SSm A"/>
            </a:endParaRPr>
          </a:p>
        </p:txBody>
      </p:sp>
      <p:pic>
        <p:nvPicPr>
          <p:cNvPr id="3" name="Picture 2" descr="Text&#10;&#10;Description automatically generated">
            <a:extLst>
              <a:ext uri="{FF2B5EF4-FFF2-40B4-BE49-F238E27FC236}">
                <a16:creationId xmlns:a16="http://schemas.microsoft.com/office/drawing/2014/main" id="{689D99E4-C19D-4DA3-AF68-115489B5A5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74130" y="2054832"/>
            <a:ext cx="3417870" cy="3883631"/>
          </a:xfrm>
          <a:prstGeom prst="rect">
            <a:avLst/>
          </a:prstGeom>
        </p:spPr>
      </p:pic>
    </p:spTree>
    <p:extLst>
      <p:ext uri="{BB962C8B-B14F-4D97-AF65-F5344CB8AC3E}">
        <p14:creationId xmlns:p14="http://schemas.microsoft.com/office/powerpoint/2010/main" val="2167987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E07F0-F13B-4599-B49B-AEB84A54B559}"/>
              </a:ext>
            </a:extLst>
          </p:cNvPr>
          <p:cNvSpPr>
            <a:spLocks noGrp="1"/>
          </p:cNvSpPr>
          <p:nvPr>
            <p:ph type="title"/>
          </p:nvPr>
        </p:nvSpPr>
        <p:spPr>
          <a:xfrm>
            <a:off x="1628487" y="3214273"/>
            <a:ext cx="6949440" cy="2708779"/>
          </a:xfrm>
        </p:spPr>
        <p:txBody>
          <a:bodyPr>
            <a:noAutofit/>
          </a:bodyPr>
          <a:lstStyle/>
          <a:p>
            <a:pPr algn="l" rtl="0" fontAlgn="base"/>
            <a:r>
              <a:rPr lang="en-GB" sz="3200" dirty="0">
                <a:effectLst/>
                <a:latin typeface="Gotham SSm A"/>
                <a:ea typeface="Roboto"/>
                <a:cs typeface="Calibri" panose="020F0502020204030204" pitchFamily="34" charset="0"/>
              </a:rPr>
              <a:t>Data-driven and iterative approach</a:t>
            </a:r>
            <a:br>
              <a:rPr lang="en-GB" sz="2000" dirty="0">
                <a:effectLst/>
                <a:latin typeface="Calibri" panose="020F0502020204030204" pitchFamily="34" charset="0"/>
                <a:ea typeface="Roboto"/>
                <a:cs typeface="Calibri" panose="020F0502020204030204" pitchFamily="34" charset="0"/>
              </a:rPr>
            </a:br>
            <a:r>
              <a:rPr lang="en-GB" sz="2000" dirty="0">
                <a:effectLst/>
                <a:latin typeface="Calibri" panose="020F0502020204030204" pitchFamily="34" charset="0"/>
                <a:ea typeface="Roboto"/>
                <a:cs typeface="Calibri" panose="020F0502020204030204" pitchFamily="34" charset="0"/>
              </a:rPr>
              <a:t>1</a:t>
            </a:r>
            <a:r>
              <a:rPr lang="en-GB" sz="2000" baseline="30000" dirty="0">
                <a:effectLst/>
                <a:latin typeface="Calibri" panose="020F0502020204030204" pitchFamily="34" charset="0"/>
                <a:ea typeface="Roboto"/>
                <a:cs typeface="Calibri" panose="020F0502020204030204" pitchFamily="34" charset="0"/>
              </a:rPr>
              <a:t>st</a:t>
            </a:r>
            <a:r>
              <a:rPr lang="en-GB" sz="2000" dirty="0">
                <a:effectLst/>
                <a:latin typeface="Calibri" panose="020F0502020204030204" pitchFamily="34" charset="0"/>
                <a:ea typeface="Roboto"/>
                <a:cs typeface="Calibri" panose="020F0502020204030204" pitchFamily="34" charset="0"/>
              </a:rPr>
              <a:t> stage: Emergent themes agreed on and coded across focus group transcripts by two co-researchers (JH):</a:t>
            </a:r>
            <a:br>
              <a:rPr lang="en-GB" sz="2000" dirty="0">
                <a:effectLst/>
                <a:latin typeface="Calibri" panose="020F0502020204030204" pitchFamily="34" charset="0"/>
                <a:ea typeface="Roboto"/>
                <a:cs typeface="Calibri" panose="020F0502020204030204" pitchFamily="34" charset="0"/>
              </a:rPr>
            </a:br>
            <a:r>
              <a:rPr lang="en-GB" sz="1800" b="1" i="0" u="none" strike="noStrike" dirty="0">
                <a:effectLst/>
                <a:latin typeface="Arial" panose="020B0604020202020204" pitchFamily="34" charset="0"/>
              </a:rPr>
              <a:t>Identity</a:t>
            </a:r>
            <a:r>
              <a:rPr lang="en-GB" sz="1800" b="0" i="0" dirty="0">
                <a:effectLst/>
                <a:latin typeface="Arial" panose="020B0604020202020204" pitchFamily="34" charset="0"/>
              </a:rPr>
              <a:t> </a:t>
            </a:r>
            <a:br>
              <a:rPr lang="en-GB" sz="1800" b="0" i="0" dirty="0">
                <a:effectLst/>
                <a:latin typeface="Arial" panose="020B0604020202020204" pitchFamily="34" charset="0"/>
              </a:rPr>
            </a:br>
            <a:r>
              <a:rPr lang="en-GB" sz="1800" b="0" i="0" dirty="0">
                <a:effectLst/>
                <a:latin typeface="Arial" panose="020B0604020202020204" pitchFamily="34" charset="0"/>
              </a:rPr>
              <a:t>	</a:t>
            </a:r>
            <a:r>
              <a:rPr lang="en-GB" sz="1800" b="0" i="0" u="none" strike="noStrike" dirty="0">
                <a:effectLst/>
                <a:latin typeface="Arial" panose="020B0604020202020204" pitchFamily="34" charset="0"/>
              </a:rPr>
              <a:t>Positionality</a:t>
            </a:r>
            <a:r>
              <a:rPr lang="en-GB" sz="1800" b="0" i="0" dirty="0">
                <a:effectLst/>
                <a:latin typeface="Arial" panose="020B0604020202020204" pitchFamily="34" charset="0"/>
              </a:rPr>
              <a:t> </a:t>
            </a:r>
            <a:br>
              <a:rPr lang="en-GB" sz="1800" b="0" i="0" dirty="0">
                <a:effectLst/>
                <a:latin typeface="Calibri" panose="020F0502020204030204" pitchFamily="34" charset="0"/>
              </a:rPr>
            </a:br>
            <a:r>
              <a:rPr lang="en-GB" sz="1800" b="0" i="0" dirty="0">
                <a:effectLst/>
                <a:latin typeface="Calibri" panose="020F0502020204030204" pitchFamily="34" charset="0"/>
              </a:rPr>
              <a:t>	</a:t>
            </a:r>
            <a:r>
              <a:rPr lang="en-GB" sz="1800" b="0" i="0" u="none" strike="noStrike" dirty="0">
                <a:effectLst/>
                <a:latin typeface="Arial" panose="020B0604020202020204" pitchFamily="34" charset="0"/>
              </a:rPr>
              <a:t>Agency</a:t>
            </a:r>
            <a:r>
              <a:rPr lang="en-GB" sz="1800" b="0" i="0" dirty="0">
                <a:effectLst/>
                <a:latin typeface="Arial" panose="020B0604020202020204" pitchFamily="34" charset="0"/>
              </a:rPr>
              <a:t> </a:t>
            </a:r>
            <a:br>
              <a:rPr lang="en-GB" sz="1800" b="0" i="0" dirty="0">
                <a:effectLst/>
                <a:latin typeface="Calibri" panose="020F0502020204030204" pitchFamily="34" charset="0"/>
              </a:rPr>
            </a:br>
            <a:r>
              <a:rPr lang="en-GB" sz="1800" b="0" i="0" dirty="0">
                <a:effectLst/>
                <a:latin typeface="Calibri" panose="020F0502020204030204" pitchFamily="34" charset="0"/>
              </a:rPr>
              <a:t>	</a:t>
            </a:r>
            <a:r>
              <a:rPr lang="en-GB" sz="1800" b="0" i="0" u="none" strike="noStrike" dirty="0">
                <a:effectLst/>
                <a:latin typeface="Arial" panose="020B0604020202020204" pitchFamily="34" charset="0"/>
              </a:rPr>
              <a:t>Institutional framework</a:t>
            </a:r>
            <a:r>
              <a:rPr lang="en-GB" sz="1800" b="0" i="0" dirty="0">
                <a:effectLst/>
                <a:latin typeface="Arial" panose="020B0604020202020204" pitchFamily="34" charset="0"/>
              </a:rPr>
              <a:t> </a:t>
            </a:r>
            <a:br>
              <a:rPr lang="en-GB" sz="1800" b="0" i="0" dirty="0">
                <a:effectLst/>
                <a:latin typeface="Calibri" panose="020F0502020204030204" pitchFamily="34" charset="0"/>
              </a:rPr>
            </a:br>
            <a:r>
              <a:rPr lang="en-GB" sz="1800" b="1" i="0" u="none" strike="noStrike" dirty="0">
                <a:effectLst/>
                <a:latin typeface="Arial" panose="020B0604020202020204" pitchFamily="34" charset="0"/>
              </a:rPr>
              <a:t>Intersubjectivity</a:t>
            </a:r>
            <a:r>
              <a:rPr lang="en-GB" sz="1800" b="1" i="0" dirty="0">
                <a:effectLst/>
                <a:latin typeface="Arial" panose="020B0604020202020204" pitchFamily="34" charset="0"/>
              </a:rPr>
              <a:t> </a:t>
            </a:r>
            <a:br>
              <a:rPr lang="en-GB" sz="1800" b="0" i="0" dirty="0">
                <a:effectLst/>
                <a:latin typeface="Calibri" panose="020F0502020204030204" pitchFamily="34" charset="0"/>
              </a:rPr>
            </a:br>
            <a:r>
              <a:rPr lang="en-GB" sz="1800" b="0" i="0" dirty="0">
                <a:effectLst/>
                <a:latin typeface="Calibri" panose="020F0502020204030204" pitchFamily="34" charset="0"/>
              </a:rPr>
              <a:t>	</a:t>
            </a:r>
            <a:r>
              <a:rPr lang="en-GB" sz="1800" b="0" i="0" u="none" strike="noStrike" dirty="0">
                <a:effectLst/>
                <a:latin typeface="Arial" panose="020B0604020202020204" pitchFamily="34" charset="0"/>
              </a:rPr>
              <a:t>Contradictions</a:t>
            </a:r>
            <a:r>
              <a:rPr lang="en-GB" sz="1800" b="0" i="0" dirty="0">
                <a:effectLst/>
                <a:latin typeface="Arial" panose="020B0604020202020204" pitchFamily="34" charset="0"/>
              </a:rPr>
              <a:t> </a:t>
            </a:r>
            <a:br>
              <a:rPr lang="en-GB" sz="1800" b="0" i="0" dirty="0">
                <a:effectLst/>
                <a:latin typeface="Calibri" panose="020F0502020204030204" pitchFamily="34" charset="0"/>
              </a:rPr>
            </a:br>
            <a:r>
              <a:rPr lang="en-GB" sz="1800" b="1" i="0" u="none" strike="noStrike" dirty="0">
                <a:effectLst/>
                <a:latin typeface="Arial" panose="020B0604020202020204" pitchFamily="34" charset="0"/>
              </a:rPr>
              <a:t>Domains of what students think are important:</a:t>
            </a:r>
            <a:r>
              <a:rPr lang="en-GB" sz="1800" b="1" i="0" dirty="0">
                <a:effectLst/>
                <a:latin typeface="Arial" panose="020B0604020202020204" pitchFamily="34" charset="0"/>
              </a:rPr>
              <a:t> </a:t>
            </a:r>
            <a:br>
              <a:rPr lang="en-GB" sz="1800" b="0" i="0" dirty="0">
                <a:effectLst/>
                <a:latin typeface="Calibri" panose="020F0502020204030204" pitchFamily="34" charset="0"/>
              </a:rPr>
            </a:br>
            <a:r>
              <a:rPr lang="en-GB" sz="1800" b="0" i="0" dirty="0">
                <a:effectLst/>
                <a:latin typeface="Calibri" panose="020F0502020204030204" pitchFamily="34" charset="0"/>
              </a:rPr>
              <a:t>	</a:t>
            </a:r>
            <a:r>
              <a:rPr lang="en-GB" sz="1800" b="0" i="0" u="none" strike="noStrike" dirty="0">
                <a:effectLst/>
                <a:latin typeface="Arial" panose="020B0604020202020204" pitchFamily="34" charset="0"/>
              </a:rPr>
              <a:t>Consumption</a:t>
            </a:r>
            <a:r>
              <a:rPr lang="en-GB" sz="1800" b="0" i="0" dirty="0">
                <a:effectLst/>
                <a:latin typeface="Arial" panose="020B0604020202020204" pitchFamily="34" charset="0"/>
              </a:rPr>
              <a:t> </a:t>
            </a:r>
            <a:br>
              <a:rPr lang="en-GB" sz="1800" b="0" i="0" dirty="0">
                <a:effectLst/>
                <a:latin typeface="Calibri" panose="020F0502020204030204" pitchFamily="34" charset="0"/>
              </a:rPr>
            </a:br>
            <a:r>
              <a:rPr lang="en-GB" sz="1800" b="0" i="0" dirty="0">
                <a:effectLst/>
                <a:latin typeface="Calibri" panose="020F0502020204030204" pitchFamily="34" charset="0"/>
              </a:rPr>
              <a:t>	</a:t>
            </a:r>
            <a:r>
              <a:rPr lang="en-GB" sz="1800" b="0" i="0" u="none" strike="noStrike" dirty="0">
                <a:effectLst/>
                <a:latin typeface="Arial" panose="020B0604020202020204" pitchFamily="34" charset="0"/>
              </a:rPr>
              <a:t>Environmental discourses around waste</a:t>
            </a:r>
            <a:r>
              <a:rPr lang="en-GB" sz="1800" b="0" i="0" dirty="0">
                <a:effectLst/>
                <a:latin typeface="Arial" panose="020B0604020202020204" pitchFamily="34" charset="0"/>
              </a:rPr>
              <a:t> </a:t>
            </a:r>
            <a:br>
              <a:rPr lang="en-GB" sz="1800" b="0" i="0" dirty="0">
                <a:effectLst/>
                <a:latin typeface="Calibri" panose="020F0502020204030204" pitchFamily="34" charset="0"/>
              </a:rPr>
            </a:br>
            <a:r>
              <a:rPr lang="en-GB" sz="1800" b="0" i="0" dirty="0">
                <a:effectLst/>
                <a:latin typeface="Calibri" panose="020F0502020204030204" pitchFamily="34" charset="0"/>
              </a:rPr>
              <a:t>	</a:t>
            </a:r>
            <a:r>
              <a:rPr lang="en-GB" sz="1800" b="0" i="0" u="none" strike="noStrike" dirty="0">
                <a:effectLst/>
                <a:latin typeface="Arial" panose="020B0604020202020204" pitchFamily="34" charset="0"/>
              </a:rPr>
              <a:t>Their future lives</a:t>
            </a:r>
            <a:r>
              <a:rPr lang="en-GB" sz="1800" b="0" i="0" dirty="0">
                <a:effectLst/>
                <a:latin typeface="Arial" panose="020B0604020202020204" pitchFamily="34" charset="0"/>
              </a:rPr>
              <a:t> </a:t>
            </a:r>
            <a:endParaRPr lang="en-GB"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43921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0355B17-2973-49F4-8FEE-3D3B3B453600}"/>
              </a:ext>
            </a:extLst>
          </p:cNvPr>
          <p:cNvSpPr>
            <a:spLocks noGrp="1"/>
          </p:cNvSpPr>
          <p:nvPr>
            <p:ph type="title"/>
          </p:nvPr>
        </p:nvSpPr>
        <p:spPr>
          <a:xfrm>
            <a:off x="6682434" y="919616"/>
            <a:ext cx="4155622" cy="2532888"/>
          </a:xfrm>
        </p:spPr>
        <p:txBody>
          <a:bodyPr/>
          <a:lstStyle/>
          <a:p>
            <a:r>
              <a:rPr lang="en-US" dirty="0"/>
              <a:t>Agency in the data</a:t>
            </a:r>
          </a:p>
        </p:txBody>
      </p:sp>
      <p:pic>
        <p:nvPicPr>
          <p:cNvPr id="6" name="Picture 5" descr="A picture containing silhouette&#10;&#10;Description automatically generated">
            <a:extLst>
              <a:ext uri="{FF2B5EF4-FFF2-40B4-BE49-F238E27FC236}">
                <a16:creationId xmlns:a16="http://schemas.microsoft.com/office/drawing/2014/main" id="{DC27B204-626F-4A66-B233-E285F49D7292}"/>
              </a:ext>
            </a:extLst>
          </p:cNvPr>
          <p:cNvPicPr>
            <a:picLocks noChangeAspect="1"/>
          </p:cNvPicPr>
          <p:nvPr/>
        </p:nvPicPr>
        <p:blipFill rotWithShape="1">
          <a:blip r:embed="rId3">
            <a:extLst>
              <a:ext uri="{28A0092B-C50C-407E-A947-70E740481C1C}">
                <a14:useLocalDpi xmlns:a14="http://schemas.microsoft.com/office/drawing/2010/main" val="0"/>
              </a:ext>
            </a:extLst>
          </a:blip>
          <a:srcRect t="8369" r="1" b="24874"/>
          <a:stretch/>
        </p:blipFill>
        <p:spPr>
          <a:xfrm>
            <a:off x="1409699" y="915923"/>
            <a:ext cx="5216979" cy="5065776"/>
          </a:xfrm>
          <a:prstGeom prst="rect">
            <a:avLst/>
          </a:prstGeom>
          <a:noFill/>
        </p:spPr>
      </p:pic>
      <p:sp>
        <p:nvSpPr>
          <p:cNvPr id="13" name="Text Placeholder 3">
            <a:extLst>
              <a:ext uri="{FF2B5EF4-FFF2-40B4-BE49-F238E27FC236}">
                <a16:creationId xmlns:a16="http://schemas.microsoft.com/office/drawing/2014/main" id="{80504000-E9D1-477C-BC23-FF6ACEB0830D}"/>
              </a:ext>
            </a:extLst>
          </p:cNvPr>
          <p:cNvSpPr>
            <a:spLocks noGrp="1"/>
          </p:cNvSpPr>
          <p:nvPr>
            <p:ph type="body" sz="half" idx="2"/>
          </p:nvPr>
        </p:nvSpPr>
        <p:spPr>
          <a:xfrm>
            <a:off x="6682434" y="3502152"/>
            <a:ext cx="4155622" cy="2479548"/>
          </a:xfrm>
        </p:spPr>
        <p:txBody>
          <a:bodyPr>
            <a:normAutofit/>
          </a:bodyPr>
          <a:lstStyle/>
          <a:p>
            <a:r>
              <a:rPr lang="en-US" sz="2000" dirty="0"/>
              <a:t>The impact of other people on participants’ sense of agency and empowerment</a:t>
            </a:r>
          </a:p>
        </p:txBody>
      </p:sp>
      <p:sp>
        <p:nvSpPr>
          <p:cNvPr id="2" name="Slide Number Placeholder 1" hidden="1">
            <a:extLst>
              <a:ext uri="{FF2B5EF4-FFF2-40B4-BE49-F238E27FC236}">
                <a16:creationId xmlns:a16="http://schemas.microsoft.com/office/drawing/2014/main" id="{8D91BF6A-E94D-4927-B182-C9B7147EBBF0}"/>
              </a:ext>
            </a:extLst>
          </p:cNvPr>
          <p:cNvSpPr>
            <a:spLocks noGrp="1"/>
          </p:cNvSpPr>
          <p:nvPr>
            <p:ph type="sldNum" sz="quarter" idx="12"/>
          </p:nvPr>
        </p:nvSpPr>
        <p:spPr/>
        <p:txBody>
          <a:bodyPr/>
          <a:lstStyle/>
          <a:p>
            <a:pPr>
              <a:spcAft>
                <a:spcPts val="600"/>
              </a:spcAft>
            </a:pPr>
            <a:fld id="{9CD8D479-8942-46E8-A226-A4E01F7A105C}" type="slidenum">
              <a:rPr lang="en-GB" smtClean="0"/>
              <a:pPr>
                <a:spcAft>
                  <a:spcPts val="600"/>
                </a:spcAft>
              </a:pPr>
              <a:t>12</a:t>
            </a:fld>
            <a:endParaRPr lang="en-GB"/>
          </a:p>
        </p:txBody>
      </p:sp>
      <p:sp>
        <p:nvSpPr>
          <p:cNvPr id="3" name="Date Placeholder 2" hidden="1">
            <a:extLst>
              <a:ext uri="{FF2B5EF4-FFF2-40B4-BE49-F238E27FC236}">
                <a16:creationId xmlns:a16="http://schemas.microsoft.com/office/drawing/2014/main" id="{63B6A1D2-0FD9-41F3-8DE4-C5584F8E0351}"/>
              </a:ext>
            </a:extLst>
          </p:cNvPr>
          <p:cNvSpPr>
            <a:spLocks noGrp="1"/>
          </p:cNvSpPr>
          <p:nvPr>
            <p:ph type="dt" sz="half" idx="10"/>
          </p:nvPr>
        </p:nvSpPr>
        <p:spPr/>
        <p:txBody>
          <a:bodyPr/>
          <a:lstStyle/>
          <a:p>
            <a:pPr>
              <a:spcAft>
                <a:spcPts val="600"/>
              </a:spcAft>
            </a:pPr>
            <a:fld id="{C81B9673-AC7F-4F1F-84E4-F0E5EAAE106D}" type="datetime1">
              <a:rPr lang="en-US" smtClean="0"/>
              <a:pPr>
                <a:spcAft>
                  <a:spcPts val="600"/>
                </a:spcAft>
              </a:pPr>
              <a:t>5/10/2021</a:t>
            </a:fld>
            <a:endParaRPr lang="en-US"/>
          </a:p>
        </p:txBody>
      </p:sp>
    </p:spTree>
    <p:extLst>
      <p:ext uri="{BB962C8B-B14F-4D97-AF65-F5344CB8AC3E}">
        <p14:creationId xmlns:p14="http://schemas.microsoft.com/office/powerpoint/2010/main" val="3699321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E07F0-F13B-4599-B49B-AEB84A54B559}"/>
              </a:ext>
            </a:extLst>
          </p:cNvPr>
          <p:cNvSpPr>
            <a:spLocks noGrp="1"/>
          </p:cNvSpPr>
          <p:nvPr>
            <p:ph type="title"/>
          </p:nvPr>
        </p:nvSpPr>
        <p:spPr>
          <a:xfrm>
            <a:off x="1720955" y="1924866"/>
            <a:ext cx="7053176" cy="3756743"/>
          </a:xfrm>
        </p:spPr>
        <p:txBody>
          <a:bodyPr>
            <a:noAutofit/>
          </a:bodyPr>
          <a:lstStyle/>
          <a:p>
            <a:pPr algn="l" rtl="0" fontAlgn="base"/>
            <a:br>
              <a:rPr lang="en-GB" sz="2000" dirty="0">
                <a:effectLst/>
                <a:latin typeface="Calibri" panose="020F0502020204030204" pitchFamily="34" charset="0"/>
                <a:ea typeface="Roboto"/>
                <a:cs typeface="Calibri" panose="020F0502020204030204" pitchFamily="34" charset="0"/>
              </a:rPr>
            </a:br>
            <a:r>
              <a:rPr lang="en-GB" sz="2000" dirty="0">
                <a:effectLst/>
                <a:latin typeface="Calibri" panose="020F0502020204030204" pitchFamily="34" charset="0"/>
                <a:ea typeface="Roboto"/>
                <a:cs typeface="Calibri" panose="020F0502020204030204" pitchFamily="34" charset="0"/>
              </a:rPr>
              <a:t>2</a:t>
            </a:r>
            <a:r>
              <a:rPr lang="en-GB" sz="2000" baseline="30000" dirty="0">
                <a:effectLst/>
                <a:latin typeface="Calibri" panose="020F0502020204030204" pitchFamily="34" charset="0"/>
                <a:ea typeface="Roboto"/>
                <a:cs typeface="Calibri" panose="020F0502020204030204" pitchFamily="34" charset="0"/>
              </a:rPr>
              <a:t>nd</a:t>
            </a:r>
            <a:r>
              <a:rPr lang="en-GB" sz="2000" dirty="0">
                <a:effectLst/>
                <a:latin typeface="Calibri" panose="020F0502020204030204" pitchFamily="34" charset="0"/>
                <a:ea typeface="Roboto"/>
                <a:cs typeface="Calibri" panose="020F0502020204030204" pitchFamily="34" charset="0"/>
              </a:rPr>
              <a:t> stage: re-coding the data based on Fairclough’s and Van Dijk’s guiding questions for Critical Discourse Analysis (as amalgamated by Amoussou and </a:t>
            </a:r>
            <a:r>
              <a:rPr lang="en-GB" sz="2000" dirty="0" err="1">
                <a:effectLst/>
                <a:latin typeface="Calibri" panose="020F0502020204030204" pitchFamily="34" charset="0"/>
                <a:ea typeface="Roboto"/>
                <a:cs typeface="Calibri" panose="020F0502020204030204" pitchFamily="34" charset="0"/>
              </a:rPr>
              <a:t>Allagbe</a:t>
            </a:r>
            <a:r>
              <a:rPr lang="en-GB" sz="2000" dirty="0">
                <a:effectLst/>
                <a:latin typeface="Calibri" panose="020F0502020204030204" pitchFamily="34" charset="0"/>
                <a:ea typeface="Roboto"/>
                <a:cs typeface="Calibri" panose="020F0502020204030204" pitchFamily="34" charset="0"/>
              </a:rPr>
              <a:t>, 2018): (at preliminary stage)</a:t>
            </a:r>
            <a:br>
              <a:rPr lang="en-GB" sz="2000" dirty="0">
                <a:effectLst/>
                <a:latin typeface="Calibri" panose="020F0502020204030204" pitchFamily="34" charset="0"/>
                <a:ea typeface="Roboto"/>
                <a:cs typeface="Calibri" panose="020F0502020204030204" pitchFamily="34" charset="0"/>
              </a:rPr>
            </a:br>
            <a:br>
              <a:rPr lang="en-GB" sz="2000" dirty="0">
                <a:effectLst/>
                <a:latin typeface="Calibri" panose="020F0502020204030204" pitchFamily="34" charset="0"/>
                <a:ea typeface="Roboto"/>
                <a:cs typeface="Calibri" panose="020F0502020204030204" pitchFamily="34" charset="0"/>
              </a:rPr>
            </a:br>
            <a:r>
              <a:rPr lang="en-GB" sz="1800" i="0" dirty="0">
                <a:effectLst/>
                <a:latin typeface="Symbol" panose="05050102010706020507" pitchFamily="18" charset="2"/>
              </a:rPr>
              <a:t>·</a:t>
            </a:r>
            <a:r>
              <a:rPr lang="en-GB" sz="1800" i="0" dirty="0">
                <a:effectLst/>
                <a:latin typeface="Arial" panose="020B0604020202020204" pitchFamily="34" charset="0"/>
              </a:rPr>
              <a:t>Transitivity</a:t>
            </a:r>
            <a:br>
              <a:rPr lang="en-GB" sz="1800" i="0" dirty="0">
                <a:effectLst/>
                <a:latin typeface="Segoe UI" panose="020B0502040204020203" pitchFamily="34" charset="0"/>
              </a:rPr>
            </a:br>
            <a:r>
              <a:rPr lang="en-GB" sz="1800" i="0" dirty="0">
                <a:effectLst/>
                <a:latin typeface="Symbol" panose="05050102010706020507" pitchFamily="18" charset="2"/>
              </a:rPr>
              <a:t>·</a:t>
            </a:r>
            <a:r>
              <a:rPr lang="en-GB" sz="1800" i="0" dirty="0">
                <a:effectLst/>
                <a:latin typeface="Arial" panose="020B0604020202020204" pitchFamily="34" charset="0"/>
              </a:rPr>
              <a:t>Mood  and  Modality </a:t>
            </a:r>
            <a:br>
              <a:rPr lang="en-GB" sz="1800" i="0" dirty="0">
                <a:effectLst/>
                <a:latin typeface="Segoe UI" panose="020B0502040204020203" pitchFamily="34" charset="0"/>
              </a:rPr>
            </a:br>
            <a:r>
              <a:rPr lang="en-GB" sz="1800" i="0" dirty="0">
                <a:effectLst/>
                <a:latin typeface="Symbol" panose="05050102010706020507" pitchFamily="18" charset="2"/>
              </a:rPr>
              <a:t>·</a:t>
            </a:r>
            <a:r>
              <a:rPr lang="en-GB" sz="1800" i="0" dirty="0">
                <a:effectLst/>
                <a:latin typeface="Arial" panose="020B0604020202020204" pitchFamily="34" charset="0"/>
              </a:rPr>
              <a:t>Vocabulary</a:t>
            </a:r>
            <a:br>
              <a:rPr lang="en-GB" sz="1800" i="0" dirty="0">
                <a:effectLst/>
                <a:latin typeface="Segoe UI" panose="020B0502040204020203" pitchFamily="34" charset="0"/>
              </a:rPr>
            </a:br>
            <a:r>
              <a:rPr lang="en-GB" sz="1800" i="0" dirty="0">
                <a:effectLst/>
                <a:latin typeface="Symbol" panose="05050102010706020507" pitchFamily="18" charset="2"/>
              </a:rPr>
              <a:t>·</a:t>
            </a:r>
            <a:r>
              <a:rPr lang="en-GB" sz="1800" i="0" dirty="0">
                <a:effectLst/>
                <a:latin typeface="Arial" panose="020B0604020202020204" pitchFamily="34" charset="0"/>
              </a:rPr>
              <a:t>Interactional  control  features   </a:t>
            </a:r>
            <a:br>
              <a:rPr lang="en-GB" sz="1800" i="0" dirty="0">
                <a:effectLst/>
                <a:latin typeface="Segoe UI" panose="020B0502040204020203" pitchFamily="34" charset="0"/>
              </a:rPr>
            </a:br>
            <a:r>
              <a:rPr lang="en-GB" sz="1800" i="0" dirty="0">
                <a:effectLst/>
                <a:latin typeface="Symbol" panose="05050102010706020507" pitchFamily="18" charset="2"/>
              </a:rPr>
              <a:t>·</a:t>
            </a:r>
            <a:r>
              <a:rPr lang="en-GB" sz="1800" i="0" dirty="0">
                <a:effectLst/>
                <a:latin typeface="Arial" panose="020B0604020202020204" pitchFamily="34" charset="0"/>
              </a:rPr>
              <a:t>Topicality  </a:t>
            </a:r>
            <a:br>
              <a:rPr lang="en-GB" sz="1800" i="0" dirty="0">
                <a:effectLst/>
                <a:latin typeface="Segoe UI" panose="020B0502040204020203" pitchFamily="34" charset="0"/>
              </a:rPr>
            </a:br>
            <a:r>
              <a:rPr lang="en-GB" sz="1800" i="0" dirty="0">
                <a:effectLst/>
                <a:latin typeface="Symbol" panose="05050102010706020507" pitchFamily="18" charset="2"/>
              </a:rPr>
              <a:t>·</a:t>
            </a:r>
            <a:r>
              <a:rPr lang="en-GB" sz="1800" i="0" dirty="0">
                <a:effectLst/>
                <a:latin typeface="Arial" panose="020B0604020202020204" pitchFamily="34" charset="0"/>
              </a:rPr>
              <a:t>Presuppositions</a:t>
            </a:r>
            <a:br>
              <a:rPr lang="en-GB" sz="1800" i="0" dirty="0">
                <a:effectLst/>
                <a:latin typeface="Segoe UI" panose="020B0502040204020203" pitchFamily="34" charset="0"/>
              </a:rPr>
            </a:br>
            <a:r>
              <a:rPr lang="en-GB" sz="1800" i="0" dirty="0">
                <a:effectLst/>
                <a:latin typeface="Symbol" panose="05050102010706020507" pitchFamily="18" charset="2"/>
              </a:rPr>
              <a:t>·</a:t>
            </a:r>
            <a:r>
              <a:rPr lang="en-GB" sz="1800" i="0" dirty="0">
                <a:effectLst/>
                <a:latin typeface="Arial" panose="020B0604020202020204" pitchFamily="34" charset="0"/>
              </a:rPr>
              <a:t>Vagueness </a:t>
            </a:r>
            <a:br>
              <a:rPr lang="en-GB" sz="1800" i="0" dirty="0">
                <a:effectLst/>
                <a:latin typeface="Segoe UI" panose="020B0502040204020203" pitchFamily="34" charset="0"/>
              </a:rPr>
            </a:br>
            <a:r>
              <a:rPr lang="en-GB" sz="1800" i="0" dirty="0">
                <a:effectLst/>
                <a:latin typeface="Symbol" panose="05050102010706020507" pitchFamily="18" charset="2"/>
              </a:rPr>
              <a:t>·</a:t>
            </a:r>
            <a:r>
              <a:rPr lang="en-GB" sz="1800" i="0" dirty="0">
                <a:effectLst/>
                <a:latin typeface="Arial" panose="020B0604020202020204" pitchFamily="34" charset="0"/>
              </a:rPr>
              <a:t>Implication </a:t>
            </a:r>
            <a:endParaRPr lang="en-GB"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99844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493B7A65-D368-4295-BD06-D693EF8145EC}"/>
              </a:ext>
            </a:extLst>
          </p:cNvPr>
          <p:cNvGraphicFramePr/>
          <p:nvPr>
            <p:extLst>
              <p:ext uri="{D42A27DB-BD31-4B8C-83A1-F6EECF244321}">
                <p14:modId xmlns:p14="http://schemas.microsoft.com/office/powerpoint/2010/main" val="1540442673"/>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a:extLst>
              <a:ext uri="{FF2B5EF4-FFF2-40B4-BE49-F238E27FC236}">
                <a16:creationId xmlns:a16="http://schemas.microsoft.com/office/drawing/2014/main" id="{5CC26CED-BAD9-491A-87BB-2AF62B504EA5}"/>
              </a:ext>
            </a:extLst>
          </p:cNvPr>
          <p:cNvSpPr txBox="1"/>
          <p:nvPr/>
        </p:nvSpPr>
        <p:spPr>
          <a:xfrm>
            <a:off x="8938517" y="4479533"/>
            <a:ext cx="2609636" cy="861774"/>
          </a:xfrm>
          <a:prstGeom prst="rect">
            <a:avLst/>
          </a:prstGeom>
          <a:noFill/>
        </p:spPr>
        <p:txBody>
          <a:bodyPr wrap="square" rtlCol="0">
            <a:spAutoFit/>
          </a:bodyPr>
          <a:lstStyle/>
          <a:p>
            <a:r>
              <a:rPr lang="en-GB" sz="2500" dirty="0"/>
              <a:t>Awareness of connection SJ - EJ</a:t>
            </a:r>
          </a:p>
        </p:txBody>
      </p:sp>
    </p:spTree>
    <p:extLst>
      <p:ext uri="{BB962C8B-B14F-4D97-AF65-F5344CB8AC3E}">
        <p14:creationId xmlns:p14="http://schemas.microsoft.com/office/powerpoint/2010/main" val="1983902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E07F0-F13B-4599-B49B-AEB84A54B559}"/>
              </a:ext>
            </a:extLst>
          </p:cNvPr>
          <p:cNvSpPr>
            <a:spLocks noGrp="1"/>
          </p:cNvSpPr>
          <p:nvPr>
            <p:ph type="title"/>
          </p:nvPr>
        </p:nvSpPr>
        <p:spPr>
          <a:xfrm>
            <a:off x="1700407" y="2024009"/>
            <a:ext cx="6949440" cy="3756743"/>
          </a:xfrm>
        </p:spPr>
        <p:txBody>
          <a:bodyPr>
            <a:noAutofit/>
          </a:bodyPr>
          <a:lstStyle/>
          <a:p>
            <a:pPr>
              <a:lnSpc>
                <a:spcPct val="107000"/>
              </a:lnSpc>
              <a:spcAft>
                <a:spcPts val="800"/>
              </a:spcAft>
            </a:pPr>
            <a:r>
              <a:rPr lang="en-GB" sz="1800" dirty="0">
                <a:effectLst/>
                <a:latin typeface="Calibri" panose="020F0502020204030204" pitchFamily="34" charset="0"/>
                <a:ea typeface="Roboto"/>
                <a:cs typeface="Calibri" panose="020F0502020204030204" pitchFamily="34" charset="0"/>
              </a:rPr>
              <a:t>“we're gradually desensitised to the issue, even though the issues are getting worse. The issue’s been around long enough for us to get desensitised to it. It really should be at the forefront of everyone's minds, but whether it actually is, or not is highly debatable. I don't believe it's the general consensus”</a:t>
            </a:r>
            <a:br>
              <a:rPr lang="en-GB" sz="1800" dirty="0">
                <a:effectLst/>
                <a:latin typeface="Calibri" panose="020F0502020204030204" pitchFamily="34" charset="0"/>
                <a:ea typeface="Times New Roman" panose="02020603050405020304" pitchFamily="18" charset="0"/>
                <a:cs typeface="Calibri" panose="020F0502020204030204" pitchFamily="34" charset="0"/>
              </a:rPr>
            </a:br>
            <a:br>
              <a:rPr lang="en-GB" sz="1800" dirty="0">
                <a:effectLst/>
                <a:latin typeface="Calibri" panose="020F0502020204030204" pitchFamily="34" charset="0"/>
                <a:ea typeface="Times New Roman" panose="02020603050405020304" pitchFamily="18" charset="0"/>
                <a:cs typeface="Calibri" panose="020F0502020204030204" pitchFamily="34" charset="0"/>
              </a:rPr>
            </a:br>
            <a:r>
              <a:rPr lang="en-GB" sz="1800" dirty="0">
                <a:effectLst/>
                <a:latin typeface="Calibri" panose="020F0502020204030204" pitchFamily="34" charset="0"/>
                <a:ea typeface="Times New Roman" panose="02020603050405020304" pitchFamily="18" charset="0"/>
                <a:cs typeface="Calibri" panose="020F0502020204030204" pitchFamily="34" charset="0"/>
              </a:rPr>
              <a:t>“</a:t>
            </a:r>
            <a:r>
              <a:rPr lang="en-GB" sz="1800" dirty="0">
                <a:effectLst/>
                <a:latin typeface="Calibri" panose="020F0502020204030204" pitchFamily="34" charset="0"/>
                <a:ea typeface="Calibri" panose="020F0502020204030204" pitchFamily="34" charset="0"/>
                <a:cs typeface="Calibri" panose="020F0502020204030204" pitchFamily="34" charset="0"/>
              </a:rPr>
              <a:t>I personally really worry about climate change, like seeing pictures of like the polar bears and stuff like that. Like it's absolutely </a:t>
            </a:r>
            <a:r>
              <a:rPr lang="en-GB" sz="1800" dirty="0" err="1">
                <a:effectLst/>
                <a:latin typeface="Calibri" panose="020F0502020204030204" pitchFamily="34" charset="0"/>
                <a:ea typeface="Calibri" panose="020F0502020204030204" pitchFamily="34" charset="0"/>
                <a:cs typeface="Calibri" panose="020F0502020204030204" pitchFamily="34" charset="0"/>
              </a:rPr>
              <a:t>heartbreaking</a:t>
            </a:r>
            <a:r>
              <a:rPr lang="en-GB" sz="1800" dirty="0">
                <a:effectLst/>
                <a:latin typeface="Calibri" panose="020F0502020204030204" pitchFamily="34" charset="0"/>
                <a:ea typeface="Calibri" panose="020F0502020204030204" pitchFamily="34" charset="0"/>
                <a:cs typeface="Calibri" panose="020F0502020204030204" pitchFamily="34" charset="0"/>
              </a:rPr>
              <a:t>.[…] So I think that for me, it massively affects like my health and my wellbeing just purely from like worrying about it.[…]It makes it feel so bad that we're doing this to our planet.[...] And I think it's so scary and worrying that we're actively doing it”</a:t>
            </a:r>
          </a:p>
        </p:txBody>
      </p:sp>
      <p:sp>
        <p:nvSpPr>
          <p:cNvPr id="3" name="Text Placeholder 2">
            <a:extLst>
              <a:ext uri="{FF2B5EF4-FFF2-40B4-BE49-F238E27FC236}">
                <a16:creationId xmlns:a16="http://schemas.microsoft.com/office/drawing/2014/main" id="{2036E292-5A53-40D9-8E4D-78AA1CE445E4}"/>
              </a:ext>
            </a:extLst>
          </p:cNvPr>
          <p:cNvSpPr>
            <a:spLocks noGrp="1"/>
          </p:cNvSpPr>
          <p:nvPr>
            <p:ph type="body" idx="1"/>
          </p:nvPr>
        </p:nvSpPr>
        <p:spPr>
          <a:xfrm>
            <a:off x="1511174" y="1599920"/>
            <a:ext cx="9169652" cy="848177"/>
          </a:xfrm>
        </p:spPr>
        <p:txBody>
          <a:bodyPr>
            <a:normAutofit/>
          </a:bodyPr>
          <a:lstStyle/>
          <a:p>
            <a:r>
              <a:rPr lang="en-GB" dirty="0">
                <a:solidFill>
                  <a:schemeClr val="tx1">
                    <a:lumMod val="75000"/>
                  </a:schemeClr>
                </a:solidFill>
              </a:rPr>
              <a:t>Emotional reactions – eco anxiety</a:t>
            </a:r>
          </a:p>
        </p:txBody>
      </p:sp>
    </p:spTree>
    <p:extLst>
      <p:ext uri="{BB962C8B-B14F-4D97-AF65-F5344CB8AC3E}">
        <p14:creationId xmlns:p14="http://schemas.microsoft.com/office/powerpoint/2010/main" val="247614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E07F0-F13B-4599-B49B-AEB84A54B559}"/>
              </a:ext>
            </a:extLst>
          </p:cNvPr>
          <p:cNvSpPr>
            <a:spLocks noGrp="1"/>
          </p:cNvSpPr>
          <p:nvPr>
            <p:ph type="title"/>
          </p:nvPr>
        </p:nvSpPr>
        <p:spPr>
          <a:xfrm>
            <a:off x="1618212" y="2016581"/>
            <a:ext cx="7238111" cy="3756743"/>
          </a:xfrm>
        </p:spPr>
        <p:txBody>
          <a:bodyPr>
            <a:noAutofit/>
          </a:bodyPr>
          <a:lstStyle/>
          <a:p>
            <a:pPr marL="0" indent="0">
              <a:buNone/>
            </a:pPr>
            <a:r>
              <a:rPr lang="en-GB" sz="1600" b="0" i="0" dirty="0">
                <a:effectLst/>
                <a:latin typeface="Calibri" panose="020F0502020204030204" pitchFamily="34" charset="0"/>
                <a:cs typeface="Calibri" panose="020F0502020204030204" pitchFamily="34" charset="0"/>
              </a:rPr>
              <a:t>I'm confused about what behaviours to change. So, during the Covid I’ve been setting up litter picks with me and my mates because we’ve had nothing else to do. So we go around the local parks and stuff near us, picking up the crap, because people have been sitting around and just leaving crap everywhere. So we've been picking up stuff but then I'm thinking, well, am I actually doing any good. Because when you start looking for it, you start to see how much is out there, and then </a:t>
            </a:r>
            <a:r>
              <a:rPr lang="en-GB" sz="1600" b="1" i="0" dirty="0">
                <a:effectLst/>
                <a:latin typeface="Calibri" panose="020F0502020204030204" pitchFamily="34" charset="0"/>
                <a:cs typeface="Calibri" panose="020F0502020204030204" pitchFamily="34" charset="0"/>
              </a:rPr>
              <a:t>you feel like what you're doing is worthless</a:t>
            </a:r>
            <a:r>
              <a:rPr lang="en-GB" sz="1600" b="0" i="0" dirty="0">
                <a:effectLst/>
                <a:latin typeface="Calibri" panose="020F0502020204030204" pitchFamily="34" charset="0"/>
                <a:cs typeface="Calibri" panose="020F0502020204030204" pitchFamily="34" charset="0"/>
              </a:rPr>
              <a:t>, and </a:t>
            </a:r>
            <a:r>
              <a:rPr lang="en-GB" sz="1600" b="1" i="0" dirty="0">
                <a:effectLst/>
                <a:latin typeface="Calibri" panose="020F0502020204030204" pitchFamily="34" charset="0"/>
                <a:cs typeface="Calibri" panose="020F0502020204030204" pitchFamily="34" charset="0"/>
              </a:rPr>
              <a:t>you start to lose heart </a:t>
            </a:r>
            <a:r>
              <a:rPr lang="en-GB" sz="1600" b="0" i="0" dirty="0">
                <a:effectLst/>
                <a:latin typeface="Calibri" panose="020F0502020204030204" pitchFamily="34" charset="0"/>
                <a:cs typeface="Calibri" panose="020F0502020204030204" pitchFamily="34" charset="0"/>
              </a:rPr>
              <a:t>a little bit. After a few times of doing that because you constantly go back to the same place and it's just the same. And you're just doing it over and over again and then you start seeing information about, you know, plastic bottles - you know it's ultimately going to landfill anyway, that's what, that's what I think confuses me mostly is, is my own kind of annoyance that - that affects me more than confusion. Every time that I do try and do something to help, it doesn't seem like it's helping. And it just kind of </a:t>
            </a:r>
            <a:r>
              <a:rPr lang="en-GB" sz="1600" b="1" i="0" dirty="0">
                <a:effectLst/>
                <a:latin typeface="Calibri" panose="020F0502020204030204" pitchFamily="34" charset="0"/>
                <a:cs typeface="Calibri" panose="020F0502020204030204" pitchFamily="34" charset="0"/>
              </a:rPr>
              <a:t>grinds you down</a:t>
            </a:r>
            <a:endParaRPr lang="en-GB" sz="1600" b="1" dirty="0">
              <a:latin typeface="Calibri" panose="020F0502020204030204" pitchFamily="34" charset="0"/>
              <a:cs typeface="Calibri" panose="020F0502020204030204" pitchFamily="34" charset="0"/>
            </a:endParaRPr>
          </a:p>
        </p:txBody>
      </p:sp>
      <p:sp>
        <p:nvSpPr>
          <p:cNvPr id="3" name="Text Placeholder 2">
            <a:extLst>
              <a:ext uri="{FF2B5EF4-FFF2-40B4-BE49-F238E27FC236}">
                <a16:creationId xmlns:a16="http://schemas.microsoft.com/office/drawing/2014/main" id="{2036E292-5A53-40D9-8E4D-78AA1CE445E4}"/>
              </a:ext>
            </a:extLst>
          </p:cNvPr>
          <p:cNvSpPr>
            <a:spLocks noGrp="1"/>
          </p:cNvSpPr>
          <p:nvPr>
            <p:ph type="body" idx="1"/>
          </p:nvPr>
        </p:nvSpPr>
        <p:spPr>
          <a:xfrm>
            <a:off x="1511174" y="1599920"/>
            <a:ext cx="9169652" cy="848177"/>
          </a:xfrm>
        </p:spPr>
        <p:txBody>
          <a:bodyPr>
            <a:normAutofit/>
          </a:bodyPr>
          <a:lstStyle/>
          <a:p>
            <a:r>
              <a:rPr lang="en-GB" dirty="0">
                <a:solidFill>
                  <a:schemeClr val="tx1">
                    <a:lumMod val="75000"/>
                  </a:schemeClr>
                </a:solidFill>
              </a:rPr>
              <a:t>Emotional reactions – eco anxiety</a:t>
            </a:r>
          </a:p>
        </p:txBody>
      </p:sp>
    </p:spTree>
    <p:extLst>
      <p:ext uri="{BB962C8B-B14F-4D97-AF65-F5344CB8AC3E}">
        <p14:creationId xmlns:p14="http://schemas.microsoft.com/office/powerpoint/2010/main" val="54154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E07F0-F13B-4599-B49B-AEB84A54B559}"/>
              </a:ext>
            </a:extLst>
          </p:cNvPr>
          <p:cNvSpPr>
            <a:spLocks noGrp="1"/>
          </p:cNvSpPr>
          <p:nvPr>
            <p:ph type="title"/>
          </p:nvPr>
        </p:nvSpPr>
        <p:spPr>
          <a:xfrm>
            <a:off x="1607938" y="1760480"/>
            <a:ext cx="7145643" cy="3756743"/>
          </a:xfrm>
        </p:spPr>
        <p:txBody>
          <a:bodyPr>
            <a:noAutofit/>
          </a:bodyPr>
          <a:lstStyle/>
          <a:p>
            <a:pPr marL="0" indent="0">
              <a:buNone/>
            </a:pPr>
            <a:r>
              <a:rPr lang="en-GB" sz="1600" b="0" i="0" dirty="0">
                <a:effectLst/>
                <a:latin typeface="Roboto" panose="02000000000000000000" pitchFamily="2" charset="0"/>
              </a:rPr>
              <a:t>I can personally state, and I know not everyone has this mindset and it's not the right mindset, but some of my friends have the same mindset, like, I'm not even </a:t>
            </a:r>
            <a:r>
              <a:rPr lang="en-GB" sz="1600" b="0" i="0" dirty="0" err="1">
                <a:effectLst/>
                <a:latin typeface="Roboto" panose="02000000000000000000" pitchFamily="2" charset="0"/>
              </a:rPr>
              <a:t>gonna</a:t>
            </a:r>
            <a:r>
              <a:rPr lang="en-GB" sz="1600" b="0" i="0" dirty="0">
                <a:effectLst/>
                <a:latin typeface="Roboto" panose="02000000000000000000" pitchFamily="2" charset="0"/>
              </a:rPr>
              <a:t> lie. Even though I do maybe my part, I don't care, really, that much about the climate because I know I'm probably going to be dead. Or my kid is probably going to be nearly dead by the time something </a:t>
            </a:r>
            <a:r>
              <a:rPr lang="en-GB" sz="1600" b="0" i="0" dirty="0" err="1">
                <a:effectLst/>
                <a:latin typeface="Roboto" panose="02000000000000000000" pitchFamily="2" charset="0"/>
              </a:rPr>
              <a:t>bad's</a:t>
            </a:r>
            <a:r>
              <a:rPr lang="en-GB" sz="1600" b="0" i="0" dirty="0">
                <a:effectLst/>
                <a:latin typeface="Roboto" panose="02000000000000000000" pitchFamily="2" charset="0"/>
              </a:rPr>
              <a:t> </a:t>
            </a:r>
            <a:r>
              <a:rPr lang="en-GB" sz="1600" b="0" i="0" dirty="0" err="1">
                <a:effectLst/>
                <a:latin typeface="Roboto" panose="02000000000000000000" pitchFamily="2" charset="0"/>
              </a:rPr>
              <a:t>gonna</a:t>
            </a:r>
            <a:r>
              <a:rPr lang="en-GB" sz="1600" b="0" i="0" dirty="0">
                <a:effectLst/>
                <a:latin typeface="Roboto" panose="02000000000000000000" pitchFamily="2" charset="0"/>
              </a:rPr>
              <a:t> happen. I don't mean just like rising oceans, but I mean like </a:t>
            </a:r>
            <a:r>
              <a:rPr lang="en-GB" sz="1600" b="1" i="0" dirty="0">
                <a:effectLst/>
                <a:latin typeface="Roboto" panose="02000000000000000000" pitchFamily="2" charset="0"/>
              </a:rPr>
              <a:t>proper </a:t>
            </a:r>
            <a:r>
              <a:rPr lang="en-GB" sz="1600" b="1" i="0" dirty="0" err="1">
                <a:effectLst/>
                <a:latin typeface="Roboto" panose="02000000000000000000" pitchFamily="2" charset="0"/>
              </a:rPr>
              <a:t>proper</a:t>
            </a:r>
            <a:r>
              <a:rPr lang="en-GB" sz="1600" b="1" i="0" dirty="0">
                <a:effectLst/>
                <a:latin typeface="Roboto" panose="02000000000000000000" pitchFamily="2" charset="0"/>
              </a:rPr>
              <a:t> climate change</a:t>
            </a:r>
            <a:r>
              <a:rPr lang="en-GB" sz="1600" b="0" i="0" dirty="0">
                <a:effectLst/>
                <a:latin typeface="Roboto" panose="02000000000000000000" pitchFamily="2" charset="0"/>
              </a:rPr>
              <a:t>, where it's really going to affect </a:t>
            </a:r>
            <a:r>
              <a:rPr lang="en-GB" sz="1600" b="1" i="0" dirty="0">
                <a:effectLst/>
                <a:latin typeface="Roboto" panose="02000000000000000000" pitchFamily="2" charset="0"/>
              </a:rPr>
              <a:t>the world</a:t>
            </a:r>
            <a:r>
              <a:rPr lang="en-GB" sz="1600" b="0" i="0" dirty="0">
                <a:effectLst/>
                <a:latin typeface="Roboto" panose="02000000000000000000" pitchFamily="2" charset="0"/>
              </a:rPr>
              <a:t>, where it's going to affect the people in Europe and stuff like that properly, and it's really </a:t>
            </a:r>
            <a:r>
              <a:rPr lang="en-GB" sz="1600" b="0" i="0" dirty="0" err="1">
                <a:effectLst/>
                <a:latin typeface="Roboto" panose="02000000000000000000" pitchFamily="2" charset="0"/>
              </a:rPr>
              <a:t>gonna</a:t>
            </a:r>
            <a:r>
              <a:rPr lang="en-GB" sz="1600" b="0" i="0" dirty="0">
                <a:effectLst/>
                <a:latin typeface="Roboto" panose="02000000000000000000" pitchFamily="2" charset="0"/>
              </a:rPr>
              <a:t> be affecting you every single day like... I believe, and I think a lot of people in Europe, maybe the richer parts of the world, think the exact same way, oh it's not </a:t>
            </a:r>
            <a:r>
              <a:rPr lang="en-GB" sz="1600" b="0" i="0" dirty="0" err="1">
                <a:effectLst/>
                <a:latin typeface="Roboto" panose="02000000000000000000" pitchFamily="2" charset="0"/>
              </a:rPr>
              <a:t>gonna</a:t>
            </a:r>
            <a:r>
              <a:rPr lang="en-GB" sz="1600" b="0" i="0" dirty="0">
                <a:effectLst/>
                <a:latin typeface="Roboto" panose="02000000000000000000" pitchFamily="2" charset="0"/>
              </a:rPr>
              <a:t> happen to us. We're going to be long dead before anything happens, so why am I going to put the effort in, so that's why I believe, firstly, not really a lot of people would care. </a:t>
            </a:r>
            <a:endParaRPr lang="en-GB" sz="1600" dirty="0"/>
          </a:p>
        </p:txBody>
      </p:sp>
      <p:sp>
        <p:nvSpPr>
          <p:cNvPr id="3" name="Text Placeholder 2">
            <a:extLst>
              <a:ext uri="{FF2B5EF4-FFF2-40B4-BE49-F238E27FC236}">
                <a16:creationId xmlns:a16="http://schemas.microsoft.com/office/drawing/2014/main" id="{2036E292-5A53-40D9-8E4D-78AA1CE445E4}"/>
              </a:ext>
            </a:extLst>
          </p:cNvPr>
          <p:cNvSpPr>
            <a:spLocks noGrp="1"/>
          </p:cNvSpPr>
          <p:nvPr>
            <p:ph type="body" idx="1"/>
          </p:nvPr>
        </p:nvSpPr>
        <p:spPr>
          <a:xfrm>
            <a:off x="1511174" y="1576524"/>
            <a:ext cx="9862318" cy="848177"/>
          </a:xfrm>
        </p:spPr>
        <p:txBody>
          <a:bodyPr>
            <a:normAutofit/>
          </a:bodyPr>
          <a:lstStyle/>
          <a:p>
            <a:r>
              <a:rPr lang="en-GB" dirty="0">
                <a:solidFill>
                  <a:schemeClr val="tx1">
                    <a:lumMod val="75000"/>
                  </a:schemeClr>
                </a:solidFill>
              </a:rPr>
              <a:t>Psychological distance from the interlinked nature of eco and social justice</a:t>
            </a:r>
          </a:p>
        </p:txBody>
      </p:sp>
    </p:spTree>
    <p:extLst>
      <p:ext uri="{BB962C8B-B14F-4D97-AF65-F5344CB8AC3E}">
        <p14:creationId xmlns:p14="http://schemas.microsoft.com/office/powerpoint/2010/main" val="4121383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E07F0-F13B-4599-B49B-AEB84A54B559}"/>
              </a:ext>
            </a:extLst>
          </p:cNvPr>
          <p:cNvSpPr>
            <a:spLocks noGrp="1"/>
          </p:cNvSpPr>
          <p:nvPr>
            <p:ph type="title"/>
          </p:nvPr>
        </p:nvSpPr>
        <p:spPr>
          <a:xfrm>
            <a:off x="1751777" y="2263913"/>
            <a:ext cx="6949440" cy="3756743"/>
          </a:xfrm>
        </p:spPr>
        <p:txBody>
          <a:bodyPr>
            <a:noAutofit/>
          </a:bodyPr>
          <a:lstStyle/>
          <a:p>
            <a:r>
              <a:rPr lang="en-GB" sz="2000" dirty="0">
                <a:effectLst/>
                <a:latin typeface="Calibri" panose="020F0502020204030204" pitchFamily="34" charset="0"/>
                <a:ea typeface="Roboto"/>
                <a:cs typeface="Calibri" panose="020F0502020204030204" pitchFamily="34" charset="0"/>
              </a:rPr>
              <a:t>“it's always the people that have the least rights that get hardest hit by things every time there's a crisis”</a:t>
            </a:r>
            <a:br>
              <a:rPr lang="en-GB" sz="2000" dirty="0">
                <a:solidFill>
                  <a:srgbClr val="201F1E"/>
                </a:solidFill>
                <a:highlight>
                  <a:srgbClr val="00FF00"/>
                </a:highlight>
                <a:latin typeface="Calibri" panose="020F0502020204030204" pitchFamily="34" charset="0"/>
                <a:ea typeface="Roboto"/>
                <a:cs typeface="Calibri" panose="020F0502020204030204" pitchFamily="34" charset="0"/>
              </a:rPr>
            </a:br>
            <a:r>
              <a:rPr lang="en-GB" sz="2000" dirty="0">
                <a:effectLst/>
                <a:latin typeface="Calibri" panose="020F0502020204030204" pitchFamily="34" charset="0"/>
                <a:ea typeface="Calibri" panose="020F0502020204030204" pitchFamily="34" charset="0"/>
                <a:cs typeface="Calibri" panose="020F0502020204030204" pitchFamily="34" charset="0"/>
              </a:rPr>
              <a:t>“people who are disadvantaged most in the world in general, generally tend to lose most when there is an ecological disaster”</a:t>
            </a:r>
            <a:br>
              <a:rPr lang="en-GB" sz="2000" dirty="0">
                <a:effectLst/>
                <a:highlight>
                  <a:srgbClr val="00FF00"/>
                </a:highlight>
                <a:latin typeface="Calibri" panose="020F0502020204030204" pitchFamily="34" charset="0"/>
                <a:ea typeface="Calibri" panose="020F0502020204030204" pitchFamily="34" charset="0"/>
                <a:cs typeface="Calibri" panose="020F0502020204030204" pitchFamily="34" charset="0"/>
              </a:rPr>
            </a:br>
            <a:br>
              <a:rPr lang="en-GB" sz="2000" dirty="0">
                <a:effectLst/>
                <a:highlight>
                  <a:srgbClr val="00FF00"/>
                </a:highlight>
                <a:latin typeface="Calibri" panose="020F0502020204030204" pitchFamily="34" charset="0"/>
                <a:ea typeface="Calibri" panose="020F0502020204030204" pitchFamily="34" charset="0"/>
                <a:cs typeface="Calibri" panose="020F0502020204030204" pitchFamily="34" charset="0"/>
              </a:rPr>
            </a:br>
            <a:r>
              <a:rPr lang="en-GB" sz="2000" dirty="0">
                <a:effectLst/>
                <a:latin typeface="Calibri" panose="020F0502020204030204" pitchFamily="34" charset="0"/>
                <a:ea typeface="Calibri" panose="020F0502020204030204" pitchFamily="34" charset="0"/>
                <a:cs typeface="Calibri" panose="020F0502020204030204" pitchFamily="34" charset="0"/>
              </a:rPr>
              <a:t>“we can’t just consider eco justice as separate from class justice, you know money issues from gender equality from everything else, because money affects how climate justice affects you, gender equality affects money affects, you know, every single issue is linked together and while it can sometimes be difficult to figure out which one to focus on if you are focusing on one, you're focusing on them all”</a:t>
            </a:r>
            <a:endParaRPr lang="en-GB" sz="2000" dirty="0">
              <a:latin typeface="Calibri" panose="020F0502020204030204" pitchFamily="34" charset="0"/>
              <a:cs typeface="Calibri" panose="020F0502020204030204" pitchFamily="34" charset="0"/>
            </a:endParaRPr>
          </a:p>
        </p:txBody>
      </p:sp>
      <p:sp>
        <p:nvSpPr>
          <p:cNvPr id="3" name="Text Placeholder 2">
            <a:extLst>
              <a:ext uri="{FF2B5EF4-FFF2-40B4-BE49-F238E27FC236}">
                <a16:creationId xmlns:a16="http://schemas.microsoft.com/office/drawing/2014/main" id="{2036E292-5A53-40D9-8E4D-78AA1CE445E4}"/>
              </a:ext>
            </a:extLst>
          </p:cNvPr>
          <p:cNvSpPr>
            <a:spLocks noGrp="1"/>
          </p:cNvSpPr>
          <p:nvPr>
            <p:ph type="body" idx="1"/>
          </p:nvPr>
        </p:nvSpPr>
        <p:spPr>
          <a:xfrm>
            <a:off x="1511174" y="1576524"/>
            <a:ext cx="9169652" cy="848177"/>
          </a:xfrm>
        </p:spPr>
        <p:txBody>
          <a:bodyPr>
            <a:normAutofit/>
          </a:bodyPr>
          <a:lstStyle/>
          <a:p>
            <a:r>
              <a:rPr lang="en-GB" dirty="0">
                <a:solidFill>
                  <a:schemeClr val="tx1">
                    <a:lumMod val="75000"/>
                  </a:schemeClr>
                </a:solidFill>
              </a:rPr>
              <a:t>Awareness of the interlinked nature of eco and social justice</a:t>
            </a:r>
          </a:p>
        </p:txBody>
      </p:sp>
    </p:spTree>
    <p:extLst>
      <p:ext uri="{BB962C8B-B14F-4D97-AF65-F5344CB8AC3E}">
        <p14:creationId xmlns:p14="http://schemas.microsoft.com/office/powerpoint/2010/main" val="4225472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E07F0-F13B-4599-B49B-AEB84A54B559}"/>
              </a:ext>
            </a:extLst>
          </p:cNvPr>
          <p:cNvSpPr>
            <a:spLocks noGrp="1"/>
          </p:cNvSpPr>
          <p:nvPr>
            <p:ph type="title"/>
          </p:nvPr>
        </p:nvSpPr>
        <p:spPr>
          <a:xfrm>
            <a:off x="1751777" y="2263913"/>
            <a:ext cx="6949440" cy="3756743"/>
          </a:xfrm>
        </p:spPr>
        <p:txBody>
          <a:bodyPr>
            <a:noAutofit/>
          </a:bodyPr>
          <a:lstStyle/>
          <a:p>
            <a:pPr marL="0" indent="0">
              <a:buNone/>
            </a:pPr>
            <a:r>
              <a:rPr lang="en-GB" sz="2000" b="0" i="0" dirty="0">
                <a:effectLst/>
                <a:latin typeface="Roboto" panose="02000000000000000000" pitchFamily="2" charset="0"/>
              </a:rPr>
              <a:t>I </a:t>
            </a:r>
            <a:r>
              <a:rPr lang="en-GB" sz="2000" b="1" i="0" dirty="0">
                <a:effectLst/>
                <a:latin typeface="Roboto" panose="02000000000000000000" pitchFamily="2" charset="0"/>
              </a:rPr>
              <a:t>just</a:t>
            </a:r>
            <a:r>
              <a:rPr lang="en-GB" sz="2000" b="0" i="0" dirty="0">
                <a:effectLst/>
                <a:latin typeface="Roboto" panose="02000000000000000000" pitchFamily="2" charset="0"/>
              </a:rPr>
              <a:t> feel equality issues have been with us a lot longer than the environmental issues, it's only lately since we've </a:t>
            </a:r>
            <a:r>
              <a:rPr lang="en-GB" sz="2000" b="1" i="0" dirty="0">
                <a:effectLst/>
                <a:latin typeface="Roboto" panose="02000000000000000000" pitchFamily="2" charset="0"/>
              </a:rPr>
              <a:t>kind of </a:t>
            </a:r>
            <a:r>
              <a:rPr lang="en-GB" sz="2000" b="0" i="0" dirty="0">
                <a:effectLst/>
                <a:latin typeface="Roboto" panose="02000000000000000000" pitchFamily="2" charset="0"/>
              </a:rPr>
              <a:t>been destroying the planet. You know plasticizers and plastics in the ocean, you know, major greenhouse gas issues, I think that those issues are quite recent whereas equality issues, even though they kind of fit together hand in hand, when you look at them now, the environment is more… more recent and equality issues have been ingrained in society for millennia</a:t>
            </a:r>
            <a:br>
              <a:rPr lang="en-GB" sz="2000" b="0" i="0" dirty="0">
                <a:effectLst/>
                <a:latin typeface="Roboto" panose="02000000000000000000" pitchFamily="2" charset="0"/>
              </a:rPr>
            </a:br>
            <a:br>
              <a:rPr lang="en-GB" sz="2000" b="0" i="0" dirty="0">
                <a:effectLst/>
                <a:latin typeface="Roboto" panose="02000000000000000000" pitchFamily="2" charset="0"/>
              </a:rPr>
            </a:br>
            <a:br>
              <a:rPr lang="en-GB" sz="2000" b="0" i="0" dirty="0">
                <a:effectLst/>
                <a:latin typeface="Roboto" panose="02000000000000000000" pitchFamily="2" charset="0"/>
              </a:rPr>
            </a:br>
            <a:endParaRPr lang="en-GB" sz="900" dirty="0"/>
          </a:p>
        </p:txBody>
      </p:sp>
      <p:sp>
        <p:nvSpPr>
          <p:cNvPr id="3" name="Text Placeholder 2">
            <a:extLst>
              <a:ext uri="{FF2B5EF4-FFF2-40B4-BE49-F238E27FC236}">
                <a16:creationId xmlns:a16="http://schemas.microsoft.com/office/drawing/2014/main" id="{2036E292-5A53-40D9-8E4D-78AA1CE445E4}"/>
              </a:ext>
            </a:extLst>
          </p:cNvPr>
          <p:cNvSpPr>
            <a:spLocks noGrp="1"/>
          </p:cNvSpPr>
          <p:nvPr>
            <p:ph type="body" idx="1"/>
          </p:nvPr>
        </p:nvSpPr>
        <p:spPr>
          <a:xfrm>
            <a:off x="1511174" y="1576524"/>
            <a:ext cx="9169652" cy="848177"/>
          </a:xfrm>
        </p:spPr>
        <p:txBody>
          <a:bodyPr>
            <a:normAutofit/>
          </a:bodyPr>
          <a:lstStyle/>
          <a:p>
            <a:r>
              <a:rPr lang="en-GB" dirty="0">
                <a:solidFill>
                  <a:schemeClr val="tx1">
                    <a:lumMod val="75000"/>
                  </a:schemeClr>
                </a:solidFill>
              </a:rPr>
              <a:t>Lack of awareness of the interlinked nature of eco and social justice</a:t>
            </a:r>
          </a:p>
        </p:txBody>
      </p:sp>
    </p:spTree>
    <p:extLst>
      <p:ext uri="{BB962C8B-B14F-4D97-AF65-F5344CB8AC3E}">
        <p14:creationId xmlns:p14="http://schemas.microsoft.com/office/powerpoint/2010/main" val="1099285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44006" y="105591"/>
            <a:ext cx="3852668" cy="2113627"/>
          </a:xfrm>
        </p:spPr>
        <p:txBody>
          <a:bodyPr>
            <a:normAutofit/>
          </a:bodyPr>
          <a:lstStyle/>
          <a:p>
            <a:r>
              <a:rPr lang="en-GB" sz="3200" b="0" dirty="0">
                <a:effectLst/>
                <a:latin typeface="Gotham SSm A"/>
              </a:rPr>
              <a:t>YSJU students and ecological justice: expectations, anxieties and agency</a:t>
            </a:r>
            <a:endParaRPr lang="en-GB" sz="3200" dirty="0">
              <a:effectLst/>
              <a:latin typeface="Calibri" panose="020F0502020204030204" pitchFamily="34" charset="0"/>
              <a:ea typeface="Calibri" panose="020F0502020204030204" pitchFamily="34" charset="0"/>
            </a:endParaRPr>
          </a:p>
        </p:txBody>
      </p:sp>
      <p:sp>
        <p:nvSpPr>
          <p:cNvPr id="3" name="Subtitle 2"/>
          <p:cNvSpPr>
            <a:spLocks noGrp="1"/>
          </p:cNvSpPr>
          <p:nvPr>
            <p:ph type="subTitle" idx="1"/>
          </p:nvPr>
        </p:nvSpPr>
        <p:spPr>
          <a:xfrm>
            <a:off x="6971049" y="105591"/>
            <a:ext cx="4846320" cy="2706607"/>
          </a:xfrm>
        </p:spPr>
        <p:txBody>
          <a:bodyPr>
            <a:normAutofit/>
          </a:bodyPr>
          <a:lstStyle/>
          <a:p>
            <a:r>
              <a:rPr lang="en-US" sz="2000" dirty="0">
                <a:solidFill>
                  <a:schemeClr val="accent1">
                    <a:lumMod val="50000"/>
                  </a:schemeClr>
                </a:solidFill>
              </a:rPr>
              <a:t>Broader funded project in collaboration with:</a:t>
            </a:r>
          </a:p>
          <a:p>
            <a:endParaRPr lang="en-US" sz="2000" dirty="0">
              <a:solidFill>
                <a:schemeClr val="accent1">
                  <a:lumMod val="50000"/>
                </a:schemeClr>
              </a:solidFill>
            </a:endParaRPr>
          </a:p>
          <a:p>
            <a:r>
              <a:rPr lang="en-US" sz="2000" dirty="0">
                <a:solidFill>
                  <a:schemeClr val="accent1">
                    <a:lumMod val="50000"/>
                  </a:schemeClr>
                </a:solidFill>
              </a:rPr>
              <a:t>Dr Catherine Heinemeyer (Arts)</a:t>
            </a:r>
          </a:p>
          <a:p>
            <a:r>
              <a:rPr lang="en-US" sz="2000" dirty="0">
                <a:solidFill>
                  <a:schemeClr val="accent1">
                    <a:lumMod val="50000"/>
                  </a:schemeClr>
                </a:solidFill>
              </a:rPr>
              <a:t>Dr Judith Parks (Geography)</a:t>
            </a:r>
          </a:p>
          <a:p>
            <a:r>
              <a:rPr lang="en-US" sz="2000" dirty="0">
                <a:solidFill>
                  <a:schemeClr val="accent1">
                    <a:lumMod val="50000"/>
                  </a:schemeClr>
                </a:solidFill>
              </a:rPr>
              <a:t>Dr Silvia </a:t>
            </a:r>
            <a:r>
              <a:rPr lang="pt-BR" sz="2000" dirty="0">
                <a:solidFill>
                  <a:schemeClr val="accent1">
                    <a:lumMod val="50000"/>
                  </a:schemeClr>
                </a:solidFill>
              </a:rPr>
              <a:t>Szilagyiova (Business)</a:t>
            </a:r>
            <a:endParaRPr lang="en-US" sz="2000" dirty="0">
              <a:solidFill>
                <a:schemeClr val="accent1">
                  <a:lumMod val="50000"/>
                </a:schemeClr>
              </a:solidFill>
            </a:endParaRPr>
          </a:p>
        </p:txBody>
      </p:sp>
      <p:sp>
        <p:nvSpPr>
          <p:cNvPr id="4" name="TextBox 3">
            <a:extLst>
              <a:ext uri="{FF2B5EF4-FFF2-40B4-BE49-F238E27FC236}">
                <a16:creationId xmlns:a16="http://schemas.microsoft.com/office/drawing/2014/main" id="{A35420D8-A723-403B-A623-3053E3E5E886}"/>
              </a:ext>
            </a:extLst>
          </p:cNvPr>
          <p:cNvSpPr txBox="1"/>
          <p:nvPr/>
        </p:nvSpPr>
        <p:spPr>
          <a:xfrm>
            <a:off x="1644006" y="2812198"/>
            <a:ext cx="4715697" cy="3139321"/>
          </a:xfrm>
          <a:prstGeom prst="rect">
            <a:avLst/>
          </a:prstGeom>
          <a:noFill/>
        </p:spPr>
        <p:txBody>
          <a:bodyPr wrap="square">
            <a:spAutoFit/>
          </a:bodyPr>
          <a:lstStyle/>
          <a:p>
            <a:r>
              <a:rPr lang="en-GB" sz="2000" dirty="0">
                <a:solidFill>
                  <a:schemeClr val="bg1"/>
                </a:solidFill>
                <a:latin typeface="Gotham SSm A"/>
              </a:rPr>
              <a:t>Research questions:</a:t>
            </a:r>
          </a:p>
          <a:p>
            <a:pPr marL="342900" indent="-342900">
              <a:buFont typeface="+mj-lt"/>
              <a:buAutoNum type="alphaLcParenR"/>
            </a:pPr>
            <a:r>
              <a:rPr lang="en-GB" sz="2000" b="0" i="0" dirty="0">
                <a:solidFill>
                  <a:schemeClr val="bg1"/>
                </a:solidFill>
                <a:effectLst/>
                <a:latin typeface="Calibri" panose="020F0502020204030204" pitchFamily="34" charset="0"/>
              </a:rPr>
              <a:t>what do our students expect from their university education in relation to EJ issues?</a:t>
            </a:r>
          </a:p>
          <a:p>
            <a:pPr marL="342900" indent="-342900">
              <a:buFont typeface="+mj-lt"/>
              <a:buAutoNum type="alphaLcParenR"/>
            </a:pPr>
            <a:r>
              <a:rPr lang="en-GB" sz="2000" i="0" dirty="0">
                <a:solidFill>
                  <a:schemeClr val="bg1"/>
                </a:solidFill>
                <a:effectLst/>
                <a:latin typeface="Calibri" panose="020F0502020204030204" pitchFamily="34" charset="0"/>
              </a:rPr>
              <a:t>what are students’ beliefs and emotional responses to these issues? </a:t>
            </a:r>
          </a:p>
          <a:p>
            <a:pPr marL="342900" indent="-342900">
              <a:buFont typeface="+mj-lt"/>
              <a:buAutoNum type="alphaLcParenR"/>
            </a:pPr>
            <a:r>
              <a:rPr lang="en-GB" sz="2000" b="0" i="0" dirty="0">
                <a:solidFill>
                  <a:schemeClr val="bg1"/>
                </a:solidFill>
                <a:effectLst/>
                <a:latin typeface="Calibri" panose="020F0502020204030204" pitchFamily="34" charset="0"/>
              </a:rPr>
              <a:t>what </a:t>
            </a:r>
            <a:r>
              <a:rPr lang="en-GB" sz="2000" i="0" dirty="0">
                <a:solidFill>
                  <a:schemeClr val="bg1"/>
                </a:solidFill>
                <a:effectLst/>
                <a:latin typeface="Calibri" panose="020F0502020204030204" pitchFamily="34" charset="0"/>
              </a:rPr>
              <a:t>prevents students </a:t>
            </a:r>
            <a:r>
              <a:rPr lang="en-GB" sz="2000" b="0" i="0" dirty="0">
                <a:solidFill>
                  <a:schemeClr val="bg1"/>
                </a:solidFill>
                <a:effectLst/>
                <a:latin typeface="Calibri" panose="020F0502020204030204" pitchFamily="34" charset="0"/>
              </a:rPr>
              <a:t>from engaging in issues of EJ through their studies or as citizens?</a:t>
            </a:r>
            <a:endParaRPr lang="en-GB" sz="2000" dirty="0">
              <a:solidFill>
                <a:schemeClr val="bg1"/>
              </a:solidFill>
              <a:latin typeface="Gotham SSm A"/>
            </a:endParaRPr>
          </a:p>
          <a:p>
            <a:endParaRPr lang="en-GB" dirty="0">
              <a:solidFill>
                <a:schemeClr val="bg1"/>
              </a:solidFill>
              <a:latin typeface="Gotham SSm A"/>
            </a:endParaRPr>
          </a:p>
        </p:txBody>
      </p:sp>
    </p:spTree>
    <p:extLst>
      <p:ext uri="{BB962C8B-B14F-4D97-AF65-F5344CB8AC3E}">
        <p14:creationId xmlns:p14="http://schemas.microsoft.com/office/powerpoint/2010/main" val="3790652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493B7A65-D368-4295-BD06-D693EF8145EC}"/>
              </a:ext>
            </a:extLst>
          </p:cNvPr>
          <p:cNvGraphicFramePr/>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32957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E07F0-F13B-4599-B49B-AEB84A54B559}"/>
              </a:ext>
            </a:extLst>
          </p:cNvPr>
          <p:cNvSpPr>
            <a:spLocks noGrp="1"/>
          </p:cNvSpPr>
          <p:nvPr>
            <p:ph type="title"/>
          </p:nvPr>
        </p:nvSpPr>
        <p:spPr>
          <a:xfrm>
            <a:off x="1751777" y="2263913"/>
            <a:ext cx="6949440" cy="3756743"/>
          </a:xfrm>
        </p:spPr>
        <p:txBody>
          <a:bodyPr>
            <a:noAutofit/>
          </a:bodyPr>
          <a:lstStyle/>
          <a:p>
            <a:pPr fontAlgn="base"/>
            <a:r>
              <a:rPr lang="en-GB" sz="2000" dirty="0">
                <a:effectLst/>
                <a:latin typeface="Roboto"/>
                <a:ea typeface="Roboto"/>
                <a:cs typeface="Roboto"/>
              </a:rPr>
              <a:t>how the media portrays both of these as like a world stopping crisis, like every time there's flooding. It's all you hear about on the news, and then whenever there's like news from the Mediterranean regarding refugees, that's also seen as like a big crisis, but they're both compared on the same level if you compare both news reports.</a:t>
            </a:r>
            <a:br>
              <a:rPr lang="en-GB" sz="2000" dirty="0">
                <a:effectLst/>
                <a:latin typeface="Times New Roman" panose="02020603050405020304" pitchFamily="18" charset="0"/>
                <a:ea typeface="Times New Roman" panose="02020603050405020304" pitchFamily="18" charset="0"/>
              </a:rPr>
            </a:br>
            <a:br>
              <a:rPr lang="en-GB" sz="2000" dirty="0">
                <a:effectLst/>
                <a:latin typeface="Times New Roman" panose="02020603050405020304" pitchFamily="18" charset="0"/>
                <a:ea typeface="Times New Roman" panose="02020603050405020304" pitchFamily="18" charset="0"/>
              </a:rPr>
            </a:br>
            <a:r>
              <a:rPr lang="en-GB" sz="2000" dirty="0">
                <a:effectLst/>
                <a:latin typeface="Roboto"/>
                <a:ea typeface="Roboto"/>
                <a:cs typeface="Roboto"/>
              </a:rPr>
              <a:t>If you showed these two images on a news story, most British people would be more concerned about the middle aged white woman, getting safely to a little life raft with four lifeguards than they would be with a boat full of people of colour, trying to escape. I think it's really sad.</a:t>
            </a:r>
            <a:br>
              <a:rPr lang="en-GB" sz="2000" b="0" i="0" dirty="0">
                <a:effectLst/>
                <a:latin typeface="Roboto" panose="02000000000000000000" pitchFamily="2" charset="0"/>
              </a:rPr>
            </a:br>
            <a:endParaRPr lang="en-GB" sz="900" dirty="0"/>
          </a:p>
        </p:txBody>
      </p:sp>
      <p:sp>
        <p:nvSpPr>
          <p:cNvPr id="3" name="Text Placeholder 2">
            <a:extLst>
              <a:ext uri="{FF2B5EF4-FFF2-40B4-BE49-F238E27FC236}">
                <a16:creationId xmlns:a16="http://schemas.microsoft.com/office/drawing/2014/main" id="{2036E292-5A53-40D9-8E4D-78AA1CE445E4}"/>
              </a:ext>
            </a:extLst>
          </p:cNvPr>
          <p:cNvSpPr>
            <a:spLocks noGrp="1"/>
          </p:cNvSpPr>
          <p:nvPr>
            <p:ph type="body" idx="1"/>
          </p:nvPr>
        </p:nvSpPr>
        <p:spPr>
          <a:xfrm>
            <a:off x="1511174" y="1576524"/>
            <a:ext cx="9169652" cy="848177"/>
          </a:xfrm>
        </p:spPr>
        <p:txBody>
          <a:bodyPr>
            <a:normAutofit/>
          </a:bodyPr>
          <a:lstStyle/>
          <a:p>
            <a:r>
              <a:rPr lang="en-GB" dirty="0">
                <a:solidFill>
                  <a:schemeClr val="tx1">
                    <a:lumMod val="75000"/>
                  </a:schemeClr>
                </a:solidFill>
              </a:rPr>
              <a:t>Media coverage: biased and conflicting discourses</a:t>
            </a:r>
          </a:p>
        </p:txBody>
      </p:sp>
    </p:spTree>
    <p:extLst>
      <p:ext uri="{BB962C8B-B14F-4D97-AF65-F5344CB8AC3E}">
        <p14:creationId xmlns:p14="http://schemas.microsoft.com/office/powerpoint/2010/main" val="1606984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E07F0-F13B-4599-B49B-AEB84A54B559}"/>
              </a:ext>
            </a:extLst>
          </p:cNvPr>
          <p:cNvSpPr>
            <a:spLocks noGrp="1"/>
          </p:cNvSpPr>
          <p:nvPr>
            <p:ph type="title"/>
          </p:nvPr>
        </p:nvSpPr>
        <p:spPr>
          <a:xfrm>
            <a:off x="1592496" y="2205607"/>
            <a:ext cx="7191910" cy="3756743"/>
          </a:xfrm>
        </p:spPr>
        <p:txBody>
          <a:bodyPr>
            <a:noAutofit/>
          </a:bodyPr>
          <a:lstStyle/>
          <a:p>
            <a:pPr fontAlgn="base"/>
            <a:r>
              <a:rPr lang="en-GB" sz="2000" dirty="0">
                <a:effectLst/>
                <a:latin typeface="Calibri" panose="020F0502020204030204" pitchFamily="34" charset="0"/>
                <a:ea typeface="Roboto"/>
                <a:cs typeface="Calibri" panose="020F0502020204030204" pitchFamily="34" charset="0"/>
              </a:rPr>
              <a:t>‘We've been 100% renewable, brackets compared to someone else, which means they actually haven't been, they're just that... I just feel like there's always an </a:t>
            </a:r>
            <a:r>
              <a:rPr lang="en-GB" sz="2000" dirty="0" err="1">
                <a:effectLst/>
                <a:latin typeface="Calibri" panose="020F0502020204030204" pitchFamily="34" charset="0"/>
                <a:ea typeface="Roboto"/>
                <a:cs typeface="Calibri" panose="020F0502020204030204" pitchFamily="34" charset="0"/>
              </a:rPr>
              <a:t>asterix</a:t>
            </a:r>
            <a:r>
              <a:rPr lang="en-GB" sz="2000" dirty="0">
                <a:effectLst/>
                <a:latin typeface="Calibri" panose="020F0502020204030204" pitchFamily="34" charset="0"/>
                <a:ea typeface="Roboto"/>
                <a:cs typeface="Calibri" panose="020F0502020204030204" pitchFamily="34" charset="0"/>
              </a:rPr>
              <a:t> and I don't have much faith in </a:t>
            </a:r>
            <a:r>
              <a:rPr lang="en-GB" sz="2000" dirty="0" err="1">
                <a:effectLst/>
                <a:latin typeface="Calibri" panose="020F0502020204030204" pitchFamily="34" charset="0"/>
                <a:ea typeface="Roboto"/>
                <a:cs typeface="Calibri" panose="020F0502020204030204" pitchFamily="34" charset="0"/>
              </a:rPr>
              <a:t>uni</a:t>
            </a:r>
            <a:br>
              <a:rPr lang="en-GB" sz="2000" b="0" i="0" dirty="0">
                <a:effectLst/>
                <a:latin typeface="Roboto" panose="02000000000000000000" pitchFamily="2" charset="0"/>
              </a:rPr>
            </a:br>
            <a:br>
              <a:rPr lang="en-GB" sz="2000" b="0" i="0" dirty="0">
                <a:effectLst/>
                <a:latin typeface="Roboto" panose="02000000000000000000" pitchFamily="2" charset="0"/>
              </a:rPr>
            </a:br>
            <a:r>
              <a:rPr lang="en-GB" sz="2000" dirty="0">
                <a:effectLst/>
                <a:latin typeface="Calibri" panose="020F0502020204030204" pitchFamily="34" charset="0"/>
                <a:ea typeface="Roboto"/>
                <a:cs typeface="Calibri" panose="020F0502020204030204" pitchFamily="34" charset="0"/>
              </a:rPr>
              <a:t>This university is very ‘all talk no action’, every time they put up a nice pretty poster about something, but they don't do anything about it. Say we support you and then don't do anything</a:t>
            </a:r>
            <a:r>
              <a:rPr lang="en-GB" sz="2000" dirty="0">
                <a:latin typeface="Calibri" panose="020F0502020204030204" pitchFamily="34" charset="0"/>
                <a:ea typeface="Roboto"/>
                <a:cs typeface="Calibri" panose="020F0502020204030204" pitchFamily="34" charset="0"/>
              </a:rPr>
              <a:t> </a:t>
            </a:r>
            <a:br>
              <a:rPr lang="en-GB" sz="2000" dirty="0">
                <a:latin typeface="Calibri" panose="020F0502020204030204" pitchFamily="34" charset="0"/>
                <a:ea typeface="Roboto"/>
                <a:cs typeface="Calibri" panose="020F0502020204030204" pitchFamily="34" charset="0"/>
              </a:rPr>
            </a:br>
            <a:br>
              <a:rPr lang="en-GB" sz="2000" dirty="0">
                <a:latin typeface="Calibri" panose="020F0502020204030204" pitchFamily="34" charset="0"/>
                <a:ea typeface="Roboto"/>
                <a:cs typeface="Calibri" panose="020F0502020204030204" pitchFamily="34" charset="0"/>
              </a:rPr>
            </a:br>
            <a:r>
              <a:rPr lang="en-GB" sz="2000" dirty="0">
                <a:latin typeface="Calibri" panose="020F0502020204030204" pitchFamily="34" charset="0"/>
                <a:ea typeface="Roboto"/>
                <a:cs typeface="Calibri" panose="020F0502020204030204" pitchFamily="34" charset="0"/>
              </a:rPr>
              <a:t>But then f</a:t>
            </a:r>
            <a:r>
              <a:rPr lang="en-GB" sz="2000" dirty="0">
                <a:effectLst/>
                <a:latin typeface="Calibri" panose="020F0502020204030204" pitchFamily="34" charset="0"/>
                <a:ea typeface="Calibri" panose="020F0502020204030204" pitchFamily="34" charset="0"/>
                <a:cs typeface="Calibri" panose="020F0502020204030204" pitchFamily="34" charset="0"/>
              </a:rPr>
              <a:t>rom </a:t>
            </a:r>
            <a:r>
              <a:rPr lang="en-GB" sz="2000" dirty="0" err="1">
                <a:effectLst/>
                <a:latin typeface="Calibri" panose="020F0502020204030204" pitchFamily="34" charset="0"/>
                <a:ea typeface="Calibri" panose="020F0502020204030204" pitchFamily="34" charset="0"/>
                <a:cs typeface="Calibri" panose="020F0502020204030204" pitchFamily="34" charset="0"/>
              </a:rPr>
              <a:t>Mentimeter</a:t>
            </a:r>
            <a:r>
              <a:rPr lang="en-GB" sz="2000" dirty="0">
                <a:effectLst/>
                <a:latin typeface="Calibri" panose="020F0502020204030204" pitchFamily="34" charset="0"/>
                <a:ea typeface="Calibri" panose="020F0502020204030204" pitchFamily="34" charset="0"/>
                <a:cs typeface="Calibri" panose="020F0502020204030204" pitchFamily="34" charset="0"/>
              </a:rPr>
              <a:t>: </a:t>
            </a:r>
            <a:r>
              <a:rPr lang="en-GB" sz="2000" dirty="0">
                <a:effectLst/>
                <a:latin typeface="Calibri" panose="020F0502020204030204" pitchFamily="34" charset="0"/>
                <a:ea typeface="Times New Roman" panose="02020603050405020304" pitchFamily="18" charset="0"/>
                <a:cs typeface="Calibri" panose="020F0502020204030204" pitchFamily="34" charset="0"/>
              </a:rPr>
              <a:t>The university has done well; the ball's in my court</a:t>
            </a:r>
            <a:br>
              <a:rPr lang="en-GB" sz="2000" dirty="0">
                <a:effectLst/>
                <a:latin typeface="Calibri" panose="020F0502020204030204" pitchFamily="34" charset="0"/>
                <a:ea typeface="Times New Roman" panose="02020603050405020304" pitchFamily="18" charset="0"/>
                <a:cs typeface="Calibri" panose="020F0502020204030204" pitchFamily="34" charset="0"/>
              </a:rPr>
            </a:br>
            <a:br>
              <a:rPr lang="en-GB" sz="2000" dirty="0">
                <a:effectLst/>
                <a:latin typeface="Calibri" panose="020F0502020204030204" pitchFamily="34" charset="0"/>
                <a:ea typeface="Times New Roman" panose="02020603050405020304" pitchFamily="18" charset="0"/>
                <a:cs typeface="Calibri" panose="020F0502020204030204" pitchFamily="34" charset="0"/>
              </a:rPr>
            </a:br>
            <a:r>
              <a:rPr lang="en-GB" sz="2000" dirty="0">
                <a:effectLst/>
                <a:latin typeface="Calibri" panose="020F0502020204030204" pitchFamily="34" charset="0"/>
                <a:ea typeface="Times New Roman" panose="02020603050405020304" pitchFamily="18" charset="0"/>
                <a:cs typeface="Calibri" panose="020F0502020204030204" pitchFamily="34" charset="0"/>
              </a:rPr>
              <a:t>Lots of talk on recycling and on-campus initiatives to curb waste</a:t>
            </a:r>
            <a:br>
              <a:rPr lang="en-GB" sz="2000" dirty="0">
                <a:effectLst/>
                <a:latin typeface="Calibri" panose="020F0502020204030204" pitchFamily="34" charset="0"/>
                <a:ea typeface="Times New Roman" panose="02020603050405020304" pitchFamily="18" charset="0"/>
                <a:cs typeface="Calibri" panose="020F0502020204030204" pitchFamily="34" charset="0"/>
              </a:rPr>
            </a:br>
            <a:endParaRPr lang="en-GB" sz="900" dirty="0"/>
          </a:p>
        </p:txBody>
      </p:sp>
      <p:sp>
        <p:nvSpPr>
          <p:cNvPr id="3" name="Text Placeholder 2">
            <a:extLst>
              <a:ext uri="{FF2B5EF4-FFF2-40B4-BE49-F238E27FC236}">
                <a16:creationId xmlns:a16="http://schemas.microsoft.com/office/drawing/2014/main" id="{2036E292-5A53-40D9-8E4D-78AA1CE445E4}"/>
              </a:ext>
            </a:extLst>
          </p:cNvPr>
          <p:cNvSpPr>
            <a:spLocks noGrp="1"/>
          </p:cNvSpPr>
          <p:nvPr>
            <p:ph type="body" idx="1"/>
          </p:nvPr>
        </p:nvSpPr>
        <p:spPr>
          <a:xfrm>
            <a:off x="1511174" y="1576524"/>
            <a:ext cx="9169652" cy="848177"/>
          </a:xfrm>
        </p:spPr>
        <p:txBody>
          <a:bodyPr>
            <a:normAutofit/>
          </a:bodyPr>
          <a:lstStyle/>
          <a:p>
            <a:r>
              <a:rPr lang="en-GB" dirty="0">
                <a:solidFill>
                  <a:schemeClr val="tx1">
                    <a:lumMod val="75000"/>
                  </a:schemeClr>
                </a:solidFill>
              </a:rPr>
              <a:t>University contribution: contradictory</a:t>
            </a:r>
          </a:p>
        </p:txBody>
      </p:sp>
    </p:spTree>
    <p:extLst>
      <p:ext uri="{BB962C8B-B14F-4D97-AF65-F5344CB8AC3E}">
        <p14:creationId xmlns:p14="http://schemas.microsoft.com/office/powerpoint/2010/main" val="2516453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E07F0-F13B-4599-B49B-AEB84A54B559}"/>
              </a:ext>
            </a:extLst>
          </p:cNvPr>
          <p:cNvSpPr>
            <a:spLocks noGrp="1"/>
          </p:cNvSpPr>
          <p:nvPr>
            <p:ph type="title"/>
          </p:nvPr>
        </p:nvSpPr>
        <p:spPr>
          <a:xfrm>
            <a:off x="1751777" y="2263913"/>
            <a:ext cx="6949440" cy="3941678"/>
          </a:xfrm>
        </p:spPr>
        <p:txBody>
          <a:bodyPr>
            <a:noAutofit/>
          </a:bodyPr>
          <a:lstStyle/>
          <a:p>
            <a:br>
              <a:rPr lang="en-GB" sz="1400" dirty="0">
                <a:effectLst/>
                <a:latin typeface="Times New Roman" panose="02020603050405020304" pitchFamily="18" charset="0"/>
                <a:ea typeface="Times New Roman" panose="02020603050405020304" pitchFamily="18" charset="0"/>
              </a:rPr>
            </a:br>
            <a:r>
              <a:rPr lang="en-GB" sz="1400" dirty="0">
                <a:effectLst/>
                <a:latin typeface="Roboto"/>
                <a:ea typeface="Roboto"/>
                <a:cs typeface="Roboto"/>
              </a:rPr>
              <a:t>I mean we all watched the Al Gore thing in school, I remember, and after half the class walked out saying that it was a load of rubbish. And we had all the facts, given in front of us. It was because they weren't willing to learn it. They didn't see it as a real issue.</a:t>
            </a:r>
            <a:br>
              <a:rPr lang="en-GB" sz="1400" dirty="0">
                <a:effectLst/>
                <a:latin typeface="Roboto"/>
                <a:ea typeface="Roboto"/>
                <a:cs typeface="Roboto"/>
              </a:rPr>
            </a:br>
            <a:br>
              <a:rPr lang="en-GB" sz="1400" dirty="0">
                <a:effectLst/>
                <a:latin typeface="Roboto"/>
                <a:ea typeface="Roboto"/>
                <a:cs typeface="Roboto"/>
              </a:rPr>
            </a:br>
            <a:r>
              <a:rPr lang="en-GB" sz="1400" dirty="0">
                <a:effectLst/>
                <a:latin typeface="Roboto"/>
                <a:ea typeface="Roboto"/>
                <a:cs typeface="Roboto"/>
              </a:rPr>
              <a:t>I don’t think it's necessarily about dedicating yourself, I think it's about being willing to learn, like being willing to listen and understand someone else's point of view. And I think it's most people are just like, oh, environment is, I'm not </a:t>
            </a:r>
            <a:r>
              <a:rPr lang="en-GB" sz="1400" dirty="0" err="1">
                <a:effectLst/>
                <a:latin typeface="Roboto"/>
                <a:ea typeface="Roboto"/>
                <a:cs typeface="Roboto"/>
              </a:rPr>
              <a:t>gonna</a:t>
            </a:r>
            <a:r>
              <a:rPr lang="en-GB" sz="1400" dirty="0">
                <a:effectLst/>
                <a:latin typeface="Roboto"/>
                <a:ea typeface="Roboto"/>
                <a:cs typeface="Roboto"/>
              </a:rPr>
              <a:t> learn about it, and I am not going to waste my time because I'm never going to dedicate the time to it, when really it's just about being willing to understand there's an issue, and then using that as a jumping off point for everything you learn. </a:t>
            </a:r>
            <a:br>
              <a:rPr lang="en-GB" sz="1400" dirty="0">
                <a:effectLst/>
                <a:latin typeface="Roboto"/>
                <a:ea typeface="Roboto"/>
                <a:cs typeface="Roboto"/>
              </a:rPr>
            </a:br>
            <a:br>
              <a:rPr lang="en-GB" sz="1400" dirty="0">
                <a:effectLst/>
                <a:latin typeface="Roboto"/>
                <a:ea typeface="Roboto"/>
                <a:cs typeface="Roboto"/>
              </a:rPr>
            </a:br>
            <a:r>
              <a:rPr lang="en-GB" sz="1400" dirty="0">
                <a:effectLst/>
                <a:latin typeface="Calibri" panose="020F0502020204030204" pitchFamily="34" charset="0"/>
                <a:ea typeface="Calibri" panose="020F0502020204030204" pitchFamily="34" charset="0"/>
                <a:cs typeface="Calibri" panose="020F0502020204030204" pitchFamily="34" charset="0"/>
              </a:rPr>
              <a:t>I think that it would be easier for students to use the bins properly if the food bin which, when I was in halls was used the most, if it wasn’t the size of like a shoe box is ridiculous because people just didn't care. It's so tiny and you'd have to go to the bins like every two days and people in accommodation are lazy so they're not </a:t>
            </a:r>
            <a:r>
              <a:rPr lang="en-GB" sz="1400" dirty="0" err="1">
                <a:effectLst/>
                <a:latin typeface="Calibri" panose="020F0502020204030204" pitchFamily="34" charset="0"/>
                <a:ea typeface="Calibri" panose="020F0502020204030204" pitchFamily="34" charset="0"/>
                <a:cs typeface="Calibri" panose="020F0502020204030204" pitchFamily="34" charset="0"/>
              </a:rPr>
              <a:t>gonna</a:t>
            </a:r>
            <a:r>
              <a:rPr lang="en-GB" sz="1400" dirty="0">
                <a:effectLst/>
                <a:latin typeface="Calibri" panose="020F0502020204030204" pitchFamily="34" charset="0"/>
                <a:ea typeface="Calibri" panose="020F0502020204030204" pitchFamily="34" charset="0"/>
                <a:cs typeface="Calibri" panose="020F0502020204030204" pitchFamily="34" charset="0"/>
              </a:rPr>
              <a:t> do it, from my experience of who I was living with. </a:t>
            </a:r>
            <a:br>
              <a:rPr lang="en-GB" sz="1200" dirty="0">
                <a:effectLst/>
                <a:latin typeface="Calibri" panose="020F0502020204030204" pitchFamily="34" charset="0"/>
                <a:ea typeface="Calibri" panose="020F0502020204030204" pitchFamily="34" charset="0"/>
                <a:cs typeface="Calibri" panose="020F0502020204030204" pitchFamily="34" charset="0"/>
              </a:rPr>
            </a:br>
            <a:br>
              <a:rPr lang="en-GB" sz="1200" b="0" i="0" dirty="0">
                <a:effectLst/>
                <a:latin typeface="Roboto" panose="02000000000000000000" pitchFamily="2" charset="0"/>
              </a:rPr>
            </a:br>
            <a:endParaRPr lang="en-GB" sz="1200" dirty="0"/>
          </a:p>
        </p:txBody>
      </p:sp>
      <p:sp>
        <p:nvSpPr>
          <p:cNvPr id="3" name="Text Placeholder 2">
            <a:extLst>
              <a:ext uri="{FF2B5EF4-FFF2-40B4-BE49-F238E27FC236}">
                <a16:creationId xmlns:a16="http://schemas.microsoft.com/office/drawing/2014/main" id="{2036E292-5A53-40D9-8E4D-78AA1CE445E4}"/>
              </a:ext>
            </a:extLst>
          </p:cNvPr>
          <p:cNvSpPr>
            <a:spLocks noGrp="1"/>
          </p:cNvSpPr>
          <p:nvPr>
            <p:ph type="body" idx="1"/>
          </p:nvPr>
        </p:nvSpPr>
        <p:spPr>
          <a:xfrm>
            <a:off x="1511174" y="1576524"/>
            <a:ext cx="9169652" cy="848177"/>
          </a:xfrm>
        </p:spPr>
        <p:txBody>
          <a:bodyPr>
            <a:normAutofit/>
          </a:bodyPr>
          <a:lstStyle/>
          <a:p>
            <a:r>
              <a:rPr lang="en-GB" dirty="0">
                <a:solidFill>
                  <a:schemeClr val="tx1">
                    <a:lumMod val="75000"/>
                  </a:schemeClr>
                </a:solidFill>
              </a:rPr>
              <a:t>Those around them: peers, other students, ‘people’</a:t>
            </a:r>
          </a:p>
        </p:txBody>
      </p:sp>
    </p:spTree>
    <p:extLst>
      <p:ext uri="{BB962C8B-B14F-4D97-AF65-F5344CB8AC3E}">
        <p14:creationId xmlns:p14="http://schemas.microsoft.com/office/powerpoint/2010/main" val="3022022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493B7A65-D368-4295-BD06-D693EF8145EC}"/>
              </a:ext>
            </a:extLst>
          </p:cNvPr>
          <p:cNvGraphicFramePr/>
          <p:nvPr>
            <p:extLst>
              <p:ext uri="{D42A27DB-BD31-4B8C-83A1-F6EECF244321}">
                <p14:modId xmlns:p14="http://schemas.microsoft.com/office/powerpoint/2010/main" val="1021080381"/>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89529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E07F0-F13B-4599-B49B-AEB84A54B559}"/>
              </a:ext>
            </a:extLst>
          </p:cNvPr>
          <p:cNvSpPr>
            <a:spLocks noGrp="1"/>
          </p:cNvSpPr>
          <p:nvPr>
            <p:ph type="title"/>
          </p:nvPr>
        </p:nvSpPr>
        <p:spPr>
          <a:xfrm>
            <a:off x="1638760" y="2078978"/>
            <a:ext cx="7104547" cy="3941678"/>
          </a:xfrm>
        </p:spPr>
        <p:txBody>
          <a:bodyPr>
            <a:noAutofit/>
          </a:bodyPr>
          <a:lstStyle/>
          <a:p>
            <a:r>
              <a:rPr lang="en-GB" sz="1500" b="0" i="0" dirty="0">
                <a:effectLst/>
                <a:latin typeface="Calibri" panose="020F0502020204030204" pitchFamily="34" charset="0"/>
                <a:cs typeface="Calibri" panose="020F0502020204030204" pitchFamily="34" charset="0"/>
              </a:rPr>
              <a:t>Even if it was like 5000 of you, etc </a:t>
            </a:r>
            <a:r>
              <a:rPr lang="en-GB" sz="1500" b="0" i="0" dirty="0" err="1">
                <a:effectLst/>
                <a:latin typeface="Calibri" panose="020F0502020204030204" pitchFamily="34" charset="0"/>
                <a:cs typeface="Calibri" panose="020F0502020204030204" pitchFamily="34" charset="0"/>
              </a:rPr>
              <a:t>etc</a:t>
            </a:r>
            <a:r>
              <a:rPr lang="en-GB" sz="1500" b="0" i="0" dirty="0">
                <a:effectLst/>
                <a:latin typeface="Calibri" panose="020F0502020204030204" pitchFamily="34" charset="0"/>
                <a:cs typeface="Calibri" panose="020F0502020204030204" pitchFamily="34" charset="0"/>
              </a:rPr>
              <a:t>. If you think about it doesn't really make a difference. Everything is just too big now. Any, any small thing to do won’t make a difference. A big initiative might make a small difference, but the majority don’t care enough to make a difference</a:t>
            </a:r>
            <a:br>
              <a:rPr lang="en-GB" sz="1500" b="0" i="0" dirty="0">
                <a:effectLst/>
                <a:latin typeface="Calibri" panose="020F0502020204030204" pitchFamily="34" charset="0"/>
                <a:cs typeface="Calibri" panose="020F0502020204030204" pitchFamily="34" charset="0"/>
              </a:rPr>
            </a:br>
            <a:br>
              <a:rPr lang="en-GB" sz="1500" b="0" i="0" dirty="0">
                <a:effectLst/>
                <a:latin typeface="Calibri" panose="020F0502020204030204" pitchFamily="34" charset="0"/>
                <a:cs typeface="Calibri" panose="020F0502020204030204" pitchFamily="34" charset="0"/>
              </a:rPr>
            </a:br>
            <a:r>
              <a:rPr lang="en-GB" sz="1500" b="0" i="0" dirty="0">
                <a:effectLst/>
                <a:latin typeface="Calibri" panose="020F0502020204030204" pitchFamily="34" charset="0"/>
                <a:cs typeface="Calibri" panose="020F0502020204030204" pitchFamily="34" charset="0"/>
              </a:rPr>
              <a:t>even if you do your little small part, no one else cares, they’re still throwing away everything, so you’re doing your little bit, yeah it helps because you're not adding to the problem, but it doesn't, it's not really helping the problem either, you’re just prolonging what's </a:t>
            </a:r>
            <a:r>
              <a:rPr lang="en-GB" sz="1500" b="0" i="0" dirty="0" err="1">
                <a:effectLst/>
                <a:latin typeface="Calibri" panose="020F0502020204030204" pitchFamily="34" charset="0"/>
                <a:cs typeface="Calibri" panose="020F0502020204030204" pitchFamily="34" charset="0"/>
              </a:rPr>
              <a:t>gonna</a:t>
            </a:r>
            <a:r>
              <a:rPr lang="en-GB" sz="1500" b="0" i="0" dirty="0">
                <a:effectLst/>
                <a:latin typeface="Calibri" panose="020F0502020204030204" pitchFamily="34" charset="0"/>
                <a:cs typeface="Calibri" panose="020F0502020204030204" pitchFamily="34" charset="0"/>
              </a:rPr>
              <a:t> happen. </a:t>
            </a:r>
            <a:br>
              <a:rPr lang="en-GB" sz="1500" b="0" i="0" dirty="0">
                <a:effectLst/>
                <a:latin typeface="Calibri" panose="020F0502020204030204" pitchFamily="34" charset="0"/>
                <a:cs typeface="Calibri" panose="020F0502020204030204" pitchFamily="34" charset="0"/>
              </a:rPr>
            </a:br>
            <a:br>
              <a:rPr lang="en-GB" sz="1500" b="0" i="0" dirty="0">
                <a:effectLst/>
                <a:latin typeface="Calibri" panose="020F0502020204030204" pitchFamily="34" charset="0"/>
                <a:cs typeface="Calibri" panose="020F0502020204030204" pitchFamily="34" charset="0"/>
              </a:rPr>
            </a:br>
            <a:r>
              <a:rPr lang="en-GB" sz="1500" b="0" i="0" dirty="0">
                <a:effectLst/>
                <a:latin typeface="Calibri" panose="020F0502020204030204" pitchFamily="34" charset="0"/>
                <a:cs typeface="Calibri" panose="020F0502020204030204" pitchFamily="34" charset="0"/>
              </a:rPr>
              <a:t>obviously, I mean hopefully we’re going to have a job, a career and work, and then we're going to be citizens. So, like, you know, I said we're going to be flooded, we might be underwater in 30 years for all we know... I don't know, I just feel that </a:t>
            </a:r>
            <a:r>
              <a:rPr lang="en-GB" sz="1500" b="1" i="0" dirty="0">
                <a:effectLst/>
                <a:latin typeface="Calibri" panose="020F0502020204030204" pitchFamily="34" charset="0"/>
                <a:cs typeface="Calibri" panose="020F0502020204030204" pitchFamily="34" charset="0"/>
              </a:rPr>
              <a:t>we should be more equipped to understand how we can make a difference </a:t>
            </a:r>
            <a:r>
              <a:rPr lang="en-GB" sz="1500" b="0" i="0" dirty="0">
                <a:effectLst/>
                <a:latin typeface="Calibri" panose="020F0502020204030204" pitchFamily="34" charset="0"/>
                <a:cs typeface="Calibri" panose="020F0502020204030204" pitchFamily="34" charset="0"/>
              </a:rPr>
              <a:t>when we enter professional life in our careers. </a:t>
            </a:r>
            <a:br>
              <a:rPr lang="en-GB" sz="1500" b="0" i="0" dirty="0">
                <a:effectLst/>
                <a:latin typeface="Calibri" panose="020F0502020204030204" pitchFamily="34" charset="0"/>
                <a:cs typeface="Calibri" panose="020F0502020204030204" pitchFamily="34" charset="0"/>
              </a:rPr>
            </a:br>
            <a:endParaRPr lang="en-GB" sz="1500" dirty="0">
              <a:latin typeface="Calibri" panose="020F0502020204030204" pitchFamily="34" charset="0"/>
              <a:cs typeface="Calibri" panose="020F0502020204030204" pitchFamily="34" charset="0"/>
            </a:endParaRPr>
          </a:p>
        </p:txBody>
      </p:sp>
      <p:sp>
        <p:nvSpPr>
          <p:cNvPr id="3" name="Text Placeholder 2">
            <a:extLst>
              <a:ext uri="{FF2B5EF4-FFF2-40B4-BE49-F238E27FC236}">
                <a16:creationId xmlns:a16="http://schemas.microsoft.com/office/drawing/2014/main" id="{2036E292-5A53-40D9-8E4D-78AA1CE445E4}"/>
              </a:ext>
            </a:extLst>
          </p:cNvPr>
          <p:cNvSpPr>
            <a:spLocks noGrp="1"/>
          </p:cNvSpPr>
          <p:nvPr>
            <p:ph type="body" idx="1"/>
          </p:nvPr>
        </p:nvSpPr>
        <p:spPr>
          <a:xfrm>
            <a:off x="1511174" y="1576524"/>
            <a:ext cx="9169652" cy="848177"/>
          </a:xfrm>
        </p:spPr>
        <p:txBody>
          <a:bodyPr>
            <a:normAutofit/>
          </a:bodyPr>
          <a:lstStyle/>
          <a:p>
            <a:r>
              <a:rPr lang="en-GB" dirty="0">
                <a:solidFill>
                  <a:schemeClr val="tx1">
                    <a:lumMod val="75000"/>
                  </a:schemeClr>
                </a:solidFill>
              </a:rPr>
              <a:t>As a political citizen</a:t>
            </a:r>
          </a:p>
        </p:txBody>
      </p:sp>
    </p:spTree>
    <p:extLst>
      <p:ext uri="{BB962C8B-B14F-4D97-AF65-F5344CB8AC3E}">
        <p14:creationId xmlns:p14="http://schemas.microsoft.com/office/powerpoint/2010/main" val="161915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E07F0-F13B-4599-B49B-AEB84A54B559}"/>
              </a:ext>
            </a:extLst>
          </p:cNvPr>
          <p:cNvSpPr>
            <a:spLocks noGrp="1"/>
          </p:cNvSpPr>
          <p:nvPr>
            <p:ph type="title"/>
          </p:nvPr>
        </p:nvSpPr>
        <p:spPr>
          <a:xfrm>
            <a:off x="1638760" y="2078978"/>
            <a:ext cx="7104547" cy="3941678"/>
          </a:xfrm>
        </p:spPr>
        <p:txBody>
          <a:bodyPr>
            <a:noAutofit/>
          </a:bodyPr>
          <a:lstStyle/>
          <a:p>
            <a:r>
              <a:rPr lang="en-GB" sz="1800" dirty="0">
                <a:effectLst/>
                <a:latin typeface="Calibri" panose="020F0502020204030204" pitchFamily="34" charset="0"/>
                <a:ea typeface="Times New Roman" panose="02020603050405020304" pitchFamily="18" charset="0"/>
                <a:cs typeface="Calibri" panose="020F0502020204030204" pitchFamily="34" charset="0"/>
              </a:rPr>
              <a:t>cos the life as a citizen, it feels more </a:t>
            </a:r>
            <a:r>
              <a:rPr lang="en-GB" sz="1800" b="1" dirty="0">
                <a:effectLst/>
                <a:latin typeface="Calibri" panose="020F0502020204030204" pitchFamily="34" charset="0"/>
                <a:ea typeface="Times New Roman" panose="02020603050405020304" pitchFamily="18" charset="0"/>
                <a:cs typeface="Calibri" panose="020F0502020204030204" pitchFamily="34" charset="0"/>
              </a:rPr>
              <a:t>in control</a:t>
            </a:r>
            <a:r>
              <a:rPr lang="en-GB" sz="1800" dirty="0">
                <a:effectLst/>
                <a:latin typeface="Calibri" panose="020F0502020204030204" pitchFamily="34" charset="0"/>
                <a:ea typeface="Times New Roman" panose="02020603050405020304" pitchFamily="18" charset="0"/>
                <a:cs typeface="Calibri" panose="020F0502020204030204" pitchFamily="34" charset="0"/>
              </a:rPr>
              <a:t>, but I feel that the majority of jobs, cos unless you're sort of </a:t>
            </a:r>
            <a:r>
              <a:rPr lang="en-GB" sz="1800" b="1" dirty="0">
                <a:effectLst/>
                <a:latin typeface="Calibri" panose="020F0502020204030204" pitchFamily="34" charset="0"/>
                <a:ea typeface="Times New Roman" panose="02020603050405020304" pitchFamily="18" charset="0"/>
                <a:cs typeface="Calibri" panose="020F0502020204030204" pitchFamily="34" charset="0"/>
              </a:rPr>
              <a:t>up there</a:t>
            </a:r>
            <a:r>
              <a:rPr lang="en-GB" sz="1800" dirty="0">
                <a:effectLst/>
                <a:latin typeface="Calibri" panose="020F0502020204030204" pitchFamily="34" charset="0"/>
                <a:ea typeface="Times New Roman" panose="02020603050405020304" pitchFamily="18" charset="0"/>
                <a:cs typeface="Calibri" panose="020F0502020204030204" pitchFamily="34" charset="0"/>
              </a:rPr>
              <a:t>, what kind of impact, do you really have, when, when it comes to like wider social and environmental issues.</a:t>
            </a:r>
            <a:br>
              <a:rPr lang="en-GB" sz="1800" dirty="0">
                <a:effectLst/>
                <a:latin typeface="Calibri" panose="020F0502020204030204" pitchFamily="34" charset="0"/>
                <a:ea typeface="Times New Roman" panose="02020603050405020304" pitchFamily="18" charset="0"/>
                <a:cs typeface="Calibri" panose="020F0502020204030204" pitchFamily="34" charset="0"/>
              </a:rPr>
            </a:br>
            <a:br>
              <a:rPr lang="en-GB" sz="1800" dirty="0">
                <a:effectLst/>
                <a:latin typeface="Calibri" panose="020F0502020204030204" pitchFamily="34" charset="0"/>
                <a:ea typeface="Times New Roman" panose="02020603050405020304" pitchFamily="18" charset="0"/>
                <a:cs typeface="Calibri" panose="020F0502020204030204" pitchFamily="34" charset="0"/>
              </a:rPr>
            </a:br>
            <a:r>
              <a:rPr lang="en-GB" sz="1800" dirty="0">
                <a:effectLst/>
                <a:latin typeface="Calibri" panose="020F0502020204030204" pitchFamily="34" charset="0"/>
                <a:ea typeface="Calibri" panose="020F0502020204030204" pitchFamily="34" charset="0"/>
                <a:cs typeface="Calibri" panose="020F0502020204030204" pitchFamily="34" charset="0"/>
              </a:rPr>
              <a:t>when it comes to professional life it's a sort of </a:t>
            </a:r>
            <a:r>
              <a:rPr lang="en-GB" sz="1800" b="1" dirty="0">
                <a:effectLst/>
                <a:latin typeface="Calibri" panose="020F0502020204030204" pitchFamily="34" charset="0"/>
                <a:ea typeface="Calibri" panose="020F0502020204030204" pitchFamily="34" charset="0"/>
                <a:cs typeface="Calibri" panose="020F0502020204030204" pitchFamily="34" charset="0"/>
              </a:rPr>
              <a:t>company thing </a:t>
            </a:r>
            <a:r>
              <a:rPr lang="en-GB" sz="1800" dirty="0">
                <a:effectLst/>
                <a:latin typeface="Calibri" panose="020F0502020204030204" pitchFamily="34" charset="0"/>
                <a:ea typeface="Calibri" panose="020F0502020204030204" pitchFamily="34" charset="0"/>
                <a:cs typeface="Calibri" panose="020F0502020204030204" pitchFamily="34" charset="0"/>
              </a:rPr>
              <a:t>or like whatever work space you go into, it’s </a:t>
            </a:r>
            <a:r>
              <a:rPr lang="en-GB" sz="1800" b="1" dirty="0">
                <a:effectLst/>
                <a:latin typeface="Calibri" panose="020F0502020204030204" pitchFamily="34" charset="0"/>
                <a:ea typeface="Calibri" panose="020F0502020204030204" pitchFamily="34" charset="0"/>
                <a:cs typeface="Calibri" panose="020F0502020204030204" pitchFamily="34" charset="0"/>
              </a:rPr>
              <a:t>not because like, all your choice </a:t>
            </a:r>
            <a:r>
              <a:rPr lang="en-GB" sz="1800" dirty="0">
                <a:effectLst/>
                <a:latin typeface="Calibri" panose="020F0502020204030204" pitchFamily="34" charset="0"/>
                <a:ea typeface="Calibri" panose="020F0502020204030204" pitchFamily="34" charset="0"/>
                <a:cs typeface="Calibri" panose="020F0502020204030204" pitchFamily="34" charset="0"/>
              </a:rPr>
              <a:t>of what you're doing, </a:t>
            </a:r>
            <a:br>
              <a:rPr lang="en-GB" sz="1800" dirty="0">
                <a:effectLst/>
                <a:latin typeface="Calibri" panose="020F0502020204030204" pitchFamily="34" charset="0"/>
                <a:ea typeface="Calibri" panose="020F0502020204030204" pitchFamily="34" charset="0"/>
                <a:cs typeface="Calibri" panose="020F0502020204030204" pitchFamily="34" charset="0"/>
              </a:rPr>
            </a:br>
            <a:br>
              <a:rPr lang="en-GB" sz="1800" dirty="0">
                <a:effectLst/>
                <a:latin typeface="Calibri" panose="020F0502020204030204" pitchFamily="34" charset="0"/>
                <a:ea typeface="Calibri" panose="020F0502020204030204" pitchFamily="34" charset="0"/>
                <a:cs typeface="Calibri" panose="020F0502020204030204" pitchFamily="34" charset="0"/>
              </a:rPr>
            </a:br>
            <a:r>
              <a:rPr lang="en-GB" sz="1800" b="0" i="0" dirty="0">
                <a:effectLst/>
                <a:latin typeface="Calibri" panose="020F0502020204030204" pitchFamily="34" charset="0"/>
                <a:cs typeface="Calibri" panose="020F0502020204030204" pitchFamily="34" charset="0"/>
              </a:rPr>
              <a:t>Because obviously, if you work for someone else, you can hardly affect how they run things, but if you set up your own business, what, what could you do to help the climate through that stuff so yeah is. But I don’t know how to expand on that. </a:t>
            </a:r>
            <a:br>
              <a:rPr lang="en-GB" sz="1800" dirty="0">
                <a:effectLst/>
                <a:latin typeface="Calibri" panose="020F0502020204030204" pitchFamily="34" charset="0"/>
                <a:ea typeface="Calibri" panose="020F0502020204030204" pitchFamily="34" charset="0"/>
                <a:cs typeface="Calibri" panose="020F0502020204030204" pitchFamily="34" charset="0"/>
              </a:rPr>
            </a:br>
            <a:endParaRPr lang="en-GB" sz="16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3" name="Text Placeholder 2">
            <a:extLst>
              <a:ext uri="{FF2B5EF4-FFF2-40B4-BE49-F238E27FC236}">
                <a16:creationId xmlns:a16="http://schemas.microsoft.com/office/drawing/2014/main" id="{2036E292-5A53-40D9-8E4D-78AA1CE445E4}"/>
              </a:ext>
            </a:extLst>
          </p:cNvPr>
          <p:cNvSpPr>
            <a:spLocks noGrp="1"/>
          </p:cNvSpPr>
          <p:nvPr>
            <p:ph type="body" idx="1"/>
          </p:nvPr>
        </p:nvSpPr>
        <p:spPr>
          <a:xfrm>
            <a:off x="1511174" y="1576524"/>
            <a:ext cx="9169652" cy="848177"/>
          </a:xfrm>
        </p:spPr>
        <p:txBody>
          <a:bodyPr>
            <a:normAutofit/>
          </a:bodyPr>
          <a:lstStyle/>
          <a:p>
            <a:r>
              <a:rPr lang="en-GB" dirty="0">
                <a:solidFill>
                  <a:schemeClr val="tx1">
                    <a:lumMod val="75000"/>
                  </a:schemeClr>
                </a:solidFill>
              </a:rPr>
              <a:t>In the workplace</a:t>
            </a:r>
          </a:p>
        </p:txBody>
      </p:sp>
    </p:spTree>
    <p:extLst>
      <p:ext uri="{BB962C8B-B14F-4D97-AF65-F5344CB8AC3E}">
        <p14:creationId xmlns:p14="http://schemas.microsoft.com/office/powerpoint/2010/main" val="3086771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E07F0-F13B-4599-B49B-AEB84A54B559}"/>
              </a:ext>
            </a:extLst>
          </p:cNvPr>
          <p:cNvSpPr>
            <a:spLocks noGrp="1"/>
          </p:cNvSpPr>
          <p:nvPr>
            <p:ph type="title"/>
          </p:nvPr>
        </p:nvSpPr>
        <p:spPr>
          <a:xfrm>
            <a:off x="1638760" y="1873495"/>
            <a:ext cx="7104547" cy="3941678"/>
          </a:xfrm>
        </p:spPr>
        <p:txBody>
          <a:bodyPr>
            <a:noAutofit/>
          </a:bodyPr>
          <a:lstStyle/>
          <a:p>
            <a:r>
              <a:rPr lang="en-GB" sz="1600" dirty="0">
                <a:effectLst/>
                <a:latin typeface="Calibri" panose="020F0502020204030204" pitchFamily="34" charset="0"/>
                <a:ea typeface="Times New Roman" panose="02020603050405020304" pitchFamily="18" charset="0"/>
                <a:cs typeface="Calibri" panose="020F0502020204030204" pitchFamily="34" charset="0"/>
              </a:rPr>
              <a:t>it's not necessarily confusion about what I should prioritise, it's more </a:t>
            </a:r>
            <a:r>
              <a:rPr lang="en-GB" sz="1600" b="1" dirty="0">
                <a:effectLst/>
                <a:latin typeface="Calibri" panose="020F0502020204030204" pitchFamily="34" charset="0"/>
                <a:ea typeface="Times New Roman" panose="02020603050405020304" pitchFamily="18" charset="0"/>
                <a:cs typeface="Calibri" panose="020F0502020204030204" pitchFamily="34" charset="0"/>
              </a:rPr>
              <a:t>difficulty in prioritising it. </a:t>
            </a:r>
            <a:r>
              <a:rPr lang="en-GB" sz="1600" dirty="0">
                <a:effectLst/>
                <a:latin typeface="Calibri" panose="020F0502020204030204" pitchFamily="34" charset="0"/>
                <a:ea typeface="Times New Roman" panose="02020603050405020304" pitchFamily="18" charset="0"/>
                <a:cs typeface="Calibri" panose="020F0502020204030204" pitchFamily="34" charset="0"/>
              </a:rPr>
              <a:t>Because, so I have a recent bit of mental health issues in terms of depression. And so like some days I don't have the energy to cook, so I need to eat a ready meal because I need to eat something, I think. But that's obviously full of fats, you know produced but probably not local, you know, trying to balance up, </a:t>
            </a:r>
            <a:r>
              <a:rPr lang="en-GB" sz="1600" b="1" dirty="0">
                <a:effectLst/>
                <a:latin typeface="Calibri" panose="020F0502020204030204" pitchFamily="34" charset="0"/>
                <a:ea typeface="Times New Roman" panose="02020603050405020304" pitchFamily="18" charset="0"/>
                <a:cs typeface="Calibri" panose="020F0502020204030204" pitchFamily="34" charset="0"/>
              </a:rPr>
              <a:t>what I can do and not feeling the guilt, from what I sometimes can’t.</a:t>
            </a:r>
            <a:br>
              <a:rPr lang="en-GB" sz="1600" b="1" dirty="0">
                <a:effectLst/>
                <a:latin typeface="Calibri" panose="020F0502020204030204" pitchFamily="34" charset="0"/>
                <a:ea typeface="Times New Roman" panose="02020603050405020304" pitchFamily="18" charset="0"/>
                <a:cs typeface="Calibri" panose="020F0502020204030204" pitchFamily="34" charset="0"/>
              </a:rPr>
            </a:br>
            <a:br>
              <a:rPr lang="en-GB" sz="1600" b="1" dirty="0">
                <a:effectLst/>
                <a:latin typeface="Calibri" panose="020F0502020204030204" pitchFamily="34" charset="0"/>
                <a:ea typeface="Times New Roman" panose="02020603050405020304" pitchFamily="18" charset="0"/>
                <a:cs typeface="Calibri" panose="020F0502020204030204" pitchFamily="34" charset="0"/>
              </a:rPr>
            </a:br>
            <a:r>
              <a:rPr lang="en-GB" sz="1600" dirty="0">
                <a:effectLst/>
                <a:latin typeface="Calibri" panose="020F0502020204030204" pitchFamily="34" charset="0"/>
                <a:ea typeface="Times New Roman" panose="02020603050405020304" pitchFamily="18" charset="0"/>
                <a:cs typeface="Calibri" panose="020F0502020204030204" pitchFamily="34" charset="0"/>
              </a:rPr>
              <a:t>And I don't have time to make myself food to take to work with me however much I'd love to do that. And I, like, I have to take a ready meal or get a takeaway or something while I'm at work and that for me is one of the things that like </a:t>
            </a:r>
            <a:r>
              <a:rPr lang="en-GB" sz="1600" b="1" dirty="0">
                <a:effectLst/>
                <a:latin typeface="Calibri" panose="020F0502020204030204" pitchFamily="34" charset="0"/>
                <a:ea typeface="Times New Roman" panose="02020603050405020304" pitchFamily="18" charset="0"/>
                <a:cs typeface="Calibri" panose="020F0502020204030204" pitchFamily="34" charset="0"/>
              </a:rPr>
              <a:t>I get quite upset at myself about</a:t>
            </a:r>
            <a:r>
              <a:rPr lang="en-GB" sz="1600" dirty="0">
                <a:effectLst/>
                <a:latin typeface="Calibri" panose="020F0502020204030204" pitchFamily="34" charset="0"/>
                <a:ea typeface="Times New Roman" panose="02020603050405020304" pitchFamily="18" charset="0"/>
                <a:cs typeface="Calibri" panose="020F0502020204030204" pitchFamily="34" charset="0"/>
              </a:rPr>
              <a:t>, but I also have started to sort of realise that I'm like well I actually carry a set of cutlery around with me so like I can use that instead of the cutlery from like the takeaway place and stuff like that. It's, I feel like it's not, yeah, it's more just sort of </a:t>
            </a:r>
            <a:r>
              <a:rPr lang="en-GB" sz="1600" b="1" dirty="0">
                <a:effectLst/>
                <a:latin typeface="Calibri" panose="020F0502020204030204" pitchFamily="34" charset="0"/>
                <a:ea typeface="Times New Roman" panose="02020603050405020304" pitchFamily="18" charset="0"/>
                <a:cs typeface="Calibri" panose="020F0502020204030204" pitchFamily="34" charset="0"/>
              </a:rPr>
              <a:t>working out ways to put it into life </a:t>
            </a:r>
            <a:r>
              <a:rPr lang="en-GB" sz="1600" dirty="0">
                <a:effectLst/>
                <a:latin typeface="Calibri" panose="020F0502020204030204" pitchFamily="34" charset="0"/>
                <a:ea typeface="Times New Roman" panose="02020603050405020304" pitchFamily="18" charset="0"/>
                <a:cs typeface="Calibri" panose="020F0502020204030204" pitchFamily="34" charset="0"/>
              </a:rPr>
              <a:t>when life changes because it changes so often like for me.</a:t>
            </a:r>
            <a:endParaRPr lang="en-GB" sz="16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3" name="Text Placeholder 2">
            <a:extLst>
              <a:ext uri="{FF2B5EF4-FFF2-40B4-BE49-F238E27FC236}">
                <a16:creationId xmlns:a16="http://schemas.microsoft.com/office/drawing/2014/main" id="{2036E292-5A53-40D9-8E4D-78AA1CE445E4}"/>
              </a:ext>
            </a:extLst>
          </p:cNvPr>
          <p:cNvSpPr>
            <a:spLocks noGrp="1"/>
          </p:cNvSpPr>
          <p:nvPr>
            <p:ph type="body" idx="1"/>
          </p:nvPr>
        </p:nvSpPr>
        <p:spPr>
          <a:xfrm>
            <a:off x="1511174" y="1576524"/>
            <a:ext cx="9169652" cy="848177"/>
          </a:xfrm>
        </p:spPr>
        <p:txBody>
          <a:bodyPr>
            <a:normAutofit/>
          </a:bodyPr>
          <a:lstStyle/>
          <a:p>
            <a:r>
              <a:rPr lang="en-GB" dirty="0">
                <a:solidFill>
                  <a:schemeClr val="tx1">
                    <a:lumMod val="75000"/>
                  </a:schemeClr>
                </a:solidFill>
              </a:rPr>
              <a:t>Personal circumstances</a:t>
            </a:r>
          </a:p>
        </p:txBody>
      </p:sp>
    </p:spTree>
    <p:extLst>
      <p:ext uri="{BB962C8B-B14F-4D97-AF65-F5344CB8AC3E}">
        <p14:creationId xmlns:p14="http://schemas.microsoft.com/office/powerpoint/2010/main" val="3153784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E07F0-F13B-4599-B49B-AEB84A54B559}"/>
              </a:ext>
            </a:extLst>
          </p:cNvPr>
          <p:cNvSpPr>
            <a:spLocks noGrp="1"/>
          </p:cNvSpPr>
          <p:nvPr>
            <p:ph type="title"/>
          </p:nvPr>
        </p:nvSpPr>
        <p:spPr>
          <a:xfrm>
            <a:off x="1638760" y="1873495"/>
            <a:ext cx="7104547" cy="3941678"/>
          </a:xfrm>
        </p:spPr>
        <p:txBody>
          <a:bodyPr>
            <a:noAutofit/>
          </a:bodyPr>
          <a:lstStyle/>
          <a:p>
            <a:pPr fontAlgn="base"/>
            <a:r>
              <a:rPr lang="en-GB" sz="1600" dirty="0">
                <a:effectLst/>
                <a:latin typeface="Calibri" panose="020F0502020204030204" pitchFamily="34" charset="0"/>
                <a:ea typeface="Times New Roman" panose="02020603050405020304" pitchFamily="18" charset="0"/>
                <a:cs typeface="Calibri" panose="020F0502020204030204" pitchFamily="34" charset="0"/>
              </a:rPr>
              <a:t>like coming to university and it should be that sort of high expectation I think especially like with university and most students are properly, probably just coming from living with their parents so they probably don't have their own, like well they </a:t>
            </a:r>
            <a:r>
              <a:rPr lang="en-GB" sz="1600" b="1" dirty="0">
                <a:effectLst/>
                <a:latin typeface="Calibri" panose="020F0502020204030204" pitchFamily="34" charset="0"/>
                <a:ea typeface="Times New Roman" panose="02020603050405020304" pitchFamily="18" charset="0"/>
                <a:cs typeface="Calibri" panose="020F0502020204030204" pitchFamily="34" charset="0"/>
              </a:rPr>
              <a:t>might not have their own idea of, the sort of environmental, social beliefs</a:t>
            </a:r>
            <a:r>
              <a:rPr lang="en-GB" sz="1600" dirty="0">
                <a:effectLst/>
                <a:latin typeface="Calibri" panose="020F0502020204030204" pitchFamily="34" charset="0"/>
                <a:ea typeface="Times New Roman" panose="02020603050405020304" pitchFamily="18" charset="0"/>
                <a:cs typeface="Calibri" panose="020F0502020204030204" pitchFamily="34" charset="0"/>
              </a:rPr>
              <a:t>, it get could be sort of what their parents have maybe what they used to do in the house maybe in terms of </a:t>
            </a:r>
            <a:r>
              <a:rPr lang="en-GB" sz="1600" dirty="0" err="1">
                <a:effectLst/>
                <a:latin typeface="Calibri" panose="020F0502020204030204" pitchFamily="34" charset="0"/>
                <a:ea typeface="Times New Roman" panose="02020603050405020304" pitchFamily="18" charset="0"/>
                <a:cs typeface="Calibri" panose="020F0502020204030204" pitchFamily="34" charset="0"/>
              </a:rPr>
              <a:t>em</a:t>
            </a:r>
            <a:r>
              <a:rPr lang="en-GB" sz="1600" dirty="0">
                <a:effectLst/>
                <a:latin typeface="Calibri" panose="020F0502020204030204" pitchFamily="34" charset="0"/>
                <a:ea typeface="Times New Roman" panose="02020603050405020304" pitchFamily="18" charset="0"/>
                <a:cs typeface="Calibri" panose="020F0502020204030204" pitchFamily="34" charset="0"/>
              </a:rPr>
              <a:t> like with environmental, in terms of recycling. Like if the parents do, they'll be following on from that. So move on, out moving in, like being quite independent. </a:t>
            </a:r>
            <a:br>
              <a:rPr lang="en-GB" sz="1600" dirty="0">
                <a:effectLst/>
                <a:latin typeface="Calibri" panose="020F0502020204030204" pitchFamily="34" charset="0"/>
                <a:ea typeface="Times New Roman" panose="02020603050405020304" pitchFamily="18" charset="0"/>
                <a:cs typeface="Calibri" panose="020F0502020204030204" pitchFamily="34" charset="0"/>
              </a:rPr>
            </a:br>
            <a:br>
              <a:rPr lang="en-GB" sz="1600" dirty="0">
                <a:effectLst/>
                <a:latin typeface="Calibri" panose="020F0502020204030204" pitchFamily="34" charset="0"/>
                <a:ea typeface="Times New Roman" panose="02020603050405020304" pitchFamily="18" charset="0"/>
                <a:cs typeface="Calibri" panose="020F0502020204030204" pitchFamily="34" charset="0"/>
              </a:rPr>
            </a:br>
            <a:r>
              <a:rPr lang="en-GB" sz="1600" dirty="0">
                <a:effectLst/>
                <a:latin typeface="Calibri" panose="020F0502020204030204" pitchFamily="34" charset="0"/>
                <a:ea typeface="Times New Roman" panose="02020603050405020304" pitchFamily="18" charset="0"/>
                <a:cs typeface="Calibri" panose="020F0502020204030204" pitchFamily="34" charset="0"/>
              </a:rPr>
              <a:t>I think for me sort of moving out of my own home, and sort of having to live on my own and buy all my own produce and stuff like that has definitely sort of changed the way I think about things in a more practical way. It definitely allows me to have a </a:t>
            </a:r>
            <a:r>
              <a:rPr lang="en-GB" sz="1600" b="1" dirty="0">
                <a:effectLst/>
                <a:latin typeface="Calibri" panose="020F0502020204030204" pitchFamily="34" charset="0"/>
                <a:ea typeface="Times New Roman" panose="02020603050405020304" pitchFamily="18" charset="0"/>
                <a:cs typeface="Calibri" panose="020F0502020204030204" pitchFamily="34" charset="0"/>
              </a:rPr>
              <a:t>bit more control </a:t>
            </a:r>
            <a:r>
              <a:rPr lang="en-GB" sz="1600" dirty="0">
                <a:effectLst/>
                <a:latin typeface="Calibri" panose="020F0502020204030204" pitchFamily="34" charset="0"/>
                <a:ea typeface="Times New Roman" panose="02020603050405020304" pitchFamily="18" charset="0"/>
                <a:cs typeface="Calibri" panose="020F0502020204030204" pitchFamily="34" charset="0"/>
              </a:rPr>
              <a:t>about the things that I can like </a:t>
            </a:r>
            <a:r>
              <a:rPr lang="en-GB" sz="1600" b="1" dirty="0">
                <a:effectLst/>
                <a:latin typeface="Calibri" panose="020F0502020204030204" pitchFamily="34" charset="0"/>
                <a:ea typeface="Times New Roman" panose="02020603050405020304" pitchFamily="18" charset="0"/>
                <a:cs typeface="Calibri" panose="020F0502020204030204" pitchFamily="34" charset="0"/>
              </a:rPr>
              <a:t>I do choose to use and the things I never choose to use</a:t>
            </a:r>
            <a:r>
              <a:rPr lang="en-GB" sz="1600" dirty="0">
                <a:effectLst/>
                <a:latin typeface="Calibri" panose="020F0502020204030204" pitchFamily="34" charset="0"/>
                <a:ea typeface="Times New Roman" panose="02020603050405020304" pitchFamily="18" charset="0"/>
                <a:cs typeface="Calibri" panose="020F0502020204030204" pitchFamily="34" charset="0"/>
              </a:rPr>
              <a:t> and stuff and I think that definitely has affected the way</a:t>
            </a:r>
          </a:p>
        </p:txBody>
      </p:sp>
      <p:sp>
        <p:nvSpPr>
          <p:cNvPr id="3" name="Text Placeholder 2">
            <a:extLst>
              <a:ext uri="{FF2B5EF4-FFF2-40B4-BE49-F238E27FC236}">
                <a16:creationId xmlns:a16="http://schemas.microsoft.com/office/drawing/2014/main" id="{2036E292-5A53-40D9-8E4D-78AA1CE445E4}"/>
              </a:ext>
            </a:extLst>
          </p:cNvPr>
          <p:cNvSpPr>
            <a:spLocks noGrp="1"/>
          </p:cNvSpPr>
          <p:nvPr>
            <p:ph type="body" idx="1"/>
          </p:nvPr>
        </p:nvSpPr>
        <p:spPr>
          <a:xfrm>
            <a:off x="1511174" y="1576524"/>
            <a:ext cx="9169652" cy="848177"/>
          </a:xfrm>
        </p:spPr>
        <p:txBody>
          <a:bodyPr>
            <a:normAutofit/>
          </a:bodyPr>
          <a:lstStyle/>
          <a:p>
            <a:r>
              <a:rPr lang="en-GB" dirty="0">
                <a:solidFill>
                  <a:schemeClr val="tx1">
                    <a:lumMod val="75000"/>
                  </a:schemeClr>
                </a:solidFill>
              </a:rPr>
              <a:t>Personal circumstances: growing up</a:t>
            </a:r>
          </a:p>
        </p:txBody>
      </p:sp>
    </p:spTree>
    <p:extLst>
      <p:ext uri="{BB962C8B-B14F-4D97-AF65-F5344CB8AC3E}">
        <p14:creationId xmlns:p14="http://schemas.microsoft.com/office/powerpoint/2010/main" val="55584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E07F0-F13B-4599-B49B-AEB84A54B559}"/>
              </a:ext>
            </a:extLst>
          </p:cNvPr>
          <p:cNvSpPr>
            <a:spLocks noGrp="1"/>
          </p:cNvSpPr>
          <p:nvPr>
            <p:ph type="title"/>
          </p:nvPr>
        </p:nvSpPr>
        <p:spPr>
          <a:xfrm>
            <a:off x="1638760" y="1873495"/>
            <a:ext cx="7104547" cy="3941678"/>
          </a:xfrm>
        </p:spPr>
        <p:txBody>
          <a:bodyPr>
            <a:noAutofit/>
          </a:bodyPr>
          <a:lstStyle/>
          <a:p>
            <a:pPr fontAlgn="base"/>
            <a:r>
              <a:rPr lang="en-GB" sz="1800" dirty="0">
                <a:effectLst/>
                <a:latin typeface="Calibri" panose="020F0502020204030204" pitchFamily="34" charset="0"/>
                <a:ea typeface="Times New Roman" panose="02020603050405020304" pitchFamily="18" charset="0"/>
                <a:cs typeface="Calibri" panose="020F0502020204030204" pitchFamily="34" charset="0"/>
              </a:rPr>
              <a:t>my views on what I can do have massively changed. I think I've realised that I could live without a lot more than what I thought I could live without. And, like, I don't know like going to the shops, or just buy and sell for sake of buying it. I've realised that I don't need that </a:t>
            </a:r>
            <a:r>
              <a:rPr lang="en-GB" sz="1800" b="1" dirty="0">
                <a:effectLst/>
                <a:latin typeface="Calibri" panose="020F0502020204030204" pitchFamily="34" charset="0"/>
                <a:ea typeface="Times New Roman" panose="02020603050405020304" pitchFamily="18" charset="0"/>
                <a:cs typeface="Calibri" panose="020F0502020204030204" pitchFamily="34" charset="0"/>
              </a:rPr>
              <a:t>I don't need to spend all that money, I don't need all them new things</a:t>
            </a:r>
            <a:r>
              <a:rPr lang="en-GB" sz="1800" dirty="0">
                <a:effectLst/>
                <a:latin typeface="Calibri" panose="020F0502020204030204" pitchFamily="34" charset="0"/>
                <a:ea typeface="Times New Roman" panose="02020603050405020304" pitchFamily="18" charset="0"/>
                <a:cs typeface="Calibri" panose="020F0502020204030204" pitchFamily="34" charset="0"/>
              </a:rPr>
              <a:t>. And I think I've just learned that I can, I can live without a lot of what I thought I couldn't live without.</a:t>
            </a:r>
            <a:br>
              <a:rPr lang="en-GB" sz="1800" dirty="0">
                <a:effectLst/>
                <a:latin typeface="Calibri" panose="020F0502020204030204" pitchFamily="34" charset="0"/>
                <a:ea typeface="Times New Roman" panose="02020603050405020304" pitchFamily="18" charset="0"/>
                <a:cs typeface="Calibri" panose="020F0502020204030204" pitchFamily="34" charset="0"/>
              </a:rPr>
            </a:br>
            <a:br>
              <a:rPr lang="en-GB" sz="1800" dirty="0">
                <a:effectLst/>
                <a:latin typeface="Calibri" panose="020F0502020204030204" pitchFamily="34" charset="0"/>
                <a:ea typeface="Times New Roman" panose="02020603050405020304" pitchFamily="18" charset="0"/>
                <a:cs typeface="Calibri" panose="020F0502020204030204" pitchFamily="34" charset="0"/>
              </a:rPr>
            </a:br>
            <a:r>
              <a:rPr lang="en-GB" sz="1800" dirty="0">
                <a:effectLst/>
                <a:latin typeface="Calibri" panose="020F0502020204030204" pitchFamily="34" charset="0"/>
                <a:ea typeface="Times New Roman" panose="02020603050405020304" pitchFamily="18" charset="0"/>
                <a:cs typeface="Calibri" panose="020F0502020204030204" pitchFamily="34" charset="0"/>
              </a:rPr>
              <a:t>I think I've been, I'll be more </a:t>
            </a:r>
            <a:r>
              <a:rPr lang="en-GB" sz="1800" b="1" dirty="0">
                <a:effectLst/>
                <a:latin typeface="Calibri" panose="020F0502020204030204" pitchFamily="34" charset="0"/>
                <a:ea typeface="Times New Roman" panose="02020603050405020304" pitchFamily="18" charset="0"/>
                <a:cs typeface="Calibri" panose="020F0502020204030204" pitchFamily="34" charset="0"/>
              </a:rPr>
              <a:t>conscious</a:t>
            </a:r>
            <a:r>
              <a:rPr lang="en-GB" sz="1800" dirty="0">
                <a:effectLst/>
                <a:latin typeface="Calibri" panose="020F0502020204030204" pitchFamily="34" charset="0"/>
                <a:ea typeface="Times New Roman" panose="02020603050405020304" pitchFamily="18" charset="0"/>
                <a:cs typeface="Calibri" panose="020F0502020204030204" pitchFamily="34" charset="0"/>
              </a:rPr>
              <a:t> of like shopping places are more and more economically friendly or more in touch with ecological justice, kind of issues, and like I'm definitely more conscious of my, the impact of me shopping at a certain place has on – how it </a:t>
            </a:r>
            <a:r>
              <a:rPr lang="en-GB" sz="1800" b="1" dirty="0">
                <a:effectLst/>
                <a:latin typeface="Calibri" panose="020F0502020204030204" pitchFamily="34" charset="0"/>
                <a:ea typeface="Times New Roman" panose="02020603050405020304" pitchFamily="18" charset="0"/>
                <a:cs typeface="Calibri" panose="020F0502020204030204" pitchFamily="34" charset="0"/>
              </a:rPr>
              <a:t>impacts different aspects of things </a:t>
            </a:r>
            <a:endParaRPr lang="en-GB" sz="16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3" name="Text Placeholder 2">
            <a:extLst>
              <a:ext uri="{FF2B5EF4-FFF2-40B4-BE49-F238E27FC236}">
                <a16:creationId xmlns:a16="http://schemas.microsoft.com/office/drawing/2014/main" id="{2036E292-5A53-40D9-8E4D-78AA1CE445E4}"/>
              </a:ext>
            </a:extLst>
          </p:cNvPr>
          <p:cNvSpPr>
            <a:spLocks noGrp="1"/>
          </p:cNvSpPr>
          <p:nvPr>
            <p:ph type="body" idx="1"/>
          </p:nvPr>
        </p:nvSpPr>
        <p:spPr>
          <a:xfrm>
            <a:off x="1511174" y="1576524"/>
            <a:ext cx="9169652" cy="848177"/>
          </a:xfrm>
        </p:spPr>
        <p:txBody>
          <a:bodyPr>
            <a:normAutofit/>
          </a:bodyPr>
          <a:lstStyle/>
          <a:p>
            <a:r>
              <a:rPr lang="en-GB" dirty="0">
                <a:solidFill>
                  <a:schemeClr val="tx1">
                    <a:lumMod val="75000"/>
                  </a:schemeClr>
                </a:solidFill>
              </a:rPr>
              <a:t>Covid</a:t>
            </a:r>
          </a:p>
        </p:txBody>
      </p:sp>
    </p:spTree>
    <p:extLst>
      <p:ext uri="{BB962C8B-B14F-4D97-AF65-F5344CB8AC3E}">
        <p14:creationId xmlns:p14="http://schemas.microsoft.com/office/powerpoint/2010/main" val="3768319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3184" y="2097931"/>
            <a:ext cx="3914314" cy="582777"/>
          </a:xfrm>
        </p:spPr>
        <p:txBody>
          <a:bodyPr>
            <a:noAutofit/>
          </a:bodyPr>
          <a:lstStyle/>
          <a:p>
            <a:r>
              <a:rPr lang="en-GB" sz="3200" b="0" dirty="0">
                <a:effectLst/>
                <a:latin typeface="Gotham SSm A"/>
              </a:rPr>
              <a:t>YSJU students and ecological justice: expectations, anxieties and agency</a:t>
            </a:r>
            <a:br>
              <a:rPr lang="en-GB" sz="2400" b="0" dirty="0">
                <a:effectLst/>
                <a:latin typeface="Gotham SSm A"/>
              </a:rPr>
            </a:br>
            <a:br>
              <a:rPr lang="en-GB" sz="2400" b="0" dirty="0">
                <a:effectLst/>
                <a:latin typeface="Gotham SSm A"/>
              </a:rPr>
            </a:br>
            <a:r>
              <a:rPr lang="en-GB" sz="2400" b="0" dirty="0">
                <a:effectLst/>
                <a:latin typeface="Gotham SSm A"/>
              </a:rPr>
              <a:t>Research design:</a:t>
            </a:r>
            <a:endParaRPr lang="en-US" sz="2400" dirty="0">
              <a:latin typeface="Gotham SSm A"/>
            </a:endParaRPr>
          </a:p>
        </p:txBody>
      </p:sp>
      <p:sp>
        <p:nvSpPr>
          <p:cNvPr id="7" name="TextBox 6">
            <a:extLst>
              <a:ext uri="{FF2B5EF4-FFF2-40B4-BE49-F238E27FC236}">
                <a16:creationId xmlns:a16="http://schemas.microsoft.com/office/drawing/2014/main" id="{03B051A6-7BF2-4B14-BD89-1E38D6E0B15E}"/>
              </a:ext>
            </a:extLst>
          </p:cNvPr>
          <p:cNvSpPr txBox="1"/>
          <p:nvPr/>
        </p:nvSpPr>
        <p:spPr>
          <a:xfrm>
            <a:off x="1777570" y="2586519"/>
            <a:ext cx="4318430" cy="3139321"/>
          </a:xfrm>
          <a:prstGeom prst="rect">
            <a:avLst/>
          </a:prstGeom>
          <a:noFill/>
        </p:spPr>
        <p:txBody>
          <a:bodyPr wrap="square">
            <a:spAutoFit/>
          </a:bodyPr>
          <a:lstStyle/>
          <a:p>
            <a:endParaRPr lang="en-GB" dirty="0">
              <a:solidFill>
                <a:schemeClr val="bg1"/>
              </a:solidFill>
              <a:latin typeface="Gotham SSm A"/>
            </a:endParaRPr>
          </a:p>
          <a:p>
            <a:r>
              <a:rPr lang="en-GB" dirty="0">
                <a:solidFill>
                  <a:schemeClr val="bg1"/>
                </a:solidFill>
                <a:latin typeface="Arial" panose="020B0604020202020204" pitchFamily="34" charset="0"/>
              </a:rPr>
              <a:t>Mixed methods design:</a:t>
            </a:r>
          </a:p>
          <a:p>
            <a:pPr marL="342900" indent="-342900">
              <a:buFont typeface="+mj-lt"/>
              <a:buAutoNum type="arabicPeriod"/>
            </a:pPr>
            <a:r>
              <a:rPr lang="en-GB" dirty="0">
                <a:solidFill>
                  <a:schemeClr val="bg1"/>
                </a:solidFill>
                <a:latin typeface="Arial" panose="020B0604020202020204" pitchFamily="34" charset="0"/>
              </a:rPr>
              <a:t>7 </a:t>
            </a:r>
            <a:r>
              <a:rPr lang="en-GB" b="0" i="0" dirty="0">
                <a:solidFill>
                  <a:schemeClr val="bg1"/>
                </a:solidFill>
                <a:effectLst/>
                <a:latin typeface="Arial" panose="020B0604020202020204" pitchFamily="34" charset="0"/>
              </a:rPr>
              <a:t>focus groups of 23 students from varied programmes and across all levels from Undergraduate to Doctoral</a:t>
            </a:r>
          </a:p>
          <a:p>
            <a:pPr marL="342900" indent="-342900">
              <a:buFont typeface="+mj-lt"/>
              <a:buAutoNum type="arabicPeriod"/>
            </a:pPr>
            <a:r>
              <a:rPr lang="en-GB" dirty="0">
                <a:solidFill>
                  <a:schemeClr val="bg1"/>
                </a:solidFill>
                <a:latin typeface="Arial" panose="020B0604020202020204" pitchFamily="34" charset="0"/>
              </a:rPr>
              <a:t>A </a:t>
            </a:r>
            <a:r>
              <a:rPr lang="en-GB" dirty="0" err="1">
                <a:solidFill>
                  <a:schemeClr val="bg1"/>
                </a:solidFill>
                <a:latin typeface="Arial" panose="020B0604020202020204" pitchFamily="34" charset="0"/>
              </a:rPr>
              <a:t>Mentimeter</a:t>
            </a:r>
            <a:r>
              <a:rPr lang="en-GB" dirty="0">
                <a:solidFill>
                  <a:schemeClr val="bg1"/>
                </a:solidFill>
                <a:latin typeface="Arial" panose="020B0604020202020204" pitchFamily="34" charset="0"/>
              </a:rPr>
              <a:t> survey (250 responses from YSJ students) with both closed quantitative items and open qualitative responses.</a:t>
            </a:r>
            <a:endParaRPr lang="en-GB" b="0" i="0" dirty="0">
              <a:solidFill>
                <a:schemeClr val="bg1"/>
              </a:solidFill>
              <a:effectLst/>
              <a:latin typeface="Arial" panose="020B0604020202020204" pitchFamily="34" charset="0"/>
            </a:endParaRPr>
          </a:p>
          <a:p>
            <a:endParaRPr lang="en-GB" dirty="0">
              <a:solidFill>
                <a:schemeClr val="bg1"/>
              </a:solidFill>
            </a:endParaRPr>
          </a:p>
        </p:txBody>
      </p:sp>
    </p:spTree>
    <p:extLst>
      <p:ext uri="{BB962C8B-B14F-4D97-AF65-F5344CB8AC3E}">
        <p14:creationId xmlns:p14="http://schemas.microsoft.com/office/powerpoint/2010/main" val="1698719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E07F0-F13B-4599-B49B-AEB84A54B559}"/>
              </a:ext>
            </a:extLst>
          </p:cNvPr>
          <p:cNvSpPr>
            <a:spLocks noGrp="1"/>
          </p:cNvSpPr>
          <p:nvPr>
            <p:ph type="title"/>
          </p:nvPr>
        </p:nvSpPr>
        <p:spPr>
          <a:xfrm>
            <a:off x="1618213" y="2346107"/>
            <a:ext cx="7104547" cy="3941678"/>
          </a:xfrm>
        </p:spPr>
        <p:txBody>
          <a:bodyPr>
            <a:noAutofit/>
          </a:bodyPr>
          <a:lstStyle/>
          <a:p>
            <a:pPr>
              <a:lnSpc>
                <a:spcPct val="107000"/>
              </a:lnSpc>
              <a:spcAft>
                <a:spcPts val="800"/>
              </a:spcAft>
            </a:pPr>
            <a:r>
              <a:rPr lang="en-GB" sz="1600" dirty="0">
                <a:effectLst/>
                <a:latin typeface="Calibri" panose="020F0502020204030204" pitchFamily="34" charset="0"/>
                <a:ea typeface="Times New Roman" panose="02020603050405020304" pitchFamily="18" charset="0"/>
                <a:cs typeface="Calibri" panose="020F0502020204030204" pitchFamily="34" charset="0"/>
              </a:rPr>
              <a:t>After initially feeling the planet was breathing a huge sigh of relief and giving us the breathing space to stop and reconnect with the planet, I feel that we have returned to unsustainable life styles with little thought for the long-term repercussions</a:t>
            </a:r>
            <a:br>
              <a:rPr lang="en-GB" sz="1600" dirty="0">
                <a:effectLst/>
                <a:latin typeface="Calibri" panose="020F0502020204030204" pitchFamily="34" charset="0"/>
                <a:ea typeface="Times New Roman" panose="02020603050405020304" pitchFamily="18" charset="0"/>
                <a:cs typeface="Calibri" panose="020F0502020204030204" pitchFamily="34" charset="0"/>
              </a:rPr>
            </a:br>
            <a:br>
              <a:rPr lang="en-GB" sz="1600" dirty="0">
                <a:effectLst/>
                <a:latin typeface="Calibri" panose="020F0502020204030204" pitchFamily="34" charset="0"/>
                <a:ea typeface="Times New Roman" panose="02020603050405020304" pitchFamily="18" charset="0"/>
                <a:cs typeface="Calibri" panose="020F0502020204030204" pitchFamily="34" charset="0"/>
              </a:rPr>
            </a:br>
            <a:r>
              <a:rPr lang="en-GB" sz="1600" dirty="0">
                <a:effectLst/>
                <a:latin typeface="Calibri" panose="020F0502020204030204" pitchFamily="34" charset="0"/>
                <a:ea typeface="Times New Roman" panose="02020603050405020304" pitchFamily="18" charset="0"/>
                <a:cs typeface="Calibri" panose="020F0502020204030204" pitchFamily="34" charset="0"/>
              </a:rPr>
              <a:t>I had hope that the Corona Virus would bring people together. Trivial debates would be put into perspective, but now they have seemed to have become even more exaggerated</a:t>
            </a:r>
            <a:br>
              <a:rPr lang="en-GB" sz="1600" dirty="0">
                <a:effectLst/>
                <a:latin typeface="Calibri" panose="020F0502020204030204" pitchFamily="34" charset="0"/>
                <a:ea typeface="Calibri" panose="020F0502020204030204" pitchFamily="34" charset="0"/>
                <a:cs typeface="Times New Roman" panose="02020603050405020304" pitchFamily="18" charset="0"/>
              </a:rPr>
            </a:br>
            <a:br>
              <a:rPr lang="en-GB" sz="1600" dirty="0">
                <a:effectLst/>
                <a:latin typeface="Calibri" panose="020F0502020204030204" pitchFamily="34" charset="0"/>
                <a:ea typeface="Times New Roman" panose="02020603050405020304" pitchFamily="18" charset="0"/>
                <a:cs typeface="Calibri" panose="020F0502020204030204" pitchFamily="34" charset="0"/>
              </a:rPr>
            </a:br>
            <a:r>
              <a:rPr lang="en-GB" sz="1600" dirty="0">
                <a:effectLst/>
                <a:latin typeface="Calibri" panose="020F0502020204030204" pitchFamily="34" charset="0"/>
                <a:ea typeface="Roboto"/>
                <a:cs typeface="Calibri" panose="020F0502020204030204" pitchFamily="34" charset="0"/>
              </a:rPr>
              <a:t>I honestly just see it as more of an uphill battle now. I think if anything </a:t>
            </a:r>
            <a:r>
              <a:rPr lang="en-GB" sz="1600" b="1" dirty="0">
                <a:effectLst/>
                <a:latin typeface="Calibri" panose="020F0502020204030204" pitchFamily="34" charset="0"/>
                <a:ea typeface="Roboto"/>
                <a:cs typeface="Calibri" panose="020F0502020204030204" pitchFamily="34" charset="0"/>
              </a:rPr>
              <a:t>it will probably motivate me more, because it's </a:t>
            </a:r>
            <a:r>
              <a:rPr lang="en-GB" sz="1600" b="1" dirty="0" err="1">
                <a:effectLst/>
                <a:latin typeface="Calibri" panose="020F0502020204030204" pitchFamily="34" charset="0"/>
                <a:ea typeface="Roboto"/>
                <a:cs typeface="Calibri" panose="020F0502020204030204" pitchFamily="34" charset="0"/>
              </a:rPr>
              <a:t>gonna</a:t>
            </a:r>
            <a:r>
              <a:rPr lang="en-GB" sz="1600" b="1" dirty="0">
                <a:effectLst/>
                <a:latin typeface="Calibri" panose="020F0502020204030204" pitchFamily="34" charset="0"/>
                <a:ea typeface="Roboto"/>
                <a:cs typeface="Calibri" panose="020F0502020204030204" pitchFamily="34" charset="0"/>
              </a:rPr>
              <a:t> be harder now. </a:t>
            </a:r>
            <a:r>
              <a:rPr lang="en-GB" sz="1600" dirty="0">
                <a:effectLst/>
                <a:latin typeface="Calibri" panose="020F0502020204030204" pitchFamily="34" charset="0"/>
                <a:ea typeface="Roboto"/>
                <a:cs typeface="Calibri" panose="020F0502020204030204" pitchFamily="34" charset="0"/>
              </a:rPr>
              <a:t>A while before there was all the, you know, white wannabe hippie liberals </a:t>
            </a:r>
            <a:r>
              <a:rPr lang="en-GB" sz="1600" dirty="0">
                <a:latin typeface="Calibri" panose="020F0502020204030204" pitchFamily="34" charset="0"/>
                <a:ea typeface="Roboto"/>
                <a:cs typeface="Calibri" panose="020F0502020204030204" pitchFamily="34" charset="0"/>
              </a:rPr>
              <a:t>[</a:t>
            </a:r>
            <a:r>
              <a:rPr lang="en-GB" sz="1600" dirty="0">
                <a:effectLst/>
                <a:latin typeface="Calibri" panose="020F0502020204030204" pitchFamily="34" charset="0"/>
                <a:ea typeface="Roboto"/>
                <a:cs typeface="Calibri" panose="020F0502020204030204" pitchFamily="34" charset="0"/>
              </a:rPr>
              <a:t>…] I prioritise my selfish needs so screw the environment, let's get everything reopened. Like we've lost the voice, and yeah it was a </a:t>
            </a:r>
            <a:r>
              <a:rPr lang="en-GB" sz="1600" b="1" dirty="0">
                <a:effectLst/>
                <a:latin typeface="Calibri" panose="020F0502020204030204" pitchFamily="34" charset="0"/>
                <a:ea typeface="Roboto"/>
                <a:cs typeface="Calibri" panose="020F0502020204030204" pitchFamily="34" charset="0"/>
              </a:rPr>
              <a:t>vapid pointless voice</a:t>
            </a:r>
            <a:r>
              <a:rPr lang="en-GB" sz="1600" dirty="0">
                <a:effectLst/>
                <a:latin typeface="Calibri" panose="020F0502020204030204" pitchFamily="34" charset="0"/>
                <a:ea typeface="Roboto"/>
                <a:cs typeface="Calibri" panose="020F0502020204030204" pitchFamily="34" charset="0"/>
              </a:rPr>
              <a:t>, but they were voices backing up the call, this sort of thing. So I think now, </a:t>
            </a:r>
            <a:r>
              <a:rPr lang="en-GB" sz="1600" b="1" dirty="0">
                <a:effectLst/>
                <a:latin typeface="Calibri" panose="020F0502020204030204" pitchFamily="34" charset="0"/>
                <a:ea typeface="Roboto"/>
                <a:cs typeface="Calibri" panose="020F0502020204030204" pitchFamily="34" charset="0"/>
              </a:rPr>
              <a:t>COVID brought a lot of the selfish side out of a lot of people</a:t>
            </a:r>
            <a:r>
              <a:rPr lang="en-GB" sz="1600" dirty="0">
                <a:effectLst/>
                <a:latin typeface="Calibri" panose="020F0502020204030204" pitchFamily="34" charset="0"/>
                <a:ea typeface="Roboto"/>
                <a:cs typeface="Calibri" panose="020F0502020204030204" pitchFamily="34" charset="0"/>
              </a:rPr>
              <a:t>. And I think we're </a:t>
            </a:r>
            <a:r>
              <a:rPr lang="en-GB" sz="1600" dirty="0" err="1">
                <a:effectLst/>
                <a:latin typeface="Calibri" panose="020F0502020204030204" pitchFamily="34" charset="0"/>
                <a:ea typeface="Roboto"/>
                <a:cs typeface="Calibri" panose="020F0502020204030204" pitchFamily="34" charset="0"/>
              </a:rPr>
              <a:t>gonna</a:t>
            </a:r>
            <a:r>
              <a:rPr lang="en-GB" sz="1600" dirty="0">
                <a:effectLst/>
                <a:latin typeface="Calibri" panose="020F0502020204030204" pitchFamily="34" charset="0"/>
                <a:ea typeface="Roboto"/>
                <a:cs typeface="Calibri" panose="020F0502020204030204" pitchFamily="34" charset="0"/>
              </a:rPr>
              <a:t> see that as more of a fight for everything else to come. </a:t>
            </a:r>
            <a:endParaRPr lang="en-GB" sz="16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3" name="Text Placeholder 2">
            <a:extLst>
              <a:ext uri="{FF2B5EF4-FFF2-40B4-BE49-F238E27FC236}">
                <a16:creationId xmlns:a16="http://schemas.microsoft.com/office/drawing/2014/main" id="{2036E292-5A53-40D9-8E4D-78AA1CE445E4}"/>
              </a:ext>
            </a:extLst>
          </p:cNvPr>
          <p:cNvSpPr>
            <a:spLocks noGrp="1"/>
          </p:cNvSpPr>
          <p:nvPr>
            <p:ph type="body" idx="1"/>
          </p:nvPr>
        </p:nvSpPr>
        <p:spPr>
          <a:xfrm>
            <a:off x="1511174" y="1576524"/>
            <a:ext cx="9169652" cy="848177"/>
          </a:xfrm>
        </p:spPr>
        <p:txBody>
          <a:bodyPr>
            <a:normAutofit/>
          </a:bodyPr>
          <a:lstStyle/>
          <a:p>
            <a:r>
              <a:rPr lang="en-GB" dirty="0">
                <a:solidFill>
                  <a:schemeClr val="tx1">
                    <a:lumMod val="75000"/>
                  </a:schemeClr>
                </a:solidFill>
              </a:rPr>
              <a:t>Covid</a:t>
            </a:r>
          </a:p>
        </p:txBody>
      </p:sp>
    </p:spTree>
    <p:extLst>
      <p:ext uri="{BB962C8B-B14F-4D97-AF65-F5344CB8AC3E}">
        <p14:creationId xmlns:p14="http://schemas.microsoft.com/office/powerpoint/2010/main" val="2916365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95376" y="1188089"/>
            <a:ext cx="5065019" cy="582777"/>
          </a:xfrm>
        </p:spPr>
        <p:txBody>
          <a:bodyPr>
            <a:noAutofit/>
          </a:bodyPr>
          <a:lstStyle/>
          <a:p>
            <a:r>
              <a:rPr lang="en-GB" sz="2400" b="0" i="0" dirty="0">
                <a:effectLst/>
                <a:latin typeface="Gotham SSm A"/>
              </a:rPr>
              <a:t>YSJU students and ecological justice: agency</a:t>
            </a:r>
            <a:br>
              <a:rPr lang="en-GB" sz="2400" b="0" i="0" dirty="0">
                <a:effectLst/>
                <a:latin typeface="Gotham SSm A"/>
              </a:rPr>
            </a:br>
            <a:br>
              <a:rPr lang="en-GB" sz="2400" b="0" i="0" dirty="0">
                <a:effectLst/>
                <a:latin typeface="Gotham SSm A"/>
              </a:rPr>
            </a:br>
            <a:r>
              <a:rPr lang="en-GB" sz="2400" b="0" i="0" dirty="0">
                <a:effectLst/>
                <a:latin typeface="Gotham SSm A"/>
              </a:rPr>
              <a:t>More work needed!</a:t>
            </a:r>
            <a:endParaRPr lang="en-US" sz="2400" dirty="0">
              <a:latin typeface="Gotham SSm A"/>
            </a:endParaRPr>
          </a:p>
        </p:txBody>
      </p:sp>
      <p:sp>
        <p:nvSpPr>
          <p:cNvPr id="5" name="TextBox 4">
            <a:extLst>
              <a:ext uri="{FF2B5EF4-FFF2-40B4-BE49-F238E27FC236}">
                <a16:creationId xmlns:a16="http://schemas.microsoft.com/office/drawing/2014/main" id="{58A34D7E-D6C2-4440-ADC8-099FD704253D}"/>
              </a:ext>
            </a:extLst>
          </p:cNvPr>
          <p:cNvSpPr txBox="1"/>
          <p:nvPr/>
        </p:nvSpPr>
        <p:spPr>
          <a:xfrm>
            <a:off x="1695376" y="2505859"/>
            <a:ext cx="4828714" cy="3416320"/>
          </a:xfrm>
          <a:prstGeom prst="rect">
            <a:avLst/>
          </a:prstGeom>
          <a:noFill/>
        </p:spPr>
        <p:txBody>
          <a:bodyPr wrap="square">
            <a:spAutoFit/>
          </a:bodyPr>
          <a:lstStyle/>
          <a:p>
            <a:pPr algn="l" rtl="0" fontAlgn="base"/>
            <a:r>
              <a:rPr lang="en-GB" dirty="0">
                <a:solidFill>
                  <a:schemeClr val="bg1"/>
                </a:solidFill>
                <a:latin typeface="Arial" panose="020B0604020202020204" pitchFamily="34" charset="0"/>
              </a:rPr>
              <a:t>Work on current data set continues – closer linguistic analysis using CDA tools</a:t>
            </a:r>
          </a:p>
          <a:p>
            <a:pPr algn="l" rtl="0" fontAlgn="base"/>
            <a:endParaRPr lang="en-GB" dirty="0">
              <a:solidFill>
                <a:schemeClr val="bg1"/>
              </a:solidFill>
              <a:latin typeface="Arial" panose="020B0604020202020204" pitchFamily="34" charset="0"/>
            </a:endParaRPr>
          </a:p>
          <a:p>
            <a:pPr algn="l" rtl="0" fontAlgn="base"/>
            <a:r>
              <a:rPr lang="en-GB" dirty="0">
                <a:solidFill>
                  <a:schemeClr val="bg1"/>
                </a:solidFill>
                <a:latin typeface="Arial" panose="020B0604020202020204" pitchFamily="34" charset="0"/>
              </a:rPr>
              <a:t>Considering the stories-we-live-by (</a:t>
            </a:r>
            <a:r>
              <a:rPr lang="en-GB" dirty="0" err="1">
                <a:solidFill>
                  <a:schemeClr val="bg1"/>
                </a:solidFill>
                <a:latin typeface="Arial" panose="020B0604020202020204" pitchFamily="34" charset="0"/>
              </a:rPr>
              <a:t>Stibbe</a:t>
            </a:r>
            <a:r>
              <a:rPr lang="en-GB" dirty="0">
                <a:solidFill>
                  <a:schemeClr val="bg1"/>
                </a:solidFill>
                <a:latin typeface="Arial" panose="020B0604020202020204" pitchFamily="34" charset="0"/>
              </a:rPr>
              <a:t>) that are embedded in the participants’ talk and at the role fatalistic and probabilistic stances towards the future play (</a:t>
            </a:r>
            <a:r>
              <a:rPr lang="en-GB" dirty="0" err="1">
                <a:solidFill>
                  <a:schemeClr val="bg1"/>
                </a:solidFill>
                <a:latin typeface="Arial" panose="020B0604020202020204" pitchFamily="34" charset="0"/>
              </a:rPr>
              <a:t>Scollon</a:t>
            </a:r>
            <a:r>
              <a:rPr lang="en-GB" dirty="0">
                <a:solidFill>
                  <a:schemeClr val="bg1"/>
                </a:solidFill>
                <a:latin typeface="Arial" panose="020B0604020202020204" pitchFamily="34" charset="0"/>
              </a:rPr>
              <a:t> and </a:t>
            </a:r>
            <a:r>
              <a:rPr lang="en-GB" dirty="0" err="1">
                <a:solidFill>
                  <a:schemeClr val="bg1"/>
                </a:solidFill>
                <a:latin typeface="Arial" panose="020B0604020202020204" pitchFamily="34" charset="0"/>
              </a:rPr>
              <a:t>Scollon</a:t>
            </a:r>
            <a:r>
              <a:rPr lang="en-GB" dirty="0">
                <a:solidFill>
                  <a:schemeClr val="bg1"/>
                </a:solidFill>
                <a:latin typeface="Arial" panose="020B0604020202020204" pitchFamily="34" charset="0"/>
              </a:rPr>
              <a:t>)</a:t>
            </a:r>
          </a:p>
          <a:p>
            <a:pPr algn="l" rtl="0" fontAlgn="base"/>
            <a:endParaRPr lang="en-GB" dirty="0">
              <a:solidFill>
                <a:schemeClr val="bg1"/>
              </a:solidFill>
              <a:latin typeface="Arial" panose="020B0604020202020204" pitchFamily="34" charset="0"/>
            </a:endParaRPr>
          </a:p>
          <a:p>
            <a:pPr algn="l" rtl="0" fontAlgn="base"/>
            <a:r>
              <a:rPr lang="en-GB" dirty="0">
                <a:solidFill>
                  <a:schemeClr val="bg1"/>
                </a:solidFill>
                <a:latin typeface="Arial" panose="020B0604020202020204" pitchFamily="34" charset="0"/>
              </a:rPr>
              <a:t>Next stage of the study</a:t>
            </a:r>
          </a:p>
          <a:p>
            <a:pPr algn="l" rtl="0" fontAlgn="base"/>
            <a:endParaRPr lang="en-GB" b="0" i="0" dirty="0">
              <a:solidFill>
                <a:schemeClr val="bg1"/>
              </a:solidFill>
              <a:effectLst/>
              <a:latin typeface="Arial" panose="020B0604020202020204" pitchFamily="34" charset="0"/>
            </a:endParaRPr>
          </a:p>
          <a:p>
            <a:pPr algn="l" rtl="0" fontAlgn="base"/>
            <a:endParaRPr lang="en-GB" b="0" i="0" dirty="0">
              <a:solidFill>
                <a:schemeClr val="bg1"/>
              </a:solidFill>
              <a:effectLst/>
              <a:latin typeface="Segoe UI" panose="020B0502040204020203" pitchFamily="34" charset="0"/>
            </a:endParaRPr>
          </a:p>
        </p:txBody>
      </p:sp>
    </p:spTree>
    <p:extLst>
      <p:ext uri="{BB962C8B-B14F-4D97-AF65-F5344CB8AC3E}">
        <p14:creationId xmlns:p14="http://schemas.microsoft.com/office/powerpoint/2010/main" val="702445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95376" y="1188089"/>
            <a:ext cx="5065019" cy="582777"/>
          </a:xfrm>
        </p:spPr>
        <p:txBody>
          <a:bodyPr>
            <a:noAutofit/>
          </a:bodyPr>
          <a:lstStyle/>
          <a:p>
            <a:r>
              <a:rPr lang="en-GB" sz="2400" b="0" i="0" dirty="0">
                <a:effectLst/>
                <a:latin typeface="Gotham SSm A"/>
              </a:rPr>
              <a:t>YSJU students and ecological justice: pedagogies, practices and principles - A cross-school participatory action research collaboration, with students as co-researchers. </a:t>
            </a:r>
            <a:endParaRPr lang="en-US" sz="2400" dirty="0">
              <a:latin typeface="Gotham SSm A"/>
            </a:endParaRPr>
          </a:p>
        </p:txBody>
      </p:sp>
      <p:sp>
        <p:nvSpPr>
          <p:cNvPr id="5" name="TextBox 4">
            <a:extLst>
              <a:ext uri="{FF2B5EF4-FFF2-40B4-BE49-F238E27FC236}">
                <a16:creationId xmlns:a16="http://schemas.microsoft.com/office/drawing/2014/main" id="{58A34D7E-D6C2-4440-ADC8-099FD704253D}"/>
              </a:ext>
            </a:extLst>
          </p:cNvPr>
          <p:cNvSpPr txBox="1"/>
          <p:nvPr/>
        </p:nvSpPr>
        <p:spPr>
          <a:xfrm>
            <a:off x="1695376" y="1848313"/>
            <a:ext cx="4828714" cy="3970318"/>
          </a:xfrm>
          <a:prstGeom prst="rect">
            <a:avLst/>
          </a:prstGeom>
          <a:noFill/>
        </p:spPr>
        <p:txBody>
          <a:bodyPr wrap="square">
            <a:spAutoFit/>
          </a:bodyPr>
          <a:lstStyle/>
          <a:p>
            <a:pPr algn="l" rtl="0" fontAlgn="base"/>
            <a:r>
              <a:rPr lang="en-GB" sz="1800" b="0" i="0" dirty="0">
                <a:solidFill>
                  <a:schemeClr val="bg1"/>
                </a:solidFill>
                <a:effectLst/>
                <a:latin typeface="Arial" panose="020B0604020202020204" pitchFamily="34" charset="0"/>
              </a:rPr>
              <a:t>1) extra-curricular events and opportunities at YSJ on ecological justice issues</a:t>
            </a:r>
          </a:p>
          <a:p>
            <a:pPr marL="342900" indent="-342900" algn="l" rtl="0" fontAlgn="base">
              <a:buAutoNum type="arabicParenR"/>
            </a:pPr>
            <a:endParaRPr lang="en-GB" b="0" i="0" dirty="0">
              <a:solidFill>
                <a:schemeClr val="bg1"/>
              </a:solidFill>
              <a:effectLst/>
              <a:latin typeface="Segoe UI" panose="020B0502040204020203" pitchFamily="34" charset="0"/>
            </a:endParaRPr>
          </a:p>
          <a:p>
            <a:pPr algn="l" rtl="0" fontAlgn="base"/>
            <a:r>
              <a:rPr lang="en-GB" sz="1800" b="0" i="0" dirty="0">
                <a:solidFill>
                  <a:schemeClr val="bg1"/>
                </a:solidFill>
                <a:effectLst/>
                <a:latin typeface="Arial" panose="020B0604020202020204" pitchFamily="34" charset="0"/>
              </a:rPr>
              <a:t>2) Students’ desire to understand systemic and structural approaches to address interlinked global challenges</a:t>
            </a:r>
          </a:p>
          <a:p>
            <a:pPr algn="l" rtl="0" fontAlgn="base"/>
            <a:endParaRPr lang="en-GB" b="0" i="0" dirty="0">
              <a:solidFill>
                <a:schemeClr val="bg1"/>
              </a:solidFill>
              <a:effectLst/>
              <a:latin typeface="Segoe UI" panose="020B0502040204020203" pitchFamily="34" charset="0"/>
            </a:endParaRPr>
          </a:p>
          <a:p>
            <a:pPr algn="l" rtl="0" fontAlgn="base"/>
            <a:r>
              <a:rPr lang="en-GB" sz="1800" b="0" i="0" dirty="0">
                <a:solidFill>
                  <a:schemeClr val="bg1"/>
                </a:solidFill>
                <a:effectLst/>
                <a:latin typeface="Arial" panose="020B0604020202020204" pitchFamily="34" charset="0"/>
              </a:rPr>
              <a:t>3) The need for students and staff to consider proactively how their programmes might integrate issues of ecological justice in a way that is natural and core to the subject area. </a:t>
            </a:r>
          </a:p>
          <a:p>
            <a:pPr algn="l" rtl="0" fontAlgn="base"/>
            <a:endParaRPr lang="en-GB" b="0" i="0" dirty="0">
              <a:solidFill>
                <a:schemeClr val="bg1"/>
              </a:solidFill>
              <a:effectLst/>
              <a:latin typeface="Segoe UI" panose="020B0502040204020203" pitchFamily="34" charset="0"/>
            </a:endParaRPr>
          </a:p>
          <a:p>
            <a:pPr algn="l" rtl="0" fontAlgn="base"/>
            <a:r>
              <a:rPr lang="en-GB" sz="1800" b="0" i="0" dirty="0">
                <a:solidFill>
                  <a:schemeClr val="bg1"/>
                </a:solidFill>
                <a:effectLst/>
                <a:latin typeface="Arial" panose="020B0604020202020204" pitchFamily="34" charset="0"/>
              </a:rPr>
              <a:t>4) The disjuncture between students’ learning and campus environmental practice</a:t>
            </a:r>
            <a:endParaRPr lang="en-GB" b="0" i="0" dirty="0">
              <a:solidFill>
                <a:schemeClr val="bg1"/>
              </a:solidFill>
              <a:effectLst/>
              <a:latin typeface="Segoe UI" panose="020B0502040204020203" pitchFamily="34" charset="0"/>
            </a:endParaRPr>
          </a:p>
        </p:txBody>
      </p:sp>
    </p:spTree>
    <p:extLst>
      <p:ext uri="{BB962C8B-B14F-4D97-AF65-F5344CB8AC3E}">
        <p14:creationId xmlns:p14="http://schemas.microsoft.com/office/powerpoint/2010/main" val="491670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33343-C465-4E8E-9624-62034B904D4B}"/>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92418C7C-2A56-42B1-BF04-F8B5DA12FCB9}"/>
              </a:ext>
            </a:extLst>
          </p:cNvPr>
          <p:cNvSpPr>
            <a:spLocks noGrp="1"/>
          </p:cNvSpPr>
          <p:nvPr>
            <p:ph idx="1"/>
          </p:nvPr>
        </p:nvSpPr>
        <p:spPr/>
        <p:txBody>
          <a:bodyPr/>
          <a:lstStyle/>
          <a:p>
            <a:r>
              <a:rPr lang="en-GB" dirty="0" err="1"/>
              <a:t>Pfautsch</a:t>
            </a:r>
            <a:r>
              <a:rPr lang="en-GB" dirty="0"/>
              <a:t> S. and Gray T. (2017). </a:t>
            </a:r>
            <a:r>
              <a:rPr lang="en-GB" b="0" i="0" dirty="0">
                <a:effectLst/>
                <a:latin typeface="Open Sans" panose="020B0606030504020204" pitchFamily="34" charset="0"/>
              </a:rPr>
              <a:t>Low factual understanding and high anxiety about climate warming impedes university students to become sustainability stewards: An Australian case study. </a:t>
            </a:r>
            <a:r>
              <a:rPr lang="en-GB" b="0" i="0" u="none" strike="noStrike" dirty="0">
                <a:effectLst/>
                <a:latin typeface="Open Sans" panose="020B0606030504020204" pitchFamily="34" charset="0"/>
                <a:hlinkClick r:id="rId2">
                  <a:extLst>
                    <a:ext uri="{A12FA001-AC4F-418D-AE19-62706E023703}">
                      <ahyp:hlinkClr xmlns:ahyp="http://schemas.microsoft.com/office/drawing/2018/hyperlinkcolor" val="tx"/>
                    </a:ext>
                  </a:extLst>
                </a:hlinkClick>
              </a:rPr>
              <a:t>International Journal of Sustainability in Higher Education</a:t>
            </a:r>
            <a:r>
              <a:rPr lang="en-GB" b="0" i="0" u="none" strike="noStrike" dirty="0">
                <a:effectLst/>
                <a:latin typeface="Open Sans" panose="020B0606030504020204" pitchFamily="34" charset="0"/>
              </a:rPr>
              <a:t> 18 (7).</a:t>
            </a:r>
          </a:p>
          <a:p>
            <a:r>
              <a:rPr lang="en-GB" dirty="0" err="1">
                <a:latin typeface="Open Sans" panose="020B0606030504020204" pitchFamily="34" charset="0"/>
              </a:rPr>
              <a:t>Scollon</a:t>
            </a:r>
            <a:r>
              <a:rPr lang="en-GB" dirty="0">
                <a:latin typeface="Open Sans" panose="020B0606030504020204" pitchFamily="34" charset="0"/>
              </a:rPr>
              <a:t> and </a:t>
            </a:r>
            <a:r>
              <a:rPr lang="en-GB" dirty="0" err="1">
                <a:latin typeface="Open Sans" panose="020B0606030504020204" pitchFamily="34" charset="0"/>
              </a:rPr>
              <a:t>Scollon</a:t>
            </a:r>
            <a:r>
              <a:rPr lang="en-GB" dirty="0">
                <a:latin typeface="Open Sans" panose="020B0606030504020204" pitchFamily="34" charset="0"/>
              </a:rPr>
              <a:t> (2000). </a:t>
            </a:r>
            <a:r>
              <a:rPr lang="en-GB" dirty="0"/>
              <a:t>The Construction of Agency and Action in Anticipatory Discourse Positioning Ourselves Against Neo-liberalism Suzanne </a:t>
            </a:r>
            <a:r>
              <a:rPr lang="en-GB" dirty="0" err="1"/>
              <a:t>Scollon</a:t>
            </a:r>
            <a:r>
              <a:rPr lang="en-GB" dirty="0"/>
              <a:t> and Ron </a:t>
            </a:r>
            <a:r>
              <a:rPr lang="en-GB" dirty="0" err="1"/>
              <a:t>Scollon</a:t>
            </a:r>
            <a:r>
              <a:rPr lang="en-GB" dirty="0"/>
              <a:t> Paper  presented at III Conference for Sociocultural Research UNICAMP, Campinas, Sao Pau</a:t>
            </a:r>
            <a:r>
              <a:rPr lang="en-GB" dirty="0">
                <a:latin typeface="Open Sans" panose="020B0606030504020204" pitchFamily="34" charset="0"/>
              </a:rPr>
              <a:t>lo</a:t>
            </a:r>
          </a:p>
          <a:p>
            <a:r>
              <a:rPr lang="en-GB" b="0" i="0" dirty="0" err="1">
                <a:effectLst/>
                <a:latin typeface="Open Sans" panose="020B0606030504020204" pitchFamily="34" charset="0"/>
              </a:rPr>
              <a:t>Stibbe</a:t>
            </a:r>
            <a:r>
              <a:rPr lang="en-GB" b="0" i="0" dirty="0">
                <a:effectLst/>
                <a:latin typeface="Open Sans" panose="020B0606030504020204" pitchFamily="34" charset="0"/>
              </a:rPr>
              <a:t>, A. </a:t>
            </a:r>
            <a:r>
              <a:rPr lang="en-GB" dirty="0">
                <a:latin typeface="Open Sans" panose="020B0606030504020204" pitchFamily="34" charset="0"/>
              </a:rPr>
              <a:t>(2015/ 2021). </a:t>
            </a:r>
            <a:r>
              <a:rPr kumimoji="0" lang="en-US" altLang="en-US" b="0" i="0" u="none" strike="noStrike" cap="none" normalizeH="0" baseline="0" dirty="0" err="1">
                <a:ln>
                  <a:noFill/>
                </a:ln>
                <a:solidFill>
                  <a:srgbClr val="212529"/>
                </a:solidFill>
                <a:effectLst/>
                <a:latin typeface="+mj-lt"/>
              </a:rPr>
              <a:t>Ecolinguistics</a:t>
            </a:r>
            <a:r>
              <a:rPr lang="en-US" altLang="en-US" dirty="0">
                <a:solidFill>
                  <a:srgbClr val="212529"/>
                </a:solidFill>
                <a:latin typeface="+mj-lt"/>
              </a:rPr>
              <a:t>: </a:t>
            </a:r>
            <a:r>
              <a:rPr kumimoji="0" lang="en-US" altLang="en-US" b="0" i="0" u="none" strike="noStrike" cap="none" normalizeH="0" baseline="0" dirty="0">
                <a:ln>
                  <a:noFill/>
                </a:ln>
                <a:solidFill>
                  <a:srgbClr val="343A40"/>
                </a:solidFill>
                <a:effectLst/>
                <a:latin typeface="+mj-lt"/>
              </a:rPr>
              <a:t>Language, Ecology and the Stories We Live By. Routledge</a:t>
            </a:r>
            <a:endParaRPr kumimoji="0" lang="en-US" altLang="en-US" b="0" i="0" u="none" strike="noStrike" cap="none" normalizeH="0" baseline="0" dirty="0">
              <a:ln>
                <a:noFill/>
              </a:ln>
              <a:solidFill>
                <a:srgbClr val="212529"/>
              </a:solidFill>
              <a:effectLst/>
              <a:latin typeface="+mj-lt"/>
            </a:endParaRPr>
          </a:p>
          <a:p>
            <a:r>
              <a:rPr lang="en-GB" dirty="0">
                <a:latin typeface="Open Sans" panose="020B0606030504020204" pitchFamily="34" charset="0"/>
              </a:rPr>
              <a:t> </a:t>
            </a:r>
            <a:endParaRPr lang="en-GB" b="0" i="0" dirty="0">
              <a:effectLst/>
              <a:latin typeface="Open Sans" panose="020B0606030504020204" pitchFamily="34" charset="0"/>
            </a:endParaRPr>
          </a:p>
          <a:p>
            <a:pPr marL="0" indent="0">
              <a:buNone/>
            </a:pPr>
            <a:endParaRPr lang="en-GB" dirty="0"/>
          </a:p>
        </p:txBody>
      </p:sp>
      <p:sp>
        <p:nvSpPr>
          <p:cNvPr id="4" name="Slide Number Placeholder 3">
            <a:extLst>
              <a:ext uri="{FF2B5EF4-FFF2-40B4-BE49-F238E27FC236}">
                <a16:creationId xmlns:a16="http://schemas.microsoft.com/office/drawing/2014/main" id="{0CEC7D98-6E59-425A-A5C8-B2FED4266E1E}"/>
              </a:ext>
            </a:extLst>
          </p:cNvPr>
          <p:cNvSpPr>
            <a:spLocks noGrp="1"/>
          </p:cNvSpPr>
          <p:nvPr>
            <p:ph type="sldNum" sz="quarter" idx="12"/>
          </p:nvPr>
        </p:nvSpPr>
        <p:spPr/>
        <p:txBody>
          <a:bodyPr/>
          <a:lstStyle/>
          <a:p>
            <a:fld id="{9CD8D479-8942-46E8-A226-A4E01F7A105C}" type="slidenum">
              <a:rPr lang="en-GB" smtClean="0"/>
              <a:t>33</a:t>
            </a:fld>
            <a:endParaRPr lang="en-GB"/>
          </a:p>
        </p:txBody>
      </p:sp>
      <p:sp>
        <p:nvSpPr>
          <p:cNvPr id="5" name="Date Placeholder 4">
            <a:extLst>
              <a:ext uri="{FF2B5EF4-FFF2-40B4-BE49-F238E27FC236}">
                <a16:creationId xmlns:a16="http://schemas.microsoft.com/office/drawing/2014/main" id="{F62591CD-E30C-4546-AF36-3D3978EEFD5F}"/>
              </a:ext>
            </a:extLst>
          </p:cNvPr>
          <p:cNvSpPr>
            <a:spLocks noGrp="1"/>
          </p:cNvSpPr>
          <p:nvPr>
            <p:ph type="dt" sz="half" idx="10"/>
          </p:nvPr>
        </p:nvSpPr>
        <p:spPr/>
        <p:txBody>
          <a:bodyPr/>
          <a:lstStyle/>
          <a:p>
            <a:fld id="{6DD1B487-36FD-4CED-B07A-1A81FC6540B1}" type="datetime1">
              <a:rPr lang="en-US" smtClean="0"/>
              <a:pPr/>
              <a:t>5/10/2021</a:t>
            </a:fld>
            <a:endParaRPr lang="en-US" dirty="0"/>
          </a:p>
        </p:txBody>
      </p:sp>
      <p:sp>
        <p:nvSpPr>
          <p:cNvPr id="6" name="Footer Placeholder 5">
            <a:extLst>
              <a:ext uri="{FF2B5EF4-FFF2-40B4-BE49-F238E27FC236}">
                <a16:creationId xmlns:a16="http://schemas.microsoft.com/office/drawing/2014/main" id="{DDAA35DE-7E80-4C3D-BDB4-A4D3CBBD2AE8}"/>
              </a:ext>
            </a:extLst>
          </p:cNvPr>
          <p:cNvSpPr>
            <a:spLocks noGrp="1"/>
          </p:cNvSpPr>
          <p:nvPr>
            <p:ph type="ftr" sz="quarter" idx="11"/>
          </p:nvPr>
        </p:nvSpPr>
        <p:spPr/>
        <p:txBody>
          <a:bodyPr/>
          <a:lstStyle/>
          <a:p>
            <a:r>
              <a:rPr lang="en-US"/>
              <a:t>Add a footer</a:t>
            </a:r>
            <a:endParaRPr lang="en-US" dirty="0"/>
          </a:p>
        </p:txBody>
      </p:sp>
      <p:sp>
        <p:nvSpPr>
          <p:cNvPr id="7" name="Rectangle 1">
            <a:extLst>
              <a:ext uri="{FF2B5EF4-FFF2-40B4-BE49-F238E27FC236}">
                <a16:creationId xmlns:a16="http://schemas.microsoft.com/office/drawing/2014/main" id="{49163AB7-53C0-42CD-85A0-8B892E04B392}"/>
              </a:ext>
            </a:extLst>
          </p:cNvPr>
          <p:cNvSpPr>
            <a:spLocks noChangeArrowheads="1"/>
          </p:cNvSpPr>
          <p:nvPr/>
        </p:nvSpPr>
        <p:spPr bwMode="auto">
          <a:xfrm>
            <a:off x="0" y="70870"/>
            <a:ext cx="65" cy="31545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9044" rIns="0" bIns="19044"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702799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FB597-9C5D-4978-AFCF-1374CDEB9155}"/>
              </a:ext>
            </a:extLst>
          </p:cNvPr>
          <p:cNvSpPr>
            <a:spLocks noGrp="1"/>
          </p:cNvSpPr>
          <p:nvPr>
            <p:ph type="title"/>
          </p:nvPr>
        </p:nvSpPr>
        <p:spPr/>
        <p:txBody>
          <a:bodyPr/>
          <a:lstStyle/>
          <a:p>
            <a:r>
              <a:rPr lang="en-GB" dirty="0"/>
              <a:t>Follow-up reading</a:t>
            </a:r>
          </a:p>
        </p:txBody>
      </p:sp>
      <p:sp>
        <p:nvSpPr>
          <p:cNvPr id="3" name="Content Placeholder 2">
            <a:extLst>
              <a:ext uri="{FF2B5EF4-FFF2-40B4-BE49-F238E27FC236}">
                <a16:creationId xmlns:a16="http://schemas.microsoft.com/office/drawing/2014/main" id="{39B29777-8192-481F-B552-36C9132CB283}"/>
              </a:ext>
            </a:extLst>
          </p:cNvPr>
          <p:cNvSpPr>
            <a:spLocks noGrp="1"/>
          </p:cNvSpPr>
          <p:nvPr>
            <p:ph idx="1"/>
          </p:nvPr>
        </p:nvSpPr>
        <p:spPr/>
        <p:txBody>
          <a:bodyPr>
            <a:normAutofit fontScale="92500" lnSpcReduction="20000"/>
          </a:bodyPr>
          <a:lstStyle/>
          <a:p>
            <a:r>
              <a:rPr lang="en-GB" dirty="0">
                <a:hlinkClick r:id="rId3"/>
              </a:rPr>
              <a:t>https://blog.pachamama.org/how-social-justice-and-environmental-justice-are-intrinsically-interconnected</a:t>
            </a:r>
            <a:endParaRPr lang="en-GB" dirty="0"/>
          </a:p>
          <a:p>
            <a:r>
              <a:rPr lang="en-GB" dirty="0">
                <a:hlinkClick r:id="rId4"/>
              </a:rPr>
              <a:t>https://onlinelibrary.wiley.com/doi/toc/10.1111/(ISSN)1539-6924.environmental-justice-social-injustice</a:t>
            </a:r>
            <a:r>
              <a:rPr lang="en-GB" dirty="0"/>
              <a:t> </a:t>
            </a:r>
          </a:p>
          <a:p>
            <a:r>
              <a:rPr lang="en-GB" dirty="0">
                <a:hlinkClick r:id="rId5"/>
              </a:rPr>
              <a:t>https://ecpr.eu/Filestore/PaperProposal/5ef89598-7149-4b8d-82b3-567750b392f6.pdf</a:t>
            </a:r>
            <a:r>
              <a:rPr lang="en-GB" dirty="0"/>
              <a:t> </a:t>
            </a:r>
          </a:p>
          <a:p>
            <a:r>
              <a:rPr lang="en-GB" dirty="0">
                <a:hlinkClick r:id="rId6"/>
              </a:rPr>
              <a:t>https://sustainability.ucsb.edu/ecological-justice-is-social-justice-too</a:t>
            </a:r>
            <a:r>
              <a:rPr lang="en-GB" dirty="0"/>
              <a:t> </a:t>
            </a:r>
          </a:p>
          <a:p>
            <a:r>
              <a:rPr lang="en-GB" dirty="0">
                <a:hlinkClick r:id="rId7"/>
              </a:rPr>
              <a:t>https://www.theguardian.com/environment/2020/jun/18/environmental-justice-means-racial-justice-say-activists</a:t>
            </a:r>
            <a:endParaRPr lang="en-GB" dirty="0"/>
          </a:p>
          <a:p>
            <a:r>
              <a:rPr lang="en-GB" dirty="0"/>
              <a:t>https://www.forestresearch.gov.uk/tools-and-resources/urban-regeneration-and-greenspace-partnership/greenspace-in-practice/practical-considerations-and-challenges-to-greenspace/social-and-environmental-justice/#:~:text=Both%20social%20and%20environmental%20justice,and%20addressing%20problems%20and%20reforms   </a:t>
            </a:r>
          </a:p>
          <a:p>
            <a:r>
              <a:rPr lang="en-GB" dirty="0">
                <a:hlinkClick r:id="rId8"/>
              </a:rPr>
              <a:t>https://www.sciencedirect.com/science/article/abs/pii/S0048969720323305</a:t>
            </a:r>
            <a:r>
              <a:rPr lang="en-GB" dirty="0"/>
              <a:t> </a:t>
            </a:r>
          </a:p>
          <a:p>
            <a:r>
              <a:rPr lang="en-GB" dirty="0"/>
              <a:t>https://www.thejustice.org/article/2020/09/the-intersectionality-of-covid-19-the-environment-and-climate-justice</a:t>
            </a:r>
          </a:p>
          <a:p>
            <a:endParaRPr lang="en-GB" dirty="0"/>
          </a:p>
          <a:p>
            <a:endParaRPr lang="en-GB" dirty="0"/>
          </a:p>
        </p:txBody>
      </p:sp>
      <p:sp>
        <p:nvSpPr>
          <p:cNvPr id="4" name="Slide Number Placeholder 3">
            <a:extLst>
              <a:ext uri="{FF2B5EF4-FFF2-40B4-BE49-F238E27FC236}">
                <a16:creationId xmlns:a16="http://schemas.microsoft.com/office/drawing/2014/main" id="{BD6254F1-78CB-4FAE-9B50-F5B2E74587EC}"/>
              </a:ext>
            </a:extLst>
          </p:cNvPr>
          <p:cNvSpPr>
            <a:spLocks noGrp="1"/>
          </p:cNvSpPr>
          <p:nvPr>
            <p:ph type="sldNum" sz="quarter" idx="12"/>
          </p:nvPr>
        </p:nvSpPr>
        <p:spPr/>
        <p:txBody>
          <a:bodyPr/>
          <a:lstStyle/>
          <a:p>
            <a:fld id="{9CD8D479-8942-46E8-A226-A4E01F7A105C}" type="slidenum">
              <a:rPr lang="en-GB" smtClean="0"/>
              <a:t>34</a:t>
            </a:fld>
            <a:endParaRPr lang="en-GB"/>
          </a:p>
        </p:txBody>
      </p:sp>
      <p:sp>
        <p:nvSpPr>
          <p:cNvPr id="5" name="Date Placeholder 4">
            <a:extLst>
              <a:ext uri="{FF2B5EF4-FFF2-40B4-BE49-F238E27FC236}">
                <a16:creationId xmlns:a16="http://schemas.microsoft.com/office/drawing/2014/main" id="{78814483-30AA-4206-958C-AAEE5FCB2555}"/>
              </a:ext>
            </a:extLst>
          </p:cNvPr>
          <p:cNvSpPr>
            <a:spLocks noGrp="1"/>
          </p:cNvSpPr>
          <p:nvPr>
            <p:ph type="dt" sz="half" idx="10"/>
          </p:nvPr>
        </p:nvSpPr>
        <p:spPr/>
        <p:txBody>
          <a:bodyPr/>
          <a:lstStyle/>
          <a:p>
            <a:fld id="{6DD1B487-36FD-4CED-B07A-1A81FC6540B1}" type="datetime1">
              <a:rPr lang="en-US" smtClean="0"/>
              <a:pPr/>
              <a:t>5/7/2021</a:t>
            </a:fld>
            <a:endParaRPr lang="en-US" dirty="0"/>
          </a:p>
        </p:txBody>
      </p:sp>
      <p:sp>
        <p:nvSpPr>
          <p:cNvPr id="6" name="Footer Placeholder 5">
            <a:extLst>
              <a:ext uri="{FF2B5EF4-FFF2-40B4-BE49-F238E27FC236}">
                <a16:creationId xmlns:a16="http://schemas.microsoft.com/office/drawing/2014/main" id="{26501731-EF36-48D0-A616-1E3715E1B56C}"/>
              </a:ext>
            </a:extLst>
          </p:cNvPr>
          <p:cNvSpPr>
            <a:spLocks noGrp="1"/>
          </p:cNvSpPr>
          <p:nvPr>
            <p:ph type="ftr" sz="quarter" idx="11"/>
          </p:nvPr>
        </p:nvSpPr>
        <p:spPr/>
        <p:txBody>
          <a:bodyPr/>
          <a:lstStyle/>
          <a:p>
            <a:r>
              <a:rPr lang="en-US"/>
              <a:t>Add a footer</a:t>
            </a:r>
            <a:endParaRPr lang="en-US" dirty="0"/>
          </a:p>
        </p:txBody>
      </p:sp>
    </p:spTree>
    <p:extLst>
      <p:ext uri="{BB962C8B-B14F-4D97-AF65-F5344CB8AC3E}">
        <p14:creationId xmlns:p14="http://schemas.microsoft.com/office/powerpoint/2010/main" val="100596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GB" sz="1800" i="1" dirty="0">
                <a:effectLst/>
                <a:latin typeface="Calibri" panose="020F0502020204030204" pitchFamily="34" charset="0"/>
                <a:ea typeface="Times New Roman" panose="02020603050405020304" pitchFamily="18" charset="0"/>
                <a:cs typeface="Calibri" panose="020F0502020204030204" pitchFamily="34" charset="0"/>
              </a:rPr>
              <a:t>‘[we need] to unify the world as one for the </a:t>
            </a:r>
            <a:br>
              <a:rPr lang="en-GB" sz="1800" i="1" dirty="0">
                <a:effectLst/>
                <a:latin typeface="Calibri" panose="020F0502020204030204" pitchFamily="34" charset="0"/>
                <a:ea typeface="Times New Roman" panose="02020603050405020304" pitchFamily="18" charset="0"/>
                <a:cs typeface="Calibri" panose="020F0502020204030204" pitchFamily="34" charset="0"/>
              </a:rPr>
            </a:br>
            <a:r>
              <a:rPr lang="en-GB" sz="1800" i="1" dirty="0">
                <a:effectLst/>
                <a:latin typeface="Calibri" panose="020F0502020204030204" pitchFamily="34" charset="0"/>
                <a:ea typeface="Times New Roman" panose="02020603050405020304" pitchFamily="18" charset="0"/>
                <a:cs typeface="Calibri" panose="020F0502020204030204" pitchFamily="34" charset="0"/>
              </a:rPr>
              <a:t>collective future of mankind </a:t>
            </a:r>
            <a:br>
              <a:rPr lang="en-GB" sz="1800" i="1" dirty="0">
                <a:effectLst/>
                <a:latin typeface="Calibri" panose="020F0502020204030204" pitchFamily="34" charset="0"/>
                <a:ea typeface="Times New Roman" panose="02020603050405020304" pitchFamily="18" charset="0"/>
                <a:cs typeface="Calibri" panose="020F0502020204030204" pitchFamily="34" charset="0"/>
              </a:rPr>
            </a:br>
            <a:r>
              <a:rPr lang="en-GB" sz="1800" i="1" dirty="0">
                <a:effectLst/>
                <a:latin typeface="Calibri" panose="020F0502020204030204" pitchFamily="34" charset="0"/>
                <a:ea typeface="Times New Roman" panose="02020603050405020304" pitchFamily="18" charset="0"/>
                <a:cs typeface="Calibri" panose="020F0502020204030204" pitchFamily="34" charset="0"/>
              </a:rPr>
              <a:t>as alone we can’t do much’</a:t>
            </a:r>
            <a:br>
              <a:rPr lang="en-GB" sz="1800" i="1" dirty="0">
                <a:effectLst/>
                <a:latin typeface="Calibri" panose="020F0502020204030204" pitchFamily="34" charset="0"/>
                <a:ea typeface="Times New Roman" panose="02020603050405020304" pitchFamily="18" charset="0"/>
                <a:cs typeface="Calibri" panose="020F0502020204030204" pitchFamily="34" charset="0"/>
              </a:rPr>
            </a:br>
            <a:br>
              <a:rPr lang="en-GB" sz="1800" i="1" dirty="0">
                <a:effectLst/>
                <a:latin typeface="Calibri" panose="020F0502020204030204" pitchFamily="34" charset="0"/>
                <a:ea typeface="Times New Roman" panose="02020603050405020304" pitchFamily="18" charset="0"/>
                <a:cs typeface="Calibri" panose="020F0502020204030204" pitchFamily="34" charset="0"/>
              </a:rPr>
            </a:b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US" dirty="0"/>
              <a:t>Thank you!</a:t>
            </a:r>
          </a:p>
        </p:txBody>
      </p:sp>
      <p:sp>
        <p:nvSpPr>
          <p:cNvPr id="5" name="Text Placeholder 4"/>
          <p:cNvSpPr>
            <a:spLocks noGrp="1"/>
          </p:cNvSpPr>
          <p:nvPr>
            <p:ph type="body" idx="1"/>
          </p:nvPr>
        </p:nvSpPr>
        <p:spPr/>
        <p:txBody>
          <a:bodyPr/>
          <a:lstStyle/>
          <a:p>
            <a:r>
              <a:rPr lang="en-US" dirty="0"/>
              <a:t>Any questions?</a:t>
            </a:r>
          </a:p>
        </p:txBody>
      </p:sp>
    </p:spTree>
    <p:extLst>
      <p:ext uri="{BB962C8B-B14F-4D97-AF65-F5344CB8AC3E}">
        <p14:creationId xmlns:p14="http://schemas.microsoft.com/office/powerpoint/2010/main" val="3752628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BF86E-875D-44CB-AE92-263C36A2C5BD}"/>
              </a:ext>
            </a:extLst>
          </p:cNvPr>
          <p:cNvSpPr>
            <a:spLocks noGrp="1"/>
          </p:cNvSpPr>
          <p:nvPr>
            <p:ph type="title"/>
          </p:nvPr>
        </p:nvSpPr>
        <p:spPr>
          <a:xfrm>
            <a:off x="1649036" y="3096119"/>
            <a:ext cx="6949440" cy="3143393"/>
          </a:xfrm>
        </p:spPr>
        <p:txBody>
          <a:bodyPr>
            <a:noAutofit/>
          </a:bodyPr>
          <a:lstStyle/>
          <a:p>
            <a:r>
              <a:rPr lang="en-GB" sz="2000" dirty="0">
                <a:latin typeface="Gotham SSm A"/>
                <a:ea typeface="Calibri" panose="020F0502020204030204" pitchFamily="34" charset="0"/>
                <a:cs typeface="Times New Roman" panose="02020603050405020304" pitchFamily="18" charset="0"/>
              </a:rPr>
              <a:t>I</a:t>
            </a:r>
            <a:r>
              <a:rPr lang="en-GB" sz="2000" dirty="0">
                <a:effectLst/>
                <a:latin typeface="Gotham SSm A"/>
                <a:ea typeface="Calibri" panose="020F0502020204030204" pitchFamily="34" charset="0"/>
                <a:cs typeface="Times New Roman" panose="02020603050405020304" pitchFamily="18" charset="0"/>
              </a:rPr>
              <a:t>ncreasing urgency for universities to provide a relevant education for a future of ecological, economic and social uncertainty. </a:t>
            </a:r>
            <a:br>
              <a:rPr lang="en-GB" sz="2000" dirty="0">
                <a:effectLst/>
                <a:latin typeface="Gotham SSm A"/>
                <a:ea typeface="Calibri" panose="020F0502020204030204" pitchFamily="34" charset="0"/>
                <a:cs typeface="Times New Roman" panose="02020603050405020304" pitchFamily="18" charset="0"/>
              </a:rPr>
            </a:br>
            <a:br>
              <a:rPr lang="en-GB" sz="2000" dirty="0">
                <a:effectLst/>
                <a:latin typeface="Gotham SSm A"/>
                <a:ea typeface="Calibri" panose="020F0502020204030204" pitchFamily="34" charset="0"/>
                <a:cs typeface="Times New Roman" panose="02020603050405020304" pitchFamily="18" charset="0"/>
              </a:rPr>
            </a:br>
            <a:r>
              <a:rPr lang="en-GB" sz="2000" dirty="0">
                <a:effectLst/>
                <a:latin typeface="Gotham SSm A"/>
                <a:ea typeface="Calibri" panose="020F0502020204030204" pitchFamily="34" charset="0"/>
                <a:cs typeface="Times New Roman" panose="02020603050405020304" pitchFamily="18" charset="0"/>
              </a:rPr>
              <a:t>Eco-anxiety </a:t>
            </a:r>
            <a:r>
              <a:rPr lang="en-GB" sz="2000" dirty="0">
                <a:latin typeface="Gotham SSm A"/>
                <a:ea typeface="Calibri" panose="020F0502020204030204" pitchFamily="34" charset="0"/>
                <a:cs typeface="Times New Roman" panose="02020603050405020304" pitchFamily="18" charset="0"/>
              </a:rPr>
              <a:t>(</a:t>
            </a:r>
            <a:r>
              <a:rPr lang="en-GB" sz="2000" dirty="0">
                <a:effectLst/>
                <a:latin typeface="Gotham SSm A"/>
                <a:ea typeface="Calibri" panose="020F0502020204030204" pitchFamily="34" charset="0"/>
                <a:cs typeface="Times New Roman" panose="02020603050405020304" pitchFamily="18" charset="0"/>
              </a:rPr>
              <a:t>Hickman 2019) is growing but ‘psychological distance’ actually needs breaking down as it’s the lack of the direct perceived threat that limits humans’ aptitude for taking action (</a:t>
            </a:r>
            <a:r>
              <a:rPr lang="en-GB" sz="2000" dirty="0" err="1">
                <a:effectLst/>
                <a:latin typeface="Gotham SSm A"/>
                <a:ea typeface="Calibri" panose="020F0502020204030204" pitchFamily="34" charset="0"/>
                <a:cs typeface="Times New Roman" panose="02020603050405020304" pitchFamily="18" charset="0"/>
              </a:rPr>
              <a:t>Pfausch</a:t>
            </a:r>
            <a:r>
              <a:rPr lang="en-GB" sz="2000" dirty="0">
                <a:effectLst/>
                <a:latin typeface="Gotham SSm A"/>
                <a:ea typeface="Calibri" panose="020F0502020204030204" pitchFamily="34" charset="0"/>
                <a:cs typeface="Times New Roman" panose="02020603050405020304" pitchFamily="18" charset="0"/>
              </a:rPr>
              <a:t> and Gray, 2017)</a:t>
            </a:r>
            <a:br>
              <a:rPr lang="en-GB" sz="2000" dirty="0">
                <a:effectLst/>
                <a:latin typeface="Gotham SSm A"/>
                <a:ea typeface="Calibri" panose="020F0502020204030204" pitchFamily="34" charset="0"/>
                <a:cs typeface="Times New Roman" panose="02020603050405020304" pitchFamily="18" charset="0"/>
              </a:rPr>
            </a:br>
            <a:br>
              <a:rPr lang="en-GB" sz="2000" dirty="0">
                <a:effectLst/>
                <a:latin typeface="Gotham SSm A"/>
                <a:ea typeface="Calibri" panose="020F0502020204030204" pitchFamily="34" charset="0"/>
                <a:cs typeface="Times New Roman" panose="02020603050405020304" pitchFamily="18" charset="0"/>
              </a:rPr>
            </a:br>
            <a:r>
              <a:rPr lang="en-GB" sz="2000" dirty="0">
                <a:effectLst/>
                <a:latin typeface="Gotham SSm A"/>
                <a:ea typeface="Calibri" panose="020F0502020204030204" pitchFamily="34" charset="0"/>
                <a:cs typeface="Times New Roman" panose="02020603050405020304" pitchFamily="18" charset="0"/>
              </a:rPr>
              <a:t>The climate crisis challenges dominant cultural narratives, values and identities (Verlie 2018) </a:t>
            </a:r>
            <a:br>
              <a:rPr lang="en-GB" sz="2000" dirty="0">
                <a:effectLst/>
                <a:latin typeface="Gotham SSm A"/>
                <a:ea typeface="Calibri" panose="020F0502020204030204" pitchFamily="34" charset="0"/>
                <a:cs typeface="Times New Roman" panose="02020603050405020304" pitchFamily="18" charset="0"/>
              </a:rPr>
            </a:br>
            <a:endParaRPr lang="en-GB" sz="2000" dirty="0">
              <a:latin typeface="Gotham SSm A"/>
            </a:endParaRPr>
          </a:p>
        </p:txBody>
      </p:sp>
      <p:sp>
        <p:nvSpPr>
          <p:cNvPr id="3" name="Text Placeholder 2">
            <a:extLst>
              <a:ext uri="{FF2B5EF4-FFF2-40B4-BE49-F238E27FC236}">
                <a16:creationId xmlns:a16="http://schemas.microsoft.com/office/drawing/2014/main" id="{05A08121-B8EB-42A9-B403-7E3FF9AB8F62}"/>
              </a:ext>
            </a:extLst>
          </p:cNvPr>
          <p:cNvSpPr>
            <a:spLocks noGrp="1"/>
          </p:cNvSpPr>
          <p:nvPr>
            <p:ph type="body" idx="1"/>
          </p:nvPr>
        </p:nvSpPr>
        <p:spPr>
          <a:xfrm>
            <a:off x="1649036" y="2073614"/>
            <a:ext cx="6949440" cy="449523"/>
          </a:xfrm>
        </p:spPr>
        <p:txBody>
          <a:bodyPr>
            <a:noAutofit/>
          </a:bodyPr>
          <a:lstStyle/>
          <a:p>
            <a:r>
              <a:rPr lang="en-GB" sz="3200" dirty="0">
                <a:latin typeface="Gotham SSm A"/>
              </a:rPr>
              <a:t>Context </a:t>
            </a:r>
          </a:p>
        </p:txBody>
      </p:sp>
    </p:spTree>
    <p:extLst>
      <p:ext uri="{BB962C8B-B14F-4D97-AF65-F5344CB8AC3E}">
        <p14:creationId xmlns:p14="http://schemas.microsoft.com/office/powerpoint/2010/main" val="10880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95377" y="886428"/>
            <a:ext cx="5065019" cy="582777"/>
          </a:xfrm>
        </p:spPr>
        <p:txBody>
          <a:bodyPr>
            <a:noAutofit/>
          </a:bodyPr>
          <a:lstStyle/>
          <a:p>
            <a:r>
              <a:rPr lang="en-GB" sz="3200" dirty="0">
                <a:latin typeface="Gotham SSm A"/>
              </a:rPr>
              <a:t>Defining: environmental justice, ecological justice, social justice</a:t>
            </a:r>
            <a:endParaRPr lang="en-US" sz="3200" dirty="0">
              <a:latin typeface="Gotham SSm A"/>
            </a:endParaRPr>
          </a:p>
        </p:txBody>
      </p:sp>
      <p:sp>
        <p:nvSpPr>
          <p:cNvPr id="7" name="TextBox 6">
            <a:extLst>
              <a:ext uri="{FF2B5EF4-FFF2-40B4-BE49-F238E27FC236}">
                <a16:creationId xmlns:a16="http://schemas.microsoft.com/office/drawing/2014/main" id="{03B051A6-7BF2-4B14-BD89-1E38D6E0B15E}"/>
              </a:ext>
            </a:extLst>
          </p:cNvPr>
          <p:cNvSpPr txBox="1"/>
          <p:nvPr/>
        </p:nvSpPr>
        <p:spPr>
          <a:xfrm>
            <a:off x="1695377" y="1318022"/>
            <a:ext cx="4808165" cy="5232202"/>
          </a:xfrm>
          <a:prstGeom prst="rect">
            <a:avLst/>
          </a:prstGeom>
          <a:noFill/>
        </p:spPr>
        <p:txBody>
          <a:bodyPr wrap="square">
            <a:spAutoFit/>
          </a:bodyPr>
          <a:lstStyle/>
          <a:p>
            <a:r>
              <a:rPr lang="en-GB" sz="2000" dirty="0">
                <a:solidFill>
                  <a:schemeClr val="bg1"/>
                </a:solidFill>
                <a:latin typeface="Gotham SSm A"/>
              </a:rPr>
              <a:t>Justice: </a:t>
            </a:r>
          </a:p>
          <a:p>
            <a:pPr marL="285750" indent="-285750">
              <a:buFont typeface="Arial" panose="020B0604020202020204" pitchFamily="34" charset="0"/>
              <a:buChar char="•"/>
            </a:pPr>
            <a:r>
              <a:rPr lang="en-GB" sz="2000" dirty="0">
                <a:solidFill>
                  <a:schemeClr val="bg1"/>
                </a:solidFill>
                <a:latin typeface="Gotham SSm A"/>
              </a:rPr>
              <a:t>distribution </a:t>
            </a:r>
          </a:p>
          <a:p>
            <a:pPr marL="285750" indent="-285750">
              <a:buFont typeface="Arial" panose="020B0604020202020204" pitchFamily="34" charset="0"/>
              <a:buChar char="•"/>
            </a:pPr>
            <a:r>
              <a:rPr lang="en-GB" sz="2000" dirty="0">
                <a:solidFill>
                  <a:schemeClr val="bg1"/>
                </a:solidFill>
                <a:latin typeface="Gotham SSm A"/>
              </a:rPr>
              <a:t>recognition</a:t>
            </a:r>
          </a:p>
          <a:p>
            <a:pPr marL="285750" indent="-285750">
              <a:buFont typeface="Arial" panose="020B0604020202020204" pitchFamily="34" charset="0"/>
              <a:buChar char="•"/>
            </a:pPr>
            <a:r>
              <a:rPr lang="en-GB" sz="2000" dirty="0">
                <a:solidFill>
                  <a:schemeClr val="bg1"/>
                </a:solidFill>
                <a:latin typeface="Gotham SSm A"/>
              </a:rPr>
              <a:t>participation</a:t>
            </a:r>
          </a:p>
          <a:p>
            <a:endParaRPr lang="en-GB" sz="2000" dirty="0">
              <a:solidFill>
                <a:schemeClr val="bg1"/>
              </a:solidFill>
              <a:latin typeface="Calibri" panose="020F0502020204030204" pitchFamily="34" charset="0"/>
            </a:endParaRPr>
          </a:p>
          <a:p>
            <a:r>
              <a:rPr lang="en-GB" sz="2000" dirty="0">
                <a:solidFill>
                  <a:schemeClr val="bg1"/>
                </a:solidFill>
                <a:latin typeface="Calibri" panose="020F0502020204030204" pitchFamily="34" charset="0"/>
              </a:rPr>
              <a:t>UN IPCC report (2014): </a:t>
            </a:r>
            <a:r>
              <a:rPr lang="en-GB" sz="2000" b="0" i="0" dirty="0">
                <a:solidFill>
                  <a:schemeClr val="bg1"/>
                </a:solidFill>
                <a:effectLst/>
                <a:latin typeface="Gotham SSm A"/>
              </a:rPr>
              <a:t>“People who are socially, economically, culturally, politically, institutionally or otherwise marginalized are especially vulnerable to climate change”</a:t>
            </a:r>
          </a:p>
          <a:p>
            <a:endParaRPr lang="en-GB" sz="2000" dirty="0">
              <a:solidFill>
                <a:schemeClr val="bg1"/>
              </a:solidFill>
              <a:latin typeface="Calibri" panose="020F0502020204030204" pitchFamily="34" charset="0"/>
            </a:endParaRPr>
          </a:p>
          <a:p>
            <a:r>
              <a:rPr lang="en-GB" sz="2000" dirty="0">
                <a:solidFill>
                  <a:schemeClr val="bg1"/>
                </a:solidFill>
                <a:latin typeface="Gotham SSm A"/>
              </a:rPr>
              <a:t>SI in </a:t>
            </a:r>
            <a:r>
              <a:rPr lang="en-GB" sz="2000" b="0" i="0" dirty="0">
                <a:solidFill>
                  <a:schemeClr val="bg1"/>
                </a:solidFill>
                <a:effectLst/>
                <a:latin typeface="Gotham SSm A"/>
              </a:rPr>
              <a:t>Risk Analysis (2020) aims to ‘examine some of the risks and disadvantages that people and communities experience as a result of environmental injustices’</a:t>
            </a:r>
            <a:endParaRPr lang="en-GB" sz="2000" b="0" i="0" dirty="0">
              <a:solidFill>
                <a:schemeClr val="bg1"/>
              </a:solidFill>
              <a:effectLst/>
              <a:latin typeface="Calibri" panose="020F0502020204030204" pitchFamily="34" charset="0"/>
            </a:endParaRPr>
          </a:p>
          <a:p>
            <a:endParaRPr lang="en-GB" dirty="0">
              <a:solidFill>
                <a:schemeClr val="bg1"/>
              </a:solidFill>
              <a:latin typeface="Calibri" panose="020F0502020204030204" pitchFamily="34" charset="0"/>
            </a:endParaRPr>
          </a:p>
          <a:p>
            <a:endParaRPr lang="en-GB" dirty="0">
              <a:solidFill>
                <a:schemeClr val="bg1"/>
              </a:solidFill>
              <a:latin typeface="Calibri" panose="020F0502020204030204" pitchFamily="34" charset="0"/>
            </a:endParaRPr>
          </a:p>
          <a:p>
            <a:endParaRPr lang="en-GB" dirty="0">
              <a:solidFill>
                <a:schemeClr val="bg1"/>
              </a:solidFill>
            </a:endParaRPr>
          </a:p>
        </p:txBody>
      </p:sp>
    </p:spTree>
    <p:extLst>
      <p:ext uri="{BB962C8B-B14F-4D97-AF65-F5344CB8AC3E}">
        <p14:creationId xmlns:p14="http://schemas.microsoft.com/office/powerpoint/2010/main" val="3760802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95377" y="886428"/>
            <a:ext cx="5065019" cy="582777"/>
          </a:xfrm>
        </p:spPr>
        <p:txBody>
          <a:bodyPr>
            <a:noAutofit/>
          </a:bodyPr>
          <a:lstStyle/>
          <a:p>
            <a:r>
              <a:rPr lang="en-GB" sz="3200" dirty="0">
                <a:latin typeface="Gotham SSm A"/>
              </a:rPr>
              <a:t>Defining: environmental justice, ecological justice, social justice</a:t>
            </a:r>
            <a:endParaRPr lang="en-US" sz="3200" dirty="0">
              <a:latin typeface="Gotham SSm A"/>
            </a:endParaRPr>
          </a:p>
        </p:txBody>
      </p:sp>
      <p:sp>
        <p:nvSpPr>
          <p:cNvPr id="7" name="TextBox 6">
            <a:extLst>
              <a:ext uri="{FF2B5EF4-FFF2-40B4-BE49-F238E27FC236}">
                <a16:creationId xmlns:a16="http://schemas.microsoft.com/office/drawing/2014/main" id="{03B051A6-7BF2-4B14-BD89-1E38D6E0B15E}"/>
              </a:ext>
            </a:extLst>
          </p:cNvPr>
          <p:cNvSpPr txBox="1"/>
          <p:nvPr/>
        </p:nvSpPr>
        <p:spPr>
          <a:xfrm>
            <a:off x="1695377" y="1318022"/>
            <a:ext cx="4808165" cy="4308872"/>
          </a:xfrm>
          <a:prstGeom prst="rect">
            <a:avLst/>
          </a:prstGeom>
          <a:noFill/>
        </p:spPr>
        <p:txBody>
          <a:bodyPr wrap="square">
            <a:spAutoFit/>
          </a:bodyPr>
          <a:lstStyle/>
          <a:p>
            <a:endParaRPr lang="en-GB" sz="2000" dirty="0">
              <a:solidFill>
                <a:schemeClr val="bg1"/>
              </a:solidFill>
              <a:latin typeface="Gotham SSm A"/>
            </a:endParaRPr>
          </a:p>
          <a:p>
            <a:r>
              <a:rPr lang="en-GB" sz="2000" dirty="0">
                <a:solidFill>
                  <a:schemeClr val="bg1"/>
                </a:solidFill>
                <a:latin typeface="Calibri" panose="020F0502020204030204" pitchFamily="34" charset="0"/>
              </a:rPr>
              <a:t>Environmental justice:</a:t>
            </a:r>
          </a:p>
          <a:p>
            <a:r>
              <a:rPr lang="en-GB" sz="2000" dirty="0">
                <a:solidFill>
                  <a:schemeClr val="bg1"/>
                </a:solidFill>
              </a:rPr>
              <a:t>justice among humans on environmental issues</a:t>
            </a:r>
            <a:endParaRPr lang="en-GB" sz="2000" dirty="0">
              <a:solidFill>
                <a:schemeClr val="bg1"/>
              </a:solidFill>
              <a:latin typeface="Calibri" panose="020F0502020204030204" pitchFamily="34" charset="0"/>
            </a:endParaRPr>
          </a:p>
          <a:p>
            <a:endParaRPr lang="en-GB" sz="2000" dirty="0">
              <a:solidFill>
                <a:schemeClr val="bg1"/>
              </a:solidFill>
              <a:latin typeface="Calibri" panose="020F0502020204030204" pitchFamily="34" charset="0"/>
            </a:endParaRPr>
          </a:p>
          <a:p>
            <a:r>
              <a:rPr lang="en-GB" sz="2000" dirty="0">
                <a:solidFill>
                  <a:schemeClr val="bg1"/>
                </a:solidFill>
                <a:latin typeface="Calibri" panose="020F0502020204030204" pitchFamily="34" charset="0"/>
              </a:rPr>
              <a:t>Ecological justice:</a:t>
            </a:r>
          </a:p>
          <a:p>
            <a:r>
              <a:rPr lang="en-GB" sz="2000" dirty="0">
                <a:solidFill>
                  <a:schemeClr val="bg1"/>
                </a:solidFill>
              </a:rPr>
              <a:t>‘doing justice to nature to allow the sustainability of natural capital, the protection of irreplaceable nature, or the protection of natural ‘value’ or processes of nature generally’</a:t>
            </a:r>
            <a:endParaRPr lang="en-GB" sz="2000" dirty="0">
              <a:solidFill>
                <a:schemeClr val="bg1"/>
              </a:solidFill>
              <a:latin typeface="Calibri" panose="020F0502020204030204" pitchFamily="34" charset="0"/>
            </a:endParaRPr>
          </a:p>
          <a:p>
            <a:endParaRPr lang="en-GB" dirty="0">
              <a:solidFill>
                <a:schemeClr val="bg1"/>
              </a:solidFill>
              <a:latin typeface="Calibri" panose="020F0502020204030204" pitchFamily="34" charset="0"/>
            </a:endParaRPr>
          </a:p>
          <a:p>
            <a:endParaRPr lang="en-GB" dirty="0">
              <a:solidFill>
                <a:schemeClr val="bg1"/>
              </a:solidFill>
              <a:latin typeface="Calibri" panose="020F0502020204030204" pitchFamily="34" charset="0"/>
            </a:endParaRPr>
          </a:p>
          <a:p>
            <a:endParaRPr lang="en-GB" dirty="0">
              <a:solidFill>
                <a:schemeClr val="bg1"/>
              </a:solidFill>
            </a:endParaRPr>
          </a:p>
        </p:txBody>
      </p:sp>
    </p:spTree>
    <p:extLst>
      <p:ext uri="{BB962C8B-B14F-4D97-AF65-F5344CB8AC3E}">
        <p14:creationId xmlns:p14="http://schemas.microsoft.com/office/powerpoint/2010/main" val="171627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23460" y="639848"/>
            <a:ext cx="5065019" cy="582777"/>
          </a:xfrm>
        </p:spPr>
        <p:txBody>
          <a:bodyPr>
            <a:noAutofit/>
          </a:bodyPr>
          <a:lstStyle/>
          <a:p>
            <a:r>
              <a:rPr lang="en-GB" sz="3200" dirty="0">
                <a:latin typeface="Gotham SSm A"/>
                <a:ea typeface="Calibri" panose="020F0502020204030204" pitchFamily="34" charset="0"/>
              </a:rPr>
              <a:t>Going a little further on </a:t>
            </a:r>
            <a:br>
              <a:rPr lang="en-GB" sz="3200" dirty="0">
                <a:latin typeface="Gotham SSm A"/>
                <a:ea typeface="Calibri" panose="020F0502020204030204" pitchFamily="34" charset="0"/>
              </a:rPr>
            </a:br>
            <a:r>
              <a:rPr lang="en-GB" sz="3200" dirty="0">
                <a:effectLst/>
                <a:latin typeface="Gotham SSm A"/>
                <a:ea typeface="Calibri" panose="020F0502020204030204" pitchFamily="34" charset="0"/>
              </a:rPr>
              <a:t>ecological justice</a:t>
            </a:r>
            <a:endParaRPr lang="en-US" sz="3200" dirty="0">
              <a:latin typeface="Gotham SSm A"/>
            </a:endParaRPr>
          </a:p>
        </p:txBody>
      </p:sp>
      <p:sp>
        <p:nvSpPr>
          <p:cNvPr id="7" name="TextBox 6">
            <a:extLst>
              <a:ext uri="{FF2B5EF4-FFF2-40B4-BE49-F238E27FC236}">
                <a16:creationId xmlns:a16="http://schemas.microsoft.com/office/drawing/2014/main" id="{03B051A6-7BF2-4B14-BD89-1E38D6E0B15E}"/>
              </a:ext>
            </a:extLst>
          </p:cNvPr>
          <p:cNvSpPr txBox="1"/>
          <p:nvPr/>
        </p:nvSpPr>
        <p:spPr>
          <a:xfrm>
            <a:off x="1623459" y="1592495"/>
            <a:ext cx="5065020" cy="3108543"/>
          </a:xfrm>
          <a:prstGeom prst="rect">
            <a:avLst/>
          </a:prstGeom>
          <a:noFill/>
        </p:spPr>
        <p:txBody>
          <a:bodyPr wrap="square">
            <a:spAutoFit/>
          </a:bodyPr>
          <a:lstStyle/>
          <a:p>
            <a:r>
              <a:rPr lang="en-GB" sz="2000" dirty="0">
                <a:solidFill>
                  <a:schemeClr val="bg1"/>
                </a:solidFill>
              </a:rPr>
              <a:t>Is it ‘a focus on the physical integrity of nature and the recognition of nature’s own processes of unfolding potential, evolution, and growth’; </a:t>
            </a:r>
            <a:br>
              <a:rPr lang="en-GB" sz="2000" dirty="0">
                <a:solidFill>
                  <a:schemeClr val="bg1"/>
                </a:solidFill>
              </a:rPr>
            </a:br>
            <a:br>
              <a:rPr lang="en-GB" sz="2000" dirty="0">
                <a:solidFill>
                  <a:schemeClr val="bg1"/>
                </a:solidFill>
              </a:rPr>
            </a:br>
            <a:r>
              <a:rPr lang="en-GB" sz="2000" dirty="0">
                <a:solidFill>
                  <a:schemeClr val="bg1"/>
                </a:solidFill>
              </a:rPr>
              <a:t>or we can also be more human-centric here too taking it as ‘a focus on the recognition of the importance of the respect of nature to present and future human communities’:</a:t>
            </a:r>
          </a:p>
          <a:p>
            <a:endParaRPr lang="en-GB" dirty="0">
              <a:solidFill>
                <a:schemeClr val="bg1"/>
              </a:solidFill>
              <a:latin typeface="Calibri" panose="020F0502020204030204" pitchFamily="34" charset="0"/>
            </a:endParaRPr>
          </a:p>
          <a:p>
            <a:endParaRPr lang="en-GB" dirty="0">
              <a:solidFill>
                <a:schemeClr val="bg1"/>
              </a:solidFill>
            </a:endParaRPr>
          </a:p>
        </p:txBody>
      </p:sp>
    </p:spTree>
    <p:extLst>
      <p:ext uri="{BB962C8B-B14F-4D97-AF65-F5344CB8AC3E}">
        <p14:creationId xmlns:p14="http://schemas.microsoft.com/office/powerpoint/2010/main" val="2303681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909EB-0DC2-42AD-A8A2-000D84616D94}"/>
              </a:ext>
            </a:extLst>
          </p:cNvPr>
          <p:cNvSpPr>
            <a:spLocks noGrp="1"/>
          </p:cNvSpPr>
          <p:nvPr>
            <p:ph type="title"/>
          </p:nvPr>
        </p:nvSpPr>
        <p:spPr>
          <a:xfrm>
            <a:off x="1700406" y="2746799"/>
            <a:ext cx="6333985" cy="3143393"/>
          </a:xfrm>
        </p:spPr>
        <p:txBody>
          <a:bodyPr>
            <a:noAutofit/>
          </a:bodyPr>
          <a:lstStyle/>
          <a:p>
            <a:r>
              <a:rPr lang="en-GB" sz="2000" dirty="0"/>
              <a:t>2020 has shown us how linked these concepts are in:</a:t>
            </a:r>
            <a:br>
              <a:rPr lang="en-GB" sz="2000" dirty="0"/>
            </a:br>
            <a:br>
              <a:rPr lang="en-GB" sz="2000" dirty="0"/>
            </a:br>
            <a:r>
              <a:rPr lang="en-GB" sz="2000" dirty="0"/>
              <a:t>The genesis of the virus itself: zoonotic</a:t>
            </a:r>
            <a:br>
              <a:rPr lang="en-GB" sz="2000" dirty="0"/>
            </a:br>
            <a:br>
              <a:rPr lang="en-GB" sz="2000" dirty="0"/>
            </a:br>
            <a:r>
              <a:rPr lang="en-GB" sz="2000" dirty="0"/>
              <a:t>The distribution of outbreaks</a:t>
            </a:r>
            <a:br>
              <a:rPr lang="en-GB" sz="2000" dirty="0"/>
            </a:br>
            <a:br>
              <a:rPr lang="en-GB" sz="2000" dirty="0"/>
            </a:br>
            <a:r>
              <a:rPr lang="en-GB" sz="2000" dirty="0"/>
              <a:t>The distribution of impact of lockdowns</a:t>
            </a:r>
            <a:br>
              <a:rPr lang="en-GB" sz="2000" dirty="0"/>
            </a:br>
            <a:br>
              <a:rPr lang="en-GB" sz="2000" dirty="0"/>
            </a:br>
            <a:r>
              <a:rPr lang="en-GB" sz="2000" dirty="0"/>
              <a:t>The ecological impact of </a:t>
            </a:r>
            <a:r>
              <a:rPr lang="en-GB" sz="2000" dirty="0" err="1"/>
              <a:t>Covid</a:t>
            </a:r>
            <a:r>
              <a:rPr lang="en-GB" sz="2000" dirty="0"/>
              <a:t> 19 measures: ‘</a:t>
            </a:r>
            <a:r>
              <a:rPr lang="en-GB" sz="2000" dirty="0" err="1"/>
              <a:t>anthropause</a:t>
            </a:r>
            <a:r>
              <a:rPr lang="en-GB" sz="2000" dirty="0"/>
              <a:t>’ but increased deforestation (undercover), dip in recycling and increase in disposables</a:t>
            </a:r>
            <a:br>
              <a:rPr lang="en-GB" sz="2000" dirty="0"/>
            </a:br>
            <a:endParaRPr lang="en-GB" sz="2000" dirty="0"/>
          </a:p>
        </p:txBody>
      </p:sp>
      <p:sp>
        <p:nvSpPr>
          <p:cNvPr id="6" name="Title 1">
            <a:extLst>
              <a:ext uri="{FF2B5EF4-FFF2-40B4-BE49-F238E27FC236}">
                <a16:creationId xmlns:a16="http://schemas.microsoft.com/office/drawing/2014/main" id="{8C24CA22-97E9-4345-86D2-FC7104A28E3E}"/>
              </a:ext>
            </a:extLst>
          </p:cNvPr>
          <p:cNvSpPr txBox="1">
            <a:spLocks/>
          </p:cNvSpPr>
          <p:nvPr/>
        </p:nvSpPr>
        <p:spPr>
          <a:xfrm>
            <a:off x="1592494" y="721078"/>
            <a:ext cx="8178230" cy="1015255"/>
          </a:xfrm>
          <a:prstGeom prst="rect">
            <a:avLst/>
          </a:prstGeom>
        </p:spPr>
        <p:txBody>
          <a:bodyPr vert="horz" lIns="91440" tIns="45720" rIns="91440" bIns="45720" rtlCol="0" anchor="b">
            <a:noAutofit/>
          </a:bodyPr>
          <a:lstStyle>
            <a:lvl1pPr algn="l" defTabSz="914400" rtl="0" eaLnBrk="1" latinLnBrk="0" hangingPunct="1">
              <a:spcBef>
                <a:spcPct val="0"/>
              </a:spcBef>
              <a:buNone/>
              <a:defRPr sz="6000" kern="1200">
                <a:solidFill>
                  <a:schemeClr val="bg1"/>
                </a:solidFill>
                <a:latin typeface="+mj-lt"/>
                <a:ea typeface="+mj-ea"/>
                <a:cs typeface="+mj-cs"/>
              </a:defRPr>
            </a:lvl1pPr>
          </a:lstStyle>
          <a:p>
            <a:r>
              <a:rPr lang="en-GB" sz="4000" dirty="0">
                <a:solidFill>
                  <a:schemeClr val="accent6">
                    <a:lumMod val="50000"/>
                  </a:schemeClr>
                </a:solidFill>
              </a:rPr>
              <a:t>Example: </a:t>
            </a:r>
            <a:r>
              <a:rPr lang="en-GB" sz="4000" dirty="0" err="1">
                <a:solidFill>
                  <a:schemeClr val="accent6">
                    <a:lumMod val="50000"/>
                  </a:schemeClr>
                </a:solidFill>
              </a:rPr>
              <a:t>Covid</a:t>
            </a:r>
            <a:r>
              <a:rPr lang="en-GB" sz="4000" dirty="0">
                <a:solidFill>
                  <a:schemeClr val="accent6">
                    <a:lumMod val="50000"/>
                  </a:schemeClr>
                </a:solidFill>
              </a:rPr>
              <a:t> 19</a:t>
            </a:r>
          </a:p>
        </p:txBody>
      </p:sp>
      <p:pic>
        <p:nvPicPr>
          <p:cNvPr id="8" name="Picture 7" descr="A picture containing grass, outdoor, field, green&#10;&#10;Description automatically generated">
            <a:extLst>
              <a:ext uri="{FF2B5EF4-FFF2-40B4-BE49-F238E27FC236}">
                <a16:creationId xmlns:a16="http://schemas.microsoft.com/office/drawing/2014/main" id="{4D31B86F-FB9D-420A-9827-85E7FDF72E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30283" y="2044557"/>
            <a:ext cx="5190390" cy="3924728"/>
          </a:xfrm>
          <a:prstGeom prst="rect">
            <a:avLst/>
          </a:prstGeom>
        </p:spPr>
      </p:pic>
    </p:spTree>
    <p:extLst>
      <p:ext uri="{BB962C8B-B14F-4D97-AF65-F5344CB8AC3E}">
        <p14:creationId xmlns:p14="http://schemas.microsoft.com/office/powerpoint/2010/main" val="3170236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909EB-0DC2-42AD-A8A2-000D84616D94}"/>
              </a:ext>
            </a:extLst>
          </p:cNvPr>
          <p:cNvSpPr>
            <a:spLocks noGrp="1"/>
          </p:cNvSpPr>
          <p:nvPr>
            <p:ph type="title"/>
          </p:nvPr>
        </p:nvSpPr>
        <p:spPr>
          <a:xfrm>
            <a:off x="1751777" y="2664606"/>
            <a:ext cx="6638673" cy="3143393"/>
          </a:xfrm>
        </p:spPr>
        <p:txBody>
          <a:bodyPr>
            <a:noAutofit/>
          </a:bodyPr>
          <a:lstStyle/>
          <a:p>
            <a:r>
              <a:rPr lang="en-GB" sz="2000" dirty="0"/>
              <a:t>‘As with social justice generally, we need to examine structures, mores, norms, language, symbols that mediate our relation with nature’ (Schlosberg, 2001)</a:t>
            </a:r>
            <a:br>
              <a:rPr lang="en-GB" sz="2000" dirty="0"/>
            </a:br>
            <a:br>
              <a:rPr lang="en-GB" sz="2000" dirty="0"/>
            </a:br>
            <a:r>
              <a:rPr lang="en-GB" sz="2000" b="0" i="0" dirty="0">
                <a:effectLst/>
                <a:latin typeface="Guardian Text Egyptian Web"/>
              </a:rPr>
              <a:t>Common discourses and assumptions about the human and natural world can be noticed, challenged and changed:</a:t>
            </a:r>
            <a:br>
              <a:rPr lang="en-GB" sz="2000" b="0" i="0" dirty="0">
                <a:effectLst/>
                <a:latin typeface="Guardian Text Egyptian Web"/>
              </a:rPr>
            </a:br>
            <a:br>
              <a:rPr lang="en-GB" sz="2000" b="0" i="0" dirty="0">
                <a:effectLst/>
                <a:latin typeface="Guardian Text Egyptian Web"/>
              </a:rPr>
            </a:br>
            <a:r>
              <a:rPr lang="en-GB" sz="2000" b="0" i="0" dirty="0">
                <a:effectLst/>
                <a:latin typeface="Guardian Text Egyptian Web"/>
              </a:rPr>
              <a:t>risk; resilience; global warming </a:t>
            </a:r>
            <a:br>
              <a:rPr lang="en-GB" sz="2000" dirty="0"/>
            </a:br>
            <a:endParaRPr lang="en-GB" sz="2000" dirty="0"/>
          </a:p>
        </p:txBody>
      </p:sp>
      <p:sp>
        <p:nvSpPr>
          <p:cNvPr id="6" name="Title 1">
            <a:extLst>
              <a:ext uri="{FF2B5EF4-FFF2-40B4-BE49-F238E27FC236}">
                <a16:creationId xmlns:a16="http://schemas.microsoft.com/office/drawing/2014/main" id="{8C24CA22-97E9-4345-86D2-FC7104A28E3E}"/>
              </a:ext>
            </a:extLst>
          </p:cNvPr>
          <p:cNvSpPr txBox="1">
            <a:spLocks/>
          </p:cNvSpPr>
          <p:nvPr/>
        </p:nvSpPr>
        <p:spPr>
          <a:xfrm>
            <a:off x="1592494" y="721078"/>
            <a:ext cx="8178230" cy="1015255"/>
          </a:xfrm>
          <a:prstGeom prst="rect">
            <a:avLst/>
          </a:prstGeom>
        </p:spPr>
        <p:txBody>
          <a:bodyPr vert="horz" lIns="91440" tIns="45720" rIns="91440" bIns="45720" rtlCol="0" anchor="b">
            <a:noAutofit/>
          </a:bodyPr>
          <a:lstStyle>
            <a:lvl1pPr algn="l" defTabSz="914400" rtl="0" eaLnBrk="1" latinLnBrk="0" hangingPunct="1">
              <a:spcBef>
                <a:spcPct val="0"/>
              </a:spcBef>
              <a:buNone/>
              <a:defRPr sz="6000" kern="1200">
                <a:solidFill>
                  <a:schemeClr val="bg1"/>
                </a:solidFill>
                <a:latin typeface="+mj-lt"/>
                <a:ea typeface="+mj-ea"/>
                <a:cs typeface="+mj-cs"/>
              </a:defRPr>
            </a:lvl1pPr>
          </a:lstStyle>
          <a:p>
            <a:r>
              <a:rPr lang="en-GB" sz="4000" dirty="0">
                <a:solidFill>
                  <a:schemeClr val="accent6">
                    <a:lumMod val="50000"/>
                  </a:schemeClr>
                </a:solidFill>
              </a:rPr>
              <a:t>The role for language</a:t>
            </a:r>
          </a:p>
        </p:txBody>
      </p:sp>
      <p:pic>
        <p:nvPicPr>
          <p:cNvPr id="4" name="Picture 3" descr="Text&#10;&#10;Description automatically generated">
            <a:extLst>
              <a:ext uri="{FF2B5EF4-FFF2-40B4-BE49-F238E27FC236}">
                <a16:creationId xmlns:a16="http://schemas.microsoft.com/office/drawing/2014/main" id="{14FF29C8-8CA0-434F-99CE-558E09B7FA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3596" y="2055683"/>
            <a:ext cx="5390729" cy="3916702"/>
          </a:xfrm>
          <a:prstGeom prst="rect">
            <a:avLst/>
          </a:prstGeom>
        </p:spPr>
      </p:pic>
    </p:spTree>
    <p:extLst>
      <p:ext uri="{BB962C8B-B14F-4D97-AF65-F5344CB8AC3E}">
        <p14:creationId xmlns:p14="http://schemas.microsoft.com/office/powerpoint/2010/main" val="689851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Ecology 16x9">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ture ecology education photo presentation.potx" id="{C2041BFC-79DD-469A-9C9C-CE3A45FF64F3}" vid="{F6D325B2-35D9-40C5-B4CD-C0A8483D5659}"/>
    </a:ext>
  </a:extLst>
</a:theme>
</file>

<file path=ppt/theme/theme2.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Nature ecology education photo presentation</Template>
  <TotalTime>4651</TotalTime>
  <Words>6802</Words>
  <Application>Microsoft Office PowerPoint</Application>
  <PresentationFormat>Widescreen</PresentationFormat>
  <Paragraphs>185</Paragraphs>
  <Slides>35</Slides>
  <Notes>34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35</vt:i4>
      </vt:variant>
    </vt:vector>
  </HeadingPairs>
  <TitlesOfParts>
    <vt:vector size="47" baseType="lpstr">
      <vt:lpstr>Arial</vt:lpstr>
      <vt:lpstr>Calibri</vt:lpstr>
      <vt:lpstr>Corbel</vt:lpstr>
      <vt:lpstr>Fira Sans</vt:lpstr>
      <vt:lpstr>Gotham SSm A</vt:lpstr>
      <vt:lpstr>Guardian Text Egyptian Web</vt:lpstr>
      <vt:lpstr>Open Sans</vt:lpstr>
      <vt:lpstr>Roboto</vt:lpstr>
      <vt:lpstr>Segoe UI</vt:lpstr>
      <vt:lpstr>Symbol</vt:lpstr>
      <vt:lpstr>Times New Roman</vt:lpstr>
      <vt:lpstr>Ecology 16x9</vt:lpstr>
      <vt:lpstr>Students’ (dis)agentic and (dis)empowered discourses about ecological justice</vt:lpstr>
      <vt:lpstr>YSJU students and ecological justice: expectations, anxieties and agency</vt:lpstr>
      <vt:lpstr>YSJU students and ecological justice: expectations, anxieties and agency  Research design:</vt:lpstr>
      <vt:lpstr>Increasing urgency for universities to provide a relevant education for a future of ecological, economic and social uncertainty.   Eco-anxiety (Hickman 2019) is growing but ‘psychological distance’ actually needs breaking down as it’s the lack of the direct perceived threat that limits humans’ aptitude for taking action (Pfausch and Gray, 2017)  The climate crisis challenges dominant cultural narratives, values and identities (Verlie 2018)  </vt:lpstr>
      <vt:lpstr>Defining: environmental justice, ecological justice, social justice</vt:lpstr>
      <vt:lpstr>Defining: environmental justice, ecological justice, social justice</vt:lpstr>
      <vt:lpstr>Going a little further on  ecological justice</vt:lpstr>
      <vt:lpstr>2020 has shown us how linked these concepts are in:  The genesis of the virus itself: zoonotic  The distribution of outbreaks  The distribution of impact of lockdowns  The ecological impact of Covid 19 measures: ‘anthropause’ but increased deforestation (undercover), dip in recycling and increase in disposables </vt:lpstr>
      <vt:lpstr>‘As with social justice generally, we need to examine structures, mores, norms, language, symbols that mediate our relation with nature’ (Schlosberg, 2001)  Common discourses and assumptions about the human and natural world can be noticed, challenged and changed:  risk; resilience; global warming  </vt:lpstr>
      <vt:lpstr>Halliday (1990): New Ways of Meaning – key message: growth is good  Strands of ecolinguistics: linguistic diversity/ ecology (Haugen) – environmental knowledge being lost  Stibbe (2015) continues Halliday’s legacy in focusing on the 'stories we live by’. </vt:lpstr>
      <vt:lpstr>Data-driven and iterative approach 1st stage: Emergent themes agreed on and coded across focus group transcripts by two co-researchers (JH): Identity   Positionality   Agency   Institutional framework  Intersubjectivity   Contradictions  Domains of what students think are important:   Consumption   Environmental discourses around waste   Their future lives </vt:lpstr>
      <vt:lpstr>Agency in the data</vt:lpstr>
      <vt:lpstr> 2nd stage: re-coding the data based on Fairclough’s and Van Dijk’s guiding questions for Critical Discourse Analysis (as amalgamated by Amoussou and Allagbe, 2018): (at preliminary stage)  ·Transitivity ·Mood  and  Modality  ·Vocabulary ·Interactional  control  features    ·Topicality   ·Presuppositions ·Vagueness  ·Implication </vt:lpstr>
      <vt:lpstr>PowerPoint Presentation</vt:lpstr>
      <vt:lpstr>“we're gradually desensitised to the issue, even though the issues are getting worse. The issue’s been around long enough for us to get desensitised to it. It really should be at the forefront of everyone's minds, but whether it actually is, or not is highly debatable. I don't believe it's the general consensus”  “I personally really worry about climate change, like seeing pictures of like the polar bears and stuff like that. Like it's absolutely heartbreaking.[…] So I think that for me, it massively affects like my health and my wellbeing just purely from like worrying about it.[…]It makes it feel so bad that we're doing this to our planet.[...] And I think it's so scary and worrying that we're actively doing it”</vt:lpstr>
      <vt:lpstr>I'm confused about what behaviours to change. So, during the Covid I’ve been setting up litter picks with me and my mates because we’ve had nothing else to do. So we go around the local parks and stuff near us, picking up the crap, because people have been sitting around and just leaving crap everywhere. So we've been picking up stuff but then I'm thinking, well, am I actually doing any good. Because when you start looking for it, you start to see how much is out there, and then you feel like what you're doing is worthless, and you start to lose heart a little bit. After a few times of doing that because you constantly go back to the same place and it's just the same. And you're just doing it over and over again and then you start seeing information about, you know, plastic bottles - you know it's ultimately going to landfill anyway, that's what, that's what I think confuses me mostly is, is my own kind of annoyance that - that affects me more than confusion. Every time that I do try and do something to help, it doesn't seem like it's helping. And it just kind of grinds you down</vt:lpstr>
      <vt:lpstr>I can personally state, and I know not everyone has this mindset and it's not the right mindset, but some of my friends have the same mindset, like, I'm not even gonna lie. Even though I do maybe my part, I don't care, really, that much about the climate because I know I'm probably going to be dead. Or my kid is probably going to be nearly dead by the time something bad's gonna happen. I don't mean just like rising oceans, but I mean like proper proper climate change, where it's really going to affect the world, where it's going to affect the people in Europe and stuff like that properly, and it's really gonna be affecting you every single day like... I believe, and I think a lot of people in Europe, maybe the richer parts of the world, think the exact same way, oh it's not gonna happen to us. We're going to be long dead before anything happens, so why am I going to put the effort in, so that's why I believe, firstly, not really a lot of people would care. </vt:lpstr>
      <vt:lpstr>“it's always the people that have the least rights that get hardest hit by things every time there's a crisis” “people who are disadvantaged most in the world in general, generally tend to lose most when there is an ecological disaster”  “we can’t just consider eco justice as separate from class justice, you know money issues from gender equality from everything else, because money affects how climate justice affects you, gender equality affects money affects, you know, every single issue is linked together and while it can sometimes be difficult to figure out which one to focus on if you are focusing on one, you're focusing on them all”</vt:lpstr>
      <vt:lpstr>I just feel equality issues have been with us a lot longer than the environmental issues, it's only lately since we've kind of been destroying the planet. You know plasticizers and plastics in the ocean, you know, major greenhouse gas issues, I think that those issues are quite recent whereas equality issues, even though they kind of fit together hand in hand, when you look at them now, the environment is more… more recent and equality issues have been ingrained in society for millennia   </vt:lpstr>
      <vt:lpstr>PowerPoint Presentation</vt:lpstr>
      <vt:lpstr>how the media portrays both of these as like a world stopping crisis, like every time there's flooding. It's all you hear about on the news, and then whenever there's like news from the Mediterranean regarding refugees, that's also seen as like a big crisis, but they're both compared on the same level if you compare both news reports.  If you showed these two images on a news story, most British people would be more concerned about the middle aged white woman, getting safely to a little life raft with four lifeguards than they would be with a boat full of people of colour, trying to escape. I think it's really sad. </vt:lpstr>
      <vt:lpstr>‘We've been 100% renewable, brackets compared to someone else, which means they actually haven't been, they're just that... I just feel like there's always an asterix and I don't have much faith in uni  This university is very ‘all talk no action’, every time they put up a nice pretty poster about something, but they don't do anything about it. Say we support you and then don't do anything   But then from Mentimeter: The university has done well; the ball's in my court  Lots of talk on recycling and on-campus initiatives to curb waste </vt:lpstr>
      <vt:lpstr> I mean we all watched the Al Gore thing in school, I remember, and after half the class walked out saying that it was a load of rubbish. And we had all the facts, given in front of us. It was because they weren't willing to learn it. They didn't see it as a real issue.  I don’t think it's necessarily about dedicating yourself, I think it's about being willing to learn, like being willing to listen and understand someone else's point of view. And I think it's most people are just like, oh, environment is, I'm not gonna learn about it, and I am not going to waste my time because I'm never going to dedicate the time to it, when really it's just about being willing to understand there's an issue, and then using that as a jumping off point for everything you learn.   I think that it would be easier for students to use the bins properly if the food bin which, when I was in halls was used the most, if it wasn’t the size of like a shoe box is ridiculous because people just didn't care. It's so tiny and you'd have to go to the bins like every two days and people in accommodation are lazy so they're not gonna do it, from my experience of who I was living with.   </vt:lpstr>
      <vt:lpstr>PowerPoint Presentation</vt:lpstr>
      <vt:lpstr>Even if it was like 5000 of you, etc etc. If you think about it doesn't really make a difference. Everything is just too big now. Any, any small thing to do won’t make a difference. A big initiative might make a small difference, but the majority don’t care enough to make a difference  even if you do your little small part, no one else cares, they’re still throwing away everything, so you’re doing your little bit, yeah it helps because you're not adding to the problem, but it doesn't, it's not really helping the problem either, you’re just prolonging what's gonna happen.   obviously, I mean hopefully we’re going to have a job, a career and work, and then we're going to be citizens. So, like, you know, I said we're going to be flooded, we might be underwater in 30 years for all we know... I don't know, I just feel that we should be more equipped to understand how we can make a difference when we enter professional life in our careers.  </vt:lpstr>
      <vt:lpstr>cos the life as a citizen, it feels more in control, but I feel that the majority of jobs, cos unless you're sort of up there, what kind of impact, do you really have, when, when it comes to like wider social and environmental issues.  when it comes to professional life it's a sort of company thing or like whatever work space you go into, it’s not because like, all your choice of what you're doing,   Because obviously, if you work for someone else, you can hardly affect how they run things, but if you set up your own business, what, what could you do to help the climate through that stuff so yeah is. But I don’t know how to expand on that.  </vt:lpstr>
      <vt:lpstr>it's not necessarily confusion about what I should prioritise, it's more difficulty in prioritising it. Because, so I have a recent bit of mental health issues in terms of depression. And so like some days I don't have the energy to cook, so I need to eat a ready meal because I need to eat something, I think. But that's obviously full of fats, you know produced but probably not local, you know, trying to balance up, what I can do and not feeling the guilt, from what I sometimes can’t.  And I don't have time to make myself food to take to work with me however much I'd love to do that. And I, like, I have to take a ready meal or get a takeaway or something while I'm at work and that for me is one of the things that like I get quite upset at myself about, but I also have started to sort of realise that I'm like well I actually carry a set of cutlery around with me so like I can use that instead of the cutlery from like the takeaway place and stuff like that. It's, I feel like it's not, yeah, it's more just sort of working out ways to put it into life when life changes because it changes so often like for me.</vt:lpstr>
      <vt:lpstr>like coming to university and it should be that sort of high expectation I think especially like with university and most students are properly, probably just coming from living with their parents so they probably don't have their own, like well they might not have their own idea of, the sort of environmental, social beliefs, it get could be sort of what their parents have maybe what they used to do in the house maybe in terms of em like with environmental, in terms of recycling. Like if the parents do, they'll be following on from that. So move on, out moving in, like being quite independent.   I think for me sort of moving out of my own home, and sort of having to live on my own and buy all my own produce and stuff like that has definitely sort of changed the way I think about things in a more practical way. It definitely allows me to have a bit more control about the things that I can like I do choose to use and the things I never choose to use and stuff and I think that definitely has affected the way</vt:lpstr>
      <vt:lpstr>my views on what I can do have massively changed. I think I've realised that I could live without a lot more than what I thought I could live without. And, like, I don't know like going to the shops, or just buy and sell for sake of buying it. I've realised that I don't need that I don't need to spend all that money, I don't need all them new things. And I think I've just learned that I can, I can live without a lot of what I thought I couldn't live without.  I think I've been, I'll be more conscious of like shopping places are more and more economically friendly or more in touch with ecological justice, kind of issues, and like I'm definitely more conscious of my, the impact of me shopping at a certain place has on – how it impacts different aspects of things </vt:lpstr>
      <vt:lpstr>After initially feeling the planet was breathing a huge sigh of relief and giving us the breathing space to stop and reconnect with the planet, I feel that we have returned to unsustainable life styles with little thought for the long-term repercussions  I had hope that the Corona Virus would bring people together. Trivial debates would be put into perspective, but now they have seemed to have become even more exaggerated  I honestly just see it as more of an uphill battle now. I think if anything it will probably motivate me more, because it's gonna be harder now. A while before there was all the, you know, white wannabe hippie liberals […] I prioritise my selfish needs so screw the environment, let's get everything reopened. Like we've lost the voice, and yeah it was a vapid pointless voice, but they were voices backing up the call, this sort of thing. So I think now, COVID brought a lot of the selfish side out of a lot of people. And I think we're gonna see that as more of a fight for everything else to come. </vt:lpstr>
      <vt:lpstr>YSJU students and ecological justice: agency  More work needed!</vt:lpstr>
      <vt:lpstr>YSJU students and ecological justice: pedagogies, practices and principles - A cross-school participatory action research collaboration, with students as co-researchers. </vt:lpstr>
      <vt:lpstr>PowerPoint Presentation</vt:lpstr>
      <vt:lpstr>Follow-up reading</vt:lpstr>
      <vt:lpstr>‘[we need] to unify the world as one for the  collective future of mankind  as alone we can’t do much’   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Student discourses about the climate emergency: disempowered or agentic?</dc:title>
  <dc:creator>Clare Cunningham</dc:creator>
  <cp:lastModifiedBy>Clare Cunningham</cp:lastModifiedBy>
  <cp:revision>23</cp:revision>
  <cp:lastPrinted>2021-05-10T13:11:03Z</cp:lastPrinted>
  <dcterms:created xsi:type="dcterms:W3CDTF">2020-10-30T10:36:05Z</dcterms:created>
  <dcterms:modified xsi:type="dcterms:W3CDTF">2021-05-10T13:48:58Z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ies>
</file>