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312" r:id="rId3"/>
    <p:sldId id="280" r:id="rId4"/>
    <p:sldId id="297" r:id="rId5"/>
    <p:sldId id="299" r:id="rId6"/>
    <p:sldId id="301" r:id="rId7"/>
    <p:sldId id="315" r:id="rId8"/>
    <p:sldId id="302" r:id="rId9"/>
    <p:sldId id="303" r:id="rId10"/>
    <p:sldId id="304" r:id="rId11"/>
    <p:sldId id="268" r:id="rId12"/>
    <p:sldId id="306" r:id="rId13"/>
    <p:sldId id="316" r:id="rId14"/>
    <p:sldId id="310" r:id="rId15"/>
    <p:sldId id="307" r:id="rId16"/>
    <p:sldId id="317" r:id="rId17"/>
    <p:sldId id="318" r:id="rId18"/>
    <p:sldId id="319" r:id="rId19"/>
    <p:sldId id="320" r:id="rId20"/>
    <p:sldId id="321" r:id="rId21"/>
    <p:sldId id="274" r:id="rId22"/>
    <p:sldId id="276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5"/>
  </p:normalViewPr>
  <p:slideViewPr>
    <p:cSldViewPr snapToGrid="0">
      <p:cViewPr varScale="1">
        <p:scale>
          <a:sx n="103" d="100"/>
          <a:sy n="103" d="100"/>
        </p:scale>
        <p:origin x="178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35F78D-F63D-C140-8F05-B72CA5A200D0}" type="doc">
      <dgm:prSet loTypeId="urn:microsoft.com/office/officeart/2005/8/layout/hList1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0A98BF0-087B-1C41-9D40-09A9E739084D}">
      <dgm:prSet phldrT="[Text]"/>
      <dgm:spPr/>
      <dgm:t>
        <a:bodyPr/>
        <a:lstStyle/>
        <a:p>
          <a:r>
            <a:rPr lang="en-US" dirty="0"/>
            <a:t>Life stage</a:t>
          </a:r>
        </a:p>
      </dgm:t>
    </dgm:pt>
    <dgm:pt modelId="{419B40CF-DB4B-C94D-8EB8-FC598F8B9F61}" type="parTrans" cxnId="{58B23EA6-286E-954A-BE04-405127AD0931}">
      <dgm:prSet/>
      <dgm:spPr/>
      <dgm:t>
        <a:bodyPr/>
        <a:lstStyle/>
        <a:p>
          <a:endParaRPr lang="en-US"/>
        </a:p>
      </dgm:t>
    </dgm:pt>
    <dgm:pt modelId="{9E573ECF-39ED-C349-8167-84193A38677A}" type="sibTrans" cxnId="{58B23EA6-286E-954A-BE04-405127AD0931}">
      <dgm:prSet/>
      <dgm:spPr/>
      <dgm:t>
        <a:bodyPr/>
        <a:lstStyle/>
        <a:p>
          <a:endParaRPr lang="en-US"/>
        </a:p>
      </dgm:t>
    </dgm:pt>
    <dgm:pt modelId="{5B11F11F-BFFE-8C41-8967-C7B1E3F8ADC4}">
      <dgm:prSet phldrT="[Text]"/>
      <dgm:spPr/>
      <dgm:t>
        <a:bodyPr/>
        <a:lstStyle/>
        <a:p>
          <a:r>
            <a:rPr lang="en-US" dirty="0"/>
            <a:t>Entering into life moments later</a:t>
          </a:r>
        </a:p>
      </dgm:t>
    </dgm:pt>
    <dgm:pt modelId="{9313C4D1-F982-1247-8F8B-312F8644AB6C}" type="parTrans" cxnId="{8521A77D-1F6B-4746-BEDF-99B37A2ABA43}">
      <dgm:prSet/>
      <dgm:spPr/>
      <dgm:t>
        <a:bodyPr/>
        <a:lstStyle/>
        <a:p>
          <a:endParaRPr lang="en-US"/>
        </a:p>
      </dgm:t>
    </dgm:pt>
    <dgm:pt modelId="{6384951F-1A76-0741-89CE-8894D88DE1DF}" type="sibTrans" cxnId="{8521A77D-1F6B-4746-BEDF-99B37A2ABA43}">
      <dgm:prSet/>
      <dgm:spPr/>
      <dgm:t>
        <a:bodyPr/>
        <a:lstStyle/>
        <a:p>
          <a:endParaRPr lang="en-US"/>
        </a:p>
      </dgm:t>
    </dgm:pt>
    <dgm:pt modelId="{8B99E47C-BFB8-124B-85EC-7B673CC04372}">
      <dgm:prSet phldrT="[Text]"/>
      <dgm:spPr/>
      <dgm:t>
        <a:bodyPr/>
        <a:lstStyle/>
        <a:p>
          <a:r>
            <a:rPr lang="en-US" dirty="0"/>
            <a:t>Greater freedom</a:t>
          </a:r>
        </a:p>
      </dgm:t>
    </dgm:pt>
    <dgm:pt modelId="{CA5972F1-83AF-BC44-9064-89C6A3861EEF}" type="parTrans" cxnId="{32D0F1EF-F46E-6B43-942B-9859FCF51C23}">
      <dgm:prSet/>
      <dgm:spPr/>
      <dgm:t>
        <a:bodyPr/>
        <a:lstStyle/>
        <a:p>
          <a:endParaRPr lang="en-US"/>
        </a:p>
      </dgm:t>
    </dgm:pt>
    <dgm:pt modelId="{8F9BA379-3B71-664A-88CF-23248C407033}" type="sibTrans" cxnId="{32D0F1EF-F46E-6B43-942B-9859FCF51C23}">
      <dgm:prSet/>
      <dgm:spPr/>
      <dgm:t>
        <a:bodyPr/>
        <a:lstStyle/>
        <a:p>
          <a:endParaRPr lang="en-US"/>
        </a:p>
      </dgm:t>
    </dgm:pt>
    <dgm:pt modelId="{FCA09B6E-B390-DB4E-B35A-7504CD3004AF}">
      <dgm:prSet phldrT="[Text]"/>
      <dgm:spPr/>
      <dgm:t>
        <a:bodyPr/>
        <a:lstStyle/>
        <a:p>
          <a:r>
            <a:rPr lang="en-US" dirty="0"/>
            <a:t>Current conditions</a:t>
          </a:r>
        </a:p>
      </dgm:t>
    </dgm:pt>
    <dgm:pt modelId="{58B4985C-7D6E-0E4C-ACBA-D01F47E35A4F}" type="parTrans" cxnId="{3F8F12AF-716C-E049-B29D-0CE6CA9747D3}">
      <dgm:prSet/>
      <dgm:spPr/>
      <dgm:t>
        <a:bodyPr/>
        <a:lstStyle/>
        <a:p>
          <a:endParaRPr lang="en-US"/>
        </a:p>
      </dgm:t>
    </dgm:pt>
    <dgm:pt modelId="{9B6EA9A1-3784-C942-82B7-ABC5E839B0FC}" type="sibTrans" cxnId="{3F8F12AF-716C-E049-B29D-0CE6CA9747D3}">
      <dgm:prSet/>
      <dgm:spPr/>
      <dgm:t>
        <a:bodyPr/>
        <a:lstStyle/>
        <a:p>
          <a:endParaRPr lang="en-US"/>
        </a:p>
      </dgm:t>
    </dgm:pt>
    <dgm:pt modelId="{6FC795D8-8F32-9F47-9A4D-BA2A52723FCD}">
      <dgm:prSet phldrT="[Text]"/>
      <dgm:spPr/>
      <dgm:t>
        <a:bodyPr/>
        <a:lstStyle/>
        <a:p>
          <a:r>
            <a:rPr lang="en-US" dirty="0"/>
            <a:t>Poor returns on cash investments </a:t>
          </a:r>
        </a:p>
      </dgm:t>
    </dgm:pt>
    <dgm:pt modelId="{044ABCDF-B634-934D-8F78-1BBBF3CD3819}" type="parTrans" cxnId="{C657572B-D4F3-FD43-87D1-19EA37C02333}">
      <dgm:prSet/>
      <dgm:spPr/>
      <dgm:t>
        <a:bodyPr/>
        <a:lstStyle/>
        <a:p>
          <a:endParaRPr lang="en-US"/>
        </a:p>
      </dgm:t>
    </dgm:pt>
    <dgm:pt modelId="{F3AF0071-3C4F-4D4D-9EB0-8F2D7DD8C441}" type="sibTrans" cxnId="{C657572B-D4F3-FD43-87D1-19EA37C02333}">
      <dgm:prSet/>
      <dgm:spPr/>
      <dgm:t>
        <a:bodyPr/>
        <a:lstStyle/>
        <a:p>
          <a:endParaRPr lang="en-US"/>
        </a:p>
      </dgm:t>
    </dgm:pt>
    <dgm:pt modelId="{4E276A66-AFFD-4545-8B53-7707C915BFB3}">
      <dgm:prSet phldrT="[Text]"/>
      <dgm:spPr/>
      <dgm:t>
        <a:bodyPr/>
        <a:lstStyle/>
        <a:p>
          <a:r>
            <a:rPr lang="en-US" dirty="0"/>
            <a:t>Easy access to finance</a:t>
          </a:r>
        </a:p>
      </dgm:t>
    </dgm:pt>
    <dgm:pt modelId="{4F65B994-FAA9-3745-9447-871FE4163FAB}" type="parTrans" cxnId="{AEDBB7B7-6E9D-084B-9E3B-23A25C6F0938}">
      <dgm:prSet/>
      <dgm:spPr/>
      <dgm:t>
        <a:bodyPr/>
        <a:lstStyle/>
        <a:p>
          <a:endParaRPr lang="en-US"/>
        </a:p>
      </dgm:t>
    </dgm:pt>
    <dgm:pt modelId="{0A1D337D-9F97-9149-AE89-40EB64887704}" type="sibTrans" cxnId="{AEDBB7B7-6E9D-084B-9E3B-23A25C6F0938}">
      <dgm:prSet/>
      <dgm:spPr/>
      <dgm:t>
        <a:bodyPr/>
        <a:lstStyle/>
        <a:p>
          <a:endParaRPr lang="en-US"/>
        </a:p>
      </dgm:t>
    </dgm:pt>
    <dgm:pt modelId="{A236E4A9-295E-D84F-9CCC-938F3773495C}">
      <dgm:prSet phldrT="[Text]"/>
      <dgm:spPr/>
      <dgm:t>
        <a:bodyPr/>
        <a:lstStyle/>
        <a:p>
          <a:r>
            <a:rPr lang="en-US" dirty="0"/>
            <a:t>Cohort experiences</a:t>
          </a:r>
        </a:p>
      </dgm:t>
    </dgm:pt>
    <dgm:pt modelId="{E2B52728-7FC7-7F44-9363-AFF730E2F458}" type="parTrans" cxnId="{F2816BCD-39CF-3E42-B210-18A6F9517245}">
      <dgm:prSet/>
      <dgm:spPr/>
      <dgm:t>
        <a:bodyPr/>
        <a:lstStyle/>
        <a:p>
          <a:endParaRPr lang="en-US"/>
        </a:p>
      </dgm:t>
    </dgm:pt>
    <dgm:pt modelId="{A06C60FE-72C7-0448-8E22-8A33D32D723A}" type="sibTrans" cxnId="{F2816BCD-39CF-3E42-B210-18A6F9517245}">
      <dgm:prSet/>
      <dgm:spPr/>
      <dgm:t>
        <a:bodyPr/>
        <a:lstStyle/>
        <a:p>
          <a:endParaRPr lang="en-US"/>
        </a:p>
      </dgm:t>
    </dgm:pt>
    <dgm:pt modelId="{75D25EB2-1FA2-FC4D-B2DB-5E8A24A95D58}">
      <dgm:prSet phldrT="[Text]"/>
      <dgm:spPr/>
      <dgm:t>
        <a:bodyPr/>
        <a:lstStyle/>
        <a:p>
          <a:r>
            <a:rPr lang="en-US" dirty="0"/>
            <a:t>Grown up with risk</a:t>
          </a:r>
        </a:p>
      </dgm:t>
    </dgm:pt>
    <dgm:pt modelId="{DB216EBD-0621-3E46-8A3D-F2C9EAC6029C}" type="parTrans" cxnId="{B0681882-6B78-DC44-B2F1-CB2229D8C164}">
      <dgm:prSet/>
      <dgm:spPr/>
      <dgm:t>
        <a:bodyPr/>
        <a:lstStyle/>
        <a:p>
          <a:endParaRPr lang="en-US"/>
        </a:p>
      </dgm:t>
    </dgm:pt>
    <dgm:pt modelId="{5382C071-E551-9740-9A97-60A9CB4CBADF}" type="sibTrans" cxnId="{B0681882-6B78-DC44-B2F1-CB2229D8C164}">
      <dgm:prSet/>
      <dgm:spPr/>
      <dgm:t>
        <a:bodyPr/>
        <a:lstStyle/>
        <a:p>
          <a:endParaRPr lang="en-US"/>
        </a:p>
      </dgm:t>
    </dgm:pt>
    <dgm:pt modelId="{AB2C9109-262D-1140-8411-D3C882074942}">
      <dgm:prSet phldrT="[Text]"/>
      <dgm:spPr/>
      <dgm:t>
        <a:bodyPr/>
        <a:lstStyle/>
        <a:p>
          <a:r>
            <a:rPr lang="en-US" dirty="0"/>
            <a:t>More support from affluent Baby Boomers&gt;more optimistic </a:t>
          </a:r>
        </a:p>
      </dgm:t>
    </dgm:pt>
    <dgm:pt modelId="{D50260EA-FC9A-7A45-AB0A-A89FE6EB400F}" type="parTrans" cxnId="{E6736247-8101-9D41-BF42-95F898DE8C33}">
      <dgm:prSet/>
      <dgm:spPr/>
      <dgm:t>
        <a:bodyPr/>
        <a:lstStyle/>
        <a:p>
          <a:endParaRPr lang="en-US"/>
        </a:p>
      </dgm:t>
    </dgm:pt>
    <dgm:pt modelId="{7579A8E3-F5DF-0C4B-81A9-2D6DC2EFB583}" type="sibTrans" cxnId="{E6736247-8101-9D41-BF42-95F898DE8C33}">
      <dgm:prSet/>
      <dgm:spPr/>
      <dgm:t>
        <a:bodyPr/>
        <a:lstStyle/>
        <a:p>
          <a:endParaRPr lang="en-US"/>
        </a:p>
      </dgm:t>
    </dgm:pt>
    <dgm:pt modelId="{F0EB45B9-A9A7-4147-8841-86D47D938A41}">
      <dgm:prSet phldrT="[Text]"/>
      <dgm:spPr/>
      <dgm:t>
        <a:bodyPr/>
        <a:lstStyle/>
        <a:p>
          <a:r>
            <a:rPr lang="en-US" dirty="0"/>
            <a:t>Constant uncertainty </a:t>
          </a:r>
        </a:p>
      </dgm:t>
    </dgm:pt>
    <dgm:pt modelId="{8F1EC019-2546-E14B-B55C-270D37B03926}" type="parTrans" cxnId="{A043FBDF-E7F8-0144-896A-B621C84864BB}">
      <dgm:prSet/>
      <dgm:spPr/>
      <dgm:t>
        <a:bodyPr/>
        <a:lstStyle/>
        <a:p>
          <a:endParaRPr lang="en-US"/>
        </a:p>
      </dgm:t>
    </dgm:pt>
    <dgm:pt modelId="{4BFA3653-FF15-DD49-B352-50E205E56301}" type="sibTrans" cxnId="{A043FBDF-E7F8-0144-896A-B621C84864BB}">
      <dgm:prSet/>
      <dgm:spPr/>
      <dgm:t>
        <a:bodyPr/>
        <a:lstStyle/>
        <a:p>
          <a:endParaRPr lang="en-US"/>
        </a:p>
      </dgm:t>
    </dgm:pt>
    <dgm:pt modelId="{0244D985-1289-E347-9EEF-F16C3AE81EFF}">
      <dgm:prSet phldrT="[Text]"/>
      <dgm:spPr/>
      <dgm:t>
        <a:bodyPr/>
        <a:lstStyle/>
        <a:p>
          <a:endParaRPr lang="en-US" dirty="0"/>
        </a:p>
      </dgm:t>
    </dgm:pt>
    <dgm:pt modelId="{B80D0528-D7E9-914B-B6CF-5D0153AF95AA}" type="parTrans" cxnId="{EEB4CA29-13EA-6E4E-893A-15592159746A}">
      <dgm:prSet/>
      <dgm:spPr/>
      <dgm:t>
        <a:bodyPr/>
        <a:lstStyle/>
        <a:p>
          <a:endParaRPr lang="en-US"/>
        </a:p>
      </dgm:t>
    </dgm:pt>
    <dgm:pt modelId="{7D1FFB76-E8F0-154F-A39A-79055A1F43B6}" type="sibTrans" cxnId="{EEB4CA29-13EA-6E4E-893A-15592159746A}">
      <dgm:prSet/>
      <dgm:spPr/>
      <dgm:t>
        <a:bodyPr/>
        <a:lstStyle/>
        <a:p>
          <a:endParaRPr lang="en-US"/>
        </a:p>
      </dgm:t>
    </dgm:pt>
    <dgm:pt modelId="{33F86751-4313-764B-A670-0EE9CFAEBA4C}">
      <dgm:prSet phldrT="[Text]"/>
      <dgm:spPr/>
      <dgm:t>
        <a:bodyPr/>
        <a:lstStyle/>
        <a:p>
          <a:r>
            <a:rPr lang="en-US" dirty="0"/>
            <a:t>Aspirational from younger age</a:t>
          </a:r>
        </a:p>
      </dgm:t>
    </dgm:pt>
    <dgm:pt modelId="{5138667E-7866-484C-93FA-0F7B79621045}" type="parTrans" cxnId="{042FAF74-88F9-B14F-BC2D-23236B98CA35}">
      <dgm:prSet/>
      <dgm:spPr/>
      <dgm:t>
        <a:bodyPr/>
        <a:lstStyle/>
        <a:p>
          <a:endParaRPr lang="en-US"/>
        </a:p>
      </dgm:t>
    </dgm:pt>
    <dgm:pt modelId="{37849129-215D-0E41-A5FF-B3BE8A0CB4BA}" type="sibTrans" cxnId="{042FAF74-88F9-B14F-BC2D-23236B98CA35}">
      <dgm:prSet/>
      <dgm:spPr/>
      <dgm:t>
        <a:bodyPr/>
        <a:lstStyle/>
        <a:p>
          <a:endParaRPr lang="en-US"/>
        </a:p>
      </dgm:t>
    </dgm:pt>
    <dgm:pt modelId="{B2D1D852-9110-4C46-A8D2-B4283D6CE397}">
      <dgm:prSet phldrT="[Text]"/>
      <dgm:spPr/>
      <dgm:t>
        <a:bodyPr/>
        <a:lstStyle/>
        <a:p>
          <a:endParaRPr lang="en-US" dirty="0"/>
        </a:p>
      </dgm:t>
    </dgm:pt>
    <dgm:pt modelId="{26C2C2F9-618C-AE47-A24C-629098344451}" type="parTrans" cxnId="{6B40A6B8-E613-AD41-BD2B-F10982884868}">
      <dgm:prSet/>
      <dgm:spPr/>
      <dgm:t>
        <a:bodyPr/>
        <a:lstStyle/>
        <a:p>
          <a:endParaRPr lang="en-US"/>
        </a:p>
      </dgm:t>
    </dgm:pt>
    <dgm:pt modelId="{7BDBE146-8944-134E-8423-CA5A349E5239}" type="sibTrans" cxnId="{6B40A6B8-E613-AD41-BD2B-F10982884868}">
      <dgm:prSet/>
      <dgm:spPr/>
      <dgm:t>
        <a:bodyPr/>
        <a:lstStyle/>
        <a:p>
          <a:endParaRPr lang="en-US"/>
        </a:p>
      </dgm:t>
    </dgm:pt>
    <dgm:pt modelId="{2D1E801C-7405-3C4C-BEBC-9411CF39FB9E}">
      <dgm:prSet phldrT="[Text]"/>
      <dgm:spPr/>
      <dgm:t>
        <a:bodyPr/>
        <a:lstStyle/>
        <a:p>
          <a:r>
            <a:rPr lang="en-US" dirty="0"/>
            <a:t>Less sense of responsibility</a:t>
          </a:r>
        </a:p>
      </dgm:t>
    </dgm:pt>
    <dgm:pt modelId="{2A0813CC-AE7C-F648-A3F5-AADD36FE0DA8}" type="parTrans" cxnId="{4E809AA7-F521-3C4E-97A5-812AB1E1ED6B}">
      <dgm:prSet/>
      <dgm:spPr/>
      <dgm:t>
        <a:bodyPr/>
        <a:lstStyle/>
        <a:p>
          <a:endParaRPr lang="en-GB"/>
        </a:p>
      </dgm:t>
    </dgm:pt>
    <dgm:pt modelId="{4F19E9FD-6FCB-6D4F-AF5E-7E55A54B3417}" type="sibTrans" cxnId="{4E809AA7-F521-3C4E-97A5-812AB1E1ED6B}">
      <dgm:prSet/>
      <dgm:spPr/>
      <dgm:t>
        <a:bodyPr/>
        <a:lstStyle/>
        <a:p>
          <a:endParaRPr lang="en-GB"/>
        </a:p>
      </dgm:t>
    </dgm:pt>
    <dgm:pt modelId="{4F6CC959-AB7F-6B4C-99C4-DED875F64789}">
      <dgm:prSet phldrT="[Text]"/>
      <dgm:spPr/>
      <dgm:t>
        <a:bodyPr/>
        <a:lstStyle/>
        <a:p>
          <a:r>
            <a:rPr lang="en-US" dirty="0"/>
            <a:t>Higher expectations </a:t>
          </a:r>
        </a:p>
      </dgm:t>
    </dgm:pt>
    <dgm:pt modelId="{492EF237-A97C-2A4C-8D14-E000F40B9307}" type="parTrans" cxnId="{A68594C7-3AEB-A647-99C9-C421D2029C82}">
      <dgm:prSet/>
      <dgm:spPr/>
      <dgm:t>
        <a:bodyPr/>
        <a:lstStyle/>
        <a:p>
          <a:endParaRPr lang="en-GB"/>
        </a:p>
      </dgm:t>
    </dgm:pt>
    <dgm:pt modelId="{20D163F2-5A72-7947-B9B2-7802D159E18E}" type="sibTrans" cxnId="{A68594C7-3AEB-A647-99C9-C421D2029C82}">
      <dgm:prSet/>
      <dgm:spPr/>
      <dgm:t>
        <a:bodyPr/>
        <a:lstStyle/>
        <a:p>
          <a:endParaRPr lang="en-GB"/>
        </a:p>
      </dgm:t>
    </dgm:pt>
    <dgm:pt modelId="{ABA4524F-39A6-BD4E-8B19-B4E5A4F4650F}">
      <dgm:prSet phldrT="[Text]"/>
      <dgm:spPr/>
      <dgm:t>
        <a:bodyPr/>
        <a:lstStyle/>
        <a:p>
          <a:r>
            <a:rPr lang="en-US" dirty="0"/>
            <a:t>Peer pressure and influencers online </a:t>
          </a:r>
        </a:p>
      </dgm:t>
    </dgm:pt>
    <dgm:pt modelId="{D4114DBB-9CD3-E941-9A8F-B0E0A0107253}" type="parTrans" cxnId="{19EAFAE1-4424-D348-ADDE-5DB8CD0E864B}">
      <dgm:prSet/>
      <dgm:spPr/>
      <dgm:t>
        <a:bodyPr/>
        <a:lstStyle/>
        <a:p>
          <a:endParaRPr lang="en-GB"/>
        </a:p>
      </dgm:t>
    </dgm:pt>
    <dgm:pt modelId="{174DAC4C-2834-C240-B7E4-1354BFC51EE4}" type="sibTrans" cxnId="{19EAFAE1-4424-D348-ADDE-5DB8CD0E864B}">
      <dgm:prSet/>
      <dgm:spPr/>
      <dgm:t>
        <a:bodyPr/>
        <a:lstStyle/>
        <a:p>
          <a:endParaRPr lang="en-GB"/>
        </a:p>
      </dgm:t>
    </dgm:pt>
    <dgm:pt modelId="{60274256-15EC-A440-A294-610227624B7B}">
      <dgm:prSet phldrT="[Text]"/>
      <dgm:spPr/>
      <dgm:t>
        <a:bodyPr/>
        <a:lstStyle/>
        <a:p>
          <a:r>
            <a:rPr lang="en-US" dirty="0"/>
            <a:t>Material products as an expression of self</a:t>
          </a:r>
        </a:p>
      </dgm:t>
    </dgm:pt>
    <dgm:pt modelId="{B8E5345D-F395-6A43-BC5A-778AAF75E156}" type="parTrans" cxnId="{039EAEC1-E710-CA46-A21C-D5BEB4547DDF}">
      <dgm:prSet/>
      <dgm:spPr/>
      <dgm:t>
        <a:bodyPr/>
        <a:lstStyle/>
        <a:p>
          <a:endParaRPr lang="en-GB"/>
        </a:p>
      </dgm:t>
    </dgm:pt>
    <dgm:pt modelId="{46F06131-5B7B-C04D-8C2F-64486E02C51A}" type="sibTrans" cxnId="{039EAEC1-E710-CA46-A21C-D5BEB4547DDF}">
      <dgm:prSet/>
      <dgm:spPr/>
      <dgm:t>
        <a:bodyPr/>
        <a:lstStyle/>
        <a:p>
          <a:endParaRPr lang="en-GB"/>
        </a:p>
      </dgm:t>
    </dgm:pt>
    <dgm:pt modelId="{26DEDF5D-91E0-3949-8E3E-947263EA496F}">
      <dgm:prSet phldrT="[Text]"/>
      <dgm:spPr/>
      <dgm:t>
        <a:bodyPr/>
        <a:lstStyle/>
        <a:p>
          <a:r>
            <a:rPr lang="en-US" dirty="0"/>
            <a:t>Live for the moment</a:t>
          </a:r>
        </a:p>
      </dgm:t>
    </dgm:pt>
    <dgm:pt modelId="{DB702E61-C92D-1E4C-8A42-09A1B5CE2654}" type="parTrans" cxnId="{CB114182-7E67-A34A-A712-D302B72E21F8}">
      <dgm:prSet/>
      <dgm:spPr/>
      <dgm:t>
        <a:bodyPr/>
        <a:lstStyle/>
        <a:p>
          <a:endParaRPr lang="en-GB"/>
        </a:p>
      </dgm:t>
    </dgm:pt>
    <dgm:pt modelId="{3723F38C-5D05-954B-962F-30D11E90FD11}" type="sibTrans" cxnId="{CB114182-7E67-A34A-A712-D302B72E21F8}">
      <dgm:prSet/>
      <dgm:spPr/>
      <dgm:t>
        <a:bodyPr/>
        <a:lstStyle/>
        <a:p>
          <a:endParaRPr lang="en-GB"/>
        </a:p>
      </dgm:t>
    </dgm:pt>
    <dgm:pt modelId="{7EE14F25-687D-A648-AB7D-171EE1702538}">
      <dgm:prSet phldrT="[Text]"/>
      <dgm:spPr/>
      <dgm:t>
        <a:bodyPr/>
        <a:lstStyle/>
        <a:p>
          <a:r>
            <a:rPr lang="en-US" dirty="0"/>
            <a:t>Relish experiences they can remember and share </a:t>
          </a:r>
        </a:p>
      </dgm:t>
    </dgm:pt>
    <dgm:pt modelId="{625F1604-08C7-AB4C-82C2-85B3D290E440}" type="parTrans" cxnId="{217B5684-15B2-F245-A73A-D033CC965A09}">
      <dgm:prSet/>
      <dgm:spPr/>
      <dgm:t>
        <a:bodyPr/>
        <a:lstStyle/>
        <a:p>
          <a:endParaRPr lang="en-GB"/>
        </a:p>
      </dgm:t>
    </dgm:pt>
    <dgm:pt modelId="{F018D1B2-9ED4-EB42-AA8B-F84A17236FDA}" type="sibTrans" cxnId="{217B5684-15B2-F245-A73A-D033CC965A09}">
      <dgm:prSet/>
      <dgm:spPr/>
      <dgm:t>
        <a:bodyPr/>
        <a:lstStyle/>
        <a:p>
          <a:endParaRPr lang="en-GB"/>
        </a:p>
      </dgm:t>
    </dgm:pt>
    <dgm:pt modelId="{D1D83AC7-0BE3-7648-8565-DBA53DDFA561}" type="pres">
      <dgm:prSet presAssocID="{3335F78D-F63D-C140-8F05-B72CA5A200D0}" presName="Name0" presStyleCnt="0">
        <dgm:presLayoutVars>
          <dgm:dir/>
          <dgm:animLvl val="lvl"/>
          <dgm:resizeHandles val="exact"/>
        </dgm:presLayoutVars>
      </dgm:prSet>
      <dgm:spPr/>
    </dgm:pt>
    <dgm:pt modelId="{7815C101-6AB8-0C47-86AE-CF14AF82DC57}" type="pres">
      <dgm:prSet presAssocID="{40A98BF0-087B-1C41-9D40-09A9E739084D}" presName="composite" presStyleCnt="0"/>
      <dgm:spPr/>
    </dgm:pt>
    <dgm:pt modelId="{C242271D-3D9F-244F-AFFC-D9A1C45A584A}" type="pres">
      <dgm:prSet presAssocID="{40A98BF0-087B-1C41-9D40-09A9E739084D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BDDABE15-B749-614C-B596-AEBE13AEA6F3}" type="pres">
      <dgm:prSet presAssocID="{40A98BF0-087B-1C41-9D40-09A9E739084D}" presName="desTx" presStyleLbl="alignAccFollowNode1" presStyleIdx="0" presStyleCnt="3">
        <dgm:presLayoutVars>
          <dgm:bulletEnabled val="1"/>
        </dgm:presLayoutVars>
      </dgm:prSet>
      <dgm:spPr/>
    </dgm:pt>
    <dgm:pt modelId="{058DBE8C-A6EB-5F4E-BE02-C28F4BE579D1}" type="pres">
      <dgm:prSet presAssocID="{9E573ECF-39ED-C349-8167-84193A38677A}" presName="space" presStyleCnt="0"/>
      <dgm:spPr/>
    </dgm:pt>
    <dgm:pt modelId="{53976DBD-DDC3-0944-9F0A-EC9E59CB74D9}" type="pres">
      <dgm:prSet presAssocID="{FCA09B6E-B390-DB4E-B35A-7504CD3004AF}" presName="composite" presStyleCnt="0"/>
      <dgm:spPr/>
    </dgm:pt>
    <dgm:pt modelId="{DE2E8B59-86E5-394A-87EA-B48BA24B2801}" type="pres">
      <dgm:prSet presAssocID="{FCA09B6E-B390-DB4E-B35A-7504CD3004A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EFD5ACF3-187C-5B48-A4D2-81AE8A2BFBBA}" type="pres">
      <dgm:prSet presAssocID="{FCA09B6E-B390-DB4E-B35A-7504CD3004AF}" presName="desTx" presStyleLbl="alignAccFollowNode1" presStyleIdx="1" presStyleCnt="3">
        <dgm:presLayoutVars>
          <dgm:bulletEnabled val="1"/>
        </dgm:presLayoutVars>
      </dgm:prSet>
      <dgm:spPr/>
    </dgm:pt>
    <dgm:pt modelId="{7D9B5285-790D-6142-B336-164296D623AF}" type="pres">
      <dgm:prSet presAssocID="{9B6EA9A1-3784-C942-82B7-ABC5E839B0FC}" presName="space" presStyleCnt="0"/>
      <dgm:spPr/>
    </dgm:pt>
    <dgm:pt modelId="{1B4F8568-B12F-894A-970D-1F6DB7B23722}" type="pres">
      <dgm:prSet presAssocID="{A236E4A9-295E-D84F-9CCC-938F3773495C}" presName="composite" presStyleCnt="0"/>
      <dgm:spPr/>
    </dgm:pt>
    <dgm:pt modelId="{B96FA6BB-63C1-7B42-AF05-EE690A16ED8C}" type="pres">
      <dgm:prSet presAssocID="{A236E4A9-295E-D84F-9CCC-938F3773495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2F700C6F-522C-644A-B437-B1DBF55AC1B5}" type="pres">
      <dgm:prSet presAssocID="{A236E4A9-295E-D84F-9CCC-938F3773495C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E6193A0C-0082-2A41-A33E-9C250255CD8B}" type="presOf" srcId="{33F86751-4313-764B-A670-0EE9CFAEBA4C}" destId="{2F700C6F-522C-644A-B437-B1DBF55AC1B5}" srcOrd="0" destOrd="3" presId="urn:microsoft.com/office/officeart/2005/8/layout/hList1"/>
    <dgm:cxn modelId="{835E1612-1B57-804C-AC85-2B66D0AF4CE8}" type="presOf" srcId="{5B11F11F-BFFE-8C41-8967-C7B1E3F8ADC4}" destId="{BDDABE15-B749-614C-B596-AEBE13AEA6F3}" srcOrd="0" destOrd="0" presId="urn:microsoft.com/office/officeart/2005/8/layout/hList1"/>
    <dgm:cxn modelId="{C90B3014-4449-3541-AABA-A0A2AE233691}" type="presOf" srcId="{AB2C9109-262D-1140-8411-D3C882074942}" destId="{2F700C6F-522C-644A-B437-B1DBF55AC1B5}" srcOrd="0" destOrd="1" presId="urn:microsoft.com/office/officeart/2005/8/layout/hList1"/>
    <dgm:cxn modelId="{47A2BA14-8EEC-8149-A1DC-2763173C5A4F}" type="presOf" srcId="{40A98BF0-087B-1C41-9D40-09A9E739084D}" destId="{C242271D-3D9F-244F-AFFC-D9A1C45A584A}" srcOrd="0" destOrd="0" presId="urn:microsoft.com/office/officeart/2005/8/layout/hList1"/>
    <dgm:cxn modelId="{EEB4CA29-13EA-6E4E-893A-15592159746A}" srcId="{A236E4A9-295E-D84F-9CCC-938F3773495C}" destId="{0244D985-1289-E347-9EEF-F16C3AE81EFF}" srcOrd="5" destOrd="0" parTransId="{B80D0528-D7E9-914B-B6CF-5D0153AF95AA}" sibTransId="{7D1FFB76-E8F0-154F-A39A-79055A1F43B6}"/>
    <dgm:cxn modelId="{7E12A12A-4D4C-9E4B-9D09-1D057A404448}" type="presOf" srcId="{B2D1D852-9110-4C46-A8D2-B4283D6CE397}" destId="{2F700C6F-522C-644A-B437-B1DBF55AC1B5}" srcOrd="0" destOrd="4" presId="urn:microsoft.com/office/officeart/2005/8/layout/hList1"/>
    <dgm:cxn modelId="{C657572B-D4F3-FD43-87D1-19EA37C02333}" srcId="{FCA09B6E-B390-DB4E-B35A-7504CD3004AF}" destId="{6FC795D8-8F32-9F47-9A4D-BA2A52723FCD}" srcOrd="0" destOrd="0" parTransId="{044ABCDF-B634-934D-8F78-1BBBF3CD3819}" sibTransId="{F3AF0071-3C4F-4D4D-9EB0-8F2D7DD8C441}"/>
    <dgm:cxn modelId="{00EA1A2C-2475-7F46-8FDA-96563A407FEB}" type="presOf" srcId="{A236E4A9-295E-D84F-9CCC-938F3773495C}" destId="{B96FA6BB-63C1-7B42-AF05-EE690A16ED8C}" srcOrd="0" destOrd="0" presId="urn:microsoft.com/office/officeart/2005/8/layout/hList1"/>
    <dgm:cxn modelId="{DF8E822D-4C98-BB4A-A46F-B4A36599DC0A}" type="presOf" srcId="{2D1E801C-7405-3C4C-BEBC-9411CF39FB9E}" destId="{BDDABE15-B749-614C-B596-AEBE13AEA6F3}" srcOrd="0" destOrd="2" presId="urn:microsoft.com/office/officeart/2005/8/layout/hList1"/>
    <dgm:cxn modelId="{E6736247-8101-9D41-BF42-95F898DE8C33}" srcId="{A236E4A9-295E-D84F-9CCC-938F3773495C}" destId="{AB2C9109-262D-1140-8411-D3C882074942}" srcOrd="1" destOrd="0" parTransId="{D50260EA-FC9A-7A45-AB0A-A89FE6EB400F}" sibTransId="{7579A8E3-F5DF-0C4B-81A9-2D6DC2EFB583}"/>
    <dgm:cxn modelId="{A4A0D250-6E58-5A4A-9B6B-A306C79AD967}" type="presOf" srcId="{75D25EB2-1FA2-FC4D-B2DB-5E8A24A95D58}" destId="{2F700C6F-522C-644A-B437-B1DBF55AC1B5}" srcOrd="0" destOrd="0" presId="urn:microsoft.com/office/officeart/2005/8/layout/hList1"/>
    <dgm:cxn modelId="{938BA159-A199-3E41-8207-B2A8A96636C1}" type="presOf" srcId="{F0EB45B9-A9A7-4147-8841-86D47D938A41}" destId="{EFD5ACF3-187C-5B48-A4D2-81AE8A2BFBBA}" srcOrd="0" destOrd="1" presId="urn:microsoft.com/office/officeart/2005/8/layout/hList1"/>
    <dgm:cxn modelId="{C9F70461-608E-F24C-93B7-C90B126611FC}" type="presOf" srcId="{8B99E47C-BFB8-124B-85EC-7B673CC04372}" destId="{BDDABE15-B749-614C-B596-AEBE13AEA6F3}" srcOrd="0" destOrd="1" presId="urn:microsoft.com/office/officeart/2005/8/layout/hList1"/>
    <dgm:cxn modelId="{042FAF74-88F9-B14F-BC2D-23236B98CA35}" srcId="{A236E4A9-295E-D84F-9CCC-938F3773495C}" destId="{33F86751-4313-764B-A670-0EE9CFAEBA4C}" srcOrd="3" destOrd="0" parTransId="{5138667E-7866-484C-93FA-0F7B79621045}" sibTransId="{37849129-215D-0E41-A5FF-B3BE8A0CB4BA}"/>
    <dgm:cxn modelId="{8521A77D-1F6B-4746-BEDF-99B37A2ABA43}" srcId="{40A98BF0-087B-1C41-9D40-09A9E739084D}" destId="{5B11F11F-BFFE-8C41-8967-C7B1E3F8ADC4}" srcOrd="0" destOrd="0" parTransId="{9313C4D1-F982-1247-8F8B-312F8644AB6C}" sibTransId="{6384951F-1A76-0741-89CE-8894D88DE1DF}"/>
    <dgm:cxn modelId="{B0681882-6B78-DC44-B2F1-CB2229D8C164}" srcId="{A236E4A9-295E-D84F-9CCC-938F3773495C}" destId="{75D25EB2-1FA2-FC4D-B2DB-5E8A24A95D58}" srcOrd="0" destOrd="0" parTransId="{DB216EBD-0621-3E46-8A3D-F2C9EAC6029C}" sibTransId="{5382C071-E551-9740-9A97-60A9CB4CBADF}"/>
    <dgm:cxn modelId="{CB114182-7E67-A34A-A712-D302B72E21F8}" srcId="{40A98BF0-087B-1C41-9D40-09A9E739084D}" destId="{26DEDF5D-91E0-3949-8E3E-947263EA496F}" srcOrd="3" destOrd="0" parTransId="{DB702E61-C92D-1E4C-8A42-09A1B5CE2654}" sibTransId="{3723F38C-5D05-954B-962F-30D11E90FD11}"/>
    <dgm:cxn modelId="{217B5684-15B2-F245-A73A-D033CC965A09}" srcId="{40A98BF0-087B-1C41-9D40-09A9E739084D}" destId="{7EE14F25-687D-A648-AB7D-171EE1702538}" srcOrd="4" destOrd="0" parTransId="{625F1604-08C7-AB4C-82C2-85B3D290E440}" sibTransId="{F018D1B2-9ED4-EB42-AA8B-F84A17236FDA}"/>
    <dgm:cxn modelId="{74DFFE90-20DB-F547-A6A9-E1BCB25F77B1}" type="presOf" srcId="{26DEDF5D-91E0-3949-8E3E-947263EA496F}" destId="{BDDABE15-B749-614C-B596-AEBE13AEA6F3}" srcOrd="0" destOrd="3" presId="urn:microsoft.com/office/officeart/2005/8/layout/hList1"/>
    <dgm:cxn modelId="{568D9F9C-CCC8-144A-9431-F000E190BCA9}" type="presOf" srcId="{4E276A66-AFFD-4545-8B53-7707C915BFB3}" destId="{EFD5ACF3-187C-5B48-A4D2-81AE8A2BFBBA}" srcOrd="0" destOrd="2" presId="urn:microsoft.com/office/officeart/2005/8/layout/hList1"/>
    <dgm:cxn modelId="{4503C3A4-3519-D846-8FFE-63BD05288F0F}" type="presOf" srcId="{6FC795D8-8F32-9F47-9A4D-BA2A52723FCD}" destId="{EFD5ACF3-187C-5B48-A4D2-81AE8A2BFBBA}" srcOrd="0" destOrd="0" presId="urn:microsoft.com/office/officeart/2005/8/layout/hList1"/>
    <dgm:cxn modelId="{58B23EA6-286E-954A-BE04-405127AD0931}" srcId="{3335F78D-F63D-C140-8F05-B72CA5A200D0}" destId="{40A98BF0-087B-1C41-9D40-09A9E739084D}" srcOrd="0" destOrd="0" parTransId="{419B40CF-DB4B-C94D-8EB8-FC598F8B9F61}" sibTransId="{9E573ECF-39ED-C349-8167-84193A38677A}"/>
    <dgm:cxn modelId="{4E809AA7-F521-3C4E-97A5-812AB1E1ED6B}" srcId="{40A98BF0-087B-1C41-9D40-09A9E739084D}" destId="{2D1E801C-7405-3C4C-BEBC-9411CF39FB9E}" srcOrd="2" destOrd="0" parTransId="{2A0813CC-AE7C-F648-A3F5-AADD36FE0DA8}" sibTransId="{4F19E9FD-6FCB-6D4F-AF5E-7E55A54B3417}"/>
    <dgm:cxn modelId="{3F8F12AF-716C-E049-B29D-0CE6CA9747D3}" srcId="{3335F78D-F63D-C140-8F05-B72CA5A200D0}" destId="{FCA09B6E-B390-DB4E-B35A-7504CD3004AF}" srcOrd="1" destOrd="0" parTransId="{58B4985C-7D6E-0E4C-ACBA-D01F47E35A4F}" sibTransId="{9B6EA9A1-3784-C942-82B7-ABC5E839B0FC}"/>
    <dgm:cxn modelId="{5EC8EBB6-FF11-F041-A64A-38129E6FE078}" type="presOf" srcId="{ABA4524F-39A6-BD4E-8B19-B4E5A4F4650F}" destId="{EFD5ACF3-187C-5B48-A4D2-81AE8A2BFBBA}" srcOrd="0" destOrd="3" presId="urn:microsoft.com/office/officeart/2005/8/layout/hList1"/>
    <dgm:cxn modelId="{AEDBB7B7-6E9D-084B-9E3B-23A25C6F0938}" srcId="{FCA09B6E-B390-DB4E-B35A-7504CD3004AF}" destId="{4E276A66-AFFD-4545-8B53-7707C915BFB3}" srcOrd="2" destOrd="0" parTransId="{4F65B994-FAA9-3745-9447-871FE4163FAB}" sibTransId="{0A1D337D-9F97-9149-AE89-40EB64887704}"/>
    <dgm:cxn modelId="{6B40A6B8-E613-AD41-BD2B-F10982884868}" srcId="{A236E4A9-295E-D84F-9CCC-938F3773495C}" destId="{B2D1D852-9110-4C46-A8D2-B4283D6CE397}" srcOrd="4" destOrd="0" parTransId="{26C2C2F9-618C-AE47-A24C-629098344451}" sibTransId="{7BDBE146-8944-134E-8423-CA5A349E5239}"/>
    <dgm:cxn modelId="{B45CBBB8-930C-754F-80BE-82A3358C3914}" type="presOf" srcId="{0244D985-1289-E347-9EEF-F16C3AE81EFF}" destId="{2F700C6F-522C-644A-B437-B1DBF55AC1B5}" srcOrd="0" destOrd="5" presId="urn:microsoft.com/office/officeart/2005/8/layout/hList1"/>
    <dgm:cxn modelId="{039EAEC1-E710-CA46-A21C-D5BEB4547DDF}" srcId="{FCA09B6E-B390-DB4E-B35A-7504CD3004AF}" destId="{60274256-15EC-A440-A294-610227624B7B}" srcOrd="4" destOrd="0" parTransId="{B8E5345D-F395-6A43-BC5A-778AAF75E156}" sibTransId="{46F06131-5B7B-C04D-8C2F-64486E02C51A}"/>
    <dgm:cxn modelId="{A68594C7-3AEB-A647-99C9-C421D2029C82}" srcId="{A236E4A9-295E-D84F-9CCC-938F3773495C}" destId="{4F6CC959-AB7F-6B4C-99C4-DED875F64789}" srcOrd="2" destOrd="0" parTransId="{492EF237-A97C-2A4C-8D14-E000F40B9307}" sibTransId="{20D163F2-5A72-7947-B9B2-7802D159E18E}"/>
    <dgm:cxn modelId="{FE8474CC-E9B9-EB46-82BC-B4F9CD9E12A8}" type="presOf" srcId="{60274256-15EC-A440-A294-610227624B7B}" destId="{EFD5ACF3-187C-5B48-A4D2-81AE8A2BFBBA}" srcOrd="0" destOrd="4" presId="urn:microsoft.com/office/officeart/2005/8/layout/hList1"/>
    <dgm:cxn modelId="{59825ACD-59B8-4A49-8CD3-8D1D5BFAD274}" type="presOf" srcId="{FCA09B6E-B390-DB4E-B35A-7504CD3004AF}" destId="{DE2E8B59-86E5-394A-87EA-B48BA24B2801}" srcOrd="0" destOrd="0" presId="urn:microsoft.com/office/officeart/2005/8/layout/hList1"/>
    <dgm:cxn modelId="{F2816BCD-39CF-3E42-B210-18A6F9517245}" srcId="{3335F78D-F63D-C140-8F05-B72CA5A200D0}" destId="{A236E4A9-295E-D84F-9CCC-938F3773495C}" srcOrd="2" destOrd="0" parTransId="{E2B52728-7FC7-7F44-9363-AFF730E2F458}" sibTransId="{A06C60FE-72C7-0448-8E22-8A33D32D723A}"/>
    <dgm:cxn modelId="{A043FBDF-E7F8-0144-896A-B621C84864BB}" srcId="{FCA09B6E-B390-DB4E-B35A-7504CD3004AF}" destId="{F0EB45B9-A9A7-4147-8841-86D47D938A41}" srcOrd="1" destOrd="0" parTransId="{8F1EC019-2546-E14B-B55C-270D37B03926}" sibTransId="{4BFA3653-FF15-DD49-B352-50E205E56301}"/>
    <dgm:cxn modelId="{19EAFAE1-4424-D348-ADDE-5DB8CD0E864B}" srcId="{FCA09B6E-B390-DB4E-B35A-7504CD3004AF}" destId="{ABA4524F-39A6-BD4E-8B19-B4E5A4F4650F}" srcOrd="3" destOrd="0" parTransId="{D4114DBB-9CD3-E941-9A8F-B0E0A0107253}" sibTransId="{174DAC4C-2834-C240-B7E4-1354BFC51EE4}"/>
    <dgm:cxn modelId="{4A9D48E2-48D7-864A-B516-779B9C75FD1E}" type="presOf" srcId="{3335F78D-F63D-C140-8F05-B72CA5A200D0}" destId="{D1D83AC7-0BE3-7648-8565-DBA53DDFA561}" srcOrd="0" destOrd="0" presId="urn:microsoft.com/office/officeart/2005/8/layout/hList1"/>
    <dgm:cxn modelId="{32D0F1EF-F46E-6B43-942B-9859FCF51C23}" srcId="{40A98BF0-087B-1C41-9D40-09A9E739084D}" destId="{8B99E47C-BFB8-124B-85EC-7B673CC04372}" srcOrd="1" destOrd="0" parTransId="{CA5972F1-83AF-BC44-9064-89C6A3861EEF}" sibTransId="{8F9BA379-3B71-664A-88CF-23248C407033}"/>
    <dgm:cxn modelId="{6BD12DF3-1CE0-3C4F-852C-FD04A95AF1CB}" type="presOf" srcId="{7EE14F25-687D-A648-AB7D-171EE1702538}" destId="{BDDABE15-B749-614C-B596-AEBE13AEA6F3}" srcOrd="0" destOrd="4" presId="urn:microsoft.com/office/officeart/2005/8/layout/hList1"/>
    <dgm:cxn modelId="{61EEC2F7-B077-874C-A7EA-44CBD74FEFFA}" type="presOf" srcId="{4F6CC959-AB7F-6B4C-99C4-DED875F64789}" destId="{2F700C6F-522C-644A-B437-B1DBF55AC1B5}" srcOrd="0" destOrd="2" presId="urn:microsoft.com/office/officeart/2005/8/layout/hList1"/>
    <dgm:cxn modelId="{0BF6D0FB-32AF-D948-BB58-1349C519F7AE}" type="presParOf" srcId="{D1D83AC7-0BE3-7648-8565-DBA53DDFA561}" destId="{7815C101-6AB8-0C47-86AE-CF14AF82DC57}" srcOrd="0" destOrd="0" presId="urn:microsoft.com/office/officeart/2005/8/layout/hList1"/>
    <dgm:cxn modelId="{A67BC556-A350-D845-917A-079089E3C3EB}" type="presParOf" srcId="{7815C101-6AB8-0C47-86AE-CF14AF82DC57}" destId="{C242271D-3D9F-244F-AFFC-D9A1C45A584A}" srcOrd="0" destOrd="0" presId="urn:microsoft.com/office/officeart/2005/8/layout/hList1"/>
    <dgm:cxn modelId="{972F5E38-10A7-624D-95FA-A1DF2FEDC265}" type="presParOf" srcId="{7815C101-6AB8-0C47-86AE-CF14AF82DC57}" destId="{BDDABE15-B749-614C-B596-AEBE13AEA6F3}" srcOrd="1" destOrd="0" presId="urn:microsoft.com/office/officeart/2005/8/layout/hList1"/>
    <dgm:cxn modelId="{2195FEFD-A302-9E41-AD15-62D4C8DB488C}" type="presParOf" srcId="{D1D83AC7-0BE3-7648-8565-DBA53DDFA561}" destId="{058DBE8C-A6EB-5F4E-BE02-C28F4BE579D1}" srcOrd="1" destOrd="0" presId="urn:microsoft.com/office/officeart/2005/8/layout/hList1"/>
    <dgm:cxn modelId="{32CE3B83-2AD5-494B-ABE5-75D011D08598}" type="presParOf" srcId="{D1D83AC7-0BE3-7648-8565-DBA53DDFA561}" destId="{53976DBD-DDC3-0944-9F0A-EC9E59CB74D9}" srcOrd="2" destOrd="0" presId="urn:microsoft.com/office/officeart/2005/8/layout/hList1"/>
    <dgm:cxn modelId="{EAC3082D-BC9D-B844-BD4F-C7B8E9547DCC}" type="presParOf" srcId="{53976DBD-DDC3-0944-9F0A-EC9E59CB74D9}" destId="{DE2E8B59-86E5-394A-87EA-B48BA24B2801}" srcOrd="0" destOrd="0" presId="urn:microsoft.com/office/officeart/2005/8/layout/hList1"/>
    <dgm:cxn modelId="{00AD3E6E-FB08-4E41-96E2-77D4D5DCBD5D}" type="presParOf" srcId="{53976DBD-DDC3-0944-9F0A-EC9E59CB74D9}" destId="{EFD5ACF3-187C-5B48-A4D2-81AE8A2BFBBA}" srcOrd="1" destOrd="0" presId="urn:microsoft.com/office/officeart/2005/8/layout/hList1"/>
    <dgm:cxn modelId="{82169FBB-6A2A-6542-82DA-B847B3C16567}" type="presParOf" srcId="{D1D83AC7-0BE3-7648-8565-DBA53DDFA561}" destId="{7D9B5285-790D-6142-B336-164296D623AF}" srcOrd="3" destOrd="0" presId="urn:microsoft.com/office/officeart/2005/8/layout/hList1"/>
    <dgm:cxn modelId="{D45E9312-73D9-E44A-8678-65609776F845}" type="presParOf" srcId="{D1D83AC7-0BE3-7648-8565-DBA53DDFA561}" destId="{1B4F8568-B12F-894A-970D-1F6DB7B23722}" srcOrd="4" destOrd="0" presId="urn:microsoft.com/office/officeart/2005/8/layout/hList1"/>
    <dgm:cxn modelId="{3A0D0422-74DE-3C4E-9FA9-0AB67A9CB7C5}" type="presParOf" srcId="{1B4F8568-B12F-894A-970D-1F6DB7B23722}" destId="{B96FA6BB-63C1-7B42-AF05-EE690A16ED8C}" srcOrd="0" destOrd="0" presId="urn:microsoft.com/office/officeart/2005/8/layout/hList1"/>
    <dgm:cxn modelId="{8B6C77B3-F31C-414B-9A6C-A96680B5B281}" type="presParOf" srcId="{1B4F8568-B12F-894A-970D-1F6DB7B23722}" destId="{2F700C6F-522C-644A-B437-B1DBF55AC1B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42271D-3D9F-244F-AFFC-D9A1C45A584A}">
      <dsp:nvSpPr>
        <dsp:cNvPr id="0" name=""/>
        <dsp:cNvSpPr/>
      </dsp:nvSpPr>
      <dsp:spPr>
        <a:xfrm>
          <a:off x="1905" y="602448"/>
          <a:ext cx="1857374" cy="65172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Life stage</a:t>
          </a:r>
        </a:p>
      </dsp:txBody>
      <dsp:txXfrm>
        <a:off x="1905" y="602448"/>
        <a:ext cx="1857374" cy="651726"/>
      </dsp:txXfrm>
    </dsp:sp>
    <dsp:sp modelId="{BDDABE15-B749-614C-B596-AEBE13AEA6F3}">
      <dsp:nvSpPr>
        <dsp:cNvPr id="0" name=""/>
        <dsp:cNvSpPr/>
      </dsp:nvSpPr>
      <dsp:spPr>
        <a:xfrm>
          <a:off x="1905" y="1254174"/>
          <a:ext cx="1857374" cy="407632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Entering into life moments later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Greater freedom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Less sense of responsibility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Live for the moment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Relish experiences they can remember and share </a:t>
          </a:r>
        </a:p>
      </dsp:txBody>
      <dsp:txXfrm>
        <a:off x="1905" y="1254174"/>
        <a:ext cx="1857374" cy="4076325"/>
      </dsp:txXfrm>
    </dsp:sp>
    <dsp:sp modelId="{DE2E8B59-86E5-394A-87EA-B48BA24B2801}">
      <dsp:nvSpPr>
        <dsp:cNvPr id="0" name=""/>
        <dsp:cNvSpPr/>
      </dsp:nvSpPr>
      <dsp:spPr>
        <a:xfrm>
          <a:off x="2119312" y="602448"/>
          <a:ext cx="1857374" cy="65172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Current conditions</a:t>
          </a:r>
        </a:p>
      </dsp:txBody>
      <dsp:txXfrm>
        <a:off x="2119312" y="602448"/>
        <a:ext cx="1857374" cy="651726"/>
      </dsp:txXfrm>
    </dsp:sp>
    <dsp:sp modelId="{EFD5ACF3-187C-5B48-A4D2-81AE8A2BFBBA}">
      <dsp:nvSpPr>
        <dsp:cNvPr id="0" name=""/>
        <dsp:cNvSpPr/>
      </dsp:nvSpPr>
      <dsp:spPr>
        <a:xfrm>
          <a:off x="2119312" y="1254174"/>
          <a:ext cx="1857374" cy="4076325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Poor returns on cash investments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Constant uncertainty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Easy access to finance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Peer pressure and influencers online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Material products as an expression of self</a:t>
          </a:r>
        </a:p>
      </dsp:txBody>
      <dsp:txXfrm>
        <a:off x="2119312" y="1254174"/>
        <a:ext cx="1857374" cy="4076325"/>
      </dsp:txXfrm>
    </dsp:sp>
    <dsp:sp modelId="{B96FA6BB-63C1-7B42-AF05-EE690A16ED8C}">
      <dsp:nvSpPr>
        <dsp:cNvPr id="0" name=""/>
        <dsp:cNvSpPr/>
      </dsp:nvSpPr>
      <dsp:spPr>
        <a:xfrm>
          <a:off x="4236719" y="602448"/>
          <a:ext cx="1857374" cy="65172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Cohort experiences</a:t>
          </a:r>
        </a:p>
      </dsp:txBody>
      <dsp:txXfrm>
        <a:off x="4236719" y="602448"/>
        <a:ext cx="1857374" cy="651726"/>
      </dsp:txXfrm>
    </dsp:sp>
    <dsp:sp modelId="{2F700C6F-522C-644A-B437-B1DBF55AC1B5}">
      <dsp:nvSpPr>
        <dsp:cNvPr id="0" name=""/>
        <dsp:cNvSpPr/>
      </dsp:nvSpPr>
      <dsp:spPr>
        <a:xfrm>
          <a:off x="4236719" y="1254174"/>
          <a:ext cx="1857374" cy="4076325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Grown up with risk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More support from affluent Baby Boomers&gt;more optimistic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Higher expectations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Aspirational from younger age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kern="1200" dirty="0"/>
        </a:p>
      </dsp:txBody>
      <dsp:txXfrm>
        <a:off x="4236719" y="1254174"/>
        <a:ext cx="1857374" cy="40763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1E777-6E53-4084-AD14-860BE134A532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9242A3-8D9F-479E-ADF6-D8E5B0479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909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06BD8-B31D-4F0C-BF3B-F9D79BA49D67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D606-D9F8-40EB-8176-605E8FAA64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15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06BD8-B31D-4F0C-BF3B-F9D79BA49D67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D606-D9F8-40EB-8176-605E8FAA64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756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06BD8-B31D-4F0C-BF3B-F9D79BA49D67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D606-D9F8-40EB-8176-605E8FAA64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021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06BD8-B31D-4F0C-BF3B-F9D79BA49D67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D606-D9F8-40EB-8176-605E8FAA64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652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06BD8-B31D-4F0C-BF3B-F9D79BA49D67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D606-D9F8-40EB-8176-605E8FAA64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119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06BD8-B31D-4F0C-BF3B-F9D79BA49D67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D606-D9F8-40EB-8176-605E8FAA64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81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06BD8-B31D-4F0C-BF3B-F9D79BA49D67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D606-D9F8-40EB-8176-605E8FAA64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012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06BD8-B31D-4F0C-BF3B-F9D79BA49D67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D606-D9F8-40EB-8176-605E8FAA64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974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06BD8-B31D-4F0C-BF3B-F9D79BA49D67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D606-D9F8-40EB-8176-605E8FAA64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241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06BD8-B31D-4F0C-BF3B-F9D79BA49D67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D606-D9F8-40EB-8176-605E8FAA64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310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06BD8-B31D-4F0C-BF3B-F9D79BA49D67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D606-D9F8-40EB-8176-605E8FAA64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958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06BD8-B31D-4F0C-BF3B-F9D79BA49D67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9D606-D9F8-40EB-8176-605E8FAA64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420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c.fr/var/fre/storage/original/application/5ecca063454eb4ef8227d0850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uxurydaily.com/entry-level-products-can-attract-future-high-endluxury-consumer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dafdcc6ac4a21848aa2bbc3d38e40496.jpg (740×46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857250"/>
            <a:ext cx="9143999" cy="5136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514166"/>
            <a:ext cx="9143999" cy="3569110"/>
          </a:xfrm>
          <a:solidFill>
            <a:schemeClr val="bg1">
              <a:lumMod val="95000"/>
              <a:alpha val="90000"/>
            </a:schemeClr>
          </a:solidFill>
        </p:spPr>
        <p:txBody>
          <a:bodyPr>
            <a:noAutofit/>
          </a:bodyPr>
          <a:lstStyle/>
          <a:p>
            <a:r>
              <a:rPr lang="en-GB" sz="4000" b="1" dirty="0">
                <a:solidFill>
                  <a:schemeClr val="bg2">
                    <a:lumMod val="25000"/>
                  </a:schemeClr>
                </a:solidFill>
              </a:rPr>
              <a:t>Understanding Luxury Brand Purchases by Millennials</a:t>
            </a:r>
            <a:br>
              <a:rPr lang="en-GB" sz="40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GB" sz="4000" b="1" dirty="0">
                <a:solidFill>
                  <a:schemeClr val="bg2">
                    <a:lumMod val="25000"/>
                  </a:schemeClr>
                </a:solidFill>
              </a:rPr>
              <a:t>Appling Generational Cohort Theory</a:t>
            </a:r>
            <a:br>
              <a:rPr lang="en-GB" sz="4000" b="1" dirty="0">
                <a:solidFill>
                  <a:schemeClr val="bg2">
                    <a:lumMod val="25000"/>
                  </a:schemeClr>
                </a:solidFill>
              </a:rPr>
            </a:br>
            <a:br>
              <a:rPr lang="en-GB" sz="40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GB" sz="2800" b="1" dirty="0" err="1">
                <a:solidFill>
                  <a:schemeClr val="bg2">
                    <a:lumMod val="25000"/>
                  </a:schemeClr>
                </a:solidFill>
              </a:rPr>
              <a:t>Dr.Chen</a:t>
            </a:r>
            <a:r>
              <a:rPr lang="en-GB" sz="2800" b="1" dirty="0">
                <a:solidFill>
                  <a:schemeClr val="bg2">
                    <a:lumMod val="25000"/>
                  </a:schemeClr>
                </a:solidFill>
              </a:rPr>
              <a:t> Ren &amp; </a:t>
            </a:r>
            <a:r>
              <a:rPr lang="en-GB" sz="2800" b="1" dirty="0" err="1">
                <a:solidFill>
                  <a:schemeClr val="bg2">
                    <a:lumMod val="25000"/>
                  </a:schemeClr>
                </a:solidFill>
              </a:rPr>
              <a:t>Dr.Rebecca</a:t>
            </a:r>
            <a:r>
              <a:rPr lang="en-GB" sz="2800" b="1" dirty="0">
                <a:solidFill>
                  <a:schemeClr val="bg2">
                    <a:lumMod val="25000"/>
                  </a:schemeClr>
                </a:solidFill>
              </a:rPr>
              <a:t> Biggins</a:t>
            </a:r>
            <a:br>
              <a:rPr lang="en-GB" sz="28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GB" sz="2800" b="1" dirty="0">
                <a:solidFill>
                  <a:schemeClr val="bg2">
                    <a:lumMod val="25000"/>
                  </a:schemeClr>
                </a:solidFill>
              </a:rPr>
              <a:t>York St John University</a:t>
            </a:r>
            <a:br>
              <a:rPr lang="en-GB" sz="28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GB" sz="2800" b="1" dirty="0">
                <a:solidFill>
                  <a:schemeClr val="bg2">
                    <a:lumMod val="25000"/>
                  </a:schemeClr>
                </a:solidFill>
              </a:rPr>
              <a:t>AM2019</a:t>
            </a:r>
          </a:p>
        </p:txBody>
      </p:sp>
    </p:spTree>
    <p:extLst>
      <p:ext uri="{BB962C8B-B14F-4D97-AF65-F5344CB8AC3E}">
        <p14:creationId xmlns:p14="http://schemas.microsoft.com/office/powerpoint/2010/main" val="2912954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fdcc6ac4a21848aa2bbc3d38e40496.jpg (740×46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79739">
            <a:off x="5268201" y="-1203060"/>
            <a:ext cx="5440455" cy="305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418" y="1836933"/>
            <a:ext cx="7843424" cy="4261899"/>
          </a:xfrm>
        </p:spPr>
        <p:txBody>
          <a:bodyPr>
            <a:noAutofit/>
          </a:bodyPr>
          <a:lstStyle/>
          <a:p>
            <a:pPr marL="361950" indent="-271463"/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Conduct extensive search focus on technical information prior to purchase</a:t>
            </a:r>
          </a:p>
          <a:p>
            <a:pPr marL="361950" indent="-271463"/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Use status-seeing consumption and believe that wealth and material goods are to be desired</a:t>
            </a:r>
          </a:p>
          <a:p>
            <a:pPr marL="361950" indent="-271463"/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Self-esteem and public self-consciousness are valued important</a:t>
            </a:r>
          </a:p>
          <a:p>
            <a:pPr marL="361950" indent="-271463"/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Decisions are also influenced by the opinions of their peers</a:t>
            </a:r>
          </a:p>
          <a:p>
            <a:pPr marL="361950" indent="-271463"/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Brand conscious: brand to match their personality and lifestyle</a:t>
            </a:r>
          </a:p>
          <a:p>
            <a:pPr marL="361950" indent="-271463"/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Not as brand loyal as older generations</a:t>
            </a:r>
          </a:p>
          <a:p>
            <a:pPr marL="542925" indent="-271463"/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E799CE4-51DA-414F-BBF9-10713064E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77" y="554904"/>
            <a:ext cx="6143086" cy="1325563"/>
          </a:xfrm>
        </p:spPr>
        <p:txBody>
          <a:bodyPr/>
          <a:lstStyle/>
          <a:p>
            <a:r>
              <a:rPr lang="en-GB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Different Shopping Style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D65A2D0-506D-40ED-A9E5-77CABF42D8D0}"/>
              </a:ext>
            </a:extLst>
          </p:cNvPr>
          <p:cNvSpPr txBox="1"/>
          <p:nvPr/>
        </p:nvSpPr>
        <p:spPr>
          <a:xfrm>
            <a:off x="763676" y="6350558"/>
            <a:ext cx="80626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(Butcher et al. 2017; </a:t>
            </a:r>
            <a:r>
              <a:rPr lang="en-GB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Lissitsa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</a:t>
            </a:r>
            <a:r>
              <a:rPr lang="en-GB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Kol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2016; </a:t>
            </a:r>
            <a:r>
              <a:rPr lang="en-GB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Giovannini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et al., 2015; Bakewell and Vincent-Wayne, 2003)</a:t>
            </a:r>
          </a:p>
        </p:txBody>
      </p:sp>
    </p:spTree>
    <p:extLst>
      <p:ext uri="{BB962C8B-B14F-4D97-AF65-F5344CB8AC3E}">
        <p14:creationId xmlns:p14="http://schemas.microsoft.com/office/powerpoint/2010/main" val="3374587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42572"/>
          </a:xfrm>
        </p:spPr>
        <p:txBody>
          <a:bodyPr>
            <a:normAutofit/>
          </a:bodyPr>
          <a:lstStyle/>
          <a:p>
            <a:pPr algn="ctr"/>
            <a:r>
              <a:rPr lang="en-GB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Categorising Luxury Goods</a:t>
            </a:r>
          </a:p>
        </p:txBody>
      </p:sp>
      <p:pic>
        <p:nvPicPr>
          <p:cNvPr id="5" name="Picture 4"/>
          <p:cNvPicPr/>
          <p:nvPr/>
        </p:nvPicPr>
        <p:blipFill rotWithShape="1">
          <a:blip r:embed="rId2"/>
          <a:srcRect l="15861" t="31802" r="17789" b="15257"/>
          <a:stretch/>
        </p:blipFill>
        <p:spPr>
          <a:xfrm>
            <a:off x="508419" y="1588732"/>
            <a:ext cx="8127161" cy="408892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15992" y="6058689"/>
            <a:ext cx="77120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The Major Luxury Fashion Product Divisions (Okonkwo, 2007) </a:t>
            </a:r>
          </a:p>
        </p:txBody>
      </p:sp>
    </p:spTree>
    <p:extLst>
      <p:ext uri="{BB962C8B-B14F-4D97-AF65-F5344CB8AC3E}">
        <p14:creationId xmlns:p14="http://schemas.microsoft.com/office/powerpoint/2010/main" val="1317077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AEAAQAAAAAAAAyoAAAAJDhlMTdhNWQ1LTY3YWItNDBhNC1hYTAyLWI5MjIxZjgwYWU0MQ.jpg (668×384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88777">
            <a:off x="3922819" y="5228593"/>
            <a:ext cx="7553088" cy="4341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42572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Methodology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0DE899-FE2C-4382-95C9-92FE83D1B7AE}"/>
              </a:ext>
            </a:extLst>
          </p:cNvPr>
          <p:cNvSpPr/>
          <p:nvPr/>
        </p:nvSpPr>
        <p:spPr>
          <a:xfrm>
            <a:off x="628651" y="1442523"/>
            <a:ext cx="74439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indent="-268288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Interpretive, qualitative approach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Focus group</a:t>
            </a:r>
          </a:p>
          <a:p>
            <a:pPr marL="542925" indent="-271463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Focus group was completed in April 2018</a:t>
            </a:r>
          </a:p>
          <a:p>
            <a:pPr marL="542925" indent="-271463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Convenience sampling technique and a snowball sampling</a:t>
            </a:r>
          </a:p>
          <a:p>
            <a:pPr marL="542925" indent="-271463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15 millennials British male and female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Interviews were completed in April 2019</a:t>
            </a:r>
          </a:p>
          <a:p>
            <a:pPr marL="542925" indent="-271463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One-to-one, semi-structured</a:t>
            </a:r>
          </a:p>
          <a:p>
            <a:pPr marL="542925" indent="-271463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 millennials British male and female</a:t>
            </a:r>
          </a:p>
          <a:p>
            <a:pPr marL="542925" indent="-271463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More interviews are scheduled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Thematic analysis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F17DFE-49DA-46D9-93F8-46CA989CF2BD}"/>
              </a:ext>
            </a:extLst>
          </p:cNvPr>
          <p:cNvSpPr txBox="1"/>
          <p:nvPr/>
        </p:nvSpPr>
        <p:spPr>
          <a:xfrm>
            <a:off x="200967" y="6231263"/>
            <a:ext cx="43710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GB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Easterby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-Smith et al., 2012; Yin, 2009; King, 2004; Levy and Weitz’s 2001)</a:t>
            </a:r>
          </a:p>
        </p:txBody>
      </p:sp>
    </p:spTree>
    <p:extLst>
      <p:ext uri="{BB962C8B-B14F-4D97-AF65-F5344CB8AC3E}">
        <p14:creationId xmlns:p14="http://schemas.microsoft.com/office/powerpoint/2010/main" val="913604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AEAAQAAAAAAAAyoAAAAJDhlMTdhNWQ1LTY3YWItNDBhNC1hYTAyLWI5MjIxZjgwYWU0MQ.jpg (668×384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88777">
            <a:off x="3922819" y="5228593"/>
            <a:ext cx="7553088" cy="4341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42572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Some Initial Themes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B80E3BC9-4E8D-7147-95DC-A801545F3E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5422175"/>
              </p:ext>
            </p:extLst>
          </p:nvPr>
        </p:nvGraphicFramePr>
        <p:xfrm>
          <a:off x="628650" y="691716"/>
          <a:ext cx="6096000" cy="5932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426783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/>
          <a:srcRect l="15861" t="31802" r="17789" b="15257"/>
          <a:stretch/>
        </p:blipFill>
        <p:spPr>
          <a:xfrm>
            <a:off x="203619" y="1588732"/>
            <a:ext cx="8127161" cy="408892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2B78C23-21B6-4BD5-9B44-FFD7CE22E63A}"/>
              </a:ext>
            </a:extLst>
          </p:cNvPr>
          <p:cNvSpPr/>
          <p:nvPr/>
        </p:nvSpPr>
        <p:spPr>
          <a:xfrm>
            <a:off x="5574890" y="4090219"/>
            <a:ext cx="924232" cy="294968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34B653-F98C-4580-9A90-AF762027B8BB}"/>
              </a:ext>
            </a:extLst>
          </p:cNvPr>
          <p:cNvSpPr/>
          <p:nvPr/>
        </p:nvSpPr>
        <p:spPr>
          <a:xfrm>
            <a:off x="6749845" y="3854246"/>
            <a:ext cx="2190536" cy="1823410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5B4DC83-F27B-FF47-8151-AC1A03F18F5C}"/>
              </a:ext>
            </a:extLst>
          </p:cNvPr>
          <p:cNvSpPr txBox="1">
            <a:spLocks/>
          </p:cNvSpPr>
          <p:nvPr/>
        </p:nvSpPr>
        <p:spPr>
          <a:xfrm>
            <a:off x="422171" y="365127"/>
            <a:ext cx="7886700" cy="8425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Some Initial Findings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3D2698B-9193-4DE6-A3B1-97C91326E69F}"/>
              </a:ext>
            </a:extLst>
          </p:cNvPr>
          <p:cNvSpPr txBox="1"/>
          <p:nvPr/>
        </p:nvSpPr>
        <p:spPr>
          <a:xfrm>
            <a:off x="7737987" y="3834587"/>
            <a:ext cx="12023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indent="-88900">
              <a:buFont typeface="Calibri" panose="020F0502020204030204" pitchFamily="34" charset="0"/>
              <a:buChar char="−"/>
            </a:pPr>
            <a:r>
              <a:rPr lang="en-GB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Time to spend with families and friends, a trip, a football game</a:t>
            </a:r>
          </a:p>
          <a:p>
            <a:pPr marL="88900" indent="-88900">
              <a:buFont typeface="Calibri" panose="020F0502020204030204" pitchFamily="34" charset="0"/>
              <a:buChar char="−"/>
            </a:pPr>
            <a:r>
              <a:rPr lang="en-GB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Having a hobby</a:t>
            </a:r>
          </a:p>
          <a:p>
            <a:pPr marL="88900" indent="-88900">
              <a:buFont typeface="Calibri" panose="020F0502020204030204" pitchFamily="34" charset="0"/>
              <a:buChar char="−"/>
            </a:pPr>
            <a:r>
              <a:rPr lang="en-GB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University experiences</a:t>
            </a:r>
          </a:p>
        </p:txBody>
      </p:sp>
    </p:spTree>
    <p:extLst>
      <p:ext uri="{BB962C8B-B14F-4D97-AF65-F5344CB8AC3E}">
        <p14:creationId xmlns:p14="http://schemas.microsoft.com/office/powerpoint/2010/main" val="40363264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42572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Understanding the Initial Findings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86822CE-54CF-A541-9CD3-D387DABBB509}"/>
              </a:ext>
            </a:extLst>
          </p:cNvPr>
          <p:cNvSpPr/>
          <p:nvPr/>
        </p:nvSpPr>
        <p:spPr>
          <a:xfrm>
            <a:off x="530941" y="1384502"/>
            <a:ext cx="7753192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indent="-268288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baby boom generation luxury consumers </a:t>
            </a:r>
          </a:p>
          <a:p>
            <a:pPr marL="581025" indent="-315913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they are no longer at a financial distance from luxury, and are trading up to meet their current aspirations</a:t>
            </a:r>
          </a:p>
          <a:p>
            <a:pPr marL="581025" indent="-315913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transformed the luxury market from its ‘old ’ conspicuous consumption model to a totally new, individualistic type of luxury consumption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BFC6A8-38DD-4200-B897-7F251CC3096F}"/>
              </a:ext>
            </a:extLst>
          </p:cNvPr>
          <p:cNvSpPr txBox="1"/>
          <p:nvPr/>
        </p:nvSpPr>
        <p:spPr>
          <a:xfrm>
            <a:off x="4487832" y="6152605"/>
            <a:ext cx="43710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(Atwal and Williams, 2009)</a:t>
            </a:r>
          </a:p>
        </p:txBody>
      </p:sp>
    </p:spTree>
    <p:extLst>
      <p:ext uri="{BB962C8B-B14F-4D97-AF65-F5344CB8AC3E}">
        <p14:creationId xmlns:p14="http://schemas.microsoft.com/office/powerpoint/2010/main" val="2621148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A4698-2F03-4111-917A-CF671EAD0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11390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Understanding the Initial Findings</a:t>
            </a:r>
            <a:endParaRPr lang="en-GB" sz="40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91660-BEC5-4BBF-8A09-8C1500A77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195483"/>
            <a:ext cx="7886700" cy="2448233"/>
          </a:xfrm>
        </p:spPr>
        <p:txBody>
          <a:bodyPr>
            <a:noAutofit/>
          </a:bodyPr>
          <a:lstStyle/>
          <a:p>
            <a:pPr marL="268288" indent="-268288"/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idea of ‘luxury experiences’ rather than ‘luxury product’: new definition of ‘Luxury’?</a:t>
            </a:r>
          </a:p>
          <a:p>
            <a:pPr marL="582613" indent="-306388"/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Millennials typically value experiences over things</a:t>
            </a:r>
          </a:p>
          <a:p>
            <a:pPr marL="846138" indent="-219075"/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Experiences become a part of our identity</a:t>
            </a:r>
          </a:p>
          <a:p>
            <a:pPr marL="846138" indent="-219075"/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Comparisons matter little</a:t>
            </a:r>
          </a:p>
          <a:p>
            <a:pPr marL="846138" indent="-219075"/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Anticipation matters</a:t>
            </a:r>
          </a:p>
          <a:p>
            <a:pPr marL="846138" indent="-219075"/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Experiences are fleeting</a:t>
            </a:r>
          </a:p>
          <a:p>
            <a:endParaRPr lang="en-GB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7722D9-9D3F-4EDA-B2B8-88900549B6F0}"/>
              </a:ext>
            </a:extLst>
          </p:cNvPr>
          <p:cNvSpPr txBox="1"/>
          <p:nvPr/>
        </p:nvSpPr>
        <p:spPr>
          <a:xfrm>
            <a:off x="1474839" y="1465006"/>
            <a:ext cx="61943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‘Luxury to me, is to just go out to </a:t>
            </a:r>
            <a:r>
              <a:rPr lang="en-GB" sz="48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</a:t>
            </a:r>
            <a:r>
              <a:rPr lang="en-GB" sz="3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whatever I want!’</a:t>
            </a:r>
          </a:p>
        </p:txBody>
      </p:sp>
    </p:spTree>
    <p:extLst>
      <p:ext uri="{BB962C8B-B14F-4D97-AF65-F5344CB8AC3E}">
        <p14:creationId xmlns:p14="http://schemas.microsoft.com/office/powerpoint/2010/main" val="42259496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E0859-4B7D-4703-9634-1EE179434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Initial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E91D6-2304-420C-B71B-D7E225727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54013" indent="-265113"/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Millennials typically value experiences over things</a:t>
            </a:r>
          </a:p>
          <a:p>
            <a:pPr marL="628650" indent="-274638"/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Experiences become a part of their identity</a:t>
            </a:r>
          </a:p>
          <a:p>
            <a:pPr marL="628650" indent="-274638"/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‘Buying an xxx isn’t going to change who you are; a trip to India from start to finish most certainly will. This is the true luxury.</a:t>
            </a:r>
          </a:p>
          <a:p>
            <a:pPr marL="628650" indent="-274638"/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‘Luxury products could connect of your identity and they remain separate from you. Your experiences really are part of you.’</a:t>
            </a:r>
          </a:p>
          <a:p>
            <a:pPr marL="628650" indent="-274638"/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Comparisons matter little</a:t>
            </a:r>
          </a:p>
          <a:p>
            <a:pPr marL="628650" indent="-274638"/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‘You can compare something on price and quality, you can not compare experiences’</a:t>
            </a:r>
          </a:p>
          <a:p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6038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7EAD9-45B4-4DB1-9A87-A245A3C11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Initial Findings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F6D81-7E00-4032-92C3-DD4204144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8650" indent="-274638"/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Anticipation matters</a:t>
            </a:r>
          </a:p>
          <a:p>
            <a:pPr marL="628650" indent="-274638"/>
            <a:r>
              <a:rPr lang="en-GB" sz="2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Experiences are enjoyable from the very first moments of planning, all the way through to the memories you cherish forever</a:t>
            </a:r>
          </a:p>
          <a:p>
            <a:pPr marL="628650" indent="-274638"/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Experiences are valuable</a:t>
            </a:r>
          </a:p>
          <a:p>
            <a:pPr marL="628650" indent="-274638"/>
            <a:r>
              <a:rPr lang="en-GB" sz="2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product may last longer than experiences, but the memories from an exciting trip are lasting forever</a:t>
            </a:r>
          </a:p>
          <a:p>
            <a:pPr marL="628650" indent="-274638"/>
            <a:r>
              <a:rPr lang="en-GB" sz="2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value of that memories tends to increase as time passes</a:t>
            </a:r>
          </a:p>
          <a:p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2909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2ECA6-E0C5-4FE7-BC1E-752D446CC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latin typeface="+mn-lt"/>
              </a:rPr>
              <a:t>Further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26668-2991-4111-9388-DB7DCEB3D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02658"/>
            <a:ext cx="7886700" cy="4375355"/>
          </a:xfrm>
        </p:spPr>
        <p:txBody>
          <a:bodyPr>
            <a:noAutofit/>
          </a:bodyPr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Using experience theories to further explain the findings, i.e. Pine and Gilmore, 1999</a:t>
            </a:r>
          </a:p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choice of younger millennials </a:t>
            </a:r>
          </a:p>
          <a:p>
            <a:pPr marL="354013" indent="-177800"/>
            <a: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17-23 year olds coming of age during the Great Recession</a:t>
            </a:r>
          </a:p>
          <a:p>
            <a:pPr marL="354013" indent="-177800"/>
            <a: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experienced limited job opportunities, greater student loan debt, a return to their parents’ households and a delay in becoming an economic adult</a:t>
            </a:r>
          </a:p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Older Millennials (OM)</a:t>
            </a:r>
          </a:p>
          <a:p>
            <a:pPr marL="354013" indent="-177800"/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many of whom have married, purchased homes, started families, and participated in the workforce for several years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4E40C3-DD9F-4B68-9F5B-69C2AD9C9CF0}"/>
              </a:ext>
            </a:extLst>
          </p:cNvPr>
          <p:cNvSpPr txBox="1"/>
          <p:nvPr/>
        </p:nvSpPr>
        <p:spPr>
          <a:xfrm>
            <a:off x="5506065" y="5978013"/>
            <a:ext cx="3372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Debevec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al., 2013 </a:t>
            </a:r>
          </a:p>
        </p:txBody>
      </p:sp>
    </p:spTree>
    <p:extLst>
      <p:ext uri="{BB962C8B-B14F-4D97-AF65-F5344CB8AC3E}">
        <p14:creationId xmlns:p14="http://schemas.microsoft.com/office/powerpoint/2010/main" val="2751722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fdcc6ac4a21848aa2bbc3d38e40496.jpg (740×46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79739">
            <a:off x="5268201" y="-1203060"/>
            <a:ext cx="5440455" cy="305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652" y="1836933"/>
            <a:ext cx="7000556" cy="4261899"/>
          </a:xfrm>
        </p:spPr>
        <p:txBody>
          <a:bodyPr>
            <a:noAutofit/>
          </a:bodyPr>
          <a:lstStyle/>
          <a:p>
            <a:pPr marL="452438" indent="-361950"/>
            <a:r>
              <a:rPr lang="en-GB" sz="40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Research Background</a:t>
            </a:r>
          </a:p>
          <a:p>
            <a:pPr marL="452438" indent="-361950"/>
            <a:r>
              <a:rPr lang="en-GB" sz="40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Key Literature</a:t>
            </a:r>
          </a:p>
          <a:p>
            <a:pPr marL="452438" indent="-361950"/>
            <a:r>
              <a:rPr lang="en-GB" sz="40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Methodology</a:t>
            </a:r>
          </a:p>
          <a:p>
            <a:pPr marL="452438" indent="-361950"/>
            <a:r>
              <a:rPr lang="en-GB" sz="40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Initial Findings</a:t>
            </a:r>
          </a:p>
          <a:p>
            <a:pPr marL="452438" indent="-361950"/>
            <a:r>
              <a:rPr lang="en-GB" sz="40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31708676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4A2A3-3C61-7A48-996F-643800F16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Thank you!</a:t>
            </a:r>
          </a:p>
          <a:p>
            <a:pPr marL="0" indent="0" algn="ctr">
              <a:buNone/>
            </a:pP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c.ren@yorksj.ac.uk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8478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37764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References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1002892"/>
            <a:ext cx="7886700" cy="5458294"/>
          </a:xfrm>
        </p:spPr>
        <p:txBody>
          <a:bodyPr>
            <a:noAutofit/>
          </a:bodyPr>
          <a:lstStyle/>
          <a:p>
            <a:r>
              <a:rPr lang="en-GB" sz="1000" dirty="0"/>
              <a:t>Atwal, G. and Williams, A. (2009). Luxury brand marketing – The experience is everything!, Journal of Brand Management, 16, pp.338-346.</a:t>
            </a:r>
          </a:p>
          <a:p>
            <a:r>
              <a:rPr lang="en-GB" sz="1000" dirty="0"/>
              <a:t>Berkowitz, E and </a:t>
            </a:r>
            <a:r>
              <a:rPr lang="en-GB" sz="1000" dirty="0" err="1"/>
              <a:t>Schewe.C</a:t>
            </a:r>
            <a:r>
              <a:rPr lang="en-GB" sz="1000" dirty="0"/>
              <a:t> (2011) "Generational Cohorts Hold The Key To Understanding Patients And Health Care Providers: Coming-Of-Age Experiences Influence Health Care</a:t>
            </a:r>
          </a:p>
          <a:p>
            <a:r>
              <a:rPr lang="en-GB" sz="1000" dirty="0" err="1"/>
              <a:t>Behaviors</a:t>
            </a:r>
            <a:r>
              <a:rPr lang="en-GB" sz="1000" dirty="0"/>
              <a:t> For A Lifetime". </a:t>
            </a:r>
            <a:r>
              <a:rPr lang="en-GB" sz="1000" dirty="0" err="1"/>
              <a:t>Hlth</a:t>
            </a:r>
            <a:r>
              <a:rPr lang="en-GB" sz="1000" dirty="0"/>
              <a:t>. Marketing Quart. 28.2, pp.190-204. Web.</a:t>
            </a:r>
          </a:p>
          <a:p>
            <a:r>
              <a:rPr lang="en-GB" sz="1000" dirty="0" err="1"/>
              <a:t>Beverland</a:t>
            </a:r>
            <a:r>
              <a:rPr lang="en-GB" sz="1000" dirty="0"/>
              <a:t>, M. (2004). Uncovering “Theories-in-use”: Building Luxury Wine </a:t>
            </a:r>
            <a:r>
              <a:rPr lang="en-GB" sz="1000" dirty="0" err="1"/>
              <a:t>Brands.European</a:t>
            </a:r>
            <a:r>
              <a:rPr lang="en-GB" sz="1000" dirty="0"/>
              <a:t> Journal of Marketing, 38(3), pp.446-466.</a:t>
            </a:r>
          </a:p>
          <a:p>
            <a:r>
              <a:rPr lang="en-GB" sz="1000" dirty="0" err="1"/>
              <a:t>Debevec</a:t>
            </a:r>
            <a:r>
              <a:rPr lang="en-GB" sz="1000" dirty="0"/>
              <a:t>, K., </a:t>
            </a:r>
            <a:r>
              <a:rPr lang="en-GB" sz="1000" dirty="0" err="1"/>
              <a:t>Schewe</a:t>
            </a:r>
            <a:r>
              <a:rPr lang="en-GB" sz="1000" dirty="0"/>
              <a:t>, C., Madden, T. and Diamond, W. (2013). Are today's Millennials</a:t>
            </a:r>
          </a:p>
          <a:p>
            <a:r>
              <a:rPr lang="en-GB" sz="1000" dirty="0"/>
              <a:t>splintering into a new generational cohort? Maybe!. Journal of Consumer Behaviour, 12(1), pp.20-31.</a:t>
            </a:r>
          </a:p>
          <a:p>
            <a:r>
              <a:rPr lang="en-GB" sz="1000" dirty="0"/>
              <a:t>Dotson, M.J. and Hyatt, E.M. (2005) “Major influence factors in children’s consumer socialization”, Journal of Consumer Marketing, Vol. 22 No.1, pp. 35-42.</a:t>
            </a:r>
          </a:p>
          <a:p>
            <a:r>
              <a:rPr lang="en-GB" sz="1000" dirty="0"/>
              <a:t>Dries, N., </a:t>
            </a:r>
            <a:r>
              <a:rPr lang="en-GB" sz="1000" dirty="0" err="1"/>
              <a:t>Pepermans</a:t>
            </a:r>
            <a:r>
              <a:rPr lang="en-GB" sz="1000" dirty="0"/>
              <a:t>, R. and De </a:t>
            </a:r>
            <a:r>
              <a:rPr lang="en-GB" sz="1000" dirty="0" err="1"/>
              <a:t>Kerpel</a:t>
            </a:r>
            <a:r>
              <a:rPr lang="en-GB" sz="1000" dirty="0"/>
              <a:t>, E. (2008) “Exploring four generations’ beliefs about career: Is ‘satisfied’ the new ‘successful’?”, Journal of Managerial Psychology, Vol. 23 No.8, pp. 907-928.</a:t>
            </a:r>
          </a:p>
          <a:p>
            <a:r>
              <a:rPr lang="en-GB" sz="1000" dirty="0"/>
              <a:t>Dubois, B. and </a:t>
            </a:r>
            <a:r>
              <a:rPr lang="en-GB" sz="1000" dirty="0" err="1"/>
              <a:t>Paternault</a:t>
            </a:r>
            <a:r>
              <a:rPr lang="en-GB" sz="1000" dirty="0"/>
              <a:t>, C. (1995). Observations: Understanding the World of International Luxury Brands: the ‘Dream Formula’. Journal of Advertising Research, 35(4), pp.69-76.</a:t>
            </a:r>
          </a:p>
          <a:p>
            <a:r>
              <a:rPr lang="en-GB" sz="1000" dirty="0"/>
              <a:t>Dubois, B., Laurent, G. and </a:t>
            </a:r>
            <a:r>
              <a:rPr lang="en-GB" sz="1000" dirty="0" err="1"/>
              <a:t>Czellar</a:t>
            </a:r>
            <a:r>
              <a:rPr lang="en-GB" sz="1000" dirty="0"/>
              <a:t>, S. (2001). Consumer rapport to luxury : </a:t>
            </a:r>
            <a:r>
              <a:rPr lang="en-GB" sz="1000" dirty="0" err="1"/>
              <a:t>Analyzing</a:t>
            </a:r>
            <a:r>
              <a:rPr lang="en-GB" sz="1000" dirty="0"/>
              <a:t> complex and ambivalent attitudes. [online] Available at: </a:t>
            </a:r>
            <a:r>
              <a:rPr lang="en-GB" sz="1000" u="sng" dirty="0">
                <a:hlinkClick r:id="rId2"/>
              </a:rPr>
              <a:t>http://www.hec.fr/var/fre/storage/original/application/5ecca063454eb4ef8227d0850</a:t>
            </a:r>
            <a:r>
              <a:rPr lang="en-GB" sz="1000" dirty="0"/>
              <a:t> a8673b.pdf [Accessed 5 Feb. 2017].</a:t>
            </a:r>
          </a:p>
          <a:p>
            <a:r>
              <a:rPr lang="en-GB" sz="1000" dirty="0" err="1"/>
              <a:t>Easterby</a:t>
            </a:r>
            <a:r>
              <a:rPr lang="en-GB" sz="1000" dirty="0"/>
              <a:t>-Smith, M., Thorpe, R., &amp; Jackson, P. (2012). Management research. London: Sage Publications.</a:t>
            </a:r>
          </a:p>
          <a:p>
            <a:r>
              <a:rPr lang="en-GB" sz="1000" dirty="0"/>
              <a:t>Eastman, J. and Liu, J. (2012), “The impact of generational cohorts on status consumption: an exploratory look at generational cohort and demographics on status consumption”, Journal of Consumer Marketing, Vol. 29 No. 2, pp. 93-102.</a:t>
            </a:r>
          </a:p>
          <a:p>
            <a:r>
              <a:rPr lang="en-GB" sz="1000" dirty="0" err="1"/>
              <a:t>Giovannini</a:t>
            </a:r>
            <a:r>
              <a:rPr lang="en-GB" sz="1000" dirty="0"/>
              <a:t>, S., Xu, Y. and Thomas, J. (2015) ‘Luxury fashion consumption and generation Y consumers’, Journal of Fashion Marketing and Management: An International Journal, 19(1), pp. 22–40.</a:t>
            </a:r>
          </a:p>
          <a:p>
            <a:r>
              <a:rPr lang="en-GB" sz="1000" dirty="0" err="1"/>
              <a:t>Grotts</a:t>
            </a:r>
            <a:r>
              <a:rPr lang="en-GB" sz="1000" dirty="0"/>
              <a:t>, A. and Johnson, T. (2012), “Millennial consumers’ status consumption of handbags”, Journal of Fashion Marketing and Management, Vol. 17 No. 3, pp. 280-293.</a:t>
            </a:r>
          </a:p>
          <a:p>
            <a:r>
              <a:rPr lang="en-GB" sz="1000" dirty="0" err="1"/>
              <a:t>Gurau</a:t>
            </a:r>
            <a:r>
              <a:rPr lang="en-GB" sz="1000" dirty="0"/>
              <a:t>, C. (2012), “A life-stage analysis of consumer loyalty profile: comparing generation X and millennial consumers”, Journal of Consumer Marketing, Vol. 29 No. 2, pp. 103-113.</a:t>
            </a:r>
          </a:p>
          <a:p>
            <a:r>
              <a:rPr lang="en-GB" sz="1000" dirty="0" err="1"/>
              <a:t>Gutman</a:t>
            </a:r>
            <a:r>
              <a:rPr lang="en-GB" sz="1000" dirty="0"/>
              <a:t>, J. and Mills, M.K. (1982), “Fashion life style, self-concept, shopping orientation, and store patronage: an integrative analysis”, Journal of Retailing, Vol. 50 No. 2, pp. 64-86. </a:t>
            </a:r>
          </a:p>
        </p:txBody>
      </p:sp>
    </p:spTree>
    <p:extLst>
      <p:ext uri="{BB962C8B-B14F-4D97-AF65-F5344CB8AC3E}">
        <p14:creationId xmlns:p14="http://schemas.microsoft.com/office/powerpoint/2010/main" val="22903592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181155"/>
            <a:ext cx="7886700" cy="5995808"/>
          </a:xfrm>
        </p:spPr>
        <p:txBody>
          <a:bodyPr>
            <a:noAutofit/>
          </a:bodyPr>
          <a:lstStyle/>
          <a:p>
            <a:r>
              <a:rPr lang="en-GB" sz="1000" dirty="0"/>
              <a:t>Jackson, T. (2011), “Luxury consumer snapshot: newcomers”, WGSN, available at: www.wgsn. com/</a:t>
            </a:r>
            <a:r>
              <a:rPr lang="en-GB" sz="1000" dirty="0" err="1"/>
              <a:t>en</a:t>
            </a:r>
            <a:r>
              <a:rPr lang="en-GB" sz="1000" dirty="0"/>
              <a:t>/micro/2011/pdf/WeeklyJuly811.pdf (accessed 20 March 2016).</a:t>
            </a:r>
          </a:p>
          <a:p>
            <a:r>
              <a:rPr lang="en-GB" sz="1000" dirty="0"/>
              <a:t>Jackson, T. (2011), “Luxury consumer snapshot: newcomers”, WGSN, available at: www.wgsn. com/</a:t>
            </a:r>
            <a:r>
              <a:rPr lang="en-GB" sz="1000" dirty="0" err="1"/>
              <a:t>en</a:t>
            </a:r>
            <a:r>
              <a:rPr lang="en-GB" sz="1000" dirty="0"/>
              <a:t>/micro/2011/pdf/WeeklyJuly811.pdf (accessed 20 January 2016).</a:t>
            </a:r>
          </a:p>
          <a:p>
            <a:r>
              <a:rPr lang="en-GB" sz="1000" dirty="0"/>
              <a:t>Jay, E. (2012), “New breed of consumer shakes up luxury fashion”, Mobile Marketer, available at: www.mobilemarketer.com/cms/opinion/columns/12361.html (accessed 26 March 2016).</a:t>
            </a:r>
          </a:p>
          <a:p>
            <a:r>
              <a:rPr lang="en-GB" sz="1000" dirty="0" err="1"/>
              <a:t>Kapferer</a:t>
            </a:r>
            <a:r>
              <a:rPr lang="en-GB" sz="1000" dirty="0"/>
              <a:t>, J. (1997). Managing luxury brands. Journal of Brand Management, 4(4), pp.251-259.</a:t>
            </a:r>
          </a:p>
          <a:p>
            <a:r>
              <a:rPr lang="en-GB" sz="1000" dirty="0" err="1"/>
              <a:t>Kapferer</a:t>
            </a:r>
            <a:r>
              <a:rPr lang="en-GB" sz="1000" dirty="0"/>
              <a:t>, J. (2001). (Re)-inventing the brand: can top brands survive the new market realities?. London: </a:t>
            </a:r>
            <a:r>
              <a:rPr lang="en-GB" sz="1000" dirty="0" err="1"/>
              <a:t>Kogan</a:t>
            </a:r>
            <a:r>
              <a:rPr lang="en-GB" sz="1000" dirty="0"/>
              <a:t> Page. </a:t>
            </a:r>
          </a:p>
          <a:p>
            <a:r>
              <a:rPr lang="en-GB" sz="1000" dirty="0"/>
              <a:t>King, N. (2004a). Using interviews in qualitative research. In C. </a:t>
            </a:r>
            <a:r>
              <a:rPr lang="en-GB" sz="1000" dirty="0" err="1"/>
              <a:t>Cassell</a:t>
            </a:r>
            <a:r>
              <a:rPr lang="en-GB" sz="1000" dirty="0"/>
              <a:t>, &amp; G. Symon (Eds.), Essential guide to qualitative methods in organizational research (pp. 11–22). London: Sage Publications.</a:t>
            </a:r>
          </a:p>
          <a:p>
            <a:r>
              <a:rPr lang="en-GB" sz="1000" dirty="0" err="1"/>
              <a:t>Kupperschmidt</a:t>
            </a:r>
            <a:r>
              <a:rPr lang="en-GB" sz="1000" dirty="0"/>
              <a:t>, B. R. (2000) "</a:t>
            </a:r>
            <a:r>
              <a:rPr lang="en-GB" sz="1000" dirty="0" err="1"/>
              <a:t>Multigeneration</a:t>
            </a:r>
            <a:r>
              <a:rPr lang="en-GB" sz="1000" dirty="0"/>
              <a:t> Employees: Strategies For Effective Management". The Health Care Manager 19.1, pp.65-76. Web.</a:t>
            </a:r>
          </a:p>
          <a:p>
            <a:r>
              <a:rPr lang="en-GB" sz="1000" dirty="0"/>
              <a:t>Lancaster, L.C., </a:t>
            </a:r>
            <a:r>
              <a:rPr lang="en-GB" sz="1000" dirty="0" err="1"/>
              <a:t>Stillman</a:t>
            </a:r>
            <a:r>
              <a:rPr lang="en-GB" sz="1000" dirty="0"/>
              <a:t>, D. and </a:t>
            </a:r>
            <a:r>
              <a:rPr lang="en-GB" sz="1000" dirty="0" err="1"/>
              <a:t>Ericksen</a:t>
            </a:r>
            <a:r>
              <a:rPr lang="en-GB" sz="1000" dirty="0"/>
              <a:t>, S. (2010) The m-factor: Why the Millennial generation is rocking the workplace and how you can turn their great expectations into even greater results. New York, NY, United States: </a:t>
            </a:r>
            <a:r>
              <a:rPr lang="en-GB" sz="1000" dirty="0" err="1"/>
              <a:t>Tantor</a:t>
            </a:r>
            <a:r>
              <a:rPr lang="en-GB" sz="1000" dirty="0"/>
              <a:t> Media.</a:t>
            </a:r>
          </a:p>
          <a:p>
            <a:r>
              <a:rPr lang="en-GB" sz="1000" dirty="0"/>
              <a:t>Li, N. (2014). The antecedents and consequences of brand commitment towards luxury brand buying behaviour: A study of mainland China. PhD Thesis. University of Northumbria.</a:t>
            </a:r>
          </a:p>
          <a:p>
            <a:r>
              <a:rPr lang="en-GB" sz="1000" dirty="0"/>
              <a:t>Liao, J. and Wang, L. (2009), “Face as a mediator of the relationship between material value and brand consciousness”, Psychology and Marketing, Vol. 26 No. 11, pp. 987-1991.</a:t>
            </a:r>
          </a:p>
          <a:p>
            <a:r>
              <a:rPr lang="en-GB" sz="1000" dirty="0"/>
              <a:t>Little, K. (2012), “Young and fashionable: gen y flocks to online luxury”, CNBC, 14 February, available at: www.cnbc.com/id/46373062/Young_and_Fashionable_Gen_Y_Flocks_to_Online_Luxury (accessed 26 January 2016).</a:t>
            </a:r>
          </a:p>
          <a:p>
            <a:r>
              <a:rPr lang="en-GB" sz="1000" dirty="0" err="1"/>
              <a:t>Loroz</a:t>
            </a:r>
            <a:r>
              <a:rPr lang="en-GB" sz="1000" dirty="0"/>
              <a:t>, P. and </a:t>
            </a:r>
            <a:r>
              <a:rPr lang="en-GB" sz="1000" dirty="0" err="1"/>
              <a:t>Helgeson</a:t>
            </a:r>
            <a:r>
              <a:rPr lang="en-GB" sz="1000" dirty="0"/>
              <a:t>, J. (2013), “Boomers and their babies: an exploratory study comparing psychological profiles and advertising appeal effectiveness across two generations”, Journal of Marketing Theory and Practice, Vol. 21 No. 3, pp. 289-306.</a:t>
            </a:r>
          </a:p>
          <a:p>
            <a:r>
              <a:rPr lang="en-GB" sz="1000" dirty="0"/>
              <a:t>Marketing Breakthroughs Inc. 2008. Five Tips on Successfully Advertising to Gen-Y.</a:t>
            </a:r>
          </a:p>
          <a:p>
            <a:r>
              <a:rPr lang="en-GB" sz="1000" dirty="0"/>
              <a:t>Marketing Breakthroughs Inc. Website: http://www.marketingbreakthroughs.com (November 2008).</a:t>
            </a:r>
          </a:p>
          <a:p>
            <a:r>
              <a:rPr lang="en-GB" sz="1000" dirty="0" err="1"/>
              <a:t>Meriac</a:t>
            </a:r>
            <a:r>
              <a:rPr lang="en-GB" sz="1000" dirty="0"/>
              <a:t>, J. P., </a:t>
            </a:r>
            <a:r>
              <a:rPr lang="en-GB" sz="1000" dirty="0" err="1"/>
              <a:t>Woehr,D.J</a:t>
            </a:r>
            <a:r>
              <a:rPr lang="en-GB" sz="1000" dirty="0"/>
              <a:t>. and </a:t>
            </a:r>
            <a:r>
              <a:rPr lang="en-GB" sz="1000" dirty="0" err="1"/>
              <a:t>Banister.C</a:t>
            </a:r>
            <a:r>
              <a:rPr lang="en-GB" sz="1000" dirty="0"/>
              <a:t>, (2010) "Generational Differences In Work Ethic: An Examination Of Measurement Equivalence Across Three Cohorts". J Bus </a:t>
            </a:r>
            <a:r>
              <a:rPr lang="en-GB" sz="1000" dirty="0" err="1"/>
              <a:t>Psychol</a:t>
            </a:r>
            <a:r>
              <a:rPr lang="en-GB" sz="1000" dirty="0"/>
              <a:t> 25.2, pp.315-324. Web. </a:t>
            </a:r>
          </a:p>
          <a:p>
            <a:r>
              <a:rPr lang="en-GB" sz="1000" dirty="0"/>
              <a:t>Mittal, B. (2006), “I, me, and mine – how products become consumers’ extended selves”, Journal of Consumer Behaviour, Vol. 5 No. 6, pp. 550-562.</a:t>
            </a:r>
          </a:p>
          <a:p>
            <a:r>
              <a:rPr lang="en-GB" sz="1000" dirty="0"/>
              <a:t>Nelson, E. (2012). Millennials Want to Party with Your Brand, but on Their Own Terms. Advertising Age, (2).</a:t>
            </a:r>
          </a:p>
          <a:p>
            <a:r>
              <a:rPr lang="en-GB" sz="1000" dirty="0"/>
              <a:t>Nia, A. and </a:t>
            </a:r>
            <a:r>
              <a:rPr lang="en-GB" sz="1000" dirty="0" err="1"/>
              <a:t>Zaichkowsky</a:t>
            </a:r>
            <a:r>
              <a:rPr lang="en-GB" sz="1000" dirty="0"/>
              <a:t>, J. (2000). Do counterfeits devalue the ownership of luxury brands? Journal of Product &amp; Brand Management, 9(7), pp.485-497.</a:t>
            </a:r>
          </a:p>
          <a:p>
            <a:r>
              <a:rPr lang="en-GB" sz="1000" dirty="0"/>
              <a:t>Okonkwo, U. (2007). Luxury fashion branding: trends, tactics, techniques. Basingstoke: Palgrave Macmillan.</a:t>
            </a:r>
          </a:p>
        </p:txBody>
      </p:sp>
    </p:spTree>
    <p:extLst>
      <p:ext uri="{BB962C8B-B14F-4D97-AF65-F5344CB8AC3E}">
        <p14:creationId xmlns:p14="http://schemas.microsoft.com/office/powerpoint/2010/main" val="40579779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431321"/>
            <a:ext cx="7886700" cy="5745642"/>
          </a:xfrm>
        </p:spPr>
        <p:txBody>
          <a:bodyPr>
            <a:noAutofit/>
          </a:bodyPr>
          <a:lstStyle/>
          <a:p>
            <a:r>
              <a:rPr lang="en-GB" sz="1000" dirty="0" err="1"/>
              <a:t>Panteva</a:t>
            </a:r>
            <a:r>
              <a:rPr lang="en-GB" sz="1000" dirty="0"/>
              <a:t>, N. (2011), “Luxury spending drives recovery”, </a:t>
            </a:r>
            <a:r>
              <a:rPr lang="en-GB" sz="1000" dirty="0" err="1"/>
              <a:t>IbisWorld</a:t>
            </a:r>
            <a:r>
              <a:rPr lang="en-GB" sz="1000" dirty="0"/>
              <a:t>, available at: www.ibisworld. com/Common/</a:t>
            </a:r>
            <a:r>
              <a:rPr lang="en-GB" sz="1000" dirty="0" err="1"/>
              <a:t>MediaCenter</a:t>
            </a:r>
            <a:r>
              <a:rPr lang="en-GB" sz="1000" dirty="0"/>
              <a:t>/Luxury%20Spending.pdf (accessed 18 March 2016).</a:t>
            </a:r>
          </a:p>
          <a:p>
            <a:r>
              <a:rPr lang="en-GB" sz="1000" dirty="0" err="1"/>
              <a:t>Phau</a:t>
            </a:r>
            <a:r>
              <a:rPr lang="en-GB" sz="1000" dirty="0"/>
              <a:t>, I. and Prendergast, G. (2000b). Consuming luxury brands: The relevance of </a:t>
            </a:r>
            <a:r>
              <a:rPr lang="en-GB" sz="1000" dirty="0" err="1"/>
              <a:t>the‘Rarity</a:t>
            </a:r>
            <a:r>
              <a:rPr lang="en-GB" sz="1000" dirty="0"/>
              <a:t> Principle’. Journal of Brand Management, 8(2), pp.122-138.</a:t>
            </a:r>
          </a:p>
          <a:p>
            <a:r>
              <a:rPr lang="en-GB" sz="1000" dirty="0" err="1"/>
              <a:t>Schewe</a:t>
            </a:r>
            <a:r>
              <a:rPr lang="en-GB" sz="1000" dirty="0"/>
              <a:t>, C., Geoffrey, M. and Noble, S. (2000). Defining Moments: Segmenting by Cohorts. Marketing Management, 9(3), pp.48-53.</a:t>
            </a:r>
          </a:p>
          <a:p>
            <a:r>
              <a:rPr lang="en-GB" sz="1000" dirty="0" err="1"/>
              <a:t>Schewe</a:t>
            </a:r>
            <a:r>
              <a:rPr lang="en-GB" sz="1000" dirty="0"/>
              <a:t>, C.D. and </a:t>
            </a:r>
            <a:r>
              <a:rPr lang="en-GB" sz="1000" dirty="0" err="1"/>
              <a:t>Meredith.G</a:t>
            </a:r>
            <a:r>
              <a:rPr lang="en-GB" sz="1000" dirty="0"/>
              <a:t>, (2004) "Segmenting Global Markets By Generational Cohorts: Determining Motivations By Age". Journal of Consumer Behaviour 4.1, pp. 51-63. Web.</a:t>
            </a:r>
          </a:p>
          <a:p>
            <a:r>
              <a:rPr lang="en-GB" sz="1000" dirty="0" err="1"/>
              <a:t>Shea</a:t>
            </a:r>
            <a:r>
              <a:rPr lang="en-GB" sz="1000" dirty="0"/>
              <a:t>, E. (2013), “Entry level products can attract future high-end luxury consumers”, Luxury Daily, available at: </a:t>
            </a:r>
            <a:r>
              <a:rPr lang="en-GB" sz="1000" u="sng" dirty="0">
                <a:hlinkClick r:id="rId2"/>
              </a:rPr>
              <a:t>www.luxurydaily.com/entry-level-products-can-attract-future-high-endluxury-consumers</a:t>
            </a:r>
            <a:r>
              <a:rPr lang="en-GB" sz="1000" dirty="0"/>
              <a:t> (accessed 13 July 2013).</a:t>
            </a:r>
          </a:p>
          <a:p>
            <a:r>
              <a:rPr lang="en-GB" sz="1000" dirty="0"/>
              <a:t>Silverstein, M. and Fiske, N. (2008), Trading Up: The New American Luxury, Portfolio, New York, NY.</a:t>
            </a:r>
          </a:p>
          <a:p>
            <a:r>
              <a:rPr lang="en-GB" sz="1000" dirty="0"/>
              <a:t>Silverstein, M. and Fiske, N. (2008), Trading Up: The New American Luxury, Portfolio, New York, NY.</a:t>
            </a:r>
          </a:p>
          <a:p>
            <a:r>
              <a:rPr lang="en-GB" sz="1000" dirty="0"/>
              <a:t>Stanley, M. (2013). Why Millennials Matter And How to Attract Them. National Underwriter Life &amp; Health, pp.37-40.</a:t>
            </a:r>
          </a:p>
          <a:p>
            <a:r>
              <a:rPr lang="en-GB" sz="1000" dirty="0"/>
              <a:t>Stanley, M. (2013). Why Millennials Matter And How to Attract Them. National Underwriter Life &amp; Health, pp.37-40.</a:t>
            </a:r>
          </a:p>
          <a:p>
            <a:r>
              <a:rPr lang="en-GB" sz="1000" dirty="0"/>
              <a:t>Stein, J. and </a:t>
            </a:r>
            <a:r>
              <a:rPr lang="en-GB" sz="1000" dirty="0" err="1"/>
              <a:t>Sanburn</a:t>
            </a:r>
            <a:r>
              <a:rPr lang="en-GB" sz="1000" dirty="0"/>
              <a:t>, J. (2013), “The new greatest generation”, Time International (Atlantic Edition), Vol. 181 No. 19, pp. 26-33.</a:t>
            </a:r>
          </a:p>
          <a:p>
            <a:r>
              <a:rPr lang="en-GB" sz="1000" dirty="0"/>
              <a:t>Strauss, W. and Howe, N. (1991). Generations. New York: Morrow.</a:t>
            </a:r>
          </a:p>
          <a:p>
            <a:r>
              <a:rPr lang="en-GB" sz="1000" dirty="0"/>
              <a:t>Truong, Y. (2010), “Personal aspirations and the consumption of luxury goods”, International Journal of Market Research, Vol. 52 No. 5, pp. 653-671. </a:t>
            </a:r>
          </a:p>
          <a:p>
            <a:r>
              <a:rPr lang="en-GB" sz="1000" dirty="0" err="1"/>
              <a:t>Vigneron</a:t>
            </a:r>
            <a:r>
              <a:rPr lang="en-GB" sz="1000" dirty="0"/>
              <a:t>, F. and Johnson, L. (2004). Measuring perceptions of brand luxury. Journal of Brand Management, 11(6), pp.484-506.</a:t>
            </a:r>
          </a:p>
          <a:p>
            <a:r>
              <a:rPr lang="en-GB" sz="1000" dirty="0"/>
              <a:t>White, R. (2007). Marketing Luxury-lapping up luxury. </a:t>
            </a:r>
            <a:r>
              <a:rPr lang="en-GB" sz="1000" dirty="0" err="1"/>
              <a:t>Admap</a:t>
            </a:r>
            <a:r>
              <a:rPr lang="en-GB" sz="1000" dirty="0"/>
              <a:t>, 3(481), pp.19-20.</a:t>
            </a:r>
          </a:p>
          <a:p>
            <a:r>
              <a:rPr lang="en-GB" sz="1000" dirty="0" err="1"/>
              <a:t>Wolburg</a:t>
            </a:r>
            <a:r>
              <a:rPr lang="en-GB" sz="1000" dirty="0"/>
              <a:t>, J. M. and </a:t>
            </a:r>
            <a:r>
              <a:rPr lang="en-GB" sz="1000" dirty="0" err="1"/>
              <a:t>Pokrywczynski.J</a:t>
            </a:r>
            <a:r>
              <a:rPr lang="en-GB" sz="1000" dirty="0"/>
              <a:t> (2001) "A Psychographic Analysis Of Generation Y College Students". Journal of Advertising Research 41.5 , pp.33-52. Web.</a:t>
            </a:r>
          </a:p>
          <a:p>
            <a:r>
              <a:rPr lang="en-GB" sz="1000" dirty="0"/>
              <a:t>Workman, J. and Lee, S.-H. (2011), “Vanity and public self-consciousness: a comparison of fashion consumer groups and gender”, International Journal of Consumer Studies, Vol. 35 No. 2, pp. 307-315.</a:t>
            </a:r>
          </a:p>
          <a:p>
            <a:r>
              <a:rPr lang="en-GB" sz="1000" dirty="0"/>
              <a:t>Yin, R. K. (2009). Case study research: Design and methods (4th ed.). London: Sage Publications.</a:t>
            </a:r>
          </a:p>
          <a:p>
            <a:r>
              <a:rPr lang="en-GB" sz="1000" dirty="0"/>
              <a:t>Young, A. M. and </a:t>
            </a:r>
            <a:r>
              <a:rPr lang="en-GB" sz="1000" dirty="0" err="1"/>
              <a:t>Hinesly</a:t>
            </a:r>
            <a:r>
              <a:rPr lang="en-GB" sz="1000" dirty="0"/>
              <a:t>, M.D. (2012) "Identifying Millennials' Key Influencers From Early Childhood: Insights Into Current Consumer Preferences". Journal of Consumer Marketing 29.2, pp. 146-155. Web.</a:t>
            </a:r>
          </a:p>
          <a:p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70587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fdcc6ac4a21848aa2bbc3d38e40496.jpg (740×46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79739">
            <a:off x="5268201" y="-1203060"/>
            <a:ext cx="5440455" cy="305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418" y="1836933"/>
            <a:ext cx="7463790" cy="4261899"/>
          </a:xfrm>
        </p:spPr>
        <p:txBody>
          <a:bodyPr>
            <a:noAutofit/>
          </a:bodyPr>
          <a:lstStyle/>
          <a:p>
            <a:pPr marL="452438" indent="-271463"/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Financial report produced for </a:t>
            </a:r>
            <a:r>
              <a:rPr lang="en-GB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Hiscox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2017</a:t>
            </a:r>
          </a:p>
          <a:p>
            <a:pPr marL="452438" indent="-271463"/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Lack of research in the area of:</a:t>
            </a:r>
          </a:p>
          <a:p>
            <a:pPr marL="712788" indent="-260350"/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Financial management (insurance)</a:t>
            </a:r>
          </a:p>
          <a:p>
            <a:pPr marL="712788" indent="-260350"/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UK millennials  </a:t>
            </a:r>
          </a:p>
          <a:p>
            <a:pPr marL="452438" indent="-271463"/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 Projects</a:t>
            </a:r>
          </a:p>
          <a:p>
            <a:pPr marL="712788" indent="-260350"/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UK millennials insurance consumption</a:t>
            </a:r>
          </a:p>
          <a:p>
            <a:pPr marL="712788" indent="-260350"/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UK millennials luxury consumption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E799CE4-51DA-414F-BBF9-10713064E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77" y="554904"/>
            <a:ext cx="6143086" cy="1325563"/>
          </a:xfrm>
        </p:spPr>
        <p:txBody>
          <a:bodyPr/>
          <a:lstStyle/>
          <a:p>
            <a:r>
              <a:rPr lang="en-GB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Research Background</a:t>
            </a:r>
          </a:p>
        </p:txBody>
      </p:sp>
    </p:spTree>
    <p:extLst>
      <p:ext uri="{BB962C8B-B14F-4D97-AF65-F5344CB8AC3E}">
        <p14:creationId xmlns:p14="http://schemas.microsoft.com/office/powerpoint/2010/main" val="4152759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fdcc6ac4a21848aa2bbc3d38e40496.jpg (740×46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79739">
            <a:off x="5268201" y="-1203060"/>
            <a:ext cx="5440455" cy="305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418" y="1836933"/>
            <a:ext cx="7463790" cy="4261899"/>
          </a:xfrm>
        </p:spPr>
        <p:txBody>
          <a:bodyPr>
            <a:noAutofit/>
          </a:bodyPr>
          <a:lstStyle/>
          <a:p>
            <a:pPr marL="271463" indent="-180975"/>
            <a:r>
              <a:rPr lang="en-GB" sz="2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Millennials: Key Markets</a:t>
            </a:r>
          </a:p>
          <a:p>
            <a:pPr marL="542925" indent="-180975"/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</a:t>
            </a:r>
            <a:r>
              <a:rPr lang="en-GB" sz="2000">
                <a:solidFill>
                  <a:schemeClr val="tx1">
                    <a:lumMod val="75000"/>
                    <a:lumOff val="25000"/>
                  </a:schemeClr>
                </a:solidFill>
              </a:rPr>
              <a:t>ey 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forces shaping the luxury market</a:t>
            </a:r>
          </a:p>
          <a:p>
            <a:pPr marL="542925" indent="-180975"/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Millennials (aged 23-36) are now well into their careers and are reaching their peak spending age.</a:t>
            </a:r>
          </a:p>
          <a:p>
            <a:pPr marL="271463" indent="-180975"/>
            <a:r>
              <a:rPr lang="en-GB" sz="2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Generational Cohort Theory:</a:t>
            </a:r>
          </a:p>
          <a:p>
            <a:pPr marL="542925" indent="-180975"/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more efficient way to segment markets than by age</a:t>
            </a:r>
          </a:p>
          <a:p>
            <a:pPr marL="542925" indent="-180975"/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Call for research of applying GCT in luxury branding studies </a:t>
            </a:r>
          </a:p>
          <a:p>
            <a:pPr marL="542925" indent="-180975"/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Lack of research in the context of UK</a:t>
            </a:r>
          </a:p>
          <a:p>
            <a:pPr marL="542925" indent="-180975"/>
            <a:r>
              <a:rPr lang="en-GB" sz="2000" dirty="0">
                <a:solidFill>
                  <a:schemeClr val="bg2">
                    <a:lumMod val="25000"/>
                  </a:schemeClr>
                </a:solidFill>
              </a:rPr>
              <a:t>Further research is required into this cohort to understand why they display these traits, particularly in the area of luxury brands where they are a growing and increasingly influential market</a:t>
            </a: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42925" indent="-271463"/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E799CE4-51DA-414F-BBF9-10713064E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77" y="554904"/>
            <a:ext cx="6143086" cy="1325563"/>
          </a:xfrm>
        </p:spPr>
        <p:txBody>
          <a:bodyPr/>
          <a:lstStyle/>
          <a:p>
            <a:r>
              <a:rPr lang="en-GB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Research Rationale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D65A2D0-506D-40ED-A9E5-77CABF42D8D0}"/>
              </a:ext>
            </a:extLst>
          </p:cNvPr>
          <p:cNvSpPr txBox="1"/>
          <p:nvPr/>
        </p:nvSpPr>
        <p:spPr>
          <a:xfrm>
            <a:off x="737420" y="6350558"/>
            <a:ext cx="80888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Lissitasa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</a:t>
            </a:r>
            <a:r>
              <a:rPr lang="en-GB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Kol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2017; Deloitte, 2016; Jay, 2012;</a:t>
            </a:r>
            <a:r>
              <a:rPr lang="en-GB" sz="1400" dirty="0"/>
              <a:t> </a:t>
            </a:r>
            <a:r>
              <a:rPr lang="en-GB" sz="1400" dirty="0" err="1"/>
              <a:t>Giovannini</a:t>
            </a:r>
            <a:r>
              <a:rPr lang="en-GB" sz="1400" dirty="0"/>
              <a:t> et al., 2015, Workman and Lee, 2011, </a:t>
            </a:r>
            <a:r>
              <a:rPr lang="en-GB" sz="1400" dirty="0" err="1"/>
              <a:t>Grotts</a:t>
            </a:r>
            <a:r>
              <a:rPr lang="en-GB" sz="1400" dirty="0"/>
              <a:t> and Johnson, 2012; </a:t>
            </a:r>
            <a:r>
              <a:rPr lang="en-GB" sz="1400" dirty="0" err="1"/>
              <a:t>Gurau</a:t>
            </a:r>
            <a:r>
              <a:rPr lang="en-GB" sz="1400" dirty="0"/>
              <a:t>, 2012; Liao and Wang, 2009; Mittal, 2006; </a:t>
            </a:r>
            <a:r>
              <a:rPr lang="en-GB" sz="1400" dirty="0" err="1"/>
              <a:t>Panteva</a:t>
            </a:r>
            <a:r>
              <a:rPr lang="en-GB" sz="1400" dirty="0"/>
              <a:t>, 2011; Truong, 2010 </a:t>
            </a:r>
          </a:p>
          <a:p>
            <a:pPr algn="r"/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64829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fdcc6ac4a21848aa2bbc3d38e40496.jpg (740×46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79739">
            <a:off x="5268201" y="-1203060"/>
            <a:ext cx="5440455" cy="305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418" y="1836933"/>
            <a:ext cx="7463790" cy="4261899"/>
          </a:xfrm>
        </p:spPr>
        <p:txBody>
          <a:bodyPr>
            <a:noAutofit/>
          </a:bodyPr>
          <a:lstStyle/>
          <a:p>
            <a:pPr marL="452438" indent="-361950"/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way to divide the population into segments</a:t>
            </a:r>
          </a:p>
          <a:p>
            <a:pPr marL="452438" indent="-361950"/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Considers cataclysmic events, rather than birth time, to differentiate generations</a:t>
            </a:r>
          </a:p>
          <a:p>
            <a:pPr marL="452438" indent="-361950"/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People from the same generational cohort share similar experiences and characteristics</a:t>
            </a:r>
          </a:p>
          <a:p>
            <a:pPr marL="452438" indent="-361950"/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Cohorts capture differences in values, and in attitudes and beliefs </a:t>
            </a:r>
          </a:p>
          <a:p>
            <a:pPr marL="452438" indent="-361950"/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Lifelong effects to create generational identity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E799CE4-51DA-414F-BBF9-10713064E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77" y="554904"/>
            <a:ext cx="6143086" cy="1325563"/>
          </a:xfrm>
        </p:spPr>
        <p:txBody>
          <a:bodyPr/>
          <a:lstStyle/>
          <a:p>
            <a:r>
              <a:rPr lang="en-GB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Generational Cohort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D65A2D0-506D-40ED-A9E5-77CABF42D8D0}"/>
              </a:ext>
            </a:extLst>
          </p:cNvPr>
          <p:cNvSpPr txBox="1"/>
          <p:nvPr/>
        </p:nvSpPr>
        <p:spPr>
          <a:xfrm>
            <a:off x="1718268" y="6350558"/>
            <a:ext cx="7108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Lissitasa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</a:t>
            </a:r>
            <a:r>
              <a:rPr lang="en-GB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Kol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2017; </a:t>
            </a:r>
            <a:r>
              <a:rPr lang="en-GB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Meriac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et al. 2010; </a:t>
            </a:r>
            <a:r>
              <a:rPr lang="en-GB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Schewe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Meredith, 2004; Inglehart 1997 </a:t>
            </a:r>
          </a:p>
        </p:txBody>
      </p:sp>
    </p:spTree>
    <p:extLst>
      <p:ext uri="{BB962C8B-B14F-4D97-AF65-F5344CB8AC3E}">
        <p14:creationId xmlns:p14="http://schemas.microsoft.com/office/powerpoint/2010/main" val="2967372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fdcc6ac4a21848aa2bbc3d38e40496.jpg (740×46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79739">
            <a:off x="5268201" y="-1203060"/>
            <a:ext cx="5440455" cy="305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418" y="1836933"/>
            <a:ext cx="7463790" cy="4261899"/>
          </a:xfrm>
        </p:spPr>
        <p:txBody>
          <a:bodyPr>
            <a:noAutofit/>
          </a:bodyPr>
          <a:lstStyle/>
          <a:p>
            <a:pPr marL="361950" indent="-271463"/>
            <a:r>
              <a:rPr lang="en-GB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Developed different beliefs, expectations and views regarding their lives</a:t>
            </a:r>
          </a:p>
          <a:p>
            <a:pPr marL="361950" indent="-271463"/>
            <a:r>
              <a:rPr lang="en-GB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Distinct behaviours, including jobs, money, tolerance and sexual behaviour</a:t>
            </a:r>
          </a:p>
          <a:p>
            <a:pPr marL="361950" indent="-271463"/>
            <a:r>
              <a:rPr lang="en-GB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Developed distinct characteristics as consumers</a:t>
            </a:r>
          </a:p>
          <a:p>
            <a:pPr marL="361950" indent="-271463"/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Unique attitude towards purchase patterns and shopping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behaviour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622300" indent="-260350"/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i.e. generations who went through the Great Depression VS Baby Boomers</a:t>
            </a:r>
            <a:endParaRPr lang="en-GB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E799CE4-51DA-414F-BBF9-10713064E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77" y="554904"/>
            <a:ext cx="6143086" cy="1325563"/>
          </a:xfrm>
        </p:spPr>
        <p:txBody>
          <a:bodyPr/>
          <a:lstStyle/>
          <a:p>
            <a:r>
              <a:rPr lang="en-GB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Each Generation: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D65A2D0-506D-40ED-A9E5-77CABF42D8D0}"/>
              </a:ext>
            </a:extLst>
          </p:cNvPr>
          <p:cNvSpPr txBox="1"/>
          <p:nvPr/>
        </p:nvSpPr>
        <p:spPr>
          <a:xfrm>
            <a:off x="309478" y="6350558"/>
            <a:ext cx="8516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Lissitasa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</a:t>
            </a:r>
            <a:r>
              <a:rPr lang="en-GB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Kol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2017; </a:t>
            </a:r>
            <a:r>
              <a:rPr lang="en-GB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Debevec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et al. 2013; Eastman and Liu, 2012; </a:t>
            </a:r>
            <a:r>
              <a:rPr lang="en-GB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Meriac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et al. 2010; Dries et al. 2008; </a:t>
            </a:r>
            <a:r>
              <a:rPr lang="en-GB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Schewe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Meredith, 2004; Inglehart 1997 </a:t>
            </a:r>
          </a:p>
        </p:txBody>
      </p:sp>
    </p:spTree>
    <p:extLst>
      <p:ext uri="{BB962C8B-B14F-4D97-AF65-F5344CB8AC3E}">
        <p14:creationId xmlns:p14="http://schemas.microsoft.com/office/powerpoint/2010/main" val="2799802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fdcc6ac4a21848aa2bbc3d38e40496.jpg (740×46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79739">
            <a:off x="5268201" y="-1203060"/>
            <a:ext cx="5440455" cy="305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418" y="1836933"/>
            <a:ext cx="7463790" cy="4261899"/>
          </a:xfrm>
        </p:spPr>
        <p:txBody>
          <a:bodyPr>
            <a:noAutofit/>
          </a:bodyPr>
          <a:lstStyle/>
          <a:p>
            <a:pPr marL="452438" indent="-361950"/>
            <a:r>
              <a:rPr lang="en-GB" dirty="0"/>
              <a:t>Generational cohort theory indicates that different generational cohorts have their unique characteristics and different attitudes toward saving and spending money </a:t>
            </a:r>
          </a:p>
          <a:p>
            <a:pPr marL="452438" indent="-361950"/>
            <a:r>
              <a:rPr lang="en-GB" dirty="0"/>
              <a:t>When marketing to a specific cohort there are three major influential factors to consider; </a:t>
            </a:r>
            <a:r>
              <a:rPr lang="en-GB" b="1" i="1" dirty="0"/>
              <a:t>life stage, current conditions, and cohort experiences.</a:t>
            </a:r>
          </a:p>
          <a:p>
            <a:pPr marL="452438" indent="-361950"/>
            <a:endParaRPr lang="en-GB" dirty="0"/>
          </a:p>
          <a:p>
            <a:pPr marL="452438" indent="-361950"/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E799CE4-51DA-414F-BBF9-10713064E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77" y="554904"/>
            <a:ext cx="6143086" cy="1325563"/>
          </a:xfrm>
        </p:spPr>
        <p:txBody>
          <a:bodyPr/>
          <a:lstStyle/>
          <a:p>
            <a:r>
              <a:rPr lang="en-GB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GCT and Marketing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D65A2D0-506D-40ED-A9E5-77CABF42D8D0}"/>
              </a:ext>
            </a:extLst>
          </p:cNvPr>
          <p:cNvSpPr txBox="1"/>
          <p:nvPr/>
        </p:nvSpPr>
        <p:spPr>
          <a:xfrm>
            <a:off x="1718268" y="6350558"/>
            <a:ext cx="7108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/>
              <a:t> </a:t>
            </a:r>
            <a:r>
              <a:rPr lang="en-GB" sz="1400" dirty="0" err="1"/>
              <a:t>Stauss</a:t>
            </a:r>
            <a:r>
              <a:rPr lang="en-GB" sz="1400" dirty="0"/>
              <a:t> and Howe, 1991, </a:t>
            </a:r>
            <a:r>
              <a:rPr lang="en-GB" sz="1400" dirty="0" err="1"/>
              <a:t>Schewe</a:t>
            </a:r>
            <a:r>
              <a:rPr lang="en-GB" sz="1400" dirty="0"/>
              <a:t>, Meredith and Noble, 2000, </a:t>
            </a:r>
            <a:r>
              <a:rPr lang="en-GB" sz="1400" dirty="0" err="1"/>
              <a:t>Wolberg</a:t>
            </a:r>
            <a:r>
              <a:rPr lang="en-GB" sz="1400" dirty="0"/>
              <a:t> &amp; </a:t>
            </a:r>
            <a:r>
              <a:rPr lang="en-GB" sz="1400" dirty="0" err="1"/>
              <a:t>Pokrywczynski</a:t>
            </a:r>
            <a:r>
              <a:rPr lang="en-GB" sz="1400" dirty="0"/>
              <a:t>, 2001. 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09129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fdcc6ac4a21848aa2bbc3d38e40496.jpg (740×46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79739">
            <a:off x="5268201" y="-1203060"/>
            <a:ext cx="5440455" cy="305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418" y="1836933"/>
            <a:ext cx="8034342" cy="4261899"/>
          </a:xfrm>
        </p:spPr>
        <p:txBody>
          <a:bodyPr>
            <a:noAutofit/>
          </a:bodyPr>
          <a:lstStyle/>
          <a:p>
            <a:pPr marL="180975" indent="-180975"/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Born between 1981-1996</a:t>
            </a:r>
          </a:p>
          <a:p>
            <a:pPr marL="180975" indent="-180975"/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Echo Boomers, Generation Y, or The Facebook Generation</a:t>
            </a:r>
          </a:p>
          <a:p>
            <a:pPr marL="180975" indent="-180975"/>
            <a:r>
              <a:rPr lang="en-GB" sz="2000" dirty="0">
                <a:solidFill>
                  <a:schemeClr val="bg2">
                    <a:lumMod val="25000"/>
                  </a:schemeClr>
                </a:solidFill>
              </a:rPr>
              <a:t>Unprecedented purchasing power</a:t>
            </a:r>
          </a:p>
          <a:p>
            <a:pPr marL="180975" indent="-180975"/>
            <a:r>
              <a:rPr lang="en-GB" sz="2000" dirty="0">
                <a:solidFill>
                  <a:schemeClr val="bg2">
                    <a:lumMod val="25000"/>
                  </a:schemeClr>
                </a:solidFill>
              </a:rPr>
              <a:t>Population of Millennials estimated to hit up to 92 million</a:t>
            </a:r>
          </a:p>
          <a:p>
            <a:pPr marL="180975" indent="-180975"/>
            <a:r>
              <a:rPr lang="en-GB" sz="2000" dirty="0">
                <a:solidFill>
                  <a:schemeClr val="bg2">
                    <a:lumMod val="25000"/>
                  </a:schemeClr>
                </a:solidFill>
              </a:rPr>
              <a:t>This cohort is expected to exceed all other consumer groups combined by 2030</a:t>
            </a:r>
          </a:p>
          <a:p>
            <a:pPr marL="180975" indent="-180975"/>
            <a:r>
              <a:rPr lang="en-GB" sz="2000" dirty="0">
                <a:solidFill>
                  <a:schemeClr val="bg2">
                    <a:lumMod val="25000"/>
                  </a:schemeClr>
                </a:solidFill>
              </a:rPr>
              <a:t>Half of all spending is a result of purchases made by Millennials </a:t>
            </a:r>
          </a:p>
          <a:p>
            <a:pPr marL="180975" indent="-180975"/>
            <a:r>
              <a:rPr lang="en-GB" sz="2000" dirty="0">
                <a:solidFill>
                  <a:schemeClr val="bg2">
                    <a:lumMod val="25000"/>
                  </a:schemeClr>
                </a:solidFill>
              </a:rPr>
              <a:t>‘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Confident, optimistic to take actions when necessary and they are also known to be:</a:t>
            </a:r>
          </a:p>
          <a:p>
            <a:pPr marL="271462" indent="0" algn="ctr">
              <a:buNone/>
            </a:pPr>
            <a:r>
              <a:rPr lang="en-GB" sz="1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“self-reliant; technologically savvy and connected; open to change and diversity; closely connected to family and social organisations; service orientated effective at multitasking; and expectant of immediate access to information”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E799CE4-51DA-414F-BBF9-10713064E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77" y="554904"/>
            <a:ext cx="6143086" cy="1325563"/>
          </a:xfrm>
        </p:spPr>
        <p:txBody>
          <a:bodyPr/>
          <a:lstStyle/>
          <a:p>
            <a:r>
              <a:rPr lang="en-GB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Millennials as Consumers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D65A2D0-506D-40ED-A9E5-77CABF42D8D0}"/>
              </a:ext>
            </a:extLst>
          </p:cNvPr>
          <p:cNvSpPr txBox="1"/>
          <p:nvPr/>
        </p:nvSpPr>
        <p:spPr>
          <a:xfrm>
            <a:off x="436418" y="6350558"/>
            <a:ext cx="83898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(Young and </a:t>
            </a:r>
            <a:r>
              <a:rPr lang="en-GB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Hinseley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2012, p.146; Dotson and Hyatt, 2005; </a:t>
            </a:r>
            <a:r>
              <a:rPr lang="en-GB" sz="1400" dirty="0"/>
              <a:t>Dotson and Hyatt, 2005; </a:t>
            </a:r>
            <a:r>
              <a:rPr lang="en-GB" sz="1400" dirty="0" err="1"/>
              <a:t>Debevec</a:t>
            </a:r>
            <a:r>
              <a:rPr lang="en-GB" sz="1400" dirty="0"/>
              <a:t> et al, 2013; Stanley, 2013; Nelson, 2012; Marketing Breakthroughs Inc, 2008; Stanley, 2013; Young and </a:t>
            </a:r>
            <a:r>
              <a:rPr lang="en-GB" sz="1400" dirty="0" err="1"/>
              <a:t>Hinseley</a:t>
            </a:r>
            <a:r>
              <a:rPr lang="en-GB" sz="1400" dirty="0"/>
              <a:t>, 2012, p.146</a:t>
            </a:r>
          </a:p>
          <a:p>
            <a:pPr algn="r"/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826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fdcc6ac4a21848aa2bbc3d38e40496.jpg (740×46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79739">
            <a:off x="5268201" y="-1203060"/>
            <a:ext cx="5440455" cy="305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418" y="2270926"/>
            <a:ext cx="7270668" cy="3827905"/>
          </a:xfrm>
        </p:spPr>
        <p:txBody>
          <a:bodyPr>
            <a:noAutofit/>
          </a:bodyPr>
          <a:lstStyle/>
          <a:p>
            <a:pPr marL="361950" indent="-271463"/>
            <a:r>
              <a:rPr lang="en-GB" sz="2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Spending power and consumption oriented</a:t>
            </a:r>
          </a:p>
          <a:p>
            <a:pPr marL="622300" indent="-260350"/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By 2025, Bain projects that Millennials and Generation Z will account for 45% of the global personal luxury goods market. </a:t>
            </a:r>
          </a:p>
          <a:p>
            <a:pPr marL="622300" indent="-260350"/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Challenges are considerable because Millennials think and shop differently from previous generations.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E799CE4-51DA-414F-BBF9-10713064E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77" y="554904"/>
            <a:ext cx="6143086" cy="1325563"/>
          </a:xfrm>
        </p:spPr>
        <p:txBody>
          <a:bodyPr/>
          <a:lstStyle/>
          <a:p>
            <a:r>
              <a:rPr lang="en-GB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Millennials as Luxury Consumers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D65A2D0-506D-40ED-A9E5-77CABF42D8D0}"/>
              </a:ext>
            </a:extLst>
          </p:cNvPr>
          <p:cNvSpPr txBox="1"/>
          <p:nvPr/>
        </p:nvSpPr>
        <p:spPr>
          <a:xfrm>
            <a:off x="4230356" y="6350558"/>
            <a:ext cx="45959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(Larson et al., 2016; Kim and Jang, 2014)</a:t>
            </a:r>
          </a:p>
        </p:txBody>
      </p:sp>
    </p:spTree>
    <p:extLst>
      <p:ext uri="{BB962C8B-B14F-4D97-AF65-F5344CB8AC3E}">
        <p14:creationId xmlns:p14="http://schemas.microsoft.com/office/powerpoint/2010/main" val="2242758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3954</TotalTime>
  <Words>3096</Words>
  <Application>Microsoft Macintosh PowerPoint</Application>
  <PresentationFormat>On-screen Show (4:3)</PresentationFormat>
  <Paragraphs>193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Understanding Luxury Brand Purchases by Millennials Appling Generational Cohort Theory  Dr.Chen Ren &amp; Dr.Rebecca Biggins York St John University AM2019</vt:lpstr>
      <vt:lpstr>PowerPoint Presentation</vt:lpstr>
      <vt:lpstr>Research Background</vt:lpstr>
      <vt:lpstr>Research Rationale </vt:lpstr>
      <vt:lpstr>Generational Cohort</vt:lpstr>
      <vt:lpstr>Each Generation: </vt:lpstr>
      <vt:lpstr>GCT and Marketing</vt:lpstr>
      <vt:lpstr>Millennials as Consumers</vt:lpstr>
      <vt:lpstr>Millennials as Luxury Consumers</vt:lpstr>
      <vt:lpstr>Different Shopping Style</vt:lpstr>
      <vt:lpstr>Categorising Luxury Goods</vt:lpstr>
      <vt:lpstr>Methodology</vt:lpstr>
      <vt:lpstr>Some Initial Themes</vt:lpstr>
      <vt:lpstr>PowerPoint Presentation</vt:lpstr>
      <vt:lpstr>Understanding the Initial Findings</vt:lpstr>
      <vt:lpstr>Understanding the Initial Findings</vt:lpstr>
      <vt:lpstr>Initial Findings</vt:lpstr>
      <vt:lpstr>Initial Findings</vt:lpstr>
      <vt:lpstr>Further Steps</vt:lpstr>
      <vt:lpstr>PowerPoint Presentation</vt:lpstr>
      <vt:lpstr>References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Luxury Brand Purchases by Millennials through Application of Generational Cohort Theory</dc:title>
  <dc:creator>YSJ</dc:creator>
  <cp:lastModifiedBy>Microsoft Office User</cp:lastModifiedBy>
  <cp:revision>426</cp:revision>
  <dcterms:created xsi:type="dcterms:W3CDTF">2017-07-04T10:30:34Z</dcterms:created>
  <dcterms:modified xsi:type="dcterms:W3CDTF">2019-07-03T22:16:29Z</dcterms:modified>
</cp:coreProperties>
</file>