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A192-9638-4452-AEB8-2C4AFC2C9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AB7884-DD9B-4466-B931-D486E154D4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56C63D-CDBC-45F8-908F-F62BF416FBC1}"/>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5" name="Footer Placeholder 4">
            <a:extLst>
              <a:ext uri="{FF2B5EF4-FFF2-40B4-BE49-F238E27FC236}">
                <a16:creationId xmlns:a16="http://schemas.microsoft.com/office/drawing/2014/main" id="{7A266C37-1A02-4992-AADB-B521B4694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BA60F-66C5-4FAA-BBDA-420D822D74F2}"/>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350718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5B61-A8EA-4675-842E-6B2585E2CA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757638-9020-4539-83E5-1740F0ACF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3061C-E996-42E8-B007-61554E042B28}"/>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5" name="Footer Placeholder 4">
            <a:extLst>
              <a:ext uri="{FF2B5EF4-FFF2-40B4-BE49-F238E27FC236}">
                <a16:creationId xmlns:a16="http://schemas.microsoft.com/office/drawing/2014/main" id="{472D1ECD-C0E4-460C-8F5C-92B4B32B3B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F4C0C-AC94-4306-A35A-893A2599DA41}"/>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421980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2825E-89C1-4D23-A7BB-0BAF8A7215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B3C4C-8013-4223-86A6-B5A80AD5E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A1C3F-1ED0-4366-8C2D-58997310EFB3}"/>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5" name="Footer Placeholder 4">
            <a:extLst>
              <a:ext uri="{FF2B5EF4-FFF2-40B4-BE49-F238E27FC236}">
                <a16:creationId xmlns:a16="http://schemas.microsoft.com/office/drawing/2014/main" id="{EE9F46B8-1F99-4194-AE5A-86BE67381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CCB1E-12E3-408A-A0E6-ED4E32CD9F86}"/>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408473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2CCA-DC3C-4A45-8347-D1EECF8D4B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F98F80-D633-42F5-974A-E466805C8F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FAA2CB-1F62-4ECF-8400-CE48F115EDE5}"/>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5" name="Footer Placeholder 4">
            <a:extLst>
              <a:ext uri="{FF2B5EF4-FFF2-40B4-BE49-F238E27FC236}">
                <a16:creationId xmlns:a16="http://schemas.microsoft.com/office/drawing/2014/main" id="{F72526AF-8ED4-4D1D-BF93-EE8FB86A5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B3855-9876-42D2-875E-DC5AC31C78B7}"/>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341795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5F51-D816-4798-AB17-DDAEC01FF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028F09-A46A-40B7-8D5B-867E6A103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C34ED-3C25-48F2-B725-D27F27487C6B}"/>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5" name="Footer Placeholder 4">
            <a:extLst>
              <a:ext uri="{FF2B5EF4-FFF2-40B4-BE49-F238E27FC236}">
                <a16:creationId xmlns:a16="http://schemas.microsoft.com/office/drawing/2014/main" id="{1EC5724A-8790-42DC-BB5B-FD2CBF93A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2DBB99-EFE3-4F05-916E-64DF20D5701C}"/>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281092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C522-9594-4FE1-9D64-499F63E583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94DBAB-3706-4AF7-9595-620D6F8FC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82B657-4FDE-49CE-9184-613AFA00A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07C89D-7DC0-4DD1-B384-8A72ECF52A79}"/>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6" name="Footer Placeholder 5">
            <a:extLst>
              <a:ext uri="{FF2B5EF4-FFF2-40B4-BE49-F238E27FC236}">
                <a16:creationId xmlns:a16="http://schemas.microsoft.com/office/drawing/2014/main" id="{1C3836DB-AD11-41EF-9ED6-2975F8E51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3AC70-6F0C-4DA1-B167-61622F0D8DD6}"/>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30752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C12E-45ED-4A18-9942-99577A19B2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9B966B-E174-4BA7-98E5-2C16ECD14F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58C6C-56BC-482A-B9B6-5AC89C4E4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DEE530-6931-44C5-B558-31E8E820F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B2ECB-9571-4E80-9132-03593AC1F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F544F-46F8-4BEB-B4C1-FC1FAC5F9E91}"/>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8" name="Footer Placeholder 7">
            <a:extLst>
              <a:ext uri="{FF2B5EF4-FFF2-40B4-BE49-F238E27FC236}">
                <a16:creationId xmlns:a16="http://schemas.microsoft.com/office/drawing/2014/main" id="{38C5CDFB-3993-4CE1-ADF8-A1C3A79F69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DD80F9-5DB0-450D-BED9-5FCC3A264951}"/>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44342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3860-5212-4B8C-BE92-C662E088A3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25B16F-86BD-4479-BCCD-EF56C417665F}"/>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4" name="Footer Placeholder 3">
            <a:extLst>
              <a:ext uri="{FF2B5EF4-FFF2-40B4-BE49-F238E27FC236}">
                <a16:creationId xmlns:a16="http://schemas.microsoft.com/office/drawing/2014/main" id="{5FAAEEEE-A5FD-43AA-8C26-8905566EAE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4BB96D-3FFD-436B-829D-B12B8EEEFEB9}"/>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12926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C2F9E-3E42-4C56-97A6-A5A5B20AB269}"/>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3" name="Footer Placeholder 2">
            <a:extLst>
              <a:ext uri="{FF2B5EF4-FFF2-40B4-BE49-F238E27FC236}">
                <a16:creationId xmlns:a16="http://schemas.microsoft.com/office/drawing/2014/main" id="{46E0E352-2929-4457-AB5B-1D6E034EC6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3C864C-5F38-4444-8097-415D6EF9266C}"/>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363007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4ED-3173-437F-880E-A28459512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193BC9-C6AC-4600-BB9C-C1BCC6A64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2A6368-20C7-4114-A494-B7A0A84E8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39240-2183-42CC-8BA7-17E63F6391A2}"/>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6" name="Footer Placeholder 5">
            <a:extLst>
              <a:ext uri="{FF2B5EF4-FFF2-40B4-BE49-F238E27FC236}">
                <a16:creationId xmlns:a16="http://schemas.microsoft.com/office/drawing/2014/main" id="{8458AF60-7DBF-42C7-BB54-88E944786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C101FD-6BF4-440D-A3CA-E60198784241}"/>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169143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9940-9688-4715-B21A-A6ADE45B5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DDAF1E-E7F6-4825-98F1-5C12F8A59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0D7409-6E20-4797-B149-6AD26733F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01F95-C742-4AEF-A8AC-9474034C8BF7}"/>
              </a:ext>
            </a:extLst>
          </p:cNvPr>
          <p:cNvSpPr>
            <a:spLocks noGrp="1"/>
          </p:cNvSpPr>
          <p:nvPr>
            <p:ph type="dt" sz="half" idx="10"/>
          </p:nvPr>
        </p:nvSpPr>
        <p:spPr/>
        <p:txBody>
          <a:bodyPr/>
          <a:lstStyle/>
          <a:p>
            <a:fld id="{40EC517A-9849-42DE-93C6-CE9A591D31E1}" type="datetimeFigureOut">
              <a:rPr lang="en-GB" smtClean="0"/>
              <a:t>23/05/2019</a:t>
            </a:fld>
            <a:endParaRPr lang="en-GB"/>
          </a:p>
        </p:txBody>
      </p:sp>
      <p:sp>
        <p:nvSpPr>
          <p:cNvPr id="6" name="Footer Placeholder 5">
            <a:extLst>
              <a:ext uri="{FF2B5EF4-FFF2-40B4-BE49-F238E27FC236}">
                <a16:creationId xmlns:a16="http://schemas.microsoft.com/office/drawing/2014/main" id="{937653F6-B072-4534-91F6-841C82E4D1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5F18F0-F3C3-4396-84F4-DAE259DCFD3C}"/>
              </a:ext>
            </a:extLst>
          </p:cNvPr>
          <p:cNvSpPr>
            <a:spLocks noGrp="1"/>
          </p:cNvSpPr>
          <p:nvPr>
            <p:ph type="sldNum" sz="quarter" idx="12"/>
          </p:nvPr>
        </p:nvSpPr>
        <p:spPr/>
        <p:txBody>
          <a:bodyPr/>
          <a:lstStyle/>
          <a:p>
            <a:fld id="{0459D836-BDD6-4944-B5C9-BEB8BFDD6B6C}" type="slidenum">
              <a:rPr lang="en-GB" smtClean="0"/>
              <a:t>‹#›</a:t>
            </a:fld>
            <a:endParaRPr lang="en-GB"/>
          </a:p>
        </p:txBody>
      </p:sp>
    </p:spTree>
    <p:extLst>
      <p:ext uri="{BB962C8B-B14F-4D97-AF65-F5344CB8AC3E}">
        <p14:creationId xmlns:p14="http://schemas.microsoft.com/office/powerpoint/2010/main" val="251397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355BE-D3C3-40BF-8F54-2AE696BDC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DC7CC5-6478-4BD4-91B7-D4DD9A3C8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88D3-7E99-42C7-85EE-A0EE4DA1D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C517A-9849-42DE-93C6-CE9A591D31E1}" type="datetimeFigureOut">
              <a:rPr lang="en-GB" smtClean="0"/>
              <a:t>23/05/2019</a:t>
            </a:fld>
            <a:endParaRPr lang="en-GB"/>
          </a:p>
        </p:txBody>
      </p:sp>
      <p:sp>
        <p:nvSpPr>
          <p:cNvPr id="5" name="Footer Placeholder 4">
            <a:extLst>
              <a:ext uri="{FF2B5EF4-FFF2-40B4-BE49-F238E27FC236}">
                <a16:creationId xmlns:a16="http://schemas.microsoft.com/office/drawing/2014/main" id="{17EB997F-A3FC-4518-ABDC-25A3B231B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686BCB-DE32-453D-8E5B-272FD9A40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9D836-BDD6-4944-B5C9-BEB8BFDD6B6C}" type="slidenum">
              <a:rPr lang="en-GB" smtClean="0"/>
              <a:t>‹#›</a:t>
            </a:fld>
            <a:endParaRPr lang="en-GB"/>
          </a:p>
        </p:txBody>
      </p:sp>
    </p:spTree>
    <p:extLst>
      <p:ext uri="{BB962C8B-B14F-4D97-AF65-F5344CB8AC3E}">
        <p14:creationId xmlns:p14="http://schemas.microsoft.com/office/powerpoint/2010/main" val="52009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d/viewer?mid=1ovDFj7DfjLYq3dbXC6snhKqtQi4&amp;hl=en&amp;gl=us&amp;ie=UTF8&amp;oe=UTF8&amp;msa=0&amp;ll=40.74415710861521%2C-73.987935&amp;z=1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E8BD-7CAA-4559-A86F-70DC543F3D8F}"/>
              </a:ext>
            </a:extLst>
          </p:cNvPr>
          <p:cNvSpPr>
            <a:spLocks noGrp="1"/>
          </p:cNvSpPr>
          <p:nvPr>
            <p:ph type="ctrTitle"/>
          </p:nvPr>
        </p:nvSpPr>
        <p:spPr>
          <a:xfrm>
            <a:off x="424069" y="1375502"/>
            <a:ext cx="11343861" cy="1391085"/>
          </a:xfrm>
        </p:spPr>
        <p:txBody>
          <a:bodyPr>
            <a:noAutofit/>
          </a:bodyPr>
          <a:lstStyle/>
          <a:p>
            <a:r>
              <a:rPr lang="en-GB" sz="4800" dirty="0"/>
              <a:t>‘Entering the Labyrinth’: Walking the Streets of New York in Paul Auster’s </a:t>
            </a:r>
            <a:r>
              <a:rPr lang="en-GB" sz="4800" i="1" dirty="0"/>
              <a:t>City of Glass </a:t>
            </a:r>
            <a:r>
              <a:rPr lang="en-GB" sz="4800" dirty="0"/>
              <a:t>(1985) and Jay McInerney’s </a:t>
            </a:r>
            <a:r>
              <a:rPr lang="en-GB" sz="4800" i="1" dirty="0"/>
              <a:t>Bright Lights, Big City </a:t>
            </a:r>
            <a:r>
              <a:rPr lang="en-GB" sz="4800" dirty="0"/>
              <a:t>(1984).</a:t>
            </a:r>
          </a:p>
        </p:txBody>
      </p:sp>
      <p:sp>
        <p:nvSpPr>
          <p:cNvPr id="3" name="Subtitle 2">
            <a:extLst>
              <a:ext uri="{FF2B5EF4-FFF2-40B4-BE49-F238E27FC236}">
                <a16:creationId xmlns:a16="http://schemas.microsoft.com/office/drawing/2014/main" id="{5B888456-04B7-4F64-B298-66B6E795689D}"/>
              </a:ext>
            </a:extLst>
          </p:cNvPr>
          <p:cNvSpPr>
            <a:spLocks noGrp="1"/>
          </p:cNvSpPr>
          <p:nvPr>
            <p:ph type="subTitle" idx="1"/>
          </p:nvPr>
        </p:nvSpPr>
        <p:spPr>
          <a:xfrm>
            <a:off x="147441" y="6167427"/>
            <a:ext cx="2160104" cy="422412"/>
          </a:xfrm>
        </p:spPr>
        <p:txBody>
          <a:bodyPr>
            <a:normAutofit fontScale="85000" lnSpcReduction="10000"/>
          </a:bodyPr>
          <a:lstStyle/>
          <a:p>
            <a:r>
              <a:rPr lang="en-GB" dirty="0"/>
              <a:t>By Amy McCarthy</a:t>
            </a:r>
          </a:p>
        </p:txBody>
      </p:sp>
      <p:pic>
        <p:nvPicPr>
          <p:cNvPr id="1026" name="Picture 2" descr="Image result for new york">
            <a:extLst>
              <a:ext uri="{FF2B5EF4-FFF2-40B4-BE49-F238E27FC236}">
                <a16:creationId xmlns:a16="http://schemas.microsoft.com/office/drawing/2014/main" id="{972F16D0-7948-474B-AADD-2F2D3CB3A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075" y="2766587"/>
            <a:ext cx="6929221" cy="382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6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28D0-A045-40CC-8BCD-FC18560CAB33}"/>
              </a:ext>
            </a:extLst>
          </p:cNvPr>
          <p:cNvSpPr>
            <a:spLocks noGrp="1"/>
          </p:cNvSpPr>
          <p:nvPr>
            <p:ph type="title"/>
          </p:nvPr>
        </p:nvSpPr>
        <p:spPr/>
        <p:txBody>
          <a:bodyPr/>
          <a:lstStyle/>
          <a:p>
            <a:r>
              <a:rPr lang="en-GB" dirty="0"/>
              <a:t>Walking in the City</a:t>
            </a:r>
          </a:p>
        </p:txBody>
      </p:sp>
      <p:sp>
        <p:nvSpPr>
          <p:cNvPr id="3" name="Content Placeholder 2">
            <a:extLst>
              <a:ext uri="{FF2B5EF4-FFF2-40B4-BE49-F238E27FC236}">
                <a16:creationId xmlns:a16="http://schemas.microsoft.com/office/drawing/2014/main" id="{6C8732DA-0598-402F-A4DD-3F27420D4913}"/>
              </a:ext>
            </a:extLst>
          </p:cNvPr>
          <p:cNvSpPr>
            <a:spLocks noGrp="1"/>
          </p:cNvSpPr>
          <p:nvPr>
            <p:ph idx="1"/>
          </p:nvPr>
        </p:nvSpPr>
        <p:spPr/>
        <p:txBody>
          <a:bodyPr>
            <a:normAutofit/>
          </a:bodyPr>
          <a:lstStyle/>
          <a:p>
            <a:r>
              <a:rPr lang="en-GB" dirty="0"/>
              <a:t>Jean Baudrillard: ‘Nothing could be more intense, electrifying, turbulent, and vital than the streets of New York.’</a:t>
            </a:r>
          </a:p>
          <a:p>
            <a:r>
              <a:rPr lang="en-GB" dirty="0"/>
              <a:t>‘the soft city of illusion, myth, aspiration, nightmare, is as real, maybe more real, than the hard city one can locate on maps, in statistics, in monographs on urban sociology and demography and architecture’ (Jonathan </a:t>
            </a:r>
            <a:r>
              <a:rPr lang="en-GB" dirty="0" err="1"/>
              <a:t>Raban</a:t>
            </a:r>
            <a:r>
              <a:rPr lang="en-GB" dirty="0"/>
              <a:t>, </a:t>
            </a:r>
            <a:r>
              <a:rPr lang="en-GB" i="1" dirty="0"/>
              <a:t>Soft City </a:t>
            </a:r>
            <a:r>
              <a:rPr lang="en-GB" dirty="0"/>
              <a:t>(1974), p.2)</a:t>
            </a:r>
          </a:p>
          <a:p>
            <a:r>
              <a:rPr lang="en-GB" dirty="0"/>
              <a:t>Michael de Certeau’s  </a:t>
            </a:r>
            <a:r>
              <a:rPr lang="en-GB" i="1" dirty="0"/>
              <a:t>The Practice of Everyday Life </a:t>
            </a:r>
            <a:r>
              <a:rPr lang="en-GB" dirty="0"/>
              <a:t>(1988) walking results in ‘the indefinite process of being absent and in search of a proper’ (p.103)</a:t>
            </a:r>
          </a:p>
          <a:p>
            <a:endParaRPr lang="en-GB" dirty="0"/>
          </a:p>
          <a:p>
            <a:endParaRPr lang="en-GB" dirty="0"/>
          </a:p>
        </p:txBody>
      </p:sp>
    </p:spTree>
    <p:extLst>
      <p:ext uri="{BB962C8B-B14F-4D97-AF65-F5344CB8AC3E}">
        <p14:creationId xmlns:p14="http://schemas.microsoft.com/office/powerpoint/2010/main" val="210509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6100-F6F6-4ED0-A78F-8647794E211F}"/>
              </a:ext>
            </a:extLst>
          </p:cNvPr>
          <p:cNvSpPr>
            <a:spLocks noGrp="1"/>
          </p:cNvSpPr>
          <p:nvPr>
            <p:ph type="title"/>
          </p:nvPr>
        </p:nvSpPr>
        <p:spPr>
          <a:xfrm>
            <a:off x="278296" y="365125"/>
            <a:ext cx="5261112" cy="1325563"/>
          </a:xfrm>
        </p:spPr>
        <p:txBody>
          <a:bodyPr/>
          <a:lstStyle/>
          <a:p>
            <a:r>
              <a:rPr lang="en-GB" dirty="0"/>
              <a:t>Bright Lights, Big City</a:t>
            </a:r>
          </a:p>
        </p:txBody>
      </p:sp>
      <p:sp>
        <p:nvSpPr>
          <p:cNvPr id="3" name="Content Placeholder 2">
            <a:extLst>
              <a:ext uri="{FF2B5EF4-FFF2-40B4-BE49-F238E27FC236}">
                <a16:creationId xmlns:a16="http://schemas.microsoft.com/office/drawing/2014/main" id="{80B8A055-F1FB-4E70-8E95-F1B317038581}"/>
              </a:ext>
            </a:extLst>
          </p:cNvPr>
          <p:cNvSpPr>
            <a:spLocks noGrp="1"/>
          </p:cNvSpPr>
          <p:nvPr>
            <p:ph idx="1"/>
          </p:nvPr>
        </p:nvSpPr>
        <p:spPr>
          <a:xfrm>
            <a:off x="838199" y="1825625"/>
            <a:ext cx="4701209" cy="4667250"/>
          </a:xfrm>
        </p:spPr>
        <p:txBody>
          <a:bodyPr>
            <a:normAutofit/>
          </a:bodyPr>
          <a:lstStyle/>
          <a:p>
            <a:r>
              <a:rPr lang="en-GB" dirty="0"/>
              <a:t>Forty-seventh Street and Fifth Avenue</a:t>
            </a:r>
          </a:p>
          <a:p>
            <a:r>
              <a:rPr lang="en-GB" dirty="0"/>
              <a:t>Amanda and the mannequin</a:t>
            </a:r>
          </a:p>
          <a:p>
            <a:r>
              <a:rPr lang="en-GB" dirty="0"/>
              <a:t>‘pedestrian spaces, mapped spaces, and utopian spaces […] see that thematically a relationship is established between selfhood, space, and signification’ (Alford, 1995, p.613). </a:t>
            </a:r>
          </a:p>
        </p:txBody>
      </p:sp>
      <p:pic>
        <p:nvPicPr>
          <p:cNvPr id="4" name="Picture 3">
            <a:extLst>
              <a:ext uri="{FF2B5EF4-FFF2-40B4-BE49-F238E27FC236}">
                <a16:creationId xmlns:a16="http://schemas.microsoft.com/office/drawing/2014/main" id="{27A81DCA-BE45-4C02-8333-625A30B3E6F4}"/>
              </a:ext>
            </a:extLst>
          </p:cNvPr>
          <p:cNvPicPr>
            <a:picLocks noChangeAspect="1"/>
          </p:cNvPicPr>
          <p:nvPr/>
        </p:nvPicPr>
        <p:blipFill rotWithShape="1">
          <a:blip r:embed="rId2"/>
          <a:srcRect l="38261" t="14668" r="18044" b="9911"/>
          <a:stretch/>
        </p:blipFill>
        <p:spPr>
          <a:xfrm>
            <a:off x="5729250" y="0"/>
            <a:ext cx="6462750" cy="6854687"/>
          </a:xfrm>
          <a:prstGeom prst="rect">
            <a:avLst/>
          </a:prstGeom>
        </p:spPr>
      </p:pic>
      <p:sp>
        <p:nvSpPr>
          <p:cNvPr id="5" name="TextBox 4">
            <a:extLst>
              <a:ext uri="{FF2B5EF4-FFF2-40B4-BE49-F238E27FC236}">
                <a16:creationId xmlns:a16="http://schemas.microsoft.com/office/drawing/2014/main" id="{B85EC56B-8364-4C5A-AF66-E28A69A399BE}"/>
              </a:ext>
            </a:extLst>
          </p:cNvPr>
          <p:cNvSpPr txBox="1"/>
          <p:nvPr/>
        </p:nvSpPr>
        <p:spPr>
          <a:xfrm>
            <a:off x="106017" y="6443146"/>
            <a:ext cx="2404184" cy="369332"/>
          </a:xfrm>
          <a:prstGeom prst="rect">
            <a:avLst/>
          </a:prstGeom>
          <a:noFill/>
        </p:spPr>
        <p:txBody>
          <a:bodyPr wrap="none" rtlCol="0">
            <a:spAutoFit/>
          </a:bodyPr>
          <a:lstStyle/>
          <a:p>
            <a:r>
              <a:rPr lang="en-GB" dirty="0"/>
              <a:t>Google Maps May 2019</a:t>
            </a:r>
          </a:p>
        </p:txBody>
      </p:sp>
    </p:spTree>
    <p:extLst>
      <p:ext uri="{BB962C8B-B14F-4D97-AF65-F5344CB8AC3E}">
        <p14:creationId xmlns:p14="http://schemas.microsoft.com/office/powerpoint/2010/main" val="239192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A1F8-7D66-4244-952A-7C08AA1A467A}"/>
              </a:ext>
            </a:extLst>
          </p:cNvPr>
          <p:cNvSpPr>
            <a:spLocks noGrp="1"/>
          </p:cNvSpPr>
          <p:nvPr>
            <p:ph type="title"/>
          </p:nvPr>
        </p:nvSpPr>
        <p:spPr>
          <a:xfrm>
            <a:off x="341244" y="113731"/>
            <a:ext cx="3309730" cy="1325563"/>
          </a:xfrm>
        </p:spPr>
        <p:txBody>
          <a:bodyPr/>
          <a:lstStyle/>
          <a:p>
            <a:r>
              <a:rPr lang="en-GB" dirty="0"/>
              <a:t>City of Glass</a:t>
            </a:r>
          </a:p>
        </p:txBody>
      </p:sp>
      <p:sp>
        <p:nvSpPr>
          <p:cNvPr id="3" name="Content Placeholder 2">
            <a:extLst>
              <a:ext uri="{FF2B5EF4-FFF2-40B4-BE49-F238E27FC236}">
                <a16:creationId xmlns:a16="http://schemas.microsoft.com/office/drawing/2014/main" id="{70EA89A3-5CA2-4FC4-B0F4-94ECD212EC73}"/>
              </a:ext>
            </a:extLst>
          </p:cNvPr>
          <p:cNvSpPr>
            <a:spLocks noGrp="1"/>
          </p:cNvSpPr>
          <p:nvPr>
            <p:ph idx="1"/>
          </p:nvPr>
        </p:nvSpPr>
        <p:spPr>
          <a:xfrm>
            <a:off x="185530" y="1325563"/>
            <a:ext cx="5910470" cy="4695886"/>
          </a:xfrm>
        </p:spPr>
        <p:txBody>
          <a:bodyPr>
            <a:normAutofit lnSpcReduction="10000"/>
          </a:bodyPr>
          <a:lstStyle/>
          <a:p>
            <a:r>
              <a:rPr lang="en-GB" dirty="0"/>
              <a:t>Tower of Babel</a:t>
            </a:r>
          </a:p>
          <a:p>
            <a:r>
              <a:rPr lang="en-GB" dirty="0"/>
              <a:t>‘After fiddling with them for a quarter of an hour, switching them around, pulling them apart, rearranging the sequence, he returned to the original order and wrote them out in the following manner: OWER OF BAB […] the answer seemed inescapable: THE TOWER OF BABEL’ (Auster, 2006, p.70).</a:t>
            </a:r>
          </a:p>
          <a:p>
            <a:r>
              <a:rPr lang="en-GB" dirty="0"/>
              <a:t>Quinn walking around New York without a purpose.</a:t>
            </a:r>
          </a:p>
        </p:txBody>
      </p:sp>
      <p:pic>
        <p:nvPicPr>
          <p:cNvPr id="4" name="Picture 3">
            <a:extLst>
              <a:ext uri="{FF2B5EF4-FFF2-40B4-BE49-F238E27FC236}">
                <a16:creationId xmlns:a16="http://schemas.microsoft.com/office/drawing/2014/main" id="{D58662FA-5D71-4798-9BE9-12D05CD0F3BA}"/>
              </a:ext>
            </a:extLst>
          </p:cNvPr>
          <p:cNvPicPr>
            <a:picLocks noChangeAspect="1"/>
          </p:cNvPicPr>
          <p:nvPr/>
        </p:nvPicPr>
        <p:blipFill rotWithShape="1">
          <a:blip r:embed="rId2"/>
          <a:srcRect l="58468" t="28976" r="27487" b="24045"/>
          <a:stretch/>
        </p:blipFill>
        <p:spPr>
          <a:xfrm>
            <a:off x="8539370" y="0"/>
            <a:ext cx="3652630" cy="6868684"/>
          </a:xfrm>
          <a:prstGeom prst="rect">
            <a:avLst/>
          </a:prstGeom>
        </p:spPr>
      </p:pic>
      <p:sp>
        <p:nvSpPr>
          <p:cNvPr id="5" name="TextBox 4">
            <a:extLst>
              <a:ext uri="{FF2B5EF4-FFF2-40B4-BE49-F238E27FC236}">
                <a16:creationId xmlns:a16="http://schemas.microsoft.com/office/drawing/2014/main" id="{3735B158-83C0-401C-94BF-22E6E0C82FF2}"/>
              </a:ext>
            </a:extLst>
          </p:cNvPr>
          <p:cNvSpPr txBox="1"/>
          <p:nvPr/>
        </p:nvSpPr>
        <p:spPr>
          <a:xfrm>
            <a:off x="0" y="5657671"/>
            <a:ext cx="7301948" cy="1200329"/>
          </a:xfrm>
          <a:prstGeom prst="rect">
            <a:avLst/>
          </a:prstGeom>
          <a:noFill/>
        </p:spPr>
        <p:txBody>
          <a:bodyPr wrap="square" rtlCol="0">
            <a:spAutoFit/>
          </a:bodyPr>
          <a:lstStyle/>
          <a:p>
            <a:r>
              <a:rPr lang="en-GB" dirty="0"/>
              <a:t>Source: </a:t>
            </a:r>
            <a:r>
              <a:rPr lang="en-GB" dirty="0">
                <a:hlinkClick r:id="rId3"/>
              </a:rPr>
              <a:t>https://www.google.com/maps/d/viewer?mid=1ovDFj7DfjLYq3dbXC6snhKqtQi4&amp;hl=en&amp;gl=us&amp;ie=UTF8&amp;oe=UTF8&amp;msa=0&amp;ll=40.74415710861521%2C-73.987935&amp;z=12</a:t>
            </a:r>
            <a:endParaRPr lang="en-GB" dirty="0"/>
          </a:p>
        </p:txBody>
      </p:sp>
      <p:pic>
        <p:nvPicPr>
          <p:cNvPr id="7" name="Picture 6">
            <a:extLst>
              <a:ext uri="{FF2B5EF4-FFF2-40B4-BE49-F238E27FC236}">
                <a16:creationId xmlns:a16="http://schemas.microsoft.com/office/drawing/2014/main" id="{92F2E5F2-40C5-43EB-AD30-98CDCB4A1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344" y="-4338"/>
            <a:ext cx="3795505" cy="3433338"/>
          </a:xfrm>
          <a:prstGeom prst="rect">
            <a:avLst/>
          </a:prstGeom>
        </p:spPr>
      </p:pic>
    </p:spTree>
    <p:extLst>
      <p:ext uri="{BB962C8B-B14F-4D97-AF65-F5344CB8AC3E}">
        <p14:creationId xmlns:p14="http://schemas.microsoft.com/office/powerpoint/2010/main" val="14747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E4A2-BC9D-4B5C-B83E-5361BD0F355D}"/>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4E4B64D0-9171-4DEB-AEF9-67734BBC9562}"/>
              </a:ext>
            </a:extLst>
          </p:cNvPr>
          <p:cNvSpPr>
            <a:spLocks noGrp="1"/>
          </p:cNvSpPr>
          <p:nvPr>
            <p:ph idx="1"/>
          </p:nvPr>
        </p:nvSpPr>
        <p:spPr/>
        <p:txBody>
          <a:bodyPr>
            <a:normAutofit lnSpcReduction="10000"/>
          </a:bodyPr>
          <a:lstStyle/>
          <a:p>
            <a:r>
              <a:rPr lang="en-GB" dirty="0"/>
              <a:t>Shop windows as artistic spaces – shop windows convey ‘abstract messages to induce curiosity and further encourage exploration within the store’ (Oh and Petrie, 2012, p.29).</a:t>
            </a:r>
          </a:p>
          <a:p>
            <a:r>
              <a:rPr lang="en-GB" dirty="0"/>
              <a:t>‘New York is also the city that never sleeps but that never remembers; it is a city that is constantly rebuilding, erasing memory as soon as it forms’ (</a:t>
            </a:r>
            <a:r>
              <a:rPr lang="en-GB" dirty="0" err="1"/>
              <a:t>Soderlind</a:t>
            </a:r>
            <a:r>
              <a:rPr lang="en-GB" dirty="0"/>
              <a:t>, 2011, p.11).</a:t>
            </a:r>
          </a:p>
          <a:p>
            <a:r>
              <a:rPr lang="en-GB" dirty="0"/>
              <a:t>Reinventing the city and the uncertainty of the future.</a:t>
            </a:r>
          </a:p>
          <a:p>
            <a:r>
              <a:rPr lang="en-GB" dirty="0"/>
              <a:t>The city ‘invents itself, from hour to hour, in the act of throwing away its previous accomplishments and challenging the future’ but that is not a liberating act; it is, in fact, a daunting and engulfing concept for the human psyche (de </a:t>
            </a:r>
            <a:r>
              <a:rPr lang="en-GB" dirty="0" err="1"/>
              <a:t>Certeau</a:t>
            </a:r>
            <a:r>
              <a:rPr lang="en-GB" dirty="0"/>
              <a:t>, 1988, p.91). </a:t>
            </a:r>
          </a:p>
          <a:p>
            <a:pPr marL="0" indent="0">
              <a:buNone/>
            </a:pPr>
            <a:endParaRPr lang="en-GB" dirty="0"/>
          </a:p>
        </p:txBody>
      </p:sp>
    </p:spTree>
    <p:extLst>
      <p:ext uri="{BB962C8B-B14F-4D97-AF65-F5344CB8AC3E}">
        <p14:creationId xmlns:p14="http://schemas.microsoft.com/office/powerpoint/2010/main" val="1799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84B0-873B-42AF-891B-1E91D95B311B}"/>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443B246F-84D3-4E96-A808-BC2F9D470F5B}"/>
              </a:ext>
            </a:extLst>
          </p:cNvPr>
          <p:cNvSpPr>
            <a:spLocks noGrp="1"/>
          </p:cNvSpPr>
          <p:nvPr>
            <p:ph idx="1"/>
          </p:nvPr>
        </p:nvSpPr>
        <p:spPr/>
        <p:txBody>
          <a:bodyPr>
            <a:normAutofit fontScale="55000" lnSpcReduction="20000"/>
          </a:bodyPr>
          <a:lstStyle/>
          <a:p>
            <a:r>
              <a:rPr lang="en-GB"/>
              <a:t>Auster</a:t>
            </a:r>
            <a:r>
              <a:rPr lang="en-GB" dirty="0"/>
              <a:t>, Paul, </a:t>
            </a:r>
            <a:r>
              <a:rPr lang="en-GB" i="1" dirty="0"/>
              <a:t>The New York Trilogy </a:t>
            </a:r>
            <a:r>
              <a:rPr lang="en-GB" dirty="0"/>
              <a:t>(London: Penguin, 2006).</a:t>
            </a:r>
          </a:p>
          <a:p>
            <a:r>
              <a:rPr lang="en-GB" dirty="0"/>
              <a:t>Banco, Lindsey Michael, ‘Mapping Authorship: Overheard Cartography in Paul Auster’s City of Glass’, </a:t>
            </a:r>
            <a:r>
              <a:rPr lang="en-GB" i="1" dirty="0"/>
              <a:t>Canadian Review of Comparative Literature, </a:t>
            </a:r>
            <a:r>
              <a:rPr lang="en-GB" dirty="0"/>
              <a:t>36.4 (2009), 381-398.</a:t>
            </a:r>
          </a:p>
          <a:p>
            <a:r>
              <a:rPr lang="en-GB" dirty="0"/>
              <a:t>Baudrillard, Jean, </a:t>
            </a:r>
            <a:r>
              <a:rPr lang="en-GB" i="1" dirty="0"/>
              <a:t>America </a:t>
            </a:r>
            <a:r>
              <a:rPr lang="en-GB" dirty="0"/>
              <a:t>(London: Verso, 1988).</a:t>
            </a:r>
          </a:p>
          <a:p>
            <a:r>
              <a:rPr lang="en-GB" dirty="0" err="1"/>
              <a:t>Beville</a:t>
            </a:r>
            <a:r>
              <a:rPr lang="en-GB" dirty="0"/>
              <a:t>, Maria, ‘Zones of Uncanny </a:t>
            </a:r>
            <a:r>
              <a:rPr lang="en-GB" dirty="0" err="1"/>
              <a:t>Spectrality</a:t>
            </a:r>
            <a:r>
              <a:rPr lang="en-GB" dirty="0"/>
              <a:t>: The City in Postmodern Literature’, </a:t>
            </a:r>
            <a:r>
              <a:rPr lang="en-GB" i="1" dirty="0"/>
              <a:t>English Studies, </a:t>
            </a:r>
            <a:r>
              <a:rPr lang="en-GB" dirty="0"/>
              <a:t>94.5 (2013), 603-617.</a:t>
            </a:r>
          </a:p>
          <a:p>
            <a:r>
              <a:rPr lang="en-GB" dirty="0"/>
              <a:t>de </a:t>
            </a:r>
            <a:r>
              <a:rPr lang="en-GB" dirty="0" err="1"/>
              <a:t>Certeau</a:t>
            </a:r>
            <a:r>
              <a:rPr lang="en-GB" dirty="0"/>
              <a:t>, Michel, </a:t>
            </a:r>
            <a:r>
              <a:rPr lang="en-GB" i="1" dirty="0"/>
              <a:t>The Practice of Everyday Life </a:t>
            </a:r>
            <a:r>
              <a:rPr lang="en-GB" dirty="0"/>
              <a:t>(Berkeley: University of California Press, 1988).</a:t>
            </a:r>
          </a:p>
          <a:p>
            <a:r>
              <a:rPr lang="en-GB" dirty="0"/>
              <a:t>McInerney, Jay, </a:t>
            </a:r>
            <a:r>
              <a:rPr lang="en-GB" i="1" dirty="0"/>
              <a:t>Bright Lights, Big City </a:t>
            </a:r>
            <a:r>
              <a:rPr lang="en-GB" dirty="0"/>
              <a:t>(London: Bloomsbury, 2006).</a:t>
            </a:r>
          </a:p>
          <a:p>
            <a:r>
              <a:rPr lang="en-GB" dirty="0"/>
              <a:t>Oh, </a:t>
            </a:r>
            <a:r>
              <a:rPr lang="en-GB" dirty="0" err="1"/>
              <a:t>Hyunjoo</a:t>
            </a:r>
            <a:r>
              <a:rPr lang="en-GB" dirty="0"/>
              <a:t> &amp; Petrie, Jenny, How do storefront window displays influence entering decisions of clothing stores?, </a:t>
            </a:r>
            <a:r>
              <a:rPr lang="en-GB" i="1" dirty="0"/>
              <a:t>Journal of Retailing and Consumer Services, </a:t>
            </a:r>
            <a:r>
              <a:rPr lang="en-GB" dirty="0"/>
              <a:t>19 (2012), 27-35. </a:t>
            </a:r>
          </a:p>
          <a:p>
            <a:r>
              <a:rPr lang="en-GB" dirty="0" err="1"/>
              <a:t>Pinkser</a:t>
            </a:r>
            <a:r>
              <a:rPr lang="en-GB" dirty="0"/>
              <a:t>, Sanford, ‘Soft Lights, Academic Talk: A Conversation with Jay McInerney’, </a:t>
            </a:r>
            <a:r>
              <a:rPr lang="en-GB" i="1" dirty="0"/>
              <a:t>The Literary Review, </a:t>
            </a:r>
            <a:r>
              <a:rPr lang="en-GB" dirty="0"/>
              <a:t>30.1 (1986), 107-114.</a:t>
            </a:r>
          </a:p>
          <a:p>
            <a:r>
              <a:rPr lang="en-GB" dirty="0" err="1"/>
              <a:t>Raban</a:t>
            </a:r>
            <a:r>
              <a:rPr lang="en-GB" dirty="0"/>
              <a:t>, Jonathan, </a:t>
            </a:r>
            <a:r>
              <a:rPr lang="en-GB" i="1" dirty="0"/>
              <a:t>Soft City </a:t>
            </a:r>
            <a:r>
              <a:rPr lang="en-GB" dirty="0"/>
              <a:t>(London: Hamilton, 1974).</a:t>
            </a:r>
          </a:p>
          <a:p>
            <a:r>
              <a:rPr lang="en-GB" dirty="0"/>
              <a:t>Short, John Rennie, </a:t>
            </a:r>
            <a:r>
              <a:rPr lang="en-GB" i="1" dirty="0"/>
              <a:t>Imagined Country: Society, Culture and Environment </a:t>
            </a:r>
            <a:r>
              <a:rPr lang="en-GB" dirty="0"/>
              <a:t>(New York: Routledge, 1991).</a:t>
            </a:r>
          </a:p>
          <a:p>
            <a:r>
              <a:rPr lang="en-GB" dirty="0" err="1"/>
              <a:t>Soderlind</a:t>
            </a:r>
            <a:r>
              <a:rPr lang="en-GB" dirty="0"/>
              <a:t>, Sylvia, ‘Humpty Dumpty in New York: Language and Regime Chane in Paul Auster’s City of Glass’, </a:t>
            </a:r>
            <a:r>
              <a:rPr lang="en-GB" i="1" dirty="0"/>
              <a:t>MFS Modern Fiction Studies, </a:t>
            </a:r>
            <a:r>
              <a:rPr lang="en-GB" dirty="0"/>
              <a:t>57.1 (2011), 1-16.</a:t>
            </a:r>
          </a:p>
        </p:txBody>
      </p:sp>
    </p:spTree>
    <p:extLst>
      <p:ext uri="{BB962C8B-B14F-4D97-AF65-F5344CB8AC3E}">
        <p14:creationId xmlns:p14="http://schemas.microsoft.com/office/powerpoint/2010/main" val="56858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718</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‘Entering the Labyrinth’: Walking the Streets of New York in Paul Auster’s City of Glass (1985) and Jay McInerney’s Bright Lights, Big City (1984).</vt:lpstr>
      <vt:lpstr>Walking in the City</vt:lpstr>
      <vt:lpstr>Bright Lights, Big City</vt:lpstr>
      <vt:lpstr>City of Glass</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the Labyrinth’: Walking the Streets of New York in Paul Auster’s City of Glass (1985) and Jay McInerney’s Bright Lights, Big City (1984).</dc:title>
  <dc:creator>amy mccarthy</dc:creator>
  <cp:lastModifiedBy>amy mccarthy</cp:lastModifiedBy>
  <cp:revision>16</cp:revision>
  <dcterms:created xsi:type="dcterms:W3CDTF">2019-05-03T15:37:52Z</dcterms:created>
  <dcterms:modified xsi:type="dcterms:W3CDTF">2019-05-23T20:44:48Z</dcterms:modified>
</cp:coreProperties>
</file>