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0"/>
  </p:notesMasterIdLst>
  <p:handoutMasterIdLst>
    <p:handoutMasterId r:id="rId21"/>
  </p:handoutMasterIdLst>
  <p:sldIdLst>
    <p:sldId id="374" r:id="rId2"/>
    <p:sldId id="260" r:id="rId3"/>
    <p:sldId id="296" r:id="rId4"/>
    <p:sldId id="313" r:id="rId5"/>
    <p:sldId id="267" r:id="rId6"/>
    <p:sldId id="375" r:id="rId7"/>
    <p:sldId id="312" r:id="rId8"/>
    <p:sldId id="274" r:id="rId9"/>
    <p:sldId id="315" r:id="rId10"/>
    <p:sldId id="316" r:id="rId11"/>
    <p:sldId id="376" r:id="rId12"/>
    <p:sldId id="318" r:id="rId13"/>
    <p:sldId id="317" r:id="rId14"/>
    <p:sldId id="377" r:id="rId15"/>
    <p:sldId id="319" r:id="rId16"/>
    <p:sldId id="321" r:id="rId17"/>
    <p:sldId id="271" r:id="rId18"/>
    <p:sldId id="272" r:id="rId19"/>
  </p:sldIdLst>
  <p:sldSz cx="9144000" cy="6858000" type="screen4x3"/>
  <p:notesSz cx="6858000" cy="9723438"/>
  <p:defaultTextStyle>
    <a:defPPr>
      <a:defRPr lang="en-GB"/>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574" autoAdjust="0"/>
    <p:restoredTop sz="94249" autoAdjust="0"/>
  </p:normalViewPr>
  <p:slideViewPr>
    <p:cSldViewPr>
      <p:cViewPr varScale="1">
        <p:scale>
          <a:sx n="72" d="100"/>
          <a:sy n="72" d="100"/>
        </p:scale>
        <p:origin x="83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1476" y="-72"/>
      </p:cViewPr>
      <p:guideLst>
        <p:guide orient="horz" pos="306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GB"/>
          </a:p>
        </p:txBody>
      </p:sp>
      <p:sp>
        <p:nvSpPr>
          <p:cNvPr id="30723" name="Rectangle 3"/>
          <p:cNvSpPr>
            <a:spLocks noGrp="1" noChangeArrowheads="1"/>
          </p:cNvSpPr>
          <p:nvPr>
            <p:ph type="dt" sz="quarter" idx="1"/>
          </p:nvPr>
        </p:nvSpPr>
        <p:spPr bwMode="auto">
          <a:xfrm>
            <a:off x="3884613"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GB"/>
          </a:p>
        </p:txBody>
      </p:sp>
      <p:sp>
        <p:nvSpPr>
          <p:cNvPr id="30724" name="Rectangle 4"/>
          <p:cNvSpPr>
            <a:spLocks noGrp="1" noChangeArrowheads="1"/>
          </p:cNvSpPr>
          <p:nvPr>
            <p:ph type="ftr" sz="quarter" idx="2"/>
          </p:nvPr>
        </p:nvSpPr>
        <p:spPr bwMode="auto">
          <a:xfrm>
            <a:off x="0" y="9236075"/>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GB"/>
          </a:p>
        </p:txBody>
      </p:sp>
      <p:sp>
        <p:nvSpPr>
          <p:cNvPr id="30725" name="Rectangle 5"/>
          <p:cNvSpPr>
            <a:spLocks noGrp="1" noChangeArrowheads="1"/>
          </p:cNvSpPr>
          <p:nvPr>
            <p:ph type="sldNum" sz="quarter" idx="3"/>
          </p:nvPr>
        </p:nvSpPr>
        <p:spPr bwMode="auto">
          <a:xfrm>
            <a:off x="3884613" y="9236075"/>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7F16E786-7D46-43CB-9CB0-7FBE2E1F7445}" type="slidenum">
              <a:rPr lang="en-GB"/>
              <a:pPr/>
              <a:t>‹#›</a:t>
            </a:fld>
            <a:endParaRPr lang="en-GB"/>
          </a:p>
        </p:txBody>
      </p:sp>
    </p:spTree>
    <p:extLst>
      <p:ext uri="{BB962C8B-B14F-4D97-AF65-F5344CB8AC3E}">
        <p14:creationId xmlns:p14="http://schemas.microsoft.com/office/powerpoint/2010/main" val="1564067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GB"/>
          </a:p>
        </p:txBody>
      </p:sp>
      <p:sp>
        <p:nvSpPr>
          <p:cNvPr id="20483" name="Rectangle 3"/>
          <p:cNvSpPr>
            <a:spLocks noGrp="1" noChangeArrowheads="1"/>
          </p:cNvSpPr>
          <p:nvPr>
            <p:ph type="dt" idx="1"/>
          </p:nvPr>
        </p:nvSpPr>
        <p:spPr bwMode="auto">
          <a:xfrm>
            <a:off x="3886200"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GB"/>
          </a:p>
        </p:txBody>
      </p:sp>
      <p:sp>
        <p:nvSpPr>
          <p:cNvPr id="20484" name="Rectangle 4"/>
          <p:cNvSpPr>
            <a:spLocks noGrp="1" noRot="1" noChangeAspect="1" noChangeArrowheads="1" noTextEdit="1"/>
          </p:cNvSpPr>
          <p:nvPr>
            <p:ph type="sldImg" idx="2"/>
          </p:nvPr>
        </p:nvSpPr>
        <p:spPr bwMode="auto">
          <a:xfrm>
            <a:off x="998538" y="728663"/>
            <a:ext cx="4862512" cy="36464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14400" y="4618038"/>
            <a:ext cx="5029200" cy="437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0486" name="Rectangle 6"/>
          <p:cNvSpPr>
            <a:spLocks noGrp="1" noChangeArrowheads="1"/>
          </p:cNvSpPr>
          <p:nvPr>
            <p:ph type="ftr" sz="quarter" idx="4"/>
          </p:nvPr>
        </p:nvSpPr>
        <p:spPr bwMode="auto">
          <a:xfrm>
            <a:off x="0" y="9237663"/>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GB"/>
          </a:p>
        </p:txBody>
      </p:sp>
      <p:sp>
        <p:nvSpPr>
          <p:cNvPr id="20487" name="Rectangle 7"/>
          <p:cNvSpPr>
            <a:spLocks noGrp="1" noChangeArrowheads="1"/>
          </p:cNvSpPr>
          <p:nvPr>
            <p:ph type="sldNum" sz="quarter" idx="5"/>
          </p:nvPr>
        </p:nvSpPr>
        <p:spPr bwMode="auto">
          <a:xfrm>
            <a:off x="3886200" y="9237663"/>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3AD0D1DD-3AA1-47D0-BEF5-79F81E8F8D03}" type="slidenum">
              <a:rPr lang="en-GB"/>
              <a:pPr/>
              <a:t>‹#›</a:t>
            </a:fld>
            <a:endParaRPr lang="en-GB"/>
          </a:p>
        </p:txBody>
      </p:sp>
    </p:spTree>
    <p:extLst>
      <p:ext uri="{BB962C8B-B14F-4D97-AF65-F5344CB8AC3E}">
        <p14:creationId xmlns:p14="http://schemas.microsoft.com/office/powerpoint/2010/main" val="4285096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A690AF-2FD3-4B4F-A4D1-34B3D913D388}" type="slidenum">
              <a:rPr lang="en-GB" smtClean="0"/>
              <a:pPr/>
              <a:t>1</a:t>
            </a:fld>
            <a:endParaRPr lang="en-GB"/>
          </a:p>
        </p:txBody>
      </p:sp>
    </p:spTree>
    <p:extLst>
      <p:ext uri="{BB962C8B-B14F-4D97-AF65-F5344CB8AC3E}">
        <p14:creationId xmlns:p14="http://schemas.microsoft.com/office/powerpoint/2010/main" val="193367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D0D1DD-3AA1-47D0-BEF5-79F81E8F8D03}" type="slidenum">
              <a:rPr lang="en-GB" smtClean="0"/>
              <a:pPr/>
              <a:t>2</a:t>
            </a:fld>
            <a:endParaRPr lang="en-GB"/>
          </a:p>
        </p:txBody>
      </p:sp>
    </p:spTree>
    <p:extLst>
      <p:ext uri="{BB962C8B-B14F-4D97-AF65-F5344CB8AC3E}">
        <p14:creationId xmlns:p14="http://schemas.microsoft.com/office/powerpoint/2010/main" val="1937707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3794" name="Picture 2" descr="York St Joh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275" y="1665288"/>
            <a:ext cx="4967288" cy="2627312"/>
          </a:xfrm>
          <a:prstGeom prst="rect">
            <a:avLst/>
          </a:prstGeom>
          <a:noFill/>
          <a:extLst>
            <a:ext uri="{909E8E84-426E-40DD-AFC4-6F175D3DCCD1}">
              <a14:hiddenFill xmlns:a14="http://schemas.microsoft.com/office/drawing/2010/main">
                <a:solidFill>
                  <a:srgbClr val="FFFFFF"/>
                </a:solidFill>
              </a14:hiddenFill>
            </a:ext>
          </a:extLst>
        </p:spPr>
      </p:pic>
      <p:sp>
        <p:nvSpPr>
          <p:cNvPr id="33795" name="Text Box 3"/>
          <p:cNvSpPr txBox="1">
            <a:spLocks noChangeArrowheads="1"/>
          </p:cNvSpPr>
          <p:nvPr/>
        </p:nvSpPr>
        <p:spPr bwMode="auto">
          <a:xfrm>
            <a:off x="5867400" y="4437063"/>
            <a:ext cx="2663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2400">
                <a:solidFill>
                  <a:srgbClr val="009999"/>
                </a:solidFill>
              </a:rPr>
              <a:t>Header Here</a:t>
            </a:r>
          </a:p>
        </p:txBody>
      </p:sp>
      <p:sp>
        <p:nvSpPr>
          <p:cNvPr id="33796" name="Text Box 4"/>
          <p:cNvSpPr txBox="1">
            <a:spLocks noChangeArrowheads="1"/>
          </p:cNvSpPr>
          <p:nvPr/>
        </p:nvSpPr>
        <p:spPr bwMode="auto">
          <a:xfrm>
            <a:off x="684213"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solidFill>
                  <a:srgbClr val="000066"/>
                </a:solidFill>
              </a:rPr>
              <a:t>York St John University | </a:t>
            </a:r>
            <a:r>
              <a:rPr lang="en-GB" sz="1000">
                <a:solidFill>
                  <a:srgbClr val="008080"/>
                </a:solidFill>
              </a:rPr>
              <a:t>www.yorksj.ac.uk</a:t>
            </a:r>
            <a:endParaRPr lang="en-GB" sz="1000" b="1">
              <a:solidFill>
                <a:srgbClr val="008080"/>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696147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8757066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22E695C-1E99-4F82-B749-A8F96489DD39}" type="datetimeFigureOut">
              <a:rPr lang="en-GB" smtClean="0"/>
              <a:pPr/>
              <a:t>08/06/2022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FE6400-2FFF-4318-AD5A-2191B1A743DC}" type="slidenum">
              <a:rPr lang="en-GB" smtClean="0"/>
              <a:pPr/>
              <a:t>‹#›</a:t>
            </a:fld>
            <a:endParaRPr lang="en-GB"/>
          </a:p>
        </p:txBody>
      </p:sp>
    </p:spTree>
    <p:extLst>
      <p:ext uri="{BB962C8B-B14F-4D97-AF65-F5344CB8AC3E}">
        <p14:creationId xmlns:p14="http://schemas.microsoft.com/office/powerpoint/2010/main" val="17292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6004329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9360232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8609197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5190724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5583028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090286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177516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305821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327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32772" name="Picture 4" descr="York St John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32773" name="Text Box 5"/>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med">
    <p:fade/>
  </p:transition>
  <p:txStyles>
    <p:titleStyle>
      <a:lvl1pPr algn="ctr" rtl="0" eaLnBrk="1" fontAlgn="base" hangingPunct="1">
        <a:spcBef>
          <a:spcPct val="0"/>
        </a:spcBef>
        <a:spcAft>
          <a:spcPct val="0"/>
        </a:spcAft>
        <a:defRPr sz="4400">
          <a:solidFill>
            <a:srgbClr val="009999"/>
          </a:solidFill>
          <a:latin typeface="+mj-lt"/>
          <a:ea typeface="+mj-ea"/>
          <a:cs typeface="+mj-cs"/>
        </a:defRPr>
      </a:lvl1pPr>
      <a:lvl2pPr algn="ctr" rtl="0" eaLnBrk="1" fontAlgn="base" hangingPunct="1">
        <a:spcBef>
          <a:spcPct val="0"/>
        </a:spcBef>
        <a:spcAft>
          <a:spcPct val="0"/>
        </a:spcAft>
        <a:defRPr sz="4400">
          <a:solidFill>
            <a:srgbClr val="009999"/>
          </a:solidFill>
          <a:latin typeface="Arial" charset="0"/>
        </a:defRPr>
      </a:lvl2pPr>
      <a:lvl3pPr algn="ctr" rtl="0" eaLnBrk="1" fontAlgn="base" hangingPunct="1">
        <a:spcBef>
          <a:spcPct val="0"/>
        </a:spcBef>
        <a:spcAft>
          <a:spcPct val="0"/>
        </a:spcAft>
        <a:defRPr sz="4400">
          <a:solidFill>
            <a:srgbClr val="009999"/>
          </a:solidFill>
          <a:latin typeface="Arial" charset="0"/>
        </a:defRPr>
      </a:lvl3pPr>
      <a:lvl4pPr algn="ctr" rtl="0" eaLnBrk="1" fontAlgn="base" hangingPunct="1">
        <a:spcBef>
          <a:spcPct val="0"/>
        </a:spcBef>
        <a:spcAft>
          <a:spcPct val="0"/>
        </a:spcAft>
        <a:defRPr sz="4400">
          <a:solidFill>
            <a:srgbClr val="009999"/>
          </a:solidFill>
          <a:latin typeface="Arial" charset="0"/>
        </a:defRPr>
      </a:lvl4pPr>
      <a:lvl5pPr algn="ctr" rtl="0" eaLnBrk="1" fontAlgn="base" hangingPunct="1">
        <a:spcBef>
          <a:spcPct val="0"/>
        </a:spcBef>
        <a:spcAft>
          <a:spcPct val="0"/>
        </a:spcAft>
        <a:defRPr sz="4400">
          <a:solidFill>
            <a:srgbClr val="009999"/>
          </a:solidFill>
          <a:latin typeface="Arial" charset="0"/>
        </a:defRPr>
      </a:lvl5pPr>
      <a:lvl6pPr marL="457200" algn="ctr" rtl="0" eaLnBrk="1" fontAlgn="base" hangingPunct="1">
        <a:spcBef>
          <a:spcPct val="0"/>
        </a:spcBef>
        <a:spcAft>
          <a:spcPct val="0"/>
        </a:spcAft>
        <a:defRPr sz="4400">
          <a:solidFill>
            <a:srgbClr val="009999"/>
          </a:solidFill>
          <a:latin typeface="Arial" charset="0"/>
        </a:defRPr>
      </a:lvl6pPr>
      <a:lvl7pPr marL="914400" algn="ctr" rtl="0" eaLnBrk="1" fontAlgn="base" hangingPunct="1">
        <a:spcBef>
          <a:spcPct val="0"/>
        </a:spcBef>
        <a:spcAft>
          <a:spcPct val="0"/>
        </a:spcAft>
        <a:defRPr sz="4400">
          <a:solidFill>
            <a:srgbClr val="009999"/>
          </a:solidFill>
          <a:latin typeface="Arial" charset="0"/>
        </a:defRPr>
      </a:lvl7pPr>
      <a:lvl8pPr marL="1371600" algn="ctr" rtl="0" eaLnBrk="1" fontAlgn="base" hangingPunct="1">
        <a:spcBef>
          <a:spcPct val="0"/>
        </a:spcBef>
        <a:spcAft>
          <a:spcPct val="0"/>
        </a:spcAft>
        <a:defRPr sz="4400">
          <a:solidFill>
            <a:srgbClr val="009999"/>
          </a:solidFill>
          <a:latin typeface="Arial" charset="0"/>
        </a:defRPr>
      </a:lvl8pPr>
      <a:lvl9pPr marL="1828800" algn="ctr" rtl="0" eaLnBrk="1" fontAlgn="base" hangingPunct="1">
        <a:spcBef>
          <a:spcPct val="0"/>
        </a:spcBef>
        <a:spcAft>
          <a:spcPct val="0"/>
        </a:spcAft>
        <a:defRPr sz="4400">
          <a:solidFill>
            <a:srgbClr val="009999"/>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ray.yorksj.ac.uk/id/eprint/264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5208F67-3FF1-42F2-8A17-BA0D10B136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89641" cy="6858000"/>
          </a:xfrm>
          <a:prstGeom prst="rect">
            <a:avLst/>
          </a:prstGeom>
        </p:spPr>
      </p:pic>
      <p:sp>
        <p:nvSpPr>
          <p:cNvPr id="6" name="Rectangle 5">
            <a:extLst>
              <a:ext uri="{FF2B5EF4-FFF2-40B4-BE49-F238E27FC236}">
                <a16:creationId xmlns:a16="http://schemas.microsoft.com/office/drawing/2014/main" id="{0052AC25-9B82-4AC4-8466-01D832B0A574}"/>
              </a:ext>
            </a:extLst>
          </p:cNvPr>
          <p:cNvSpPr/>
          <p:nvPr/>
        </p:nvSpPr>
        <p:spPr>
          <a:xfrm>
            <a:off x="5285957" y="6241932"/>
            <a:ext cx="3212546" cy="224357"/>
          </a:xfrm>
          <a:prstGeom prst="rect">
            <a:avLst/>
          </a:prstGeom>
        </p:spPr>
        <p:txBody>
          <a:bodyPr wrap="square">
            <a:spAutoFit/>
          </a:bodyPr>
          <a:lstStyle/>
          <a:p>
            <a:pPr algn="r">
              <a:lnSpc>
                <a:spcPts val="1125"/>
              </a:lnSpc>
            </a:pPr>
            <a:r>
              <a:rPr lang="en-GB" sz="900" dirty="0">
                <a:solidFill>
                  <a:schemeClr val="bg1"/>
                </a:solidFill>
                <a:latin typeface="Arial" panose="020B0604020202020204" pitchFamily="34" charset="0"/>
                <a:cs typeface="Arial" panose="020B0604020202020204" pitchFamily="34" charset="0"/>
              </a:rPr>
              <a:t>WWW.YORKSJ.AC.UK</a:t>
            </a:r>
          </a:p>
        </p:txBody>
      </p:sp>
      <p:pic>
        <p:nvPicPr>
          <p:cNvPr id="7" name="Picture 6">
            <a:extLst>
              <a:ext uri="{FF2B5EF4-FFF2-40B4-BE49-F238E27FC236}">
                <a16:creationId xmlns:a16="http://schemas.microsoft.com/office/drawing/2014/main" id="{18317217-8218-4E7E-BDAD-70799E11A3C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339" t="20830" r="13429" b="21934"/>
          <a:stretch/>
        </p:blipFill>
        <p:spPr>
          <a:xfrm>
            <a:off x="251520" y="343446"/>
            <a:ext cx="2601654" cy="1047888"/>
          </a:xfrm>
          <a:prstGeom prst="rect">
            <a:avLst/>
          </a:prstGeom>
        </p:spPr>
      </p:pic>
      <p:sp>
        <p:nvSpPr>
          <p:cNvPr id="11" name="TextBox 10">
            <a:extLst>
              <a:ext uri="{FF2B5EF4-FFF2-40B4-BE49-F238E27FC236}">
                <a16:creationId xmlns:a16="http://schemas.microsoft.com/office/drawing/2014/main" id="{82CAA77B-D03B-480B-9A78-152F927F2A7D}"/>
              </a:ext>
            </a:extLst>
          </p:cNvPr>
          <p:cNvSpPr txBox="1"/>
          <p:nvPr/>
        </p:nvSpPr>
        <p:spPr>
          <a:xfrm>
            <a:off x="1037520" y="2051443"/>
            <a:ext cx="7278895" cy="1305165"/>
          </a:xfrm>
          <a:prstGeom prst="rect">
            <a:avLst/>
          </a:prstGeom>
          <a:noFill/>
        </p:spPr>
        <p:txBody>
          <a:bodyPr wrap="square" rtlCol="0">
            <a:spAutoFit/>
          </a:bodyPr>
          <a:lstStyle/>
          <a:p>
            <a:pPr>
              <a:lnSpc>
                <a:spcPct val="150000"/>
              </a:lnSpc>
              <a:spcAft>
                <a:spcPts val="800"/>
              </a:spcAft>
            </a:pPr>
            <a:r>
              <a:rPr lang="en-GB" sz="2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Manifestation of the Psychological Contract within Higher Education</a:t>
            </a:r>
            <a:endParaRPr lang="en-GB"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6EDF5010-A352-4D0F-8995-0F0DC838BC52}"/>
              </a:ext>
            </a:extLst>
          </p:cNvPr>
          <p:cNvCxnSpPr>
            <a:cxnSpLocks/>
          </p:cNvCxnSpPr>
          <p:nvPr/>
        </p:nvCxnSpPr>
        <p:spPr>
          <a:xfrm flipH="1">
            <a:off x="1043608" y="1844824"/>
            <a:ext cx="7272807"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16" name="Straight Connector 15">
            <a:extLst>
              <a:ext uri="{FF2B5EF4-FFF2-40B4-BE49-F238E27FC236}">
                <a16:creationId xmlns:a16="http://schemas.microsoft.com/office/drawing/2014/main" id="{9B3AA32B-F69B-4C82-B097-619F5A0307EA}"/>
              </a:ext>
            </a:extLst>
          </p:cNvPr>
          <p:cNvCxnSpPr>
            <a:cxnSpLocks/>
          </p:cNvCxnSpPr>
          <p:nvPr/>
        </p:nvCxnSpPr>
        <p:spPr>
          <a:xfrm flipV="1">
            <a:off x="610327" y="2276872"/>
            <a:ext cx="6281" cy="64873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18" name="Straight Connector 17">
            <a:extLst>
              <a:ext uri="{FF2B5EF4-FFF2-40B4-BE49-F238E27FC236}">
                <a16:creationId xmlns:a16="http://schemas.microsoft.com/office/drawing/2014/main" id="{531D89AF-A35C-4A1E-B0ED-3753F55BCDC2}"/>
              </a:ext>
            </a:extLst>
          </p:cNvPr>
          <p:cNvCxnSpPr>
            <a:cxnSpLocks/>
          </p:cNvCxnSpPr>
          <p:nvPr/>
        </p:nvCxnSpPr>
        <p:spPr>
          <a:xfrm flipH="1">
            <a:off x="1043609" y="3488067"/>
            <a:ext cx="72728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2" name="TextBox 1">
            <a:extLst>
              <a:ext uri="{FF2B5EF4-FFF2-40B4-BE49-F238E27FC236}">
                <a16:creationId xmlns:a16="http://schemas.microsoft.com/office/drawing/2014/main" id="{2E06FE47-5162-488D-B29F-2D9231F5FD52}"/>
              </a:ext>
            </a:extLst>
          </p:cNvPr>
          <p:cNvSpPr txBox="1"/>
          <p:nvPr/>
        </p:nvSpPr>
        <p:spPr>
          <a:xfrm>
            <a:off x="1111429" y="4641465"/>
            <a:ext cx="3460571" cy="800219"/>
          </a:xfrm>
          <a:prstGeom prst="rect">
            <a:avLst/>
          </a:prstGeom>
          <a:noFill/>
        </p:spPr>
        <p:txBody>
          <a:bodyPr wrap="square" rtlCol="0">
            <a:spAutoFit/>
          </a:bodyPr>
          <a:lstStyle/>
          <a:p>
            <a:r>
              <a:rPr lang="en-GB" sz="2800" dirty="0">
                <a:solidFill>
                  <a:schemeClr val="accent2">
                    <a:lumMod val="40000"/>
                    <a:lumOff val="60000"/>
                  </a:schemeClr>
                </a:solidFill>
              </a:rPr>
              <a:t>Dr Alan Johnston </a:t>
            </a:r>
          </a:p>
          <a:p>
            <a:endParaRPr lang="en-GB" dirty="0">
              <a:solidFill>
                <a:srgbClr val="FFFF00"/>
              </a:solidFill>
            </a:endParaRPr>
          </a:p>
        </p:txBody>
      </p:sp>
    </p:spTree>
    <p:extLst>
      <p:ext uri="{BB962C8B-B14F-4D97-AF65-F5344CB8AC3E}">
        <p14:creationId xmlns:p14="http://schemas.microsoft.com/office/powerpoint/2010/main" val="497707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lstStyle/>
          <a:p>
            <a:r>
              <a:rPr lang="en-GB" dirty="0"/>
              <a:t>Findings</a:t>
            </a:r>
            <a:br>
              <a:rPr lang="en-GB" dirty="0"/>
            </a:br>
            <a:r>
              <a:rPr lang="en-GB" dirty="0"/>
              <a:t>Manifestation</a:t>
            </a:r>
          </a:p>
        </p:txBody>
      </p:sp>
      <p:sp>
        <p:nvSpPr>
          <p:cNvPr id="3" name="Content Placeholder 2"/>
          <p:cNvSpPr>
            <a:spLocks noGrp="1"/>
          </p:cNvSpPr>
          <p:nvPr>
            <p:ph idx="1"/>
          </p:nvPr>
        </p:nvSpPr>
        <p:spPr>
          <a:xfrm>
            <a:off x="457200" y="1916832"/>
            <a:ext cx="8229600" cy="4209331"/>
          </a:xfrm>
        </p:spPr>
        <p:txBody>
          <a:bodyPr/>
          <a:lstStyle/>
          <a:p>
            <a:r>
              <a:rPr lang="en-GB" dirty="0"/>
              <a:t>Multiplicity for academics</a:t>
            </a:r>
          </a:p>
          <a:p>
            <a:r>
              <a:rPr lang="en-GB" dirty="0"/>
              <a:t>Discretionary Effort</a:t>
            </a:r>
          </a:p>
          <a:p>
            <a:r>
              <a:rPr lang="en-GB" dirty="0"/>
              <a:t>Autonomy &amp; Managerialism</a:t>
            </a:r>
          </a:p>
          <a:p>
            <a:r>
              <a:rPr lang="en-GB" dirty="0"/>
              <a:t>Academic Citizenship</a:t>
            </a:r>
          </a:p>
        </p:txBody>
      </p:sp>
      <p:pic>
        <p:nvPicPr>
          <p:cNvPr id="4" name="Picture 3" descr="A close up of a logo&#10;&#10;Description automatically generated">
            <a:extLst>
              <a:ext uri="{FF2B5EF4-FFF2-40B4-BE49-F238E27FC236}">
                <a16:creationId xmlns:a16="http://schemas.microsoft.com/office/drawing/2014/main" id="{945324DB-6152-477A-BCC2-0A1D99215B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244433263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Academics and Multiplicity</a:t>
            </a:r>
          </a:p>
        </p:txBody>
      </p:sp>
      <p:pic>
        <p:nvPicPr>
          <p:cNvPr id="4" name="Picture 3" descr="A close up of a logo&#10;&#10;Description automatically generated">
            <a:extLst>
              <a:ext uri="{FF2B5EF4-FFF2-40B4-BE49-F238E27FC236}">
                <a16:creationId xmlns:a16="http://schemas.microsoft.com/office/drawing/2014/main" id="{C92B0911-6305-4422-B009-A8DD8EEC6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grpSp>
        <p:nvGrpSpPr>
          <p:cNvPr id="7" name="Canvas 39">
            <a:extLst>
              <a:ext uri="{FF2B5EF4-FFF2-40B4-BE49-F238E27FC236}">
                <a16:creationId xmlns:a16="http://schemas.microsoft.com/office/drawing/2014/main" id="{26813728-98B3-4E4E-A270-9C9EFCBE3583}"/>
              </a:ext>
            </a:extLst>
          </p:cNvPr>
          <p:cNvGrpSpPr/>
          <p:nvPr/>
        </p:nvGrpSpPr>
        <p:grpSpPr>
          <a:xfrm>
            <a:off x="1547665" y="1879600"/>
            <a:ext cx="5707671" cy="3493616"/>
            <a:chOff x="0" y="0"/>
            <a:chExt cx="5337810" cy="3098800"/>
          </a:xfrm>
        </p:grpSpPr>
        <p:sp>
          <p:nvSpPr>
            <p:cNvPr id="8" name="Rectangle 7">
              <a:extLst>
                <a:ext uri="{FF2B5EF4-FFF2-40B4-BE49-F238E27FC236}">
                  <a16:creationId xmlns:a16="http://schemas.microsoft.com/office/drawing/2014/main" id="{8413CAF3-92B1-4EF6-ABF5-2D7E08A060F4}"/>
                </a:ext>
              </a:extLst>
            </p:cNvPr>
            <p:cNvSpPr/>
            <p:nvPr/>
          </p:nvSpPr>
          <p:spPr>
            <a:xfrm>
              <a:off x="0" y="0"/>
              <a:ext cx="5312410" cy="3098800"/>
            </a:xfrm>
            <a:prstGeom prst="rect">
              <a:avLst/>
            </a:prstGeom>
          </p:spPr>
        </p:sp>
        <p:sp>
          <p:nvSpPr>
            <p:cNvPr id="9" name="Text Box 25">
              <a:extLst>
                <a:ext uri="{FF2B5EF4-FFF2-40B4-BE49-F238E27FC236}">
                  <a16:creationId xmlns:a16="http://schemas.microsoft.com/office/drawing/2014/main" id="{4044A67C-E1C8-4A19-BD54-84D9DB65640D}"/>
                </a:ext>
              </a:extLst>
            </p:cNvPr>
            <p:cNvSpPr txBox="1"/>
            <p:nvPr/>
          </p:nvSpPr>
          <p:spPr>
            <a:xfrm>
              <a:off x="893249" y="1378312"/>
              <a:ext cx="825500" cy="469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a:effectLst/>
                  <a:ea typeface="Calibri" panose="020F0502020204030204" pitchFamily="34" charset="0"/>
                  <a:cs typeface="Times New Roman" panose="02020603050405020304" pitchFamily="18" charset="0"/>
                </a:rPr>
                <a:t>Psychological </a:t>
              </a:r>
              <a:endParaRPr lang="en-GB" sz="1100">
                <a:effectLst/>
                <a:ea typeface="Calibri" panose="020F0502020204030204" pitchFamily="34" charset="0"/>
                <a:cs typeface="Times New Roman" panose="02020603050405020304" pitchFamily="18" charset="0"/>
              </a:endParaRPr>
            </a:p>
            <a:p>
              <a:pPr>
                <a:lnSpc>
                  <a:spcPct val="107000"/>
                </a:lnSpc>
                <a:spcAft>
                  <a:spcPts val="800"/>
                </a:spcAft>
              </a:pPr>
              <a:r>
                <a:rPr lang="en-GB" sz="6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a:p>
              <a:pPr>
                <a:lnSpc>
                  <a:spcPct val="107000"/>
                </a:lnSpc>
                <a:spcAft>
                  <a:spcPts val="800"/>
                </a:spcAft>
              </a:pPr>
              <a:r>
                <a:rPr lang="en-GB" sz="800">
                  <a:effectLst/>
                  <a:ea typeface="Calibri" panose="020F0502020204030204" pitchFamily="34" charset="0"/>
                  <a:cs typeface="Times New Roman" panose="02020603050405020304" pitchFamily="18" charset="0"/>
                </a:rPr>
                <a:t>Contract</a:t>
              </a:r>
              <a:endParaRPr lang="en-GB" sz="1100">
                <a:effectLst/>
                <a:ea typeface="Calibri" panose="020F0502020204030204" pitchFamily="34" charset="0"/>
                <a:cs typeface="Times New Roman" panose="02020603050405020304" pitchFamily="18" charset="0"/>
              </a:endParaRPr>
            </a:p>
          </p:txBody>
        </p:sp>
        <p:sp>
          <p:nvSpPr>
            <p:cNvPr id="10" name="Cloud 9">
              <a:extLst>
                <a:ext uri="{FF2B5EF4-FFF2-40B4-BE49-F238E27FC236}">
                  <a16:creationId xmlns:a16="http://schemas.microsoft.com/office/drawing/2014/main" id="{FC7D8BDA-D0AB-4C1E-8EC3-233BE64A7B80}"/>
                </a:ext>
              </a:extLst>
            </p:cNvPr>
            <p:cNvSpPr/>
            <p:nvPr/>
          </p:nvSpPr>
          <p:spPr>
            <a:xfrm>
              <a:off x="35999" y="1378312"/>
              <a:ext cx="787400" cy="514350"/>
            </a:xfrm>
            <a:prstGeom prst="cloud">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Cloud 10">
              <a:extLst>
                <a:ext uri="{FF2B5EF4-FFF2-40B4-BE49-F238E27FC236}">
                  <a16:creationId xmlns:a16="http://schemas.microsoft.com/office/drawing/2014/main" id="{B36D1932-ECA2-4843-983F-F6F3D038543F}"/>
                </a:ext>
              </a:extLst>
            </p:cNvPr>
            <p:cNvSpPr/>
            <p:nvPr/>
          </p:nvSpPr>
          <p:spPr>
            <a:xfrm>
              <a:off x="1794510" y="323850"/>
              <a:ext cx="3543300" cy="2451100"/>
            </a:xfrm>
            <a:prstGeom prst="cloud">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3" name="Straight Arrow Connector 12">
              <a:extLst>
                <a:ext uri="{FF2B5EF4-FFF2-40B4-BE49-F238E27FC236}">
                  <a16:creationId xmlns:a16="http://schemas.microsoft.com/office/drawing/2014/main" id="{405973EE-9440-42BD-9561-AC506CF5AF4B}"/>
                </a:ext>
              </a:extLst>
            </p:cNvPr>
            <p:cNvCxnSpPr/>
            <p:nvPr/>
          </p:nvCxnSpPr>
          <p:spPr>
            <a:xfrm>
              <a:off x="855149" y="1600562"/>
              <a:ext cx="9144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4" name="Text Box 30">
              <a:extLst>
                <a:ext uri="{FF2B5EF4-FFF2-40B4-BE49-F238E27FC236}">
                  <a16:creationId xmlns:a16="http://schemas.microsoft.com/office/drawing/2014/main" id="{2E39339B-E4BF-4737-893C-DE5F890294FE}"/>
                </a:ext>
              </a:extLst>
            </p:cNvPr>
            <p:cNvSpPr txBox="1"/>
            <p:nvPr/>
          </p:nvSpPr>
          <p:spPr>
            <a:xfrm>
              <a:off x="105849" y="1543412"/>
              <a:ext cx="628650" cy="2095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a:effectLst/>
                  <a:ea typeface="Calibri" panose="020F0502020204030204" pitchFamily="34" charset="0"/>
                  <a:cs typeface="Times New Roman" panose="02020603050405020304" pitchFamily="18" charset="0"/>
                </a:rPr>
                <a:t>Individual</a:t>
              </a:r>
              <a:endParaRPr lang="en-GB" sz="1100">
                <a:effectLst/>
                <a:ea typeface="Calibri" panose="020F0502020204030204" pitchFamily="34" charset="0"/>
                <a:cs typeface="Times New Roman" panose="02020603050405020304" pitchFamily="18" charset="0"/>
              </a:endParaRPr>
            </a:p>
          </p:txBody>
        </p:sp>
        <p:sp>
          <p:nvSpPr>
            <p:cNvPr id="15" name="Text Box 31">
              <a:extLst>
                <a:ext uri="{FF2B5EF4-FFF2-40B4-BE49-F238E27FC236}">
                  <a16:creationId xmlns:a16="http://schemas.microsoft.com/office/drawing/2014/main" id="{EB0CC27B-D63F-45FA-9FB0-8375AAD93D93}"/>
                </a:ext>
              </a:extLst>
            </p:cNvPr>
            <p:cNvSpPr txBox="1"/>
            <p:nvPr/>
          </p:nvSpPr>
          <p:spPr>
            <a:xfrm>
              <a:off x="2828356" y="1080156"/>
              <a:ext cx="1878067" cy="7937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800" b="1" dirty="0">
                  <a:ln w="5271" cap="flat" cmpd="sng" algn="ctr">
                    <a:solidFill>
                      <a:srgbClr val="7D7D7D"/>
                    </a:solidFill>
                    <a:prstDash val="solid"/>
                    <a:round/>
                  </a:ln>
                  <a:gradFill>
                    <a:gsLst>
                      <a:gs pos="0">
                        <a:srgbClr val="FFFFFF"/>
                      </a:gs>
                      <a:gs pos="9000">
                        <a:srgbClr val="FFFFFF"/>
                      </a:gs>
                      <a:gs pos="50000">
                        <a:srgbClr val="7C7C7C"/>
                      </a:gs>
                      <a:gs pos="79000">
                        <a:srgbClr val="FFFFFF"/>
                      </a:gs>
                      <a:gs pos="100000">
                        <a:srgbClr val="FFFFFF"/>
                      </a:gs>
                    </a:gsLst>
                    <a:lin ang="5400000" scaled="0"/>
                  </a:gradFill>
                  <a:effectLst/>
                  <a:ea typeface="Calibri" panose="020F0502020204030204" pitchFamily="34" charset="0"/>
                  <a:cs typeface="Times New Roman" panose="02020603050405020304" pitchFamily="18" charset="0"/>
                </a:rPr>
                <a:t>The</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800" b="1" dirty="0">
                  <a:ln w="5271" cap="flat" cmpd="sng" algn="ctr">
                    <a:solidFill>
                      <a:srgbClr val="7D7D7D"/>
                    </a:solidFill>
                    <a:prstDash val="solid"/>
                    <a:round/>
                  </a:ln>
                  <a:gradFill>
                    <a:gsLst>
                      <a:gs pos="0">
                        <a:srgbClr val="FFFFFF"/>
                      </a:gs>
                      <a:gs pos="9000">
                        <a:srgbClr val="FFFFFF"/>
                      </a:gs>
                      <a:gs pos="50000">
                        <a:srgbClr val="7C7C7C"/>
                      </a:gs>
                      <a:gs pos="79000">
                        <a:srgbClr val="FFFFFF"/>
                      </a:gs>
                      <a:gs pos="100000">
                        <a:srgbClr val="FFFFFF"/>
                      </a:gs>
                    </a:gsLst>
                    <a:lin ang="5400000" scaled="0"/>
                  </a:gradFill>
                  <a:effectLst/>
                  <a:ea typeface="Calibri" panose="020F0502020204030204" pitchFamily="34" charset="0"/>
                  <a:cs typeface="Times New Roman" panose="02020603050405020304" pitchFamily="18" charset="0"/>
                </a:rPr>
                <a:t>Organisation</a:t>
              </a:r>
              <a:endParaRPr lang="en-GB" sz="1100" dirty="0">
                <a:effectLst/>
                <a:ea typeface="Calibri" panose="020F0502020204030204" pitchFamily="34" charset="0"/>
                <a:cs typeface="Times New Roman" panose="02020603050405020304" pitchFamily="18" charset="0"/>
              </a:endParaRPr>
            </a:p>
          </p:txBody>
        </p:sp>
        <p:sp>
          <p:nvSpPr>
            <p:cNvPr id="16" name="Text Box 32">
              <a:extLst>
                <a:ext uri="{FF2B5EF4-FFF2-40B4-BE49-F238E27FC236}">
                  <a16:creationId xmlns:a16="http://schemas.microsoft.com/office/drawing/2014/main" id="{36894C8B-0868-49A1-A3DA-85070A459063}"/>
                </a:ext>
              </a:extLst>
            </p:cNvPr>
            <p:cNvSpPr txBox="1"/>
            <p:nvPr/>
          </p:nvSpPr>
          <p:spPr>
            <a:xfrm>
              <a:off x="4125399" y="933812"/>
              <a:ext cx="97790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Line Manager</a:t>
              </a:r>
            </a:p>
          </p:txBody>
        </p:sp>
        <p:sp>
          <p:nvSpPr>
            <p:cNvPr id="17" name="Text Box 33">
              <a:extLst>
                <a:ext uri="{FF2B5EF4-FFF2-40B4-BE49-F238E27FC236}">
                  <a16:creationId xmlns:a16="http://schemas.microsoft.com/office/drawing/2014/main" id="{A9F172BE-0E71-4A0B-82FC-0F9CEA1FAF53}"/>
                </a:ext>
              </a:extLst>
            </p:cNvPr>
            <p:cNvSpPr txBox="1"/>
            <p:nvPr/>
          </p:nvSpPr>
          <p:spPr>
            <a:xfrm>
              <a:off x="2518849" y="825862"/>
              <a:ext cx="117475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HR Department</a:t>
              </a:r>
            </a:p>
          </p:txBody>
        </p:sp>
        <p:sp>
          <p:nvSpPr>
            <p:cNvPr id="18" name="Text Box 34">
              <a:extLst>
                <a:ext uri="{FF2B5EF4-FFF2-40B4-BE49-F238E27FC236}">
                  <a16:creationId xmlns:a16="http://schemas.microsoft.com/office/drawing/2014/main" id="{C0C6CF8A-1971-43FE-AD22-2CB7041864BB}"/>
                </a:ext>
              </a:extLst>
            </p:cNvPr>
            <p:cNvSpPr txBox="1"/>
            <p:nvPr/>
          </p:nvSpPr>
          <p:spPr>
            <a:xfrm>
              <a:off x="2055299" y="1422762"/>
              <a:ext cx="558800" cy="3746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endParaRPr lang="en-GB" sz="1100" dirty="0">
                <a:effectLst/>
                <a:ea typeface="Calibri" panose="020F0502020204030204" pitchFamily="34" charset="0"/>
                <a:cs typeface="Times New Roman" panose="02020603050405020304" pitchFamily="18" charset="0"/>
              </a:endParaRPr>
            </a:p>
          </p:txBody>
        </p:sp>
        <p:sp>
          <p:nvSpPr>
            <p:cNvPr id="19" name="Text Box 35">
              <a:extLst>
                <a:ext uri="{FF2B5EF4-FFF2-40B4-BE49-F238E27FC236}">
                  <a16:creationId xmlns:a16="http://schemas.microsoft.com/office/drawing/2014/main" id="{1CF649AE-6DA3-4C57-A4F3-E3D34415F2A2}"/>
                </a:ext>
              </a:extLst>
            </p:cNvPr>
            <p:cNvSpPr txBox="1"/>
            <p:nvPr/>
          </p:nvSpPr>
          <p:spPr>
            <a:xfrm>
              <a:off x="2019668" y="1892307"/>
              <a:ext cx="1350010" cy="3238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Vice Chancellor</a:t>
              </a:r>
            </a:p>
          </p:txBody>
        </p:sp>
        <p:sp>
          <p:nvSpPr>
            <p:cNvPr id="20" name="Text Box 36">
              <a:extLst>
                <a:ext uri="{FF2B5EF4-FFF2-40B4-BE49-F238E27FC236}">
                  <a16:creationId xmlns:a16="http://schemas.microsoft.com/office/drawing/2014/main" id="{C80E223E-C8C8-4AC8-A91A-0FAFB12A8859}"/>
                </a:ext>
              </a:extLst>
            </p:cNvPr>
            <p:cNvSpPr txBox="1"/>
            <p:nvPr/>
          </p:nvSpPr>
          <p:spPr>
            <a:xfrm>
              <a:off x="3357684" y="1830324"/>
              <a:ext cx="1212850" cy="304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Head of School / Department</a:t>
              </a:r>
            </a:p>
          </p:txBody>
        </p:sp>
        <p:sp>
          <p:nvSpPr>
            <p:cNvPr id="21" name="Text Box 37">
              <a:extLst>
                <a:ext uri="{FF2B5EF4-FFF2-40B4-BE49-F238E27FC236}">
                  <a16:creationId xmlns:a16="http://schemas.microsoft.com/office/drawing/2014/main" id="{16CED882-8F71-4BCF-803F-56C6D48F1A64}"/>
                </a:ext>
              </a:extLst>
            </p:cNvPr>
            <p:cNvSpPr txBox="1"/>
            <p:nvPr/>
          </p:nvSpPr>
          <p:spPr>
            <a:xfrm>
              <a:off x="3620256" y="641531"/>
              <a:ext cx="1410335" cy="22859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ffectLst/>
                  <a:ea typeface="Calibri" panose="020F0502020204030204" pitchFamily="34" charset="0"/>
                  <a:cs typeface="Times New Roman" panose="02020603050405020304" pitchFamily="18" charset="0"/>
                </a:rPr>
                <a:t>Research Lead</a:t>
              </a:r>
            </a:p>
          </p:txBody>
        </p:sp>
        <p:sp>
          <p:nvSpPr>
            <p:cNvPr id="22" name="Text Box 38">
              <a:extLst>
                <a:ext uri="{FF2B5EF4-FFF2-40B4-BE49-F238E27FC236}">
                  <a16:creationId xmlns:a16="http://schemas.microsoft.com/office/drawing/2014/main" id="{B9559963-9F56-4764-951F-A1B9FAD8EA7E}"/>
                </a:ext>
              </a:extLst>
            </p:cNvPr>
            <p:cNvSpPr txBox="1"/>
            <p:nvPr/>
          </p:nvSpPr>
          <p:spPr>
            <a:xfrm>
              <a:off x="2006087" y="1448252"/>
              <a:ext cx="952500" cy="3619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dirty="0">
                  <a:ea typeface="Calibri" panose="020F0502020204030204" pitchFamily="34" charset="0"/>
                  <a:cs typeface="Times New Roman" panose="02020603050405020304" pitchFamily="18" charset="0"/>
                </a:rPr>
                <a:t>Dean</a:t>
              </a:r>
              <a:endParaRPr lang="en-GB" sz="1100" dirty="0">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8539685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r>
              <a:rPr lang="en-GB" dirty="0"/>
              <a:t>Findings</a:t>
            </a:r>
            <a:br>
              <a:rPr lang="en-GB" dirty="0"/>
            </a:br>
            <a:r>
              <a:rPr lang="en-GB" dirty="0"/>
              <a:t>Discretionary Effort</a:t>
            </a:r>
          </a:p>
        </p:txBody>
      </p:sp>
      <p:sp>
        <p:nvSpPr>
          <p:cNvPr id="3" name="Content Placeholder 2"/>
          <p:cNvSpPr>
            <a:spLocks noGrp="1"/>
          </p:cNvSpPr>
          <p:nvPr>
            <p:ph idx="1"/>
          </p:nvPr>
        </p:nvSpPr>
        <p:spPr>
          <a:xfrm>
            <a:off x="457200" y="1916832"/>
            <a:ext cx="8229600" cy="4209331"/>
          </a:xfrm>
        </p:spPr>
        <p:txBody>
          <a:bodyPr/>
          <a:lstStyle/>
          <a:p>
            <a:r>
              <a:rPr lang="en-GB" dirty="0"/>
              <a:t>Limited Identification but plenty of evidence</a:t>
            </a:r>
          </a:p>
          <a:p>
            <a:pPr lvl="1"/>
            <a:r>
              <a:rPr lang="en-GB" dirty="0"/>
              <a:t>Part of the role</a:t>
            </a:r>
          </a:p>
          <a:p>
            <a:endParaRPr lang="en-GB" dirty="0"/>
          </a:p>
        </p:txBody>
      </p:sp>
      <p:pic>
        <p:nvPicPr>
          <p:cNvPr id="4" name="Picture 3" descr="A close up of a logo&#10;&#10;Description automatically generated">
            <a:extLst>
              <a:ext uri="{FF2B5EF4-FFF2-40B4-BE49-F238E27FC236}">
                <a16:creationId xmlns:a16="http://schemas.microsoft.com/office/drawing/2014/main" id="{04E543CD-06B2-4BD4-92F6-0CCF3358F4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pic>
        <p:nvPicPr>
          <p:cNvPr id="5" name="Picture 4">
            <a:extLst>
              <a:ext uri="{FF2B5EF4-FFF2-40B4-BE49-F238E27FC236}">
                <a16:creationId xmlns:a16="http://schemas.microsoft.com/office/drawing/2014/main" id="{F9811269-9F63-4719-A29E-A8884FCA6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8590" y="3573016"/>
            <a:ext cx="4576508" cy="2376264"/>
          </a:xfrm>
          <a:prstGeom prst="rect">
            <a:avLst/>
          </a:prstGeom>
        </p:spPr>
      </p:pic>
    </p:spTree>
    <p:extLst>
      <p:ext uri="{BB962C8B-B14F-4D97-AF65-F5344CB8AC3E}">
        <p14:creationId xmlns:p14="http://schemas.microsoft.com/office/powerpoint/2010/main" val="176409315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24136"/>
          </a:xfrm>
        </p:spPr>
        <p:txBody>
          <a:bodyPr/>
          <a:lstStyle/>
          <a:p>
            <a:r>
              <a:rPr lang="en-GB" dirty="0"/>
              <a:t>Findings</a:t>
            </a:r>
            <a:br>
              <a:rPr lang="en-GB" dirty="0"/>
            </a:br>
            <a:r>
              <a:rPr lang="en-GB" dirty="0"/>
              <a:t>Autonomy and Managerialism</a:t>
            </a:r>
          </a:p>
        </p:txBody>
      </p:sp>
      <p:sp>
        <p:nvSpPr>
          <p:cNvPr id="3" name="Content Placeholder 2"/>
          <p:cNvSpPr>
            <a:spLocks noGrp="1"/>
          </p:cNvSpPr>
          <p:nvPr>
            <p:ph idx="1"/>
          </p:nvPr>
        </p:nvSpPr>
        <p:spPr>
          <a:xfrm>
            <a:off x="457200" y="1916832"/>
            <a:ext cx="8229600" cy="4209331"/>
          </a:xfrm>
        </p:spPr>
        <p:txBody>
          <a:bodyPr/>
          <a:lstStyle/>
          <a:p>
            <a:r>
              <a:rPr lang="en-GB" dirty="0"/>
              <a:t>High level of Autonomy</a:t>
            </a:r>
          </a:p>
          <a:p>
            <a:r>
              <a:rPr lang="en-GB" dirty="0"/>
              <a:t>Managerialism has a negative impact</a:t>
            </a:r>
          </a:p>
          <a:p>
            <a:r>
              <a:rPr lang="en-GB" dirty="0"/>
              <a:t>Individual and group characteristics</a:t>
            </a:r>
          </a:p>
          <a:p>
            <a:r>
              <a:rPr lang="en-GB" dirty="0"/>
              <a:t>Teaching, Research &amp; Administration</a:t>
            </a:r>
          </a:p>
          <a:p>
            <a:r>
              <a:rPr lang="en-GB" dirty="0"/>
              <a:t>Background - context</a:t>
            </a:r>
          </a:p>
        </p:txBody>
      </p:sp>
      <p:pic>
        <p:nvPicPr>
          <p:cNvPr id="4" name="Picture 3" descr="A close up of a logo&#10;&#10;Description automatically generated">
            <a:extLst>
              <a:ext uri="{FF2B5EF4-FFF2-40B4-BE49-F238E27FC236}">
                <a16:creationId xmlns:a16="http://schemas.microsoft.com/office/drawing/2014/main" id="{3AAC91F5-E3C1-4EEB-ACD6-E8E9A639F2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176435367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224136"/>
          </a:xfrm>
        </p:spPr>
        <p:txBody>
          <a:bodyPr/>
          <a:lstStyle/>
          <a:p>
            <a:r>
              <a:rPr lang="en-GB" dirty="0"/>
              <a:t>Findings</a:t>
            </a:r>
            <a:br>
              <a:rPr lang="en-GB" dirty="0"/>
            </a:br>
            <a:r>
              <a:rPr lang="en-GB" dirty="0"/>
              <a:t>Academic Citizenship</a:t>
            </a:r>
          </a:p>
        </p:txBody>
      </p:sp>
      <p:sp>
        <p:nvSpPr>
          <p:cNvPr id="3" name="Content Placeholder 2"/>
          <p:cNvSpPr>
            <a:spLocks noGrp="1"/>
          </p:cNvSpPr>
          <p:nvPr>
            <p:ph idx="1"/>
          </p:nvPr>
        </p:nvSpPr>
        <p:spPr>
          <a:xfrm>
            <a:off x="457200" y="1916832"/>
            <a:ext cx="8229600" cy="4209331"/>
          </a:xfrm>
        </p:spPr>
        <p:txBody>
          <a:bodyPr/>
          <a:lstStyle/>
          <a:p>
            <a:r>
              <a:rPr lang="en-GB" sz="2400" dirty="0"/>
              <a:t>Academic Citizenship still evident but</a:t>
            </a:r>
          </a:p>
          <a:p>
            <a:pPr lvl="1"/>
            <a:r>
              <a:rPr lang="en-GB" sz="2000" dirty="0"/>
              <a:t>reserved</a:t>
            </a:r>
          </a:p>
          <a:p>
            <a:r>
              <a:rPr lang="en-GB" sz="2400" dirty="0"/>
              <a:t>Many academics are collegiate in nature – understand the value of working together</a:t>
            </a:r>
          </a:p>
          <a:p>
            <a:pPr lvl="1"/>
            <a:r>
              <a:rPr lang="en-GB" sz="2000" dirty="0"/>
              <a:t>Teaching highest level of collegiality, however distinctions between institutions</a:t>
            </a:r>
          </a:p>
          <a:p>
            <a:pPr lvl="1"/>
            <a:r>
              <a:rPr lang="en-GB" sz="2000" dirty="0"/>
              <a:t>Research – high levels of collegiality – element of who with, what’s in it for me</a:t>
            </a:r>
          </a:p>
          <a:p>
            <a:pPr lvl="1"/>
            <a:r>
              <a:rPr lang="en-GB" sz="2000" dirty="0"/>
              <a:t>Service – greatest variation in collegiality, individual based, task based, perception based, who for??? </a:t>
            </a:r>
          </a:p>
          <a:p>
            <a:endParaRPr lang="en-GB" dirty="0"/>
          </a:p>
        </p:txBody>
      </p:sp>
      <p:pic>
        <p:nvPicPr>
          <p:cNvPr id="4" name="Picture 3" descr="A close up of a logo&#10;&#10;Description automatically generated">
            <a:extLst>
              <a:ext uri="{FF2B5EF4-FFF2-40B4-BE49-F238E27FC236}">
                <a16:creationId xmlns:a16="http://schemas.microsoft.com/office/drawing/2014/main" id="{3AAC91F5-E3C1-4EEB-ACD6-E8E9A639F2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2548687274"/>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Suggestion</a:t>
            </a:r>
          </a:p>
        </p:txBody>
      </p:sp>
      <p:sp>
        <p:nvSpPr>
          <p:cNvPr id="3" name="Content Placeholder 2"/>
          <p:cNvSpPr>
            <a:spLocks noGrp="1"/>
          </p:cNvSpPr>
          <p:nvPr>
            <p:ph idx="1"/>
          </p:nvPr>
        </p:nvSpPr>
        <p:spPr/>
        <p:txBody>
          <a:bodyPr/>
          <a:lstStyle/>
          <a:p>
            <a:r>
              <a:rPr lang="en-GB" sz="2800" dirty="0"/>
              <a:t>Psychological contract remains relational but is</a:t>
            </a:r>
          </a:p>
          <a:p>
            <a:pPr lvl="1"/>
            <a:r>
              <a:rPr lang="en-GB" sz="2400" dirty="0"/>
              <a:t>fluid in nature</a:t>
            </a:r>
          </a:p>
          <a:p>
            <a:pPr lvl="1"/>
            <a:r>
              <a:rPr lang="en-GB" sz="2400" dirty="0"/>
              <a:t>entrenched in multiplicity</a:t>
            </a:r>
          </a:p>
          <a:p>
            <a:r>
              <a:rPr lang="en-GB" sz="2800" dirty="0"/>
              <a:t>Discretionary effort is internalised and implicit</a:t>
            </a:r>
          </a:p>
          <a:p>
            <a:pPr lvl="1"/>
            <a:r>
              <a:rPr lang="en-GB" sz="2400" dirty="0"/>
              <a:t>Academics have a high work ethic for academic work</a:t>
            </a:r>
          </a:p>
          <a:p>
            <a:r>
              <a:rPr lang="en-GB" sz="2800" dirty="0"/>
              <a:t>Academic Collegiality is a key element of behaviour</a:t>
            </a:r>
          </a:p>
          <a:p>
            <a:pPr lvl="1"/>
            <a:r>
              <a:rPr lang="en-GB" sz="2400" dirty="0"/>
              <a:t>Why do we do it?</a:t>
            </a:r>
          </a:p>
        </p:txBody>
      </p:sp>
      <p:pic>
        <p:nvPicPr>
          <p:cNvPr id="4" name="Picture 3" descr="A close up of a logo&#10;&#10;Description automatically generated">
            <a:extLst>
              <a:ext uri="{FF2B5EF4-FFF2-40B4-BE49-F238E27FC236}">
                <a16:creationId xmlns:a16="http://schemas.microsoft.com/office/drawing/2014/main" id="{DF691747-7016-49DA-82E9-9197F109EB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363905166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finish …</a:t>
            </a:r>
          </a:p>
        </p:txBody>
      </p:sp>
      <p:sp>
        <p:nvSpPr>
          <p:cNvPr id="3" name="Content Placeholder 2"/>
          <p:cNvSpPr>
            <a:spLocks noGrp="1"/>
          </p:cNvSpPr>
          <p:nvPr>
            <p:ph idx="1"/>
          </p:nvPr>
        </p:nvSpPr>
        <p:spPr/>
        <p:txBody>
          <a:bodyPr/>
          <a:lstStyle/>
          <a:p>
            <a:r>
              <a:rPr lang="en-GB" dirty="0"/>
              <a:t>Reed (2017) suggests successful academics focus on their priorities.  This does not mean being selfish, but rather knowing what is important.  As such being part of the team community is important so long as it is achieving what needs to be achieved.</a:t>
            </a:r>
          </a:p>
        </p:txBody>
      </p:sp>
      <p:pic>
        <p:nvPicPr>
          <p:cNvPr id="4" name="Picture 3" descr="A close up of a logo&#10;&#10;Description automatically generated">
            <a:extLst>
              <a:ext uri="{FF2B5EF4-FFF2-40B4-BE49-F238E27FC236}">
                <a16:creationId xmlns:a16="http://schemas.microsoft.com/office/drawing/2014/main" id="{CF527B77-0891-4F6A-9F86-DEBD3A3F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133835212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a:xfrm>
            <a:off x="427980" y="1273993"/>
            <a:ext cx="8229600" cy="4525963"/>
          </a:xfrm>
        </p:spPr>
        <p:txBody>
          <a:bodyPr/>
          <a:lstStyle/>
          <a:p>
            <a:r>
              <a:rPr lang="en-GB" sz="1200" dirty="0"/>
              <a:t>Bryson, C. (2004) What about the workers? The expansion of higher education and the transformation of academic work. </a:t>
            </a:r>
            <a:r>
              <a:rPr lang="en-GB" sz="1200" i="1" dirty="0"/>
              <a:t>Industrial Relations Journal. </a:t>
            </a:r>
            <a:r>
              <a:rPr lang="en-GB" sz="1200" dirty="0"/>
              <a:t>35(1) 38-57</a:t>
            </a:r>
          </a:p>
          <a:p>
            <a:r>
              <a:rPr lang="en-GB" sz="1200" dirty="0"/>
              <a:t>Coyne, I. and Gavin, F. (2013) Employee Relations and Motivation. In Lewis, R. and </a:t>
            </a:r>
            <a:r>
              <a:rPr lang="en-GB" sz="1200" dirty="0" err="1"/>
              <a:t>Zibarras</a:t>
            </a:r>
            <a:r>
              <a:rPr lang="en-GB" sz="1200" dirty="0"/>
              <a:t>, L. (</a:t>
            </a:r>
            <a:r>
              <a:rPr lang="en-GB" sz="1200" dirty="0" err="1"/>
              <a:t>eds</a:t>
            </a:r>
            <a:r>
              <a:rPr lang="en-GB" sz="1200" dirty="0"/>
              <a:t>) </a:t>
            </a:r>
            <a:r>
              <a:rPr lang="en-GB" sz="1200" i="1" dirty="0"/>
              <a:t>Work and Occupational Psychology: Integrating Theory and Practice.</a:t>
            </a:r>
            <a:r>
              <a:rPr lang="en-GB" sz="1200" dirty="0"/>
              <a:t> London. Sage.. </a:t>
            </a:r>
          </a:p>
          <a:p>
            <a:r>
              <a:rPr lang="en-GB" sz="1200" dirty="0" err="1"/>
              <a:t>DelCampo</a:t>
            </a:r>
            <a:r>
              <a:rPr lang="en-GB" sz="1200" dirty="0"/>
              <a:t>, R.G. (2007) Understanding the Psychological Contract: a direction for the future. </a:t>
            </a:r>
            <a:r>
              <a:rPr lang="en-GB" sz="1200" i="1" dirty="0"/>
              <a:t>Management Research News. </a:t>
            </a:r>
            <a:r>
              <a:rPr lang="en-GB" sz="1200" dirty="0"/>
              <a:t>Vol. 30 No. 6 pp432-440</a:t>
            </a:r>
          </a:p>
          <a:p>
            <a:r>
              <a:rPr lang="en-GB" sz="1200" dirty="0"/>
              <a:t>Guest, D. (1998) Is the Psychological Contract worth taking seriously. </a:t>
            </a:r>
            <a:r>
              <a:rPr lang="en-GB" sz="1200" i="1" dirty="0"/>
              <a:t>Journal of Organizational Behaviour.</a:t>
            </a:r>
            <a:r>
              <a:rPr lang="en-GB" sz="1200" dirty="0"/>
              <a:t> Vol. 19, pp 649-664 </a:t>
            </a:r>
          </a:p>
          <a:p>
            <a:r>
              <a:rPr lang="en-GB" sz="1200" dirty="0" err="1"/>
              <a:t>Inelman</a:t>
            </a:r>
            <a:r>
              <a:rPr lang="en-GB" sz="1200" dirty="0"/>
              <a:t>, K., </a:t>
            </a:r>
            <a:r>
              <a:rPr lang="en-GB" sz="1200" dirty="0" err="1"/>
              <a:t>Selekler-Goksen</a:t>
            </a:r>
            <a:r>
              <a:rPr lang="en-GB" sz="1200" dirty="0"/>
              <a:t>, N. and Yildirim-</a:t>
            </a:r>
            <a:r>
              <a:rPr lang="en-GB" sz="1200" dirty="0" err="1"/>
              <a:t>Oklem</a:t>
            </a:r>
            <a:r>
              <a:rPr lang="en-GB" sz="1200" dirty="0"/>
              <a:t>, O. (2017) Understanding citizenship behaviour of academics in American- vs Continental European- modelled universities in Turkey. </a:t>
            </a:r>
            <a:r>
              <a:rPr lang="en-GB" sz="1200" i="1" dirty="0"/>
              <a:t>Personnel Review.</a:t>
            </a:r>
            <a:r>
              <a:rPr lang="en-GB" sz="1200" dirty="0"/>
              <a:t> 46(6) 1142-1164</a:t>
            </a:r>
          </a:p>
          <a:p>
            <a:r>
              <a:rPr lang="en-GB" sz="1200" dirty="0">
                <a:solidFill>
                  <a:srgbClr val="000000"/>
                </a:solidFill>
                <a:effectLst/>
                <a:ea typeface="Calibri" panose="020F0502020204030204" pitchFamily="34" charset="0"/>
                <a:cs typeface="Times New Roman" panose="02020603050405020304" pitchFamily="18" charset="0"/>
              </a:rPr>
              <a:t>Johnston, A. (2017) </a:t>
            </a:r>
            <a:r>
              <a:rPr lang="en-GB" sz="1200" i="1" u="sng" dirty="0">
                <a:solidFill>
                  <a:srgbClr val="000000"/>
                </a:solidFill>
                <a:effectLst/>
                <a:ea typeface="Calibri" panose="020F0502020204030204" pitchFamily="34" charset="0"/>
                <a:cs typeface="Times New Roman" panose="02020603050405020304" pitchFamily="18" charset="0"/>
                <a:hlinkClick r:id="rId2"/>
              </a:rPr>
              <a:t>The impact of the psychological contract on academics’ discretionary effort.</a:t>
            </a:r>
            <a:r>
              <a:rPr lang="en-GB" sz="1200" dirty="0">
                <a:solidFill>
                  <a:srgbClr val="000000"/>
                </a:solidFill>
                <a:effectLst/>
                <a:ea typeface="Calibri" panose="020F0502020204030204" pitchFamily="34" charset="0"/>
                <a:cs typeface="Times New Roman" panose="02020603050405020304" pitchFamily="18" charset="0"/>
              </a:rPr>
              <a:t> </a:t>
            </a:r>
            <a:r>
              <a:rPr lang="en-GB" sz="1200" i="1" dirty="0">
                <a:effectLst/>
                <a:ea typeface="Calibri" panose="020F0502020204030204" pitchFamily="34" charset="0"/>
                <a:cs typeface="Times New Roman" panose="02020603050405020304" pitchFamily="18" charset="0"/>
              </a:rPr>
              <a:t>18</a:t>
            </a:r>
            <a:r>
              <a:rPr lang="en-GB" sz="1200" i="1" baseline="30000" dirty="0">
                <a:effectLst/>
                <a:ea typeface="Calibri" panose="020F0502020204030204" pitchFamily="34" charset="0"/>
                <a:cs typeface="Times New Roman" panose="02020603050405020304" pitchFamily="18" charset="0"/>
              </a:rPr>
              <a:t>th</a:t>
            </a:r>
            <a:r>
              <a:rPr lang="en-GB" sz="1200" i="1" dirty="0">
                <a:effectLst/>
                <a:ea typeface="Calibri" panose="020F0502020204030204" pitchFamily="34" charset="0"/>
                <a:cs typeface="Times New Roman" panose="02020603050405020304" pitchFamily="18" charset="0"/>
              </a:rPr>
              <a:t> International Conference on Human Resource Development Research and Practice. University Forum for Human Resource Development.</a:t>
            </a:r>
            <a:r>
              <a:rPr lang="en-GB" sz="1200" dirty="0">
                <a:solidFill>
                  <a:srgbClr val="000000"/>
                </a:solidFill>
                <a:effectLst/>
                <a:ea typeface="Calibri" panose="020F0502020204030204" pitchFamily="34" charset="0"/>
                <a:cs typeface="Times New Roman" panose="02020603050405020304" pitchFamily="18" charset="0"/>
              </a:rPr>
              <a:t>, 7-9 June 2017, Lisbon. </a:t>
            </a:r>
            <a:endParaRPr lang="en-GB" sz="1200" dirty="0">
              <a:effectLst/>
              <a:ea typeface="Calibri" panose="020F0502020204030204" pitchFamily="34" charset="0"/>
              <a:cs typeface="Times New Roman" panose="02020603050405020304" pitchFamily="18" charset="0"/>
            </a:endParaRPr>
          </a:p>
          <a:p>
            <a:r>
              <a:rPr lang="en-GB" sz="1200" dirty="0"/>
              <a:t>Marks, A. (2001) Developing a multiple foci conceptualization of the psychological contract. </a:t>
            </a:r>
            <a:r>
              <a:rPr lang="en-GB" sz="1200" i="1" dirty="0"/>
              <a:t>Employee Relations.</a:t>
            </a:r>
            <a:r>
              <a:rPr lang="en-GB" sz="1200" dirty="0"/>
              <a:t> Vol. 23, No. 5 pp454-467</a:t>
            </a:r>
          </a:p>
          <a:p>
            <a:r>
              <a:rPr lang="en-GB" sz="1200" dirty="0"/>
              <a:t>MacFarlane, B. (2007) Defining and rewarding academic citizenship: the implications for university promotions policy. </a:t>
            </a:r>
            <a:r>
              <a:rPr lang="en-GB" sz="1200" i="1" dirty="0"/>
              <a:t>Journal of Higher Education Policy and Management. </a:t>
            </a:r>
            <a:r>
              <a:rPr lang="en-GB" sz="1200" dirty="0"/>
              <a:t>29(3) 261-273 </a:t>
            </a:r>
          </a:p>
          <a:p>
            <a:r>
              <a:rPr lang="en-GB" sz="1200" dirty="0"/>
              <a:t>Reed, M. (2017) The ‘I’ way to success. </a:t>
            </a:r>
            <a:r>
              <a:rPr lang="en-GB" sz="1200" i="1" dirty="0"/>
              <a:t> Times Higher Education. </a:t>
            </a:r>
            <a:r>
              <a:rPr lang="en-GB" sz="1200" dirty="0"/>
              <a:t>No, 2327 12-18 October p 30</a:t>
            </a:r>
          </a:p>
          <a:p>
            <a:r>
              <a:rPr lang="en-GB" sz="1200" dirty="0"/>
              <a:t>Rousseau, D. M. (1990) New hire perceptions of their own and their employer’s obligations: a study of psychological contracts.  </a:t>
            </a:r>
            <a:r>
              <a:rPr lang="en-GB" sz="1200" i="1" dirty="0"/>
              <a:t>Journal of Organisational Behaviour.</a:t>
            </a:r>
            <a:r>
              <a:rPr lang="en-GB" sz="1200" dirty="0"/>
              <a:t> Vol. 11, pp389-400</a:t>
            </a:r>
          </a:p>
          <a:p>
            <a:r>
              <a:rPr lang="en-GB" sz="1200" dirty="0"/>
              <a:t>Rousseau, D. M. (1995)</a:t>
            </a:r>
            <a:r>
              <a:rPr lang="en-GB" sz="1200" i="1" dirty="0"/>
              <a:t> Psychological Contracts in Organizations: Understanding written and unwritten agreements.  </a:t>
            </a:r>
            <a:r>
              <a:rPr lang="en-GB" sz="1200" dirty="0"/>
              <a:t>Newbury Park. Sage</a:t>
            </a:r>
          </a:p>
        </p:txBody>
      </p:sp>
      <p:pic>
        <p:nvPicPr>
          <p:cNvPr id="4" name="Picture 3" descr="A close up of a logo&#10;&#10;Description automatically generated">
            <a:extLst>
              <a:ext uri="{FF2B5EF4-FFF2-40B4-BE49-F238E27FC236}">
                <a16:creationId xmlns:a16="http://schemas.microsoft.com/office/drawing/2014/main" id="{B140825F-D666-452E-9B87-F03DCDEB76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008" y="5702613"/>
            <a:ext cx="1572766" cy="880749"/>
          </a:xfrm>
          <a:prstGeom prst="rect">
            <a:avLst/>
          </a:prstGeom>
        </p:spPr>
      </p:pic>
    </p:spTree>
    <p:extLst>
      <p:ext uri="{BB962C8B-B14F-4D97-AF65-F5344CB8AC3E}">
        <p14:creationId xmlns:p14="http://schemas.microsoft.com/office/powerpoint/2010/main" val="411357875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sp>
        <p:nvSpPr>
          <p:cNvPr id="3" name="Text Placeholder 2"/>
          <p:cNvSpPr>
            <a:spLocks noGrp="1"/>
          </p:cNvSpPr>
          <p:nvPr>
            <p:ph type="body" idx="1"/>
          </p:nvPr>
        </p:nvSpPr>
        <p:spPr/>
        <p:txBody>
          <a:bodyPr/>
          <a:lstStyle/>
          <a:p>
            <a:endParaRPr lang="en-GB" dirty="0"/>
          </a:p>
        </p:txBody>
      </p:sp>
      <p:pic>
        <p:nvPicPr>
          <p:cNvPr id="4" name="Picture 3" descr="A close up of a logo&#10;&#10;Description automatically generated">
            <a:extLst>
              <a:ext uri="{FF2B5EF4-FFF2-40B4-BE49-F238E27FC236}">
                <a16:creationId xmlns:a16="http://schemas.microsoft.com/office/drawing/2014/main" id="{9256AB38-2009-4205-9189-011F5BD5DF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291941676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a:t>Objectives of the research</a:t>
            </a:r>
          </a:p>
        </p:txBody>
      </p:sp>
      <p:sp>
        <p:nvSpPr>
          <p:cNvPr id="8195" name="Rectangle 3"/>
          <p:cNvSpPr>
            <a:spLocks noGrp="1" noChangeArrowheads="1"/>
          </p:cNvSpPr>
          <p:nvPr>
            <p:ph type="body" idx="1"/>
          </p:nvPr>
        </p:nvSpPr>
        <p:spPr/>
        <p:txBody>
          <a:bodyPr/>
          <a:lstStyle/>
          <a:p>
            <a:r>
              <a:rPr lang="en-GB" sz="2800" dirty="0"/>
              <a:t>Consider the significance of the psychological contract</a:t>
            </a:r>
          </a:p>
          <a:p>
            <a:endParaRPr lang="en-GB" sz="2800" dirty="0"/>
          </a:p>
          <a:p>
            <a:r>
              <a:rPr lang="en-GB" sz="2800" dirty="0"/>
              <a:t>Discuss the impact of the psychological contract on academics and how it is manifests in our day to day behaviours</a:t>
            </a:r>
          </a:p>
          <a:p>
            <a:endParaRPr lang="en-GB" sz="2800" dirty="0"/>
          </a:p>
          <a:p>
            <a:endParaRPr lang="en-GB" sz="2800" dirty="0"/>
          </a:p>
          <a:p>
            <a:pPr marL="0" indent="0">
              <a:buNone/>
            </a:pPr>
            <a:endParaRPr lang="en-GB" sz="2800" dirty="0"/>
          </a:p>
          <a:p>
            <a:endParaRPr lang="en-GB" sz="2800" dirty="0"/>
          </a:p>
        </p:txBody>
      </p:sp>
      <p:pic>
        <p:nvPicPr>
          <p:cNvPr id="4" name="Picture 3" descr="A close up of a logo&#10;&#10;Description automatically generated">
            <a:extLst>
              <a:ext uri="{FF2B5EF4-FFF2-40B4-BE49-F238E27FC236}">
                <a16:creationId xmlns:a16="http://schemas.microsoft.com/office/drawing/2014/main" id="{A21C71B7-2413-46B3-BA8B-E6CFFE4D7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568" y="5678844"/>
            <a:ext cx="1572766" cy="880749"/>
          </a:xfrm>
          <a:prstGeom prst="rect">
            <a:avLst/>
          </a:prstGeom>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Psychological Contract</a:t>
            </a:r>
          </a:p>
        </p:txBody>
      </p:sp>
      <p:sp>
        <p:nvSpPr>
          <p:cNvPr id="3" name="Content Placeholder 2"/>
          <p:cNvSpPr>
            <a:spLocks noGrp="1"/>
          </p:cNvSpPr>
          <p:nvPr>
            <p:ph idx="1"/>
          </p:nvPr>
        </p:nvSpPr>
        <p:spPr/>
        <p:txBody>
          <a:bodyPr/>
          <a:lstStyle/>
          <a:p>
            <a:r>
              <a:rPr lang="en-GB" dirty="0"/>
              <a:t>“The individuals belief’s about mutual obligations, in the context of the relationship between employer and employee.” Rousseau (1990, p391)</a:t>
            </a:r>
            <a:br>
              <a:rPr lang="en-GB" dirty="0"/>
            </a:br>
            <a:endParaRPr lang="en-GB" dirty="0"/>
          </a:p>
          <a:p>
            <a:pPr marL="342900" lvl="1" indent="-342900">
              <a:buFontTx/>
              <a:buChar char="•"/>
            </a:pPr>
            <a:r>
              <a:rPr lang="en-GB" sz="3200" dirty="0"/>
              <a:t>“Provides employees with a mental model of the employment relationship” (Coyne and Gavin,  2013:96) </a:t>
            </a:r>
          </a:p>
        </p:txBody>
      </p:sp>
      <p:pic>
        <p:nvPicPr>
          <p:cNvPr id="4" name="Picture 3" descr="A close up of a logo&#10;&#10;Description automatically generated">
            <a:extLst>
              <a:ext uri="{FF2B5EF4-FFF2-40B4-BE49-F238E27FC236}">
                <a16:creationId xmlns:a16="http://schemas.microsoft.com/office/drawing/2014/main" id="{23F57AFF-2F35-465B-9950-6F0F74730B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200" y="5868350"/>
            <a:ext cx="1572766" cy="880749"/>
          </a:xfrm>
          <a:prstGeom prst="rect">
            <a:avLst/>
          </a:prstGeom>
        </p:spPr>
      </p:pic>
    </p:spTree>
    <p:extLst>
      <p:ext uri="{BB962C8B-B14F-4D97-AF65-F5344CB8AC3E}">
        <p14:creationId xmlns:p14="http://schemas.microsoft.com/office/powerpoint/2010/main" val="247616630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Academic Psychological Contract</a:t>
            </a:r>
          </a:p>
        </p:txBody>
      </p:sp>
      <p:pic>
        <p:nvPicPr>
          <p:cNvPr id="3" name="Picture 2"/>
          <p:cNvPicPr/>
          <p:nvPr/>
        </p:nvPicPr>
        <p:blipFill>
          <a:blip r:embed="rId2"/>
          <a:stretch>
            <a:fillRect/>
          </a:stretch>
        </p:blipFill>
        <p:spPr>
          <a:xfrm>
            <a:off x="1691680" y="2060848"/>
            <a:ext cx="5469200" cy="3445346"/>
          </a:xfrm>
          <a:prstGeom prst="rect">
            <a:avLst/>
          </a:prstGeom>
        </p:spPr>
      </p:pic>
      <p:pic>
        <p:nvPicPr>
          <p:cNvPr id="4" name="Picture 3" descr="A close up of a logo&#10;&#10;Description automatically generated">
            <a:extLst>
              <a:ext uri="{FF2B5EF4-FFF2-40B4-BE49-F238E27FC236}">
                <a16:creationId xmlns:a16="http://schemas.microsoft.com/office/drawing/2014/main" id="{C92B0911-6305-4422-B009-A8DD8EEC6B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
        <p:nvSpPr>
          <p:cNvPr id="5" name="TextBox 4">
            <a:extLst>
              <a:ext uri="{FF2B5EF4-FFF2-40B4-BE49-F238E27FC236}">
                <a16:creationId xmlns:a16="http://schemas.microsoft.com/office/drawing/2014/main" id="{425D450F-E7B3-4CF6-9E44-F4F10A3884E4}"/>
              </a:ext>
            </a:extLst>
          </p:cNvPr>
          <p:cNvSpPr txBox="1"/>
          <p:nvPr/>
        </p:nvSpPr>
        <p:spPr>
          <a:xfrm>
            <a:off x="6165912" y="5776076"/>
            <a:ext cx="1989935" cy="400110"/>
          </a:xfrm>
          <a:prstGeom prst="rect">
            <a:avLst/>
          </a:prstGeom>
          <a:noFill/>
        </p:spPr>
        <p:txBody>
          <a:bodyPr wrap="square" rtlCol="0">
            <a:spAutoFit/>
          </a:bodyPr>
          <a:lstStyle/>
          <a:p>
            <a:r>
              <a:rPr lang="en-GB" dirty="0"/>
              <a:t>Johnston, 2017</a:t>
            </a:r>
          </a:p>
        </p:txBody>
      </p:sp>
    </p:spTree>
    <p:extLst>
      <p:ext uri="{BB962C8B-B14F-4D97-AF65-F5344CB8AC3E}">
        <p14:creationId xmlns:p14="http://schemas.microsoft.com/office/powerpoint/2010/main" val="349910547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Debates</a:t>
            </a:r>
          </a:p>
        </p:txBody>
      </p:sp>
      <p:sp>
        <p:nvSpPr>
          <p:cNvPr id="3" name="Content Placeholder 2"/>
          <p:cNvSpPr>
            <a:spLocks noGrp="1"/>
          </p:cNvSpPr>
          <p:nvPr>
            <p:ph idx="1"/>
          </p:nvPr>
        </p:nvSpPr>
        <p:spPr>
          <a:xfrm>
            <a:off x="539552" y="1600200"/>
            <a:ext cx="8136904" cy="4525963"/>
          </a:xfrm>
        </p:spPr>
        <p:txBody>
          <a:bodyPr/>
          <a:lstStyle/>
          <a:p>
            <a:r>
              <a:rPr lang="en-GB" dirty="0"/>
              <a:t>Idiosyncratic (</a:t>
            </a:r>
            <a:r>
              <a:rPr lang="en-GB" dirty="0" err="1"/>
              <a:t>Rosseau</a:t>
            </a:r>
            <a:r>
              <a:rPr lang="en-GB" dirty="0"/>
              <a:t>, 1995) or Mutual (Guest, 1998)?</a:t>
            </a:r>
          </a:p>
          <a:p>
            <a:r>
              <a:rPr lang="en-GB" dirty="0"/>
              <a:t>Is it a contract?</a:t>
            </a:r>
          </a:p>
          <a:p>
            <a:r>
              <a:rPr lang="en-GB" dirty="0"/>
              <a:t>Can it be measured?</a:t>
            </a:r>
          </a:p>
          <a:p>
            <a:r>
              <a:rPr lang="en-GB" dirty="0"/>
              <a:t>Current Key Debates around:</a:t>
            </a:r>
          </a:p>
          <a:p>
            <a:pPr lvl="1"/>
            <a:r>
              <a:rPr lang="en-GB" dirty="0"/>
              <a:t>Mutuality / Reciprocity</a:t>
            </a:r>
          </a:p>
          <a:p>
            <a:pPr lvl="1"/>
            <a:r>
              <a:rPr lang="en-GB" dirty="0"/>
              <a:t>Multiplicity (Marks, 2001)</a:t>
            </a:r>
          </a:p>
        </p:txBody>
      </p:sp>
      <p:pic>
        <p:nvPicPr>
          <p:cNvPr id="4" name="Picture 3" descr="A close up of a logo&#10;&#10;Description automatically generated">
            <a:extLst>
              <a:ext uri="{FF2B5EF4-FFF2-40B4-BE49-F238E27FC236}">
                <a16:creationId xmlns:a16="http://schemas.microsoft.com/office/drawing/2014/main" id="{7850B7F2-CC30-4F8A-AA0D-308C12C646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25742883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Multiplicity of the Psychological Contract</a:t>
            </a:r>
          </a:p>
        </p:txBody>
      </p:sp>
      <p:pic>
        <p:nvPicPr>
          <p:cNvPr id="4" name="Picture 3" descr="A close up of a logo&#10;&#10;Description automatically generated">
            <a:extLst>
              <a:ext uri="{FF2B5EF4-FFF2-40B4-BE49-F238E27FC236}">
                <a16:creationId xmlns:a16="http://schemas.microsoft.com/office/drawing/2014/main" id="{C92B0911-6305-4422-B009-A8DD8EEC6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
        <p:nvSpPr>
          <p:cNvPr id="5" name="TextBox 4">
            <a:extLst>
              <a:ext uri="{FF2B5EF4-FFF2-40B4-BE49-F238E27FC236}">
                <a16:creationId xmlns:a16="http://schemas.microsoft.com/office/drawing/2014/main" id="{425D450F-E7B3-4CF6-9E44-F4F10A3884E4}"/>
              </a:ext>
            </a:extLst>
          </p:cNvPr>
          <p:cNvSpPr txBox="1"/>
          <p:nvPr/>
        </p:nvSpPr>
        <p:spPr>
          <a:xfrm>
            <a:off x="6165912" y="5776076"/>
            <a:ext cx="1989935" cy="400110"/>
          </a:xfrm>
          <a:prstGeom prst="rect">
            <a:avLst/>
          </a:prstGeom>
          <a:noFill/>
        </p:spPr>
        <p:txBody>
          <a:bodyPr wrap="square" rtlCol="0">
            <a:spAutoFit/>
          </a:bodyPr>
          <a:lstStyle/>
          <a:p>
            <a:r>
              <a:rPr lang="en-GB" dirty="0"/>
              <a:t>Johnston, 2017</a:t>
            </a:r>
          </a:p>
        </p:txBody>
      </p:sp>
      <p:grpSp>
        <p:nvGrpSpPr>
          <p:cNvPr id="7" name="Canvas 39">
            <a:extLst>
              <a:ext uri="{FF2B5EF4-FFF2-40B4-BE49-F238E27FC236}">
                <a16:creationId xmlns:a16="http://schemas.microsoft.com/office/drawing/2014/main" id="{26813728-98B3-4E4E-A270-9C9EFCBE3583}"/>
              </a:ext>
            </a:extLst>
          </p:cNvPr>
          <p:cNvGrpSpPr/>
          <p:nvPr/>
        </p:nvGrpSpPr>
        <p:grpSpPr>
          <a:xfrm>
            <a:off x="1547665" y="1879600"/>
            <a:ext cx="5680980" cy="3493616"/>
            <a:chOff x="0" y="0"/>
            <a:chExt cx="5312849" cy="3098800"/>
          </a:xfrm>
        </p:grpSpPr>
        <p:sp>
          <p:nvSpPr>
            <p:cNvPr id="8" name="Rectangle 7">
              <a:extLst>
                <a:ext uri="{FF2B5EF4-FFF2-40B4-BE49-F238E27FC236}">
                  <a16:creationId xmlns:a16="http://schemas.microsoft.com/office/drawing/2014/main" id="{8413CAF3-92B1-4EF6-ABF5-2D7E08A060F4}"/>
                </a:ext>
              </a:extLst>
            </p:cNvPr>
            <p:cNvSpPr/>
            <p:nvPr/>
          </p:nvSpPr>
          <p:spPr>
            <a:xfrm>
              <a:off x="0" y="0"/>
              <a:ext cx="5312410" cy="3098800"/>
            </a:xfrm>
            <a:prstGeom prst="rect">
              <a:avLst/>
            </a:prstGeom>
          </p:spPr>
        </p:sp>
        <p:sp>
          <p:nvSpPr>
            <p:cNvPr id="9" name="Text Box 25">
              <a:extLst>
                <a:ext uri="{FF2B5EF4-FFF2-40B4-BE49-F238E27FC236}">
                  <a16:creationId xmlns:a16="http://schemas.microsoft.com/office/drawing/2014/main" id="{4044A67C-E1C8-4A19-BD54-84D9DB65640D}"/>
                </a:ext>
              </a:extLst>
            </p:cNvPr>
            <p:cNvSpPr txBox="1"/>
            <p:nvPr/>
          </p:nvSpPr>
          <p:spPr>
            <a:xfrm>
              <a:off x="893249" y="1378312"/>
              <a:ext cx="825500" cy="469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a:effectLst/>
                  <a:ea typeface="Calibri" panose="020F0502020204030204" pitchFamily="34" charset="0"/>
                  <a:cs typeface="Times New Roman" panose="02020603050405020304" pitchFamily="18" charset="0"/>
                </a:rPr>
                <a:t>Psychological </a:t>
              </a:r>
              <a:endParaRPr lang="en-GB" sz="1100">
                <a:effectLst/>
                <a:ea typeface="Calibri" panose="020F0502020204030204" pitchFamily="34" charset="0"/>
                <a:cs typeface="Times New Roman" panose="02020603050405020304" pitchFamily="18" charset="0"/>
              </a:endParaRPr>
            </a:p>
            <a:p>
              <a:pPr>
                <a:lnSpc>
                  <a:spcPct val="107000"/>
                </a:lnSpc>
                <a:spcAft>
                  <a:spcPts val="800"/>
                </a:spcAft>
              </a:pPr>
              <a:r>
                <a:rPr lang="en-GB" sz="6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a:p>
              <a:pPr>
                <a:lnSpc>
                  <a:spcPct val="107000"/>
                </a:lnSpc>
                <a:spcAft>
                  <a:spcPts val="800"/>
                </a:spcAft>
              </a:pPr>
              <a:r>
                <a:rPr lang="en-GB" sz="800">
                  <a:effectLst/>
                  <a:ea typeface="Calibri" panose="020F0502020204030204" pitchFamily="34" charset="0"/>
                  <a:cs typeface="Times New Roman" panose="02020603050405020304" pitchFamily="18" charset="0"/>
                </a:rPr>
                <a:t>Contract</a:t>
              </a:r>
              <a:endParaRPr lang="en-GB" sz="1100">
                <a:effectLst/>
                <a:ea typeface="Calibri" panose="020F0502020204030204" pitchFamily="34" charset="0"/>
                <a:cs typeface="Times New Roman" panose="02020603050405020304" pitchFamily="18" charset="0"/>
              </a:endParaRPr>
            </a:p>
          </p:txBody>
        </p:sp>
        <p:sp>
          <p:nvSpPr>
            <p:cNvPr id="10" name="Cloud 9">
              <a:extLst>
                <a:ext uri="{FF2B5EF4-FFF2-40B4-BE49-F238E27FC236}">
                  <a16:creationId xmlns:a16="http://schemas.microsoft.com/office/drawing/2014/main" id="{FC7D8BDA-D0AB-4C1E-8EC3-233BE64A7B80}"/>
                </a:ext>
              </a:extLst>
            </p:cNvPr>
            <p:cNvSpPr/>
            <p:nvPr/>
          </p:nvSpPr>
          <p:spPr>
            <a:xfrm>
              <a:off x="35999" y="1378312"/>
              <a:ext cx="787400" cy="514350"/>
            </a:xfrm>
            <a:prstGeom prst="cloud">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Cloud 10">
              <a:extLst>
                <a:ext uri="{FF2B5EF4-FFF2-40B4-BE49-F238E27FC236}">
                  <a16:creationId xmlns:a16="http://schemas.microsoft.com/office/drawing/2014/main" id="{B36D1932-ECA2-4843-983F-F6F3D038543F}"/>
                </a:ext>
              </a:extLst>
            </p:cNvPr>
            <p:cNvSpPr/>
            <p:nvPr/>
          </p:nvSpPr>
          <p:spPr>
            <a:xfrm>
              <a:off x="1769549" y="355962"/>
              <a:ext cx="3543300" cy="2451100"/>
            </a:xfrm>
            <a:prstGeom prst="cloud">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cxnSp>
          <p:nvCxnSpPr>
            <p:cNvPr id="13" name="Straight Arrow Connector 12">
              <a:extLst>
                <a:ext uri="{FF2B5EF4-FFF2-40B4-BE49-F238E27FC236}">
                  <a16:creationId xmlns:a16="http://schemas.microsoft.com/office/drawing/2014/main" id="{405973EE-9440-42BD-9561-AC506CF5AF4B}"/>
                </a:ext>
              </a:extLst>
            </p:cNvPr>
            <p:cNvCxnSpPr/>
            <p:nvPr/>
          </p:nvCxnSpPr>
          <p:spPr>
            <a:xfrm>
              <a:off x="855149" y="1600562"/>
              <a:ext cx="9144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4" name="Text Box 30">
              <a:extLst>
                <a:ext uri="{FF2B5EF4-FFF2-40B4-BE49-F238E27FC236}">
                  <a16:creationId xmlns:a16="http://schemas.microsoft.com/office/drawing/2014/main" id="{2E39339B-E4BF-4737-893C-DE5F890294FE}"/>
                </a:ext>
              </a:extLst>
            </p:cNvPr>
            <p:cNvSpPr txBox="1"/>
            <p:nvPr/>
          </p:nvSpPr>
          <p:spPr>
            <a:xfrm>
              <a:off x="105849" y="1543412"/>
              <a:ext cx="628650" cy="2095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a:effectLst/>
                  <a:ea typeface="Calibri" panose="020F0502020204030204" pitchFamily="34" charset="0"/>
                  <a:cs typeface="Times New Roman" panose="02020603050405020304" pitchFamily="18" charset="0"/>
                </a:rPr>
                <a:t>Individual</a:t>
              </a:r>
              <a:endParaRPr lang="en-GB" sz="1100">
                <a:effectLst/>
                <a:ea typeface="Calibri" panose="020F0502020204030204" pitchFamily="34" charset="0"/>
                <a:cs typeface="Times New Roman" panose="02020603050405020304" pitchFamily="18" charset="0"/>
              </a:endParaRPr>
            </a:p>
          </p:txBody>
        </p:sp>
        <p:sp>
          <p:nvSpPr>
            <p:cNvPr id="15" name="Text Box 31">
              <a:extLst>
                <a:ext uri="{FF2B5EF4-FFF2-40B4-BE49-F238E27FC236}">
                  <a16:creationId xmlns:a16="http://schemas.microsoft.com/office/drawing/2014/main" id="{EB0CC27B-D63F-45FA-9FB0-8375AAD93D93}"/>
                </a:ext>
              </a:extLst>
            </p:cNvPr>
            <p:cNvSpPr txBox="1"/>
            <p:nvPr/>
          </p:nvSpPr>
          <p:spPr>
            <a:xfrm>
              <a:off x="2553774" y="1068782"/>
              <a:ext cx="1410335" cy="7937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800" b="1">
                  <a:ln w="5271" cap="flat" cmpd="sng" algn="ctr">
                    <a:solidFill>
                      <a:srgbClr val="7D7D7D"/>
                    </a:solidFill>
                    <a:prstDash val="solid"/>
                    <a:round/>
                  </a:ln>
                  <a:gradFill>
                    <a:gsLst>
                      <a:gs pos="0">
                        <a:srgbClr val="FFFFFF"/>
                      </a:gs>
                      <a:gs pos="9000">
                        <a:srgbClr val="FFFFFF"/>
                      </a:gs>
                      <a:gs pos="50000">
                        <a:srgbClr val="7C7C7C"/>
                      </a:gs>
                      <a:gs pos="79000">
                        <a:srgbClr val="FFFFFF"/>
                      </a:gs>
                      <a:gs pos="100000">
                        <a:srgbClr val="FFFFFF"/>
                      </a:gs>
                    </a:gsLst>
                    <a:lin ang="5400000" scaled="0"/>
                  </a:gradFill>
                  <a:effectLst/>
                  <a:ea typeface="Calibri" panose="020F0502020204030204" pitchFamily="34" charset="0"/>
                  <a:cs typeface="Times New Roman" panose="02020603050405020304" pitchFamily="18" charset="0"/>
                </a:rPr>
                <a:t>The</a:t>
              </a:r>
              <a:endParaRPr lang="en-GB" sz="110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800" b="1">
                  <a:ln w="5271" cap="flat" cmpd="sng" algn="ctr">
                    <a:solidFill>
                      <a:srgbClr val="7D7D7D"/>
                    </a:solidFill>
                    <a:prstDash val="solid"/>
                    <a:round/>
                  </a:ln>
                  <a:gradFill>
                    <a:gsLst>
                      <a:gs pos="0">
                        <a:srgbClr val="FFFFFF"/>
                      </a:gs>
                      <a:gs pos="9000">
                        <a:srgbClr val="FFFFFF"/>
                      </a:gs>
                      <a:gs pos="50000">
                        <a:srgbClr val="7C7C7C"/>
                      </a:gs>
                      <a:gs pos="79000">
                        <a:srgbClr val="FFFFFF"/>
                      </a:gs>
                      <a:gs pos="100000">
                        <a:srgbClr val="FFFFFF"/>
                      </a:gs>
                    </a:gsLst>
                    <a:lin ang="5400000" scaled="0"/>
                  </a:gradFill>
                  <a:effectLst/>
                  <a:ea typeface="Calibri" panose="020F0502020204030204" pitchFamily="34" charset="0"/>
                  <a:cs typeface="Times New Roman" panose="02020603050405020304" pitchFamily="18" charset="0"/>
                </a:rPr>
                <a:t>Organisation</a:t>
              </a:r>
              <a:endParaRPr lang="en-GB" sz="1100">
                <a:effectLst/>
                <a:ea typeface="Calibri" panose="020F0502020204030204" pitchFamily="34" charset="0"/>
                <a:cs typeface="Times New Roman" panose="02020603050405020304" pitchFamily="18" charset="0"/>
              </a:endParaRPr>
            </a:p>
          </p:txBody>
        </p:sp>
        <p:sp>
          <p:nvSpPr>
            <p:cNvPr id="16" name="Text Box 32">
              <a:extLst>
                <a:ext uri="{FF2B5EF4-FFF2-40B4-BE49-F238E27FC236}">
                  <a16:creationId xmlns:a16="http://schemas.microsoft.com/office/drawing/2014/main" id="{36894C8B-0868-49A1-A3DA-85070A459063}"/>
                </a:ext>
              </a:extLst>
            </p:cNvPr>
            <p:cNvSpPr txBox="1"/>
            <p:nvPr/>
          </p:nvSpPr>
          <p:spPr>
            <a:xfrm>
              <a:off x="4125399" y="933812"/>
              <a:ext cx="97790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Line Manager</a:t>
              </a:r>
            </a:p>
          </p:txBody>
        </p:sp>
        <p:sp>
          <p:nvSpPr>
            <p:cNvPr id="17" name="Text Box 33">
              <a:extLst>
                <a:ext uri="{FF2B5EF4-FFF2-40B4-BE49-F238E27FC236}">
                  <a16:creationId xmlns:a16="http://schemas.microsoft.com/office/drawing/2014/main" id="{A9F172BE-0E71-4A0B-82FC-0F9CEA1FAF53}"/>
                </a:ext>
              </a:extLst>
            </p:cNvPr>
            <p:cNvSpPr txBox="1"/>
            <p:nvPr/>
          </p:nvSpPr>
          <p:spPr>
            <a:xfrm>
              <a:off x="2518849" y="825862"/>
              <a:ext cx="1174750" cy="3492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HR Department</a:t>
              </a:r>
            </a:p>
          </p:txBody>
        </p:sp>
        <p:sp>
          <p:nvSpPr>
            <p:cNvPr id="18" name="Text Box 34">
              <a:extLst>
                <a:ext uri="{FF2B5EF4-FFF2-40B4-BE49-F238E27FC236}">
                  <a16:creationId xmlns:a16="http://schemas.microsoft.com/office/drawing/2014/main" id="{C0C6CF8A-1971-43FE-AD22-2CB7041864BB}"/>
                </a:ext>
              </a:extLst>
            </p:cNvPr>
            <p:cNvSpPr txBox="1"/>
            <p:nvPr/>
          </p:nvSpPr>
          <p:spPr>
            <a:xfrm>
              <a:off x="2055299" y="1422762"/>
              <a:ext cx="558800" cy="3746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CEO</a:t>
              </a:r>
            </a:p>
          </p:txBody>
        </p:sp>
        <p:sp>
          <p:nvSpPr>
            <p:cNvPr id="19" name="Text Box 35">
              <a:extLst>
                <a:ext uri="{FF2B5EF4-FFF2-40B4-BE49-F238E27FC236}">
                  <a16:creationId xmlns:a16="http://schemas.microsoft.com/office/drawing/2014/main" id="{1CF649AE-6DA3-4C57-A4F3-E3D34415F2A2}"/>
                </a:ext>
              </a:extLst>
            </p:cNvPr>
            <p:cNvSpPr txBox="1"/>
            <p:nvPr/>
          </p:nvSpPr>
          <p:spPr>
            <a:xfrm>
              <a:off x="2575999" y="2076812"/>
              <a:ext cx="1388110" cy="4191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Regional Manager</a:t>
              </a:r>
            </a:p>
          </p:txBody>
        </p:sp>
        <p:sp>
          <p:nvSpPr>
            <p:cNvPr id="20" name="Text Box 36">
              <a:extLst>
                <a:ext uri="{FF2B5EF4-FFF2-40B4-BE49-F238E27FC236}">
                  <a16:creationId xmlns:a16="http://schemas.microsoft.com/office/drawing/2014/main" id="{C80E223E-C8C8-4AC8-A91A-0FAFB12A8859}"/>
                </a:ext>
              </a:extLst>
            </p:cNvPr>
            <p:cNvSpPr txBox="1"/>
            <p:nvPr/>
          </p:nvSpPr>
          <p:spPr>
            <a:xfrm>
              <a:off x="3890449" y="1378312"/>
              <a:ext cx="1212850" cy="304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Plant Manager</a:t>
              </a:r>
            </a:p>
          </p:txBody>
        </p:sp>
        <p:sp>
          <p:nvSpPr>
            <p:cNvPr id="21" name="Text Box 37">
              <a:extLst>
                <a:ext uri="{FF2B5EF4-FFF2-40B4-BE49-F238E27FC236}">
                  <a16:creationId xmlns:a16="http://schemas.microsoft.com/office/drawing/2014/main" id="{16CED882-8F71-4BCF-803F-56C6D48F1A64}"/>
                </a:ext>
              </a:extLst>
            </p:cNvPr>
            <p:cNvSpPr txBox="1"/>
            <p:nvPr/>
          </p:nvSpPr>
          <p:spPr>
            <a:xfrm>
              <a:off x="3280849" y="1848212"/>
              <a:ext cx="1117600" cy="2286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Team Leader</a:t>
              </a:r>
            </a:p>
          </p:txBody>
        </p:sp>
        <p:sp>
          <p:nvSpPr>
            <p:cNvPr id="22" name="Text Box 38">
              <a:extLst>
                <a:ext uri="{FF2B5EF4-FFF2-40B4-BE49-F238E27FC236}">
                  <a16:creationId xmlns:a16="http://schemas.microsoft.com/office/drawing/2014/main" id="{B9559963-9F56-4764-951F-A1B9FAD8EA7E}"/>
                </a:ext>
              </a:extLst>
            </p:cNvPr>
            <p:cNvSpPr txBox="1"/>
            <p:nvPr/>
          </p:nvSpPr>
          <p:spPr>
            <a:xfrm>
              <a:off x="3572949" y="660762"/>
              <a:ext cx="952500" cy="3619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a:effectLst/>
                  <a:ea typeface="Calibri" panose="020F0502020204030204" pitchFamily="34" charset="0"/>
                  <a:cs typeface="Times New Roman" panose="02020603050405020304" pitchFamily="18" charset="0"/>
                </a:rPr>
                <a:t>Director</a:t>
              </a:r>
            </a:p>
          </p:txBody>
        </p:sp>
      </p:grpSp>
    </p:spTree>
    <p:extLst>
      <p:ext uri="{BB962C8B-B14F-4D97-AF65-F5344CB8AC3E}">
        <p14:creationId xmlns:p14="http://schemas.microsoft.com/office/powerpoint/2010/main" val="345084707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Context Debates</a:t>
            </a:r>
          </a:p>
        </p:txBody>
      </p:sp>
      <p:sp>
        <p:nvSpPr>
          <p:cNvPr id="3" name="Content Placeholder 2"/>
          <p:cNvSpPr>
            <a:spLocks noGrp="1"/>
          </p:cNvSpPr>
          <p:nvPr>
            <p:ph idx="1"/>
          </p:nvPr>
        </p:nvSpPr>
        <p:spPr>
          <a:xfrm>
            <a:off x="457200" y="1386930"/>
            <a:ext cx="8229600" cy="4525963"/>
          </a:xfrm>
        </p:spPr>
        <p:txBody>
          <a:bodyPr/>
          <a:lstStyle/>
          <a:p>
            <a:r>
              <a:rPr lang="en-GB" sz="2800" dirty="0"/>
              <a:t>Changing role of academics</a:t>
            </a:r>
          </a:p>
          <a:p>
            <a:r>
              <a:rPr lang="en-GB" sz="2800" dirty="0"/>
              <a:t>Changing context of Universities</a:t>
            </a:r>
          </a:p>
          <a:p>
            <a:r>
              <a:rPr lang="en-GB" sz="2800" dirty="0"/>
              <a:t>Academic / Professional alignment</a:t>
            </a:r>
          </a:p>
          <a:p>
            <a:r>
              <a:rPr lang="en-GB" sz="2800" dirty="0"/>
              <a:t>Ongoing changes in Higher Education</a:t>
            </a:r>
          </a:p>
          <a:p>
            <a:pPr lvl="1"/>
            <a:r>
              <a:rPr lang="en-GB" dirty="0"/>
              <a:t>Falling morale (Bryson, 2004)	Reduced ‘community / collegiality’ (MacFarlane, 2007)</a:t>
            </a:r>
          </a:p>
          <a:p>
            <a:pPr lvl="1"/>
            <a:r>
              <a:rPr lang="en-GB" dirty="0"/>
              <a:t>Measure of academic performance (</a:t>
            </a:r>
            <a:r>
              <a:rPr lang="en-GB" dirty="0" err="1"/>
              <a:t>Inelman</a:t>
            </a:r>
            <a:r>
              <a:rPr lang="en-GB" dirty="0"/>
              <a:t> et al, 2017)</a:t>
            </a:r>
          </a:p>
          <a:p>
            <a:pPr lvl="1"/>
            <a:r>
              <a:rPr lang="en-GB" dirty="0"/>
              <a:t>Leads to being self-centred</a:t>
            </a:r>
          </a:p>
          <a:p>
            <a:endParaRPr lang="en-GB" dirty="0"/>
          </a:p>
          <a:p>
            <a:endParaRPr lang="en-GB" dirty="0"/>
          </a:p>
        </p:txBody>
      </p:sp>
      <p:pic>
        <p:nvPicPr>
          <p:cNvPr id="4" name="Picture 3" descr="A close up of a logo&#10;&#10;Description automatically generated">
            <a:extLst>
              <a:ext uri="{FF2B5EF4-FFF2-40B4-BE49-F238E27FC236}">
                <a16:creationId xmlns:a16="http://schemas.microsoft.com/office/drawing/2014/main" id="{775739BD-6DE6-411C-A930-9BB0E67D23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420851139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 why is the Psychological Contract important</a:t>
            </a:r>
          </a:p>
        </p:txBody>
      </p:sp>
      <p:sp>
        <p:nvSpPr>
          <p:cNvPr id="3" name="Content Placeholder 2"/>
          <p:cNvSpPr>
            <a:spLocks noGrp="1"/>
          </p:cNvSpPr>
          <p:nvPr>
            <p:ph idx="1"/>
          </p:nvPr>
        </p:nvSpPr>
        <p:spPr/>
        <p:txBody>
          <a:bodyPr/>
          <a:lstStyle/>
          <a:p>
            <a:r>
              <a:rPr lang="en-GB" dirty="0"/>
              <a:t>a key element to helping today’s managers understand the nature and direction of their relationships with employees. </a:t>
            </a:r>
          </a:p>
          <a:p>
            <a:r>
              <a:rPr lang="en-GB" dirty="0"/>
              <a:t>management of the psychological contract can aid job performance, reduce staff turnover and lead to higher job satisfaction.</a:t>
            </a:r>
          </a:p>
          <a:p>
            <a:pPr marL="0" indent="0">
              <a:buNone/>
            </a:pPr>
            <a:r>
              <a:rPr lang="en-GB" dirty="0"/>
              <a:t>				 Del Campo (2007)  </a:t>
            </a:r>
          </a:p>
        </p:txBody>
      </p:sp>
      <p:pic>
        <p:nvPicPr>
          <p:cNvPr id="4" name="Picture 3" descr="A close up of a logo&#10;&#10;Description automatically generated">
            <a:extLst>
              <a:ext uri="{FF2B5EF4-FFF2-40B4-BE49-F238E27FC236}">
                <a16:creationId xmlns:a16="http://schemas.microsoft.com/office/drawing/2014/main" id="{F051307A-EC7B-42FF-AF44-B58AFA1510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1122008848"/>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Methodolgy</a:t>
            </a:r>
            <a:endParaRPr lang="en-GB" dirty="0"/>
          </a:p>
        </p:txBody>
      </p:sp>
      <p:sp>
        <p:nvSpPr>
          <p:cNvPr id="3" name="Content Placeholder 2"/>
          <p:cNvSpPr>
            <a:spLocks noGrp="1"/>
          </p:cNvSpPr>
          <p:nvPr>
            <p:ph idx="1"/>
          </p:nvPr>
        </p:nvSpPr>
        <p:spPr/>
        <p:txBody>
          <a:bodyPr/>
          <a:lstStyle/>
          <a:p>
            <a:r>
              <a:rPr lang="en-GB" dirty="0"/>
              <a:t>Phenomenological – lived experiences</a:t>
            </a:r>
          </a:p>
          <a:p>
            <a:r>
              <a:rPr lang="en-GB" dirty="0"/>
              <a:t>Three groups of 3 universities</a:t>
            </a:r>
          </a:p>
          <a:p>
            <a:r>
              <a:rPr lang="en-GB" dirty="0"/>
              <a:t>2 academics per university </a:t>
            </a:r>
          </a:p>
          <a:p>
            <a:r>
              <a:rPr lang="en-GB" dirty="0"/>
              <a:t>18 case records</a:t>
            </a:r>
          </a:p>
          <a:p>
            <a:pPr lvl="1"/>
            <a:r>
              <a:rPr lang="en-GB" dirty="0"/>
              <a:t>Questionnaire based on PCI</a:t>
            </a:r>
          </a:p>
          <a:p>
            <a:pPr lvl="1"/>
            <a:r>
              <a:rPr lang="en-GB" dirty="0"/>
              <a:t>Interview</a:t>
            </a:r>
          </a:p>
          <a:p>
            <a:endParaRPr lang="en-GB" dirty="0"/>
          </a:p>
        </p:txBody>
      </p:sp>
      <p:pic>
        <p:nvPicPr>
          <p:cNvPr id="4" name="Picture 3" descr="A close up of a logo&#10;&#10;Description automatically generated">
            <a:extLst>
              <a:ext uri="{FF2B5EF4-FFF2-40B4-BE49-F238E27FC236}">
                <a16:creationId xmlns:a16="http://schemas.microsoft.com/office/drawing/2014/main" id="{0AF68373-3727-43EE-AEA5-0194851E76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805264"/>
            <a:ext cx="1572766" cy="880749"/>
          </a:xfrm>
          <a:prstGeom prst="rect">
            <a:avLst/>
          </a:prstGeom>
        </p:spPr>
      </p:pic>
    </p:spTree>
    <p:extLst>
      <p:ext uri="{BB962C8B-B14F-4D97-AF65-F5344CB8AC3E}">
        <p14:creationId xmlns:p14="http://schemas.microsoft.com/office/powerpoint/2010/main" val="2887902105"/>
      </p:ext>
    </p:extLst>
  </p:cSld>
  <p:clrMapOvr>
    <a:masterClrMapping/>
  </p:clrMapOvr>
  <p:transition spd="med">
    <p:fade/>
  </p:transition>
</p:sld>
</file>

<file path=ppt/theme/theme1.xml><?xml version="1.0" encoding="utf-8"?>
<a:theme xmlns:a="http://schemas.openxmlformats.org/drawingml/2006/main" name="YSJ">
  <a:themeElements>
    <a:clrScheme name="YSJ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YSJ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YSJ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YSJ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YSJ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YSJ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YSJ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YSJ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YSJ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YSJ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YSJ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YSJ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YSJ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YSJ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YSJ</Template>
  <TotalTime>793</TotalTime>
  <Words>900</Words>
  <Application>Microsoft Office PowerPoint</Application>
  <PresentationFormat>On-screen Show (4:3)</PresentationFormat>
  <Paragraphs>114</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YSJ</vt:lpstr>
      <vt:lpstr>PowerPoint Presentation</vt:lpstr>
      <vt:lpstr>Objectives of the research</vt:lpstr>
      <vt:lpstr>The Psychological Contract</vt:lpstr>
      <vt:lpstr>Academic Psychological Contract</vt:lpstr>
      <vt:lpstr>General Debates</vt:lpstr>
      <vt:lpstr>Multiplicity of the Psychological Contract</vt:lpstr>
      <vt:lpstr>Context Debates</vt:lpstr>
      <vt:lpstr>So why is the Psychological Contract important</vt:lpstr>
      <vt:lpstr>Methodolgy</vt:lpstr>
      <vt:lpstr>Findings Manifestation</vt:lpstr>
      <vt:lpstr>Academics and Multiplicity</vt:lpstr>
      <vt:lpstr>Findings Discretionary Effort</vt:lpstr>
      <vt:lpstr>Findings Autonomy and Managerialism</vt:lpstr>
      <vt:lpstr>Findings Academic Citizenship</vt:lpstr>
      <vt:lpstr>Suggestion</vt:lpstr>
      <vt:lpstr>To finish …</vt:lpstr>
      <vt:lpstr>References</vt:lpstr>
      <vt:lpstr>Any Questions?</vt:lpstr>
    </vt:vector>
  </TitlesOfParts>
  <Company>York St John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a.johnston</dc:creator>
  <cp:lastModifiedBy>Alan Johnston</cp:lastModifiedBy>
  <cp:revision>58</cp:revision>
  <dcterms:created xsi:type="dcterms:W3CDTF">2013-11-21T15:28:09Z</dcterms:created>
  <dcterms:modified xsi:type="dcterms:W3CDTF">2022-06-08T11:32:24Z</dcterms:modified>
</cp:coreProperties>
</file>