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5" r:id="rId5"/>
    <p:sldId id="269" r:id="rId6"/>
    <p:sldId id="277" r:id="rId7"/>
    <p:sldId id="270" r:id="rId8"/>
    <p:sldId id="278" r:id="rId9"/>
    <p:sldId id="279" r:id="rId10"/>
    <p:sldId id="271" r:id="rId11"/>
    <p:sldId id="280" r:id="rId12"/>
    <p:sldId id="283" r:id="rId13"/>
    <p:sldId id="281" r:id="rId14"/>
    <p:sldId id="284" r:id="rId15"/>
    <p:sldId id="282" r:id="rId16"/>
    <p:sldId id="286" r:id="rId17"/>
    <p:sldId id="285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E2F19-6363-46A0-A9DA-16110E7D91F2}" v="10" dt="2022-06-08T12:34:30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4649"/>
  </p:normalViewPr>
  <p:slideViewPr>
    <p:cSldViewPr snapToGrid="0" snapToObjects="1">
      <p:cViewPr varScale="1">
        <p:scale>
          <a:sx n="72" d="100"/>
          <a:sy n="72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AB1C-92A3-426A-9D47-C70A02A7CEB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C4669-A48F-4552-B51C-56DFECE03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3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C4669-A48F-4552-B51C-56DFECE03F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C80-BDF0-284F-983D-CDD538A22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7" y="3562164"/>
            <a:ext cx="7315200" cy="1909763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4F870-FE55-9342-BDC8-29AEAFA73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7" y="5564003"/>
            <a:ext cx="7315200" cy="623733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4AF92-BE70-2748-A415-4CE1E393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8B84B-0FE5-0542-A778-2D3FEF17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482AF-6D65-1D46-8B12-C05259A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370E-1A2B-9E43-856D-7B66FC2C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559B4-A3EB-614E-A626-E6683AC63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DB589-8387-FD44-86D1-2BE57F4E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A0EA4-54B1-3F4C-A484-6DD71D34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372E-FAA1-864E-9EC3-08971E41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F0135-E6B6-4A4E-93C1-3C3A6CBC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0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14B7-62F5-C84B-949F-1F5BB73F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7EC9-1C06-BB4E-AE28-510A7B78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803-203D-4449-BDCA-57B1A763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1445-642E-8141-B678-EEB2A955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B512-99CC-2A4B-8E41-341A5D3F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14B7-62F5-C84B-949F-1F5BB73F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02" y="365125"/>
            <a:ext cx="65148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7EC9-1C06-BB4E-AE28-510A7B78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1" y="1847850"/>
            <a:ext cx="6514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803-203D-4449-BDCA-57B1A763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1445-642E-8141-B678-EEB2A955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B512-99CC-2A4B-8E41-341A5D3F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AA3F-D5C5-C14E-9C21-5898AA2B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3684233"/>
            <a:ext cx="7308850" cy="1854786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700CC-7F2A-B54A-A572-696CB8D2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7" y="5566008"/>
            <a:ext cx="7308850" cy="603974"/>
          </a:xfrm>
          <a:solidFill>
            <a:schemeClr val="bg2">
              <a:tint val="95000"/>
              <a:satMod val="170000"/>
              <a:alpha val="90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20F7D-D1C2-5B45-B87F-41AA7B74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097EA-1306-054B-8E45-686E46D0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85BE-0809-8740-A8C7-367DF111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3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68D2-D7FD-F940-A3EF-D6C63B93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7FFF4-AD64-B240-ACF8-7CF3B6888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2651" y="1825625"/>
            <a:ext cx="41147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82354-96E1-054F-9DB2-40D83785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473FA-61FD-284A-8F5D-0518958B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D342F-B024-4F4E-891A-AA6F9684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BE494-E529-224B-8CC9-989D4067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FBDA-7C5C-0F45-BBD2-35E8D8D4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F3CF7-4588-AE42-AFFE-CEF4476A9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1148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B392B-0516-7143-A7FB-9BC6C9845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11480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3423B-0367-0F4D-95BE-1EB859A7D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847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68575-2FA5-2745-A958-997237B4D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847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56308F-755B-5B48-997D-20023333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77825-8840-D640-98DD-A6BA38F8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94879-6747-FE44-873E-D7779462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66A4-2AA7-6642-B1AD-BE2017F3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9C74E-63D0-2745-B5F4-6F9F619C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C9DAF-7234-CA44-A326-99526032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09723-C93F-B74F-A6E2-9FB52179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1EB65-BC05-854B-B54C-55C1F17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81EED-7C2E-734A-BE6E-2074A2BE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7F776-BDA6-E74E-80D1-FBFD9176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077A-2037-654E-80AD-E538D1AE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248C-3F32-3B4A-9E77-13F736D6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7912C-D678-E94E-BEB1-DB04B2261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BED57-2F64-5045-AE76-EC4797B1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2C58A-4CCD-104E-B029-52DCE4C2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041C0-82B5-CA41-A983-777C1247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1F1DA-8548-C140-9882-23E32B67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" y="365125"/>
            <a:ext cx="50962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097C-1613-D945-9B25-7F8572F0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47850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6015-1178-0A4D-9EEE-0CEEB2619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09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E772-AE27-5C48-BEDD-D8E52C452A01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8ABB-F776-264C-A810-F7FB76092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0"/>
            <a:ext cx="457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BC23-13F1-9A44-8DAB-A1B57511F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65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6057-7D07-8F48-9C4F-548CBD7CF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E30140-7EC2-4B4A-98EA-0A1D7135A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3" y="422802"/>
            <a:ext cx="7785902" cy="991367"/>
          </a:xfrm>
        </p:spPr>
        <p:txBody>
          <a:bodyPr/>
          <a:lstStyle/>
          <a:p>
            <a:pPr algn="l"/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Accidental Leader:  A Leadership Study Exploring Volunteer Activity during Covid-19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446371-EB7B-E74C-B26F-651FFC5A6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013" y="1424080"/>
            <a:ext cx="7315200" cy="623733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Susan Walsh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York Business School, York St John University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Alan Johnston, York Business School, York St John University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3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7952F-7FB0-5243-935A-028BB5AA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7078"/>
            <a:ext cx="10676351" cy="851452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D58EFE-58D0-2240-99D3-3E9128CF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1076"/>
            <a:ext cx="10278786" cy="33558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Was leadership present in the group?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role did leadership take in the group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What was the group perception of leadership?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 role of culture in the group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 Accidental Leader</a:t>
            </a:r>
          </a:p>
        </p:txBody>
      </p:sp>
    </p:spTree>
    <p:extLst>
      <p:ext uri="{BB962C8B-B14F-4D97-AF65-F5344CB8AC3E}">
        <p14:creationId xmlns:p14="http://schemas.microsoft.com/office/powerpoint/2010/main" val="91533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7952F-7FB0-5243-935A-028BB5AA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7078"/>
            <a:ext cx="10676351" cy="851452"/>
          </a:xfrm>
        </p:spPr>
        <p:txBody>
          <a:bodyPr/>
          <a:lstStyle/>
          <a:p>
            <a:r>
              <a:rPr lang="en-US" dirty="0"/>
              <a:t>A Working Definition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D58EFE-58D0-2240-99D3-3E9128CF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1076"/>
            <a:ext cx="10278786" cy="33558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/>
              <a:t>‘Accidental Leaders achieve success when underpinned by the creation, and active promotion, of a community culture, within which members of the community (</a:t>
            </a:r>
            <a:r>
              <a:rPr lang="en-US" sz="2000" i="1" dirty="0" err="1"/>
              <a:t>organisation</a:t>
            </a:r>
            <a:r>
              <a:rPr lang="en-US" sz="2000" i="1" dirty="0"/>
              <a:t>) are inspired, motivated, empowered and facilitated to collaborate, create, and share best practice whilst working towards a mutually agreed vision.’</a:t>
            </a:r>
          </a:p>
        </p:txBody>
      </p:sp>
    </p:spTree>
    <p:extLst>
      <p:ext uri="{BB962C8B-B14F-4D97-AF65-F5344CB8AC3E}">
        <p14:creationId xmlns:p14="http://schemas.microsoft.com/office/powerpoint/2010/main" val="97162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7952F-7FB0-5243-935A-028BB5AA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7078"/>
            <a:ext cx="10676351" cy="851452"/>
          </a:xfrm>
        </p:spPr>
        <p:txBody>
          <a:bodyPr/>
          <a:lstStyle/>
          <a:p>
            <a:r>
              <a:rPr lang="en-US"/>
              <a:t>The Leadership Wheel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7F4DD6-C8CE-34BA-D443-B2FAFAA81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13" y="1361187"/>
            <a:ext cx="7004374" cy="4376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4C27B-822C-01E5-17D7-ACCA63C12048}"/>
              </a:ext>
            </a:extLst>
          </p:cNvPr>
          <p:cNvSpPr txBox="1"/>
          <p:nvPr/>
        </p:nvSpPr>
        <p:spPr>
          <a:xfrm>
            <a:off x="9112102" y="6188149"/>
            <a:ext cx="290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Walsh &amp; Johnston, 2022</a:t>
            </a:r>
          </a:p>
        </p:txBody>
      </p:sp>
    </p:spTree>
    <p:extLst>
      <p:ext uri="{BB962C8B-B14F-4D97-AF65-F5344CB8AC3E}">
        <p14:creationId xmlns:p14="http://schemas.microsoft.com/office/powerpoint/2010/main" val="60285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7952F-7FB0-5243-935A-028BB5AA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7078"/>
            <a:ext cx="10676351" cy="85145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D58EFE-58D0-2240-99D3-3E9128CF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1076"/>
            <a:ext cx="10278786" cy="33558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Accidental Leadership can be effective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Community Culture promotes effective </a:t>
            </a:r>
            <a:r>
              <a:rPr lang="en-US" sz="2000" dirty="0" err="1"/>
              <a:t>behaviours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Unexpected, yet incredibly valuable, impact on volunteer wellbeing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Consider how we can use this new knowledge and develop better practice</a:t>
            </a:r>
          </a:p>
        </p:txBody>
      </p:sp>
    </p:spTree>
    <p:extLst>
      <p:ext uri="{BB962C8B-B14F-4D97-AF65-F5344CB8AC3E}">
        <p14:creationId xmlns:p14="http://schemas.microsoft.com/office/powerpoint/2010/main" val="160646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0135-A80A-2E45-8C8F-597C9289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2" y="2052085"/>
            <a:ext cx="11172692" cy="4699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Thank you!</a:t>
            </a:r>
          </a:p>
          <a:p>
            <a:pPr marL="0" indent="0" algn="ctr">
              <a:buNone/>
            </a:pPr>
            <a:r>
              <a:rPr lang="en-GB" sz="3600" dirty="0"/>
              <a:t>Any questions?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891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EB74-56CB-C14A-A0A6-80BB6946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8678"/>
            <a:ext cx="782805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0135-A80A-2E45-8C8F-597C9289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148317"/>
            <a:ext cx="11172692" cy="46995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1800" dirty="0"/>
              <a:t>Britton, N., R. (1991) ‘Permanent Disaster Volunteers: Where do they fit</a:t>
            </a:r>
            <a:r>
              <a:rPr lang="en-GB" sz="1800" i="1" dirty="0"/>
              <a:t>?’  Non-profit and Voluntary Sector Quarterly,</a:t>
            </a:r>
            <a:r>
              <a:rPr lang="en-GB" sz="1800" dirty="0"/>
              <a:t> 20, pp.395-414.</a:t>
            </a:r>
          </a:p>
          <a:p>
            <a:pPr marL="0" indent="0">
              <a:buNone/>
            </a:pPr>
            <a:r>
              <a:rPr lang="en-GB" sz="1800" dirty="0"/>
              <a:t>Chartered Management Institute (2017) Management Manifesto Available from: https://www.managers.org.uk/~/media/Files/insight-policy/cmi-manifesto-2019.pdf (Accessed: 14th January 2022)</a:t>
            </a:r>
          </a:p>
          <a:p>
            <a:pPr marL="0" indent="0">
              <a:buNone/>
            </a:pPr>
            <a:r>
              <a:rPr lang="en-GB" sz="1800" dirty="0"/>
              <a:t>Eakin, L. (2001</a:t>
            </a:r>
            <a:r>
              <a:rPr lang="en-GB" sz="1800" i="1" dirty="0"/>
              <a:t>). An Overview of the Funding of Canada’s Voluntary Sector. Ottawa</a:t>
            </a:r>
            <a:r>
              <a:rPr lang="en-GB" sz="1800" dirty="0"/>
              <a:t>, ON: Voluntary Sector Initiative Working Group on Financing. 9. </a:t>
            </a:r>
          </a:p>
          <a:p>
            <a:pPr marL="0" indent="0">
              <a:buNone/>
            </a:pPr>
            <a:r>
              <a:rPr lang="en-GB" sz="1800" dirty="0"/>
              <a:t>Edwards, S. L. (2016) ‘Narrative analysis: How students learn from stories of practice’, </a:t>
            </a:r>
            <a:r>
              <a:rPr lang="en-GB" sz="1800" i="1" dirty="0"/>
              <a:t>Nurse Researcher</a:t>
            </a:r>
            <a:r>
              <a:rPr lang="en-GB" sz="1800" dirty="0"/>
              <a:t>, 23(3), pp.18-25.</a:t>
            </a:r>
          </a:p>
          <a:p>
            <a:pPr marL="0" indent="0">
              <a:buNone/>
            </a:pPr>
            <a:r>
              <a:rPr lang="en-GB" sz="1800" dirty="0"/>
              <a:t>Handy, C. (1988) </a:t>
            </a:r>
            <a:r>
              <a:rPr lang="en-GB" sz="1800" i="1" dirty="0"/>
              <a:t>Understanding Voluntary Organisations</a:t>
            </a:r>
            <a:r>
              <a:rPr lang="en-GB" sz="1800" dirty="0"/>
              <a:t>, London, Penguin.</a:t>
            </a:r>
          </a:p>
          <a:p>
            <a:pPr marL="0" indent="0">
              <a:buNone/>
            </a:pPr>
            <a:r>
              <a:rPr lang="en-GB" sz="1800" dirty="0"/>
              <a:t>Kars-</a:t>
            </a:r>
            <a:r>
              <a:rPr lang="en-GB" sz="1800" dirty="0" err="1"/>
              <a:t>Unluoglu</a:t>
            </a:r>
            <a:r>
              <a:rPr lang="en-GB" sz="1800" dirty="0"/>
              <a:t> S, Jarvis C, </a:t>
            </a:r>
            <a:r>
              <a:rPr lang="en-GB" sz="1800" dirty="0" err="1"/>
              <a:t>Gaggiotti</a:t>
            </a:r>
            <a:r>
              <a:rPr lang="en-GB" sz="1800" dirty="0"/>
              <a:t> H. (2022) ‘</a:t>
            </a:r>
            <a:r>
              <a:rPr lang="en-GB" sz="1800" dirty="0" err="1"/>
              <a:t>Unleading</a:t>
            </a:r>
            <a:r>
              <a:rPr lang="en-GB" sz="1800" dirty="0"/>
              <a:t> during a pandemic: Scrutinising leadership and its impact in a state of exception.’ </a:t>
            </a:r>
            <a:r>
              <a:rPr lang="en-GB" sz="1800" i="1" dirty="0"/>
              <a:t>Leadership</a:t>
            </a:r>
            <a:r>
              <a:rPr lang="en-GB" sz="1800" dirty="0"/>
              <a:t>, 18(2), pp.277-297. </a:t>
            </a:r>
            <a:r>
              <a:rPr lang="en-GB" sz="1800" dirty="0" err="1"/>
              <a:t>doi</a:t>
            </a:r>
            <a:r>
              <a:rPr lang="en-GB" sz="1800" dirty="0"/>
              <a:t>: 10.1177/17427150211063382. PMID: 35432572; PMCID: PMC9001057.</a:t>
            </a:r>
          </a:p>
          <a:p>
            <a:pPr marL="0" indent="0">
              <a:buNone/>
            </a:pPr>
            <a:r>
              <a:rPr lang="en-GB" sz="1800" dirty="0"/>
              <a:t>Kendra, J. and </a:t>
            </a:r>
            <a:r>
              <a:rPr lang="en-GB" sz="1800" dirty="0" err="1"/>
              <a:t>Wachtendorf</a:t>
            </a:r>
            <a:r>
              <a:rPr lang="en-GB" sz="1800" dirty="0"/>
              <a:t>, T. (2002) </a:t>
            </a:r>
            <a:r>
              <a:rPr lang="en-GB" sz="1800" i="1" dirty="0"/>
              <a:t>Creativity in Emergency Response After the World Trade </a:t>
            </a:r>
            <a:r>
              <a:rPr lang="en-GB" sz="1800" i="1" dirty="0" err="1"/>
              <a:t>Center</a:t>
            </a:r>
            <a:r>
              <a:rPr lang="en-GB" sz="1800" i="1" dirty="0"/>
              <a:t> Attack. </a:t>
            </a:r>
            <a:r>
              <a:rPr lang="en-GB" sz="1800" dirty="0"/>
              <a:t>(324). University of Delaware: Disaster Research </a:t>
            </a:r>
            <a:r>
              <a:rPr lang="en-GB" sz="1800" dirty="0" err="1"/>
              <a:t>Center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Marsh, M. (2013) </a:t>
            </a:r>
            <a:r>
              <a:rPr lang="en-GB" sz="1800" i="1" dirty="0"/>
              <a:t>Dame Mary Marsh Review of Skills &amp; Leadership in the VCSE Sector</a:t>
            </a:r>
            <a:r>
              <a:rPr lang="en-GB" sz="1800" dirty="0"/>
              <a:t>. London: Cabinet Office</a:t>
            </a:r>
          </a:p>
          <a:p>
            <a:pPr marL="0" indent="0">
              <a:buNone/>
            </a:pPr>
            <a:r>
              <a:rPr lang="en-GB" sz="1800" dirty="0"/>
              <a:t>Perry, J. L. (2010) </a:t>
            </a:r>
            <a:r>
              <a:rPr lang="en-GB" sz="1800" i="1" dirty="0"/>
              <a:t>The Jossey-bass reader on non-profit and public leadership</a:t>
            </a:r>
            <a:r>
              <a:rPr lang="en-GB" sz="1800" dirty="0"/>
              <a:t>.  San Francisco: Wiley.</a:t>
            </a:r>
          </a:p>
          <a:p>
            <a:pPr marL="0" indent="0">
              <a:buNone/>
            </a:pPr>
            <a:r>
              <a:rPr lang="en-GB" sz="1800" dirty="0"/>
              <a:t>Peter, L. J., and Hull, R. [1969] </a:t>
            </a:r>
            <a:r>
              <a:rPr lang="en-GB" sz="1800" i="1" dirty="0"/>
              <a:t>The Peter Principle</a:t>
            </a:r>
            <a:r>
              <a:rPr lang="en-GB" sz="1800" dirty="0"/>
              <a:t>. Pan Books.</a:t>
            </a:r>
          </a:p>
          <a:p>
            <a:pPr marL="0" indent="0">
              <a:buNone/>
            </a:pPr>
            <a:r>
              <a:rPr lang="en-GB" sz="1800" dirty="0" err="1"/>
              <a:t>Salamon</a:t>
            </a:r>
            <a:r>
              <a:rPr lang="en-GB" sz="1800" dirty="0"/>
              <a:t>, L. M. (1987). “Partners in Public Service: The Scope and Theory of Government </a:t>
            </a:r>
            <a:r>
              <a:rPr lang="en-GB" sz="1800" dirty="0" err="1"/>
              <a:t>Nonprofit</a:t>
            </a:r>
            <a:r>
              <a:rPr lang="en-GB" sz="1800" dirty="0"/>
              <a:t> Relations.” in Walter W. Powell. (ed.) </a:t>
            </a:r>
            <a:r>
              <a:rPr lang="en-GB" sz="1800" i="1" dirty="0"/>
              <a:t>The </a:t>
            </a:r>
            <a:r>
              <a:rPr lang="en-GB" sz="1800" i="1" dirty="0" err="1"/>
              <a:t>Nonprofit</a:t>
            </a:r>
            <a:r>
              <a:rPr lang="en-GB" sz="1800" i="1" dirty="0"/>
              <a:t> Sector: A Research Handbook</a:t>
            </a:r>
            <a:r>
              <a:rPr lang="en-GB" sz="1800" dirty="0"/>
              <a:t>. New Haven: Yale University Press, pp. 99-177.</a:t>
            </a:r>
          </a:p>
          <a:p>
            <a:pPr marL="0" indent="0">
              <a:buNone/>
            </a:pPr>
            <a:r>
              <a:rPr lang="en-GB" sz="1800" dirty="0"/>
              <a:t>Stake, R. E. (1995) </a:t>
            </a:r>
            <a:r>
              <a:rPr lang="en-GB" sz="1800" i="1" dirty="0"/>
              <a:t>The art of case study research. Thousand Oaks</a:t>
            </a:r>
            <a:r>
              <a:rPr lang="en-GB" sz="1800" dirty="0"/>
              <a:t>, CA: SAGE Publications.</a:t>
            </a:r>
          </a:p>
          <a:p>
            <a:pPr marL="0" indent="0">
              <a:buNone/>
            </a:pPr>
            <a:r>
              <a:rPr lang="en-GB" sz="1800" dirty="0"/>
              <a:t>Terry, V., Rees, J. and Jacklin-Jarvis, C. (2020) The difference leadership makes? Debating and conceptualising leadership in the UK voluntary sector. </a:t>
            </a:r>
            <a:r>
              <a:rPr lang="en-GB" sz="1800" i="1" dirty="0"/>
              <a:t>Voluntary Sector Review</a:t>
            </a:r>
            <a:r>
              <a:rPr lang="en-GB" sz="1800" dirty="0"/>
              <a:t>, 11 (1), pp.99-111.</a:t>
            </a:r>
          </a:p>
          <a:p>
            <a:pPr marL="0" indent="0">
              <a:buNone/>
            </a:pPr>
            <a:r>
              <a:rPr lang="en-GB" sz="1800" dirty="0"/>
              <a:t>Walsh, S. &amp; Johnston, A. (2022) ‘Volunteering during Covid-19:Leadership Matters – The Case of Scrubs’, </a:t>
            </a:r>
            <a:r>
              <a:rPr lang="en-GB" sz="1800" i="1" dirty="0"/>
              <a:t>Voluntary Sector Review</a:t>
            </a:r>
            <a:r>
              <a:rPr lang="en-GB" sz="1800" dirty="0"/>
              <a:t>, In Press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807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7952F-7FB0-5243-935A-028BB5AA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7078"/>
            <a:ext cx="10676351" cy="85145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D58EFE-58D0-2240-99D3-3E9128CF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1076"/>
            <a:ext cx="10278786" cy="33558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Step back and recall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UK was in the first ‘lockdown, little was known about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legislation, new ‘normal’, new </a:t>
            </a:r>
            <a:r>
              <a:rPr lang="en-US" sz="2000" dirty="0" err="1"/>
              <a:t>behaviours</a:t>
            </a:r>
            <a:endParaRPr lang="en-US" sz="2000" dirty="0"/>
          </a:p>
          <a:p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This paper contributes to an understanding of this period of time, and acknowledges the unique characteristics that produce this research and evaluates the role of the:</a:t>
            </a:r>
          </a:p>
          <a:p>
            <a:pPr algn="ctr"/>
            <a:r>
              <a:rPr lang="en-US" sz="2000" b="1" dirty="0"/>
              <a:t>The Accidental Leader</a:t>
            </a:r>
          </a:p>
        </p:txBody>
      </p:sp>
    </p:spTree>
    <p:extLst>
      <p:ext uri="{BB962C8B-B14F-4D97-AF65-F5344CB8AC3E}">
        <p14:creationId xmlns:p14="http://schemas.microsoft.com/office/powerpoint/2010/main" val="304487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7952F-7FB0-5243-935A-028BB5AA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7078"/>
            <a:ext cx="10676351" cy="85145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D58EFE-58D0-2240-99D3-3E9128CF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1076"/>
            <a:ext cx="10278786" cy="335584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Explore how leadership occurred in a group made up entirely of spontaneous volunteers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Identify the role that leadership took in this group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Understand the group perception of leadership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Consider was Accidental leadership present, and if so, what impact it had on success</a:t>
            </a:r>
          </a:p>
        </p:txBody>
      </p:sp>
    </p:spTree>
    <p:extLst>
      <p:ext uri="{BB962C8B-B14F-4D97-AF65-F5344CB8AC3E}">
        <p14:creationId xmlns:p14="http://schemas.microsoft.com/office/powerpoint/2010/main" val="215865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EB74-56CB-C14A-A0A6-80BB6946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4837176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0135-A80A-2E45-8C8F-597C9289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415143"/>
            <a:ext cx="10147663" cy="446314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 Third Sector (TS) – a complex, dynamic, arguably unstable, mix of </a:t>
            </a:r>
            <a:r>
              <a:rPr lang="en-US" sz="2400" dirty="0" err="1"/>
              <a:t>organisations</a:t>
            </a:r>
            <a:r>
              <a:rPr lang="en-US" sz="2400" dirty="0"/>
              <a:t> that range in size and function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dirty="0"/>
              <a:t>(Handy, 1988, </a:t>
            </a:r>
            <a:r>
              <a:rPr lang="en-US" sz="1800" dirty="0" err="1"/>
              <a:t>Salamon</a:t>
            </a:r>
            <a:r>
              <a:rPr lang="en-US" sz="1800" dirty="0"/>
              <a:t>, 1987, Eakin, 2001 and Perry, 2010)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TS Leadership is an </a:t>
            </a:r>
            <a:r>
              <a:rPr lang="en-US" sz="2400" dirty="0" err="1"/>
              <a:t>organisation</a:t>
            </a:r>
            <a:r>
              <a:rPr lang="en-US" sz="2400" dirty="0"/>
              <a:t>-wide collaboration,  with shared accountability that possesses the capability to produce an ‘inclusive approach’ which echoes the values of the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dirty="0"/>
              <a:t>(Terry et al, 2020)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Leading through Covid necessitated a fluid approach involving leading and </a:t>
            </a:r>
            <a:r>
              <a:rPr lang="en-US" sz="2400" dirty="0" err="1"/>
              <a:t>unleading</a:t>
            </a:r>
            <a:r>
              <a:rPr lang="en-US" sz="2400" dirty="0"/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700" dirty="0"/>
              <a:t>(Kars- </a:t>
            </a:r>
            <a:r>
              <a:rPr lang="en-US" sz="1700" dirty="0" err="1"/>
              <a:t>Unuoglu</a:t>
            </a:r>
            <a:r>
              <a:rPr lang="en-US" sz="1700" dirty="0"/>
              <a:t> et al, 2022)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31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EB74-56CB-C14A-A0A6-80BB6946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5125"/>
            <a:ext cx="782805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Challenge of Leading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0135-A80A-2E45-8C8F-597C9289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90688"/>
            <a:ext cx="10572206" cy="440531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/>
              <a:t>Leadership of volunteers is suggested as transactional and transformational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800" dirty="0"/>
              <a:t>(Fogarty, 2020)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Spontaneous Volunteers “come together for the first time to pursue a specific task or series of tasks prompted by changing, often unexpected situations requiring immediate action”, and not always a welcomed response.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800" dirty="0"/>
              <a:t>(Britton, 1991, p.405)</a:t>
            </a:r>
          </a:p>
          <a:p>
            <a:pPr algn="just">
              <a:lnSpc>
                <a:spcPct val="110000"/>
              </a:lnSpc>
            </a:pPr>
            <a:r>
              <a:rPr lang="en-US" sz="2000" dirty="0"/>
              <a:t>Formation of emergent groups that are disinterested with bureaucracy and traditional models of leadership.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800" dirty="0"/>
              <a:t>(Kendra &amp; </a:t>
            </a:r>
            <a:r>
              <a:rPr lang="en-US" sz="1800" dirty="0" err="1"/>
              <a:t>Wachtendorf</a:t>
            </a:r>
            <a:r>
              <a:rPr lang="en-US" sz="1800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97594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EB74-56CB-C14A-A0A6-80BB6946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5125"/>
            <a:ext cx="782805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Accidental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0135-A80A-2E45-8C8F-597C9289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18067"/>
            <a:ext cx="9908650" cy="38218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Lack of theoretical and empirical research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Term emerges from The Peter Principle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dirty="0"/>
              <a:t> (Peter &amp; Hull, 1969)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Associated with poor results that cost billions to the economy each year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dirty="0"/>
              <a:t>(CMI, 2017)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 Third Sector needs to “identify non-traditional leaders and create new pathways to leadership development.”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800" dirty="0"/>
              <a:t>(The Marsh Review, 2013, p.10</a:t>
            </a:r>
            <a:r>
              <a:rPr lang="en-US" sz="1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6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F1006-D678-7E4D-83F1-99589DE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6E378-E0BF-954B-8C34-6C9AF18C0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578429"/>
            <a:ext cx="10274527" cy="456111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A Narrative Research approach enabling the participants to tell their stories, appropriate to the unknown and emerging research topic of Covid-19                          </a:t>
            </a:r>
            <a:r>
              <a:rPr lang="en-US" sz="1700" dirty="0"/>
              <a:t>(Edwards, 2016)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An exploratory case study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With arguably unique and interesting characteristics that can be considered an ‘intrinsic case study’, providing benefit and insight</a:t>
            </a:r>
            <a:r>
              <a:rPr lang="en-US" dirty="0"/>
              <a:t>			          </a:t>
            </a:r>
            <a:r>
              <a:rPr lang="en-US" sz="1700" dirty="0"/>
              <a:t>(Stake, 1995, p.3)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Considers the narratives of 8 participants alongside a variety of artefacts produced by the group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Categorical content analysis to produce patterns, connections and themes</a:t>
            </a:r>
          </a:p>
        </p:txBody>
      </p:sp>
    </p:spTree>
    <p:extLst>
      <p:ext uri="{BB962C8B-B14F-4D97-AF65-F5344CB8AC3E}">
        <p14:creationId xmlns:p14="http://schemas.microsoft.com/office/powerpoint/2010/main" val="63219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F1006-D678-7E4D-83F1-99589DEC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365125"/>
            <a:ext cx="7304314" cy="1387475"/>
          </a:xfrm>
        </p:spPr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C16654F-739C-5BD8-79E8-1F3AA5911979}"/>
              </a:ext>
            </a:extLst>
          </p:cNvPr>
          <p:cNvSpPr/>
          <p:nvPr/>
        </p:nvSpPr>
        <p:spPr>
          <a:xfrm>
            <a:off x="7627084" y="968830"/>
            <a:ext cx="3111795" cy="1477508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I started it from a phone call…from a GP surgery and I foolishly asked if they needed anything else (laughing).” Kate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F9293FA-D338-28B4-9CE0-F8CFEF532B56}"/>
              </a:ext>
            </a:extLst>
          </p:cNvPr>
          <p:cNvSpPr/>
          <p:nvPr/>
        </p:nvSpPr>
        <p:spPr>
          <a:xfrm>
            <a:off x="8738953" y="3007566"/>
            <a:ext cx="2962433" cy="1996535"/>
          </a:xfrm>
          <a:prstGeom prst="wedgeRoundRectCallout">
            <a:avLst/>
          </a:prstGeom>
          <a:noFill/>
          <a:ln w="38100">
            <a:solidFill>
              <a:srgbClr val="006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“…it mushroomed very quickly into this group who everyone thought I was the leader but in actual fact it led itself… (pause) to a point it led itself”. Kate</a:t>
            </a:r>
            <a:endParaRPr lang="en-GB" sz="16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9F95E2-3166-FE6C-8DC0-0ECDA7D923F6}"/>
              </a:ext>
            </a:extLst>
          </p:cNvPr>
          <p:cNvSpPr/>
          <p:nvPr/>
        </p:nvSpPr>
        <p:spPr>
          <a:xfrm>
            <a:off x="1114899" y="3365237"/>
            <a:ext cx="2962433" cy="1996535"/>
          </a:xfrm>
          <a:prstGeom prst="wedgeRoundRectCallou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“ I’d never met anyone like Kate before…hit it off straight away … and got on board with the story and wanted to help.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”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Steve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30C783A-3605-91A8-61D5-D572C3C2D3D9}"/>
              </a:ext>
            </a:extLst>
          </p:cNvPr>
          <p:cNvSpPr/>
          <p:nvPr/>
        </p:nvSpPr>
        <p:spPr>
          <a:xfrm>
            <a:off x="3278752" y="640921"/>
            <a:ext cx="3111795" cy="2366645"/>
          </a:xfrm>
          <a:prstGeom prst="wedgeRoundRectCallou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“…just fell into our roles and we’d get together on a night-time (remotely) and doublecheck the lists for the next day, so no one missed anything</a:t>
            </a:r>
            <a:r>
              <a:rPr lang="en-US" sz="1600"/>
              <a:t>.” Amy</a:t>
            </a:r>
            <a:endParaRPr lang="en-US" sz="16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AC1FF2A-C02D-FC62-EC7C-CAC1884F6725}"/>
              </a:ext>
            </a:extLst>
          </p:cNvPr>
          <p:cNvSpPr/>
          <p:nvPr/>
        </p:nvSpPr>
        <p:spPr>
          <a:xfrm>
            <a:off x="5400833" y="4506466"/>
            <a:ext cx="2752567" cy="1710613"/>
          </a:xfrm>
          <a:prstGeom prst="wedgeRoundRectCallou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 more we did the simpler it became…we just evolved… because Kate was doing it”.  Louise</a:t>
            </a:r>
          </a:p>
        </p:txBody>
      </p:sp>
    </p:spTree>
    <p:extLst>
      <p:ext uri="{BB962C8B-B14F-4D97-AF65-F5344CB8AC3E}">
        <p14:creationId xmlns:p14="http://schemas.microsoft.com/office/powerpoint/2010/main" val="170720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F1006-D678-7E4D-83F1-99589DEC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6E378-E0BF-954B-8C34-6C9AF18C0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05614"/>
            <a:ext cx="10133012" cy="45124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Achievements included: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	Over £11,000 raised</a:t>
            </a:r>
          </a:p>
          <a:p>
            <a:r>
              <a:rPr lang="en-US" dirty="0"/>
              <a:t>	1000+ full sets of scrubs</a:t>
            </a:r>
          </a:p>
          <a:p>
            <a:r>
              <a:rPr lang="en-US" dirty="0"/>
              <a:t>	Made to order and size</a:t>
            </a:r>
          </a:p>
          <a:p>
            <a:r>
              <a:rPr lang="en-US" dirty="0"/>
              <a:t>	Participants aged 8 – 80+</a:t>
            </a:r>
          </a:p>
          <a:p>
            <a:r>
              <a:rPr lang="en-US" dirty="0"/>
              <a:t>	Administrative documents and processes</a:t>
            </a:r>
          </a:p>
          <a:p>
            <a:r>
              <a:rPr lang="en-US" dirty="0"/>
              <a:t>	Logistics Operations</a:t>
            </a:r>
          </a:p>
          <a:p>
            <a:r>
              <a:rPr lang="en-US" dirty="0"/>
              <a:t>	Health &amp; Safety Processes</a:t>
            </a:r>
          </a:p>
          <a:p>
            <a:r>
              <a:rPr lang="en-US" dirty="0"/>
              <a:t>	Social Media Presence</a:t>
            </a:r>
          </a:p>
          <a:p>
            <a:r>
              <a:rPr lang="en-US" dirty="0"/>
              <a:t>	TV/Radio/Newspaper Articles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524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83CB985BCEF489A654FCE3531657F" ma:contentTypeVersion="10" ma:contentTypeDescription="Create a new document." ma:contentTypeScope="" ma:versionID="b095eb9345096a987cc9dfee035e2dc8">
  <xsd:schema xmlns:xsd="http://www.w3.org/2001/XMLSchema" xmlns:xs="http://www.w3.org/2001/XMLSchema" xmlns:p="http://schemas.microsoft.com/office/2006/metadata/properties" xmlns:ns2="dafeb0ad-13d5-4e0d-8144-31148812dcc0" targetNamespace="http://schemas.microsoft.com/office/2006/metadata/properties" ma:root="true" ma:fieldsID="5ac20758a2ef857f6a7839434d79fe1c" ns2:_="">
    <xsd:import namespace="dafeb0ad-13d5-4e0d-8144-31148812d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b0ad-13d5-4e0d-8144-31148812d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68B76-580C-44E7-B729-275ED30F0A39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afeb0ad-13d5-4e0d-8144-31148812dcc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8926C5-E43B-4EB5-A494-FD4E32823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eb0ad-13d5-4e0d-8144-31148812d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44BCFF-F9A7-40BB-B6BE-9CEE638AD5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1268</Words>
  <Application>Microsoft Office PowerPoint</Application>
  <PresentationFormat>Widescreen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The Accidental Leader:  A Leadership Study Exploring Volunteer Activity during Covid-19</vt:lpstr>
      <vt:lpstr>Background</vt:lpstr>
      <vt:lpstr>Objectives</vt:lpstr>
      <vt:lpstr>Literature</vt:lpstr>
      <vt:lpstr>The Challenge of Leading Volunteers</vt:lpstr>
      <vt:lpstr>Accidental Leadership</vt:lpstr>
      <vt:lpstr>The Case Study</vt:lpstr>
      <vt:lpstr>Findings</vt:lpstr>
      <vt:lpstr>The Importance of Community</vt:lpstr>
      <vt:lpstr>Discussion</vt:lpstr>
      <vt:lpstr>A Working Definition</vt:lpstr>
      <vt:lpstr>The Leadership Wheel</vt:lpstr>
      <vt:lpstr>Conclusions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Walsh</dc:creator>
  <cp:lastModifiedBy>Susan Walsh</cp:lastModifiedBy>
  <cp:revision>9</cp:revision>
  <dcterms:created xsi:type="dcterms:W3CDTF">2020-12-09T10:28:07Z</dcterms:created>
  <dcterms:modified xsi:type="dcterms:W3CDTF">2022-06-14T10:20:04Z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0x010100E0283CB985BCEF489A654FCE3531657F</vt:lpwstr>
  </property>
</Properties>
</file>