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A221307C-4891-407F-97A7-EA97457DDBAE}" type="datetimeFigureOut">
              <a:rPr lang="en-GB" smtClean="0"/>
              <a:t>05/10/2021</a:t>
            </a:fld>
            <a:endParaRPr lang="en-GB"/>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A84D2A00-BADA-4EBD-A283-84333EFF12BD}" type="slidenum">
              <a:rPr lang="en-GB" smtClean="0"/>
              <a:t>‹#›</a:t>
            </a:fld>
            <a:endParaRPr lang="en-GB"/>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78890452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21307C-4891-407F-97A7-EA97457DDBAE}"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4D2A00-BADA-4EBD-A283-84333EFF12BD}" type="slidenum">
              <a:rPr lang="en-GB" smtClean="0"/>
              <a:t>‹#›</a:t>
            </a:fld>
            <a:endParaRPr lang="en-GB"/>
          </a:p>
        </p:txBody>
      </p:sp>
    </p:spTree>
    <p:extLst>
      <p:ext uri="{BB962C8B-B14F-4D97-AF65-F5344CB8AC3E}">
        <p14:creationId xmlns:p14="http://schemas.microsoft.com/office/powerpoint/2010/main" val="4062834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21307C-4891-407F-97A7-EA97457DDBAE}"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4D2A00-BADA-4EBD-A283-84333EFF12BD}" type="slidenum">
              <a:rPr lang="en-GB" smtClean="0"/>
              <a:t>‹#›</a:t>
            </a:fld>
            <a:endParaRPr lang="en-GB"/>
          </a:p>
        </p:txBody>
      </p:sp>
    </p:spTree>
    <p:extLst>
      <p:ext uri="{BB962C8B-B14F-4D97-AF65-F5344CB8AC3E}">
        <p14:creationId xmlns:p14="http://schemas.microsoft.com/office/powerpoint/2010/main" val="2149078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21307C-4891-407F-97A7-EA97457DDBAE}"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4D2A00-BADA-4EBD-A283-84333EFF12BD}" type="slidenum">
              <a:rPr lang="en-GB" smtClean="0"/>
              <a:t>‹#›</a:t>
            </a:fld>
            <a:endParaRPr lang="en-GB"/>
          </a:p>
        </p:txBody>
      </p:sp>
    </p:spTree>
    <p:extLst>
      <p:ext uri="{BB962C8B-B14F-4D97-AF65-F5344CB8AC3E}">
        <p14:creationId xmlns:p14="http://schemas.microsoft.com/office/powerpoint/2010/main" val="3734804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A221307C-4891-407F-97A7-EA97457DDBAE}" type="datetimeFigureOut">
              <a:rPr lang="en-GB" smtClean="0"/>
              <a:t>05/10/2021</a:t>
            </a:fld>
            <a:endParaRPr lang="en-GB"/>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GB"/>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A84D2A00-BADA-4EBD-A283-84333EFF12BD}" type="slidenum">
              <a:rPr lang="en-GB" smtClean="0"/>
              <a:t>‹#›</a:t>
            </a:fld>
            <a:endParaRPr lang="en-GB"/>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60066564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21307C-4891-407F-97A7-EA97457DDBAE}" type="datetimeFigureOut">
              <a:rPr lang="en-GB" smtClean="0"/>
              <a:t>05/10/2021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4D2A00-BADA-4EBD-A283-84333EFF12BD}" type="slidenum">
              <a:rPr lang="en-GB" smtClean="0"/>
              <a:t>‹#›</a:t>
            </a:fld>
            <a:endParaRPr lang="en-GB"/>
          </a:p>
        </p:txBody>
      </p:sp>
    </p:spTree>
    <p:extLst>
      <p:ext uri="{BB962C8B-B14F-4D97-AF65-F5344CB8AC3E}">
        <p14:creationId xmlns:p14="http://schemas.microsoft.com/office/powerpoint/2010/main" val="229299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21307C-4891-407F-97A7-EA97457DDBAE}" type="datetimeFigureOut">
              <a:rPr lang="en-GB" smtClean="0"/>
              <a:t>05/10/2021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84D2A00-BADA-4EBD-A283-84333EFF12BD}" type="slidenum">
              <a:rPr lang="en-GB" smtClean="0"/>
              <a:t>‹#›</a:t>
            </a:fld>
            <a:endParaRPr lang="en-GB"/>
          </a:p>
        </p:txBody>
      </p:sp>
    </p:spTree>
    <p:extLst>
      <p:ext uri="{BB962C8B-B14F-4D97-AF65-F5344CB8AC3E}">
        <p14:creationId xmlns:p14="http://schemas.microsoft.com/office/powerpoint/2010/main" val="289254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21307C-4891-407F-97A7-EA97457DDBAE}" type="datetimeFigureOut">
              <a:rPr lang="en-GB" smtClean="0"/>
              <a:t>05/10/2021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84D2A00-BADA-4EBD-A283-84333EFF12BD}" type="slidenum">
              <a:rPr lang="en-GB" smtClean="0"/>
              <a:t>‹#›</a:t>
            </a:fld>
            <a:endParaRPr lang="en-GB"/>
          </a:p>
        </p:txBody>
      </p:sp>
    </p:spTree>
    <p:extLst>
      <p:ext uri="{BB962C8B-B14F-4D97-AF65-F5344CB8AC3E}">
        <p14:creationId xmlns:p14="http://schemas.microsoft.com/office/powerpoint/2010/main" val="405151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21307C-4891-407F-97A7-EA97457DDBAE}" type="datetimeFigureOut">
              <a:rPr lang="en-GB" smtClean="0"/>
              <a:t>05/10/2021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84D2A00-BADA-4EBD-A283-84333EFF12BD}" type="slidenum">
              <a:rPr lang="en-GB" smtClean="0"/>
              <a:t>‹#›</a:t>
            </a:fld>
            <a:endParaRPr lang="en-GB"/>
          </a:p>
        </p:txBody>
      </p:sp>
    </p:spTree>
    <p:extLst>
      <p:ext uri="{BB962C8B-B14F-4D97-AF65-F5344CB8AC3E}">
        <p14:creationId xmlns:p14="http://schemas.microsoft.com/office/powerpoint/2010/main" val="2264201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221307C-4891-407F-97A7-EA97457DDBAE}" type="datetimeFigureOut">
              <a:rPr lang="en-GB" smtClean="0"/>
              <a:t>05/10/2021</a:t>
            </a:fld>
            <a:endParaRPr lang="en-GB"/>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84D2A00-BADA-4EBD-A283-84333EFF12BD}" type="slidenum">
              <a:rPr lang="en-GB" smtClean="0"/>
              <a:t>‹#›</a:t>
            </a:fld>
            <a:endParaRPr lang="en-GB"/>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02200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221307C-4891-407F-97A7-EA97457DDBAE}" type="datetimeFigureOut">
              <a:rPr lang="en-GB" smtClean="0"/>
              <a:t>05/10/2021</a:t>
            </a:fld>
            <a:endParaRPr lang="en-GB"/>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84D2A00-BADA-4EBD-A283-84333EFF12BD}" type="slidenum">
              <a:rPr lang="en-GB" smtClean="0"/>
              <a:t>‹#›</a:t>
            </a:fld>
            <a:endParaRPr lang="en-GB"/>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39085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A221307C-4891-407F-97A7-EA97457DDBAE}" type="datetimeFigureOut">
              <a:rPr lang="en-GB" smtClean="0"/>
              <a:t>05/10/2021</a:t>
            </a:fld>
            <a:endParaRPr lang="en-GB"/>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GB"/>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A84D2A00-BADA-4EBD-A283-84333EFF12BD}" type="slidenum">
              <a:rPr lang="en-GB" smtClean="0"/>
              <a:t>‹#›</a:t>
            </a:fld>
            <a:endParaRPr lang="en-GB"/>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97090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cid:cc8e9814-608d-423a-a6e6-25a42c3fcfc1"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DPj05HIzFEs&amp;t=1477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99446-08BB-49C6-BE8B-4BEE722F9CD9}"/>
              </a:ext>
            </a:extLst>
          </p:cNvPr>
          <p:cNvSpPr>
            <a:spLocks noGrp="1"/>
          </p:cNvSpPr>
          <p:nvPr>
            <p:ph type="ctrTitle"/>
          </p:nvPr>
        </p:nvSpPr>
        <p:spPr>
          <a:xfrm>
            <a:off x="1304274" y="347314"/>
            <a:ext cx="9583452" cy="4092420"/>
          </a:xfrm>
        </p:spPr>
        <p:txBody>
          <a:bodyPr/>
          <a:lstStyle/>
          <a:p>
            <a:r>
              <a:rPr lang="en-GB" sz="4800" dirty="0"/>
              <a:t>Girl in a band: gender inequality and girlhood in women’s indie music memoirs.</a:t>
            </a:r>
          </a:p>
        </p:txBody>
      </p:sp>
      <p:sp>
        <p:nvSpPr>
          <p:cNvPr id="3" name="Subtitle 2">
            <a:extLst>
              <a:ext uri="{FF2B5EF4-FFF2-40B4-BE49-F238E27FC236}">
                <a16:creationId xmlns:a16="http://schemas.microsoft.com/office/drawing/2014/main" id="{0E97765B-B975-4D22-8D7A-BC140255F778}"/>
              </a:ext>
            </a:extLst>
          </p:cNvPr>
          <p:cNvSpPr>
            <a:spLocks noGrp="1"/>
          </p:cNvSpPr>
          <p:nvPr>
            <p:ph type="subTitle" idx="1"/>
          </p:nvPr>
        </p:nvSpPr>
        <p:spPr>
          <a:xfrm>
            <a:off x="626181" y="6009265"/>
            <a:ext cx="2577894" cy="501421"/>
          </a:xfrm>
        </p:spPr>
        <p:txBody>
          <a:bodyPr/>
          <a:lstStyle/>
          <a:p>
            <a:r>
              <a:rPr lang="en-GB" dirty="0"/>
              <a:t>Amy McCarthy</a:t>
            </a:r>
          </a:p>
        </p:txBody>
      </p:sp>
    </p:spTree>
    <p:extLst>
      <p:ext uri="{BB962C8B-B14F-4D97-AF65-F5344CB8AC3E}">
        <p14:creationId xmlns:p14="http://schemas.microsoft.com/office/powerpoint/2010/main" val="1826896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64AD9A4-4A28-4FC6-AA74-6040BA8717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4440" y="802679"/>
            <a:ext cx="3009900" cy="45932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5FB2568-A09D-4314-BDAA-C6E4F7B288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8462" y="802679"/>
            <a:ext cx="3019199" cy="45932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car Tissue by [Anthony Kiedis]">
            <a:extLst>
              <a:ext uri="{FF2B5EF4-FFF2-40B4-BE49-F238E27FC236}">
                <a16:creationId xmlns:a16="http://schemas.microsoft.com/office/drawing/2014/main" id="{01AB907B-F100-406F-BF98-9A9C428401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4662" y="802679"/>
            <a:ext cx="3009900" cy="4559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872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DC909E-F744-4264-9463-5165A43BFE87}"/>
              </a:ext>
            </a:extLst>
          </p:cNvPr>
          <p:cNvSpPr txBox="1"/>
          <p:nvPr/>
        </p:nvSpPr>
        <p:spPr>
          <a:xfrm>
            <a:off x="1204284" y="788492"/>
            <a:ext cx="5425115" cy="2677656"/>
          </a:xfrm>
          <a:prstGeom prst="rect">
            <a:avLst/>
          </a:prstGeom>
          <a:noFill/>
        </p:spPr>
        <p:txBody>
          <a:bodyPr wrap="square" rtlCol="0">
            <a:spAutoFit/>
          </a:bodyPr>
          <a:lstStyle/>
          <a:p>
            <a:r>
              <a:rPr lang="en-GB" sz="2800" dirty="0"/>
              <a:t>Music memoir:</a:t>
            </a:r>
          </a:p>
          <a:p>
            <a:pPr marL="285750" indent="-285750">
              <a:buFont typeface="Arial" panose="020B0604020202020204" pitchFamily="34" charset="0"/>
              <a:buChar char="•"/>
            </a:pPr>
            <a:r>
              <a:rPr lang="en-GB" sz="2800" dirty="0"/>
              <a:t>Overview of childhood and adolescence</a:t>
            </a:r>
          </a:p>
          <a:p>
            <a:pPr marL="285750" indent="-285750">
              <a:buFont typeface="Arial" panose="020B0604020202020204" pitchFamily="34" charset="0"/>
              <a:buChar char="•"/>
            </a:pPr>
            <a:r>
              <a:rPr lang="en-GB" sz="2800" dirty="0"/>
              <a:t>High points</a:t>
            </a:r>
          </a:p>
          <a:p>
            <a:pPr marL="285750" indent="-285750">
              <a:buFont typeface="Arial" panose="020B0604020202020204" pitchFamily="34" charset="0"/>
              <a:buChar char="•"/>
            </a:pPr>
            <a:r>
              <a:rPr lang="en-GB" sz="2800" dirty="0"/>
              <a:t>Low points</a:t>
            </a:r>
          </a:p>
          <a:p>
            <a:pPr marL="285750" indent="-285750">
              <a:buFont typeface="Arial" panose="020B0604020202020204" pitchFamily="34" charset="0"/>
              <a:buChar char="•"/>
            </a:pPr>
            <a:r>
              <a:rPr lang="en-GB" sz="2800" dirty="0"/>
              <a:t>Life lesson</a:t>
            </a:r>
          </a:p>
        </p:txBody>
      </p:sp>
      <p:sp>
        <p:nvSpPr>
          <p:cNvPr id="5" name="TextBox 4">
            <a:extLst>
              <a:ext uri="{FF2B5EF4-FFF2-40B4-BE49-F238E27FC236}">
                <a16:creationId xmlns:a16="http://schemas.microsoft.com/office/drawing/2014/main" id="{A85989EB-D01F-441D-B8CB-F508540400E5}"/>
              </a:ext>
            </a:extLst>
          </p:cNvPr>
          <p:cNvSpPr txBox="1"/>
          <p:nvPr/>
        </p:nvSpPr>
        <p:spPr>
          <a:xfrm>
            <a:off x="7132320" y="788492"/>
            <a:ext cx="4378122" cy="1815882"/>
          </a:xfrm>
          <a:prstGeom prst="rect">
            <a:avLst/>
          </a:prstGeom>
          <a:noFill/>
        </p:spPr>
        <p:txBody>
          <a:bodyPr wrap="none" rtlCol="0">
            <a:spAutoFit/>
          </a:bodyPr>
          <a:lstStyle/>
          <a:p>
            <a:r>
              <a:rPr lang="en-GB" sz="2800" dirty="0"/>
              <a:t>Indie music memoir:</a:t>
            </a:r>
          </a:p>
          <a:p>
            <a:pPr marL="285750" indent="-285750">
              <a:buFont typeface="Arial" panose="020B0604020202020204" pitchFamily="34" charset="0"/>
              <a:buChar char="•"/>
            </a:pPr>
            <a:r>
              <a:rPr lang="en-GB" sz="2800" dirty="0"/>
              <a:t>Humble music beginnings</a:t>
            </a:r>
          </a:p>
          <a:p>
            <a:pPr marL="285750" indent="-285750">
              <a:buFont typeface="Arial" panose="020B0604020202020204" pitchFamily="34" charset="0"/>
              <a:buChar char="•"/>
            </a:pPr>
            <a:r>
              <a:rPr lang="en-GB" sz="2800" dirty="0"/>
              <a:t>Feeling like an outsider</a:t>
            </a:r>
          </a:p>
          <a:p>
            <a:pPr marL="285750" indent="-285750">
              <a:buFont typeface="Arial" panose="020B0604020202020204" pitchFamily="34" charset="0"/>
              <a:buChar char="•"/>
            </a:pPr>
            <a:r>
              <a:rPr lang="en-GB" sz="2800" dirty="0"/>
              <a:t>Finding a community</a:t>
            </a:r>
          </a:p>
        </p:txBody>
      </p:sp>
      <p:sp>
        <p:nvSpPr>
          <p:cNvPr id="6" name="TextBox 5">
            <a:extLst>
              <a:ext uri="{FF2B5EF4-FFF2-40B4-BE49-F238E27FC236}">
                <a16:creationId xmlns:a16="http://schemas.microsoft.com/office/drawing/2014/main" id="{F30184B0-C2A4-448C-BE3C-239A7BD4FCA3}"/>
              </a:ext>
            </a:extLst>
          </p:cNvPr>
          <p:cNvSpPr txBox="1"/>
          <p:nvPr/>
        </p:nvSpPr>
        <p:spPr>
          <a:xfrm>
            <a:off x="1204284" y="4707047"/>
            <a:ext cx="4910575" cy="954107"/>
          </a:xfrm>
          <a:prstGeom prst="rect">
            <a:avLst/>
          </a:prstGeom>
          <a:noFill/>
        </p:spPr>
        <p:txBody>
          <a:bodyPr wrap="none" rtlCol="0">
            <a:spAutoFit/>
          </a:bodyPr>
          <a:lstStyle/>
          <a:p>
            <a:r>
              <a:rPr lang="en-GB" sz="2800" dirty="0"/>
              <a:t>Women’s indie music memoirs:</a:t>
            </a:r>
          </a:p>
          <a:p>
            <a:pPr marL="285750" indent="-285750">
              <a:buFont typeface="Arial" panose="020B0604020202020204" pitchFamily="34" charset="0"/>
              <a:buChar char="•"/>
            </a:pPr>
            <a:r>
              <a:rPr lang="en-GB" sz="2800" dirty="0"/>
              <a:t>Girlhood</a:t>
            </a:r>
          </a:p>
        </p:txBody>
      </p:sp>
      <p:pic>
        <p:nvPicPr>
          <p:cNvPr id="7" name="cc8e9814-608d-423a-a6e6-25a42c3fcfc1" descr="Image">
            <a:extLst>
              <a:ext uri="{FF2B5EF4-FFF2-40B4-BE49-F238E27FC236}">
                <a16:creationId xmlns:a16="http://schemas.microsoft.com/office/drawing/2014/main" id="{01EDCCD6-51AA-42ED-A774-A2999C40E2DA}"/>
              </a:ext>
            </a:extLst>
          </p:cNvPr>
          <p:cNvPicPr/>
          <p:nvPr/>
        </p:nvPicPr>
        <p:blipFill rotWithShape="1">
          <a:blip r:embed="rId2" r:link="rId3">
            <a:extLst>
              <a:ext uri="{28A0092B-C50C-407E-A947-70E740481C1C}">
                <a14:useLocalDpi xmlns:a14="http://schemas.microsoft.com/office/drawing/2010/main" val="0"/>
              </a:ext>
            </a:extLst>
          </a:blip>
          <a:srcRect t="15127" b="8954"/>
          <a:stretch>
            <a:fillRect/>
          </a:stretch>
        </p:blipFill>
        <p:spPr bwMode="auto">
          <a:xfrm>
            <a:off x="7132320" y="2751460"/>
            <a:ext cx="4187190" cy="3911173"/>
          </a:xfrm>
          <a:prstGeom prst="rect">
            <a:avLst/>
          </a:prstGeom>
          <a:noFill/>
          <a:ln>
            <a:noFill/>
          </a:ln>
        </p:spPr>
      </p:pic>
    </p:spTree>
    <p:extLst>
      <p:ext uri="{BB962C8B-B14F-4D97-AF65-F5344CB8AC3E}">
        <p14:creationId xmlns:p14="http://schemas.microsoft.com/office/powerpoint/2010/main" val="47998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12AD03C-0F88-41A6-978F-AA72522A33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301" y="910890"/>
            <a:ext cx="3027998" cy="46450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unger Makes Me a Modern Girl: A Memoir by [Carrie Brownstein]">
            <a:extLst>
              <a:ext uri="{FF2B5EF4-FFF2-40B4-BE49-F238E27FC236}">
                <a16:creationId xmlns:a16="http://schemas.microsoft.com/office/drawing/2014/main" id="{C43631BD-7968-4223-A71A-272EFE344D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9983" y="910890"/>
            <a:ext cx="30384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576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426DBF-AF47-46AE-96BD-7ECB33B2B6FF}"/>
              </a:ext>
            </a:extLst>
          </p:cNvPr>
          <p:cNvSpPr txBox="1"/>
          <p:nvPr/>
        </p:nvSpPr>
        <p:spPr>
          <a:xfrm>
            <a:off x="2080261" y="4846320"/>
            <a:ext cx="9143999" cy="1569660"/>
          </a:xfrm>
          <a:prstGeom prst="rect">
            <a:avLst/>
          </a:prstGeom>
          <a:noFill/>
        </p:spPr>
        <p:txBody>
          <a:bodyPr wrap="square" rtlCol="0">
            <a:spAutoFit/>
          </a:bodyPr>
          <a:lstStyle/>
          <a:p>
            <a:r>
              <a:rPr lang="en-GB" sz="2400" dirty="0"/>
              <a:t>“It is part of the experience to be a woman in a band and asked that question [what is it like being a girl in a band?] – you can’t separate the experience from that question anymore. It becomes a very meta experience.” (Brownstein, 2015)</a:t>
            </a:r>
          </a:p>
        </p:txBody>
      </p:sp>
      <p:pic>
        <p:nvPicPr>
          <p:cNvPr id="6" name="Picture 5">
            <a:extLst>
              <a:ext uri="{FF2B5EF4-FFF2-40B4-BE49-F238E27FC236}">
                <a16:creationId xmlns:a16="http://schemas.microsoft.com/office/drawing/2014/main" id="{ABBC00E0-9F56-4F4B-8ABF-9D1E5537AD7E}"/>
              </a:ext>
            </a:extLst>
          </p:cNvPr>
          <p:cNvPicPr>
            <a:picLocks noChangeAspect="1"/>
          </p:cNvPicPr>
          <p:nvPr/>
        </p:nvPicPr>
        <p:blipFill rotWithShape="1">
          <a:blip r:embed="rId2"/>
          <a:srcRect l="7938" t="6426" r="5687" b="9313"/>
          <a:stretch/>
        </p:blipFill>
        <p:spPr>
          <a:xfrm>
            <a:off x="3002280" y="776066"/>
            <a:ext cx="6941820" cy="3807413"/>
          </a:xfrm>
          <a:prstGeom prst="rect">
            <a:avLst/>
          </a:prstGeom>
        </p:spPr>
      </p:pic>
    </p:spTree>
    <p:extLst>
      <p:ext uri="{BB962C8B-B14F-4D97-AF65-F5344CB8AC3E}">
        <p14:creationId xmlns:p14="http://schemas.microsoft.com/office/powerpoint/2010/main" val="1220175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2DEA2-4FDF-4C0E-BDA5-6FE645331AF7}"/>
              </a:ext>
            </a:extLst>
          </p:cNvPr>
          <p:cNvSpPr>
            <a:spLocks noGrp="1"/>
          </p:cNvSpPr>
          <p:nvPr>
            <p:ph type="title"/>
          </p:nvPr>
        </p:nvSpPr>
        <p:spPr/>
        <p:txBody>
          <a:bodyPr/>
          <a:lstStyle/>
          <a:p>
            <a:r>
              <a:rPr lang="en-GB" dirty="0"/>
              <a:t>Conclusion</a:t>
            </a:r>
          </a:p>
        </p:txBody>
      </p:sp>
      <p:sp>
        <p:nvSpPr>
          <p:cNvPr id="3" name="Content Placeholder 2">
            <a:extLst>
              <a:ext uri="{FF2B5EF4-FFF2-40B4-BE49-F238E27FC236}">
                <a16:creationId xmlns:a16="http://schemas.microsoft.com/office/drawing/2014/main" id="{ABE48204-74E2-4E40-9D15-5AC509A6780B}"/>
              </a:ext>
            </a:extLst>
          </p:cNvPr>
          <p:cNvSpPr>
            <a:spLocks noGrp="1"/>
          </p:cNvSpPr>
          <p:nvPr>
            <p:ph idx="1"/>
          </p:nvPr>
        </p:nvSpPr>
        <p:spPr>
          <a:xfrm>
            <a:off x="1371600" y="2286000"/>
            <a:ext cx="9601200" cy="3520440"/>
          </a:xfrm>
        </p:spPr>
        <p:txBody>
          <a:bodyPr/>
          <a:lstStyle/>
          <a:p>
            <a:r>
              <a:rPr lang="en-GB" sz="2400" dirty="0">
                <a:effectLst/>
                <a:latin typeface="Calibri" panose="020F0502020204030204" pitchFamily="34" charset="0"/>
                <a:ea typeface="Calibri" panose="020F0502020204030204" pitchFamily="34" charset="0"/>
              </a:rPr>
              <a:t>The problematisation of the term ‘girl in a band’ in the memoirs of the first half of the 2010s highlights one of the many issues in the white patriarchal norm of the indie music genre. </a:t>
            </a:r>
          </a:p>
          <a:p>
            <a:r>
              <a:rPr lang="en-GB" sz="2400" dirty="0">
                <a:effectLst/>
                <a:latin typeface="Calibri" panose="020F0502020204030204" pitchFamily="34" charset="0"/>
                <a:ea typeface="Calibri" panose="020F0502020204030204" pitchFamily="34" charset="0"/>
                <a:cs typeface="Calibri" panose="020F0502020204030204" pitchFamily="34" charset="0"/>
              </a:rPr>
              <a:t>Ultimately the discussion of gender performance and what it represents in the wider genre of indie music is inevitably present in women’s music memoirs. This discussion is currently absent from indie memoirs written by men because gender is not a barrier the musicians who are currently published have encountered.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971608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8890A-4B39-4954-899A-C0BE58B091C8}"/>
              </a:ext>
            </a:extLst>
          </p:cNvPr>
          <p:cNvSpPr>
            <a:spLocks noGrp="1"/>
          </p:cNvSpPr>
          <p:nvPr>
            <p:ph type="title"/>
          </p:nvPr>
        </p:nvSpPr>
        <p:spPr>
          <a:xfrm>
            <a:off x="1371600" y="155713"/>
            <a:ext cx="9601200" cy="692426"/>
          </a:xfrm>
        </p:spPr>
        <p:txBody>
          <a:bodyPr/>
          <a:lstStyle/>
          <a:p>
            <a:r>
              <a:rPr lang="en-GB" dirty="0"/>
              <a:t>Bibliography</a:t>
            </a:r>
          </a:p>
        </p:txBody>
      </p:sp>
      <p:sp>
        <p:nvSpPr>
          <p:cNvPr id="3" name="Content Placeholder 2">
            <a:extLst>
              <a:ext uri="{FF2B5EF4-FFF2-40B4-BE49-F238E27FC236}">
                <a16:creationId xmlns:a16="http://schemas.microsoft.com/office/drawing/2014/main" id="{9C86FB62-BEAA-4767-A76D-E03407438C42}"/>
              </a:ext>
            </a:extLst>
          </p:cNvPr>
          <p:cNvSpPr>
            <a:spLocks noGrp="1"/>
          </p:cNvSpPr>
          <p:nvPr>
            <p:ph idx="1"/>
          </p:nvPr>
        </p:nvSpPr>
        <p:spPr>
          <a:xfrm>
            <a:off x="1371600" y="1073426"/>
            <a:ext cx="9601200" cy="5526157"/>
          </a:xfrm>
        </p:spPr>
        <p:txBody>
          <a:bodyPr>
            <a:normAutofit fontScale="62500" lnSpcReduction="20000"/>
          </a:bodyPr>
          <a:lstStyle/>
          <a:p>
            <a:pPr>
              <a:lnSpc>
                <a:spcPct val="120000"/>
              </a:lnSpc>
              <a:spcAft>
                <a:spcPts val="800"/>
              </a:spcAft>
            </a:pPr>
            <a:r>
              <a:rPr lang="en-GB" sz="1800" dirty="0" err="1">
                <a:effectLst/>
                <a:ea typeface="Calibri" panose="020F0502020204030204" pitchFamily="34" charset="0"/>
                <a:cs typeface="Times New Roman" panose="02020603050405020304" pitchFamily="18" charset="0"/>
              </a:rPr>
              <a:t>Babovic</a:t>
            </a:r>
            <a:r>
              <a:rPr lang="en-GB" sz="1800" dirty="0">
                <a:effectLst/>
                <a:ea typeface="Calibri" panose="020F0502020204030204" pitchFamily="34" charset="0"/>
                <a:cs typeface="Times New Roman" panose="02020603050405020304" pitchFamily="18" charset="0"/>
              </a:rPr>
              <a:t>, J. (2016) </a:t>
            </a:r>
            <a:r>
              <a:rPr lang="en-GB" sz="1800" i="1" dirty="0">
                <a:effectLst/>
                <a:ea typeface="Calibri" panose="020F0502020204030204" pitchFamily="34" charset="0"/>
                <a:cs typeface="Times New Roman" panose="02020603050405020304" pitchFamily="18" charset="0"/>
              </a:rPr>
              <a:t>Sleater-Kinney’s Dig Me Out – 33 1/3. </a:t>
            </a:r>
            <a:r>
              <a:rPr lang="en-GB" sz="1800" dirty="0">
                <a:effectLst/>
                <a:ea typeface="Calibri" panose="020F0502020204030204" pitchFamily="34" charset="0"/>
                <a:cs typeface="Times New Roman" panose="02020603050405020304" pitchFamily="18" charset="0"/>
              </a:rPr>
              <a:t>New York: Bloomsbury.</a:t>
            </a:r>
          </a:p>
          <a:p>
            <a:pPr>
              <a:lnSpc>
                <a:spcPct val="120000"/>
              </a:lnSpc>
              <a:spcAft>
                <a:spcPts val="800"/>
              </a:spcAft>
            </a:pPr>
            <a:r>
              <a:rPr lang="en-GB" sz="1800" dirty="0">
                <a:effectLst/>
                <a:ea typeface="Calibri" panose="020F0502020204030204" pitchFamily="34" charset="0"/>
                <a:cs typeface="Times New Roman" panose="02020603050405020304" pitchFamily="18" charset="0"/>
              </a:rPr>
              <a:t>Brownstein, C. (2015) </a:t>
            </a:r>
            <a:r>
              <a:rPr lang="en-GB" sz="1800" i="1" dirty="0">
                <a:effectLst/>
                <a:ea typeface="Calibri" panose="020F0502020204030204" pitchFamily="34" charset="0"/>
                <a:cs typeface="Times New Roman" panose="02020603050405020304" pitchFamily="18" charset="0"/>
              </a:rPr>
              <a:t>Hunger Makes Me a Modern Girl. </a:t>
            </a:r>
            <a:r>
              <a:rPr lang="en-GB" sz="1800" dirty="0">
                <a:effectLst/>
                <a:ea typeface="Calibri" panose="020F0502020204030204" pitchFamily="34" charset="0"/>
                <a:cs typeface="Times New Roman" panose="02020603050405020304" pitchFamily="18" charset="0"/>
              </a:rPr>
              <a:t>London: Virago Press.</a:t>
            </a:r>
          </a:p>
          <a:p>
            <a:pPr>
              <a:lnSpc>
                <a:spcPct val="120000"/>
              </a:lnSpc>
              <a:spcAft>
                <a:spcPts val="800"/>
              </a:spcAft>
            </a:pPr>
            <a:r>
              <a:rPr lang="en-GB" sz="1800" dirty="0">
                <a:ea typeface="Calibri" panose="020F0502020204030204" pitchFamily="34" charset="0"/>
                <a:cs typeface="Times New Roman" panose="02020603050405020304" pitchFamily="18" charset="0"/>
              </a:rPr>
              <a:t>Clawson, M. (11999) ‘When Women Play the Bass: Instrument Specialization and Gender Interpretation in Alternative Rock Music’, </a:t>
            </a:r>
            <a:r>
              <a:rPr lang="en-GB" sz="1800" i="1" dirty="0">
                <a:ea typeface="Calibri" panose="020F0502020204030204" pitchFamily="34" charset="0"/>
                <a:cs typeface="Times New Roman" panose="02020603050405020304" pitchFamily="18" charset="0"/>
              </a:rPr>
              <a:t>Gender and Society, </a:t>
            </a:r>
            <a:r>
              <a:rPr lang="en-GB" sz="1800" dirty="0">
                <a:ea typeface="Calibri" panose="020F0502020204030204" pitchFamily="34" charset="0"/>
                <a:cs typeface="Times New Roman" panose="02020603050405020304" pitchFamily="18" charset="0"/>
              </a:rPr>
              <a:t>13 (2), pp.193-210.</a:t>
            </a:r>
            <a:endParaRPr lang="en-GB" sz="1800" dirty="0">
              <a:effectLst/>
              <a:ea typeface="Calibri" panose="020F0502020204030204" pitchFamily="34" charset="0"/>
              <a:cs typeface="Times New Roman" panose="02020603050405020304" pitchFamily="18" charset="0"/>
            </a:endParaRPr>
          </a:p>
          <a:p>
            <a:pPr>
              <a:lnSpc>
                <a:spcPct val="120000"/>
              </a:lnSpc>
              <a:spcAft>
                <a:spcPts val="800"/>
              </a:spcAft>
            </a:pPr>
            <a:r>
              <a:rPr lang="en-GB" sz="1800" dirty="0">
                <a:effectLst/>
                <a:ea typeface="Calibri" panose="020F0502020204030204" pitchFamily="34" charset="0"/>
                <a:cs typeface="Times New Roman" panose="02020603050405020304" pitchFamily="18" charset="0"/>
              </a:rPr>
              <a:t>Gardner, A. (2019) </a:t>
            </a:r>
            <a:r>
              <a:rPr lang="en-GB" sz="1800" i="1" dirty="0">
                <a:effectLst/>
                <a:ea typeface="Calibri" panose="020F0502020204030204" pitchFamily="34" charset="0"/>
                <a:cs typeface="Times New Roman" panose="02020603050405020304" pitchFamily="18" charset="0"/>
              </a:rPr>
              <a:t>Ageing and Contemporary Female Musicians. </a:t>
            </a:r>
            <a:r>
              <a:rPr lang="en-GB" sz="1800" dirty="0">
                <a:effectLst/>
                <a:ea typeface="Calibri" panose="020F0502020204030204" pitchFamily="34" charset="0"/>
                <a:cs typeface="Times New Roman" panose="02020603050405020304" pitchFamily="18" charset="0"/>
              </a:rPr>
              <a:t>London: Routledge.</a:t>
            </a:r>
          </a:p>
          <a:p>
            <a:pPr>
              <a:lnSpc>
                <a:spcPct val="120000"/>
              </a:lnSpc>
              <a:spcAft>
                <a:spcPts val="800"/>
              </a:spcAft>
            </a:pPr>
            <a:r>
              <a:rPr lang="en-GB" sz="1800" dirty="0">
                <a:effectLst/>
                <a:ea typeface="Calibri" panose="020F0502020204030204" pitchFamily="34" charset="0"/>
                <a:cs typeface="Times New Roman" panose="02020603050405020304" pitchFamily="18" charset="0"/>
              </a:rPr>
              <a:t>Gordon, K. (2015) </a:t>
            </a:r>
            <a:r>
              <a:rPr lang="en-GB" sz="1800" i="1" dirty="0">
                <a:effectLst/>
                <a:ea typeface="Calibri" panose="020F0502020204030204" pitchFamily="34" charset="0"/>
                <a:cs typeface="Times New Roman" panose="02020603050405020304" pitchFamily="18" charset="0"/>
              </a:rPr>
              <a:t>Girl in a Band. </a:t>
            </a:r>
            <a:r>
              <a:rPr lang="en-GB" sz="1800" dirty="0">
                <a:effectLst/>
                <a:ea typeface="Calibri" panose="020F0502020204030204" pitchFamily="34" charset="0"/>
                <a:cs typeface="Times New Roman" panose="02020603050405020304" pitchFamily="18" charset="0"/>
              </a:rPr>
              <a:t>London: Faber and Faber.</a:t>
            </a:r>
          </a:p>
          <a:p>
            <a:pPr>
              <a:lnSpc>
                <a:spcPct val="120000"/>
              </a:lnSpc>
              <a:spcAft>
                <a:spcPts val="800"/>
              </a:spcAft>
            </a:pPr>
            <a:r>
              <a:rPr lang="en-GB" sz="1800" dirty="0">
                <a:effectLst/>
                <a:ea typeface="Calibri" panose="020F0502020204030204" pitchFamily="34" charset="0"/>
                <a:cs typeface="Times New Roman" panose="02020603050405020304" pitchFamily="18" charset="0"/>
              </a:rPr>
              <a:t>Hersh, K. (2011) </a:t>
            </a:r>
            <a:r>
              <a:rPr lang="en-GB" sz="1800" i="1" dirty="0">
                <a:effectLst/>
                <a:ea typeface="Calibri" panose="020F0502020204030204" pitchFamily="34" charset="0"/>
                <a:cs typeface="Times New Roman" panose="02020603050405020304" pitchFamily="18" charset="0"/>
              </a:rPr>
              <a:t>Paradoxical Undressing. </a:t>
            </a:r>
            <a:r>
              <a:rPr lang="en-GB" sz="1800" dirty="0">
                <a:effectLst/>
                <a:ea typeface="Calibri" panose="020F0502020204030204" pitchFamily="34" charset="0"/>
                <a:cs typeface="Times New Roman" panose="02020603050405020304" pitchFamily="18" charset="0"/>
              </a:rPr>
              <a:t>London: Atlantic Books.</a:t>
            </a:r>
          </a:p>
          <a:p>
            <a:pPr>
              <a:lnSpc>
                <a:spcPct val="120000"/>
              </a:lnSpc>
              <a:spcAft>
                <a:spcPts val="800"/>
              </a:spcAft>
            </a:pPr>
            <a:r>
              <a:rPr lang="en-GB" sz="1800" dirty="0">
                <a:effectLst/>
                <a:ea typeface="Calibri" panose="020F0502020204030204" pitchFamily="34" charset="0"/>
                <a:cs typeface="Times New Roman" panose="02020603050405020304" pitchFamily="18" charset="0"/>
              </a:rPr>
              <a:t>JCCSF. (2015) </a:t>
            </a:r>
            <a:r>
              <a:rPr lang="en-GB" sz="1800" i="1" dirty="0">
                <a:effectLst/>
                <a:ea typeface="Calibri" panose="020F0502020204030204" pitchFamily="34" charset="0"/>
                <a:cs typeface="Times New Roman" panose="02020603050405020304" pitchFamily="18" charset="0"/>
              </a:rPr>
              <a:t>Sonic Youth’s Kim Gordon with Carrie Brownstein| JCCSF. </a:t>
            </a:r>
            <a:r>
              <a:rPr lang="en-GB" sz="1800" dirty="0">
                <a:effectLst/>
                <a:ea typeface="Calibri" panose="020F0502020204030204" pitchFamily="34" charset="0"/>
                <a:cs typeface="Times New Roman" panose="02020603050405020304" pitchFamily="18" charset="0"/>
              </a:rPr>
              <a:t>11 March. Available at: </a:t>
            </a:r>
            <a:r>
              <a:rPr lang="en-GB" sz="1800" u="sng" dirty="0">
                <a:solidFill>
                  <a:srgbClr val="0563C1"/>
                </a:solidFill>
                <a:effectLst/>
                <a:ea typeface="Calibri" panose="020F0502020204030204" pitchFamily="34" charset="0"/>
                <a:cs typeface="Times New Roman" panose="02020603050405020304" pitchFamily="18" charset="0"/>
                <a:hlinkClick r:id="rId2"/>
              </a:rPr>
              <a:t>https://www.youtube.com/watch?v=DPj05HIzFEs&amp;t=1477s</a:t>
            </a:r>
            <a:r>
              <a:rPr lang="en-GB" sz="1800" dirty="0">
                <a:effectLst/>
                <a:ea typeface="Calibri" panose="020F0502020204030204" pitchFamily="34" charset="0"/>
                <a:cs typeface="Times New Roman" panose="02020603050405020304" pitchFamily="18" charset="0"/>
              </a:rPr>
              <a:t> (Accessed: 10 June 2021).</a:t>
            </a:r>
          </a:p>
          <a:p>
            <a:pPr>
              <a:lnSpc>
                <a:spcPct val="120000"/>
              </a:lnSpc>
              <a:spcAft>
                <a:spcPts val="800"/>
              </a:spcAft>
            </a:pPr>
            <a:r>
              <a:rPr lang="en-GB" sz="1800" dirty="0">
                <a:effectLst/>
                <a:ea typeface="Calibri" panose="020F0502020204030204" pitchFamily="34" charset="0"/>
                <a:cs typeface="Times New Roman" panose="02020603050405020304" pitchFamily="18" charset="0"/>
              </a:rPr>
              <a:t>Kiedis, A. (2005) </a:t>
            </a:r>
            <a:r>
              <a:rPr lang="en-GB" sz="1800" i="1" dirty="0">
                <a:effectLst/>
                <a:ea typeface="Calibri" panose="020F0502020204030204" pitchFamily="34" charset="0"/>
                <a:cs typeface="Times New Roman" panose="02020603050405020304" pitchFamily="18" charset="0"/>
              </a:rPr>
              <a:t>Scar Tissue. </a:t>
            </a:r>
            <a:r>
              <a:rPr lang="en-GB" sz="1800" dirty="0">
                <a:effectLst/>
                <a:ea typeface="Calibri" panose="020F0502020204030204" pitchFamily="34" charset="0"/>
                <a:cs typeface="Times New Roman" panose="02020603050405020304" pitchFamily="18" charset="0"/>
              </a:rPr>
              <a:t>London: Little, Brown Book Group.</a:t>
            </a:r>
          </a:p>
          <a:p>
            <a:pPr>
              <a:lnSpc>
                <a:spcPct val="120000"/>
              </a:lnSpc>
              <a:spcAft>
                <a:spcPts val="800"/>
              </a:spcAft>
            </a:pPr>
            <a:r>
              <a:rPr lang="en-GB" sz="1800" dirty="0">
                <a:effectLst/>
                <a:ea typeface="Calibri" panose="020F0502020204030204" pitchFamily="34" charset="0"/>
                <a:cs typeface="Times New Roman" panose="02020603050405020304" pitchFamily="18" charset="0"/>
              </a:rPr>
              <a:t>Richards, K. (2011) </a:t>
            </a:r>
            <a:r>
              <a:rPr lang="en-GB" sz="1800" i="1" dirty="0">
                <a:effectLst/>
                <a:ea typeface="Calibri" panose="020F0502020204030204" pitchFamily="34" charset="0"/>
                <a:cs typeface="Times New Roman" panose="02020603050405020304" pitchFamily="18" charset="0"/>
              </a:rPr>
              <a:t>Life. </a:t>
            </a:r>
            <a:r>
              <a:rPr lang="en-GB" sz="1800" dirty="0">
                <a:effectLst/>
                <a:ea typeface="Calibri" panose="020F0502020204030204" pitchFamily="34" charset="0"/>
                <a:cs typeface="Times New Roman" panose="02020603050405020304" pitchFamily="18" charset="0"/>
              </a:rPr>
              <a:t>London: Orion Publishing Group.</a:t>
            </a:r>
          </a:p>
          <a:p>
            <a:pPr>
              <a:lnSpc>
                <a:spcPct val="120000"/>
              </a:lnSpc>
              <a:spcAft>
                <a:spcPts val="800"/>
              </a:spcAft>
            </a:pPr>
            <a:r>
              <a:rPr lang="en-GB" sz="1800" dirty="0">
                <a:effectLst/>
                <a:ea typeface="Calibri" panose="020F0502020204030204" pitchFamily="34" charset="0"/>
                <a:cs typeface="Times New Roman" panose="02020603050405020304" pitchFamily="18" charset="0"/>
              </a:rPr>
              <a:t>Slash and </a:t>
            </a:r>
            <a:r>
              <a:rPr lang="en-GB" sz="1800" dirty="0" err="1">
                <a:effectLst/>
                <a:ea typeface="Calibri" panose="020F0502020204030204" pitchFamily="34" charset="0"/>
                <a:cs typeface="Times New Roman" panose="02020603050405020304" pitchFamily="18" charset="0"/>
              </a:rPr>
              <a:t>Bozza</a:t>
            </a:r>
            <a:r>
              <a:rPr lang="en-GB" sz="1800" dirty="0">
                <a:effectLst/>
                <a:ea typeface="Calibri" panose="020F0502020204030204" pitchFamily="34" charset="0"/>
                <a:cs typeface="Times New Roman" panose="02020603050405020304" pitchFamily="18" charset="0"/>
              </a:rPr>
              <a:t>, A. (2008) </a:t>
            </a:r>
            <a:r>
              <a:rPr lang="en-GB" sz="1800" i="1" dirty="0">
                <a:effectLst/>
                <a:ea typeface="Calibri" panose="020F0502020204030204" pitchFamily="34" charset="0"/>
                <a:cs typeface="Times New Roman" panose="02020603050405020304" pitchFamily="18" charset="0"/>
              </a:rPr>
              <a:t>Slash: The Autobiography. </a:t>
            </a:r>
            <a:r>
              <a:rPr lang="en-GB" sz="1800" dirty="0">
                <a:effectLst/>
                <a:ea typeface="Calibri" panose="020F0502020204030204" pitchFamily="34" charset="0"/>
                <a:cs typeface="Times New Roman" panose="02020603050405020304" pitchFamily="18" charset="0"/>
              </a:rPr>
              <a:t>London: HarperCollins Publishers</a:t>
            </a:r>
          </a:p>
          <a:p>
            <a:pPr>
              <a:lnSpc>
                <a:spcPct val="120000"/>
              </a:lnSpc>
              <a:spcAft>
                <a:spcPts val="800"/>
              </a:spcAft>
            </a:pPr>
            <a:r>
              <a:rPr lang="en-GB" sz="1800" dirty="0">
                <a:effectLst/>
                <a:ea typeface="Calibri" panose="020F0502020204030204" pitchFamily="34" charset="0"/>
                <a:cs typeface="Times New Roman" panose="02020603050405020304" pitchFamily="18" charset="0"/>
              </a:rPr>
              <a:t>Smith, P. (2010) </a:t>
            </a:r>
            <a:r>
              <a:rPr lang="en-GB" sz="1800" i="1" dirty="0">
                <a:effectLst/>
                <a:ea typeface="Calibri" panose="020F0502020204030204" pitchFamily="34" charset="0"/>
                <a:cs typeface="Times New Roman" panose="02020603050405020304" pitchFamily="18" charset="0"/>
              </a:rPr>
              <a:t>Just Kids. </a:t>
            </a:r>
            <a:r>
              <a:rPr lang="en-GB" sz="1800" dirty="0">
                <a:effectLst/>
                <a:ea typeface="Calibri" panose="020F0502020204030204" pitchFamily="34" charset="0"/>
                <a:cs typeface="Times New Roman" panose="02020603050405020304" pitchFamily="18" charset="0"/>
              </a:rPr>
              <a:t>New York: Bloomsbury.</a:t>
            </a:r>
          </a:p>
          <a:p>
            <a:pPr>
              <a:lnSpc>
                <a:spcPct val="120000"/>
              </a:lnSpc>
              <a:spcAft>
                <a:spcPts val="800"/>
              </a:spcAft>
            </a:pPr>
            <a:r>
              <a:rPr lang="en-GB" sz="1800" dirty="0">
                <a:effectLst/>
                <a:ea typeface="Calibri" panose="020F0502020204030204" pitchFamily="34" charset="0"/>
                <a:cs typeface="Times New Roman" panose="02020603050405020304" pitchFamily="18" charset="0"/>
              </a:rPr>
              <a:t>Strong, C. (2011) ‘Grunge, Riot Grrrl and the forgetting of Women in Popular Culture’, </a:t>
            </a:r>
            <a:r>
              <a:rPr lang="en-GB" sz="1800" i="1" dirty="0">
                <a:effectLst/>
                <a:ea typeface="Calibri" panose="020F0502020204030204" pitchFamily="34" charset="0"/>
                <a:cs typeface="Times New Roman" panose="02020603050405020304" pitchFamily="18" charset="0"/>
              </a:rPr>
              <a:t>The Journal of Popular Culture, </a:t>
            </a:r>
            <a:r>
              <a:rPr lang="en-GB" sz="1800" dirty="0">
                <a:effectLst/>
                <a:ea typeface="Calibri" panose="020F0502020204030204" pitchFamily="34" charset="0"/>
                <a:cs typeface="Times New Roman" panose="02020603050405020304" pitchFamily="18" charset="0"/>
              </a:rPr>
              <a:t>44 (2), pp.398-416.</a:t>
            </a:r>
          </a:p>
          <a:p>
            <a:pPr>
              <a:lnSpc>
                <a:spcPct val="200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112104901"/>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36</TotalTime>
  <Words>466</Words>
  <Application>Microsoft Office PowerPoint</Application>
  <PresentationFormat>Widescreen</PresentationFormat>
  <Paragraphs>30</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Franklin Gothic Book</vt:lpstr>
      <vt:lpstr>Crop</vt:lpstr>
      <vt:lpstr>Girl in a band: gender inequality and girlhood in women’s indie music memoirs.</vt:lpstr>
      <vt:lpstr>PowerPoint Presentation</vt:lpstr>
      <vt:lpstr>PowerPoint Presentation</vt:lpstr>
      <vt:lpstr>PowerPoint Presentation</vt:lpstr>
      <vt:lpstr>PowerPoint Presentation</vt:lpstr>
      <vt:lpstr>Conclusion</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Girl in a band: gender inequality ad girlhood in women’s indie music memoirs.</dc:title>
  <dc:creator>amy mccarthy</dc:creator>
  <cp:lastModifiedBy>amy mccarthy</cp:lastModifiedBy>
  <cp:revision>3</cp:revision>
  <dcterms:created xsi:type="dcterms:W3CDTF">2021-10-02T17:35:39Z</dcterms:created>
  <dcterms:modified xsi:type="dcterms:W3CDTF">2021-10-05T18:45:06Z</dcterms:modified>
</cp:coreProperties>
</file>