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E1130A9-63D8-4C89-A612-FAF0D5CA1572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6123450-1FBC-4E91-9769-D17761C43996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96041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30A9-63D8-4C89-A612-FAF0D5CA1572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23450-1FBC-4E91-9769-D17761C43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470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30A9-63D8-4C89-A612-FAF0D5CA1572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23450-1FBC-4E91-9769-D17761C43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36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30A9-63D8-4C89-A612-FAF0D5CA1572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23450-1FBC-4E91-9769-D17761C43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763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1130A9-63D8-4C89-A612-FAF0D5CA1572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123450-1FBC-4E91-9769-D17761C4399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06999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30A9-63D8-4C89-A612-FAF0D5CA1572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23450-1FBC-4E91-9769-D17761C43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94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30A9-63D8-4C89-A612-FAF0D5CA1572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23450-1FBC-4E91-9769-D17761C43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051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30A9-63D8-4C89-A612-FAF0D5CA1572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23450-1FBC-4E91-9769-D17761C43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8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30A9-63D8-4C89-A612-FAF0D5CA1572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23450-1FBC-4E91-9769-D17761C43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63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1130A9-63D8-4C89-A612-FAF0D5CA1572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123450-1FBC-4E91-9769-D17761C4399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34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1130A9-63D8-4C89-A612-FAF0D5CA1572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123450-1FBC-4E91-9769-D17761C4399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25345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E1130A9-63D8-4C89-A612-FAF0D5CA1572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A6123450-1FBC-4E91-9769-D17761C4399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154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arpersbazaar.com/culture/features/a12479/patti-smith-1115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AA49CF1-42BF-4A0E-9196-218FCD57D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948" y="5980720"/>
            <a:ext cx="2743200" cy="488314"/>
          </a:xfrm>
        </p:spPr>
        <p:txBody>
          <a:bodyPr/>
          <a:lstStyle/>
          <a:p>
            <a:r>
              <a:rPr lang="en-GB" dirty="0"/>
              <a:t>Amy McCarthy</a:t>
            </a:r>
          </a:p>
        </p:txBody>
      </p:sp>
      <p:pic>
        <p:nvPicPr>
          <p:cNvPr id="1028" name="Picture 4" descr="https://pbs.twimg.com/media/DgIbkNRWkAAj0z7.jpg:large">
            <a:extLst>
              <a:ext uri="{FF2B5EF4-FFF2-40B4-BE49-F238E27FC236}">
                <a16:creationId xmlns:a16="http://schemas.microsoft.com/office/drawing/2014/main" id="{8E6A7915-B253-48A5-A34F-F7247B52D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19"/>
          <a:stretch/>
        </p:blipFill>
        <p:spPr bwMode="auto">
          <a:xfrm>
            <a:off x="5401901" y="480060"/>
            <a:ext cx="6624196" cy="574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40197F-35A1-48FE-AE10-A22234D224EF}"/>
              </a:ext>
            </a:extLst>
          </p:cNvPr>
          <p:cNvSpPr txBox="1"/>
          <p:nvPr/>
        </p:nvSpPr>
        <p:spPr>
          <a:xfrm>
            <a:off x="430948" y="1179443"/>
            <a:ext cx="4737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‘I drink too much coffee and think of you often’: Patti Smith’s </a:t>
            </a:r>
            <a:r>
              <a:rPr lang="en-GB" sz="4000" i="1" dirty="0"/>
              <a:t>M Train </a:t>
            </a:r>
            <a:r>
              <a:rPr lang="en-GB" sz="4000" dirty="0"/>
              <a:t>and the music memoir as a literary text.</a:t>
            </a:r>
          </a:p>
        </p:txBody>
      </p:sp>
    </p:spTree>
    <p:extLst>
      <p:ext uri="{BB962C8B-B14F-4D97-AF65-F5344CB8AC3E}">
        <p14:creationId xmlns:p14="http://schemas.microsoft.com/office/powerpoint/2010/main" val="2263440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092EE-25AA-4009-A2D2-6B7F8D4EA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Bricolage and punk.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723C9-CCC1-4D8E-B258-744FE81D3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03512"/>
            <a:ext cx="4128052" cy="506233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Punk reproduced the entire satirical history of post-war working-class youth cultures in ‘cut up’ form, combining elements which had originally belonged to completely different epochs. (</a:t>
            </a:r>
            <a:r>
              <a:rPr lang="en-GB" dirty="0" err="1"/>
              <a:t>Hebdige</a:t>
            </a:r>
            <a:r>
              <a:rPr lang="en-GB" dirty="0"/>
              <a:t>, 2003, p.26)</a:t>
            </a:r>
          </a:p>
          <a:p>
            <a:r>
              <a:rPr lang="en-GB" dirty="0"/>
              <a:t>The ‘bricoleur’ is adept at performing a large number of diverse tasks. (Strauss, 1962, p.14)</a:t>
            </a:r>
          </a:p>
          <a:p>
            <a:r>
              <a:rPr lang="en-GB" dirty="0"/>
              <a:t>It is common knowledge that the artist is both something of a scientist and of a ‘bricoleur’. By his craftmanship he constructs a material object which is also an object of knowledge. (Strauss, 1962, p.14)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6157CA-C6DC-4F1B-9DB0-D768EFF22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72" y="1428750"/>
            <a:ext cx="4757530" cy="475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2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90161-5499-4C13-B21E-3BBF7454B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Dream of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93B89-86CA-4197-AD73-0CB1DFDBA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14500"/>
            <a:ext cx="102870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He pulled a notebook out of his pocket and started writing.</a:t>
            </a:r>
          </a:p>
          <a:p>
            <a:pPr marL="0" indent="0">
              <a:buNone/>
            </a:pPr>
            <a:r>
              <a:rPr lang="en-GB" dirty="0"/>
              <a:t>- You got to at least look at me, I said. After all, it is my dream.</a:t>
            </a:r>
          </a:p>
          <a:p>
            <a:pPr marL="0" indent="0">
              <a:buNone/>
            </a:pPr>
            <a:r>
              <a:rPr lang="en-GB" dirty="0"/>
              <a:t>I drew closer. Close enough to see what he was writing. He had his notebook open to a blank page and three words suddenly materialized.</a:t>
            </a:r>
          </a:p>
          <a:p>
            <a:pPr marL="0" indent="0">
              <a:buNone/>
            </a:pPr>
            <a:r>
              <a:rPr lang="en-GB" i="1" dirty="0"/>
              <a:t>Nope, it’s mine.</a:t>
            </a:r>
          </a:p>
          <a:p>
            <a:pPr>
              <a:buFontTx/>
              <a:buChar char="-"/>
            </a:pPr>
            <a:r>
              <a:rPr lang="en-GB" dirty="0"/>
              <a:t>Well, I’ll be damned, I murmured. I shaded my eyes and stood there looking out toward what he was seeing – dust clouds flatbed tumbleweed white sky – a whole lot of nothing.</a:t>
            </a:r>
          </a:p>
          <a:p>
            <a:pPr>
              <a:buFontTx/>
              <a:buChar char="-"/>
            </a:pPr>
            <a:r>
              <a:rPr lang="en-GB" dirty="0"/>
              <a:t>The writer is a conductor, he drawled.</a:t>
            </a:r>
          </a:p>
          <a:p>
            <a:pPr marL="0" indent="0">
              <a:buNone/>
            </a:pPr>
            <a:r>
              <a:rPr lang="en-GB" dirty="0"/>
              <a:t>I wandered off, leaving him to expound on the twisting track of the mind’s convolutions. Words that lingered then fell away as I boarded a train of my own that dropped me off fully clothed in my rumpled bed. (Smith, 2016, p.4)</a:t>
            </a:r>
          </a:p>
        </p:txBody>
      </p:sp>
    </p:spTree>
    <p:extLst>
      <p:ext uri="{BB962C8B-B14F-4D97-AF65-F5344CB8AC3E}">
        <p14:creationId xmlns:p14="http://schemas.microsoft.com/office/powerpoint/2010/main" val="2984675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8188A-1452-457C-9DEA-2DE2D9325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Photography and the past.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0CE0C-2F25-462E-A5E4-01B26C6A7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45920"/>
            <a:ext cx="10058400" cy="4526280"/>
          </a:xfrm>
        </p:spPr>
        <p:txBody>
          <a:bodyPr>
            <a:normAutofit/>
          </a:bodyPr>
          <a:lstStyle/>
          <a:p>
            <a:r>
              <a:rPr lang="en-GB" dirty="0"/>
              <a:t>‘Photographs are a way of imprisoning reality, understood as recalcitrant, inaccessible; of making it stand still. Or they enlarge a reality that is felt to be shrunk, hollowed out, perishable, remote.’ (Sontag, 1989, p.163).</a:t>
            </a:r>
          </a:p>
          <a:p>
            <a:r>
              <a:rPr lang="en-GB" dirty="0"/>
              <a:t>Patti Smith: ‘I wanted to take photographs that I can take, and what I can offer is my sensibility and also the access I have. One of the most recent photographs I took was of Sylvia Plath’s grave in West Yorkshire – most people don’t travel as much as I do and so would never have the chance to see it.’ (Baird, 2013, p.43). </a:t>
            </a:r>
          </a:p>
          <a:p>
            <a:r>
              <a:rPr lang="en-GB" dirty="0"/>
              <a:t>‘I have stacks of Polaroids, each marking my own, that I sometimes spread out like tarots or baseball cards of an imagined celestial team. […] Nothing can be truly replicated. Not a love, not a jewel, not a single line.’ (Smith, 2016, p.202)</a:t>
            </a:r>
          </a:p>
        </p:txBody>
      </p:sp>
    </p:spTree>
    <p:extLst>
      <p:ext uri="{BB962C8B-B14F-4D97-AF65-F5344CB8AC3E}">
        <p14:creationId xmlns:p14="http://schemas.microsoft.com/office/powerpoint/2010/main" val="61966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5AC4-43E3-482A-9FF5-1C3B0DFD6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 Write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AEE76-A729-469B-897A-9756733EA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24000"/>
            <a:ext cx="4949688" cy="4648200"/>
          </a:xfrm>
        </p:spPr>
        <p:txBody>
          <a:bodyPr>
            <a:normAutofit/>
          </a:bodyPr>
          <a:lstStyle/>
          <a:p>
            <a:r>
              <a:rPr lang="en-GB" dirty="0"/>
              <a:t>‘Dreams beget wishes that beget lingering questions: How does one make one’s work a living thing? How can a writer place a living in the hands of the reader? Lost for words I travel backwards.’ (Smith, 2016, pp.274-275).</a:t>
            </a:r>
          </a:p>
          <a:p>
            <a:r>
              <a:rPr lang="en-GB" dirty="0"/>
              <a:t>‘What is the dream? To write something fine, that would be better than I am, and that would justify my trials and indiscretions. To offer proof, through a scramble of words, that God exists. […] Why do we write? […] Because we cannot simply live.’ (Smith, 2017, p.93).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AC44A6-A949-475E-8B76-5794305652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3" t="12947" r="21594" b="6667"/>
          <a:stretch/>
        </p:blipFill>
        <p:spPr>
          <a:xfrm>
            <a:off x="7368209" y="328639"/>
            <a:ext cx="4651512" cy="612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92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2D7A9-0029-40E8-8B8A-B9FDBD216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39" y="0"/>
            <a:ext cx="3004930" cy="1325563"/>
          </a:xfrm>
        </p:spPr>
        <p:txBody>
          <a:bodyPr>
            <a:normAutofit/>
          </a:bodyPr>
          <a:lstStyle/>
          <a:p>
            <a:r>
              <a:rPr lang="en-GB" sz="3200" dirty="0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39EF5-CF78-44F5-B29C-2F84C2DB6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339" y="940904"/>
            <a:ext cx="11867322" cy="5917096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Baird, Daniel, ‘Patti Smith: Making the Past Present’, </a:t>
            </a:r>
            <a:r>
              <a:rPr lang="en-GB" i="1" dirty="0"/>
              <a:t>Border Crossings, </a:t>
            </a:r>
            <a:r>
              <a:rPr lang="en-GB" dirty="0"/>
              <a:t>32.1 (2013) 38-45.</a:t>
            </a:r>
          </a:p>
          <a:p>
            <a:r>
              <a:rPr lang="en-GB" dirty="0"/>
              <a:t>Buck, Joan Juliet, ‘The Private World of Patti Smith’, </a:t>
            </a:r>
            <a:r>
              <a:rPr lang="en-GB" i="1" dirty="0"/>
              <a:t>Harper’s Bazaar </a:t>
            </a:r>
            <a:r>
              <a:rPr lang="en-GB" u="sng" dirty="0">
                <a:hlinkClick r:id="rId2"/>
              </a:rPr>
              <a:t>https://www.harpersbazaar.com/culture/features/a12479/patti-smith-1115/</a:t>
            </a:r>
            <a:r>
              <a:rPr lang="en-GB" dirty="0"/>
              <a:t> [Date Accessed 20 June 2018].</a:t>
            </a:r>
          </a:p>
          <a:p>
            <a:r>
              <a:rPr lang="en-GB" dirty="0"/>
              <a:t>Egan, Susanna, </a:t>
            </a:r>
            <a:r>
              <a:rPr lang="en-GB" i="1" dirty="0"/>
              <a:t>Mirror Talk: Genres of Crisis in Contemporary Autobiography </a:t>
            </a:r>
            <a:r>
              <a:rPr lang="en-GB" dirty="0"/>
              <a:t>(North Carolina: The University of North Carolina Press, 1999).</a:t>
            </a:r>
          </a:p>
          <a:p>
            <a:r>
              <a:rPr lang="en-GB" dirty="0" err="1"/>
              <a:t>Hebdige</a:t>
            </a:r>
            <a:r>
              <a:rPr lang="en-GB" dirty="0"/>
              <a:t>, Dick, </a:t>
            </a:r>
            <a:r>
              <a:rPr lang="en-GB" i="1" dirty="0"/>
              <a:t>Subculture: The Meaning of Style </a:t>
            </a:r>
            <a:r>
              <a:rPr lang="en-GB" dirty="0"/>
              <a:t>(New York: Routledge, 2003).</a:t>
            </a:r>
          </a:p>
          <a:p>
            <a:r>
              <a:rPr lang="en-GB" dirty="0"/>
              <a:t>Heyward, Anna, ‘The Many Magical Objects of Patti Smith’, </a:t>
            </a:r>
            <a:r>
              <a:rPr lang="en-GB" i="1" dirty="0"/>
              <a:t>New York Times </a:t>
            </a:r>
            <a:r>
              <a:rPr lang="en-GB" dirty="0"/>
              <a:t>&lt;https://www.nytimes.com/2015/10/07/t-magazine/patti-smith-m-train-objects.html&gt; [Date Accessed 20 June 2018].</a:t>
            </a:r>
          </a:p>
          <a:p>
            <a:r>
              <a:rPr lang="en-GB" dirty="0" err="1"/>
              <a:t>Kakutami</a:t>
            </a:r>
            <a:r>
              <a:rPr lang="en-GB" dirty="0"/>
              <a:t>, Michiko, ‘Review: ‘M Train,’ Patti Smith on All the Roads She Has Taken’, </a:t>
            </a:r>
            <a:r>
              <a:rPr lang="en-GB" i="1" dirty="0"/>
              <a:t>New York Times </a:t>
            </a:r>
            <a:r>
              <a:rPr lang="en-GB" dirty="0"/>
              <a:t>&lt;https://www.nytimes.com/2015/10/02/books/review-m-train-patti-smith-on-all-the-roads-she-has-taken.html?action=click&amp;module=RelatedCoverage&amp;pgtype=Article&amp;region=Footer&gt; [Date Accessed 20 June 2018].</a:t>
            </a:r>
          </a:p>
          <a:p>
            <a:r>
              <a:rPr lang="en-GB" dirty="0"/>
              <a:t>Kane, Daniel, ‘‘Nor did I socialise with their people’: Patti Smith, rock heroics and the poetics of sociability’, </a:t>
            </a:r>
            <a:r>
              <a:rPr lang="en-GB" i="1" dirty="0"/>
              <a:t>Popular Music, </a:t>
            </a:r>
            <a:r>
              <a:rPr lang="en-GB" dirty="0"/>
              <a:t>31.1 (2012) 105-123.</a:t>
            </a:r>
          </a:p>
          <a:p>
            <a:r>
              <a:rPr lang="en-GB" dirty="0"/>
              <a:t>Levi-Strauss, Claude, </a:t>
            </a:r>
            <a:r>
              <a:rPr lang="en-GB" i="1" dirty="0"/>
              <a:t>The Savage Mind </a:t>
            </a:r>
            <a:r>
              <a:rPr lang="en-GB" dirty="0"/>
              <a:t>(Chicago: University of Chicago Press, 1962).</a:t>
            </a:r>
          </a:p>
          <a:p>
            <a:r>
              <a:rPr lang="en-GB" dirty="0"/>
              <a:t>Noland, Carrie Jaures, ‘Rimbaud and Patti Smith: Style as Social Deviance’, </a:t>
            </a:r>
            <a:r>
              <a:rPr lang="en-GB" i="1" dirty="0"/>
              <a:t>Critical Inquiry, </a:t>
            </a:r>
            <a:r>
              <a:rPr lang="en-GB" dirty="0"/>
              <a:t>21.3 (1995) 581-610.</a:t>
            </a:r>
          </a:p>
          <a:p>
            <a:r>
              <a:rPr lang="en-GB" dirty="0"/>
              <a:t>Smith, Patti, </a:t>
            </a:r>
            <a:r>
              <a:rPr lang="en-GB" i="1" dirty="0"/>
              <a:t>Devotion: Why I Write </a:t>
            </a:r>
            <a:r>
              <a:rPr lang="en-GB" dirty="0"/>
              <a:t>(Yale: Yale University Press, 2017).</a:t>
            </a:r>
          </a:p>
          <a:p>
            <a:r>
              <a:rPr lang="en-GB" dirty="0"/>
              <a:t>Smith, Patti, </a:t>
            </a:r>
            <a:r>
              <a:rPr lang="en-GB" i="1" dirty="0"/>
              <a:t>Just Kids </a:t>
            </a:r>
            <a:r>
              <a:rPr lang="en-GB" dirty="0"/>
              <a:t>(London: Bloomsbury, 2010).</a:t>
            </a:r>
          </a:p>
          <a:p>
            <a:r>
              <a:rPr lang="en-GB" dirty="0"/>
              <a:t>Smith, Patti, </a:t>
            </a:r>
            <a:r>
              <a:rPr lang="en-GB" i="1" dirty="0"/>
              <a:t>M Train </a:t>
            </a:r>
            <a:r>
              <a:rPr lang="en-GB" dirty="0"/>
              <a:t>(London: Vintage, 2016).</a:t>
            </a:r>
          </a:p>
          <a:p>
            <a:r>
              <a:rPr lang="en-GB" dirty="0"/>
              <a:t>Smith, </a:t>
            </a:r>
            <a:r>
              <a:rPr lang="en-GB" dirty="0" err="1"/>
              <a:t>Sidonie</a:t>
            </a:r>
            <a:r>
              <a:rPr lang="en-GB" dirty="0"/>
              <a:t>, </a:t>
            </a:r>
            <a:r>
              <a:rPr lang="en-GB" i="1" dirty="0"/>
              <a:t>A Poetics of Women’s Autobiography: Marginality and the Fictions of Self-Representation </a:t>
            </a:r>
            <a:r>
              <a:rPr lang="en-GB" dirty="0"/>
              <a:t>(Indianapolis: Indiana University Press, 1987).</a:t>
            </a:r>
          </a:p>
          <a:p>
            <a:r>
              <a:rPr lang="en-GB" dirty="0"/>
              <a:t>Smith, </a:t>
            </a:r>
            <a:r>
              <a:rPr lang="en-GB" dirty="0" err="1"/>
              <a:t>Sidonie</a:t>
            </a:r>
            <a:r>
              <a:rPr lang="en-GB" dirty="0"/>
              <a:t> and Watson, Julia, </a:t>
            </a:r>
            <a:r>
              <a:rPr lang="en-GB" i="1" dirty="0"/>
              <a:t>Reading Autobiography: A Guide for Interpreting Life Narratives </a:t>
            </a:r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ed.</a:t>
            </a:r>
            <a:r>
              <a:rPr lang="en-GB" i="1" dirty="0"/>
              <a:t> </a:t>
            </a:r>
            <a:r>
              <a:rPr lang="en-GB" dirty="0"/>
              <a:t>(Minneapolis: University of Minnesota Press, 2010).</a:t>
            </a:r>
          </a:p>
          <a:p>
            <a:r>
              <a:rPr lang="en-GB" dirty="0"/>
              <a:t>Sontag, Susan, </a:t>
            </a:r>
            <a:r>
              <a:rPr lang="en-GB" i="1" dirty="0"/>
              <a:t>On Photography </a:t>
            </a:r>
            <a:r>
              <a:rPr lang="en-GB" dirty="0"/>
              <a:t>(New York &amp; London: Anchor Books Doubleday, 1989).</a:t>
            </a:r>
          </a:p>
          <a:p>
            <a:r>
              <a:rPr lang="en-GB" dirty="0"/>
              <a:t>Watson, Julia, ‘Patti Smith Kicks in the Walls of Memoir: Relational Lives and “the right voice” in Just Kids’, </a:t>
            </a:r>
            <a:r>
              <a:rPr lang="en-GB" i="1" dirty="0"/>
              <a:t>Auto/Biography Studies, </a:t>
            </a:r>
            <a:r>
              <a:rPr lang="en-GB" dirty="0"/>
              <a:t>30.1 (2015) 131-151.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07433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92</TotalTime>
  <Words>1043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Franklin Gothic Book</vt:lpstr>
      <vt:lpstr>Crop</vt:lpstr>
      <vt:lpstr>PowerPoint Presentation</vt:lpstr>
      <vt:lpstr>Bricolage and punk.</vt:lpstr>
      <vt:lpstr>Dream of Life</vt:lpstr>
      <vt:lpstr>Photography and the past.</vt:lpstr>
      <vt:lpstr>Why I Write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‘I drink too much coffee and I think of you often’: Patti Smith’s M Train and the music memoir as a literary text.</dc:title>
  <dc:creator>amy mccarthy</dc:creator>
  <cp:lastModifiedBy>amy mccarthy</cp:lastModifiedBy>
  <cp:revision>13</cp:revision>
  <dcterms:created xsi:type="dcterms:W3CDTF">2018-07-02T10:17:38Z</dcterms:created>
  <dcterms:modified xsi:type="dcterms:W3CDTF">2018-07-09T12:08:40Z</dcterms:modified>
</cp:coreProperties>
</file>