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57" r:id="rId4"/>
    <p:sldId id="264" r:id="rId5"/>
    <p:sldId id="265" r:id="rId6"/>
    <p:sldId id="268" r:id="rId7"/>
    <p:sldId id="258" r:id="rId8"/>
    <p:sldId id="263" r:id="rId9"/>
    <p:sldId id="270" r:id="rId10"/>
    <p:sldId id="272" r:id="rId11"/>
    <p:sldId id="273" r:id="rId12"/>
    <p:sldId id="271" r:id="rId13"/>
    <p:sldId id="261" r:id="rId14"/>
    <p:sldId id="262" r:id="rId15"/>
    <p:sldId id="266" r:id="rId16"/>
    <p:sldId id="274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45" autoAdjust="0"/>
  </p:normalViewPr>
  <p:slideViewPr>
    <p:cSldViewPr>
      <p:cViewPr varScale="1">
        <p:scale>
          <a:sx n="96" d="100"/>
          <a:sy n="96" d="100"/>
        </p:scale>
        <p:origin x="-4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BB7CD-3FBF-4765-A968-6FC4E13C662D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3B88B-BA66-40D4-B9ED-E416E9EAE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16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B88B-BA66-40D4-B9ED-E416E9EAEB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25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B88B-BA66-40D4-B9ED-E416E9EAEB8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024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B88B-BA66-40D4-B9ED-E416E9EAEB8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024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B88B-BA66-40D4-B9ED-E416E9EAEB8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024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B88B-BA66-40D4-B9ED-E416E9EAEB8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28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B88B-BA66-40D4-B9ED-E416E9EAEB8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2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B88B-BA66-40D4-B9ED-E416E9EAEB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25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B88B-BA66-40D4-B9ED-E416E9EAEB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56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B88B-BA66-40D4-B9ED-E416E9EAEB8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10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B88B-BA66-40D4-B9ED-E416E9EAEB8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829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B88B-BA66-40D4-B9ED-E416E9EAEB8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829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B88B-BA66-40D4-B9ED-E416E9EAEB8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024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B88B-BA66-40D4-B9ED-E416E9EAEB8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26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B88B-BA66-40D4-B9ED-E416E9EAEB8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02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535F-490E-47A7-9259-FE2C9A16916A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37A7-FCCE-46F5-9DD1-882AED3A1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38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535F-490E-47A7-9259-FE2C9A16916A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37A7-FCCE-46F5-9DD1-882AED3A1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6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535F-490E-47A7-9259-FE2C9A16916A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37A7-FCCE-46F5-9DD1-882AED3A1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71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535F-490E-47A7-9259-FE2C9A16916A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37A7-FCCE-46F5-9DD1-882AED3A1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82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535F-490E-47A7-9259-FE2C9A16916A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37A7-FCCE-46F5-9DD1-882AED3A1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78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535F-490E-47A7-9259-FE2C9A16916A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37A7-FCCE-46F5-9DD1-882AED3A1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55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535F-490E-47A7-9259-FE2C9A16916A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37A7-FCCE-46F5-9DD1-882AED3A1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49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535F-490E-47A7-9259-FE2C9A16916A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37A7-FCCE-46F5-9DD1-882AED3A1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60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535F-490E-47A7-9259-FE2C9A16916A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37A7-FCCE-46F5-9DD1-882AED3A1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29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535F-490E-47A7-9259-FE2C9A16916A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37A7-FCCE-46F5-9DD1-882AED3A1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58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535F-490E-47A7-9259-FE2C9A16916A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37A7-FCCE-46F5-9DD1-882AED3A1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16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1535F-490E-47A7-9259-FE2C9A16916A}" type="datetimeFigureOut">
              <a:rPr lang="en-GB" smtClean="0"/>
              <a:t>30/06/2015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37A7-FCCE-46F5-9DD1-882AED3A18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22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2.0/legalcode" TargetMode="External"/><Relationship Id="rId5" Type="http://schemas.openxmlformats.org/officeDocument/2006/relationships/hyperlink" Target="https://flic.kr/p/6XrXyT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docs.google.com/document/d/1iXlVef_1klXZvYYIjp9azXx3UwuqhA88iOankfwQ_Ck/edit?usp=sharing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docs.google.com/document/d/1AooKerzP5w3JsPqgCWI27ZanTBBrw8rDNn9lRNoaOvw/edit?usp=sharin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ray.yorksj.ac.uk/id/eprint/64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61972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Ethnographically-inspired </a:t>
            </a:r>
            <a:r>
              <a:rPr lang="en-GB" dirty="0">
                <a:solidFill>
                  <a:srgbClr val="C00000"/>
                </a:solidFill>
              </a:rPr>
              <a:t>u</a:t>
            </a:r>
            <a:r>
              <a:rPr lang="en-GB" dirty="0" smtClean="0">
                <a:solidFill>
                  <a:srgbClr val="C00000"/>
                </a:solidFill>
              </a:rPr>
              <a:t>sability testing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Leah Rosenblum Emary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i3 Conference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Aberdeen, 24 June 2015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05264"/>
            <a:ext cx="1158630" cy="7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80321"/>
            <a:ext cx="1658775" cy="79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0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Initial results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The think aloud protocol is powerful</a:t>
            </a:r>
          </a:p>
          <a:p>
            <a:r>
              <a:rPr lang="en-GB" dirty="0" smtClean="0"/>
              <a:t>The user believing they were doing the ‘right’ thing when they had actually made an error</a:t>
            </a:r>
          </a:p>
          <a:p>
            <a:r>
              <a:rPr lang="en-GB" dirty="0" smtClean="0"/>
              <a:t>This happened consistently and pointed to a ‘major error’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" t="916" r="53404" b="-916"/>
          <a:stretch/>
        </p:blipFill>
        <p:spPr>
          <a:xfrm>
            <a:off x="5296272" y="1196752"/>
            <a:ext cx="3308176" cy="5475528"/>
          </a:xfrm>
        </p:spPr>
      </p:pic>
    </p:spTree>
    <p:extLst>
      <p:ext uri="{BB962C8B-B14F-4D97-AF65-F5344CB8AC3E}">
        <p14:creationId xmlns:p14="http://schemas.microsoft.com/office/powerpoint/2010/main" val="9679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Initial results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‘</a:t>
            </a:r>
            <a:r>
              <a:rPr lang="en-GB" sz="3600" i="1" dirty="0"/>
              <a:t>Thank you for testing us properly. So many times we’re asked for feedback on something in a way that’s not productive.’ </a:t>
            </a:r>
            <a:r>
              <a:rPr lang="en-GB" sz="3600" dirty="0"/>
              <a:t>–RA1</a:t>
            </a:r>
          </a:p>
        </p:txBody>
      </p:sp>
    </p:spTree>
    <p:extLst>
      <p:ext uri="{BB962C8B-B14F-4D97-AF65-F5344CB8AC3E}">
        <p14:creationId xmlns:p14="http://schemas.microsoft.com/office/powerpoint/2010/main" val="39271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Challenges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Time, time, time</a:t>
            </a:r>
          </a:p>
          <a:p>
            <a:r>
              <a:rPr lang="en-GB" dirty="0" smtClean="0"/>
              <a:t>Qualitative data is voluminous</a:t>
            </a:r>
          </a:p>
          <a:p>
            <a:r>
              <a:rPr lang="en-GB" dirty="0" smtClean="0"/>
              <a:t>No undergraduate participants</a:t>
            </a:r>
          </a:p>
          <a:p>
            <a:r>
              <a:rPr lang="en-GB" dirty="0" smtClean="0"/>
              <a:t>Prioritizing what we change</a:t>
            </a:r>
          </a:p>
          <a:p>
            <a:r>
              <a:rPr lang="en-GB" dirty="0" smtClean="0"/>
              <a:t>Managing user expectations</a:t>
            </a:r>
          </a:p>
          <a:p>
            <a:r>
              <a:rPr lang="en-GB" dirty="0"/>
              <a:t>Balancing consistency with a natural, relaxed </a:t>
            </a:r>
            <a:r>
              <a:rPr lang="en-GB" dirty="0" smtClean="0"/>
              <a:t>environment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7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What next?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05264"/>
            <a:ext cx="1158630" cy="7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80321"/>
            <a:ext cx="1658775" cy="79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18176" y="5661248"/>
            <a:ext cx="5890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Through a Jungle by </a:t>
            </a:r>
            <a:r>
              <a:rPr lang="en-GB" sz="800" dirty="0" err="1" smtClean="0"/>
              <a:t>andywon</a:t>
            </a:r>
            <a:r>
              <a:rPr lang="en-GB" sz="800" dirty="0"/>
              <a:t>. </a:t>
            </a:r>
            <a:r>
              <a:rPr lang="en-GB" sz="800" dirty="0">
                <a:hlinkClick r:id="rId5"/>
              </a:rPr>
              <a:t>https://</a:t>
            </a:r>
            <a:r>
              <a:rPr lang="en-GB" sz="800" dirty="0" smtClean="0">
                <a:hlinkClick r:id="rId5"/>
              </a:rPr>
              <a:t>flic.kr/p/6XrXyT</a:t>
            </a:r>
            <a:r>
              <a:rPr lang="en-GB" sz="800" dirty="0" smtClean="0"/>
              <a:t> Used under </a:t>
            </a:r>
            <a:r>
              <a:rPr lang="en-GB" sz="800" dirty="0" smtClean="0">
                <a:hlinkClick r:id="rId6"/>
              </a:rPr>
              <a:t>CC BY-NC-ND 2.0</a:t>
            </a:r>
            <a:endParaRPr lang="en-GB" sz="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1124744"/>
            <a:ext cx="6048672" cy="4536504"/>
          </a:xfrm>
        </p:spPr>
      </p:pic>
    </p:spTree>
    <p:extLst>
      <p:ext uri="{BB962C8B-B14F-4D97-AF65-F5344CB8AC3E}">
        <p14:creationId xmlns:p14="http://schemas.microsoft.com/office/powerpoint/2010/main" val="310875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Want to talk or reuse?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Leah Emary</a:t>
            </a:r>
          </a:p>
          <a:p>
            <a:pPr lvl="1"/>
            <a:r>
              <a:rPr lang="en-GB" sz="2400" dirty="0"/>
              <a:t>l</a:t>
            </a:r>
            <a:r>
              <a:rPr lang="en-GB" sz="2400" dirty="0" smtClean="0"/>
              <a:t>.emary@yorksj.ac.uk</a:t>
            </a:r>
          </a:p>
          <a:p>
            <a:pPr lvl="1"/>
            <a:r>
              <a:rPr lang="en-GB" sz="2400" dirty="0" smtClean="0"/>
              <a:t>     @</a:t>
            </a:r>
            <a:r>
              <a:rPr lang="en-GB" sz="2400" dirty="0" err="1" smtClean="0"/>
              <a:t>LeahEmary</a:t>
            </a:r>
            <a:endParaRPr lang="en-GB" sz="2400" dirty="0" smtClean="0"/>
          </a:p>
          <a:p>
            <a:pPr lvl="1"/>
            <a:r>
              <a:rPr lang="en-GB" sz="2400" dirty="0" smtClean="0"/>
              <a:t>                 </a:t>
            </a:r>
            <a:r>
              <a:rPr lang="en-GB" sz="2400" dirty="0" err="1" smtClean="0"/>
              <a:t>LeahEmary</a:t>
            </a:r>
            <a:endParaRPr lang="en-GB" sz="2400" dirty="0" smtClean="0"/>
          </a:p>
          <a:p>
            <a:r>
              <a:rPr lang="en-GB" sz="2800" dirty="0" smtClean="0"/>
              <a:t>Design document </a:t>
            </a:r>
            <a:r>
              <a:rPr lang="en-GB" sz="2000" dirty="0"/>
              <a:t>(CC BY 4.0) 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000" dirty="0">
                <a:hlinkClick r:id="rId3"/>
              </a:rPr>
              <a:t>https://docs.google.com/document/d/1iXlVef_1klXZvYYIjp9azXx3UwuqhA88iOankfwQ_Ck/edit?usp=sharing</a:t>
            </a:r>
            <a:endParaRPr lang="en-GB" sz="2000" dirty="0"/>
          </a:p>
          <a:p>
            <a:pPr>
              <a:spcAft>
                <a:spcPts val="600"/>
              </a:spcAft>
            </a:pPr>
            <a:r>
              <a:rPr lang="en-GB" sz="2800" dirty="0"/>
              <a:t>Planning </a:t>
            </a:r>
            <a:r>
              <a:rPr lang="en-GB" sz="2800" dirty="0" smtClean="0"/>
              <a:t>document </a:t>
            </a:r>
            <a:r>
              <a:rPr lang="en-GB" sz="2000" dirty="0"/>
              <a:t>(CC BY 4.0) </a:t>
            </a:r>
            <a:br>
              <a:rPr lang="en-GB" sz="2000" dirty="0"/>
            </a:br>
            <a:r>
              <a:rPr lang="en-GB" sz="2000" dirty="0">
                <a:hlinkClick r:id="rId4"/>
              </a:rPr>
              <a:t>https://docs.google.com/document/d/1AooKerzP5w3JsPqgCWI27ZanTBBrw8rDNn9lRNoaOvw/edit?usp=sharing</a:t>
            </a:r>
            <a:r>
              <a:rPr lang="en-GB" sz="2000" dirty="0"/>
              <a:t> </a:t>
            </a:r>
          </a:p>
          <a:p>
            <a:pPr lvl="1"/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05264"/>
            <a:ext cx="1158630" cy="7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80321"/>
            <a:ext cx="1658775" cy="79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9244"/>
            <a:ext cx="1110905" cy="30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65" y="2492896"/>
            <a:ext cx="371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3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B</a:t>
            </a:r>
            <a:r>
              <a:rPr lang="en-GB" dirty="0" smtClean="0">
                <a:solidFill>
                  <a:srgbClr val="C00000"/>
                </a:solidFill>
              </a:rPr>
              <a:t>ibliography &amp; </a:t>
            </a:r>
            <a:r>
              <a:rPr lang="en-GB" dirty="0">
                <a:solidFill>
                  <a:srgbClr val="C00000"/>
                </a:solidFill>
              </a:rPr>
              <a:t>r</a:t>
            </a:r>
            <a:r>
              <a:rPr lang="en-GB" dirty="0" smtClean="0">
                <a:solidFill>
                  <a:srgbClr val="C00000"/>
                </a:solidFill>
              </a:rPr>
              <a:t>eference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40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dirty="0"/>
              <a:t>Asher A.D. and Miller S. (various) </a:t>
            </a:r>
            <a:r>
              <a:rPr lang="en-GB" i="1" dirty="0"/>
              <a:t>ERIAL Publications. </a:t>
            </a:r>
            <a:r>
              <a:rPr lang="en-GB" dirty="0"/>
              <a:t>Available from http://www.erialproject.org/publications/ [Accessed 19/11/2014].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/>
              <a:t>Asher A.D. and Miller S. ([2011]) </a:t>
            </a:r>
            <a:r>
              <a:rPr lang="en-GB" i="1" dirty="0"/>
              <a:t>So You Want to do Anthropology in Your Library? Or A Practical Guide to Ethnographic Research in Academic Libraries. </a:t>
            </a:r>
            <a:r>
              <a:rPr lang="en-GB" dirty="0"/>
              <a:t>Available from http://www.erialproject.org/publications/toolkit/ [Accessed 11/11/2014</a:t>
            </a:r>
            <a:r>
              <a:rPr lang="en-GB" dirty="0" smtClean="0"/>
              <a:t>].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/>
              <a:t>Barnum C.M. (2010) </a:t>
            </a:r>
            <a:r>
              <a:rPr lang="en-GB" i="1" dirty="0"/>
              <a:t>Usability Testing Essentials: Ready, Set... Test!</a:t>
            </a:r>
            <a:r>
              <a:rPr lang="en-GB" dirty="0"/>
              <a:t>. Burlington, MA, Morgan Kaufmann (Elsevier</a:t>
            </a:r>
            <a:r>
              <a:rPr lang="en-GB" dirty="0" smtClean="0"/>
              <a:t>).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 smtClean="0"/>
              <a:t>Bowler </a:t>
            </a:r>
            <a:r>
              <a:rPr lang="en-GB" dirty="0"/>
              <a:t>L., </a:t>
            </a:r>
            <a:r>
              <a:rPr lang="en-GB" dirty="0" err="1"/>
              <a:t>Koshman</a:t>
            </a:r>
            <a:r>
              <a:rPr lang="en-GB" dirty="0"/>
              <a:t> S., Oh J.S., He D., </a:t>
            </a:r>
            <a:r>
              <a:rPr lang="en-GB" dirty="0" err="1"/>
              <a:t>Callery</a:t>
            </a:r>
            <a:r>
              <a:rPr lang="en-GB" dirty="0"/>
              <a:t> B.G., </a:t>
            </a:r>
            <a:r>
              <a:rPr lang="en-GB" dirty="0" err="1"/>
              <a:t>Bowker</a:t>
            </a:r>
            <a:r>
              <a:rPr lang="en-GB" dirty="0"/>
              <a:t> G. and Cox R.J. (2011) Issues in user-</a:t>
            </a:r>
            <a:r>
              <a:rPr lang="en-GB" dirty="0" err="1"/>
              <a:t>centered</a:t>
            </a:r>
            <a:r>
              <a:rPr lang="en-GB" dirty="0"/>
              <a:t> design in LIS. </a:t>
            </a:r>
            <a:r>
              <a:rPr lang="en-GB" i="1" dirty="0"/>
              <a:t>Library Trends,</a:t>
            </a:r>
            <a:r>
              <a:rPr lang="en-GB" dirty="0"/>
              <a:t> 59 (4), pp.721-752.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 err="1"/>
              <a:t>Delcore</a:t>
            </a:r>
            <a:r>
              <a:rPr lang="en-GB" dirty="0"/>
              <a:t> H.D., </a:t>
            </a:r>
            <a:r>
              <a:rPr lang="en-GB" dirty="0" err="1"/>
              <a:t>Mullooly</a:t>
            </a:r>
            <a:r>
              <a:rPr lang="en-GB" dirty="0"/>
              <a:t> J., Scroggins M., Arnold K., Franco E. and Gaspar J. (2014) </a:t>
            </a:r>
            <a:r>
              <a:rPr lang="en-GB" i="1" dirty="0"/>
              <a:t>The Library Study at Fresno State</a:t>
            </a:r>
            <a:r>
              <a:rPr lang="en-GB" dirty="0"/>
              <a:t>. Fresno, CA, Institute of Public Anthropology, California State University, Fresno.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/>
              <a:t>Emary L.F.R. (forthcoming) When (and when not) to use ethnography for LIS research. In: </a:t>
            </a:r>
            <a:r>
              <a:rPr lang="en-GB" dirty="0" err="1"/>
              <a:t>Priestner</a:t>
            </a:r>
            <a:r>
              <a:rPr lang="en-GB" dirty="0"/>
              <a:t> A and Borg M eds. </a:t>
            </a:r>
            <a:r>
              <a:rPr lang="en-GB" i="1" dirty="0"/>
              <a:t>UX in Libraries</a:t>
            </a:r>
            <a:r>
              <a:rPr lang="en-GB" dirty="0"/>
              <a:t>. Surrey, </a:t>
            </a:r>
            <a:r>
              <a:rPr lang="en-GB" dirty="0" err="1"/>
              <a:t>Ashgate</a:t>
            </a:r>
            <a:r>
              <a:rPr lang="en-GB" dirty="0" smtClean="0"/>
              <a:t>. Available from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ray.yorksj.ac.uk/id/eprint/641</a:t>
            </a:r>
            <a:r>
              <a:rPr lang="en-GB" dirty="0" smtClean="0"/>
              <a:t> </a:t>
            </a:r>
            <a:r>
              <a:rPr lang="en-GB" smtClean="0"/>
              <a:t>[Accessed 17/06/2015].</a:t>
            </a:r>
            <a:endParaRPr lang="en-GB" dirty="0"/>
          </a:p>
          <a:p>
            <a:pPr marL="0" indent="0">
              <a:spcAft>
                <a:spcPts val="600"/>
              </a:spcAft>
              <a:buNone/>
            </a:pPr>
            <a:r>
              <a:rPr lang="en-GB" dirty="0"/>
              <a:t>Foster N.F. and Gibbons S. (2007) </a:t>
            </a:r>
            <a:r>
              <a:rPr lang="en-GB" i="1" dirty="0"/>
              <a:t>Studying Students: The Undergraduate Research Project at the University of Rochester</a:t>
            </a:r>
            <a:r>
              <a:rPr lang="en-GB" dirty="0"/>
              <a:t>. Chicago, Association of College and Research Libraries.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 err="1"/>
              <a:t>Gabridge</a:t>
            </a:r>
            <a:r>
              <a:rPr lang="en-GB" dirty="0"/>
              <a:t> T., Gaskell M. and Stout A. (2008) Information Seeking through Students’ Eyes: The MIT Photo Diary Study. </a:t>
            </a:r>
            <a:r>
              <a:rPr lang="en-GB" i="1" dirty="0"/>
              <a:t>College &amp; Research Libraries,</a:t>
            </a:r>
            <a:r>
              <a:rPr lang="en-GB" dirty="0"/>
              <a:t> 69 (6), pp.510-523.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/>
              <a:t>Greifeneder E. (2012) </a:t>
            </a:r>
            <a:r>
              <a:rPr lang="en-GB" i="1" dirty="0"/>
              <a:t>Does it Matter Where we Test? </a:t>
            </a:r>
            <a:r>
              <a:rPr lang="de-DE" i="1" dirty="0"/>
              <a:t>Online User Studies in Digital Libraries in Natural Environments. </a:t>
            </a:r>
            <a:r>
              <a:rPr lang="de-DE" dirty="0"/>
              <a:t>PhD Thesis, Institut für Bibliotheks- und Informationswissenschaft, Humboldt Universität zu Berlin.</a:t>
            </a:r>
            <a:endParaRPr lang="en-GB" dirty="0"/>
          </a:p>
          <a:p>
            <a:pPr marL="0" indent="0">
              <a:spcAft>
                <a:spcPts val="600"/>
              </a:spcAft>
              <a:buNone/>
            </a:pPr>
            <a:r>
              <a:rPr lang="en-GB" dirty="0" err="1"/>
              <a:t>Seadle</a:t>
            </a:r>
            <a:r>
              <a:rPr lang="en-GB" dirty="0"/>
              <a:t> M. (2000) Project Ethnography: An Anthropological Approach To Assessing Digital Library Services. </a:t>
            </a:r>
            <a:r>
              <a:rPr lang="en-GB" i="1" dirty="0"/>
              <a:t>Library Trends,</a:t>
            </a:r>
            <a:r>
              <a:rPr lang="en-GB" dirty="0"/>
              <a:t> 49 (2), pp.370-85.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/>
              <a:t>Usability Consulting Services (2002) </a:t>
            </a:r>
            <a:r>
              <a:rPr lang="en-GB" i="1" dirty="0"/>
              <a:t>User </a:t>
            </a:r>
            <a:r>
              <a:rPr lang="en-GB" i="1" dirty="0" err="1"/>
              <a:t>Centered</a:t>
            </a:r>
            <a:r>
              <a:rPr lang="en-GB" i="1" dirty="0"/>
              <a:t> Design Services</a:t>
            </a:r>
            <a:r>
              <a:rPr lang="en-GB" dirty="0"/>
              <a:t>. Bloomington, IN, Indiana University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dirty="0" smtClean="0"/>
              <a:t>Especially to Matt Tams for moderating and Charlotte Elwell for her technical expertise (and patience)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3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05264"/>
            <a:ext cx="1158630" cy="7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80321"/>
            <a:ext cx="1658775" cy="79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"/>
            <a:ext cx="10436352" cy="696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5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05264"/>
            <a:ext cx="1158630" cy="7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80321"/>
            <a:ext cx="1658775" cy="79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7"/>
            <a:ext cx="4608512" cy="432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92" y="1484784"/>
            <a:ext cx="6158551" cy="407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9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Observe </a:t>
            </a:r>
            <a:r>
              <a:rPr lang="en-GB" sz="3000" dirty="0"/>
              <a:t>the user’s first experience of the </a:t>
            </a:r>
            <a:r>
              <a:rPr lang="en-GB" sz="3000" dirty="0" err="1" smtClean="0"/>
              <a:t>catalog</a:t>
            </a:r>
            <a:endParaRPr lang="en-GB" sz="3000" dirty="0" smtClean="0"/>
          </a:p>
          <a:p>
            <a:r>
              <a:rPr lang="en-GB" sz="3000" dirty="0" smtClean="0"/>
              <a:t>Questions to ask:</a:t>
            </a:r>
          </a:p>
          <a:p>
            <a:pPr lvl="1"/>
            <a:r>
              <a:rPr lang="en-GB" sz="2400" dirty="0" smtClean="0"/>
              <a:t>What do they think?</a:t>
            </a:r>
          </a:p>
          <a:p>
            <a:pPr lvl="1"/>
            <a:r>
              <a:rPr lang="en-GB" sz="2400" dirty="0" smtClean="0"/>
              <a:t>What works?</a:t>
            </a:r>
          </a:p>
          <a:p>
            <a:pPr lvl="1"/>
            <a:r>
              <a:rPr lang="en-GB" sz="2400" dirty="0" smtClean="0"/>
              <a:t>What doesn’t work?</a:t>
            </a:r>
          </a:p>
          <a:p>
            <a:r>
              <a:rPr lang="en-GB" sz="3000" dirty="0"/>
              <a:t>O</a:t>
            </a:r>
            <a:r>
              <a:rPr lang="en-GB" sz="3000" dirty="0" smtClean="0"/>
              <a:t>ptimize the design and functionality before launch (August 2015)</a:t>
            </a:r>
          </a:p>
          <a:p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05264"/>
            <a:ext cx="1158630" cy="7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80321"/>
            <a:ext cx="1658775" cy="79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2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Test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Ethnographically-inspired (Emary, forthcoming)</a:t>
            </a:r>
          </a:p>
          <a:p>
            <a:pPr lvl="1"/>
            <a:r>
              <a:rPr lang="en-GB" dirty="0" smtClean="0"/>
              <a:t>Small sample size drawn from our team’s contacts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elationship and rapport increase the richness</a:t>
            </a:r>
          </a:p>
          <a:p>
            <a:pPr lvl="1"/>
            <a:r>
              <a:rPr lang="en-GB" dirty="0" smtClean="0"/>
              <a:t>Relaxed, discussion-based lab setting</a:t>
            </a:r>
          </a:p>
          <a:p>
            <a:pPr lvl="1"/>
            <a:r>
              <a:rPr lang="en-GB" dirty="0" smtClean="0"/>
              <a:t>Freeform test scenarios</a:t>
            </a:r>
          </a:p>
          <a:p>
            <a:pPr lvl="1"/>
            <a:r>
              <a:rPr lang="en-GB" dirty="0" smtClean="0"/>
              <a:t>Think aloud protocol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05264"/>
            <a:ext cx="1158630" cy="7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80321"/>
            <a:ext cx="1658775" cy="79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9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test computer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sz="2800" dirty="0" smtClean="0"/>
              <a:t>1 </a:t>
            </a:r>
            <a:r>
              <a:rPr lang="en-GB" sz="2800" dirty="0"/>
              <a:t>moderator, </a:t>
            </a:r>
            <a:r>
              <a:rPr lang="en-GB" sz="2800" dirty="0" smtClean="0"/>
              <a:t>1 greeter, 1 technical support</a:t>
            </a:r>
          </a:p>
          <a:p>
            <a:r>
              <a:rPr lang="en-GB" sz="2800" dirty="0"/>
              <a:t>12 participants thought </a:t>
            </a:r>
            <a:r>
              <a:rPr lang="en-GB" sz="2800" dirty="0" smtClean="0"/>
              <a:t>aloud during individual time slots</a:t>
            </a:r>
            <a:endParaRPr lang="en-GB" sz="2800" dirty="0"/>
          </a:p>
          <a:p>
            <a:r>
              <a:rPr lang="en-GB" sz="2800" dirty="0" smtClean="0"/>
              <a:t>3 scenarios (20-30 minutes)</a:t>
            </a:r>
          </a:p>
          <a:p>
            <a:r>
              <a:rPr lang="en-GB" sz="2800" dirty="0"/>
              <a:t>V</a:t>
            </a:r>
            <a:r>
              <a:rPr lang="en-GB" sz="2800" dirty="0" smtClean="0"/>
              <a:t>ideo </a:t>
            </a:r>
            <a:r>
              <a:rPr lang="en-GB" sz="2800" dirty="0"/>
              <a:t>capturing gesture and affect </a:t>
            </a:r>
            <a:r>
              <a:rPr lang="en-GB" sz="2800" dirty="0" smtClean="0"/>
              <a:t>as </a:t>
            </a:r>
            <a:r>
              <a:rPr lang="en-GB" sz="2800" dirty="0"/>
              <a:t>well as their </a:t>
            </a:r>
            <a:r>
              <a:rPr lang="en-GB" sz="2800" dirty="0" smtClean="0"/>
              <a:t>screencast.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05264"/>
            <a:ext cx="1158630" cy="7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80321"/>
            <a:ext cx="1658775" cy="79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35494" cy="261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Testing day(s)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Everyone showed up, engaged and enjoyed themselves</a:t>
            </a:r>
          </a:p>
          <a:p>
            <a:r>
              <a:rPr lang="en-GB" dirty="0" smtClean="0"/>
              <a:t>Sweets, arts and crafts and discussion</a:t>
            </a:r>
          </a:p>
          <a:p>
            <a:r>
              <a:rPr lang="en-GB" dirty="0" smtClean="0"/>
              <a:t>Voucher for a free hot drink from Costa Coffee</a:t>
            </a:r>
          </a:p>
          <a:p>
            <a:r>
              <a:rPr lang="en-GB" dirty="0" smtClean="0"/>
              <a:t>Tests took place over the course of 2 weeks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-1" b="21"/>
          <a:stretch/>
        </p:blipFill>
        <p:spPr>
          <a:xfrm rot="10800000">
            <a:off x="4860032" y="1772816"/>
            <a:ext cx="3888432" cy="3220768"/>
          </a:xfrm>
        </p:spPr>
      </p:pic>
      <p:sp>
        <p:nvSpPr>
          <p:cNvPr id="6" name="TextBox 5"/>
          <p:cNvSpPr txBox="1"/>
          <p:nvPr/>
        </p:nvSpPr>
        <p:spPr>
          <a:xfrm>
            <a:off x="4860032" y="4902259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Reception area outside the testing room. Participants also created process maps while waiting for their test to begin.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876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How we managed things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05264"/>
            <a:ext cx="1158630" cy="7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80321"/>
            <a:ext cx="1658775" cy="79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68065"/>
            <a:ext cx="1602757" cy="342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95" y="2564904"/>
            <a:ext cx="2108666" cy="106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55" y="2143116"/>
            <a:ext cx="2253821" cy="135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78653"/>
            <a:ext cx="4422044" cy="24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2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Initial results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Major and minor problems led to changes in:</a:t>
            </a:r>
          </a:p>
          <a:p>
            <a:pPr lvl="1"/>
            <a:r>
              <a:rPr lang="en-GB" dirty="0" smtClean="0"/>
              <a:t>layout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olours</a:t>
            </a:r>
          </a:p>
          <a:p>
            <a:pPr lvl="1"/>
            <a:r>
              <a:rPr lang="en-GB" dirty="0" smtClean="0"/>
              <a:t>link prominence</a:t>
            </a:r>
          </a:p>
          <a:p>
            <a:pPr lvl="1"/>
            <a:r>
              <a:rPr lang="en-GB" dirty="0" smtClean="0"/>
              <a:t>language</a:t>
            </a:r>
          </a:p>
          <a:p>
            <a:pPr lvl="1"/>
            <a:r>
              <a:rPr lang="en-GB" dirty="0" smtClean="0"/>
              <a:t>advanced search </a:t>
            </a:r>
          </a:p>
          <a:p>
            <a:r>
              <a:rPr lang="en-GB" dirty="0" smtClean="0"/>
              <a:t>Confident that users will like the ‘look and feel’ of the new catalogue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078" y="1772816"/>
            <a:ext cx="3711051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5740477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Comments and problems coded in </a:t>
            </a:r>
            <a:r>
              <a:rPr lang="en-GB" sz="1600" dirty="0" err="1" smtClean="0"/>
              <a:t>NVivo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490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573</Words>
  <Application>Microsoft Office PowerPoint</Application>
  <PresentationFormat>On-screen Show (4:3)</PresentationFormat>
  <Paragraphs>99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Ethnographically-inspired usability testing</vt:lpstr>
      <vt:lpstr>PowerPoint Presentation</vt:lpstr>
      <vt:lpstr>Background</vt:lpstr>
      <vt:lpstr>Goals</vt:lpstr>
      <vt:lpstr>Test design</vt:lpstr>
      <vt:lpstr>The test computer</vt:lpstr>
      <vt:lpstr>Testing day(s)</vt:lpstr>
      <vt:lpstr>How we managed things</vt:lpstr>
      <vt:lpstr>Initial results</vt:lpstr>
      <vt:lpstr>Initial results</vt:lpstr>
      <vt:lpstr>Initial results</vt:lpstr>
      <vt:lpstr>Challenges</vt:lpstr>
      <vt:lpstr>What next?</vt:lpstr>
      <vt:lpstr>Want to talk or reuse?</vt:lpstr>
      <vt:lpstr>Bibliography &amp; reference list</vt:lpstr>
      <vt:lpstr>Thank you</vt:lpstr>
    </vt:vector>
  </TitlesOfParts>
  <Company>York St John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and often Exploring the potential of information literacy mini lessons</dc:title>
  <dc:creator>c.mccluskey</dc:creator>
  <cp:lastModifiedBy>l.emary</cp:lastModifiedBy>
  <cp:revision>58</cp:revision>
  <dcterms:created xsi:type="dcterms:W3CDTF">2014-03-14T16:21:07Z</dcterms:created>
  <dcterms:modified xsi:type="dcterms:W3CDTF">2015-06-30T12:12:20Z</dcterms:modified>
</cp:coreProperties>
</file>