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70" r:id="rId6"/>
    <p:sldId id="276" r:id="rId7"/>
    <p:sldId id="262" r:id="rId8"/>
    <p:sldId id="260" r:id="rId9"/>
    <p:sldId id="259" r:id="rId10"/>
    <p:sldId id="271" r:id="rId11"/>
    <p:sldId id="264" r:id="rId12"/>
    <p:sldId id="280" r:id="rId13"/>
    <p:sldId id="265" r:id="rId14"/>
    <p:sldId id="281" r:id="rId15"/>
    <p:sldId id="277" r:id="rId16"/>
    <p:sldId id="278" r:id="rId17"/>
    <p:sldId id="274" r:id="rId18"/>
    <p:sldId id="275" r:id="rId19"/>
    <p:sldId id="284" r:id="rId20"/>
    <p:sldId id="266" r:id="rId21"/>
    <p:sldId id="272" r:id="rId22"/>
    <p:sldId id="283" r:id="rId23"/>
    <p:sldId id="282" r:id="rId24"/>
    <p:sldId id="279" r:id="rId25"/>
    <p:sldId id="267" r:id="rId26"/>
    <p:sldId id="268" r:id="rId27"/>
    <p:sldId id="26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by Christine Mathew" initials="RCM" lastIdx="4" clrIdx="0">
    <p:extLst>
      <p:ext uri="{19B8F6BF-5375-455C-9EA6-DF929625EA0E}">
        <p15:presenceInfo xmlns:p15="http://schemas.microsoft.com/office/powerpoint/2012/main" userId="5ff3d35559c113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3" autoAdjust="0"/>
    <p:restoredTop sz="94660"/>
  </p:normalViewPr>
  <p:slideViewPr>
    <p:cSldViewPr snapToGrid="0">
      <p:cViewPr varScale="1">
        <p:scale>
          <a:sx n="66" d="100"/>
          <a:sy n="66" d="100"/>
        </p:scale>
        <p:origin x="6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840A2-ADC8-4A3A-BC1A-7ECA5FD3D6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F6E9DC-8568-4FD8-BE71-2F8C85A7DB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A02210-93E1-4D8D-9426-3B46098821A3}"/>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5" name="Footer Placeholder 4">
            <a:extLst>
              <a:ext uri="{FF2B5EF4-FFF2-40B4-BE49-F238E27FC236}">
                <a16:creationId xmlns:a16="http://schemas.microsoft.com/office/drawing/2014/main" id="{D32DB9F7-DE38-426B-AF65-37723F7F46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8E607E-8C24-4FB5-B302-D7CED1E921A4}"/>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242246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5ADDE-BEA3-4535-8F6C-703CE28C26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A768F-9131-48D1-A02F-1F589A5B2E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103BB0-D123-49B7-B7A6-AE954EB6CE43}"/>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5" name="Footer Placeholder 4">
            <a:extLst>
              <a:ext uri="{FF2B5EF4-FFF2-40B4-BE49-F238E27FC236}">
                <a16:creationId xmlns:a16="http://schemas.microsoft.com/office/drawing/2014/main" id="{9CC986AB-1A08-4502-A1C9-7E209955E4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82E94D-0B9A-4109-8E4C-8362DE259365}"/>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350720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FBEF97-618C-409F-B0D9-762039291B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09E4D8-5D07-4950-AEF7-B15ECA3B05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AD1E46-753A-4A25-85C5-A8C8B7375912}"/>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5" name="Footer Placeholder 4">
            <a:extLst>
              <a:ext uri="{FF2B5EF4-FFF2-40B4-BE49-F238E27FC236}">
                <a16:creationId xmlns:a16="http://schemas.microsoft.com/office/drawing/2014/main" id="{E9B2A0A0-9CB9-4F37-9403-BCF102AB8F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DBE245-94A8-4798-AE58-B80CF56B5A05}"/>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202775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10C82-1119-4339-8713-EFB6B3D018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9EFD9-60CA-4B2F-AD35-9CCCAEF20E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3147F4-09C6-4A46-A387-22D1E3F0B562}"/>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5" name="Footer Placeholder 4">
            <a:extLst>
              <a:ext uri="{FF2B5EF4-FFF2-40B4-BE49-F238E27FC236}">
                <a16:creationId xmlns:a16="http://schemas.microsoft.com/office/drawing/2014/main" id="{B6F314A2-9732-4543-B4BB-C9E9F549FD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4F31BD-1E4D-4389-81BD-E9C1AAE04C7C}"/>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424574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053E0-5165-4EC7-BF87-E38A36D980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E8C70C-7B9D-48BB-A3E4-D165567702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A69802-E0B8-446A-9178-FE8ABA1E64AA}"/>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5" name="Footer Placeholder 4">
            <a:extLst>
              <a:ext uri="{FF2B5EF4-FFF2-40B4-BE49-F238E27FC236}">
                <a16:creationId xmlns:a16="http://schemas.microsoft.com/office/drawing/2014/main" id="{70A330D1-76E6-44BA-B4C6-7FC68ACD7D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88A7D3-E490-4241-8733-52D0B9F2E760}"/>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81307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6737E-4C47-46B3-8F6A-7E0755EA26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71D239-7185-49B7-B252-F0F7DFB46E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361C6E-4899-4CBD-9FF9-5EAACC039A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8796936-A31A-42EB-B242-6A5CBC7E2832}"/>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6" name="Footer Placeholder 5">
            <a:extLst>
              <a:ext uri="{FF2B5EF4-FFF2-40B4-BE49-F238E27FC236}">
                <a16:creationId xmlns:a16="http://schemas.microsoft.com/office/drawing/2014/main" id="{EE39A715-2D28-42E4-9742-FA00452537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545881-1D12-4F40-867B-759077E4E8F7}"/>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327528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4CDE6-8F53-4EEA-B4BB-994A41F73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35452B-E612-4FF7-A61E-07F232CC5C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1746B4-B466-4087-AC03-85E768E8E4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E41261-CC67-4DF9-829D-E887F3E7EB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70D047-22C0-43AE-A62A-80C7BF2D44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8B9D5B-BF41-4A39-B8B2-B2E0B996F8CC}"/>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8" name="Footer Placeholder 7">
            <a:extLst>
              <a:ext uri="{FF2B5EF4-FFF2-40B4-BE49-F238E27FC236}">
                <a16:creationId xmlns:a16="http://schemas.microsoft.com/office/drawing/2014/main" id="{A067FC0D-9771-4418-966D-14F1817058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21FBF3-1E62-4D4B-9E61-8832F44DBE65}"/>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191045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452B-23B2-4AE0-BF1E-6CEBB08399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0F7DDE-8881-4F05-A01D-A8B196A882A5}"/>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4" name="Footer Placeholder 3">
            <a:extLst>
              <a:ext uri="{FF2B5EF4-FFF2-40B4-BE49-F238E27FC236}">
                <a16:creationId xmlns:a16="http://schemas.microsoft.com/office/drawing/2014/main" id="{515EF2B1-EE69-403B-B5C9-E5658E202D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117CDB-CFFD-4314-8C83-4CAC41408FAC}"/>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152834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FD7D16-5D8E-4870-A3DA-3E343D3CCACC}"/>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3" name="Footer Placeholder 2">
            <a:extLst>
              <a:ext uri="{FF2B5EF4-FFF2-40B4-BE49-F238E27FC236}">
                <a16:creationId xmlns:a16="http://schemas.microsoft.com/office/drawing/2014/main" id="{B3257327-6EC2-4477-9AAF-568DE164538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894452-EB7C-431F-991A-384AD6E4BF06}"/>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379366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DD527-3E4A-4B68-B4D3-00AC99177E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4AB113-7477-4F9A-B026-FBBE5EF82E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421984-5A2E-437E-A1F4-4D82751CE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5B7A4D-434C-4D34-8426-A9BBA9D0BA95}"/>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6" name="Footer Placeholder 5">
            <a:extLst>
              <a:ext uri="{FF2B5EF4-FFF2-40B4-BE49-F238E27FC236}">
                <a16:creationId xmlns:a16="http://schemas.microsoft.com/office/drawing/2014/main" id="{8580F8E8-AEBE-4169-AD17-8E9386A504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35BB6-B301-47EE-B008-A363D2739173}"/>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130290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9C2A-E5B4-426F-A882-EC4996D7B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9CEF33-70CC-42A3-919A-6C33A09FE5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7603AC-C5D7-4FEF-AA37-BC7AC6C879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B44C5-E5C1-4C84-86C7-ED601886A9BF}"/>
              </a:ext>
            </a:extLst>
          </p:cNvPr>
          <p:cNvSpPr>
            <a:spLocks noGrp="1"/>
          </p:cNvSpPr>
          <p:nvPr>
            <p:ph type="dt" sz="half" idx="10"/>
          </p:nvPr>
        </p:nvSpPr>
        <p:spPr/>
        <p:txBody>
          <a:bodyPr/>
          <a:lstStyle/>
          <a:p>
            <a:fld id="{F7901034-71E2-4C38-AA26-328E8CA4B11E}" type="datetimeFigureOut">
              <a:rPr lang="en-GB" smtClean="0"/>
              <a:t>17/07/2023</a:t>
            </a:fld>
            <a:endParaRPr lang="en-GB"/>
          </a:p>
        </p:txBody>
      </p:sp>
      <p:sp>
        <p:nvSpPr>
          <p:cNvPr id="6" name="Footer Placeholder 5">
            <a:extLst>
              <a:ext uri="{FF2B5EF4-FFF2-40B4-BE49-F238E27FC236}">
                <a16:creationId xmlns:a16="http://schemas.microsoft.com/office/drawing/2014/main" id="{06FC74FF-83DB-4633-9CCB-B4A50AFA05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1294FA-C394-4C2D-B943-F599A8DB3E85}"/>
              </a:ext>
            </a:extLst>
          </p:cNvPr>
          <p:cNvSpPr>
            <a:spLocks noGrp="1"/>
          </p:cNvSpPr>
          <p:nvPr>
            <p:ph type="sldNum" sz="quarter" idx="12"/>
          </p:nvPr>
        </p:nvSpPr>
        <p:spPr/>
        <p:txBody>
          <a:bodyPr/>
          <a:lstStyle/>
          <a:p>
            <a:fld id="{8268E164-7F62-403E-9C61-8B9EE4188283}" type="slidenum">
              <a:rPr lang="en-GB" smtClean="0"/>
              <a:t>‹#›</a:t>
            </a:fld>
            <a:endParaRPr lang="en-GB"/>
          </a:p>
        </p:txBody>
      </p:sp>
    </p:spTree>
    <p:extLst>
      <p:ext uri="{BB962C8B-B14F-4D97-AF65-F5344CB8AC3E}">
        <p14:creationId xmlns:p14="http://schemas.microsoft.com/office/powerpoint/2010/main" val="2879715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9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2F0197-0054-4787-9310-D714218F5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E1651E-8F8A-46E4-A30C-3FE4679388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883B18-8489-403F-BC0E-054E159450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01034-71E2-4C38-AA26-328E8CA4B11E}" type="datetimeFigureOut">
              <a:rPr lang="en-GB" smtClean="0"/>
              <a:t>17/07/2023</a:t>
            </a:fld>
            <a:endParaRPr lang="en-GB"/>
          </a:p>
        </p:txBody>
      </p:sp>
      <p:sp>
        <p:nvSpPr>
          <p:cNvPr id="5" name="Footer Placeholder 4">
            <a:extLst>
              <a:ext uri="{FF2B5EF4-FFF2-40B4-BE49-F238E27FC236}">
                <a16:creationId xmlns:a16="http://schemas.microsoft.com/office/drawing/2014/main" id="{050199D6-02B1-42A3-93A0-7518B51D50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39BAC8-7511-428D-BC1F-FC556EBE3F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8E164-7F62-403E-9C61-8B9EE4188283}" type="slidenum">
              <a:rPr lang="en-GB" smtClean="0"/>
              <a:t>‹#›</a:t>
            </a:fld>
            <a:endParaRPr lang="en-GB"/>
          </a:p>
        </p:txBody>
      </p:sp>
    </p:spTree>
    <p:extLst>
      <p:ext uri="{BB962C8B-B14F-4D97-AF65-F5344CB8AC3E}">
        <p14:creationId xmlns:p14="http://schemas.microsoft.com/office/powerpoint/2010/main" val="332552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advance-he.ac.uk/knowledge-hub/equality-higher-education-statistical-report-202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E3E4F-E7C4-4F4F-84A9-8280A9AF49F1}"/>
              </a:ext>
            </a:extLst>
          </p:cNvPr>
          <p:cNvSpPr>
            <a:spLocks noGrp="1"/>
          </p:cNvSpPr>
          <p:nvPr>
            <p:ph type="ctrTitle"/>
          </p:nvPr>
        </p:nvSpPr>
        <p:spPr>
          <a:xfrm>
            <a:off x="0" y="714375"/>
            <a:ext cx="12192000" cy="1817069"/>
          </a:xfrm>
        </p:spPr>
        <p:txBody>
          <a:bodyPr>
            <a:noAutofit/>
          </a:bodyPr>
          <a:lstStyle/>
          <a:p>
            <a:r>
              <a:rPr lang="en-GB" sz="4000" b="1" i="0" u="none" strike="noStrike" baseline="0" dirty="0">
                <a:solidFill>
                  <a:srgbClr val="000000"/>
                </a:solidFill>
              </a:rPr>
              <a:t>The impact of Athena Swan on the gendered subcultural spaces in the UK academia: A case study on Athena Swan gold awarded department </a:t>
            </a:r>
            <a:endParaRPr lang="en-GB" sz="4000" dirty="0"/>
          </a:p>
        </p:txBody>
      </p:sp>
      <p:sp>
        <p:nvSpPr>
          <p:cNvPr id="3" name="Subtitle 2">
            <a:extLst>
              <a:ext uri="{FF2B5EF4-FFF2-40B4-BE49-F238E27FC236}">
                <a16:creationId xmlns:a16="http://schemas.microsoft.com/office/drawing/2014/main" id="{2C51153F-7C1B-4B93-8A2F-45F0270CEB0D}"/>
              </a:ext>
            </a:extLst>
          </p:cNvPr>
          <p:cNvSpPr>
            <a:spLocks noGrp="1"/>
          </p:cNvSpPr>
          <p:nvPr>
            <p:ph type="subTitle" idx="1"/>
          </p:nvPr>
        </p:nvSpPr>
        <p:spPr>
          <a:xfrm>
            <a:off x="0" y="3602038"/>
            <a:ext cx="6314173" cy="2673634"/>
          </a:xfrm>
        </p:spPr>
        <p:txBody>
          <a:bodyPr>
            <a:normAutofit/>
          </a:bodyPr>
          <a:lstStyle/>
          <a:p>
            <a:pPr algn="l"/>
            <a:endParaRPr lang="en-GB" sz="1800" b="0" i="0" u="none" strike="noStrike" baseline="0" dirty="0">
              <a:solidFill>
                <a:srgbClr val="000000"/>
              </a:solidFill>
            </a:endParaRPr>
          </a:p>
          <a:p>
            <a:r>
              <a:rPr lang="en-GB" sz="1900" b="1" i="0" u="none" strike="noStrike" baseline="0" dirty="0">
                <a:solidFill>
                  <a:srgbClr val="000000"/>
                </a:solidFill>
              </a:rPr>
              <a:t>Dr Ruby Christine Mathew </a:t>
            </a:r>
          </a:p>
          <a:p>
            <a:r>
              <a:rPr lang="en-GB" sz="1900" b="1" dirty="0"/>
              <a:t>PhD in Management </a:t>
            </a:r>
          </a:p>
          <a:p>
            <a:r>
              <a:rPr lang="en-GB" sz="1900" b="1" dirty="0"/>
              <a:t>York St. John University</a:t>
            </a:r>
          </a:p>
          <a:p>
            <a:r>
              <a:rPr lang="en-GB" sz="1900" b="1" dirty="0"/>
              <a:t>r.mathew@yorksj.ac.uk</a:t>
            </a:r>
          </a:p>
        </p:txBody>
      </p:sp>
      <p:pic>
        <p:nvPicPr>
          <p:cNvPr id="5" name="Picture 4">
            <a:extLst>
              <a:ext uri="{FF2B5EF4-FFF2-40B4-BE49-F238E27FC236}">
                <a16:creationId xmlns:a16="http://schemas.microsoft.com/office/drawing/2014/main" id="{FEC049BE-6945-6D29-88B3-CE28620A293C}"/>
              </a:ext>
            </a:extLst>
          </p:cNvPr>
          <p:cNvPicPr>
            <a:picLocks noChangeAspect="1"/>
          </p:cNvPicPr>
          <p:nvPr/>
        </p:nvPicPr>
        <p:blipFill>
          <a:blip r:embed="rId2"/>
          <a:stretch>
            <a:fillRect/>
          </a:stretch>
        </p:blipFill>
        <p:spPr>
          <a:xfrm>
            <a:off x="6942966" y="2531444"/>
            <a:ext cx="5249034" cy="2813669"/>
          </a:xfrm>
          <a:prstGeom prst="rect">
            <a:avLst/>
          </a:prstGeom>
        </p:spPr>
      </p:pic>
    </p:spTree>
    <p:extLst>
      <p:ext uri="{BB962C8B-B14F-4D97-AF65-F5344CB8AC3E}">
        <p14:creationId xmlns:p14="http://schemas.microsoft.com/office/powerpoint/2010/main" val="3215994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41D71-11DD-4CCC-A87F-26D39D6BA62E}"/>
              </a:ext>
            </a:extLst>
          </p:cNvPr>
          <p:cNvSpPr>
            <a:spLocks noGrp="1"/>
          </p:cNvSpPr>
          <p:nvPr>
            <p:ph type="title"/>
          </p:nvPr>
        </p:nvSpPr>
        <p:spPr>
          <a:xfrm>
            <a:off x="-168965" y="365125"/>
            <a:ext cx="12036287" cy="1325563"/>
          </a:xfrm>
        </p:spPr>
        <p:txBody>
          <a:bodyPr/>
          <a:lstStyle/>
          <a:p>
            <a:r>
              <a:rPr lang="en-GB" dirty="0"/>
              <a:t>        Case study organisation- UA  gold department </a:t>
            </a:r>
          </a:p>
        </p:txBody>
      </p:sp>
      <p:sp>
        <p:nvSpPr>
          <p:cNvPr id="3" name="Content Placeholder 2">
            <a:extLst>
              <a:ext uri="{FF2B5EF4-FFF2-40B4-BE49-F238E27FC236}">
                <a16:creationId xmlns:a16="http://schemas.microsoft.com/office/drawing/2014/main" id="{4A3D716A-1892-44D1-A4AB-15ABC132D7B3}"/>
              </a:ext>
            </a:extLst>
          </p:cNvPr>
          <p:cNvSpPr>
            <a:spLocks noGrp="1"/>
          </p:cNvSpPr>
          <p:nvPr>
            <p:ph idx="1"/>
          </p:nvPr>
        </p:nvSpPr>
        <p:spPr/>
        <p:txBody>
          <a:bodyPr/>
          <a:lstStyle/>
          <a:p>
            <a:r>
              <a:rPr lang="en-GB" dirty="0"/>
              <a:t>Research intensive department</a:t>
            </a:r>
          </a:p>
          <a:p>
            <a:r>
              <a:rPr lang="en-GB" dirty="0"/>
              <a:t>Athena Swan gold Award for its excellence in improving the gender equality initiatives</a:t>
            </a:r>
          </a:p>
          <a:p>
            <a:r>
              <a:rPr lang="en-GB" dirty="0"/>
              <a:t>Staffed with more than 330 employees consisting of around 75 academics (slightly over 30% female)</a:t>
            </a:r>
          </a:p>
          <a:p>
            <a:r>
              <a:rPr lang="en-GB" dirty="0"/>
              <a:t>Around 103 researchers (over 45% female) </a:t>
            </a:r>
          </a:p>
          <a:p>
            <a:r>
              <a:rPr lang="en-GB" dirty="0"/>
              <a:t>professional support staff (over 68% female). </a:t>
            </a:r>
          </a:p>
          <a:p>
            <a:r>
              <a:rPr lang="en-GB" dirty="0"/>
              <a:t>Women at professorial level represent less than 9% of the total academic staff in the UA department</a:t>
            </a:r>
          </a:p>
        </p:txBody>
      </p:sp>
    </p:spTree>
    <p:extLst>
      <p:ext uri="{BB962C8B-B14F-4D97-AF65-F5344CB8AC3E}">
        <p14:creationId xmlns:p14="http://schemas.microsoft.com/office/powerpoint/2010/main" val="422901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68174-B87C-41C8-B459-FA78BF760EEA}"/>
              </a:ext>
            </a:extLst>
          </p:cNvPr>
          <p:cNvSpPr>
            <a:spLocks noGrp="1"/>
          </p:cNvSpPr>
          <p:nvPr>
            <p:ph type="title"/>
          </p:nvPr>
        </p:nvSpPr>
        <p:spPr/>
        <p:txBody>
          <a:bodyPr/>
          <a:lstStyle/>
          <a:p>
            <a:pPr algn="ctr"/>
            <a:r>
              <a:rPr lang="en-GB" dirty="0"/>
              <a:t>Data Collection – single case study</a:t>
            </a:r>
          </a:p>
        </p:txBody>
      </p:sp>
      <p:sp>
        <p:nvSpPr>
          <p:cNvPr id="3" name="Content Placeholder 2">
            <a:extLst>
              <a:ext uri="{FF2B5EF4-FFF2-40B4-BE49-F238E27FC236}">
                <a16:creationId xmlns:a16="http://schemas.microsoft.com/office/drawing/2014/main" id="{A9ADED71-5DDE-4CCD-81B2-0CE76818A0E5}"/>
              </a:ext>
            </a:extLst>
          </p:cNvPr>
          <p:cNvSpPr>
            <a:spLocks noGrp="1"/>
          </p:cNvSpPr>
          <p:nvPr>
            <p:ph idx="1"/>
          </p:nvPr>
        </p:nvSpPr>
        <p:spPr>
          <a:xfrm>
            <a:off x="838200" y="1690688"/>
            <a:ext cx="10515600" cy="4486275"/>
          </a:xfrm>
        </p:spPr>
        <p:txBody>
          <a:bodyPr/>
          <a:lstStyle/>
          <a:p>
            <a:endParaRPr lang="en-GB" dirty="0"/>
          </a:p>
          <a:p>
            <a:endParaRPr lang="en-GB" dirty="0"/>
          </a:p>
          <a:p>
            <a:endParaRPr lang="en-GB" dirty="0"/>
          </a:p>
          <a:p>
            <a:r>
              <a:rPr lang="en-GB" dirty="0"/>
              <a:t>Semi-structured Interviews – 33 women academics </a:t>
            </a:r>
          </a:p>
          <a:p>
            <a:r>
              <a:rPr lang="en-GB" dirty="0"/>
              <a:t>Documentary analysis – Athena Swan departmental award application, departmental websites, departmental map</a:t>
            </a:r>
          </a:p>
          <a:p>
            <a:r>
              <a:rPr lang="en-GB" dirty="0"/>
              <a:t>Field notes – observation of departmental spaces/ corridors and labs </a:t>
            </a:r>
          </a:p>
          <a:p>
            <a:r>
              <a:rPr lang="en-GB" dirty="0"/>
              <a:t>Participant observation </a:t>
            </a:r>
          </a:p>
        </p:txBody>
      </p:sp>
      <p:pic>
        <p:nvPicPr>
          <p:cNvPr id="5" name="Picture 4">
            <a:extLst>
              <a:ext uri="{FF2B5EF4-FFF2-40B4-BE49-F238E27FC236}">
                <a16:creationId xmlns:a16="http://schemas.microsoft.com/office/drawing/2014/main" id="{F40EF12F-E77B-3B34-69CC-28F94A81B07D}"/>
              </a:ext>
            </a:extLst>
          </p:cNvPr>
          <p:cNvPicPr>
            <a:picLocks noChangeAspect="1"/>
          </p:cNvPicPr>
          <p:nvPr/>
        </p:nvPicPr>
        <p:blipFill>
          <a:blip r:embed="rId2"/>
          <a:stretch>
            <a:fillRect/>
          </a:stretch>
        </p:blipFill>
        <p:spPr>
          <a:xfrm>
            <a:off x="8946859" y="1451875"/>
            <a:ext cx="2981325" cy="2133600"/>
          </a:xfrm>
          <a:prstGeom prst="rect">
            <a:avLst/>
          </a:prstGeom>
        </p:spPr>
      </p:pic>
    </p:spTree>
    <p:extLst>
      <p:ext uri="{BB962C8B-B14F-4D97-AF65-F5344CB8AC3E}">
        <p14:creationId xmlns:p14="http://schemas.microsoft.com/office/powerpoint/2010/main" val="2736025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6C78-0D3A-77DE-2B5F-98CFC673E47F}"/>
              </a:ext>
            </a:extLst>
          </p:cNvPr>
          <p:cNvSpPr>
            <a:spLocks noGrp="1"/>
          </p:cNvSpPr>
          <p:nvPr>
            <p:ph type="title"/>
          </p:nvPr>
        </p:nvSpPr>
        <p:spPr>
          <a:xfrm>
            <a:off x="0" y="365126"/>
            <a:ext cx="12267526" cy="597826"/>
          </a:xfrm>
        </p:spPr>
        <p:txBody>
          <a:bodyPr>
            <a:normAutofit fontScale="90000"/>
          </a:bodyPr>
          <a:lstStyle/>
          <a:p>
            <a:r>
              <a:rPr lang="en-GB" b="1" dirty="0"/>
              <a:t>Departmental Athena Swan gold Application document </a:t>
            </a:r>
          </a:p>
        </p:txBody>
      </p:sp>
      <p:sp>
        <p:nvSpPr>
          <p:cNvPr id="3" name="Content Placeholder 2">
            <a:extLst>
              <a:ext uri="{FF2B5EF4-FFF2-40B4-BE49-F238E27FC236}">
                <a16:creationId xmlns:a16="http://schemas.microsoft.com/office/drawing/2014/main" id="{CD4AAE68-D977-2D01-E573-22BD070EACE9}"/>
              </a:ext>
            </a:extLst>
          </p:cNvPr>
          <p:cNvSpPr>
            <a:spLocks noGrp="1"/>
          </p:cNvSpPr>
          <p:nvPr>
            <p:ph idx="1"/>
          </p:nvPr>
        </p:nvSpPr>
        <p:spPr>
          <a:xfrm>
            <a:off x="267037" y="962952"/>
            <a:ext cx="11086763" cy="5826265"/>
          </a:xfrm>
        </p:spPr>
        <p:txBody>
          <a:bodyPr>
            <a:normAutofit fontScale="55000" lnSpcReduction="20000"/>
          </a:bodyPr>
          <a:lstStyle/>
          <a:p>
            <a:endParaRPr lang="en-GB" dirty="0"/>
          </a:p>
          <a:p>
            <a:r>
              <a:rPr lang="en-GB" sz="3300" b="1" dirty="0"/>
              <a:t>Recognising the leaky pipeline and efforts to support postdoctoral researchers: </a:t>
            </a:r>
            <a:r>
              <a:rPr lang="en-GB" sz="3300" dirty="0"/>
              <a:t>The department recognises the women leaving the </a:t>
            </a:r>
            <a:r>
              <a:rPr lang="en-GB" sz="3300" dirty="0" err="1"/>
              <a:t>insititution</a:t>
            </a:r>
            <a:r>
              <a:rPr lang="en-GB" sz="3300" dirty="0"/>
              <a:t> mainly at early career stages especially those at postdoctoral contracts. Efforts are taken to prevent it by  encouraging postdocs to gain teaching experience, to participate in committees selection panels, providing them with inter-departmental mentoring and thus supporting their career development.</a:t>
            </a:r>
          </a:p>
          <a:p>
            <a:r>
              <a:rPr lang="en-GB" sz="3300" b="1" dirty="0"/>
              <a:t>Career Development Opportunities: </a:t>
            </a:r>
            <a:r>
              <a:rPr lang="en-GB" sz="3300" dirty="0"/>
              <a:t>sessions to improve CV writing and interview skills as well as several seminars and talk sessions to inform and improve women of their career development opportunities.  Further plans for the postdoctoral research staff by introducing career progression plans for them.  Mentoring is also prioritised in the gold action plans towards improving the career development </a:t>
            </a:r>
          </a:p>
          <a:p>
            <a:r>
              <a:rPr lang="en-GB" sz="3300" b="1" dirty="0"/>
              <a:t>Inclusive and Supportive Culture: </a:t>
            </a:r>
            <a:r>
              <a:rPr lang="en-GB" sz="3300" dirty="0"/>
              <a:t>The departmental staff meetings are considered to lead to lively  discussions and inputs with regard to the AS initiatives. They are reported to give voice to the  departmental members to raise their concerns. The staff  are given opportunities to have discussion with individual AS committee members if they are not  confident to share their opinion in public.   Also, socialisation events are organised to improve the collegial culture </a:t>
            </a:r>
          </a:p>
          <a:p>
            <a:r>
              <a:rPr lang="en-GB" sz="3300" dirty="0"/>
              <a:t>providing positive role  models in the departmental events and website.  The departmental website is considered a platform  to include positive images of women scientists to show the inclusive departmental culture.  activities are timed in the core hours  to allow the participation of members with caring responsibilities. Collegiality is greatly valued, improving the friendly  atmosphere in the department. This is enhanced by regular social events held in the department  which are advertised in advance so as not to exclude women with caring responsibilities. </a:t>
            </a:r>
          </a:p>
          <a:p>
            <a:r>
              <a:rPr lang="en-GB" sz="3300" b="1" dirty="0"/>
              <a:t>Flexible Working Practices: </a:t>
            </a:r>
            <a:r>
              <a:rPr lang="en-GB" sz="3300" dirty="0"/>
              <a:t>Flexible working options as a high priority. Pregnant women experiencing a difficult pregnancy or who are near their term are offered flexible working options including work from home or reduced working hours.  The department communicates flexible working options in the induction for new comers and in briefing sessions with the managers. </a:t>
            </a:r>
          </a:p>
          <a:p>
            <a:r>
              <a:rPr lang="en-GB" sz="3300" b="1" dirty="0"/>
              <a:t>Workload Model: </a:t>
            </a:r>
            <a:r>
              <a:rPr lang="en-GB" sz="3300" dirty="0"/>
              <a:t>The department provides a transparent workload allocation model. The  departmental workload model shows a focus on teaching, marking, administrative and committee  memberships. Therefore, the model is considered to be helpful in fair allocation of work to the  departmental members. </a:t>
            </a:r>
          </a:p>
          <a:p>
            <a:endParaRPr lang="en-GB" dirty="0"/>
          </a:p>
        </p:txBody>
      </p:sp>
    </p:spTree>
    <p:extLst>
      <p:ext uri="{BB962C8B-B14F-4D97-AF65-F5344CB8AC3E}">
        <p14:creationId xmlns:p14="http://schemas.microsoft.com/office/powerpoint/2010/main" val="3028646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6BE79-FA05-4347-A8E1-B96DE0F357FB}"/>
              </a:ext>
            </a:extLst>
          </p:cNvPr>
          <p:cNvSpPr>
            <a:spLocks noGrp="1"/>
          </p:cNvSpPr>
          <p:nvPr>
            <p:ph type="title"/>
          </p:nvPr>
        </p:nvSpPr>
        <p:spPr>
          <a:xfrm>
            <a:off x="838200" y="-95249"/>
            <a:ext cx="10515600" cy="1142999"/>
          </a:xfrm>
        </p:spPr>
        <p:txBody>
          <a:bodyPr/>
          <a:lstStyle/>
          <a:p>
            <a:pPr algn="ctr"/>
            <a:r>
              <a:rPr lang="en-GB" dirty="0"/>
              <a:t>Data Analysis</a:t>
            </a:r>
          </a:p>
        </p:txBody>
      </p:sp>
      <p:sp>
        <p:nvSpPr>
          <p:cNvPr id="3" name="Content Placeholder 2">
            <a:extLst>
              <a:ext uri="{FF2B5EF4-FFF2-40B4-BE49-F238E27FC236}">
                <a16:creationId xmlns:a16="http://schemas.microsoft.com/office/drawing/2014/main" id="{75270CDB-D88B-4194-8A47-970DAB0420FF}"/>
              </a:ext>
            </a:extLst>
          </p:cNvPr>
          <p:cNvSpPr>
            <a:spLocks noGrp="1"/>
          </p:cNvSpPr>
          <p:nvPr>
            <p:ph idx="1"/>
          </p:nvPr>
        </p:nvSpPr>
        <p:spPr>
          <a:xfrm>
            <a:off x="600075" y="800100"/>
            <a:ext cx="10763250" cy="5376863"/>
          </a:xfrm>
        </p:spPr>
        <p:txBody>
          <a:bodyPr>
            <a:normAutofit fontScale="92500"/>
          </a:bodyPr>
          <a:lstStyle/>
          <a:p>
            <a:r>
              <a:rPr lang="en-GB" b="1" dirty="0"/>
              <a:t>Coding</a:t>
            </a:r>
          </a:p>
          <a:p>
            <a:pPr marL="0" indent="0">
              <a:buNone/>
            </a:pPr>
            <a:r>
              <a:rPr lang="en-GB" dirty="0"/>
              <a:t>Using </a:t>
            </a:r>
            <a:r>
              <a:rPr lang="en-GB" dirty="0" err="1"/>
              <a:t>Nvivo</a:t>
            </a:r>
            <a:r>
              <a:rPr lang="en-GB" dirty="0"/>
              <a:t> 12 which offers substantive advantages to researchers by systematically organising the data and assisting with coding</a:t>
            </a:r>
          </a:p>
          <a:p>
            <a:r>
              <a:rPr lang="en-GB" dirty="0"/>
              <a:t>Open coding  - I conducted line-by-line analysis of interview transcripts and these chunks of words, lines or paragraphs were given conceptual categories (</a:t>
            </a:r>
            <a:r>
              <a:rPr lang="en-GB" dirty="0" err="1"/>
              <a:t>Thornberg</a:t>
            </a:r>
            <a:r>
              <a:rPr lang="en-GB" dirty="0"/>
              <a:t> et al., 2014).</a:t>
            </a:r>
          </a:p>
          <a:p>
            <a:r>
              <a:rPr lang="en-GB" dirty="0"/>
              <a:t>Axial coding - In axial coding, the categories formed from open coding are related to each other, forming relationships and subcategories.</a:t>
            </a:r>
          </a:p>
          <a:p>
            <a:r>
              <a:rPr lang="en-GB" dirty="0"/>
              <a:t>Selective coding-The analysis becomes more focused at this stage where the coding is limited to the variables associated within the parameters of the core category. At this stage, theory gets refined and the grey area is eliminated from the research but still the flexibility allows for the codes to be modified if unexpected ideas evolve (</a:t>
            </a:r>
            <a:r>
              <a:rPr lang="en-GB" dirty="0" err="1"/>
              <a:t>Thornberg</a:t>
            </a:r>
            <a:r>
              <a:rPr lang="en-GB" dirty="0"/>
              <a:t> and Charmaz, 2014).</a:t>
            </a:r>
          </a:p>
        </p:txBody>
      </p:sp>
    </p:spTree>
    <p:extLst>
      <p:ext uri="{BB962C8B-B14F-4D97-AF65-F5344CB8AC3E}">
        <p14:creationId xmlns:p14="http://schemas.microsoft.com/office/powerpoint/2010/main" val="155074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5A3F9-6737-16EE-A11B-14A644DC5F16}"/>
              </a:ext>
            </a:extLst>
          </p:cNvPr>
          <p:cNvSpPr>
            <a:spLocks noGrp="1"/>
          </p:cNvSpPr>
          <p:nvPr>
            <p:ph type="title"/>
          </p:nvPr>
        </p:nvSpPr>
        <p:spPr/>
        <p:txBody>
          <a:bodyPr/>
          <a:lstStyle/>
          <a:p>
            <a:r>
              <a:rPr lang="en-GB" b="1" dirty="0"/>
              <a:t>Pilot interview – merging category</a:t>
            </a:r>
          </a:p>
        </p:txBody>
      </p:sp>
      <p:sp>
        <p:nvSpPr>
          <p:cNvPr id="3" name="Content Placeholder 2">
            <a:extLst>
              <a:ext uri="{FF2B5EF4-FFF2-40B4-BE49-F238E27FC236}">
                <a16:creationId xmlns:a16="http://schemas.microsoft.com/office/drawing/2014/main" id="{FBC5B876-61ED-B4CE-3E62-313F03B075D8}"/>
              </a:ext>
            </a:extLst>
          </p:cNvPr>
          <p:cNvSpPr>
            <a:spLocks noGrp="1"/>
          </p:cNvSpPr>
          <p:nvPr>
            <p:ph idx="1"/>
          </p:nvPr>
        </p:nvSpPr>
        <p:spPr/>
        <p:txBody>
          <a:bodyPr/>
          <a:lstStyle/>
          <a:p>
            <a:r>
              <a:rPr lang="en-GB" dirty="0"/>
              <a:t>In relation to the investigation on the daily working lives of the participants in the Athena Swan accredited department, the most prominent category emerging from the pilot interviews was the ‘workspaces’ through which women related their lived experiences in the department. </a:t>
            </a:r>
          </a:p>
          <a:p>
            <a:r>
              <a:rPr lang="en-GB" dirty="0"/>
              <a:t>Women were distributed across the department and each of the participant’s experiences emerged from the physical spaces within which they worked in the department.</a:t>
            </a:r>
          </a:p>
        </p:txBody>
      </p:sp>
    </p:spTree>
    <p:extLst>
      <p:ext uri="{BB962C8B-B14F-4D97-AF65-F5344CB8AC3E}">
        <p14:creationId xmlns:p14="http://schemas.microsoft.com/office/powerpoint/2010/main" val="988248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826D-0AB3-824A-2DF0-795867C8C15F}"/>
              </a:ext>
            </a:extLst>
          </p:cNvPr>
          <p:cNvSpPr>
            <a:spLocks noGrp="1"/>
          </p:cNvSpPr>
          <p:nvPr>
            <p:ph type="title"/>
          </p:nvPr>
        </p:nvSpPr>
        <p:spPr/>
        <p:txBody>
          <a:bodyPr/>
          <a:lstStyle/>
          <a:p>
            <a:r>
              <a:rPr lang="en-GB" b="1" dirty="0"/>
              <a:t>              Spaces – Corridors and labs</a:t>
            </a:r>
          </a:p>
        </p:txBody>
      </p:sp>
      <p:pic>
        <p:nvPicPr>
          <p:cNvPr id="5" name="Content Placeholder 4">
            <a:extLst>
              <a:ext uri="{FF2B5EF4-FFF2-40B4-BE49-F238E27FC236}">
                <a16:creationId xmlns:a16="http://schemas.microsoft.com/office/drawing/2014/main" id="{210074C6-2D6F-9F4D-C060-3A90BA229878}"/>
              </a:ext>
            </a:extLst>
          </p:cNvPr>
          <p:cNvPicPr>
            <a:picLocks noGrp="1" noChangeAspect="1"/>
          </p:cNvPicPr>
          <p:nvPr>
            <p:ph idx="1"/>
          </p:nvPr>
        </p:nvPicPr>
        <p:blipFill>
          <a:blip r:embed="rId2"/>
          <a:stretch>
            <a:fillRect/>
          </a:stretch>
        </p:blipFill>
        <p:spPr>
          <a:xfrm>
            <a:off x="725557" y="1943788"/>
            <a:ext cx="9009180" cy="4115011"/>
          </a:xfrm>
        </p:spPr>
      </p:pic>
    </p:spTree>
    <p:extLst>
      <p:ext uri="{BB962C8B-B14F-4D97-AF65-F5344CB8AC3E}">
        <p14:creationId xmlns:p14="http://schemas.microsoft.com/office/powerpoint/2010/main" val="294108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FD767-4016-0953-33C0-33631E3D52AC}"/>
              </a:ext>
            </a:extLst>
          </p:cNvPr>
          <p:cNvSpPr>
            <a:spLocks noGrp="1"/>
          </p:cNvSpPr>
          <p:nvPr>
            <p:ph type="title"/>
          </p:nvPr>
        </p:nvSpPr>
        <p:spPr/>
        <p:txBody>
          <a:bodyPr/>
          <a:lstStyle/>
          <a:p>
            <a:r>
              <a:rPr lang="en-GB" dirty="0"/>
              <a:t>Corridor Map</a:t>
            </a:r>
          </a:p>
        </p:txBody>
      </p:sp>
      <p:pic>
        <p:nvPicPr>
          <p:cNvPr id="5" name="Content Placeholder 4">
            <a:extLst>
              <a:ext uri="{FF2B5EF4-FFF2-40B4-BE49-F238E27FC236}">
                <a16:creationId xmlns:a16="http://schemas.microsoft.com/office/drawing/2014/main" id="{ED11E11D-95CD-808F-B715-F3D14319E2D7}"/>
              </a:ext>
            </a:extLst>
          </p:cNvPr>
          <p:cNvPicPr>
            <a:picLocks noGrp="1" noChangeAspect="1"/>
          </p:cNvPicPr>
          <p:nvPr>
            <p:ph idx="1"/>
          </p:nvPr>
        </p:nvPicPr>
        <p:blipFill>
          <a:blip r:embed="rId2"/>
          <a:stretch>
            <a:fillRect/>
          </a:stretch>
        </p:blipFill>
        <p:spPr>
          <a:xfrm>
            <a:off x="838200" y="2146998"/>
            <a:ext cx="10780643" cy="4345877"/>
          </a:xfrm>
        </p:spPr>
      </p:pic>
    </p:spTree>
    <p:extLst>
      <p:ext uri="{BB962C8B-B14F-4D97-AF65-F5344CB8AC3E}">
        <p14:creationId xmlns:p14="http://schemas.microsoft.com/office/powerpoint/2010/main" val="374583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AE5E-3731-4D60-A883-D1EF13F14039}"/>
              </a:ext>
            </a:extLst>
          </p:cNvPr>
          <p:cNvSpPr>
            <a:spLocks noGrp="1"/>
          </p:cNvSpPr>
          <p:nvPr>
            <p:ph type="title"/>
          </p:nvPr>
        </p:nvSpPr>
        <p:spPr>
          <a:xfrm>
            <a:off x="847725" y="365125"/>
            <a:ext cx="10515600" cy="1325563"/>
          </a:xfrm>
        </p:spPr>
        <p:txBody>
          <a:bodyPr/>
          <a:lstStyle/>
          <a:p>
            <a:pPr algn="ctr"/>
            <a:r>
              <a:rPr lang="en-GB" dirty="0"/>
              <a:t>Revising research question</a:t>
            </a:r>
          </a:p>
        </p:txBody>
      </p:sp>
      <p:sp>
        <p:nvSpPr>
          <p:cNvPr id="3" name="Content Placeholder 2">
            <a:extLst>
              <a:ext uri="{FF2B5EF4-FFF2-40B4-BE49-F238E27FC236}">
                <a16:creationId xmlns:a16="http://schemas.microsoft.com/office/drawing/2014/main" id="{6F683E94-7A26-4C6A-986F-6DBD3EE63D02}"/>
              </a:ext>
            </a:extLst>
          </p:cNvPr>
          <p:cNvSpPr>
            <a:spLocks noGrp="1"/>
          </p:cNvSpPr>
          <p:nvPr>
            <p:ph idx="1"/>
          </p:nvPr>
        </p:nvSpPr>
        <p:spPr/>
        <p:txBody>
          <a:bodyPr/>
          <a:lstStyle/>
          <a:p>
            <a:r>
              <a:rPr lang="en-GB" dirty="0"/>
              <a:t>Further questions emerged during the data collection and analysis process including:</a:t>
            </a:r>
          </a:p>
          <a:p>
            <a:r>
              <a:rPr lang="en-GB" dirty="0"/>
              <a:t>1. How do early- and mid-career academics understand their workplace in relation to their mini cultures in an Athena Swan gold-awarded department?</a:t>
            </a:r>
          </a:p>
          <a:p>
            <a:r>
              <a:rPr lang="en-GB" dirty="0"/>
              <a:t>2. What are the implications of the mini subcultural practices on women’s experiences in an Athena Swan accredited department?</a:t>
            </a:r>
          </a:p>
          <a:p>
            <a:r>
              <a:rPr lang="en-GB" dirty="0"/>
              <a:t>3. What are the impacts of Athena Swan departmental initiatives on the experiences of women in these subcultural spaces?</a:t>
            </a:r>
          </a:p>
        </p:txBody>
      </p:sp>
    </p:spTree>
    <p:extLst>
      <p:ext uri="{BB962C8B-B14F-4D97-AF65-F5344CB8AC3E}">
        <p14:creationId xmlns:p14="http://schemas.microsoft.com/office/powerpoint/2010/main" val="4153990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8AF20-FA08-4BFF-985C-F3934151655A}"/>
              </a:ext>
            </a:extLst>
          </p:cNvPr>
          <p:cNvSpPr>
            <a:spLocks noGrp="1"/>
          </p:cNvSpPr>
          <p:nvPr>
            <p:ph type="title"/>
          </p:nvPr>
        </p:nvSpPr>
        <p:spPr>
          <a:xfrm>
            <a:off x="-590550" y="365125"/>
            <a:ext cx="11944350" cy="1325563"/>
          </a:xfrm>
        </p:spPr>
        <p:txBody>
          <a:bodyPr/>
          <a:lstStyle/>
          <a:p>
            <a:r>
              <a:rPr lang="en-GB" dirty="0"/>
              <a:t>                           </a:t>
            </a:r>
            <a:r>
              <a:rPr lang="en-GB" b="1" dirty="0"/>
              <a:t>Theoretical Sampling</a:t>
            </a:r>
          </a:p>
        </p:txBody>
      </p:sp>
      <p:sp>
        <p:nvSpPr>
          <p:cNvPr id="3" name="Content Placeholder 2">
            <a:extLst>
              <a:ext uri="{FF2B5EF4-FFF2-40B4-BE49-F238E27FC236}">
                <a16:creationId xmlns:a16="http://schemas.microsoft.com/office/drawing/2014/main" id="{918C8F1D-2482-488F-9130-359718DD5F92}"/>
              </a:ext>
            </a:extLst>
          </p:cNvPr>
          <p:cNvSpPr>
            <a:spLocks noGrp="1"/>
          </p:cNvSpPr>
          <p:nvPr>
            <p:ph idx="1"/>
          </p:nvPr>
        </p:nvSpPr>
        <p:spPr/>
        <p:txBody>
          <a:bodyPr>
            <a:normAutofit fontScale="92500" lnSpcReduction="10000"/>
          </a:bodyPr>
          <a:lstStyle/>
          <a:p>
            <a:pPr marL="0" indent="0">
              <a:buNone/>
            </a:pPr>
            <a:r>
              <a:rPr lang="en-GB" b="1" dirty="0"/>
              <a:t>Recruiting participants</a:t>
            </a:r>
          </a:p>
          <a:p>
            <a:r>
              <a:rPr lang="en-GB" dirty="0"/>
              <a:t>Initially, the focus was to capture the experiences of women academics (despite of their contractual status) from early to senior positions. </a:t>
            </a:r>
          </a:p>
          <a:p>
            <a:r>
              <a:rPr lang="en-GB" dirty="0"/>
              <a:t>After the pilot interviews (7 participants), in line with the concept of mini cultures, it was decided to recruit participants who may be able to provide rich information on mini cultures</a:t>
            </a:r>
          </a:p>
          <a:p>
            <a:r>
              <a:rPr lang="en-GB" dirty="0"/>
              <a:t>Therefore participants were selected on the basis of research contracts who may be able to provide information on their life in these subcultural spaces</a:t>
            </a:r>
          </a:p>
          <a:p>
            <a:pPr>
              <a:buFont typeface="Wingdings" panose="05000000000000000000" pitchFamily="2" charset="2"/>
              <a:buChar char="§"/>
            </a:pPr>
            <a:r>
              <a:rPr lang="en-GB" dirty="0"/>
              <a:t>total of 33 participants from early to mid-career positions participated in this research</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8872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537727F-F93F-648E-D71A-CDAF64181A3A}"/>
              </a:ext>
            </a:extLst>
          </p:cNvPr>
          <p:cNvSpPr>
            <a:spLocks noGrp="1"/>
          </p:cNvSpPr>
          <p:nvPr>
            <p:ph type="title"/>
          </p:nvPr>
        </p:nvSpPr>
        <p:spPr>
          <a:xfrm>
            <a:off x="838200" y="365125"/>
            <a:ext cx="10515600" cy="2461965"/>
          </a:xfrm>
        </p:spPr>
        <p:txBody>
          <a:bodyPr>
            <a:normAutofit fontScale="90000"/>
          </a:bodyPr>
          <a:lstStyle/>
          <a:p>
            <a:r>
              <a:rPr lang="en-GB" b="1" dirty="0"/>
              <a:t>Corridor subcultures</a:t>
            </a:r>
            <a:br>
              <a:rPr lang="en-GB" b="1" dirty="0"/>
            </a:br>
            <a:br>
              <a:rPr lang="en-GB" dirty="0"/>
            </a:br>
            <a:r>
              <a:rPr lang="en-GB" sz="2700" dirty="0"/>
              <a:t>This research identifies two subcultures –subculture A and B which show dichotomic values, demonstrating the lack of uniformity in inclusive and supportive practices in the department despite it achieving excellence in the Athena Swan award. </a:t>
            </a:r>
            <a:br>
              <a:rPr lang="en-GB" sz="2700" dirty="0"/>
            </a:br>
            <a:endParaRPr lang="en-GB" sz="2700" dirty="0"/>
          </a:p>
        </p:txBody>
      </p:sp>
      <p:graphicFrame>
        <p:nvGraphicFramePr>
          <p:cNvPr id="21" name="Table 21">
            <a:extLst>
              <a:ext uri="{FF2B5EF4-FFF2-40B4-BE49-F238E27FC236}">
                <a16:creationId xmlns:a16="http://schemas.microsoft.com/office/drawing/2014/main" id="{9DD4CC97-E5C9-5070-F703-3482F2D8833A}"/>
              </a:ext>
            </a:extLst>
          </p:cNvPr>
          <p:cNvGraphicFramePr>
            <a:graphicFrameLocks noGrp="1"/>
          </p:cNvGraphicFramePr>
          <p:nvPr>
            <p:ph idx="1"/>
            <p:extLst>
              <p:ext uri="{D42A27DB-BD31-4B8C-83A1-F6EECF244321}">
                <p14:modId xmlns:p14="http://schemas.microsoft.com/office/powerpoint/2010/main" val="1511538449"/>
              </p:ext>
            </p:extLst>
          </p:nvPr>
        </p:nvGraphicFramePr>
        <p:xfrm>
          <a:off x="2197916" y="2842051"/>
          <a:ext cx="5293453" cy="2580674"/>
        </p:xfrm>
        <a:graphic>
          <a:graphicData uri="http://schemas.openxmlformats.org/drawingml/2006/table">
            <a:tbl>
              <a:tblPr firstRow="1" bandRow="1">
                <a:tableStyleId>{5C22544A-7EE6-4342-B048-85BDC9FD1C3A}</a:tableStyleId>
              </a:tblPr>
              <a:tblGrid>
                <a:gridCol w="1946390">
                  <a:extLst>
                    <a:ext uri="{9D8B030D-6E8A-4147-A177-3AD203B41FA5}">
                      <a16:colId xmlns:a16="http://schemas.microsoft.com/office/drawing/2014/main" val="560749828"/>
                    </a:ext>
                  </a:extLst>
                </a:gridCol>
                <a:gridCol w="1128855">
                  <a:extLst>
                    <a:ext uri="{9D8B030D-6E8A-4147-A177-3AD203B41FA5}">
                      <a16:colId xmlns:a16="http://schemas.microsoft.com/office/drawing/2014/main" val="215099290"/>
                    </a:ext>
                  </a:extLst>
                </a:gridCol>
                <a:gridCol w="2218208">
                  <a:extLst>
                    <a:ext uri="{9D8B030D-6E8A-4147-A177-3AD203B41FA5}">
                      <a16:colId xmlns:a16="http://schemas.microsoft.com/office/drawing/2014/main" val="3702721368"/>
                    </a:ext>
                  </a:extLst>
                </a:gridCol>
              </a:tblGrid>
              <a:tr h="795692">
                <a:tc>
                  <a:txBody>
                    <a:bodyPr/>
                    <a:lstStyle/>
                    <a:p>
                      <a:r>
                        <a:rPr lang="en-GB" dirty="0"/>
                        <a:t>Subculture</a:t>
                      </a:r>
                    </a:p>
                  </a:txBody>
                  <a:tcPr/>
                </a:tc>
                <a:tc>
                  <a:txBody>
                    <a:bodyPr/>
                    <a:lstStyle/>
                    <a:p>
                      <a:r>
                        <a:rPr lang="en-GB" dirty="0"/>
                        <a:t>Number of corridors</a:t>
                      </a:r>
                    </a:p>
                  </a:txBody>
                  <a:tcPr/>
                </a:tc>
                <a:tc>
                  <a:txBody>
                    <a:bodyPr/>
                    <a:lstStyle/>
                    <a:p>
                      <a:r>
                        <a:rPr lang="en-GB" dirty="0"/>
                        <a:t>Participants </a:t>
                      </a:r>
                    </a:p>
                  </a:txBody>
                  <a:tcPr/>
                </a:tc>
                <a:extLst>
                  <a:ext uri="{0D108BD9-81ED-4DB2-BD59-A6C34878D82A}">
                    <a16:rowId xmlns:a16="http://schemas.microsoft.com/office/drawing/2014/main" val="3200689892"/>
                  </a:ext>
                </a:extLst>
              </a:tr>
              <a:tr h="833137">
                <a:tc>
                  <a:txBody>
                    <a:bodyPr/>
                    <a:lstStyle/>
                    <a:p>
                      <a:r>
                        <a:rPr lang="en-GB" b="1" dirty="0"/>
                        <a:t>A</a:t>
                      </a:r>
                    </a:p>
                    <a:p>
                      <a:endParaRPr lang="en-GB" b="1" dirty="0"/>
                    </a:p>
                  </a:txBody>
                  <a:tcPr/>
                </a:tc>
                <a:tc>
                  <a:txBody>
                    <a:bodyPr/>
                    <a:lstStyle/>
                    <a:p>
                      <a:r>
                        <a:rPr lang="en-GB" b="1" dirty="0"/>
                        <a:t>2</a:t>
                      </a:r>
                    </a:p>
                  </a:txBody>
                  <a:tcPr/>
                </a:tc>
                <a:tc>
                  <a:txBody>
                    <a:bodyPr/>
                    <a:lstStyle/>
                    <a:p>
                      <a:r>
                        <a:rPr lang="en-GB" b="1" dirty="0"/>
                        <a:t>8</a:t>
                      </a:r>
                    </a:p>
                  </a:txBody>
                  <a:tcPr/>
                </a:tc>
                <a:extLst>
                  <a:ext uri="{0D108BD9-81ED-4DB2-BD59-A6C34878D82A}">
                    <a16:rowId xmlns:a16="http://schemas.microsoft.com/office/drawing/2014/main" val="2107936705"/>
                  </a:ext>
                </a:extLst>
              </a:tr>
              <a:tr h="833137">
                <a:tc>
                  <a:txBody>
                    <a:bodyPr/>
                    <a:lstStyle/>
                    <a:p>
                      <a:r>
                        <a:rPr lang="en-GB" b="1" dirty="0"/>
                        <a:t>B</a:t>
                      </a:r>
                    </a:p>
                  </a:txBody>
                  <a:tcPr/>
                </a:tc>
                <a:tc>
                  <a:txBody>
                    <a:bodyPr/>
                    <a:lstStyle/>
                    <a:p>
                      <a:r>
                        <a:rPr lang="en-GB" b="1" dirty="0"/>
                        <a:t>8</a:t>
                      </a:r>
                    </a:p>
                  </a:txBody>
                  <a:tcPr/>
                </a:tc>
                <a:tc>
                  <a:txBody>
                    <a:bodyPr/>
                    <a:lstStyle/>
                    <a:p>
                      <a:r>
                        <a:rPr lang="en-GB" b="1" dirty="0"/>
                        <a:t>24</a:t>
                      </a:r>
                    </a:p>
                  </a:txBody>
                  <a:tcPr/>
                </a:tc>
                <a:extLst>
                  <a:ext uri="{0D108BD9-81ED-4DB2-BD59-A6C34878D82A}">
                    <a16:rowId xmlns:a16="http://schemas.microsoft.com/office/drawing/2014/main" val="1328032111"/>
                  </a:ext>
                </a:extLst>
              </a:tr>
            </a:tbl>
          </a:graphicData>
        </a:graphic>
      </p:graphicFrame>
    </p:spTree>
    <p:extLst>
      <p:ext uri="{BB962C8B-B14F-4D97-AF65-F5344CB8AC3E}">
        <p14:creationId xmlns:p14="http://schemas.microsoft.com/office/powerpoint/2010/main" val="10402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C07D-ED0B-4E24-9FE1-719957F62F97}"/>
              </a:ext>
            </a:extLst>
          </p:cNvPr>
          <p:cNvSpPr>
            <a:spLocks noGrp="1"/>
          </p:cNvSpPr>
          <p:nvPr>
            <p:ph type="title"/>
          </p:nvPr>
        </p:nvSpPr>
        <p:spPr/>
        <p:txBody>
          <a:bodyPr>
            <a:normAutofit/>
          </a:bodyPr>
          <a:lstStyle/>
          <a:p>
            <a:pPr algn="ctr"/>
            <a:r>
              <a:rPr lang="en-GB" b="1" dirty="0"/>
              <a:t>Thesis Overview</a:t>
            </a:r>
          </a:p>
        </p:txBody>
      </p:sp>
      <p:sp>
        <p:nvSpPr>
          <p:cNvPr id="3" name="Content Placeholder 2">
            <a:extLst>
              <a:ext uri="{FF2B5EF4-FFF2-40B4-BE49-F238E27FC236}">
                <a16:creationId xmlns:a16="http://schemas.microsoft.com/office/drawing/2014/main" id="{11AC3478-4394-4EFA-8DEC-B447EDC0BA58}"/>
              </a:ext>
            </a:extLst>
          </p:cNvPr>
          <p:cNvSpPr>
            <a:spLocks noGrp="1"/>
          </p:cNvSpPr>
          <p:nvPr>
            <p:ph idx="1"/>
          </p:nvPr>
        </p:nvSpPr>
        <p:spPr/>
        <p:txBody>
          <a:bodyPr/>
          <a:lstStyle/>
          <a:p>
            <a:r>
              <a:rPr lang="en-GB" dirty="0"/>
              <a:t>Background </a:t>
            </a:r>
          </a:p>
          <a:p>
            <a:r>
              <a:rPr lang="en-GB" dirty="0"/>
              <a:t>Methodology</a:t>
            </a:r>
          </a:p>
          <a:p>
            <a:r>
              <a:rPr lang="en-GB" dirty="0"/>
              <a:t>Findings </a:t>
            </a:r>
          </a:p>
          <a:p>
            <a:r>
              <a:rPr lang="en-GB" dirty="0"/>
              <a:t>Discussion</a:t>
            </a:r>
          </a:p>
          <a:p>
            <a:r>
              <a:rPr lang="en-GB" dirty="0"/>
              <a:t>Contributions, Recommendation and Limitations </a:t>
            </a:r>
          </a:p>
          <a:p>
            <a:r>
              <a:rPr lang="en-GB" dirty="0"/>
              <a:t>Conclusions</a:t>
            </a:r>
          </a:p>
        </p:txBody>
      </p:sp>
      <p:pic>
        <p:nvPicPr>
          <p:cNvPr id="4" name="Picture 3">
            <a:extLst>
              <a:ext uri="{FF2B5EF4-FFF2-40B4-BE49-F238E27FC236}">
                <a16:creationId xmlns:a16="http://schemas.microsoft.com/office/drawing/2014/main" id="{8287E3F5-C647-FC92-8B0D-E2988C37D8B0}"/>
              </a:ext>
            </a:extLst>
          </p:cNvPr>
          <p:cNvPicPr>
            <a:picLocks noChangeAspect="1"/>
          </p:cNvPicPr>
          <p:nvPr/>
        </p:nvPicPr>
        <p:blipFill>
          <a:blip r:embed="rId2"/>
          <a:stretch>
            <a:fillRect/>
          </a:stretch>
        </p:blipFill>
        <p:spPr>
          <a:xfrm>
            <a:off x="4013200" y="365125"/>
            <a:ext cx="4023360" cy="1323975"/>
          </a:xfrm>
          <a:prstGeom prst="rect">
            <a:avLst/>
          </a:prstGeom>
        </p:spPr>
      </p:pic>
    </p:spTree>
    <p:extLst>
      <p:ext uri="{BB962C8B-B14F-4D97-AF65-F5344CB8AC3E}">
        <p14:creationId xmlns:p14="http://schemas.microsoft.com/office/powerpoint/2010/main" val="642914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21DCF-C17C-4B2D-9F27-FFD58C8CA247}"/>
              </a:ext>
            </a:extLst>
          </p:cNvPr>
          <p:cNvSpPr>
            <a:spLocks noGrp="1"/>
          </p:cNvSpPr>
          <p:nvPr>
            <p:ph type="title"/>
          </p:nvPr>
        </p:nvSpPr>
        <p:spPr>
          <a:xfrm>
            <a:off x="838200" y="365126"/>
            <a:ext cx="10515600" cy="694932"/>
          </a:xfrm>
        </p:spPr>
        <p:txBody>
          <a:bodyPr>
            <a:normAutofit fontScale="90000"/>
          </a:bodyPr>
          <a:lstStyle/>
          <a:p>
            <a:pPr algn="ctr"/>
            <a:r>
              <a:rPr lang="en-GB" b="1" dirty="0"/>
              <a:t>Findings and Discussion </a:t>
            </a:r>
          </a:p>
        </p:txBody>
      </p:sp>
      <p:sp>
        <p:nvSpPr>
          <p:cNvPr id="3" name="Content Placeholder 2">
            <a:extLst>
              <a:ext uri="{FF2B5EF4-FFF2-40B4-BE49-F238E27FC236}">
                <a16:creationId xmlns:a16="http://schemas.microsoft.com/office/drawing/2014/main" id="{ED8838D7-6321-44C2-AB85-F34456D378A0}"/>
              </a:ext>
            </a:extLst>
          </p:cNvPr>
          <p:cNvSpPr>
            <a:spLocks noGrp="1"/>
          </p:cNvSpPr>
          <p:nvPr>
            <p:ph idx="1"/>
          </p:nvPr>
        </p:nvSpPr>
        <p:spPr>
          <a:xfrm>
            <a:off x="56644" y="914401"/>
            <a:ext cx="11984305" cy="5397388"/>
          </a:xfrm>
        </p:spPr>
        <p:txBody>
          <a:bodyPr>
            <a:noAutofit/>
          </a:bodyPr>
          <a:lstStyle/>
          <a:p>
            <a:pPr algn="just"/>
            <a:r>
              <a:rPr lang="en-GB" sz="2200" dirty="0"/>
              <a:t>The performative dimension in the subcultural spaces showed the role of perimeters of space in the formations of subcultures which have differential cultural characteristics resulting in differential experiences for early- and mid-career researchers. The findings extends the performativity theory of Judith Butler (2010) to organisational spaces showing the significance of subcultural spaces in the lived experiences of women in the case study department. </a:t>
            </a:r>
          </a:p>
          <a:p>
            <a:pPr algn="just"/>
            <a:r>
              <a:rPr lang="en-GB" sz="2200" dirty="0"/>
              <a:t>The women academics despite sharing the same job characteristics belonged to different subcultural spaces and the cultural norms within these spaces impacted their experiences in the workspace.  The corridor values identified in these subcultures were communicated and further reinforced through rituals and celebrations. </a:t>
            </a:r>
          </a:p>
          <a:p>
            <a:pPr algn="just"/>
            <a:r>
              <a:rPr lang="en-GB" sz="2200" dirty="0"/>
              <a:t>Participants identified formal and informal rituals and celebrations in the corridors including </a:t>
            </a:r>
            <a:r>
              <a:rPr lang="en-GB" sz="2200" i="1" dirty="0"/>
              <a:t>annual Christmas meetings, lab maintenance days and corridor meetings</a:t>
            </a:r>
            <a:r>
              <a:rPr lang="en-GB" sz="2200" dirty="0"/>
              <a:t> organised at certain intervals. It was noted that these emotional feelings evoked by ritualistic practices and celebrations across the subcultures were largely dependent on the nature of the subcultural spaces. </a:t>
            </a:r>
          </a:p>
        </p:txBody>
      </p:sp>
    </p:spTree>
    <p:extLst>
      <p:ext uri="{BB962C8B-B14F-4D97-AF65-F5344CB8AC3E}">
        <p14:creationId xmlns:p14="http://schemas.microsoft.com/office/powerpoint/2010/main" val="2844319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D6C6A-D065-48DA-83A8-1B60A0903CAA}"/>
              </a:ext>
            </a:extLst>
          </p:cNvPr>
          <p:cNvSpPr>
            <a:spLocks noGrp="1"/>
          </p:cNvSpPr>
          <p:nvPr>
            <p:ph idx="4294967295"/>
          </p:nvPr>
        </p:nvSpPr>
        <p:spPr>
          <a:xfrm>
            <a:off x="-1" y="161841"/>
            <a:ext cx="12011025" cy="6696158"/>
          </a:xfrm>
        </p:spPr>
        <p:txBody>
          <a:bodyPr>
            <a:normAutofit fontScale="77500" lnSpcReduction="20000"/>
          </a:bodyPr>
          <a:lstStyle/>
          <a:p>
            <a:pPr marL="0" indent="0" algn="just">
              <a:buNone/>
            </a:pPr>
            <a:endParaRPr lang="en-GB" sz="2800" b="1" dirty="0"/>
          </a:p>
          <a:p>
            <a:pPr marL="0" indent="0" algn="just">
              <a:buNone/>
            </a:pPr>
            <a:r>
              <a:rPr lang="en-GB" sz="3600" b="1" dirty="0"/>
              <a:t>Role of Rituals Promoting Inclusiveness or Alienation </a:t>
            </a:r>
          </a:p>
          <a:p>
            <a:pPr marL="0" indent="0" algn="just">
              <a:buNone/>
            </a:pPr>
            <a:endParaRPr lang="en-GB" dirty="0"/>
          </a:p>
          <a:p>
            <a:pPr marL="0" indent="0" algn="just">
              <a:buNone/>
            </a:pPr>
            <a:r>
              <a:rPr lang="en-GB" sz="2800" dirty="0"/>
              <a:t>For instance, despite the similarity in the ritualistic practices in Subcultures A and B, they were found to derive spatially significant emotional feelings for women.  For participants in Subculture A rituals and celebrations deriving feelings of comradeship and community feelings.  Furthermore, the ritualistic practices symbolised inclusion, connection and socialisation, thereby reinforcing the group’s social bond and solidarity (Smith and Stewart, 2011). </a:t>
            </a:r>
          </a:p>
          <a:p>
            <a:pPr marL="0" indent="0" algn="just">
              <a:buNone/>
            </a:pPr>
            <a:r>
              <a:rPr lang="en-GB" sz="2800" dirty="0"/>
              <a:t>‘</a:t>
            </a:r>
            <a:r>
              <a:rPr lang="en-GB" sz="2800" i="1" dirty="0"/>
              <a:t>Because everyone’s there at the same time (for lab cleaning days). Everyone says “Hi. How's your weekend?”’ (P33, Subculture A)</a:t>
            </a:r>
          </a:p>
          <a:p>
            <a:pPr marL="0" indent="0" algn="just">
              <a:buNone/>
            </a:pPr>
            <a:r>
              <a:rPr lang="en-GB" sz="2800" i="1" dirty="0"/>
              <a:t>‘We have Christmas dinner together so you know it's really very friendly the kind of atmosphere which I find really helpful and </a:t>
            </a:r>
            <a:r>
              <a:rPr lang="en-GB" sz="2800" i="1" dirty="0" err="1"/>
              <a:t>and</a:t>
            </a:r>
            <a:r>
              <a:rPr lang="en-GB" sz="2800" i="1" dirty="0"/>
              <a:t> nice and you know… I think it makes real difference if you work in the lab where you’re surrounded by friends and friendly people’ (P5, subculture A). </a:t>
            </a:r>
          </a:p>
          <a:p>
            <a:pPr marL="0" indent="0" algn="just">
              <a:buNone/>
            </a:pPr>
            <a:r>
              <a:rPr lang="en-GB" sz="2800" dirty="0"/>
              <a:t>Subculture A rituals deriving feelings of comradeship and community feelings, according to Collins (2005), can be considered successful in creating positive emotions for women. Collins (2005) uses the term collective energy to describe the emotional feelings which evolve during these rituals which are argued to motivate individuals to participate in them. </a:t>
            </a:r>
          </a:p>
          <a:p>
            <a:pPr marL="0" indent="0" algn="just">
              <a:buNone/>
            </a:pPr>
            <a:r>
              <a:rPr lang="en-GB" sz="2800" dirty="0"/>
              <a:t>Similarly, the members in Subculture A shared a purpose and emotional experiences which are reproduced through the interactions which are an integral part of determining the success of the organisational rituals.  This showed a sense of relational and emotional inclusivity among the Subculture A members which, according to Clark et al.’s (2018) investigation on inclusivity through organisational rituals, explains an important dimension for successful organisational ritual. </a:t>
            </a:r>
          </a:p>
          <a:p>
            <a:endParaRPr lang="en-GB" dirty="0"/>
          </a:p>
        </p:txBody>
      </p:sp>
    </p:spTree>
    <p:extLst>
      <p:ext uri="{BB962C8B-B14F-4D97-AF65-F5344CB8AC3E}">
        <p14:creationId xmlns:p14="http://schemas.microsoft.com/office/powerpoint/2010/main" val="1071618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CB711-2276-A2B4-C750-49FC55BA0CED}"/>
              </a:ext>
            </a:extLst>
          </p:cNvPr>
          <p:cNvSpPr>
            <a:spLocks noGrp="1"/>
          </p:cNvSpPr>
          <p:nvPr>
            <p:ph type="title"/>
          </p:nvPr>
        </p:nvSpPr>
        <p:spPr>
          <a:xfrm>
            <a:off x="838200" y="365125"/>
            <a:ext cx="10515600" cy="994337"/>
          </a:xfrm>
        </p:spPr>
        <p:txBody>
          <a:bodyPr/>
          <a:lstStyle/>
          <a:p>
            <a:r>
              <a:rPr lang="en-GB" b="1" dirty="0"/>
              <a:t>Subculture A: Emotional inclusivity</a:t>
            </a:r>
          </a:p>
        </p:txBody>
      </p:sp>
      <p:sp>
        <p:nvSpPr>
          <p:cNvPr id="3" name="Content Placeholder 2">
            <a:extLst>
              <a:ext uri="{FF2B5EF4-FFF2-40B4-BE49-F238E27FC236}">
                <a16:creationId xmlns:a16="http://schemas.microsoft.com/office/drawing/2014/main" id="{7B2BBA93-8CC5-0499-C7CE-9FF857565A79}"/>
              </a:ext>
            </a:extLst>
          </p:cNvPr>
          <p:cNvSpPr>
            <a:spLocks noGrp="1"/>
          </p:cNvSpPr>
          <p:nvPr>
            <p:ph idx="1"/>
          </p:nvPr>
        </p:nvSpPr>
        <p:spPr>
          <a:xfrm>
            <a:off x="0" y="1238082"/>
            <a:ext cx="11458997" cy="5246702"/>
          </a:xfrm>
        </p:spPr>
        <p:txBody>
          <a:bodyPr>
            <a:normAutofit fontScale="77500" lnSpcReduction="20000"/>
          </a:bodyPr>
          <a:lstStyle/>
          <a:p>
            <a:pPr algn="just"/>
            <a:r>
              <a:rPr lang="en-GB" sz="3500" dirty="0"/>
              <a:t>Though the minority in this study, the Subculture A members explained relational inclusivity in terms of their routine engagement with one another and emotional inclusivity in terms of feeling included and belongingness. </a:t>
            </a:r>
          </a:p>
          <a:p>
            <a:pPr algn="just"/>
            <a:r>
              <a:rPr lang="en-GB" sz="3500" dirty="0"/>
              <a:t>Despite external pressures and feelings of exclusion from departmental life, women from Subculture A reported that the friendly interactions within their corridor spaces helped them to have positive workplace engagement and experiences.  However, it should be noted that the inclusivity described by the early- and mid-career researchers in Subculture A was mainly in relation to their corridor experiences while, in general, they explained feelings of being ignored and outsiders in the department. </a:t>
            </a:r>
          </a:p>
          <a:p>
            <a:pPr algn="just"/>
            <a:r>
              <a:rPr lang="en-GB" sz="3500" dirty="0"/>
              <a:t>However, the analysis suggested that the inclusive culture in Subculture A is not an outcome of the AS efforts since women who had worked on the corridor for a long time identified it to be historically the same without any departmental interventions. This was also evident in the departmental Athena Swan action plan which showed that the focus to improve inclusivity was mainly on departmental activities with little attention given to the corridor workspaces</a:t>
            </a:r>
            <a:endParaRPr lang="en-GB" sz="3500" b="1" dirty="0"/>
          </a:p>
          <a:p>
            <a:endParaRPr lang="en-GB" dirty="0"/>
          </a:p>
        </p:txBody>
      </p:sp>
    </p:spTree>
    <p:extLst>
      <p:ext uri="{BB962C8B-B14F-4D97-AF65-F5344CB8AC3E}">
        <p14:creationId xmlns:p14="http://schemas.microsoft.com/office/powerpoint/2010/main" val="3396896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4D80B-A36C-4CAB-5483-8C4E9F72A6DE}"/>
              </a:ext>
            </a:extLst>
          </p:cNvPr>
          <p:cNvSpPr>
            <a:spLocks noGrp="1"/>
          </p:cNvSpPr>
          <p:nvPr>
            <p:ph type="title"/>
          </p:nvPr>
        </p:nvSpPr>
        <p:spPr>
          <a:xfrm>
            <a:off x="2062480" y="365125"/>
            <a:ext cx="9291320" cy="597827"/>
          </a:xfrm>
        </p:spPr>
        <p:txBody>
          <a:bodyPr>
            <a:normAutofit fontScale="90000"/>
          </a:bodyPr>
          <a:lstStyle/>
          <a:p>
            <a:r>
              <a:rPr lang="en-GB" b="1" dirty="0"/>
              <a:t>Subculture B: Empty rituals</a:t>
            </a:r>
          </a:p>
        </p:txBody>
      </p:sp>
      <p:sp>
        <p:nvSpPr>
          <p:cNvPr id="3" name="Content Placeholder 2">
            <a:extLst>
              <a:ext uri="{FF2B5EF4-FFF2-40B4-BE49-F238E27FC236}">
                <a16:creationId xmlns:a16="http://schemas.microsoft.com/office/drawing/2014/main" id="{54B174BF-B5E2-D2DB-0131-59D6C4A84040}"/>
              </a:ext>
            </a:extLst>
          </p:cNvPr>
          <p:cNvSpPr>
            <a:spLocks noGrp="1"/>
          </p:cNvSpPr>
          <p:nvPr>
            <p:ph idx="1"/>
          </p:nvPr>
        </p:nvSpPr>
        <p:spPr>
          <a:xfrm>
            <a:off x="137565" y="1108610"/>
            <a:ext cx="12054435" cy="5680608"/>
          </a:xfrm>
        </p:spPr>
        <p:txBody>
          <a:bodyPr>
            <a:normAutofit fontScale="77500" lnSpcReduction="20000"/>
          </a:bodyPr>
          <a:lstStyle/>
          <a:p>
            <a:pPr marL="0" indent="0" algn="just">
              <a:buNone/>
            </a:pPr>
            <a:r>
              <a:rPr lang="en-GB" dirty="0"/>
              <a:t>C</a:t>
            </a:r>
            <a:r>
              <a:rPr lang="en-GB" sz="2800" dirty="0"/>
              <a:t>ompared to Subculture A, women from Subculture B identified the corridors to be lacking emotional inclusivity and they explained their feelings as outsiders in the corridor routine celebrations and other socialisation practices.  </a:t>
            </a:r>
            <a:r>
              <a:rPr lang="en-GB" dirty="0">
                <a:effectLst/>
                <a:ea typeface="Calibri" panose="020F0502020204030204" pitchFamily="34" charset="0"/>
                <a:cs typeface="Calibri" panose="020F0502020204030204" pitchFamily="34" charset="0"/>
              </a:rPr>
              <a:t>As the below interview extracts from members from subculture B the corridor rituals were found to be mere performances which did not generate any inclusive feelings for women.</a:t>
            </a:r>
            <a:endParaRPr lang="en-GB"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i="1" dirty="0">
                <a:effectLst/>
                <a:ea typeface="Calibri" panose="020F0502020204030204" pitchFamily="34" charset="0"/>
                <a:cs typeface="Calibri" panose="020F0502020204030204" pitchFamily="34" charset="0"/>
              </a:rPr>
              <a:t>‘Everyone has their own cleaning tasks (for lab cleaning days) and we just do it’, (P23, Subculture B)</a:t>
            </a:r>
            <a:endParaRPr lang="en-GB" dirty="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i="1" dirty="0">
                <a:effectLst/>
                <a:ea typeface="Calibri" panose="020F0502020204030204" pitchFamily="34" charset="0"/>
                <a:cs typeface="Calibri" panose="020F0502020204030204" pitchFamily="34" charset="0"/>
              </a:rPr>
              <a:t>‘Christmas meal is, everyone invited… this end doesn't really interact with this end much [participant gestures] on the Christmas. So usually this end is always with themselves and this end is always with themselves…because even though we're all there, we all tend to stick to our groups [laughs] and sit in groups within our group’ (P23, Subculture B).</a:t>
            </a:r>
            <a:endParaRPr lang="en-GB" dirty="0">
              <a:effectLst/>
              <a:ea typeface="Calibri" panose="020F0502020204030204" pitchFamily="34" charset="0"/>
              <a:cs typeface="Times New Roman" panose="02020603050405020304" pitchFamily="18" charset="0"/>
            </a:endParaRPr>
          </a:p>
          <a:p>
            <a:pPr marL="0" indent="0" algn="just">
              <a:buNone/>
            </a:pPr>
            <a:r>
              <a:rPr lang="en-GB" dirty="0">
                <a:effectLst/>
                <a:ea typeface="Calibri" panose="020F0502020204030204" pitchFamily="34" charset="0"/>
                <a:cs typeface="Calibri" panose="020F0502020204030204" pitchFamily="34" charset="0"/>
              </a:rPr>
              <a:t>The symbolic meanings associated with the ritualistic practices in Subculture B created superficial performances which Collins (2005) refers to as characteristics of ‘empty rituals’ which do not result in any positive emotional response from women (Waring and Bishop, 2010; Clarke et al., 2015).  </a:t>
            </a:r>
            <a:r>
              <a:rPr lang="en-GB" sz="2800" dirty="0"/>
              <a:t>Therefore, despite the corridor social practices showing similarity in their functionality, these ritualistic performances created differential symbolic meanings in the subcultures.</a:t>
            </a:r>
          </a:p>
          <a:p>
            <a:pPr marL="0" indent="0" algn="just">
              <a:buNone/>
            </a:pPr>
            <a:r>
              <a:rPr lang="en-GB" sz="2800" dirty="0"/>
              <a:t>In particular, this research found that the ritualistic practices and celebrations in the subcultures showed lack of uniformity in communicating inclusive values and collective emotions across the corridors (Smith and Stewart, 2011).  This further suggests the departmental inclusive culture to be weak, whereby the inclusive values and practices are not uniformly shared across the departmental subcultures. </a:t>
            </a:r>
          </a:p>
          <a:p>
            <a:pPr algn="just"/>
            <a:endParaRPr lang="en-GB" dirty="0"/>
          </a:p>
        </p:txBody>
      </p:sp>
    </p:spTree>
    <p:extLst>
      <p:ext uri="{BB962C8B-B14F-4D97-AF65-F5344CB8AC3E}">
        <p14:creationId xmlns:p14="http://schemas.microsoft.com/office/powerpoint/2010/main" val="153790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21DCF-C17C-4B2D-9F27-FFD58C8CA247}"/>
              </a:ext>
            </a:extLst>
          </p:cNvPr>
          <p:cNvSpPr>
            <a:spLocks noGrp="1"/>
          </p:cNvSpPr>
          <p:nvPr>
            <p:ph type="title"/>
          </p:nvPr>
        </p:nvSpPr>
        <p:spPr>
          <a:xfrm>
            <a:off x="838200" y="1"/>
            <a:ext cx="10515600" cy="731519"/>
          </a:xfrm>
        </p:spPr>
        <p:txBody>
          <a:bodyPr>
            <a:normAutofit/>
          </a:bodyPr>
          <a:lstStyle/>
          <a:p>
            <a:pPr algn="ctr"/>
            <a:r>
              <a:rPr lang="en-GB" b="1" dirty="0"/>
              <a:t>Findings and Discussion </a:t>
            </a:r>
          </a:p>
        </p:txBody>
      </p:sp>
      <p:sp>
        <p:nvSpPr>
          <p:cNvPr id="3" name="Content Placeholder 2">
            <a:extLst>
              <a:ext uri="{FF2B5EF4-FFF2-40B4-BE49-F238E27FC236}">
                <a16:creationId xmlns:a16="http://schemas.microsoft.com/office/drawing/2014/main" id="{ED8838D7-6321-44C2-AB85-F34456D378A0}"/>
              </a:ext>
            </a:extLst>
          </p:cNvPr>
          <p:cNvSpPr>
            <a:spLocks noGrp="1"/>
          </p:cNvSpPr>
          <p:nvPr>
            <p:ph idx="1"/>
          </p:nvPr>
        </p:nvSpPr>
        <p:spPr>
          <a:xfrm>
            <a:off x="-80920" y="1068149"/>
            <a:ext cx="12272920" cy="5486399"/>
          </a:xfrm>
        </p:spPr>
        <p:txBody>
          <a:bodyPr>
            <a:noAutofit/>
          </a:bodyPr>
          <a:lstStyle/>
          <a:p>
            <a:r>
              <a:rPr lang="en-GB" sz="2200" dirty="0"/>
              <a:t>The significant finding in this thesis is that the inclusive and supportive practices in the AS document might not be the reflection of the </a:t>
            </a:r>
            <a:r>
              <a:rPr lang="en-GB" sz="2200" dirty="0" err="1"/>
              <a:t>womens</a:t>
            </a:r>
            <a:r>
              <a:rPr lang="en-GB" sz="2200" dirty="0"/>
              <a:t> lived experiences. This may answer the concern raised in recent studies that the impact reported by the Athena Swan participating institutions may be due to the Athena Swan actions of the department itself. </a:t>
            </a:r>
          </a:p>
          <a:p>
            <a:r>
              <a:rPr lang="en-GB" sz="2200" dirty="0"/>
              <a:t>The findings shows that the Athena Swan accreditation have not  resulted in inclusive and supportive experiences for early- and mid-career academics. It challenges the current studies (for example, </a:t>
            </a:r>
            <a:r>
              <a:rPr lang="en-GB" sz="2200" dirty="0" err="1"/>
              <a:t>Ovseiko</a:t>
            </a:r>
            <a:r>
              <a:rPr lang="en-GB" sz="2200" dirty="0"/>
              <a:t>, 2017; 2019) which attribute the positive culture in Science to the Athena Swan accreditation of the participant institutions</a:t>
            </a:r>
          </a:p>
          <a:p>
            <a:r>
              <a:rPr lang="en-GB" sz="2200" dirty="0"/>
              <a:t>The study further revealed that participants, especially postdoctoral researchers, feel like outsiders within the department over their lack of inclusivity within the corridor spaces</a:t>
            </a:r>
          </a:p>
          <a:p>
            <a:r>
              <a:rPr lang="en-GB" sz="2200" dirty="0"/>
              <a:t>This study argues that treatment of the departmental culture as unitary, without considering the parameters of space in the formation of subcultures, may result in the Athena Swan action plans failing to transform into the lived experiences of subcultural members</a:t>
            </a:r>
          </a:p>
          <a:p>
            <a:r>
              <a:rPr lang="en-GB" sz="2200" dirty="0"/>
              <a:t>The findings support the studies which report that institutions can report positive improvements in relation to their performances and gain external awards despite not making any improvements (Baxter and MacLeod, 2008)</a:t>
            </a:r>
          </a:p>
          <a:p>
            <a:endParaRPr lang="en-GB" sz="2200" dirty="0"/>
          </a:p>
        </p:txBody>
      </p:sp>
    </p:spTree>
    <p:extLst>
      <p:ext uri="{BB962C8B-B14F-4D97-AF65-F5344CB8AC3E}">
        <p14:creationId xmlns:p14="http://schemas.microsoft.com/office/powerpoint/2010/main" val="2120108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28191-0E8A-4B7A-9F77-C0BD27037754}"/>
              </a:ext>
            </a:extLst>
          </p:cNvPr>
          <p:cNvSpPr>
            <a:spLocks noGrp="1"/>
          </p:cNvSpPr>
          <p:nvPr>
            <p:ph type="title"/>
          </p:nvPr>
        </p:nvSpPr>
        <p:spPr>
          <a:xfrm>
            <a:off x="838200" y="-180974"/>
            <a:ext cx="10515600" cy="1028700"/>
          </a:xfrm>
        </p:spPr>
        <p:txBody>
          <a:bodyPr/>
          <a:lstStyle/>
          <a:p>
            <a:pPr algn="ctr"/>
            <a:r>
              <a:rPr lang="en-GB" b="1" dirty="0"/>
              <a:t>Empirical and theoretical Contributions</a:t>
            </a:r>
          </a:p>
        </p:txBody>
      </p:sp>
      <p:sp>
        <p:nvSpPr>
          <p:cNvPr id="3" name="Content Placeholder 2">
            <a:extLst>
              <a:ext uri="{FF2B5EF4-FFF2-40B4-BE49-F238E27FC236}">
                <a16:creationId xmlns:a16="http://schemas.microsoft.com/office/drawing/2014/main" id="{63255981-1E24-4A46-96C4-DC89193F69BF}"/>
              </a:ext>
            </a:extLst>
          </p:cNvPr>
          <p:cNvSpPr>
            <a:spLocks noGrp="1"/>
          </p:cNvSpPr>
          <p:nvPr>
            <p:ph idx="1"/>
          </p:nvPr>
        </p:nvSpPr>
        <p:spPr>
          <a:xfrm>
            <a:off x="71121" y="847726"/>
            <a:ext cx="12120880" cy="5674677"/>
          </a:xfrm>
        </p:spPr>
        <p:txBody>
          <a:bodyPr>
            <a:normAutofit fontScale="92500" lnSpcReduction="10000"/>
          </a:bodyPr>
          <a:lstStyle/>
          <a:p>
            <a:pPr algn="just"/>
            <a:r>
              <a:rPr lang="en-GB" dirty="0"/>
              <a:t>The literature shows limited evidence in understanding how the Athena Swan interventions are translated into the experiences of Athena Swan accredited departmental members (Laver, 2018), this study contributes empirical evidence by illustrating it through the lived experiences of academic researchers in early- and mid-career positions.</a:t>
            </a:r>
          </a:p>
          <a:p>
            <a:pPr algn="just"/>
            <a:r>
              <a:rPr lang="en-GB" dirty="0"/>
              <a:t>It record the  voice of early- and mid-career academics, especially postdoctoral researchers who are mostly neglected in studies which examines the impact of Athena Swan departmental accreditation</a:t>
            </a:r>
          </a:p>
          <a:p>
            <a:pPr algn="just"/>
            <a:r>
              <a:rPr lang="en-GB" dirty="0"/>
              <a:t>Developing the notion of performative spaces (Tyler and Cohen, 2010) to subcultural spaces and Athena Swan performativity</a:t>
            </a:r>
          </a:p>
          <a:p>
            <a:pPr algn="just"/>
            <a:r>
              <a:rPr lang="en-GB" dirty="0"/>
              <a:t>It contributes towards the embodied notions of the ideal scientist cultural norms which were maintained and reproduced in the corridor subcultural spaces despite the department’s Athena Swan accreditation. Extending the notions of performativity by arguing that the non-compliance with the performative norms may result in being denied meaningful participation in the organisational life.</a:t>
            </a:r>
          </a:p>
          <a:p>
            <a:pPr algn="just"/>
            <a:endParaRPr lang="en-GB" dirty="0"/>
          </a:p>
          <a:p>
            <a:pPr marL="0" indent="0" algn="just">
              <a:buNone/>
            </a:pPr>
            <a:endParaRPr lang="en-GB" dirty="0"/>
          </a:p>
          <a:p>
            <a:pPr marL="0" indent="0" algn="just">
              <a:buNone/>
            </a:pPr>
            <a:endParaRPr lang="en-GB" dirty="0"/>
          </a:p>
          <a:p>
            <a:pPr marL="0" indent="0" algn="just">
              <a:buNone/>
            </a:pPr>
            <a:endParaRPr lang="en-GB" dirty="0"/>
          </a:p>
          <a:p>
            <a:pPr algn="just"/>
            <a:endParaRPr lang="en-GB" dirty="0"/>
          </a:p>
          <a:p>
            <a:pPr algn="just"/>
            <a:endParaRPr lang="en-GB" dirty="0"/>
          </a:p>
        </p:txBody>
      </p:sp>
    </p:spTree>
    <p:extLst>
      <p:ext uri="{BB962C8B-B14F-4D97-AF65-F5344CB8AC3E}">
        <p14:creationId xmlns:p14="http://schemas.microsoft.com/office/powerpoint/2010/main" val="1271472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87CD-3C46-47AD-9047-97C829DB1DC7}"/>
              </a:ext>
            </a:extLst>
          </p:cNvPr>
          <p:cNvSpPr>
            <a:spLocks noGrp="1"/>
          </p:cNvSpPr>
          <p:nvPr>
            <p:ph type="title"/>
          </p:nvPr>
        </p:nvSpPr>
        <p:spPr>
          <a:xfrm>
            <a:off x="-2276475" y="403225"/>
            <a:ext cx="13630275" cy="1325563"/>
          </a:xfrm>
        </p:spPr>
        <p:txBody>
          <a:bodyPr/>
          <a:lstStyle/>
          <a:p>
            <a:pPr algn="ctr"/>
            <a:r>
              <a:rPr lang="en-GB" b="1" dirty="0"/>
              <a:t>Limitations and future research</a:t>
            </a:r>
          </a:p>
        </p:txBody>
      </p:sp>
      <p:sp>
        <p:nvSpPr>
          <p:cNvPr id="3" name="Content Placeholder 2">
            <a:extLst>
              <a:ext uri="{FF2B5EF4-FFF2-40B4-BE49-F238E27FC236}">
                <a16:creationId xmlns:a16="http://schemas.microsoft.com/office/drawing/2014/main" id="{B6E65DA9-26B2-4870-BA4C-C20AB1643C30}"/>
              </a:ext>
            </a:extLst>
          </p:cNvPr>
          <p:cNvSpPr>
            <a:spLocks noGrp="1"/>
          </p:cNvSpPr>
          <p:nvPr>
            <p:ph idx="1"/>
          </p:nvPr>
        </p:nvSpPr>
        <p:spPr>
          <a:xfrm>
            <a:off x="838200" y="1825624"/>
            <a:ext cx="11353800" cy="5032375"/>
          </a:xfrm>
        </p:spPr>
        <p:txBody>
          <a:bodyPr>
            <a:normAutofit/>
          </a:bodyPr>
          <a:lstStyle/>
          <a:p>
            <a:r>
              <a:rPr lang="en-GB" dirty="0"/>
              <a:t>The empirical evidence derived in this research is from a single case study department; therefore, the findings cannot be generalised to the wider context. Future research may replicate this research to wider context</a:t>
            </a:r>
          </a:p>
          <a:p>
            <a:r>
              <a:rPr lang="en-GB" dirty="0"/>
              <a:t>The voices in this study mainly reflect postdoctoral researchers experiences rather than being representative of the whole department. Therefore, future research may include wider population</a:t>
            </a:r>
          </a:p>
          <a:p>
            <a:r>
              <a:rPr lang="en-GB" dirty="0"/>
              <a:t>This research was unable to collect the experiences of Athena Swan leaders of the department which will be helpful in understanding the issues identified in the current project </a:t>
            </a:r>
          </a:p>
          <a:p>
            <a:r>
              <a:rPr lang="en-GB" dirty="0"/>
              <a:t>An ethnographic focus will be helpful in a detailed engagement with the postdoctoral life in these subcultural spaces. </a:t>
            </a:r>
          </a:p>
        </p:txBody>
      </p:sp>
      <p:pic>
        <p:nvPicPr>
          <p:cNvPr id="4" name="Picture 3">
            <a:extLst>
              <a:ext uri="{FF2B5EF4-FFF2-40B4-BE49-F238E27FC236}">
                <a16:creationId xmlns:a16="http://schemas.microsoft.com/office/drawing/2014/main" id="{CC2EEC54-C5BA-4CAF-B83C-11116DE4902B}"/>
              </a:ext>
            </a:extLst>
          </p:cNvPr>
          <p:cNvPicPr>
            <a:picLocks noChangeAspect="1"/>
          </p:cNvPicPr>
          <p:nvPr/>
        </p:nvPicPr>
        <p:blipFill>
          <a:blip r:embed="rId2"/>
          <a:stretch>
            <a:fillRect/>
          </a:stretch>
        </p:blipFill>
        <p:spPr>
          <a:xfrm>
            <a:off x="8453437" y="306388"/>
            <a:ext cx="3589973" cy="1519235"/>
          </a:xfrm>
          <a:prstGeom prst="rect">
            <a:avLst/>
          </a:prstGeom>
        </p:spPr>
      </p:pic>
    </p:spTree>
    <p:extLst>
      <p:ext uri="{BB962C8B-B14F-4D97-AF65-F5344CB8AC3E}">
        <p14:creationId xmlns:p14="http://schemas.microsoft.com/office/powerpoint/2010/main" val="18015279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44C35-86EB-4722-9836-8E75184DAD29}"/>
              </a:ext>
            </a:extLst>
          </p:cNvPr>
          <p:cNvSpPr>
            <a:spLocks noGrp="1"/>
          </p:cNvSpPr>
          <p:nvPr>
            <p:ph type="title"/>
          </p:nvPr>
        </p:nvSpPr>
        <p:spPr>
          <a:xfrm>
            <a:off x="838200" y="80646"/>
            <a:ext cx="10515600" cy="664778"/>
          </a:xfrm>
        </p:spPr>
        <p:txBody>
          <a:bodyPr>
            <a:normAutofit fontScale="90000"/>
          </a:bodyPr>
          <a:lstStyle/>
          <a:p>
            <a:pPr algn="ctr"/>
            <a:r>
              <a:rPr lang="en-GB" b="1" dirty="0"/>
              <a:t>Bibliography</a:t>
            </a:r>
          </a:p>
        </p:txBody>
      </p:sp>
      <p:sp>
        <p:nvSpPr>
          <p:cNvPr id="3" name="Content Placeholder 2">
            <a:extLst>
              <a:ext uri="{FF2B5EF4-FFF2-40B4-BE49-F238E27FC236}">
                <a16:creationId xmlns:a16="http://schemas.microsoft.com/office/drawing/2014/main" id="{01EB0734-3424-4FDD-998B-55AE2110C8E5}"/>
              </a:ext>
            </a:extLst>
          </p:cNvPr>
          <p:cNvSpPr>
            <a:spLocks noGrp="1"/>
          </p:cNvSpPr>
          <p:nvPr>
            <p:ph idx="1"/>
          </p:nvPr>
        </p:nvSpPr>
        <p:spPr>
          <a:xfrm>
            <a:off x="0" y="1029904"/>
            <a:ext cx="11858324" cy="5828095"/>
          </a:xfrm>
        </p:spPr>
        <p:txBody>
          <a:bodyPr>
            <a:normAutofit fontScale="92500" lnSpcReduction="20000"/>
          </a:bodyPr>
          <a:lstStyle/>
          <a:p>
            <a:r>
              <a:rPr lang="en-GB" dirty="0"/>
              <a:t>Advance HE, 2021. Equality in higher education: statistical report 2020 | Advance HE. [online] Advance-he.ac.uk. Available at: </a:t>
            </a:r>
            <a:r>
              <a:rPr lang="en-GB" dirty="0">
                <a:hlinkClick r:id="rId2"/>
              </a:rPr>
              <a:t>https://www.advance-he.ac.uk/knowledge-hub/equality-higher-education-statistical-report-2020</a:t>
            </a:r>
            <a:endParaRPr lang="en-GB" dirty="0"/>
          </a:p>
          <a:p>
            <a:r>
              <a:rPr lang="en-GB" dirty="0"/>
              <a:t>Wieners, S. and Weber, S.M., 2020. Athena’s claim in an academic regime of performativity: Discursive organizing of excellence and gender at the intersection of heterotopia and </a:t>
            </a:r>
            <a:r>
              <a:rPr lang="en-GB" dirty="0" err="1"/>
              <a:t>heteronomia</a:t>
            </a:r>
            <a:r>
              <a:rPr lang="en-GB" dirty="0"/>
              <a:t>. Management Learning, p.1350507620915198.</a:t>
            </a:r>
          </a:p>
          <a:p>
            <a:r>
              <a:rPr lang="en-GB" dirty="0"/>
              <a:t>Bryant, L.D., </a:t>
            </a:r>
            <a:r>
              <a:rPr lang="en-GB" dirty="0" err="1"/>
              <a:t>Burkinshaw</a:t>
            </a:r>
            <a:r>
              <a:rPr lang="en-GB" dirty="0"/>
              <a:t>, P., House, A.O., West, R.M. and Ward, V., 2017. Good practice or positive action? Using Q methodology to identify competing views on improving gender equality in academic medicine. BMJ open, 7(8), p.e015973. </a:t>
            </a:r>
          </a:p>
          <a:p>
            <a:r>
              <a:rPr lang="en-GB" dirty="0" err="1"/>
              <a:t>Kalwant</a:t>
            </a:r>
            <a:r>
              <a:rPr lang="en-GB" dirty="0"/>
              <a:t> Bhopal (2020) Gender, ethnicity and career progression in UK higher education: a case study analysis, Research Papers in Education, 35:6, 706-721, DOI:10.1080/02671522.2019.1615118</a:t>
            </a:r>
          </a:p>
          <a:p>
            <a:r>
              <a:rPr lang="en-GB" dirty="0"/>
              <a:t>O’Connor, P., Carvalho, T., </a:t>
            </a:r>
            <a:r>
              <a:rPr lang="en-GB" dirty="0" err="1"/>
              <a:t>Vabø</a:t>
            </a:r>
            <a:r>
              <a:rPr lang="en-GB" dirty="0"/>
              <a:t>, A. and Cardoso, S., 2015. Gender in higher education: A critical  review. In The Palgrave international handbook of higher education policy and governance (pp.  569–584). London: Palgrave Macmillan</a:t>
            </a:r>
          </a:p>
          <a:p>
            <a:r>
              <a:rPr lang="en-GB" dirty="0"/>
              <a:t>Rosser, S.V., Barnard, S., Carnes, M. and Munir, F., 2019. Athena SWAN and ADVANCE: effectiveness and lessons learned. The Lancet, 393(10171), pp.604–608.</a:t>
            </a:r>
          </a:p>
          <a:p>
            <a:endParaRPr lang="en-GB" dirty="0"/>
          </a:p>
          <a:p>
            <a:endParaRPr lang="en-GB" dirty="0"/>
          </a:p>
          <a:p>
            <a:endParaRPr lang="en-GB" dirty="0"/>
          </a:p>
        </p:txBody>
      </p:sp>
    </p:spTree>
    <p:extLst>
      <p:ext uri="{BB962C8B-B14F-4D97-AF65-F5344CB8AC3E}">
        <p14:creationId xmlns:p14="http://schemas.microsoft.com/office/powerpoint/2010/main" val="113175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4817-D4AD-46C2-A426-414C9DBCDD3A}"/>
              </a:ext>
            </a:extLst>
          </p:cNvPr>
          <p:cNvSpPr>
            <a:spLocks noGrp="1"/>
          </p:cNvSpPr>
          <p:nvPr>
            <p:ph type="title"/>
          </p:nvPr>
        </p:nvSpPr>
        <p:spPr>
          <a:xfrm>
            <a:off x="838200" y="374650"/>
            <a:ext cx="5057775" cy="1120775"/>
          </a:xfrm>
        </p:spPr>
        <p:txBody>
          <a:bodyPr>
            <a:normAutofit fontScale="90000"/>
          </a:bodyPr>
          <a:lstStyle/>
          <a:p>
            <a:pPr algn="ctr"/>
            <a:r>
              <a:rPr lang="en-GB" dirty="0"/>
              <a:t> </a:t>
            </a:r>
            <a:r>
              <a:rPr lang="en-GB" b="1" dirty="0"/>
              <a:t>Research Background </a:t>
            </a:r>
            <a:br>
              <a:rPr lang="en-GB" dirty="0"/>
            </a:br>
            <a:endParaRPr lang="en-GB" dirty="0"/>
          </a:p>
        </p:txBody>
      </p:sp>
      <p:sp>
        <p:nvSpPr>
          <p:cNvPr id="3" name="Content Placeholder 2">
            <a:extLst>
              <a:ext uri="{FF2B5EF4-FFF2-40B4-BE49-F238E27FC236}">
                <a16:creationId xmlns:a16="http://schemas.microsoft.com/office/drawing/2014/main" id="{FA907D6D-450D-4037-8FA8-7A7A10639CB2}"/>
              </a:ext>
            </a:extLst>
          </p:cNvPr>
          <p:cNvSpPr>
            <a:spLocks noGrp="1"/>
          </p:cNvSpPr>
          <p:nvPr>
            <p:ph idx="1"/>
          </p:nvPr>
        </p:nvSpPr>
        <p:spPr>
          <a:xfrm>
            <a:off x="723900" y="895148"/>
            <a:ext cx="10629900" cy="5588201"/>
          </a:xfrm>
        </p:spPr>
        <p:txBody>
          <a:bodyPr>
            <a:normAutofit/>
          </a:bodyPr>
          <a:lstStyle/>
          <a:p>
            <a:pPr marL="0" indent="0" algn="just">
              <a:buNone/>
            </a:pPr>
            <a:endParaRPr lang="en-GB" dirty="0"/>
          </a:p>
          <a:p>
            <a:pPr marL="0" indent="0" algn="just">
              <a:buNone/>
            </a:pPr>
            <a:r>
              <a:rPr lang="en-GB" dirty="0"/>
              <a:t>In UK Higher Education Institutions (HEI)’s women are under-represented in senior positions.  This is especially prominent in SET subject areas. Women’s lower representation in professorial positions in SET at 22.1% comparing to 34.1% in Non- SET (Advance HE, 2020)</a:t>
            </a:r>
          </a:p>
          <a:p>
            <a:pPr marL="0" indent="0" algn="just">
              <a:buNone/>
            </a:pPr>
            <a:r>
              <a:rPr lang="en-GB" dirty="0"/>
              <a:t>Women are also reported to be leaving academic institutions over ongoing challenges they face within academia which studies raise as a concern due to the waste of talent and resources in the academic workforce (Bryant et al., 2017; O’Connor, 2019).</a:t>
            </a:r>
          </a:p>
          <a:p>
            <a:pPr marL="0" indent="0" algn="just">
              <a:buNone/>
            </a:pPr>
            <a:r>
              <a:rPr lang="en-GB" dirty="0"/>
              <a:t>The discussion centres around the </a:t>
            </a:r>
            <a:r>
              <a:rPr lang="en-GB" dirty="0" err="1"/>
              <a:t>the</a:t>
            </a:r>
            <a:r>
              <a:rPr lang="en-GB" dirty="0"/>
              <a:t> structural policies and the cultural practices in Higher Education (HE), which suit male workers, to be the reason for the persistence of inequalities in UK academia (Bhopal, 2020)</a:t>
            </a:r>
          </a:p>
        </p:txBody>
      </p:sp>
    </p:spTree>
    <p:extLst>
      <p:ext uri="{BB962C8B-B14F-4D97-AF65-F5344CB8AC3E}">
        <p14:creationId xmlns:p14="http://schemas.microsoft.com/office/powerpoint/2010/main" val="372639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A6B2-A3E7-4D2D-926A-2584D93593F0}"/>
              </a:ext>
            </a:extLst>
          </p:cNvPr>
          <p:cNvSpPr>
            <a:spLocks noGrp="1"/>
          </p:cNvSpPr>
          <p:nvPr>
            <p:ph type="title"/>
          </p:nvPr>
        </p:nvSpPr>
        <p:spPr/>
        <p:txBody>
          <a:bodyPr>
            <a:normAutofit/>
          </a:bodyPr>
          <a:lstStyle/>
          <a:p>
            <a:pPr algn="ctr"/>
            <a:r>
              <a:rPr lang="en-GB" dirty="0"/>
              <a:t>Athena Swan Charter </a:t>
            </a:r>
            <a:br>
              <a:rPr lang="en-GB" dirty="0"/>
            </a:br>
            <a:r>
              <a:rPr lang="en-GB" dirty="0"/>
              <a:t> </a:t>
            </a:r>
          </a:p>
        </p:txBody>
      </p:sp>
      <p:sp>
        <p:nvSpPr>
          <p:cNvPr id="3" name="Content Placeholder 2">
            <a:extLst>
              <a:ext uri="{FF2B5EF4-FFF2-40B4-BE49-F238E27FC236}">
                <a16:creationId xmlns:a16="http://schemas.microsoft.com/office/drawing/2014/main" id="{87D9C039-0870-44A3-937D-44801F3806E6}"/>
              </a:ext>
            </a:extLst>
          </p:cNvPr>
          <p:cNvSpPr>
            <a:spLocks noGrp="1"/>
          </p:cNvSpPr>
          <p:nvPr>
            <p:ph idx="1"/>
          </p:nvPr>
        </p:nvSpPr>
        <p:spPr>
          <a:xfrm>
            <a:off x="0" y="1238250"/>
            <a:ext cx="9220200" cy="5619750"/>
          </a:xfrm>
        </p:spPr>
        <p:txBody>
          <a:bodyPr>
            <a:normAutofit lnSpcReduction="10000"/>
          </a:bodyPr>
          <a:lstStyle/>
          <a:p>
            <a:pPr algn="just"/>
            <a:r>
              <a:rPr lang="en-GB" dirty="0"/>
              <a:t>The Athena Scientific Women’s Academic Network (Athena Swan)  was established by Equality Challenge Unit (ECU) in 2005 to recognise gender equality initiatives in HEIs.</a:t>
            </a:r>
          </a:p>
          <a:p>
            <a:pPr algn="just"/>
            <a:r>
              <a:rPr lang="en-GB" dirty="0"/>
              <a:t>The UK HEIs are encouraged to join the charter to  show their commitment towards gender equality and diversity, and institutions can further apply  for the bronze, silver and gold award applications in relation to the AS principles adopted in their  organisational structures and cultures. </a:t>
            </a:r>
          </a:p>
          <a:p>
            <a:pPr algn="just"/>
            <a:r>
              <a:rPr lang="en-GB" dirty="0"/>
              <a:t>Participation in the Athena Swan charter is voluntary, institutions are guided by the Athena Swan principles to identify gender equality challenges within their institutions and to develop and implement action plans to overcome them(Gregory-Smith, 2017)</a:t>
            </a:r>
          </a:p>
          <a:p>
            <a:pPr algn="just"/>
            <a:r>
              <a:rPr lang="en-GB" dirty="0"/>
              <a:t>In May 2015, AS was extended to the Social Sciences, Humanities, Business and Law disciplines. </a:t>
            </a:r>
          </a:p>
          <a:p>
            <a:pPr marL="0" indent="0">
              <a:buNone/>
            </a:pPr>
            <a:endParaRPr lang="en-GB" dirty="0"/>
          </a:p>
          <a:p>
            <a:pPr marL="0" indent="0">
              <a:buNone/>
            </a:pPr>
            <a:endParaRPr lang="en-GB" dirty="0"/>
          </a:p>
          <a:p>
            <a:pPr marL="0" indent="0">
              <a:buNone/>
            </a:pPr>
            <a:endParaRPr lang="en-GB" dirty="0"/>
          </a:p>
        </p:txBody>
      </p:sp>
      <p:pic>
        <p:nvPicPr>
          <p:cNvPr id="5" name="Picture 4">
            <a:extLst>
              <a:ext uri="{FF2B5EF4-FFF2-40B4-BE49-F238E27FC236}">
                <a16:creationId xmlns:a16="http://schemas.microsoft.com/office/drawing/2014/main" id="{46694A64-7490-4309-9863-F211847FEC4C}"/>
              </a:ext>
            </a:extLst>
          </p:cNvPr>
          <p:cNvPicPr>
            <a:picLocks noChangeAspect="1"/>
          </p:cNvPicPr>
          <p:nvPr/>
        </p:nvPicPr>
        <p:blipFill>
          <a:blip r:embed="rId2"/>
          <a:stretch>
            <a:fillRect/>
          </a:stretch>
        </p:blipFill>
        <p:spPr>
          <a:xfrm>
            <a:off x="9505950" y="1238250"/>
            <a:ext cx="2686050" cy="2809875"/>
          </a:xfrm>
          <a:prstGeom prst="rect">
            <a:avLst/>
          </a:prstGeom>
        </p:spPr>
      </p:pic>
    </p:spTree>
    <p:extLst>
      <p:ext uri="{BB962C8B-B14F-4D97-AF65-F5344CB8AC3E}">
        <p14:creationId xmlns:p14="http://schemas.microsoft.com/office/powerpoint/2010/main" val="397775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90919-94E1-4F10-ACE1-34704EA73DD1}"/>
              </a:ext>
            </a:extLst>
          </p:cNvPr>
          <p:cNvSpPr>
            <a:spLocks noGrp="1"/>
          </p:cNvSpPr>
          <p:nvPr>
            <p:ph type="title"/>
          </p:nvPr>
        </p:nvSpPr>
        <p:spPr>
          <a:xfrm>
            <a:off x="952500" y="365125"/>
            <a:ext cx="10401300" cy="1044575"/>
          </a:xfrm>
        </p:spPr>
        <p:txBody>
          <a:bodyPr>
            <a:normAutofit/>
          </a:bodyPr>
          <a:lstStyle/>
          <a:p>
            <a:pPr algn="ctr"/>
            <a:r>
              <a:rPr lang="en-GB" sz="3600" b="1" dirty="0"/>
              <a:t>Athena Swan awards</a:t>
            </a:r>
          </a:p>
        </p:txBody>
      </p:sp>
      <p:sp>
        <p:nvSpPr>
          <p:cNvPr id="6" name="Content Placeholder 5">
            <a:extLst>
              <a:ext uri="{FF2B5EF4-FFF2-40B4-BE49-F238E27FC236}">
                <a16:creationId xmlns:a16="http://schemas.microsoft.com/office/drawing/2014/main" id="{46782219-07D0-46C8-8FDC-75DDB0A0E8CD}"/>
              </a:ext>
            </a:extLst>
          </p:cNvPr>
          <p:cNvSpPr>
            <a:spLocks noGrp="1"/>
          </p:cNvSpPr>
          <p:nvPr>
            <p:ph idx="1"/>
          </p:nvPr>
        </p:nvSpPr>
        <p:spPr>
          <a:xfrm>
            <a:off x="266701" y="1209675"/>
            <a:ext cx="9820274" cy="5076825"/>
          </a:xfrm>
        </p:spPr>
        <p:txBody>
          <a:bodyPr>
            <a:normAutofit/>
          </a:bodyPr>
          <a:lstStyle/>
          <a:p>
            <a:pPr algn="just"/>
            <a:r>
              <a:rPr lang="en-GB" dirty="0"/>
              <a:t>The bronze award is granted to institutions or departments depending on a self-assessment report on gender equality which recognises the challenges and an action plan to address these challenges.</a:t>
            </a:r>
          </a:p>
          <a:p>
            <a:pPr algn="just"/>
            <a:r>
              <a:rPr lang="en-GB" dirty="0"/>
              <a:t>The silver award is granted to those institutions which show successful implementation of these plans </a:t>
            </a:r>
          </a:p>
          <a:p>
            <a:pPr algn="just"/>
            <a:r>
              <a:rPr lang="en-GB" dirty="0"/>
              <a:t>The gold award recognises sustained advancement towards gender equality in the department (</a:t>
            </a:r>
            <a:r>
              <a:rPr lang="en-GB" dirty="0" err="1"/>
              <a:t>ECUa</a:t>
            </a:r>
            <a:r>
              <a:rPr lang="en-GB" dirty="0"/>
              <a:t>, 2019).  Gold-awarded institutions are considered to be the beacons of achievement with regard to gender equality in HEIs and are considered to be an icon for the academic disciplines and wider society.</a:t>
            </a:r>
          </a:p>
        </p:txBody>
      </p:sp>
      <p:pic>
        <p:nvPicPr>
          <p:cNvPr id="7" name="Picture 6">
            <a:extLst>
              <a:ext uri="{FF2B5EF4-FFF2-40B4-BE49-F238E27FC236}">
                <a16:creationId xmlns:a16="http://schemas.microsoft.com/office/drawing/2014/main" id="{42238C46-1A01-45F3-81F8-8E3DB9B01049}"/>
              </a:ext>
            </a:extLst>
          </p:cNvPr>
          <p:cNvPicPr>
            <a:picLocks noChangeAspect="1"/>
          </p:cNvPicPr>
          <p:nvPr/>
        </p:nvPicPr>
        <p:blipFill>
          <a:blip r:embed="rId2"/>
          <a:stretch>
            <a:fillRect/>
          </a:stretch>
        </p:blipFill>
        <p:spPr>
          <a:xfrm>
            <a:off x="10086975" y="1209675"/>
            <a:ext cx="1781257" cy="1130656"/>
          </a:xfrm>
          <a:prstGeom prst="rect">
            <a:avLst/>
          </a:prstGeom>
        </p:spPr>
      </p:pic>
      <p:pic>
        <p:nvPicPr>
          <p:cNvPr id="2050" name="Picture 2" descr="Athena SWAN awards - News - Cardiff University">
            <a:extLst>
              <a:ext uri="{FF2B5EF4-FFF2-40B4-BE49-F238E27FC236}">
                <a16:creationId xmlns:a16="http://schemas.microsoft.com/office/drawing/2014/main" id="{BBC76454-5B87-4C5A-8F43-EB1BE157AB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677" y="2795587"/>
            <a:ext cx="1728189"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3BF3832C-2F7D-4B97-8D1F-B64373767020}"/>
              </a:ext>
            </a:extLst>
          </p:cNvPr>
          <p:cNvPicPr>
            <a:picLocks noChangeAspect="1"/>
          </p:cNvPicPr>
          <p:nvPr/>
        </p:nvPicPr>
        <p:blipFill>
          <a:blip r:embed="rId4"/>
          <a:stretch>
            <a:fillRect/>
          </a:stretch>
        </p:blipFill>
        <p:spPr>
          <a:xfrm>
            <a:off x="10086975" y="3916178"/>
            <a:ext cx="1926891" cy="1905000"/>
          </a:xfrm>
          <a:prstGeom prst="rect">
            <a:avLst/>
          </a:prstGeom>
        </p:spPr>
      </p:pic>
    </p:spTree>
    <p:extLst>
      <p:ext uri="{BB962C8B-B14F-4D97-AF65-F5344CB8AC3E}">
        <p14:creationId xmlns:p14="http://schemas.microsoft.com/office/powerpoint/2010/main" val="161341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A853-547B-1B6E-E9F7-314AA531C07A}"/>
              </a:ext>
            </a:extLst>
          </p:cNvPr>
          <p:cNvSpPr>
            <a:spLocks noGrp="1"/>
          </p:cNvSpPr>
          <p:nvPr>
            <p:ph type="title"/>
          </p:nvPr>
        </p:nvSpPr>
        <p:spPr>
          <a:xfrm>
            <a:off x="838200" y="365126"/>
            <a:ext cx="10515600" cy="877266"/>
          </a:xfrm>
        </p:spPr>
        <p:txBody>
          <a:bodyPr/>
          <a:lstStyle/>
          <a:p>
            <a:r>
              <a:rPr lang="en-GB" b="1" dirty="0"/>
              <a:t>Benefits for institutions </a:t>
            </a:r>
          </a:p>
        </p:txBody>
      </p:sp>
      <p:sp>
        <p:nvSpPr>
          <p:cNvPr id="3" name="Content Placeholder 2">
            <a:extLst>
              <a:ext uri="{FF2B5EF4-FFF2-40B4-BE49-F238E27FC236}">
                <a16:creationId xmlns:a16="http://schemas.microsoft.com/office/drawing/2014/main" id="{5FDBD98F-7C2C-CBFB-A895-7897DDB7C54C}"/>
              </a:ext>
            </a:extLst>
          </p:cNvPr>
          <p:cNvSpPr>
            <a:spLocks noGrp="1"/>
          </p:cNvSpPr>
          <p:nvPr>
            <p:ph idx="1"/>
          </p:nvPr>
        </p:nvSpPr>
        <p:spPr>
          <a:xfrm>
            <a:off x="838200" y="1152939"/>
            <a:ext cx="11353800" cy="5804451"/>
          </a:xfrm>
        </p:spPr>
        <p:txBody>
          <a:bodyPr>
            <a:normAutofit fontScale="92500" lnSpcReduction="20000"/>
          </a:bodyPr>
          <a:lstStyle/>
          <a:p>
            <a:pPr algn="just"/>
            <a:r>
              <a:rPr lang="en-GB" dirty="0"/>
              <a:t>While participation in the charter is voluntary, AS accreditation is arguably used as a marketing asset by HEI institutions to indicate their gender equality initiatives to attract human resource talents and international students (Gregory-Smith, 2017). </a:t>
            </a:r>
          </a:p>
          <a:p>
            <a:pPr algn="just"/>
            <a:r>
              <a:rPr lang="en-GB" dirty="0"/>
              <a:t>Also, in 2011, Athena Swan was recognised by the National Institute for Health and Research (NIHR), a major funding institution for medical research among the UK HEIs, where an Athena Swan partnership and silver award was added as a mandatory requirement for HEIs to be funded. </a:t>
            </a:r>
          </a:p>
          <a:p>
            <a:pPr algn="just"/>
            <a:r>
              <a:rPr lang="en-GB" dirty="0"/>
              <a:t>Another statement by Research Councils UK (RCUK) in 2013, required the participating institutions to provide evidence of their commitment towards equality and diversity, for which Athena Swan participation can be beneficial (UKRI, 2020). </a:t>
            </a:r>
          </a:p>
          <a:p>
            <a:pPr algn="just"/>
            <a:r>
              <a:rPr lang="en-GB" dirty="0"/>
              <a:t>This is claimed to have encouraged UK universities to apply for Athena Swan accreditation to adhere to the Athena Swan policies within their institutions (Rosser et al., 2019). </a:t>
            </a:r>
          </a:p>
          <a:p>
            <a:pPr algn="just"/>
            <a:r>
              <a:rPr lang="en-GB" dirty="0"/>
              <a:t>The charter has grown from ten members in 2005 to 164 members in 2020, which is shown as an achievement on the AS website, treating it as evidence of HEIs recognising the importance of gender equality initiatives.</a:t>
            </a:r>
          </a:p>
        </p:txBody>
      </p:sp>
    </p:spTree>
    <p:extLst>
      <p:ext uri="{BB962C8B-B14F-4D97-AF65-F5344CB8AC3E}">
        <p14:creationId xmlns:p14="http://schemas.microsoft.com/office/powerpoint/2010/main" val="1701019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5DF11-8DF6-468A-A593-A1149EC1E534}"/>
              </a:ext>
            </a:extLst>
          </p:cNvPr>
          <p:cNvSpPr>
            <a:spLocks noGrp="1"/>
          </p:cNvSpPr>
          <p:nvPr>
            <p:ph type="title"/>
          </p:nvPr>
        </p:nvSpPr>
        <p:spPr>
          <a:xfrm>
            <a:off x="-342900" y="552450"/>
            <a:ext cx="10725150" cy="1325563"/>
          </a:xfrm>
        </p:spPr>
        <p:txBody>
          <a:bodyPr/>
          <a:lstStyle/>
          <a:p>
            <a:pPr algn="ctr"/>
            <a:r>
              <a:rPr lang="en-GB" dirty="0"/>
              <a:t>   Research Aim</a:t>
            </a:r>
          </a:p>
        </p:txBody>
      </p:sp>
      <p:sp>
        <p:nvSpPr>
          <p:cNvPr id="3" name="Content Placeholder 2">
            <a:extLst>
              <a:ext uri="{FF2B5EF4-FFF2-40B4-BE49-F238E27FC236}">
                <a16:creationId xmlns:a16="http://schemas.microsoft.com/office/drawing/2014/main" id="{61359BCE-EA8B-4674-B47B-8A8B40D2B255}"/>
              </a:ext>
            </a:extLst>
          </p:cNvPr>
          <p:cNvSpPr>
            <a:spLocks noGrp="1"/>
          </p:cNvSpPr>
          <p:nvPr>
            <p:ph idx="1"/>
          </p:nvPr>
        </p:nvSpPr>
        <p:spPr>
          <a:xfrm>
            <a:off x="-104775" y="1552575"/>
            <a:ext cx="11458575" cy="4672013"/>
          </a:xfrm>
        </p:spPr>
        <p:txBody>
          <a:bodyPr>
            <a:normAutofit/>
          </a:bodyPr>
          <a:lstStyle/>
          <a:p>
            <a:endParaRPr lang="en-GB" dirty="0"/>
          </a:p>
          <a:p>
            <a:pPr lvl="1"/>
            <a:r>
              <a:rPr lang="en-GB" sz="2800" dirty="0"/>
              <a:t>To explore the implications of the Athena Swan accreditation on the lived experiences of early- and mid-career women academics in a AS gold-awarded department</a:t>
            </a:r>
          </a:p>
          <a:p>
            <a:pPr marL="457200" lvl="1" indent="0">
              <a:buNone/>
            </a:pPr>
            <a:endParaRPr lang="en-GB" sz="2800" dirty="0"/>
          </a:p>
          <a:p>
            <a:pPr marL="0" indent="0">
              <a:buNone/>
            </a:pPr>
            <a:endParaRPr lang="en-GB" dirty="0"/>
          </a:p>
          <a:p>
            <a:pPr marL="0" indent="0">
              <a:buNone/>
            </a:pPr>
            <a:r>
              <a:rPr lang="en-GB" dirty="0"/>
              <a:t>  </a:t>
            </a:r>
          </a:p>
        </p:txBody>
      </p:sp>
      <p:pic>
        <p:nvPicPr>
          <p:cNvPr id="4" name="Picture 3">
            <a:extLst>
              <a:ext uri="{FF2B5EF4-FFF2-40B4-BE49-F238E27FC236}">
                <a16:creationId xmlns:a16="http://schemas.microsoft.com/office/drawing/2014/main" id="{C0343A7C-1D2A-434E-B61C-2617E969EEF8}"/>
              </a:ext>
            </a:extLst>
          </p:cNvPr>
          <p:cNvPicPr>
            <a:picLocks noChangeAspect="1"/>
          </p:cNvPicPr>
          <p:nvPr/>
        </p:nvPicPr>
        <p:blipFill>
          <a:blip r:embed="rId2"/>
          <a:stretch>
            <a:fillRect/>
          </a:stretch>
        </p:blipFill>
        <p:spPr>
          <a:xfrm>
            <a:off x="3362325" y="3924300"/>
            <a:ext cx="3314700" cy="1381125"/>
          </a:xfrm>
          <a:prstGeom prst="rect">
            <a:avLst/>
          </a:prstGeom>
        </p:spPr>
      </p:pic>
    </p:spTree>
    <p:extLst>
      <p:ext uri="{BB962C8B-B14F-4D97-AF65-F5344CB8AC3E}">
        <p14:creationId xmlns:p14="http://schemas.microsoft.com/office/powerpoint/2010/main" val="228346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B83C9-BB3E-4F5A-8E09-26550C4F2602}"/>
              </a:ext>
            </a:extLst>
          </p:cNvPr>
          <p:cNvSpPr>
            <a:spLocks noGrp="1"/>
          </p:cNvSpPr>
          <p:nvPr>
            <p:ph type="title"/>
          </p:nvPr>
        </p:nvSpPr>
        <p:spPr>
          <a:xfrm>
            <a:off x="838200" y="-1"/>
            <a:ext cx="10515600" cy="1219201"/>
          </a:xfrm>
        </p:spPr>
        <p:txBody>
          <a:bodyPr/>
          <a:lstStyle/>
          <a:p>
            <a:pPr algn="ctr"/>
            <a:r>
              <a:rPr lang="en-GB" dirty="0"/>
              <a:t>Methodology</a:t>
            </a:r>
          </a:p>
        </p:txBody>
      </p:sp>
      <p:sp>
        <p:nvSpPr>
          <p:cNvPr id="3" name="Content Placeholder 2">
            <a:extLst>
              <a:ext uri="{FF2B5EF4-FFF2-40B4-BE49-F238E27FC236}">
                <a16:creationId xmlns:a16="http://schemas.microsoft.com/office/drawing/2014/main" id="{80DCAF83-6E2C-4649-88EC-2D7121E17100}"/>
              </a:ext>
            </a:extLst>
          </p:cNvPr>
          <p:cNvSpPr>
            <a:spLocks noGrp="1"/>
          </p:cNvSpPr>
          <p:nvPr>
            <p:ph idx="1"/>
          </p:nvPr>
        </p:nvSpPr>
        <p:spPr>
          <a:xfrm>
            <a:off x="802586" y="1288774"/>
            <a:ext cx="11449049" cy="5705475"/>
          </a:xfrm>
        </p:spPr>
        <p:txBody>
          <a:bodyPr>
            <a:normAutofit/>
          </a:bodyPr>
          <a:lstStyle/>
          <a:p>
            <a:pPr algn="just">
              <a:buFont typeface="Wingdings" panose="05000000000000000000" pitchFamily="2" charset="2"/>
              <a:buChar char="§"/>
            </a:pPr>
            <a:r>
              <a:rPr lang="en-GB" dirty="0"/>
              <a:t>Developed by Glaser and Strauss in 1967; it presented a rigorous method for qualitative research through systematic data collection, analysis thereby contributing to the theory grounded in data. </a:t>
            </a:r>
          </a:p>
          <a:p>
            <a:pPr algn="just">
              <a:buFont typeface="Wingdings" panose="05000000000000000000" pitchFamily="2" charset="2"/>
              <a:buChar char="§"/>
            </a:pPr>
            <a:r>
              <a:rPr lang="en-GB" dirty="0"/>
              <a:t>Strauss and Corbin’s (1990) reconfiguration of Classic GT offered a systematic method to deduce theory from data resulting in </a:t>
            </a:r>
            <a:r>
              <a:rPr lang="en-GB" dirty="0" err="1"/>
              <a:t>Straussian</a:t>
            </a:r>
            <a:r>
              <a:rPr lang="en-GB" dirty="0"/>
              <a:t> GT.</a:t>
            </a:r>
          </a:p>
          <a:p>
            <a:pPr algn="just">
              <a:buFont typeface="Wingdings" panose="05000000000000000000" pitchFamily="2" charset="2"/>
              <a:buChar char="§"/>
            </a:pPr>
            <a:r>
              <a:rPr lang="en-GB" dirty="0"/>
              <a:t>SGT drives the researchers with a systematic and  flexible constant comparative approach for theory construction (Charmaz, 2014)</a:t>
            </a:r>
          </a:p>
          <a:p>
            <a:pPr algn="just">
              <a:buFont typeface="Wingdings" panose="05000000000000000000" pitchFamily="2" charset="2"/>
              <a:buChar char="§"/>
            </a:pPr>
            <a:r>
              <a:rPr lang="en-GB" dirty="0" err="1"/>
              <a:t>Straussian</a:t>
            </a:r>
            <a:r>
              <a:rPr lang="en-GB" dirty="0"/>
              <a:t> GT allows for initial literature review therefore suitable for novice researchers. They Advise researcher to keep an open but not an empty mind while starting the data collection.</a:t>
            </a:r>
          </a:p>
          <a:p>
            <a:pPr algn="just">
              <a:buFont typeface="Wingdings" panose="05000000000000000000" pitchFamily="2" charset="2"/>
              <a:buChar char="§"/>
            </a:pPr>
            <a:r>
              <a:rPr lang="en-GB" dirty="0"/>
              <a:t>Offers an analytical framework which provides a perspective for systematically collecting and analysing the data</a:t>
            </a:r>
          </a:p>
          <a:p>
            <a:pPr algn="just">
              <a:buFont typeface="Wingdings" panose="05000000000000000000" pitchFamily="2" charset="2"/>
              <a:buChar char="§"/>
            </a:pPr>
            <a:endParaRPr lang="en-GB" dirty="0"/>
          </a:p>
          <a:p>
            <a:pPr algn="just">
              <a:buFont typeface="Wingdings" panose="05000000000000000000" pitchFamily="2" charset="2"/>
              <a:buChar char="§"/>
            </a:pPr>
            <a:endParaRPr lang="en-GB" dirty="0"/>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584C8627-3EAE-4098-91EE-D1CDEE7708BE}"/>
              </a:ext>
            </a:extLst>
          </p:cNvPr>
          <p:cNvPicPr>
            <a:picLocks noChangeAspect="1"/>
          </p:cNvPicPr>
          <p:nvPr/>
        </p:nvPicPr>
        <p:blipFill>
          <a:blip r:embed="rId2"/>
          <a:stretch>
            <a:fillRect/>
          </a:stretch>
        </p:blipFill>
        <p:spPr>
          <a:xfrm>
            <a:off x="600077" y="0"/>
            <a:ext cx="3609974" cy="1219200"/>
          </a:xfrm>
          <a:prstGeom prst="rect">
            <a:avLst/>
          </a:prstGeom>
        </p:spPr>
      </p:pic>
    </p:spTree>
    <p:extLst>
      <p:ext uri="{BB962C8B-B14F-4D97-AF65-F5344CB8AC3E}">
        <p14:creationId xmlns:p14="http://schemas.microsoft.com/office/powerpoint/2010/main" val="2856554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8BCCB-5FE0-4E52-ADCF-66162DDC97E2}"/>
              </a:ext>
            </a:extLst>
          </p:cNvPr>
          <p:cNvSpPr>
            <a:spLocks noGrp="1"/>
          </p:cNvSpPr>
          <p:nvPr>
            <p:ph type="title"/>
          </p:nvPr>
        </p:nvSpPr>
        <p:spPr>
          <a:xfrm>
            <a:off x="838199" y="288236"/>
            <a:ext cx="11198087" cy="835025"/>
          </a:xfrm>
        </p:spPr>
        <p:txBody>
          <a:bodyPr>
            <a:normAutofit/>
          </a:bodyPr>
          <a:lstStyle/>
          <a:p>
            <a:pPr algn="ctr"/>
            <a:r>
              <a:rPr lang="en-GB" dirty="0" err="1"/>
              <a:t>Straussian</a:t>
            </a:r>
            <a:r>
              <a:rPr lang="en-GB" dirty="0"/>
              <a:t> Literature review- Gaps</a:t>
            </a:r>
          </a:p>
        </p:txBody>
      </p:sp>
      <p:sp>
        <p:nvSpPr>
          <p:cNvPr id="3" name="Content Placeholder 2">
            <a:extLst>
              <a:ext uri="{FF2B5EF4-FFF2-40B4-BE49-F238E27FC236}">
                <a16:creationId xmlns:a16="http://schemas.microsoft.com/office/drawing/2014/main" id="{3EECD82F-0872-46EA-9BD3-D47D4C876798}"/>
              </a:ext>
            </a:extLst>
          </p:cNvPr>
          <p:cNvSpPr>
            <a:spLocks noGrp="1"/>
          </p:cNvSpPr>
          <p:nvPr>
            <p:ph idx="1"/>
          </p:nvPr>
        </p:nvSpPr>
        <p:spPr>
          <a:xfrm>
            <a:off x="38100" y="1035781"/>
            <a:ext cx="12153900" cy="5533983"/>
          </a:xfrm>
        </p:spPr>
        <p:txBody>
          <a:bodyPr>
            <a:normAutofit fontScale="92500" lnSpcReduction="10000"/>
          </a:bodyPr>
          <a:lstStyle/>
          <a:p>
            <a:endParaRPr lang="en-GB" sz="2400" dirty="0">
              <a:solidFill>
                <a:srgbClr val="000000"/>
              </a:solidFill>
              <a:latin typeface="Times New Roman" panose="02020603050405020304" pitchFamily="18" charset="0"/>
            </a:endParaRPr>
          </a:p>
          <a:p>
            <a:pPr marL="0" indent="0">
              <a:buNone/>
            </a:pPr>
            <a:r>
              <a:rPr lang="en-GB" sz="2400" dirty="0">
                <a:solidFill>
                  <a:srgbClr val="000000"/>
                </a:solidFill>
                <a:latin typeface="Times New Roman" panose="02020603050405020304" pitchFamily="18" charset="0"/>
              </a:rPr>
              <a:t>Athena Swan Literature shows a complex picture on Athena Swan impact – For instance in relation to the impacts of Athena Swan accreditation on </a:t>
            </a:r>
            <a:r>
              <a:rPr lang="en-GB" sz="2400" dirty="0" err="1">
                <a:solidFill>
                  <a:srgbClr val="000000"/>
                </a:solidFill>
                <a:latin typeface="Times New Roman" panose="02020603050405020304" pitchFamily="18" charset="0"/>
              </a:rPr>
              <a:t>academiastudies</a:t>
            </a:r>
            <a:r>
              <a:rPr lang="en-GB" sz="2400" dirty="0">
                <a:solidFill>
                  <a:srgbClr val="000000"/>
                </a:solidFill>
                <a:latin typeface="Times New Roman" panose="02020603050405020304" pitchFamily="18" charset="0"/>
              </a:rPr>
              <a:t> by Barnard (2017), Caffrey et al. (2016), </a:t>
            </a:r>
            <a:r>
              <a:rPr lang="en-GB" sz="2400" dirty="0" err="1">
                <a:solidFill>
                  <a:srgbClr val="000000"/>
                </a:solidFill>
                <a:latin typeface="Times New Roman" panose="02020603050405020304" pitchFamily="18" charset="0"/>
              </a:rPr>
              <a:t>Ovseiko</a:t>
            </a:r>
            <a:r>
              <a:rPr lang="en-GB" sz="2400" dirty="0">
                <a:solidFill>
                  <a:srgbClr val="000000"/>
                </a:solidFill>
                <a:latin typeface="Times New Roman" panose="02020603050405020304" pitchFamily="18" charset="0"/>
              </a:rPr>
              <a:t> et al. (2017) and </a:t>
            </a:r>
            <a:r>
              <a:rPr lang="en-GB" sz="2400" dirty="0" err="1">
                <a:solidFill>
                  <a:srgbClr val="000000"/>
                </a:solidFill>
                <a:latin typeface="Times New Roman" panose="02020603050405020304" pitchFamily="18" charset="0"/>
              </a:rPr>
              <a:t>Tsouroufli</a:t>
            </a:r>
            <a:r>
              <a:rPr lang="en-GB" sz="2400" dirty="0">
                <a:solidFill>
                  <a:srgbClr val="000000"/>
                </a:solidFill>
                <a:latin typeface="Times New Roman" panose="02020603050405020304" pitchFamily="18" charset="0"/>
              </a:rPr>
              <a:t> (2019) argue that the departments or the institutions accredited with the Athena Swan charter, with its attempt  to implement policies and practices in relation to the AS principles towards equality and diversity, have resulted in addressing the structural and cultural issues for women. However, it raise further questions on </a:t>
            </a:r>
          </a:p>
          <a:p>
            <a:r>
              <a:rPr lang="en-GB" sz="2400" dirty="0">
                <a:solidFill>
                  <a:srgbClr val="000000"/>
                </a:solidFill>
                <a:latin typeface="Times New Roman" panose="02020603050405020304" pitchFamily="18" charset="0"/>
              </a:rPr>
              <a:t>the literature assessing  the impact of the Athena Swan initiatives suffers from limited evidence in showing how these  initiatives are transformed into the lives of women academics (Schmidt and </a:t>
            </a:r>
            <a:r>
              <a:rPr lang="en-GB" sz="2400" dirty="0" err="1">
                <a:solidFill>
                  <a:srgbClr val="000000"/>
                </a:solidFill>
                <a:latin typeface="Times New Roman" panose="02020603050405020304" pitchFamily="18" charset="0"/>
              </a:rPr>
              <a:t>Cacace</a:t>
            </a:r>
            <a:r>
              <a:rPr lang="en-GB" sz="2400" dirty="0">
                <a:solidFill>
                  <a:srgbClr val="000000"/>
                </a:solidFill>
                <a:latin typeface="Times New Roman" panose="02020603050405020304" pitchFamily="18" charset="0"/>
              </a:rPr>
              <a:t>, 2017; Laver, 2018)</a:t>
            </a:r>
          </a:p>
          <a:p>
            <a:r>
              <a:rPr lang="en-GB" sz="2400" dirty="0">
                <a:solidFill>
                  <a:srgbClr val="000000"/>
                </a:solidFill>
                <a:latin typeface="Times New Roman" panose="02020603050405020304" pitchFamily="18" charset="0"/>
              </a:rPr>
              <a:t>Previous studies which  attempted to examine the impact of Athena Swan interventions have mainly focused on the use of  quantitative evidence and examining the AS award application documents (</a:t>
            </a:r>
            <a:r>
              <a:rPr lang="en-GB" sz="2400" dirty="0" err="1">
                <a:solidFill>
                  <a:srgbClr val="000000"/>
                </a:solidFill>
                <a:latin typeface="Times New Roman" panose="02020603050405020304" pitchFamily="18" charset="0"/>
              </a:rPr>
              <a:t>Ovseiko</a:t>
            </a:r>
            <a:r>
              <a:rPr lang="en-GB" sz="2400" dirty="0">
                <a:solidFill>
                  <a:srgbClr val="000000"/>
                </a:solidFill>
                <a:latin typeface="Times New Roman" panose="02020603050405020304" pitchFamily="18" charset="0"/>
              </a:rPr>
              <a:t>, 2017b). </a:t>
            </a:r>
          </a:p>
          <a:p>
            <a:r>
              <a:rPr lang="en-GB" sz="2400" dirty="0">
                <a:solidFill>
                  <a:srgbClr val="000000"/>
                </a:solidFill>
                <a:latin typeface="Times New Roman" panose="02020603050405020304" pitchFamily="18" charset="0"/>
              </a:rPr>
              <a:t>Recent reports indicate women losing faith in Athena Swan awards  (</a:t>
            </a:r>
            <a:r>
              <a:rPr lang="en-GB" sz="2400" dirty="0" err="1">
                <a:solidFill>
                  <a:srgbClr val="000000"/>
                </a:solidFill>
                <a:latin typeface="Times New Roman" panose="02020603050405020304" pitchFamily="18" charset="0"/>
              </a:rPr>
              <a:t>Mckie</a:t>
            </a:r>
            <a:r>
              <a:rPr lang="en-GB" sz="2400" dirty="0">
                <a:solidFill>
                  <a:srgbClr val="000000"/>
                </a:solidFill>
                <a:latin typeface="Times New Roman" panose="02020603050405020304" pitchFamily="18" charset="0"/>
              </a:rPr>
              <a:t>. 2020)</a:t>
            </a:r>
          </a:p>
          <a:p>
            <a:r>
              <a:rPr lang="en-GB" sz="2400" dirty="0">
                <a:solidFill>
                  <a:srgbClr val="000000"/>
                </a:solidFill>
                <a:latin typeface="Times New Roman" panose="02020603050405020304" pitchFamily="18" charset="0"/>
              </a:rPr>
              <a:t>The voice postdoctoral researchers in Science, who are widely represented in the lower career ladders are rarely recorded in the literature (Blackburn, 2017)</a:t>
            </a:r>
          </a:p>
          <a:p>
            <a:endParaRPr lang="en-GB" sz="2400" dirty="0">
              <a:solidFill>
                <a:srgbClr val="000000"/>
              </a:solidFill>
              <a:latin typeface="Times New Roman" panose="02020603050405020304" pitchFamily="18" charset="0"/>
            </a:endParaRPr>
          </a:p>
          <a:p>
            <a:endParaRPr lang="en-GB" sz="2400" dirty="0">
              <a:solidFill>
                <a:srgbClr val="000000"/>
              </a:solidFill>
              <a:latin typeface="Times New Roman" panose="02020603050405020304" pitchFamily="18" charset="0"/>
            </a:endParaRPr>
          </a:p>
          <a:p>
            <a:endParaRPr lang="en-GB" sz="2400" dirty="0">
              <a:solidFill>
                <a:srgbClr val="000000"/>
              </a:solidFill>
              <a:latin typeface="Times New Roman" panose="02020603050405020304" pitchFamily="18" charset="0"/>
            </a:endParaRPr>
          </a:p>
          <a:p>
            <a:endParaRPr lang="en-GB"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972328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TotalTime>
  <Words>3694</Words>
  <Application>Microsoft Office PowerPoint</Application>
  <PresentationFormat>Widescreen</PresentationFormat>
  <Paragraphs>162</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Times New Roman</vt:lpstr>
      <vt:lpstr>Wingdings</vt:lpstr>
      <vt:lpstr>Office Theme</vt:lpstr>
      <vt:lpstr>The impact of Athena Swan on the gendered subcultural spaces in the UK academia: A case study on Athena Swan gold awarded department </vt:lpstr>
      <vt:lpstr>Thesis Overview</vt:lpstr>
      <vt:lpstr> Research Background  </vt:lpstr>
      <vt:lpstr>Athena Swan Charter   </vt:lpstr>
      <vt:lpstr>Athena Swan awards</vt:lpstr>
      <vt:lpstr>Benefits for institutions </vt:lpstr>
      <vt:lpstr>   Research Aim</vt:lpstr>
      <vt:lpstr>Methodology</vt:lpstr>
      <vt:lpstr>Straussian Literature review- Gaps</vt:lpstr>
      <vt:lpstr>        Case study organisation- UA  gold department </vt:lpstr>
      <vt:lpstr>Data Collection – single case study</vt:lpstr>
      <vt:lpstr>Departmental Athena Swan gold Application document </vt:lpstr>
      <vt:lpstr>Data Analysis</vt:lpstr>
      <vt:lpstr>Pilot interview – merging category</vt:lpstr>
      <vt:lpstr>              Spaces – Corridors and labs</vt:lpstr>
      <vt:lpstr>Corridor Map</vt:lpstr>
      <vt:lpstr>Revising research question</vt:lpstr>
      <vt:lpstr>                           Theoretical Sampling</vt:lpstr>
      <vt:lpstr>Corridor subcultures  This research identifies two subcultures –subculture A and B which show dichotomic values, demonstrating the lack of uniformity in inclusive and supportive practices in the department despite it achieving excellence in the Athena Swan award.  </vt:lpstr>
      <vt:lpstr>Findings and Discussion </vt:lpstr>
      <vt:lpstr>PowerPoint Presentation</vt:lpstr>
      <vt:lpstr>Subculture A: Emotional inclusivity</vt:lpstr>
      <vt:lpstr>Subculture B: Empty rituals</vt:lpstr>
      <vt:lpstr>Findings and Discussion </vt:lpstr>
      <vt:lpstr>Empirical and theoretical Contributions</vt:lpstr>
      <vt:lpstr>Limitations and future research</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Athena Swan accreditation on the lived experiences of early- and mid-career researchers: A qualitative study of an Athena Swan gold award-holding department</dc:title>
  <dc:creator>Ruby Christine Mathew</dc:creator>
  <cp:lastModifiedBy>Ruby Mathew</cp:lastModifiedBy>
  <cp:revision>63</cp:revision>
  <dcterms:created xsi:type="dcterms:W3CDTF">2021-04-05T17:57:05Z</dcterms:created>
  <dcterms:modified xsi:type="dcterms:W3CDTF">2023-07-17T18:24:06Z</dcterms:modified>
</cp:coreProperties>
</file>