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9" r:id="rId3"/>
    <p:sldId id="293" r:id="rId4"/>
    <p:sldId id="294" r:id="rId5"/>
    <p:sldId id="304" r:id="rId6"/>
    <p:sldId id="305" r:id="rId7"/>
    <p:sldId id="278" r:id="rId8"/>
    <p:sldId id="281" r:id="rId9"/>
    <p:sldId id="286" r:id="rId10"/>
    <p:sldId id="283" r:id="rId11"/>
    <p:sldId id="279" r:id="rId12"/>
    <p:sldId id="288" r:id="rId13"/>
    <p:sldId id="306" r:id="rId14"/>
    <p:sldId id="291" r:id="rId15"/>
    <p:sldId id="284" r:id="rId16"/>
    <p:sldId id="303" r:id="rId17"/>
    <p:sldId id="302" r:id="rId18"/>
    <p:sldId id="289" r:id="rId19"/>
    <p:sldId id="307" r:id="rId20"/>
    <p:sldId id="277" r:id="rId2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5" autoAdjust="0"/>
    <p:restoredTop sz="71532" autoAdjust="0"/>
  </p:normalViewPr>
  <p:slideViewPr>
    <p:cSldViewPr>
      <p:cViewPr varScale="1">
        <p:scale>
          <a:sx n="90" d="100"/>
          <a:sy n="90" d="100"/>
        </p:scale>
        <p:origin x="-5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1B487A6-C679-4B0A-ACFC-9B57647D1D95}" type="slidenum">
              <a:rPr lang="en-GB"/>
              <a:pPr/>
              <a:t>‹#›</a:t>
            </a:fld>
            <a:endParaRPr lang="en-GB"/>
          </a:p>
        </p:txBody>
      </p:sp>
    </p:spTree>
    <p:extLst>
      <p:ext uri="{BB962C8B-B14F-4D97-AF65-F5344CB8AC3E}">
        <p14:creationId xmlns:p14="http://schemas.microsoft.com/office/powerpoint/2010/main" val="1846875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B487A6-C679-4B0A-ACFC-9B57647D1D95}" type="slidenum">
              <a:rPr lang="en-GB" smtClean="0"/>
              <a:pPr/>
              <a:t>1</a:t>
            </a:fld>
            <a:endParaRPr lang="en-GB"/>
          </a:p>
        </p:txBody>
      </p:sp>
    </p:spTree>
    <p:extLst>
      <p:ext uri="{BB962C8B-B14F-4D97-AF65-F5344CB8AC3E}">
        <p14:creationId xmlns:p14="http://schemas.microsoft.com/office/powerpoint/2010/main" val="1609585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C82D5-11C7-4FE3-A60E-A8F4D7C55AEE}" type="slidenum">
              <a:rPr lang="en-GB"/>
              <a:pPr/>
              <a:t>12</a:t>
            </a:fld>
            <a:endParaRPr lang="en-GB"/>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037614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C82D5-11C7-4FE3-A60E-A8F4D7C55AEE}" type="slidenum">
              <a:rPr lang="en-GB"/>
              <a:pPr/>
              <a:t>13</a:t>
            </a:fld>
            <a:endParaRPr lang="en-GB"/>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757981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C82D5-11C7-4FE3-A60E-A8F4D7C55AEE}" type="slidenum">
              <a:rPr lang="en-GB"/>
              <a:pPr/>
              <a:t>14</a:t>
            </a:fld>
            <a:endParaRPr lang="en-GB"/>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dirty="0" smtClean="0"/>
              <a:t>In</a:t>
            </a:r>
            <a:r>
              <a:rPr lang="en-US" baseline="0" dirty="0" smtClean="0"/>
              <a:t> this example the student may enter answers into any field. However they will not get marks for gaming the system. In the above example although silver is a correct answer they will only get one mark because duplicates are discarded. These fields were created using the logical or operator the “broken bar” as in </a:t>
            </a: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a:t>
            </a:r>
            <a:r>
              <a:rPr lang="en-GB" sz="1200" kern="1200" dirty="0" err="1" smtClean="0">
                <a:solidFill>
                  <a:schemeClr val="tx1"/>
                </a:solidFill>
                <a:effectLst/>
                <a:latin typeface="Arial" charset="0"/>
                <a:ea typeface="+mn-ea"/>
                <a:cs typeface="+mn-cs"/>
              </a:rPr>
              <a:t>gold|silver|bronze</a:t>
            </a:r>
            <a:r>
              <a:rPr lang="en-GB" sz="1200" kern="1200" dirty="0" smtClean="0">
                <a:solidFill>
                  <a:schemeClr val="tx1"/>
                </a:solidFill>
                <a:effectLst/>
                <a:latin typeface="Arial" charset="0"/>
                <a:ea typeface="+mn-ea"/>
                <a:cs typeface="+mn-cs"/>
              </a:rPr>
              <a:t>] [</a:t>
            </a:r>
            <a:r>
              <a:rPr lang="en-GB" sz="1200" kern="1200" dirty="0" err="1" smtClean="0">
                <a:solidFill>
                  <a:schemeClr val="tx1"/>
                </a:solidFill>
                <a:effectLst/>
                <a:latin typeface="Arial" charset="0"/>
                <a:ea typeface="+mn-ea"/>
                <a:cs typeface="+mn-cs"/>
              </a:rPr>
              <a:t>gold|silver|bronze</a:t>
            </a:r>
            <a:r>
              <a:rPr lang="en-GB" sz="1200" kern="1200" dirty="0" smtClean="0">
                <a:solidFill>
                  <a:schemeClr val="tx1"/>
                </a:solidFill>
                <a:effectLst/>
                <a:latin typeface="Arial" charset="0"/>
                <a:ea typeface="+mn-ea"/>
                <a:cs typeface="+mn-cs"/>
              </a:rPr>
              <a:t>] [</a:t>
            </a:r>
            <a:r>
              <a:rPr lang="en-GB" sz="1200" kern="1200" dirty="0" err="1" smtClean="0">
                <a:solidFill>
                  <a:schemeClr val="tx1"/>
                </a:solidFill>
                <a:effectLst/>
                <a:latin typeface="Arial" charset="0"/>
                <a:ea typeface="+mn-ea"/>
                <a:cs typeface="+mn-cs"/>
              </a:rPr>
              <a:t>gold|silver|bronze</a:t>
            </a:r>
            <a:r>
              <a:rPr lang="en-GB" sz="1200" kern="1200" dirty="0" smtClean="0">
                <a:solidFill>
                  <a:schemeClr val="tx1"/>
                </a:solidFill>
                <a:effectLst/>
                <a:latin typeface="Arial" charset="0"/>
                <a:ea typeface="+mn-ea"/>
                <a:cs typeface="+mn-cs"/>
              </a:rPr>
              <a:t>]</a:t>
            </a:r>
          </a:p>
          <a:p>
            <a:endParaRPr lang="en-US" dirty="0"/>
          </a:p>
        </p:txBody>
      </p:sp>
    </p:spTree>
    <p:extLst>
      <p:ext uri="{BB962C8B-B14F-4D97-AF65-F5344CB8AC3E}">
        <p14:creationId xmlns:p14="http://schemas.microsoft.com/office/powerpoint/2010/main" val="560301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C82D5-11C7-4FE3-A60E-A8F4D7C55AEE}" type="slidenum">
              <a:rPr lang="en-GB"/>
              <a:pPr/>
              <a:t>15</a:t>
            </a:fld>
            <a:endParaRPr lang="en-GB"/>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dirty="0" smtClean="0"/>
              <a:t>The</a:t>
            </a:r>
            <a:r>
              <a:rPr lang="en-US" baseline="0" dirty="0" smtClean="0"/>
              <a:t> question type includes a CSS class called </a:t>
            </a:r>
            <a:r>
              <a:rPr lang="en-US" baseline="0" dirty="0" err="1" smtClean="0"/>
              <a:t>gapfilltable</a:t>
            </a:r>
            <a:r>
              <a:rPr lang="en-US" baseline="0" dirty="0" smtClean="0"/>
              <a:t> which creates the gridlines when added as &lt;table class=</a:t>
            </a:r>
            <a:r>
              <a:rPr lang="en-US" baseline="0" dirty="0" err="1" smtClean="0"/>
              <a:t>gapfilltable</a:t>
            </a:r>
            <a:endParaRPr lang="en-US" dirty="0"/>
          </a:p>
        </p:txBody>
      </p:sp>
    </p:spTree>
    <p:extLst>
      <p:ext uri="{BB962C8B-B14F-4D97-AF65-F5344CB8AC3E}">
        <p14:creationId xmlns:p14="http://schemas.microsoft.com/office/powerpoint/2010/main" val="18690161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C82D5-11C7-4FE3-A60E-A8F4D7C55AEE}" type="slidenum">
              <a:rPr lang="en-GB"/>
              <a:pPr/>
              <a:t>18</a:t>
            </a:fld>
            <a:endParaRPr lang="en-GB"/>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692292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C82D5-11C7-4FE3-A60E-A8F4D7C55AEE}" type="slidenum">
              <a:rPr lang="en-GB"/>
              <a:pPr/>
              <a:t>20</a:t>
            </a:fld>
            <a:endParaRPr lang="en-GB"/>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92827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C82D5-11C7-4FE3-A60E-A8F4D7C55AEE}" type="slidenum">
              <a:rPr lang="en-GB"/>
              <a:pPr/>
              <a:t>2</a:t>
            </a:fld>
            <a:endParaRPr lang="en-GB"/>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GB" dirty="0" smtClean="0"/>
              <a:t>The Moodle core Cloze (Embedded</a:t>
            </a:r>
            <a:r>
              <a:rPr lang="en-GB" baseline="0" dirty="0" smtClean="0"/>
              <a:t> answer) question type has a complex syntax that is difficult to learn even for experienced programmers.  It is powerful and offers many features but the syntax for even the simplest “fill in the blank” question type is not trivial. </a:t>
            </a:r>
            <a:endParaRPr lang="en-GB" dirty="0"/>
          </a:p>
        </p:txBody>
      </p:sp>
    </p:spTree>
    <p:extLst>
      <p:ext uri="{BB962C8B-B14F-4D97-AF65-F5344CB8AC3E}">
        <p14:creationId xmlns:p14="http://schemas.microsoft.com/office/powerpoint/2010/main" val="91543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C82D5-11C7-4FE3-A60E-A8F4D7C55AEE}" type="slidenum">
              <a:rPr lang="en-GB"/>
              <a:pPr/>
              <a:t>3</a:t>
            </a:fld>
            <a:endParaRPr lang="en-GB"/>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GB" dirty="0" smtClean="0"/>
              <a:t>The Moodle core Cloze (Embedded</a:t>
            </a:r>
            <a:r>
              <a:rPr lang="en-GB" baseline="0" dirty="0" smtClean="0"/>
              <a:t> answer) question type has a complex syntax that is difficult to learn even for experienced programmers.  It is powerful and offers many features but the syntax for even the simplest “fill in the blank” question type is not trivial. </a:t>
            </a:r>
            <a:endParaRPr lang="en-GB" dirty="0"/>
          </a:p>
        </p:txBody>
      </p:sp>
    </p:spTree>
    <p:extLst>
      <p:ext uri="{BB962C8B-B14F-4D97-AF65-F5344CB8AC3E}">
        <p14:creationId xmlns:p14="http://schemas.microsoft.com/office/powerpoint/2010/main" val="91543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C82D5-11C7-4FE3-A60E-A8F4D7C55AEE}" type="slidenum">
              <a:rPr lang="en-GB"/>
              <a:pPr/>
              <a:t>4</a:t>
            </a:fld>
            <a:endParaRPr lang="en-GB"/>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GB" dirty="0" smtClean="0"/>
              <a:t>The Moodle core Cloze (Embedded</a:t>
            </a:r>
            <a:r>
              <a:rPr lang="en-GB" baseline="0" dirty="0" smtClean="0"/>
              <a:t> answer) question type has a complex syntax that is difficult to learn even for experienced programmers.  It is powerful and offers many features but the syntax for even the simplest “fill in the blank” question type is not trivial. </a:t>
            </a:r>
            <a:endParaRPr lang="en-GB" dirty="0"/>
          </a:p>
        </p:txBody>
      </p:sp>
    </p:spTree>
    <p:extLst>
      <p:ext uri="{BB962C8B-B14F-4D97-AF65-F5344CB8AC3E}">
        <p14:creationId xmlns:p14="http://schemas.microsoft.com/office/powerpoint/2010/main" val="91543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C82D5-11C7-4FE3-A60E-A8F4D7C55AEE}" type="slidenum">
              <a:rPr lang="en-GB"/>
              <a:pPr/>
              <a:t>7</a:t>
            </a:fld>
            <a:endParaRPr lang="en-GB"/>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GB" baseline="0" dirty="0" smtClean="0"/>
              <a:t>The </a:t>
            </a:r>
            <a:r>
              <a:rPr lang="en-GB" baseline="0" dirty="0" err="1" smtClean="0"/>
              <a:t>Gapfill</a:t>
            </a:r>
            <a:r>
              <a:rPr lang="en-GB" baseline="0" dirty="0" smtClean="0"/>
              <a:t> question offers some of the functionality of the Cloze type but with a very simple to learn syntax which can be summarized in a single 7 word sentence. “Put square braces around the missing words”. </a:t>
            </a:r>
            <a:endParaRPr lang="en-GB" dirty="0"/>
          </a:p>
        </p:txBody>
      </p:sp>
    </p:spTree>
    <p:extLst>
      <p:ext uri="{BB962C8B-B14F-4D97-AF65-F5344CB8AC3E}">
        <p14:creationId xmlns:p14="http://schemas.microsoft.com/office/powerpoint/2010/main" val="3396108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C82D5-11C7-4FE3-A60E-A8F4D7C55AEE}" type="slidenum">
              <a:rPr lang="en-GB"/>
              <a:pPr/>
              <a:t>8</a:t>
            </a:fld>
            <a:endParaRPr lang="en-GB"/>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dirty="0" smtClean="0"/>
              <a:t>The</a:t>
            </a:r>
            <a:r>
              <a:rPr lang="en-US" baseline="0" dirty="0" smtClean="0"/>
              <a:t> way a question behaves can be changed from the settings in the editing page. This can be useful for making a copy of a question and re-purposing it. For example the students may be give a version with prompts (i.e. the words they can drag into the gaps). Then a copy is made and the Display Answer option is switched to </a:t>
            </a:r>
            <a:r>
              <a:rPr lang="en-US" baseline="0" dirty="0" err="1" smtClean="0"/>
              <a:t>gapfill</a:t>
            </a:r>
            <a:r>
              <a:rPr lang="en-US" baseline="0" dirty="0" smtClean="0"/>
              <a:t> and they will see no prompts at runtime.</a:t>
            </a:r>
            <a:endParaRPr lang="en-US" dirty="0"/>
          </a:p>
        </p:txBody>
      </p:sp>
    </p:spTree>
    <p:extLst>
      <p:ext uri="{BB962C8B-B14F-4D97-AF65-F5344CB8AC3E}">
        <p14:creationId xmlns:p14="http://schemas.microsoft.com/office/powerpoint/2010/main" val="2640561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C82D5-11C7-4FE3-A60E-A8F4D7C55AEE}" type="slidenum">
              <a:rPr lang="en-GB"/>
              <a:pPr/>
              <a:t>9</a:t>
            </a:fld>
            <a:endParaRPr lang="en-GB"/>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561039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C82D5-11C7-4FE3-A60E-A8F4D7C55AEE}" type="slidenum">
              <a:rPr lang="en-GB"/>
              <a:pPr/>
              <a:t>10</a:t>
            </a:fld>
            <a:endParaRPr lang="en-GB"/>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dirty="0" smtClean="0"/>
              <a:t>Note that all dropdowns will display</a:t>
            </a:r>
            <a:r>
              <a:rPr lang="en-US" baseline="0" dirty="0" smtClean="0"/>
              <a:t> the same alternatives (unlike the Cloze type where you can control what is seen in each dropdown)</a:t>
            </a:r>
            <a:endParaRPr lang="en-US" dirty="0"/>
          </a:p>
        </p:txBody>
      </p:sp>
    </p:spTree>
    <p:extLst>
      <p:ext uri="{BB962C8B-B14F-4D97-AF65-F5344CB8AC3E}">
        <p14:creationId xmlns:p14="http://schemas.microsoft.com/office/powerpoint/2010/main" val="2275718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9C82D5-11C7-4FE3-A60E-A8F4D7C55AEE}" type="slidenum">
              <a:rPr lang="en-GB"/>
              <a:pPr/>
              <a:t>11</a:t>
            </a:fld>
            <a:endParaRPr lang="en-GB"/>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62177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7FC4BEC-7612-44C5-8474-7F7E8EC2531F}" type="slidenum">
              <a:rPr lang="en-GB"/>
              <a:pPr/>
              <a:t>‹#›</a:t>
            </a:fld>
            <a:endParaRPr lang="en-GB"/>
          </a:p>
        </p:txBody>
      </p:sp>
    </p:spTree>
    <p:extLst>
      <p:ext uri="{BB962C8B-B14F-4D97-AF65-F5344CB8AC3E}">
        <p14:creationId xmlns:p14="http://schemas.microsoft.com/office/powerpoint/2010/main" val="33666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C795B97-76D8-40DA-89C3-FA50DF90C034}" type="slidenum">
              <a:rPr lang="en-GB"/>
              <a:pPr/>
              <a:t>‹#›</a:t>
            </a:fld>
            <a:endParaRPr lang="en-GB"/>
          </a:p>
        </p:txBody>
      </p:sp>
    </p:spTree>
    <p:extLst>
      <p:ext uri="{BB962C8B-B14F-4D97-AF65-F5344CB8AC3E}">
        <p14:creationId xmlns:p14="http://schemas.microsoft.com/office/powerpoint/2010/main" val="317984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1C7F8D4-9834-4F94-9809-996ECBDC461A}" type="slidenum">
              <a:rPr lang="en-GB"/>
              <a:pPr/>
              <a:t>‹#›</a:t>
            </a:fld>
            <a:endParaRPr lang="en-GB"/>
          </a:p>
        </p:txBody>
      </p:sp>
    </p:spTree>
    <p:extLst>
      <p:ext uri="{BB962C8B-B14F-4D97-AF65-F5344CB8AC3E}">
        <p14:creationId xmlns:p14="http://schemas.microsoft.com/office/powerpoint/2010/main" val="417582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0CAA65F-0763-4E03-8B7E-E58F6305301F}" type="slidenum">
              <a:rPr lang="en-GB"/>
              <a:pPr/>
              <a:t>‹#›</a:t>
            </a:fld>
            <a:endParaRPr lang="en-GB"/>
          </a:p>
        </p:txBody>
      </p:sp>
    </p:spTree>
    <p:extLst>
      <p:ext uri="{BB962C8B-B14F-4D97-AF65-F5344CB8AC3E}">
        <p14:creationId xmlns:p14="http://schemas.microsoft.com/office/powerpoint/2010/main" val="999826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755CE90-5EE1-4FF4-B241-6B493E3FCCF1}" type="slidenum">
              <a:rPr lang="en-GB"/>
              <a:pPr/>
              <a:t>‹#›</a:t>
            </a:fld>
            <a:endParaRPr lang="en-GB"/>
          </a:p>
        </p:txBody>
      </p:sp>
    </p:spTree>
    <p:extLst>
      <p:ext uri="{BB962C8B-B14F-4D97-AF65-F5344CB8AC3E}">
        <p14:creationId xmlns:p14="http://schemas.microsoft.com/office/powerpoint/2010/main" val="1408596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4A9733D-06D4-4977-8F34-8DD954971D0B}" type="slidenum">
              <a:rPr lang="en-GB"/>
              <a:pPr/>
              <a:t>‹#›</a:t>
            </a:fld>
            <a:endParaRPr lang="en-GB"/>
          </a:p>
        </p:txBody>
      </p:sp>
    </p:spTree>
    <p:extLst>
      <p:ext uri="{BB962C8B-B14F-4D97-AF65-F5344CB8AC3E}">
        <p14:creationId xmlns:p14="http://schemas.microsoft.com/office/powerpoint/2010/main" val="1336710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193FF9DE-CADB-4919-8A3C-260BAEC4C9BC}" type="slidenum">
              <a:rPr lang="en-GB"/>
              <a:pPr/>
              <a:t>‹#›</a:t>
            </a:fld>
            <a:endParaRPr lang="en-GB"/>
          </a:p>
        </p:txBody>
      </p:sp>
    </p:spTree>
    <p:extLst>
      <p:ext uri="{BB962C8B-B14F-4D97-AF65-F5344CB8AC3E}">
        <p14:creationId xmlns:p14="http://schemas.microsoft.com/office/powerpoint/2010/main" val="2304896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E24D957F-E1A2-4183-92CB-4613363C3FDE}" type="slidenum">
              <a:rPr lang="en-GB"/>
              <a:pPr/>
              <a:t>‹#›</a:t>
            </a:fld>
            <a:endParaRPr lang="en-GB"/>
          </a:p>
        </p:txBody>
      </p:sp>
    </p:spTree>
    <p:extLst>
      <p:ext uri="{BB962C8B-B14F-4D97-AF65-F5344CB8AC3E}">
        <p14:creationId xmlns:p14="http://schemas.microsoft.com/office/powerpoint/2010/main" val="3433553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246516CE-9DD0-429C-B75B-5162D0DDE1EA}" type="slidenum">
              <a:rPr lang="en-GB"/>
              <a:pPr/>
              <a:t>‹#›</a:t>
            </a:fld>
            <a:endParaRPr lang="en-GB"/>
          </a:p>
        </p:txBody>
      </p:sp>
    </p:spTree>
    <p:extLst>
      <p:ext uri="{BB962C8B-B14F-4D97-AF65-F5344CB8AC3E}">
        <p14:creationId xmlns:p14="http://schemas.microsoft.com/office/powerpoint/2010/main" val="139407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8F61A79-A943-4357-9498-6217367E672B}" type="slidenum">
              <a:rPr lang="en-GB"/>
              <a:pPr/>
              <a:t>‹#›</a:t>
            </a:fld>
            <a:endParaRPr lang="en-GB"/>
          </a:p>
        </p:txBody>
      </p:sp>
    </p:spTree>
    <p:extLst>
      <p:ext uri="{BB962C8B-B14F-4D97-AF65-F5344CB8AC3E}">
        <p14:creationId xmlns:p14="http://schemas.microsoft.com/office/powerpoint/2010/main" val="4120168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04E040C-0800-40CC-947E-17872BB64FC1}" type="slidenum">
              <a:rPr lang="en-GB"/>
              <a:pPr/>
              <a:t>‹#›</a:t>
            </a:fld>
            <a:endParaRPr lang="en-GB"/>
          </a:p>
        </p:txBody>
      </p:sp>
    </p:spTree>
    <p:extLst>
      <p:ext uri="{BB962C8B-B14F-4D97-AF65-F5344CB8AC3E}">
        <p14:creationId xmlns:p14="http://schemas.microsoft.com/office/powerpoint/2010/main" val="17042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5057D9D-82B7-40D6-AB54-CEC396AB001A}"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m.green1@yorksj.ac.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684213"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dirty="0">
                <a:solidFill>
                  <a:srgbClr val="000066"/>
                </a:solidFill>
              </a:rPr>
              <a:t>York St John University | </a:t>
            </a:r>
            <a:r>
              <a:rPr lang="en-GB" sz="1000" dirty="0">
                <a:solidFill>
                  <a:srgbClr val="008080"/>
                </a:solidFill>
              </a:rPr>
              <a:t>www.yorksj.ac.uk</a:t>
            </a:r>
            <a:endParaRPr lang="en-GB" sz="1000" b="1" dirty="0">
              <a:solidFill>
                <a:srgbClr val="008080"/>
              </a:solidFill>
            </a:endParaRPr>
          </a:p>
        </p:txBody>
      </p:sp>
      <p:pic>
        <p:nvPicPr>
          <p:cNvPr id="2053" name="Picture 5" descr="York St Joh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1275" y="1665288"/>
            <a:ext cx="4967288" cy="2627312"/>
          </a:xfrm>
          <a:prstGeom prst="rect">
            <a:avLst/>
          </a:prstGeom>
          <a:noFill/>
          <a:extLst>
            <a:ext uri="{909E8E84-426E-40DD-AFC4-6F175D3DCCD1}">
              <a14:hiddenFill xmlns:a14="http://schemas.microsoft.com/office/drawing/2010/main">
                <a:solidFill>
                  <a:srgbClr val="FFFFFF"/>
                </a:solidFill>
              </a14:hiddenFill>
            </a:ext>
          </a:extLst>
        </p:spPr>
      </p:pic>
      <p:sp>
        <p:nvSpPr>
          <p:cNvPr id="2055" name="Text Box 7"/>
          <p:cNvSpPr txBox="1">
            <a:spLocks noChangeArrowheads="1"/>
          </p:cNvSpPr>
          <p:nvPr/>
        </p:nvSpPr>
        <p:spPr bwMode="auto">
          <a:xfrm>
            <a:off x="3059832" y="4437063"/>
            <a:ext cx="547139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0" hangingPunct="0"/>
            <a:r>
              <a:rPr lang="en-GB" sz="2400" dirty="0" smtClean="0">
                <a:solidFill>
                  <a:srgbClr val="009999"/>
                </a:solidFill>
              </a:rPr>
              <a:t>Fill in the gaps question types</a:t>
            </a:r>
          </a:p>
          <a:p>
            <a:pPr algn="r" eaLnBrk="0" hangingPunct="0"/>
            <a:r>
              <a:rPr lang="en-GB" sz="2400" dirty="0" smtClean="0">
                <a:solidFill>
                  <a:srgbClr val="009999"/>
                </a:solidFill>
              </a:rPr>
              <a:t>For mere mortals</a:t>
            </a:r>
          </a:p>
          <a:p>
            <a:pPr algn="r" eaLnBrk="0" hangingPunct="0"/>
            <a:r>
              <a:rPr lang="en-GB" sz="2400" dirty="0" smtClean="0">
                <a:solidFill>
                  <a:srgbClr val="009999"/>
                </a:solidFill>
              </a:rPr>
              <a:t>Marcus Green</a:t>
            </a:r>
            <a:endParaRPr lang="en-GB" sz="2400" dirty="0">
              <a:solidFill>
                <a:srgbClr val="009999"/>
              </a:solidFill>
            </a:endParaRPr>
          </a:p>
        </p:txBody>
      </p:sp>
    </p:spTree>
  </p:cSld>
  <p:clrMapOvr>
    <a:masterClrMapping/>
  </p:clrMapOvr>
  <mc:AlternateContent xmlns:mc="http://schemas.openxmlformats.org/markup-compatibility/2006" xmlns:p14="http://schemas.microsoft.com/office/powerpoint/2010/main">
    <mc:Choice Requires="p14">
      <p:transition p14:dur="0" advClick="0" advTm="20000"/>
    </mc:Choice>
    <mc:Fallback xmlns="">
      <p:transition advClick="0" advTm="20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55650"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a:t>York St John University |</a:t>
            </a:r>
            <a:r>
              <a:rPr lang="en-GB" sz="1000">
                <a:solidFill>
                  <a:srgbClr val="000066"/>
                </a:solidFill>
              </a:rPr>
              <a:t> </a:t>
            </a:r>
            <a:r>
              <a:rPr lang="en-GB" sz="1000">
                <a:solidFill>
                  <a:srgbClr val="008080"/>
                </a:solidFill>
              </a:rPr>
              <a:t>www.yorksj.ac.uk</a:t>
            </a:r>
            <a:endParaRPr lang="en-GB" sz="1000" b="1">
              <a:solidFill>
                <a:srgbClr val="008080"/>
              </a:solidFill>
            </a:endParaRPr>
          </a:p>
        </p:txBody>
      </p:sp>
      <p:pic>
        <p:nvPicPr>
          <p:cNvPr id="5123" name="Picture 3" descr="York St Joh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4"/>
          <p:cNvSpPr>
            <a:spLocks noGrp="1" noChangeArrowheads="1"/>
          </p:cNvSpPr>
          <p:nvPr>
            <p:ph type="title"/>
          </p:nvPr>
        </p:nvSpPr>
        <p:spPr/>
        <p:txBody>
          <a:bodyPr/>
          <a:lstStyle/>
          <a:p>
            <a:r>
              <a:rPr lang="en-US" dirty="0" smtClean="0">
                <a:solidFill>
                  <a:srgbClr val="009999"/>
                </a:solidFill>
              </a:rPr>
              <a:t>Dropdown</a:t>
            </a:r>
            <a:endParaRPr lang="en-US" dirty="0">
              <a:solidFill>
                <a:srgbClr val="009999"/>
              </a:solidFill>
            </a:endParaRPr>
          </a:p>
        </p:txBody>
      </p:sp>
      <p:sp>
        <p:nvSpPr>
          <p:cNvPr id="5125" name="Rectangle 5"/>
          <p:cNvSpPr>
            <a:spLocks noGrp="1" noChangeArrowheads="1"/>
          </p:cNvSpPr>
          <p:nvPr>
            <p:ph type="body" idx="1"/>
          </p:nvPr>
        </p:nvSpPr>
        <p:spPr/>
        <p:txBody>
          <a:bodyPr/>
          <a:lstStyle/>
          <a:p>
            <a:endParaRPr lang="en-GB" dirty="0" smtClean="0"/>
          </a:p>
        </p:txBody>
      </p:sp>
      <p:pic>
        <p:nvPicPr>
          <p:cNvPr id="4108" name="Picture 12"/>
          <p:cNvPicPr>
            <a:picLocks noChangeAspect="1" noChangeArrowheads="1"/>
          </p:cNvPicPr>
          <p:nvPr/>
        </p:nvPicPr>
        <p:blipFill>
          <a:blip r:embed="rId4"/>
          <a:srcRect/>
          <a:stretch>
            <a:fillRect/>
          </a:stretch>
        </p:blipFill>
        <p:spPr bwMode="auto">
          <a:xfrm>
            <a:off x="827584" y="3370734"/>
            <a:ext cx="7848600" cy="1371600"/>
          </a:xfrm>
          <a:prstGeom prst="rect">
            <a:avLst/>
          </a:prstGeom>
          <a:noFill/>
          <a:ln w="9525">
            <a:noFill/>
            <a:miter lim="800000"/>
            <a:headEnd/>
            <a:tailEnd/>
          </a:ln>
          <a:effectLst/>
        </p:spPr>
      </p:pic>
      <p:pic>
        <p:nvPicPr>
          <p:cNvPr id="32771" name="Picture 3"/>
          <p:cNvPicPr>
            <a:picLocks noChangeAspect="1" noChangeArrowheads="1"/>
          </p:cNvPicPr>
          <p:nvPr/>
        </p:nvPicPr>
        <p:blipFill>
          <a:blip r:embed="rId5"/>
          <a:srcRect/>
          <a:stretch>
            <a:fillRect/>
          </a:stretch>
        </p:blipFill>
        <p:spPr bwMode="auto">
          <a:xfrm>
            <a:off x="428596" y="1484784"/>
            <a:ext cx="7486650" cy="1885950"/>
          </a:xfrm>
          <a:prstGeom prst="rect">
            <a:avLst/>
          </a:prstGeom>
          <a:noFill/>
          <a:ln w="9525">
            <a:noFill/>
            <a:miter lim="800000"/>
            <a:headEnd/>
            <a:tailEnd/>
          </a:ln>
          <a:effectLst/>
        </p:spPr>
      </p:pic>
    </p:spTree>
  </p:cSld>
  <p:clrMapOvr>
    <a:masterClrMapping/>
  </p:clrMapOvr>
  <p:transition spd="slow" advClick="0" advTm="2000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55650"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a:t>York St John University |</a:t>
            </a:r>
            <a:r>
              <a:rPr lang="en-GB" sz="1000">
                <a:solidFill>
                  <a:srgbClr val="000066"/>
                </a:solidFill>
              </a:rPr>
              <a:t> </a:t>
            </a:r>
            <a:r>
              <a:rPr lang="en-GB" sz="1000">
                <a:solidFill>
                  <a:srgbClr val="008080"/>
                </a:solidFill>
              </a:rPr>
              <a:t>www.yorksj.ac.uk</a:t>
            </a:r>
            <a:endParaRPr lang="en-GB" sz="1000" b="1">
              <a:solidFill>
                <a:srgbClr val="008080"/>
              </a:solidFill>
            </a:endParaRPr>
          </a:p>
        </p:txBody>
      </p:sp>
      <p:pic>
        <p:nvPicPr>
          <p:cNvPr id="5123" name="Picture 3" descr="York St Joh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4"/>
          <p:cNvSpPr>
            <a:spLocks noGrp="1" noChangeArrowheads="1"/>
          </p:cNvSpPr>
          <p:nvPr>
            <p:ph type="title"/>
          </p:nvPr>
        </p:nvSpPr>
        <p:spPr/>
        <p:txBody>
          <a:bodyPr/>
          <a:lstStyle/>
          <a:p>
            <a:r>
              <a:rPr lang="en-US" dirty="0" err="1" smtClean="0">
                <a:solidFill>
                  <a:srgbClr val="009999"/>
                </a:solidFill>
              </a:rPr>
              <a:t>Gapfill</a:t>
            </a:r>
            <a:r>
              <a:rPr lang="en-US" dirty="0" smtClean="0">
                <a:solidFill>
                  <a:srgbClr val="009999"/>
                </a:solidFill>
              </a:rPr>
              <a:t> (no prompts)</a:t>
            </a:r>
            <a:endParaRPr lang="en-US" dirty="0">
              <a:solidFill>
                <a:srgbClr val="009999"/>
              </a:solidFill>
            </a:endParaRPr>
          </a:p>
        </p:txBody>
      </p:sp>
      <p:sp>
        <p:nvSpPr>
          <p:cNvPr id="5125" name="Rectangle 5"/>
          <p:cNvSpPr>
            <a:spLocks noGrp="1" noChangeArrowheads="1"/>
          </p:cNvSpPr>
          <p:nvPr>
            <p:ph type="body" idx="1"/>
          </p:nvPr>
        </p:nvSpPr>
        <p:spPr/>
        <p:txBody>
          <a:bodyPr/>
          <a:lstStyle/>
          <a:p>
            <a:endParaRPr lang="en-GB" dirty="0" smtClean="0"/>
          </a:p>
        </p:txBody>
      </p:sp>
      <p:pic>
        <p:nvPicPr>
          <p:cNvPr id="7" name="Picture 10"/>
          <p:cNvPicPr>
            <a:picLocks noChangeAspect="1" noChangeArrowheads="1"/>
          </p:cNvPicPr>
          <p:nvPr/>
        </p:nvPicPr>
        <p:blipFill>
          <a:blip r:embed="rId4"/>
          <a:srcRect/>
          <a:stretch>
            <a:fillRect/>
          </a:stretch>
        </p:blipFill>
        <p:spPr bwMode="auto">
          <a:xfrm>
            <a:off x="285720" y="1357298"/>
            <a:ext cx="8181975" cy="1666875"/>
          </a:xfrm>
          <a:prstGeom prst="rect">
            <a:avLst/>
          </a:prstGeom>
          <a:noFill/>
          <a:ln w="9525">
            <a:noFill/>
            <a:miter lim="800000"/>
            <a:headEnd/>
            <a:tailEnd/>
          </a:ln>
          <a:effectLst/>
        </p:spPr>
      </p:pic>
      <p:pic>
        <p:nvPicPr>
          <p:cNvPr id="8193" name="Picture 1"/>
          <p:cNvPicPr>
            <a:picLocks noChangeAspect="1" noChangeArrowheads="1"/>
          </p:cNvPicPr>
          <p:nvPr/>
        </p:nvPicPr>
        <p:blipFill>
          <a:blip r:embed="rId5"/>
          <a:srcRect/>
          <a:stretch>
            <a:fillRect/>
          </a:stretch>
        </p:blipFill>
        <p:spPr bwMode="auto">
          <a:xfrm>
            <a:off x="285720" y="3357562"/>
            <a:ext cx="9096375" cy="1885950"/>
          </a:xfrm>
          <a:prstGeom prst="rect">
            <a:avLst/>
          </a:prstGeom>
          <a:noFill/>
          <a:ln w="9525">
            <a:noFill/>
            <a:miter lim="800000"/>
            <a:headEnd/>
            <a:tailEnd/>
          </a:ln>
          <a:effectLst/>
        </p:spPr>
      </p:pic>
    </p:spTree>
  </p:cSld>
  <p:clrMapOvr>
    <a:masterClrMapping/>
  </p:clrMapOvr>
  <p:transition spd="slow" advClick="0" advTm="2000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55650"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a:t>York St John University |</a:t>
            </a:r>
            <a:r>
              <a:rPr lang="en-GB" sz="1000">
                <a:solidFill>
                  <a:srgbClr val="000066"/>
                </a:solidFill>
              </a:rPr>
              <a:t> </a:t>
            </a:r>
            <a:r>
              <a:rPr lang="en-GB" sz="1000">
                <a:solidFill>
                  <a:srgbClr val="008080"/>
                </a:solidFill>
              </a:rPr>
              <a:t>www.yorksj.ac.uk</a:t>
            </a:r>
            <a:endParaRPr lang="en-GB" sz="1000" b="1">
              <a:solidFill>
                <a:srgbClr val="008080"/>
              </a:solidFill>
            </a:endParaRPr>
          </a:p>
        </p:txBody>
      </p:sp>
      <p:pic>
        <p:nvPicPr>
          <p:cNvPr id="5123" name="Picture 3" descr="York St Joh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4"/>
          <p:cNvSpPr>
            <a:spLocks noGrp="1" noChangeArrowheads="1"/>
          </p:cNvSpPr>
          <p:nvPr>
            <p:ph type="title"/>
          </p:nvPr>
        </p:nvSpPr>
        <p:spPr>
          <a:xfrm>
            <a:off x="428596" y="0"/>
            <a:ext cx="8229600" cy="1143000"/>
          </a:xfrm>
        </p:spPr>
        <p:txBody>
          <a:bodyPr/>
          <a:lstStyle/>
          <a:p>
            <a:r>
              <a:rPr lang="en-US" dirty="0" smtClean="0">
                <a:solidFill>
                  <a:srgbClr val="009999"/>
                </a:solidFill>
              </a:rPr>
              <a:t>Details</a:t>
            </a:r>
            <a:endParaRPr lang="en-US" dirty="0">
              <a:solidFill>
                <a:srgbClr val="009999"/>
              </a:solidFill>
            </a:endParaRPr>
          </a:p>
        </p:txBody>
      </p:sp>
      <p:sp>
        <p:nvSpPr>
          <p:cNvPr id="5125" name="Rectangle 5"/>
          <p:cNvSpPr>
            <a:spLocks noGrp="1" noChangeArrowheads="1"/>
          </p:cNvSpPr>
          <p:nvPr>
            <p:ph type="body" idx="1"/>
          </p:nvPr>
        </p:nvSpPr>
        <p:spPr/>
        <p:txBody>
          <a:bodyPr/>
          <a:lstStyle/>
          <a:p>
            <a:pPr>
              <a:lnSpc>
                <a:spcPct val="150000"/>
              </a:lnSpc>
            </a:pPr>
            <a:r>
              <a:rPr lang="en-GB" dirty="0" smtClean="0"/>
              <a:t>Clues are shuffled for each attempt</a:t>
            </a:r>
          </a:p>
          <a:p>
            <a:pPr>
              <a:lnSpc>
                <a:spcPct val="150000"/>
              </a:lnSpc>
            </a:pPr>
            <a:r>
              <a:rPr lang="en-GB" dirty="0" smtClean="0"/>
              <a:t>Coded to work with touch/mobile</a:t>
            </a:r>
          </a:p>
          <a:p>
            <a:pPr>
              <a:lnSpc>
                <a:spcPct val="150000"/>
              </a:lnSpc>
            </a:pPr>
            <a:r>
              <a:rPr lang="en-GB" dirty="0" smtClean="0"/>
              <a:t>Accessible (type into the fields)</a:t>
            </a:r>
          </a:p>
        </p:txBody>
      </p:sp>
      <p:sp>
        <p:nvSpPr>
          <p:cNvPr id="18436" name="AutoShape 4" descr="data:image/jpeg;base64,/9j/4AAQSkZJRgABAQAAAQABAAD/2wCEAAkGBxQHBhISBxQWFhQXGR4WGBgXGRwgGhkgHBofJx4cICEZHSkgHBwnHBwfJDEiJyk3LjE2GCQzOjMsNygtLisBCgoKBQUFDgUFDisZExkrKysrKysrKysrKysrKysrKysrKysrKysrKysrKysrKysrKysrKysrKysrKysrKysrK//AABEIAOEA4QMBIgACEQEDEQH/xAAcAAEAAgMBAQEAAAAAAAAAAAAABAUDBgcIAgH/xABIEAACAQMCAwUCCAoJAwUAAAABAgADBBEFIQYSMRMiQVFhBzIUFUJScXJzgSMlMzZTVGKCkbI1Q3SSk6Gxs9IkweIWNKKj8P/EABQBAQAAAAAAAAAAAAAAAAAAAAD/xAAUEQEAAAAAAAAAAAAAAAAAAAAA/9oADAMBAAIRAxEAPwDuMREBERAREQEREBERAREQE0vjnjCrpNGpT4eoVK9ZR+EZKbvTobAjm5Acvgg8vgDzHbGdm1i9Nnaj4OAarsKdJT0LkHr48qqC7Y35UbEyaZYrp1ktOjvjJLHGXZiSztjbmZiWJ8yYFHwxpFG90G3r3x+E1KtNKjVapLcxdQTyg92mvkigAfTkzJqnxbpDqNU+C0i26h+QEjzAO5HrMtj+J9Za3O1KuWq0PJX61aQ+n8qo6nNXoEE5R7XdKqWXFjXFXJp1wvI3gpRADT9D3S4HjzsR0aB1qwsbHUrfn05LeqnzqfIw/iu0k/ENt+gpf3BPOOlalV0e+FbTHNNx4jow+aw6Mvofp67z0Jwdr44l0CncBeVjlXX5rKcHHodiPRh4wJXxDbfoKX9wR8Q236Cl/cEsYgUWqpYaTTU6r8HpBjhe0KrzEeAz1+6funUrTUqPPodVSAfet6uwPqEJU/QwI9Jzf21aVUp61Su9zRamKOfBGVmOD5cwbb1U+k0CyvKmn3Qq2DtTqDo6nBHp5EeYOQfEGB6Rp3T2dwtPUDzBjypVAxk+CuBsrEdGHdYgjCnlBspqPButjjfhZhfjlqKezq8m2GADLUTPundWHzWHU4zL/Rrtrm1K3eO2pns6oAwOYAd4DJwrKQ4Gdg4B3BgT4iICIiAiIgIiICIiAiIgIiICIiAiJV63VaryW1qSHrZyw6pTXHaODnY4IRSOjVFOCAYHxpv4y1BrlvcXNKh6jP4Sp+8y4B37qBgcOZbz4o0loUVSiAqqAqgDAAA2AHgAJ9wIGtWB1GwK0m5KgIek/wAx1OVbYjIzsRncFh0JmC2alxLomNQpAhspVpOM8jocMv0q42YdcBh1BltKK7/E+urWG1G5K06vTC1dlpVP3xikfUUcY3MDVb32Q21StmxrVaa/NOHA9AT3v7xJm5cM6BS4b0lbex5iASxZzlmY9ScAD0wBgAAS1iAiIgYrq2S8tmp3aq6MMMrAFWB8CDsRNA1L2SW1xWLafVq0QfkbOo+jm738WM6JECi4R4XpcK6c1KzLOWbnd3xljgDwAAAAAA/1JJmbVvxdeLdr7mOzr/Uzlah+zYkncALUcnOBLefLoKiEOAQdiD0I8oH1EqtEc2rNa1ySaQBpsckvSOeQ5PVlwUbcnuhjjnEtYCIiAiIgIiICIiAiIgIiICIiB8V6y29FnrkKqgszE4AAGSSfAASu0Si1TnuLoEPWwQp6pTXPZodtjglmB6NUYZIAnxqP4y1BbdfcXlq1uu4z+Dp/vMvMw+amCMOJbwEREBI9/ZpqFlUpXQyjqVYAkHBHgRuD5EbiSIgVPD129Wg9HUDmvQPZ1D05xjKVRtjDrgnGwbnX5JltKLiFfi24S+oj8mOSuB8qiTkt6mk34QdTy9oAMvM/FGqNpHDVxc2gDNTpl1z7vTYnHyR1OD0EC2icAoe0fUqVwWa4Dj5j0qfJ/wDBVfH706dwPx5T4nPZXC9lcAZ5M5VwOpQ/6qdx6gZgbjERARIuq3RsdLrVaalzTps4QdWKqSFHqcY++cKX2k6kbntDXXB37MUqfZ/d3efH7+fWB2zWrduRa9muatHLADGXU456W+PeABG4HMiE7CTrW4W7tkqWxDI6hlI6EEZB/hNJ4H9oqcQXAt9SUUrg+7g/g6uBuFzurYBPKc7dCd8bJZ/izVWot+Tqk1KXo3WrT+8/hBvk81ToEEC3iIgIiICIiAiIgIiICIiAkbUrwafZNUcE46KMZZicKgztzMxCj1IkmV+pjmu7UHp2pJHnilUI/gwB/dgfWkWRs7U/CCDVcmpVYdGcgZx48qgBFzvyoo8JOiICadxF7RrTQNW+D11q1GGO0NJVK08775YEnBBwoJ+/abjPLNzcG8unq1feqM1RvpYkn/MwPUNrcLd2yVLVgyOoZWG4YEZBHoRMs0v2Q1zW4KQVCTyO6jPlzZx9A5sfdN0gfhGRvNe0Xl0+4fTrsAoFLW4bGHoHY08Hr2RPJj5hpk5JM2Kc79tINHSLSvbsUq07gcjqcMOalUzgjcZKjPnjHSBrfFfsurWNcvw6O2pE5FMsBUT0BYgOo8883QYY7mp4S4Xvv/U9s1OhVpdnVR3eohRVUN38FgObmTmXC5zzeAyRuXA/Gmo6vRUPZ/CEGxuFYUht58w5XOevJjHzRN3+G3X6qv8AjD/hAtYlV8Muv1Zf8Yf8J+/DLn9WX/GH/GBaTkPGPsvqU7l63DIDIxyaGQGQnryEkKV/ZJGOgyMAdK+GXP6sv+MP+M/fhdz+rp/jf+EDg2ncKX9XVEW1tq1OoHUio9NlRCGBD8zYUhSM4BycbZnoDVrI31kVpHlqAh6b/Ndd1OxBIzsRncEjoZg+FXP6un+N/wCExXd5eJbsbS1ps/gGr4B+8UzAmaTfDUrBagHKTlWXOeV0Yq6Z8eV1Zc+kmTRfZXc3DUL2jrqla6XDVHU47vbANhcEjkzkjBOx6zeoCIiAiIgIiICIiAiIgJW66DTtlrUgWNFxV5Rkkrgq+AN2bs2YgeJAEsogfNKoKtMNSIKkZBByCD0IPiJ9So0v8XXz2ze4c1aHouRz0/3GII6DlqKB7hlvATz/AMW8G3Om8Q1EsrerVp1HLUmpoWXDHIViBhCueXLEDAznHT0BECj4J0Q8PcM0aFYguAWcjcczkswB8QCeUHyUS8iICahxFpqcXcQUrW471C1Ir1x4NUZSKVLI/YZnYeTJ4PL/AF7U/inTGqKpd9lp0x1qVGOEQeWWI36AZJ2BnzoemnS9M5XYPVYmpVfpz1G3ZvMLnYDwUKPCBQcXcdW/CgFC2TtKwAApIQq0xju8xx3RjGFAJ3GwBzNEHtdvKdzzVKVuaQ3KBXDkeQc1CAfXlx6TSrqhcG+ZdUSp8JYk1FKnmLE94geIz0I26Y2xN24J9nFXU7lauvoaVAEHs3GHq/slTuiefNucEY35gHZ7eqK9BXTOGAYZ67iZIiAmscYcbUOF1C1c1K7DmWkp3x4Mx+QuRjPU4OAcHGzzzbxTb3H/AKmufjJH7VqrndT3hnucu3eXkCgY8AB1EDZqvtbvTc5o07YJn3CtQnHlzioN/Xl+4zr2iakNX0WhcoCq1aa1cH5PMoOM+mes4vwj7OrjW66tqiPQt+rFsrUcfNVT3l+scdds+HXNSpLcGnY2oAQqDVA6LRGwT07QjkA+aKhBBUQPrQF+E1K10eldh2fn2aLhCd9+Y8zj0dQRkGXEDYbRAREQEREBERAREQEREBESPe3qWFDnu2CjOBnqSeigDdmPgo3PhAwazZtd2oNtgVabCpSJ6cwzsdjhWUsjY3w5xviZtOvF1CzWpRyAeoPVSDhlbHRlYFSPAgyHTrXF+2aSihS83GarddwueWmOhHNk74KqRPyhorW7OaNzXBdudtqOCcAZx2WBkAZAxvk9STAtolS93W09v+uTtaf6Sip51+tTySw6boSST7gAzLG1uUu6Ae1ZXQ9GUgg/eIGWIlPxJePStloaccXFc9nTPXsxjv1cHbCLkjOxbkX5UCNZ/jviFqzb0LYtSo+T1txVqfuDNIepq+k2GR9Osk02wp0bQYSmoRRnJwB4k7k+ZO5kiAmC+vaen2rVb51RF3LMcAfx9dpnnDPa5q9S+4qe3q5FK3C8i+DF0DGp6nvcgPhytjqYG33vtctaNcizpVqij5eFUH6Ax5v4gTcOHNdpcRaStxYcwU5BVhhlIO6kAkZ+g4OxBIM856Zp1XVr0UdNQ1Kh8B4DzY9FX1O09C8G6AOGuH6dvzczDLO3gWY5OPQdB6KPGBdxEQMN7dLZWj1Lg4VAWOASdvAAbk+QG5kXRrVqNFql4Pw1U87jOeXbC0x6IoA22J5mxljMFf8AGmsCn1pW5V38mq7Gmn7gxUO3VqRB2IlvAREQEREBERAREQEREBPx2CIS5AA3JPQStudXHbtS01e2qjZgpwiHH9Y+CE6jugF8HIUifKaQbpw+tMKpByKYGKKYOQeUk87DA7zk7jKhM4gfPxnU1EY0NQVP9fUz2f0oow1bw3BCEHZyRiSLLSUtq/aVS1WtgjtamCwBxkLgBaa7DIUAHAJyd5PiAiIgJW3WkBq5q2DGjWO5Zfdfp+UT3X6AZ2YDYMuZZRAqBq5sjy64opeAqg5ot9LHememz7ZYAM8j8Op8ZXT39YflByW4PVaIOQ3oarfhD447MHdJfMOZcN0mt65w/W+KqlPha4NuWGAh3pj0T5VHIGMpsMkhebeBM1fiqz0aryajcU1cdUzzOM9MqgLAfdJej6xQ1q27TSqq1FBwSvUHyIO6nBBwR4zzhrWj19CvOz1em1NiSQTur+JKsNn8z477gTq/sa0Gpp2n17m8BX4RyBFPXlTmw+PDmLnHooPjA6NKzVeH7XWKitqlCnUZRgMygsB5Z64z4dJZxAi6dptHS6HJptKnSXrimoUZ89hufWQ9Y4ltdEbGqV0RsZ5c5fHnyrlseuJQ+1Hih+HdIRNPPLXrEqrdeRVA53AOxYZUDO3ezvjB4U7Go5aoSzE5LMSWY+ZJ3J9TA9LaJxBba9TY6RVWpy45gMhlznGVYBgDg4JG+D5TNq16bGzJogNUYhKaH5Tt7oOMkL4scbKrHwnN/YrodSm9W9rgrTdOzpZ+WOYFnx80YAB8ct4YJ36y/GWqNXb8nT5qVEebZxUqfxHIpxkBXIJDwJumWQsLJUBLHcsx6uzHLMcbAliTgbDOBtJURAREQEREBERAREQIepakmnU17XmZmPKiIMu58lH+ZJwANyQATIgtK2pb6i3ZU/0VJu+fr1Bv5d1MYII5nBmh6XxiKntGuq16lQ2qqbVKy03anQ5Hy3MyqVUOwyzE7ciZ2GR1ChWW4oq9uwZWGVZSCCD0II2IgfNtbpaUFS1VURRhVUAKB5ADYTLEQERECr17iG24etw+rVQmfdGCWbzwqgscZGTjAzviauvtXsTVwVrgfO5Bj+Abm/ymv+1rha5uta+F2SNWpmmqEICzpylvkjcqebPdB3JzjrOcCyqtU5VpVC3zQjFv4AZgelNF1mhrln2uk1FqJ0OMgqcZwynDK2CDggHeT5zP2Q8M3OlVq1xqSmktRFRabbO2CTzMvVcZwAd+82QNs9MgIiIEbULCnqVqad+i1EPVWAI26HfoQdweokHsq+l/+3zcUh8hiBWUfsux5avgMOQ3Ul2O0t5hvLtLG2apeOqIvVmIAH3mB8affpqFDntTkZ5SCCGUjqrKwBVh5EZkmcs1QXdTi59QtLOq1kURKik8tSoq55qwpcwqc4BAAK8xCAY323+hpNvcUVegvMrAMpDtggjYjvdMQMHFPC9DiizWnqPMCpyjoQHUkYOMgggjwII2HiBKTSfZhY6bUD3AqVyNx27KV+9UVVYejAibL8R0PmH+8/8Ayn6NDt89+kreI5+9j1HNnEDDWujqVPstIOEOzV191B4imej1PAEd1dyckcjWVtQW1t0p2yhURQqqOgAGAB6ATJEBERAREQEREBERAREQKLgWiKHBliEA3oU3bHizoGdvpLMSfUz9uNANtWNTh6p8HcnmZOXmoVCepankcrHOedCrE4J5gMSp+GPp/skp1bI8rrY0yrDqp7Je9v5dfunIND4putEvhVtK1Rt+8lR2ZKnmG5id/wBod716gh3a24gFO5WjrifB6zHC5OaVU+VOpgBj5IwV9ieXAzLuVWlX1Hinh9KgUPSrL3kcBh5MjDcEhgQfDaRPi240Y50R+1pfq9Zjlfsqpyy/UfK9ADTEDYIlZpOuUtTqMic1Osoy9GqOWqvrjoy52DqSp8CZZwEREBERARKvUdcS1uextlatX2PZUsFlB6M5JC016nLEZwccx2kb4mqarvxGwZf1amT2I26OThq/j7wCHbuZGYH02uG/cpw8grYOGrE4oIQcEcw3qsN+6gIypDMkxtZUdLxc8SV0eop2q1iqU6ZOfyak8tPYkZ3cjYs0tdQvKek6ZUq3Hdp0kLHA6BR0AH0YAnnHiLXKvEWqGvqB33CLnu01+av+WT4kZ+gPStGqtekGokMpGQQcgg9CCOoldwugp8OWy0xgCmoAHQADAH0ATV/YwHHBx7X3O2fs/Rdub/7Of+Jm1cN/0Bb/AGa/6QLKIiAiIgIiICIiAiIgIiICIiBRcM2q3XA1pSuhlHtaaMPMGkAR/CcH4m0Cpw1q7ULwEjc03PSqvgwxtnpzDwPoQT37hA54Tsv7PS/21k3UdOpapbGnqVJKqHflqKGXPnhhjPrA0P2IOzcPXAbPKK55c9PyaZA9P+5M6NMFlZ07C1WnYotOmuyoihVH0AbCZ4EHVdIpatSAvVyVOUdSVqUz85HUhkPqDKs1rrQl/wCqDXlAfLRR8JQebIoC1h6oA3gEY7zYogRdO1GlqlqKmnurpnGR4EdVI6qw8VO48ZKlFrnDa6g7VdPqPbXWMCvS2Jx0FRfdrKPmuDjfBU7zlF1xVrNLVPgL1yLnnFLanS3Jxg57LHIQQ3Ny7A5IGDA7Pqeq0tKpA3rY5jhFALO5x7qIoLO2PBQTK7srnWh/1Ba0on5CkG4cftOuVog7jCEtuCHQ7TJw5w+uj0ua4dq1ywxVuKm7v48oz7lMHog2Hqck3UCNp9hT0227OxQIuScDxJ6sT1Zidyx3PjJMRA1j2lWdW/4JuU08Fn7jcq5JISorOABuTyKdh16eM4nw7w1ccR3op6ehC5w9VgeSmPEk+LeSDc+gyR6TiBD0jTU0jTKdCzGEpqFGep8yfMk5JPmZh4b/AKAt/s1/0llK3hwY0G3+zX/SBZREQEREBERAREQEREBERAREQKjg/wDNKy/s9L/bWW8qOD/zSsv7PS/21lvAREQEREBNV1DSEf2kWdwV7wt6+T6o1MKfp5a1QffNqlPd/nZa/YXH89vAuIiICazrHHtjo1/2N7W74OGCI7hPrFFIU+nXxxMPtM4gbh/hsm0OKtVuyRh8nIJZvpCg49Ss4ATyglvpMD1TSqCrTDUiCpGQQcgg9CD4ifUqeErNtO4Ws6N0MPToU0YeRVACPuO33S2gJW8NHPD1tn9En8ollKzhn83bb7JP5RAs4iICIiAiIgIiICIiAiIgIiIFRwf+aVl/Z6X+2st5W6COxsOx6Ggexx+yvuH76ZU/fjwllAREQEREBKe7/Oy1+wuP57eXEp7v87LX7C4/nt4FxERA0T2scO19d0yi2lJ2j0nJKAgEqw3I5iASCBtnoT47HXuAvZxVXUEuOI1CKh5kokgszA7FuUkBR1xnJPXABDdciAiIgJWcM/m7bfZJ/KJI1S6NraHscGo3cpg+Lnp64HvHyCk+EyWVsLKyp0qWeVFCDPXCjA/0gZ4iICIiAiIgIiICIiAiIgIiIEC+tX7cVtP5e1A5SrEhaijJCsQCQQSSGwccx2OTFjqqXVbs6ganWAyaVQYfAxkjBKuu47yEjfGc7SfI99ZU7+jy3ahhnI6gqfBlI3Vh4MCCIEiJUYr6Z0zc0vuFdN/uWqo+5sL/AFhMnWN9T1CjzWjZAOCMEMp+aysAyNv7rAEQJM1zXeN7PQdQFDUqpFTAJCo7coPTm5FOM+XXG+MTY55/9qFo1rx1cmr0qclRT5r2ar/MjD7oHerO7S+tVqWbq6MMqykEEehErbv87LX7C4/nt5yr2RcQNp+ui1qkmlXzyjwWoBkEeQYAg+Z5fXPVbv8AOy1+wuP57eBY314mn2b1b1glNBlmPQD/APeHjNDtPaxb3WspSFGotJ3FMVSRkEnAJQdEJxvnIzuBvik9tess9/Rs6ZIRVFZ/JixYKD9UKTj9oHwmkcK6c2rcR21GiOtRS3oqnLn07oOPUgeMD0rESHf6lTsOUViS7e4igs79OijcgZGT0GckgbwJkrbrVwtc0rBTWrDYqp7qdPyj9E6g43Yg5CtMXwavqe98TQpH+qpt+EP16inu/VpnYr77A4lla2yWlAJaqqIOiqAAPuECLZWTiv2uosHq4IAUYSmD8lQTknpljucdFHdE+IgIiICIiAiIgIiICIiAiIgIiICIiAkC+0pLur2ilqdUDAq0zhwN9jkFXXcnlcFc74zJ8QKj4xqadtrCgp+npg8g+0TJan9bvLhSSy9JVcdcKJxfpaNaOorIOalU6owbGVJHyG2PMOhAO4yDtkqqmkfB6pfR27FicsmM0nJOSWTIwxJJ5kIJOM82MQOUcHcC3tvxZRbUKJp06T87OXQg8vQLysScnHgMDOcHY9Vu/wA67X7C4/nt59UtZFKoE1dewqHYczZpuf2KmAGPXusFfYnlxvNV4q47ttE4xtVqMHRUqrXan3jR5zTKZC5JJKHKjcAg43EDF7Q+AK3EerpcaVUpg8gputQsBhSSGUqrb94ggjwG48bXhHhOhwTZPVu6itVYAVKzYVVGdkUE91c48csceSgWdtr/AMb0geHkNRT/AFzqyUR03BYBqpxuAgxtgsslWukBa4q37GtWG4ZvdTr+TT3U2JGd2I2LNAxfCK+qDFiDQpH+tqL+Eb6lNh3evvVBkFfcIOZMsNNp2HMaAJZvfdiWd/rM25AycDoOgAG0lxAREQEREBERAREQEREBERAREQEREBERAREQEREBERAr+IP6ErfUM4Pwn+c4+t/3n7ED0MOk/YiAiIgIiICIiAiIgIiICIiAiIgIi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8437" name="Picture 5"/>
          <p:cNvPicPr>
            <a:picLocks noChangeAspect="1" noChangeArrowheads="1"/>
          </p:cNvPicPr>
          <p:nvPr/>
        </p:nvPicPr>
        <p:blipFill>
          <a:blip r:embed="rId4"/>
          <a:srcRect/>
          <a:stretch>
            <a:fillRect/>
          </a:stretch>
        </p:blipFill>
        <p:spPr bwMode="auto">
          <a:xfrm>
            <a:off x="7429520" y="1643050"/>
            <a:ext cx="819150" cy="647700"/>
          </a:xfrm>
          <a:prstGeom prst="rect">
            <a:avLst/>
          </a:prstGeom>
          <a:noFill/>
          <a:ln w="9525">
            <a:noFill/>
            <a:miter lim="800000"/>
            <a:headEnd/>
            <a:tailEnd/>
          </a:ln>
          <a:effectLst/>
        </p:spPr>
      </p:pic>
      <p:pic>
        <p:nvPicPr>
          <p:cNvPr id="18438" name="Picture 6"/>
          <p:cNvPicPr>
            <a:picLocks noChangeAspect="1" noChangeArrowheads="1"/>
          </p:cNvPicPr>
          <p:nvPr/>
        </p:nvPicPr>
        <p:blipFill>
          <a:blip r:embed="rId5"/>
          <a:srcRect/>
          <a:stretch>
            <a:fillRect/>
          </a:stretch>
        </p:blipFill>
        <p:spPr bwMode="auto">
          <a:xfrm>
            <a:off x="7500958" y="2571743"/>
            <a:ext cx="571504" cy="656171"/>
          </a:xfrm>
          <a:prstGeom prst="rect">
            <a:avLst/>
          </a:prstGeom>
          <a:noFill/>
          <a:ln w="9525">
            <a:noFill/>
            <a:miter lim="800000"/>
            <a:headEnd/>
            <a:tailEnd/>
          </a:ln>
          <a:effectLst/>
        </p:spPr>
      </p:pic>
      <p:pic>
        <p:nvPicPr>
          <p:cNvPr id="18439" name="Picture 7"/>
          <p:cNvPicPr>
            <a:picLocks noChangeAspect="1" noChangeArrowheads="1"/>
          </p:cNvPicPr>
          <p:nvPr/>
        </p:nvPicPr>
        <p:blipFill>
          <a:blip r:embed="rId6"/>
          <a:srcRect/>
          <a:stretch>
            <a:fillRect/>
          </a:stretch>
        </p:blipFill>
        <p:spPr bwMode="auto">
          <a:xfrm>
            <a:off x="7358082" y="3357562"/>
            <a:ext cx="1304925" cy="723900"/>
          </a:xfrm>
          <a:prstGeom prst="rect">
            <a:avLst/>
          </a:prstGeom>
          <a:noFill/>
          <a:ln w="9525">
            <a:noFill/>
            <a:miter lim="800000"/>
            <a:headEnd/>
            <a:tailEnd/>
          </a:ln>
          <a:effectLst/>
        </p:spPr>
      </p:pic>
    </p:spTree>
    <p:extLst>
      <p:ext uri="{BB962C8B-B14F-4D97-AF65-F5344CB8AC3E}">
        <p14:creationId xmlns:p14="http://schemas.microsoft.com/office/powerpoint/2010/main" val="225691820"/>
      </p:ext>
    </p:extLst>
  </p:cSld>
  <p:clrMapOvr>
    <a:masterClrMapping/>
  </p:clrMapOvr>
  <p:transition spd="slow" advClick="0" advTm="20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437"/>
                                        </p:tgtEl>
                                        <p:attrNameLst>
                                          <p:attrName>style.visibility</p:attrName>
                                        </p:attrNameLst>
                                      </p:cBhvr>
                                      <p:to>
                                        <p:strVal val="visible"/>
                                      </p:to>
                                    </p:set>
                                    <p:anim calcmode="lin" valueType="num">
                                      <p:cBhvr additive="base">
                                        <p:cTn id="7" dur="500" fill="hold"/>
                                        <p:tgtEl>
                                          <p:spTgt spid="18437"/>
                                        </p:tgtEl>
                                        <p:attrNameLst>
                                          <p:attrName>ppt_x</p:attrName>
                                        </p:attrNameLst>
                                      </p:cBhvr>
                                      <p:tavLst>
                                        <p:tav tm="0">
                                          <p:val>
                                            <p:strVal val="#ppt_x"/>
                                          </p:val>
                                        </p:tav>
                                        <p:tav tm="100000">
                                          <p:val>
                                            <p:strVal val="#ppt_x"/>
                                          </p:val>
                                        </p:tav>
                                      </p:tavLst>
                                    </p:anim>
                                    <p:anim calcmode="lin" valueType="num">
                                      <p:cBhvr additive="base">
                                        <p:cTn id="8" dur="500" fill="hold"/>
                                        <p:tgtEl>
                                          <p:spTgt spid="1843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8"/>
                                        </p:tgtEl>
                                        <p:attrNameLst>
                                          <p:attrName>style.visibility</p:attrName>
                                        </p:attrNameLst>
                                      </p:cBhvr>
                                      <p:to>
                                        <p:strVal val="visible"/>
                                      </p:to>
                                    </p:set>
                                    <p:anim calcmode="lin" valueType="num">
                                      <p:cBhvr additive="base">
                                        <p:cTn id="11" dur="500" fill="hold"/>
                                        <p:tgtEl>
                                          <p:spTgt spid="18438"/>
                                        </p:tgtEl>
                                        <p:attrNameLst>
                                          <p:attrName>ppt_x</p:attrName>
                                        </p:attrNameLst>
                                      </p:cBhvr>
                                      <p:tavLst>
                                        <p:tav tm="0">
                                          <p:val>
                                            <p:strVal val="#ppt_x"/>
                                          </p:val>
                                        </p:tav>
                                        <p:tav tm="100000">
                                          <p:val>
                                            <p:strVal val="#ppt_x"/>
                                          </p:val>
                                        </p:tav>
                                      </p:tavLst>
                                    </p:anim>
                                    <p:anim calcmode="lin" valueType="num">
                                      <p:cBhvr additive="base">
                                        <p:cTn id="12" dur="500" fill="hold"/>
                                        <p:tgtEl>
                                          <p:spTgt spid="1843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9"/>
                                        </p:tgtEl>
                                        <p:attrNameLst>
                                          <p:attrName>style.visibility</p:attrName>
                                        </p:attrNameLst>
                                      </p:cBhvr>
                                      <p:to>
                                        <p:strVal val="visible"/>
                                      </p:to>
                                    </p:set>
                                    <p:anim calcmode="lin" valueType="num">
                                      <p:cBhvr additive="base">
                                        <p:cTn id="15" dur="500" fill="hold"/>
                                        <p:tgtEl>
                                          <p:spTgt spid="18439"/>
                                        </p:tgtEl>
                                        <p:attrNameLst>
                                          <p:attrName>ppt_x</p:attrName>
                                        </p:attrNameLst>
                                      </p:cBhvr>
                                      <p:tavLst>
                                        <p:tav tm="0">
                                          <p:val>
                                            <p:strVal val="#ppt_x"/>
                                          </p:val>
                                        </p:tav>
                                        <p:tav tm="100000">
                                          <p:val>
                                            <p:strVal val="#ppt_x"/>
                                          </p:val>
                                        </p:tav>
                                      </p:tavLst>
                                    </p:anim>
                                    <p:anim calcmode="lin" valueType="num">
                                      <p:cBhvr additive="base">
                                        <p:cTn id="16" dur="500" fill="hold"/>
                                        <p:tgtEl>
                                          <p:spTgt spid="184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55650"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a:t>York St John University |</a:t>
            </a:r>
            <a:r>
              <a:rPr lang="en-GB" sz="1000">
                <a:solidFill>
                  <a:srgbClr val="000066"/>
                </a:solidFill>
              </a:rPr>
              <a:t> </a:t>
            </a:r>
            <a:r>
              <a:rPr lang="en-GB" sz="1000">
                <a:solidFill>
                  <a:srgbClr val="008080"/>
                </a:solidFill>
              </a:rPr>
              <a:t>www.yorksj.ac.uk</a:t>
            </a:r>
            <a:endParaRPr lang="en-GB" sz="1000" b="1">
              <a:solidFill>
                <a:srgbClr val="008080"/>
              </a:solidFill>
            </a:endParaRPr>
          </a:p>
        </p:txBody>
      </p:sp>
      <p:pic>
        <p:nvPicPr>
          <p:cNvPr id="5123" name="Picture 3" descr="York St Joh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4"/>
          <p:cNvSpPr>
            <a:spLocks noGrp="1" noChangeArrowheads="1"/>
          </p:cNvSpPr>
          <p:nvPr>
            <p:ph type="title"/>
          </p:nvPr>
        </p:nvSpPr>
        <p:spPr>
          <a:xfrm>
            <a:off x="428596" y="0"/>
            <a:ext cx="8229600" cy="1143000"/>
          </a:xfrm>
        </p:spPr>
        <p:txBody>
          <a:bodyPr/>
          <a:lstStyle/>
          <a:p>
            <a:r>
              <a:rPr lang="en-US" dirty="0" smtClean="0">
                <a:solidFill>
                  <a:srgbClr val="009999"/>
                </a:solidFill>
              </a:rPr>
              <a:t>Unique to </a:t>
            </a:r>
            <a:r>
              <a:rPr lang="en-US" dirty="0" err="1" smtClean="0">
                <a:solidFill>
                  <a:srgbClr val="009999"/>
                </a:solidFill>
              </a:rPr>
              <a:t>Gapfill</a:t>
            </a:r>
            <a:endParaRPr lang="en-US" dirty="0">
              <a:solidFill>
                <a:srgbClr val="009999"/>
              </a:solidFill>
            </a:endParaRPr>
          </a:p>
        </p:txBody>
      </p:sp>
      <p:sp>
        <p:nvSpPr>
          <p:cNvPr id="5125" name="Rectangle 5"/>
          <p:cNvSpPr>
            <a:spLocks noGrp="1" noChangeArrowheads="1"/>
          </p:cNvSpPr>
          <p:nvPr>
            <p:ph type="body" idx="1"/>
          </p:nvPr>
        </p:nvSpPr>
        <p:spPr/>
        <p:txBody>
          <a:bodyPr/>
          <a:lstStyle/>
          <a:p>
            <a:pPr>
              <a:lnSpc>
                <a:spcPct val="150000"/>
              </a:lnSpc>
            </a:pPr>
            <a:r>
              <a:rPr lang="en-GB" dirty="0" smtClean="0"/>
              <a:t>Categories (Which is canine/feline)</a:t>
            </a:r>
          </a:p>
          <a:p>
            <a:pPr>
              <a:lnSpc>
                <a:spcPct val="150000"/>
              </a:lnSpc>
            </a:pPr>
            <a:r>
              <a:rPr lang="en-GB" dirty="0" smtClean="0"/>
              <a:t>Marks for blank gaps</a:t>
            </a:r>
          </a:p>
          <a:p>
            <a:pPr>
              <a:lnSpc>
                <a:spcPct val="150000"/>
              </a:lnSpc>
            </a:pPr>
            <a:r>
              <a:rPr lang="en-GB" dirty="0" smtClean="0"/>
              <a:t>Ignore duplicates</a:t>
            </a:r>
          </a:p>
          <a:p>
            <a:pPr>
              <a:lnSpc>
                <a:spcPct val="150000"/>
              </a:lnSpc>
            </a:pPr>
            <a:endParaRPr lang="en-GB" dirty="0" smtClean="0"/>
          </a:p>
        </p:txBody>
      </p:sp>
      <p:sp>
        <p:nvSpPr>
          <p:cNvPr id="18436" name="AutoShape 4" descr="data:image/jpeg;base64,/9j/4AAQSkZJRgABAQAAAQABAAD/2wCEAAkGBxQHBhISBxQWFhQXGR4WGBgXGRwgGhkgHBofJx4cICEZHSkgHBwnHBwfJDEiJyk3LjE2GCQzOjMsNygtLisBCgoKBQUFDgUFDisZExkrKysrKysrKysrKysrKysrKysrKysrKysrKysrKysrKysrKysrKysrKysrKysrKysrK//AABEIAOEA4QMBIgACEQEDEQH/xAAcAAEAAgMBAQEAAAAAAAAAAAAABAUDBgcIAgH/xABIEAACAQMCAwUCCAoJAwUAAAABAgADBBEFIQYSMRMiQVFhBzIUFUJScXJzgSMlMzZTVGKCkbI1Q3SSk6Gxs9IkweIWNKKj8P/EABQBAQAAAAAAAAAAAAAAAAAAAAD/xAAUEQEAAAAAAAAAAAAAAAAAAAAA/9oADAMBAAIRAxEAPwDuMREBERAREQEREBERAREQE0vjnjCrpNGpT4eoVK9ZR+EZKbvTobAjm5Acvgg8vgDzHbGdm1i9Nnaj4OAarsKdJT0LkHr48qqC7Y35UbEyaZYrp1ktOjvjJLHGXZiSztjbmZiWJ8yYFHwxpFG90G3r3x+E1KtNKjVapLcxdQTyg92mvkigAfTkzJqnxbpDqNU+C0i26h+QEjzAO5HrMtj+J9Za3O1KuWq0PJX61aQ+n8qo6nNXoEE5R7XdKqWXFjXFXJp1wvI3gpRADT9D3S4HjzsR0aB1qwsbHUrfn05LeqnzqfIw/iu0k/ENt+gpf3BPOOlalV0e+FbTHNNx4jow+aw6Mvofp67z0Jwdr44l0CncBeVjlXX5rKcHHodiPRh4wJXxDbfoKX9wR8Q236Cl/cEsYgUWqpYaTTU6r8HpBjhe0KrzEeAz1+6funUrTUqPPodVSAfet6uwPqEJU/QwI9Jzf21aVUp61Su9zRamKOfBGVmOD5cwbb1U+k0CyvKmn3Qq2DtTqDo6nBHp5EeYOQfEGB6Rp3T2dwtPUDzBjypVAxk+CuBsrEdGHdYgjCnlBspqPButjjfhZhfjlqKezq8m2GADLUTPundWHzWHU4zL/Rrtrm1K3eO2pns6oAwOYAd4DJwrKQ4Gdg4B3BgT4iICIiAiIgIiICIiAiIgIiICIiAiJV63VaryW1qSHrZyw6pTXHaODnY4IRSOjVFOCAYHxpv4y1BrlvcXNKh6jP4Sp+8y4B37qBgcOZbz4o0loUVSiAqqAqgDAAA2AHgAJ9wIGtWB1GwK0m5KgIek/wAx1OVbYjIzsRncFh0JmC2alxLomNQpAhspVpOM8jocMv0q42YdcBh1BltKK7/E+urWG1G5K06vTC1dlpVP3xikfUUcY3MDVb32Q21StmxrVaa/NOHA9AT3v7xJm5cM6BS4b0lbex5iASxZzlmY9ScAD0wBgAAS1iAiIgYrq2S8tmp3aq6MMMrAFWB8CDsRNA1L2SW1xWLafVq0QfkbOo+jm738WM6JECi4R4XpcK6c1KzLOWbnd3xljgDwAAAAAA/1JJmbVvxdeLdr7mOzr/Uzlah+zYkncALUcnOBLefLoKiEOAQdiD0I8oH1EqtEc2rNa1ySaQBpsckvSOeQ5PVlwUbcnuhjjnEtYCIiAiIgIiICIiAiIgIiICIiB8V6y29FnrkKqgszE4AAGSSfAASu0Si1TnuLoEPWwQp6pTXPZodtjglmB6NUYZIAnxqP4y1BbdfcXlq1uu4z+Dp/vMvMw+amCMOJbwEREBI9/ZpqFlUpXQyjqVYAkHBHgRuD5EbiSIgVPD129Wg9HUDmvQPZ1D05xjKVRtjDrgnGwbnX5JltKLiFfi24S+oj8mOSuB8qiTkt6mk34QdTy9oAMvM/FGqNpHDVxc2gDNTpl1z7vTYnHyR1OD0EC2icAoe0fUqVwWa4Dj5j0qfJ/wDBVfH706dwPx5T4nPZXC9lcAZ5M5VwOpQ/6qdx6gZgbjERARIuq3RsdLrVaalzTps4QdWKqSFHqcY++cKX2k6kbntDXXB37MUqfZ/d3efH7+fWB2zWrduRa9muatHLADGXU456W+PeABG4HMiE7CTrW4W7tkqWxDI6hlI6EEZB/hNJ4H9oqcQXAt9SUUrg+7g/g6uBuFzurYBPKc7dCd8bJZ/izVWot+Tqk1KXo3WrT+8/hBvk81ToEEC3iIgIiICIiAiIgIiICIiAkbUrwafZNUcE46KMZZicKgztzMxCj1IkmV+pjmu7UHp2pJHnilUI/gwB/dgfWkWRs7U/CCDVcmpVYdGcgZx48qgBFzvyoo8JOiICadxF7RrTQNW+D11q1GGO0NJVK08775YEnBBwoJ+/abjPLNzcG8unq1feqM1RvpYkn/MwPUNrcLd2yVLVgyOoZWG4YEZBHoRMs0v2Q1zW4KQVCTyO6jPlzZx9A5sfdN0gfhGRvNe0Xl0+4fTrsAoFLW4bGHoHY08Hr2RPJj5hpk5JM2Kc79tINHSLSvbsUq07gcjqcMOalUzgjcZKjPnjHSBrfFfsurWNcvw6O2pE5FMsBUT0BYgOo8883QYY7mp4S4Xvv/U9s1OhVpdnVR3eohRVUN38FgObmTmXC5zzeAyRuXA/Gmo6vRUPZ/CEGxuFYUht58w5XOevJjHzRN3+G3X6qv8AjD/hAtYlV8Muv1Zf8Yf8J+/DLn9WX/GH/GBaTkPGPsvqU7l63DIDIxyaGQGQnryEkKV/ZJGOgyMAdK+GXP6sv+MP+M/fhdz+rp/jf+EDg2ncKX9XVEW1tq1OoHUio9NlRCGBD8zYUhSM4BycbZnoDVrI31kVpHlqAh6b/Ndd1OxBIzsRncEjoZg+FXP6un+N/wCExXd5eJbsbS1ps/gGr4B+8UzAmaTfDUrBagHKTlWXOeV0Yq6Z8eV1Zc+kmTRfZXc3DUL2jrqla6XDVHU47vbANhcEjkzkjBOx6zeoCIiAiIgIiICIiAiIgJW66DTtlrUgWNFxV5Rkkrgq+AN2bs2YgeJAEsogfNKoKtMNSIKkZBByCD0IPiJ9So0v8XXz2ze4c1aHouRz0/3GII6DlqKB7hlvATz/AMW8G3Om8Q1EsrerVp1HLUmpoWXDHIViBhCueXLEDAznHT0BECj4J0Q8PcM0aFYguAWcjcczkswB8QCeUHyUS8iICahxFpqcXcQUrW471C1Ir1x4NUZSKVLI/YZnYeTJ4PL/AF7U/inTGqKpd9lp0x1qVGOEQeWWI36AZJ2BnzoemnS9M5XYPVYmpVfpz1G3ZvMLnYDwUKPCBQcXcdW/CgFC2TtKwAApIQq0xju8xx3RjGFAJ3GwBzNEHtdvKdzzVKVuaQ3KBXDkeQc1CAfXlx6TSrqhcG+ZdUSp8JYk1FKnmLE94geIz0I26Y2xN24J9nFXU7lauvoaVAEHs3GHq/slTuiefNucEY35gHZ7eqK9BXTOGAYZ67iZIiAmscYcbUOF1C1c1K7DmWkp3x4Mx+QuRjPU4OAcHGzzzbxTb3H/AKmufjJH7VqrndT3hnucu3eXkCgY8AB1EDZqvtbvTc5o07YJn3CtQnHlzioN/Xl+4zr2iakNX0WhcoCq1aa1cH5PMoOM+mes4vwj7OrjW66tqiPQt+rFsrUcfNVT3l+scdds+HXNSpLcGnY2oAQqDVA6LRGwT07QjkA+aKhBBUQPrQF+E1K10eldh2fn2aLhCd9+Y8zj0dQRkGXEDYbRAREQEREBERAREQEREBESPe3qWFDnu2CjOBnqSeigDdmPgo3PhAwazZtd2oNtgVabCpSJ6cwzsdjhWUsjY3w5xviZtOvF1CzWpRyAeoPVSDhlbHRlYFSPAgyHTrXF+2aSihS83GarddwueWmOhHNk74KqRPyhorW7OaNzXBdudtqOCcAZx2WBkAZAxvk9STAtolS93W09v+uTtaf6Sip51+tTySw6boSST7gAzLG1uUu6Ae1ZXQ9GUgg/eIGWIlPxJePStloaccXFc9nTPXsxjv1cHbCLkjOxbkX5UCNZ/jviFqzb0LYtSo+T1txVqfuDNIepq+k2GR9Osk02wp0bQYSmoRRnJwB4k7k+ZO5kiAmC+vaen2rVb51RF3LMcAfx9dpnnDPa5q9S+4qe3q5FK3C8i+DF0DGp6nvcgPhytjqYG33vtctaNcizpVqij5eFUH6Ax5v4gTcOHNdpcRaStxYcwU5BVhhlIO6kAkZ+g4OxBIM856Zp1XVr0UdNQ1Kh8B4DzY9FX1O09C8G6AOGuH6dvzczDLO3gWY5OPQdB6KPGBdxEQMN7dLZWj1Lg4VAWOASdvAAbk+QG5kXRrVqNFql4Pw1U87jOeXbC0x6IoA22J5mxljMFf8AGmsCn1pW5V38mq7Gmn7gxUO3VqRB2IlvAREQEREBERAREQEREBPx2CIS5AA3JPQStudXHbtS01e2qjZgpwiHH9Y+CE6jugF8HIUifKaQbpw+tMKpByKYGKKYOQeUk87DA7zk7jKhM4gfPxnU1EY0NQVP9fUz2f0oow1bw3BCEHZyRiSLLSUtq/aVS1WtgjtamCwBxkLgBaa7DIUAHAJyd5PiAiIgJW3WkBq5q2DGjWO5Zfdfp+UT3X6AZ2YDYMuZZRAqBq5sjy64opeAqg5ot9LHememz7ZYAM8j8Op8ZXT39YflByW4PVaIOQ3oarfhD447MHdJfMOZcN0mt65w/W+KqlPha4NuWGAh3pj0T5VHIGMpsMkhebeBM1fiqz0aryajcU1cdUzzOM9MqgLAfdJej6xQ1q27TSqq1FBwSvUHyIO6nBBwR4zzhrWj19CvOz1em1NiSQTur+JKsNn8z477gTq/sa0Gpp2n17m8BX4RyBFPXlTmw+PDmLnHooPjA6NKzVeH7XWKitqlCnUZRgMygsB5Z64z4dJZxAi6dptHS6HJptKnSXrimoUZ89hufWQ9Y4ltdEbGqV0RsZ5c5fHnyrlseuJQ+1Hih+HdIRNPPLXrEqrdeRVA53AOxYZUDO3ezvjB4U7Go5aoSzE5LMSWY+ZJ3J9TA9LaJxBba9TY6RVWpy45gMhlznGVYBgDg4JG+D5TNq16bGzJogNUYhKaH5Tt7oOMkL4scbKrHwnN/YrodSm9W9rgrTdOzpZ+WOYFnx80YAB8ct4YJ36y/GWqNXb8nT5qVEebZxUqfxHIpxkBXIJDwJumWQsLJUBLHcsx6uzHLMcbAliTgbDOBtJURAREQEREBERAREQIepakmnU17XmZmPKiIMu58lH+ZJwANyQATIgtK2pb6i3ZU/0VJu+fr1Bv5d1MYII5nBmh6XxiKntGuq16lQ2qqbVKy03anQ5Hy3MyqVUOwyzE7ciZ2GR1ChWW4oq9uwZWGVZSCCD0II2IgfNtbpaUFS1VURRhVUAKB5ADYTLEQERECr17iG24etw+rVQmfdGCWbzwqgscZGTjAzviauvtXsTVwVrgfO5Bj+Abm/ymv+1rha5uta+F2SNWpmmqEICzpylvkjcqebPdB3JzjrOcCyqtU5VpVC3zQjFv4AZgelNF1mhrln2uk1FqJ0OMgqcZwynDK2CDggHeT5zP2Q8M3OlVq1xqSmktRFRabbO2CTzMvVcZwAd+82QNs9MgIiIEbULCnqVqad+i1EPVWAI26HfoQdweokHsq+l/+3zcUh8hiBWUfsux5avgMOQ3Ul2O0t5hvLtLG2apeOqIvVmIAH3mB8affpqFDntTkZ5SCCGUjqrKwBVh5EZkmcs1QXdTi59QtLOq1kURKik8tSoq55qwpcwqc4BAAK8xCAY323+hpNvcUVegvMrAMpDtggjYjvdMQMHFPC9DiizWnqPMCpyjoQHUkYOMgggjwII2HiBKTSfZhY6bUD3AqVyNx27KV+9UVVYejAibL8R0PmH+8/8Ayn6NDt89+kreI5+9j1HNnEDDWujqVPstIOEOzV191B4imej1PAEd1dyckcjWVtQW1t0p2yhURQqqOgAGAB6ATJEBERAREQEREBERAREQKLgWiKHBliEA3oU3bHizoGdvpLMSfUz9uNANtWNTh6p8HcnmZOXmoVCepankcrHOedCrE4J5gMSp+GPp/skp1bI8rrY0yrDqp7Je9v5dfunIND4putEvhVtK1Rt+8lR2ZKnmG5id/wBod716gh3a24gFO5WjrifB6zHC5OaVU+VOpgBj5IwV9ieXAzLuVWlX1Hinh9KgUPSrL3kcBh5MjDcEhgQfDaRPi240Y50R+1pfq9Zjlfsqpyy/UfK9ADTEDYIlZpOuUtTqMic1Osoy9GqOWqvrjoy52DqSp8CZZwEREBERARKvUdcS1uextlatX2PZUsFlB6M5JC016nLEZwccx2kb4mqarvxGwZf1amT2I26OThq/j7wCHbuZGYH02uG/cpw8grYOGrE4oIQcEcw3qsN+6gIypDMkxtZUdLxc8SV0eop2q1iqU6ZOfyak8tPYkZ3cjYs0tdQvKek6ZUq3Hdp0kLHA6BR0AH0YAnnHiLXKvEWqGvqB33CLnu01+av+WT4kZ+gPStGqtekGokMpGQQcgg9CCOoldwugp8OWy0xgCmoAHQADAH0ATV/YwHHBx7X3O2fs/Rdub/7Of+Jm1cN/0Bb/AGa/6QLKIiAiIgIiICIiAiIgIiICIiBRcM2q3XA1pSuhlHtaaMPMGkAR/CcH4m0Cpw1q7ULwEjc03PSqvgwxtnpzDwPoQT37hA54Tsv7PS/21k3UdOpapbGnqVJKqHflqKGXPnhhjPrA0P2IOzcPXAbPKK55c9PyaZA9P+5M6NMFlZ07C1WnYotOmuyoihVH0AbCZ4EHVdIpatSAvVyVOUdSVqUz85HUhkPqDKs1rrQl/wCqDXlAfLRR8JQebIoC1h6oA3gEY7zYogRdO1GlqlqKmnurpnGR4EdVI6qw8VO48ZKlFrnDa6g7VdPqPbXWMCvS2Jx0FRfdrKPmuDjfBU7zlF1xVrNLVPgL1yLnnFLanS3Jxg57LHIQQ3Ny7A5IGDA7Pqeq0tKpA3rY5jhFALO5x7qIoLO2PBQTK7srnWh/1Ba0on5CkG4cftOuVog7jCEtuCHQ7TJw5w+uj0ua4dq1ywxVuKm7v48oz7lMHog2Hqck3UCNp9hT0227OxQIuScDxJ6sT1Zidyx3PjJMRA1j2lWdW/4JuU08Fn7jcq5JISorOABuTyKdh16eM4nw7w1ccR3op6ehC5w9VgeSmPEk+LeSDc+gyR6TiBD0jTU0jTKdCzGEpqFGep8yfMk5JPmZh4b/AKAt/s1/0llK3hwY0G3+zX/SBZREQEREBERAREQEREBERAREQKjg/wDNKy/s9L/bWW8qOD/zSsv7PS/21lvAREQEREBNV1DSEf2kWdwV7wt6+T6o1MKfp5a1QffNqlPd/nZa/YXH89vAuIiICazrHHtjo1/2N7W74OGCI7hPrFFIU+nXxxMPtM4gbh/hsm0OKtVuyRh8nIJZvpCg49Ss4ATyglvpMD1TSqCrTDUiCpGQQcgg9CD4ifUqeErNtO4Ws6N0MPToU0YeRVACPuO33S2gJW8NHPD1tn9En8ollKzhn83bb7JP5RAs4iICIiAiIgIiICIiAiIgIiIFRwf+aVl/Z6X+2st5W6COxsOx6Ggexx+yvuH76ZU/fjwllAREQEREBKe7/Oy1+wuP57eXEp7v87LX7C4/nt4FxERA0T2scO19d0yi2lJ2j0nJKAgEqw3I5iASCBtnoT47HXuAvZxVXUEuOI1CKh5kokgszA7FuUkBR1xnJPXABDdciAiIgJWcM/m7bfZJ/KJI1S6NraHscGo3cpg+Lnp64HvHyCk+EyWVsLKyp0qWeVFCDPXCjA/0gZ4iICIiAiIgIiICIiAiIgIiIEC+tX7cVtP5e1A5SrEhaijJCsQCQQSSGwccx2OTFjqqXVbs6ganWAyaVQYfAxkjBKuu47yEjfGc7SfI99ZU7+jy3ahhnI6gqfBlI3Vh4MCCIEiJUYr6Z0zc0vuFdN/uWqo+5sL/AFhMnWN9T1CjzWjZAOCMEMp+aysAyNv7rAEQJM1zXeN7PQdQFDUqpFTAJCo7coPTm5FOM+XXG+MTY55/9qFo1rx1cmr0qclRT5r2ar/MjD7oHerO7S+tVqWbq6MMqykEEehErbv87LX7C4/nt5yr2RcQNp+ui1qkmlXzyjwWoBkEeQYAg+Z5fXPVbv8AOy1+wuP57eBY314mn2b1b1glNBlmPQD/APeHjNDtPaxb3WspSFGotJ3FMVSRkEnAJQdEJxvnIzuBvik9tess9/Rs6ZIRVFZ/JixYKD9UKTj9oHwmkcK6c2rcR21GiOtRS3oqnLn07oOPUgeMD0rESHf6lTsOUViS7e4igs79OijcgZGT0GckgbwJkrbrVwtc0rBTWrDYqp7qdPyj9E6g43Yg5CtMXwavqe98TQpH+qpt+EP16inu/VpnYr77A4lla2yWlAJaqqIOiqAAPuECLZWTiv2uosHq4IAUYSmD8lQTknpljucdFHdE+IgIiICIiAiIgIiICIiAiIgIiICIiAkC+0pLur2ilqdUDAq0zhwN9jkFXXcnlcFc74zJ8QKj4xqadtrCgp+npg8g+0TJan9bvLhSSy9JVcdcKJxfpaNaOorIOalU6owbGVJHyG2PMOhAO4yDtkqqmkfB6pfR27FicsmM0nJOSWTIwxJJ5kIJOM82MQOUcHcC3tvxZRbUKJp06T87OXQg8vQLysScnHgMDOcHY9Vu/wA67X7C4/nt59UtZFKoE1dewqHYczZpuf2KmAGPXusFfYnlxvNV4q47ttE4xtVqMHRUqrXan3jR5zTKZC5JJKHKjcAg43EDF7Q+AK3EerpcaVUpg8gputQsBhSSGUqrb94ggjwG48bXhHhOhwTZPVu6itVYAVKzYVVGdkUE91c48csceSgWdtr/AMb0geHkNRT/AFzqyUR03BYBqpxuAgxtgsslWukBa4q37GtWG4ZvdTr+TT3U2JGd2I2LNAxfCK+qDFiDQpH+tqL+Eb6lNh3evvVBkFfcIOZMsNNp2HMaAJZvfdiWd/rM25AycDoOgAG0lxAREQEREBERAREQEREBERAREQEREBERAREQEREBERAr+IP6ErfUM4Pwn+c4+t/3n7ED0MOk/YiAiIgIiICIiAiIgIiICIiAiIgIiI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073044081"/>
      </p:ext>
    </p:extLst>
  </p:cSld>
  <p:clrMapOvr>
    <a:masterClrMapping/>
  </p:clrMapOvr>
  <p:transition spd="slow" advClick="0" advTm="2000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55650"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a:t>York St John University |</a:t>
            </a:r>
            <a:r>
              <a:rPr lang="en-GB" sz="1000">
                <a:solidFill>
                  <a:srgbClr val="000066"/>
                </a:solidFill>
              </a:rPr>
              <a:t> </a:t>
            </a:r>
            <a:r>
              <a:rPr lang="en-GB" sz="1000">
                <a:solidFill>
                  <a:srgbClr val="008080"/>
                </a:solidFill>
              </a:rPr>
              <a:t>www.yorksj.ac.uk</a:t>
            </a:r>
            <a:endParaRPr lang="en-GB" sz="1000" b="1">
              <a:solidFill>
                <a:srgbClr val="008080"/>
              </a:solidFill>
            </a:endParaRPr>
          </a:p>
        </p:txBody>
      </p:sp>
      <p:pic>
        <p:nvPicPr>
          <p:cNvPr id="5123" name="Picture 3" descr="York St Joh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4"/>
          <p:cNvSpPr>
            <a:spLocks noGrp="1" noChangeArrowheads="1"/>
          </p:cNvSpPr>
          <p:nvPr>
            <p:ph type="title"/>
          </p:nvPr>
        </p:nvSpPr>
        <p:spPr/>
        <p:txBody>
          <a:bodyPr/>
          <a:lstStyle/>
          <a:p>
            <a:r>
              <a:rPr lang="en-US" sz="3600" dirty="0" smtClean="0">
                <a:solidFill>
                  <a:srgbClr val="009999"/>
                </a:solidFill>
              </a:rPr>
              <a:t>Ignore duplicates</a:t>
            </a:r>
            <a:endParaRPr lang="en-US" sz="3600" dirty="0">
              <a:solidFill>
                <a:srgbClr val="009999"/>
              </a:solidFill>
            </a:endParaRPr>
          </a:p>
        </p:txBody>
      </p:sp>
      <p:sp>
        <p:nvSpPr>
          <p:cNvPr id="5125" name="Rectangle 5"/>
          <p:cNvSpPr>
            <a:spLocks noGrp="1" noChangeArrowheads="1"/>
          </p:cNvSpPr>
          <p:nvPr>
            <p:ph type="body" idx="1"/>
          </p:nvPr>
        </p:nvSpPr>
        <p:spPr/>
        <p:txBody>
          <a:bodyPr/>
          <a:lstStyle/>
          <a:p>
            <a:endParaRPr lang="en-GB" dirty="0" smtClean="0"/>
          </a:p>
        </p:txBody>
      </p:sp>
      <p:pic>
        <p:nvPicPr>
          <p:cNvPr id="6" name="Picture 2" descr="File:duplicate gapfill.png"/>
          <p:cNvPicPr>
            <a:picLocks noChangeAspect="1" noChangeArrowheads="1"/>
          </p:cNvPicPr>
          <p:nvPr/>
        </p:nvPicPr>
        <p:blipFill>
          <a:blip r:embed="rId4"/>
          <a:srcRect/>
          <a:stretch>
            <a:fillRect/>
          </a:stretch>
        </p:blipFill>
        <p:spPr bwMode="auto">
          <a:xfrm>
            <a:off x="642910" y="1214421"/>
            <a:ext cx="7961340" cy="4824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6719410"/>
      </p:ext>
    </p:extLst>
  </p:cSld>
  <p:clrMapOvr>
    <a:masterClrMapping/>
  </p:clrMapOvr>
  <p:transition spd="slow" advClick="0" advTm="2000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55650"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dirty="0"/>
              <a:t>York St John University |</a:t>
            </a:r>
            <a:r>
              <a:rPr lang="en-GB" sz="1000" dirty="0">
                <a:solidFill>
                  <a:srgbClr val="000066"/>
                </a:solidFill>
              </a:rPr>
              <a:t> </a:t>
            </a:r>
            <a:r>
              <a:rPr lang="en-GB" sz="1000" dirty="0">
                <a:solidFill>
                  <a:srgbClr val="008080"/>
                </a:solidFill>
              </a:rPr>
              <a:t>www.yorksj.ac.uk</a:t>
            </a:r>
            <a:endParaRPr lang="en-GB" sz="1000" b="1" dirty="0">
              <a:solidFill>
                <a:srgbClr val="008080"/>
              </a:solidFill>
            </a:endParaRPr>
          </a:p>
        </p:txBody>
      </p:sp>
      <p:pic>
        <p:nvPicPr>
          <p:cNvPr id="5123" name="Picture 3" descr="York St Joh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4"/>
          <p:cNvSpPr>
            <a:spLocks noGrp="1" noChangeArrowheads="1"/>
          </p:cNvSpPr>
          <p:nvPr>
            <p:ph type="title"/>
          </p:nvPr>
        </p:nvSpPr>
        <p:spPr/>
        <p:txBody>
          <a:bodyPr/>
          <a:lstStyle/>
          <a:p>
            <a:r>
              <a:rPr lang="en-US" dirty="0" smtClean="0">
                <a:solidFill>
                  <a:srgbClr val="009999"/>
                </a:solidFill>
              </a:rPr>
              <a:t>Tables with Categories</a:t>
            </a:r>
            <a:endParaRPr lang="en-US" dirty="0">
              <a:solidFill>
                <a:srgbClr val="009999"/>
              </a:solidFill>
            </a:endParaRPr>
          </a:p>
        </p:txBody>
      </p:sp>
      <p:sp>
        <p:nvSpPr>
          <p:cNvPr id="5125" name="Rectangle 5"/>
          <p:cNvSpPr>
            <a:spLocks noGrp="1" noChangeArrowheads="1"/>
          </p:cNvSpPr>
          <p:nvPr>
            <p:ph type="body" idx="1"/>
          </p:nvPr>
        </p:nvSpPr>
        <p:spPr/>
        <p:txBody>
          <a:bodyPr/>
          <a:lstStyle/>
          <a:p>
            <a:endParaRPr lang="en-GB" dirty="0" smtClean="0"/>
          </a:p>
        </p:txBody>
      </p:sp>
      <p:pic>
        <p:nvPicPr>
          <p:cNvPr id="6" name="Picture 5"/>
          <p:cNvPicPr>
            <a:picLocks noChangeAspect="1"/>
          </p:cNvPicPr>
          <p:nvPr/>
        </p:nvPicPr>
        <p:blipFill>
          <a:blip r:embed="rId4"/>
          <a:stretch>
            <a:fillRect/>
          </a:stretch>
        </p:blipFill>
        <p:spPr>
          <a:xfrm>
            <a:off x="1104599" y="1801989"/>
            <a:ext cx="6934801" cy="3254022"/>
          </a:xfrm>
          <a:prstGeom prst="rect">
            <a:avLst/>
          </a:prstGeom>
        </p:spPr>
      </p:pic>
    </p:spTree>
  </p:cSld>
  <p:clrMapOvr>
    <a:masterClrMapping/>
  </p:clrMapOvr>
  <p:transition spd="slow" advClick="0" advTm="2000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Comes with 20 Sample Questions</a:t>
            </a:r>
            <a:endParaRPr lang="en-GB" sz="4000" dirty="0"/>
          </a:p>
        </p:txBody>
      </p:sp>
      <p:sp>
        <p:nvSpPr>
          <p:cNvPr id="3" name="Content Placeholder 2"/>
          <p:cNvSpPr>
            <a:spLocks noGrp="1"/>
          </p:cNvSpPr>
          <p:nvPr>
            <p:ph idx="1"/>
          </p:nvPr>
        </p:nvSpPr>
        <p:spPr>
          <a:xfrm>
            <a:off x="107504" y="2132856"/>
            <a:ext cx="9144000" cy="4306490"/>
          </a:xfrm>
        </p:spPr>
        <p:txBody>
          <a:bodyPr/>
          <a:lstStyle/>
          <a:p>
            <a:pPr marL="0" indent="0">
              <a:buNone/>
            </a:pPr>
            <a:r>
              <a:rPr lang="en-GB" sz="2400" dirty="0">
                <a:latin typeface="Courier New" panose="02070309020205020404" pitchFamily="49" charset="0"/>
                <a:cs typeface="Courier New" panose="02070309020205020404" pitchFamily="49" charset="0"/>
              </a:rPr>
              <a:t>&lt;table class="</a:t>
            </a:r>
            <a:r>
              <a:rPr lang="en-GB" sz="2400" dirty="0" err="1">
                <a:latin typeface="Courier New" panose="02070309020205020404" pitchFamily="49" charset="0"/>
                <a:cs typeface="Courier New" panose="02070309020205020404" pitchFamily="49" charset="0"/>
              </a:rPr>
              <a:t>gapfilltable</a:t>
            </a:r>
            <a:r>
              <a:rPr lang="en-GB" sz="2400" dirty="0">
                <a:latin typeface="Courier New" panose="02070309020205020404" pitchFamily="49" charset="0"/>
                <a:cs typeface="Courier New" panose="02070309020205020404" pitchFamily="49" charset="0"/>
              </a:rPr>
              <a:t>" border="2" rules="rows"&gt; &lt;</a:t>
            </a:r>
            <a:r>
              <a:rPr lang="en-GB" sz="2400" dirty="0" err="1">
                <a:latin typeface="Courier New" panose="02070309020205020404" pitchFamily="49" charset="0"/>
                <a:cs typeface="Courier New" panose="02070309020205020404" pitchFamily="49" charset="0"/>
              </a:rPr>
              <a:t>tbody</a:t>
            </a:r>
            <a:r>
              <a:rPr lang="en-GB" sz="2400" dirty="0">
                <a:latin typeface="Courier New" panose="02070309020205020404" pitchFamily="49" charset="0"/>
                <a:cs typeface="Courier New" panose="02070309020205020404" pitchFamily="49" charset="0"/>
              </a:rPr>
              <a:t>&gt; &lt;</a:t>
            </a:r>
            <a:r>
              <a:rPr lang="en-GB" sz="2400" dirty="0" err="1">
                <a:latin typeface="Courier New" panose="02070309020205020404" pitchFamily="49" charset="0"/>
                <a:cs typeface="Courier New" panose="02070309020205020404" pitchFamily="49" charset="0"/>
              </a:rPr>
              <a:t>tr</a:t>
            </a:r>
            <a:r>
              <a:rPr lang="en-GB" sz="2400" dirty="0">
                <a:latin typeface="Courier New" panose="02070309020205020404" pitchFamily="49" charset="0"/>
                <a:cs typeface="Courier New" panose="02070309020205020404" pitchFamily="49" charset="0"/>
              </a:rPr>
              <a:t>&gt;&lt;</a:t>
            </a:r>
            <a:r>
              <a:rPr lang="en-GB" sz="2400" dirty="0" err="1">
                <a:latin typeface="Courier New" panose="02070309020205020404" pitchFamily="49" charset="0"/>
                <a:cs typeface="Courier New" panose="02070309020205020404" pitchFamily="49" charset="0"/>
              </a:rPr>
              <a:t>th</a:t>
            </a:r>
            <a:r>
              <a:rPr lang="en-GB" sz="2400" dirty="0">
                <a:latin typeface="Courier New" panose="02070309020205020404" pitchFamily="49" charset="0"/>
                <a:cs typeface="Courier New" panose="02070309020205020404" pitchFamily="49" charset="0"/>
              </a:rPr>
              <a:t>&gt;Feline&lt;/</a:t>
            </a:r>
            <a:r>
              <a:rPr lang="en-GB" sz="2400" dirty="0" err="1">
                <a:latin typeface="Courier New" panose="02070309020205020404" pitchFamily="49" charset="0"/>
                <a:cs typeface="Courier New" panose="02070309020205020404" pitchFamily="49" charset="0"/>
              </a:rPr>
              <a:t>th</a:t>
            </a:r>
            <a:r>
              <a:rPr lang="en-GB" sz="2400" dirty="0">
                <a:latin typeface="Courier New" panose="02070309020205020404" pitchFamily="49" charset="0"/>
                <a:cs typeface="Courier New" panose="02070309020205020404" pitchFamily="49" charset="0"/>
              </a:rPr>
              <a:t>&gt;&lt;</a:t>
            </a:r>
            <a:r>
              <a:rPr lang="en-GB" sz="2400" dirty="0" err="1">
                <a:latin typeface="Courier New" panose="02070309020205020404" pitchFamily="49" charset="0"/>
                <a:cs typeface="Courier New" panose="02070309020205020404" pitchFamily="49" charset="0"/>
              </a:rPr>
              <a:t>th</a:t>
            </a:r>
            <a:r>
              <a:rPr lang="en-GB" sz="2400" dirty="0">
                <a:latin typeface="Courier New" panose="02070309020205020404" pitchFamily="49" charset="0"/>
                <a:cs typeface="Courier New" panose="02070309020205020404" pitchFamily="49" charset="0"/>
              </a:rPr>
              <a:t>&gt;Canine&lt;/</a:t>
            </a:r>
            <a:r>
              <a:rPr lang="en-GB" sz="2400" dirty="0" err="1">
                <a:latin typeface="Courier New" panose="02070309020205020404" pitchFamily="49" charset="0"/>
                <a:cs typeface="Courier New" panose="02070309020205020404" pitchFamily="49" charset="0"/>
              </a:rPr>
              <a:t>th</a:t>
            </a:r>
            <a:r>
              <a:rPr lang="en-GB" sz="2400" dirty="0">
                <a:latin typeface="Courier New" panose="02070309020205020404" pitchFamily="49" charset="0"/>
                <a:cs typeface="Courier New" panose="02070309020205020404" pitchFamily="49" charset="0"/>
              </a:rPr>
              <a:t>&gt;&lt;/</a:t>
            </a:r>
            <a:r>
              <a:rPr lang="en-GB" sz="2400" dirty="0" err="1">
                <a:latin typeface="Courier New" panose="02070309020205020404" pitchFamily="49" charset="0"/>
                <a:cs typeface="Courier New" panose="02070309020205020404" pitchFamily="49" charset="0"/>
              </a:rPr>
              <a:t>tr</a:t>
            </a:r>
            <a:r>
              <a:rPr lang="en-GB" sz="2400" dirty="0">
                <a:latin typeface="Courier New" panose="02070309020205020404" pitchFamily="49" charset="0"/>
                <a:cs typeface="Courier New" panose="02070309020205020404" pitchFamily="49" charset="0"/>
              </a:rPr>
              <a:t>&gt; &lt;</a:t>
            </a:r>
            <a:r>
              <a:rPr lang="en-GB" sz="2400" dirty="0" err="1">
                <a:latin typeface="Courier New" panose="02070309020205020404" pitchFamily="49" charset="0"/>
                <a:cs typeface="Courier New" panose="02070309020205020404" pitchFamily="49" charset="0"/>
              </a:rPr>
              <a:t>tr</a:t>
            </a:r>
            <a:r>
              <a:rPr lang="en-GB" sz="2400" dirty="0">
                <a:latin typeface="Courier New" panose="02070309020205020404" pitchFamily="49" charset="0"/>
                <a:cs typeface="Courier New" panose="02070309020205020404" pitchFamily="49" charset="0"/>
              </a:rPr>
              <a:t>&gt;&lt;td&gt;[</a:t>
            </a:r>
            <a:r>
              <a:rPr lang="en-GB" sz="2400" dirty="0" err="1">
                <a:latin typeface="Courier New" panose="02070309020205020404" pitchFamily="49" charset="0"/>
                <a:cs typeface="Courier New" panose="02070309020205020404" pitchFamily="49" charset="0"/>
              </a:rPr>
              <a:t>tiger|lion</a:t>
            </a:r>
            <a:r>
              <a:rPr lang="en-GB" sz="2400" dirty="0">
                <a:latin typeface="Courier New" panose="02070309020205020404" pitchFamily="49" charset="0"/>
                <a:cs typeface="Courier New" panose="02070309020205020404" pitchFamily="49" charset="0"/>
              </a:rPr>
              <a:t>]&lt;/td&gt;&lt;td&gt;[</a:t>
            </a:r>
            <a:r>
              <a:rPr lang="en-GB" sz="2400" dirty="0" err="1">
                <a:latin typeface="Courier New" panose="02070309020205020404" pitchFamily="49" charset="0"/>
                <a:cs typeface="Courier New" panose="02070309020205020404" pitchFamily="49" charset="0"/>
              </a:rPr>
              <a:t>dog|wolf</a:t>
            </a:r>
            <a:r>
              <a:rPr lang="en-GB" sz="2400" dirty="0">
                <a:latin typeface="Courier New" panose="02070309020205020404" pitchFamily="49" charset="0"/>
                <a:cs typeface="Courier New" panose="02070309020205020404" pitchFamily="49" charset="0"/>
              </a:rPr>
              <a:t>]&lt;/td&gt;&lt;/</a:t>
            </a:r>
            <a:r>
              <a:rPr lang="en-GB" sz="2400" dirty="0" err="1">
                <a:latin typeface="Courier New" panose="02070309020205020404" pitchFamily="49" charset="0"/>
                <a:cs typeface="Courier New" panose="02070309020205020404" pitchFamily="49" charset="0"/>
              </a:rPr>
              <a:t>tr</a:t>
            </a:r>
            <a:r>
              <a:rPr lang="en-GB" sz="2400" dirty="0">
                <a:latin typeface="Courier New" panose="02070309020205020404" pitchFamily="49" charset="0"/>
                <a:cs typeface="Courier New" panose="02070309020205020404" pitchFamily="49" charset="0"/>
              </a:rPr>
              <a:t>&gt; &lt;</a:t>
            </a:r>
            <a:r>
              <a:rPr lang="en-GB" sz="2400" dirty="0" err="1">
                <a:latin typeface="Courier New" panose="02070309020205020404" pitchFamily="49" charset="0"/>
                <a:cs typeface="Courier New" panose="02070309020205020404" pitchFamily="49" charset="0"/>
              </a:rPr>
              <a:t>tr</a:t>
            </a:r>
            <a:r>
              <a:rPr lang="en-GB" sz="2400" dirty="0">
                <a:latin typeface="Courier New" panose="02070309020205020404" pitchFamily="49" charset="0"/>
                <a:cs typeface="Courier New" panose="02070309020205020404" pitchFamily="49" charset="0"/>
              </a:rPr>
              <a:t>&gt;&lt;td&gt;[</a:t>
            </a:r>
            <a:r>
              <a:rPr lang="en-GB" sz="2400" dirty="0" err="1">
                <a:latin typeface="Courier New" panose="02070309020205020404" pitchFamily="49" charset="0"/>
                <a:cs typeface="Courier New" panose="02070309020205020404" pitchFamily="49" charset="0"/>
              </a:rPr>
              <a:t>tiger|lion</a:t>
            </a:r>
            <a:r>
              <a:rPr lang="en-GB" sz="2400" dirty="0">
                <a:latin typeface="Courier New" panose="02070309020205020404" pitchFamily="49" charset="0"/>
                <a:cs typeface="Courier New" panose="02070309020205020404" pitchFamily="49" charset="0"/>
              </a:rPr>
              <a:t>]&lt;/td&gt;&lt;td&gt;[</a:t>
            </a:r>
            <a:r>
              <a:rPr lang="en-GB" sz="2400" dirty="0" err="1">
                <a:latin typeface="Courier New" panose="02070309020205020404" pitchFamily="49" charset="0"/>
                <a:cs typeface="Courier New" panose="02070309020205020404" pitchFamily="49" charset="0"/>
              </a:rPr>
              <a:t>dog|wolf</a:t>
            </a:r>
            <a:r>
              <a:rPr lang="en-GB" sz="2400" dirty="0">
                <a:latin typeface="Courier New" panose="02070309020205020404" pitchFamily="49" charset="0"/>
                <a:cs typeface="Courier New" panose="02070309020205020404" pitchFamily="49" charset="0"/>
              </a:rPr>
              <a:t>]&lt;/td&gt;&lt;/</a:t>
            </a:r>
            <a:r>
              <a:rPr lang="en-GB" sz="2400" dirty="0" err="1">
                <a:latin typeface="Courier New" panose="02070309020205020404" pitchFamily="49" charset="0"/>
                <a:cs typeface="Courier New" panose="02070309020205020404" pitchFamily="49" charset="0"/>
              </a:rPr>
              <a:t>tr</a:t>
            </a:r>
            <a:r>
              <a:rPr lang="en-GB" sz="2400" dirty="0">
                <a:latin typeface="Courier New" panose="02070309020205020404" pitchFamily="49" charset="0"/>
                <a:cs typeface="Courier New" panose="02070309020205020404" pitchFamily="49" charset="0"/>
              </a:rPr>
              <a:t>&gt; &lt;/</a:t>
            </a:r>
            <a:r>
              <a:rPr lang="en-GB" sz="2400" dirty="0" err="1">
                <a:latin typeface="Courier New" panose="02070309020205020404" pitchFamily="49" charset="0"/>
                <a:cs typeface="Courier New" panose="02070309020205020404" pitchFamily="49" charset="0"/>
              </a:rPr>
              <a:t>tbody</a:t>
            </a:r>
            <a:r>
              <a:rPr lang="en-GB" sz="2400" dirty="0">
                <a:latin typeface="Courier New" panose="02070309020205020404" pitchFamily="49" charset="0"/>
                <a:cs typeface="Courier New" panose="02070309020205020404" pitchFamily="49" charset="0"/>
              </a:rPr>
              <a:t>&gt; &lt;/table&gt;</a:t>
            </a:r>
          </a:p>
        </p:txBody>
      </p:sp>
    </p:spTree>
    <p:extLst>
      <p:ext uri="{BB962C8B-B14F-4D97-AF65-F5344CB8AC3E}">
        <p14:creationId xmlns:p14="http://schemas.microsoft.com/office/powerpoint/2010/main" val="3339738740"/>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Double Not !!</a:t>
            </a:r>
            <a:endParaRPr lang="en-GB" dirty="0"/>
          </a:p>
        </p:txBody>
      </p:sp>
      <p:sp>
        <p:nvSpPr>
          <p:cNvPr id="3" name="Content Placeholder 2"/>
          <p:cNvSpPr>
            <a:spLocks noGrp="1"/>
          </p:cNvSpPr>
          <p:nvPr>
            <p:ph idx="1"/>
          </p:nvPr>
        </p:nvSpPr>
        <p:spPr/>
        <p:txBody>
          <a:bodyPr/>
          <a:lstStyle/>
          <a:p>
            <a:endParaRPr lang="en-GB"/>
          </a:p>
        </p:txBody>
      </p:sp>
      <p:pic>
        <p:nvPicPr>
          <p:cNvPr id="7" name="Picture 6"/>
          <p:cNvPicPr>
            <a:picLocks noChangeAspect="1"/>
          </p:cNvPicPr>
          <p:nvPr/>
        </p:nvPicPr>
        <p:blipFill>
          <a:blip r:embed="rId2"/>
          <a:stretch>
            <a:fillRect/>
          </a:stretch>
        </p:blipFill>
        <p:spPr>
          <a:xfrm>
            <a:off x="216792" y="1699110"/>
            <a:ext cx="8710415" cy="3459780"/>
          </a:xfrm>
          <a:prstGeom prst="rect">
            <a:avLst/>
          </a:prstGeom>
        </p:spPr>
      </p:pic>
    </p:spTree>
    <p:extLst>
      <p:ext uri="{BB962C8B-B14F-4D97-AF65-F5344CB8AC3E}">
        <p14:creationId xmlns:p14="http://schemas.microsoft.com/office/powerpoint/2010/main" val="54644062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55650"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a:t>York St John University |</a:t>
            </a:r>
            <a:r>
              <a:rPr lang="en-GB" sz="1000">
                <a:solidFill>
                  <a:srgbClr val="000066"/>
                </a:solidFill>
              </a:rPr>
              <a:t> </a:t>
            </a:r>
            <a:r>
              <a:rPr lang="en-GB" sz="1000">
                <a:solidFill>
                  <a:srgbClr val="008080"/>
                </a:solidFill>
              </a:rPr>
              <a:t>www.yorksj.ac.uk</a:t>
            </a:r>
            <a:endParaRPr lang="en-GB" sz="1000" b="1">
              <a:solidFill>
                <a:srgbClr val="008080"/>
              </a:solidFill>
            </a:endParaRPr>
          </a:p>
        </p:txBody>
      </p:sp>
      <p:pic>
        <p:nvPicPr>
          <p:cNvPr id="5123" name="Picture 3" descr="York St Joh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4"/>
          <p:cNvSpPr>
            <a:spLocks noGrp="1" noChangeArrowheads="1"/>
          </p:cNvSpPr>
          <p:nvPr>
            <p:ph type="title"/>
          </p:nvPr>
        </p:nvSpPr>
        <p:spPr/>
        <p:txBody>
          <a:bodyPr/>
          <a:lstStyle/>
          <a:p>
            <a:r>
              <a:rPr lang="en-US" dirty="0" smtClean="0">
                <a:solidFill>
                  <a:srgbClr val="009999"/>
                </a:solidFill>
              </a:rPr>
              <a:t>Quite Popular</a:t>
            </a:r>
            <a:endParaRPr lang="en-US" dirty="0">
              <a:solidFill>
                <a:srgbClr val="009999"/>
              </a:solidFill>
            </a:endParaRPr>
          </a:p>
        </p:txBody>
      </p:sp>
      <p:sp>
        <p:nvSpPr>
          <p:cNvPr id="5125" name="Rectangle 5"/>
          <p:cNvSpPr>
            <a:spLocks noGrp="1" noChangeArrowheads="1"/>
          </p:cNvSpPr>
          <p:nvPr>
            <p:ph type="body" idx="1"/>
          </p:nvPr>
        </p:nvSpPr>
        <p:spPr/>
        <p:txBody>
          <a:bodyPr/>
          <a:lstStyle/>
          <a:p>
            <a:endParaRPr lang="en-GB" dirty="0" smtClean="0"/>
          </a:p>
        </p:txBody>
      </p:sp>
      <p:pic>
        <p:nvPicPr>
          <p:cNvPr id="4" name="Picture 3"/>
          <p:cNvPicPr>
            <a:picLocks noChangeAspect="1"/>
          </p:cNvPicPr>
          <p:nvPr/>
        </p:nvPicPr>
        <p:blipFill>
          <a:blip r:embed="rId4"/>
          <a:stretch>
            <a:fillRect/>
          </a:stretch>
        </p:blipFill>
        <p:spPr>
          <a:xfrm>
            <a:off x="0" y="1116013"/>
            <a:ext cx="9036496" cy="4055749"/>
          </a:xfrm>
          <a:prstGeom prst="rect">
            <a:avLst/>
          </a:prstGeom>
        </p:spPr>
      </p:pic>
    </p:spTree>
    <p:extLst>
      <p:ext uri="{BB962C8B-B14F-4D97-AF65-F5344CB8AC3E}">
        <p14:creationId xmlns:p14="http://schemas.microsoft.com/office/powerpoint/2010/main" val="4174724563"/>
      </p:ext>
    </p:extLst>
  </p:cSld>
  <p:clrMapOvr>
    <a:masterClrMapping/>
  </p:clrMapOvr>
  <p:transition spd="slow" advClick="0" advTm="2000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 drunk the Kook Aid?</a:t>
            </a:r>
            <a:endParaRPr lang="en-GB" dirty="0"/>
          </a:p>
        </p:txBody>
      </p:sp>
      <p:sp>
        <p:nvSpPr>
          <p:cNvPr id="3" name="Content Placeholder 2"/>
          <p:cNvSpPr>
            <a:spLocks noGrp="1"/>
          </p:cNvSpPr>
          <p:nvPr>
            <p:ph idx="1"/>
          </p:nvPr>
        </p:nvSpPr>
        <p:spPr/>
        <p:txBody>
          <a:bodyPr/>
          <a:lstStyle/>
          <a:p>
            <a:pPr>
              <a:lnSpc>
                <a:spcPct val="150000"/>
              </a:lnSpc>
            </a:pPr>
            <a:r>
              <a:rPr lang="en-GB" dirty="0" smtClean="0"/>
              <a:t>Export to Cloze</a:t>
            </a:r>
          </a:p>
          <a:p>
            <a:pPr>
              <a:lnSpc>
                <a:spcPct val="150000"/>
              </a:lnSpc>
            </a:pPr>
            <a:r>
              <a:rPr lang="en-GB" dirty="0" smtClean="0"/>
              <a:t>No lock in</a:t>
            </a:r>
          </a:p>
          <a:p>
            <a:pPr>
              <a:lnSpc>
                <a:spcPct val="150000"/>
              </a:lnSpc>
            </a:pPr>
            <a:r>
              <a:rPr lang="en-GB" dirty="0" smtClean="0"/>
              <a:t>Limited by Cloze features </a:t>
            </a:r>
            <a:r>
              <a:rPr lang="en-GB" dirty="0" smtClean="0">
                <a:sym typeface="Wingdings" panose="05000000000000000000" pitchFamily="2" charset="2"/>
              </a:rPr>
              <a:t></a:t>
            </a:r>
          </a:p>
          <a:p>
            <a:pPr>
              <a:lnSpc>
                <a:spcPct val="150000"/>
              </a:lnSpc>
            </a:pPr>
            <a:r>
              <a:rPr lang="en-GB" dirty="0"/>
              <a:t>https://github.com/marcusgreen/moodle-gapfill_to_cloze</a:t>
            </a:r>
          </a:p>
        </p:txBody>
      </p:sp>
      <p:pic>
        <p:nvPicPr>
          <p:cNvPr id="1026" name="Picture 2" descr="Kool-ai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74909"/>
            <a:ext cx="1434741" cy="117418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York St Joh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4608198"/>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55650"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a:t>York St John University |</a:t>
            </a:r>
            <a:r>
              <a:rPr lang="en-GB" sz="1000">
                <a:solidFill>
                  <a:srgbClr val="000066"/>
                </a:solidFill>
              </a:rPr>
              <a:t> </a:t>
            </a:r>
            <a:r>
              <a:rPr lang="en-GB" sz="1000">
                <a:solidFill>
                  <a:srgbClr val="008080"/>
                </a:solidFill>
              </a:rPr>
              <a:t>www.yorksj.ac.uk</a:t>
            </a:r>
            <a:endParaRPr lang="en-GB" sz="1000" b="1">
              <a:solidFill>
                <a:srgbClr val="008080"/>
              </a:solidFill>
            </a:endParaRPr>
          </a:p>
        </p:txBody>
      </p:sp>
      <p:pic>
        <p:nvPicPr>
          <p:cNvPr id="5123" name="Picture 3" descr="York St Joh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4"/>
          <p:cNvSpPr>
            <a:spLocks noGrp="1" noChangeArrowheads="1"/>
          </p:cNvSpPr>
          <p:nvPr>
            <p:ph type="title"/>
          </p:nvPr>
        </p:nvSpPr>
        <p:spPr>
          <a:xfrm>
            <a:off x="457200" y="544513"/>
            <a:ext cx="8229600" cy="1143000"/>
          </a:xfrm>
        </p:spPr>
        <p:txBody>
          <a:bodyPr/>
          <a:lstStyle/>
          <a:p>
            <a:r>
              <a:rPr lang="en-US" dirty="0" err="1" smtClean="0">
                <a:solidFill>
                  <a:srgbClr val="009999"/>
                </a:solidFill>
              </a:rPr>
              <a:t>Moodle</a:t>
            </a:r>
            <a:r>
              <a:rPr lang="en-US" dirty="0" smtClean="0">
                <a:solidFill>
                  <a:srgbClr val="009999"/>
                </a:solidFill>
              </a:rPr>
              <a:t> Cloze Question Type</a:t>
            </a:r>
            <a:endParaRPr lang="en-US" dirty="0">
              <a:solidFill>
                <a:srgbClr val="009999"/>
              </a:solidFill>
            </a:endParaRPr>
          </a:p>
        </p:txBody>
      </p:sp>
      <p:sp>
        <p:nvSpPr>
          <p:cNvPr id="5125" name="Rectangle 5"/>
          <p:cNvSpPr>
            <a:spLocks noGrp="1" noChangeArrowheads="1"/>
          </p:cNvSpPr>
          <p:nvPr>
            <p:ph type="body" idx="1"/>
          </p:nvPr>
        </p:nvSpPr>
        <p:spPr/>
        <p:txBody>
          <a:bodyPr/>
          <a:lstStyle/>
          <a:p>
            <a:pPr>
              <a:lnSpc>
                <a:spcPct val="150000"/>
              </a:lnSpc>
            </a:pPr>
            <a:r>
              <a:rPr lang="en-GB" altLang="en-US" dirty="0" smtClean="0"/>
              <a:t>Powerful but complex</a:t>
            </a:r>
          </a:p>
          <a:p>
            <a:pPr>
              <a:lnSpc>
                <a:spcPct val="150000"/>
              </a:lnSpc>
            </a:pPr>
            <a:r>
              <a:rPr lang="en-GB" dirty="0" smtClean="0"/>
              <a:t>Complete the following phrase </a:t>
            </a:r>
            <a:r>
              <a:rPr lang="en-GB" sz="2400" dirty="0" smtClean="0"/>
              <a:t>The</a:t>
            </a:r>
            <a:r>
              <a:rPr lang="en-GB" sz="2400" dirty="0"/>
              <a:t> {1:MULTICHOICE:= </a:t>
            </a:r>
            <a:r>
              <a:rPr lang="en-GB" sz="2400" dirty="0" err="1"/>
              <a:t>cat~rat~dog</a:t>
            </a:r>
            <a:r>
              <a:rPr lang="en-GB" sz="2400" dirty="0"/>
              <a:t>} sat on the {1:MULTICHOICE:= </a:t>
            </a:r>
            <a:r>
              <a:rPr lang="en-GB" sz="2400" dirty="0" err="1"/>
              <a:t>mat~rug~hat</a:t>
            </a:r>
            <a:r>
              <a:rPr lang="en-GB" sz="2400" dirty="0" smtClean="0"/>
              <a:t>}</a:t>
            </a:r>
            <a:endParaRPr lang="en-GB" altLang="en-US" dirty="0" smtClean="0"/>
          </a:p>
          <a:p>
            <a:pPr>
              <a:lnSpc>
                <a:spcPct val="150000"/>
              </a:lnSpc>
            </a:pPr>
            <a:r>
              <a:rPr lang="en-US" dirty="0" smtClean="0"/>
              <a:t>Difficult even for programmers</a:t>
            </a:r>
            <a:endParaRPr lang="en-US" dirty="0"/>
          </a:p>
        </p:txBody>
      </p:sp>
      <p:pic>
        <p:nvPicPr>
          <p:cNvPr id="2" name="Picture 1"/>
          <p:cNvPicPr>
            <a:picLocks noChangeAspect="1"/>
          </p:cNvPicPr>
          <p:nvPr/>
        </p:nvPicPr>
        <p:blipFill>
          <a:blip r:embed="rId4"/>
          <a:stretch>
            <a:fillRect/>
          </a:stretch>
        </p:blipFill>
        <p:spPr>
          <a:xfrm>
            <a:off x="2627784" y="278429"/>
            <a:ext cx="2812024" cy="449619"/>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20000"/>
    </mc:Choice>
    <mc:Fallback xmlns="">
      <p:transition advClick="0" advTm="20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55650"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a:t>York St John University |</a:t>
            </a:r>
            <a:r>
              <a:rPr lang="en-GB" sz="1000">
                <a:solidFill>
                  <a:srgbClr val="000066"/>
                </a:solidFill>
              </a:rPr>
              <a:t> </a:t>
            </a:r>
            <a:r>
              <a:rPr lang="en-GB" sz="1000">
                <a:solidFill>
                  <a:srgbClr val="008080"/>
                </a:solidFill>
              </a:rPr>
              <a:t>www.yorksj.ac.uk</a:t>
            </a:r>
            <a:endParaRPr lang="en-GB" sz="1000" b="1">
              <a:solidFill>
                <a:srgbClr val="008080"/>
              </a:solidFill>
            </a:endParaRPr>
          </a:p>
        </p:txBody>
      </p:sp>
      <p:pic>
        <p:nvPicPr>
          <p:cNvPr id="5123" name="Picture 3" descr="York St Joh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4"/>
          <p:cNvSpPr>
            <a:spLocks noGrp="1" noChangeArrowheads="1"/>
          </p:cNvSpPr>
          <p:nvPr>
            <p:ph type="title"/>
          </p:nvPr>
        </p:nvSpPr>
        <p:spPr/>
        <p:txBody>
          <a:bodyPr/>
          <a:lstStyle/>
          <a:p>
            <a:r>
              <a:rPr lang="en-US" dirty="0" smtClean="0">
                <a:solidFill>
                  <a:srgbClr val="009999"/>
                </a:solidFill>
              </a:rPr>
              <a:t>Further information</a:t>
            </a:r>
            <a:endParaRPr lang="en-US" dirty="0">
              <a:solidFill>
                <a:srgbClr val="009999"/>
              </a:solidFill>
            </a:endParaRPr>
          </a:p>
        </p:txBody>
      </p:sp>
      <p:sp>
        <p:nvSpPr>
          <p:cNvPr id="5125" name="Rectangle 5"/>
          <p:cNvSpPr>
            <a:spLocks noGrp="1" noChangeArrowheads="1"/>
          </p:cNvSpPr>
          <p:nvPr>
            <p:ph type="body" idx="1"/>
          </p:nvPr>
        </p:nvSpPr>
        <p:spPr/>
        <p:txBody>
          <a:bodyPr/>
          <a:lstStyle/>
          <a:p>
            <a:pPr>
              <a:lnSpc>
                <a:spcPct val="150000"/>
              </a:lnSpc>
            </a:pPr>
            <a:r>
              <a:rPr lang="en-US" dirty="0" smtClean="0"/>
              <a:t>Rapid response to bug reports</a:t>
            </a:r>
          </a:p>
          <a:p>
            <a:pPr>
              <a:lnSpc>
                <a:spcPct val="150000"/>
              </a:lnSpc>
            </a:pPr>
            <a:r>
              <a:rPr lang="en-US" dirty="0" smtClean="0"/>
              <a:t>Still being improved</a:t>
            </a:r>
          </a:p>
          <a:p>
            <a:pPr>
              <a:lnSpc>
                <a:spcPct val="150000"/>
              </a:lnSpc>
            </a:pPr>
            <a:r>
              <a:rPr lang="en-US" dirty="0" smtClean="0"/>
              <a:t>All development by Marcus Green</a:t>
            </a:r>
          </a:p>
          <a:p>
            <a:pPr>
              <a:lnSpc>
                <a:spcPct val="150000"/>
              </a:lnSpc>
            </a:pPr>
            <a:r>
              <a:rPr lang="en-US" dirty="0" smtClean="0"/>
              <a:t>Contact details: </a:t>
            </a:r>
            <a:r>
              <a:rPr lang="en-US" dirty="0" smtClean="0">
                <a:hlinkClick r:id="rId4"/>
              </a:rPr>
              <a:t>m.green1@yorksj.ac.uk</a:t>
            </a:r>
            <a:endParaRPr lang="en-US" dirty="0" smtClean="0"/>
          </a:p>
          <a:p>
            <a:pPr>
              <a:lnSpc>
                <a:spcPct val="150000"/>
              </a:lnSpc>
            </a:pPr>
            <a:endParaRPr lang="en-US" dirty="0"/>
          </a:p>
        </p:txBody>
      </p:sp>
    </p:spTree>
    <p:extLst>
      <p:ext uri="{BB962C8B-B14F-4D97-AF65-F5344CB8AC3E}">
        <p14:creationId xmlns:p14="http://schemas.microsoft.com/office/powerpoint/2010/main" val="2929390806"/>
      </p:ext>
    </p:extLst>
  </p:cSld>
  <p:clrMapOvr>
    <a:masterClrMapping/>
  </p:clrMapOvr>
  <mc:AlternateContent xmlns:mc="http://schemas.openxmlformats.org/markup-compatibility/2006" xmlns:p14="http://schemas.microsoft.com/office/powerpoint/2010/main">
    <mc:Choice Requires="p14">
      <p:transition p14:dur="0" advClick="0" advTm="20000"/>
    </mc:Choice>
    <mc:Fallback xmlns="">
      <p:transition advClick="0" advTm="2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55650"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a:t>York St John University |</a:t>
            </a:r>
            <a:r>
              <a:rPr lang="en-GB" sz="1000">
                <a:solidFill>
                  <a:srgbClr val="000066"/>
                </a:solidFill>
              </a:rPr>
              <a:t> </a:t>
            </a:r>
            <a:r>
              <a:rPr lang="en-GB" sz="1000">
                <a:solidFill>
                  <a:srgbClr val="008080"/>
                </a:solidFill>
              </a:rPr>
              <a:t>www.yorksj.ac.uk</a:t>
            </a:r>
            <a:endParaRPr lang="en-GB" sz="1000" b="1">
              <a:solidFill>
                <a:srgbClr val="008080"/>
              </a:solidFill>
            </a:endParaRPr>
          </a:p>
        </p:txBody>
      </p:sp>
      <p:pic>
        <p:nvPicPr>
          <p:cNvPr id="5123" name="Picture 3" descr="York St Joh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4"/>
          <p:cNvSpPr>
            <a:spLocks noGrp="1" noChangeArrowheads="1"/>
          </p:cNvSpPr>
          <p:nvPr>
            <p:ph type="title"/>
          </p:nvPr>
        </p:nvSpPr>
        <p:spPr/>
        <p:txBody>
          <a:bodyPr/>
          <a:lstStyle/>
          <a:p>
            <a:r>
              <a:rPr lang="en-US" dirty="0" smtClean="0">
                <a:solidFill>
                  <a:srgbClr val="009999"/>
                </a:solidFill>
              </a:rPr>
              <a:t>Moodle Cloze Limitations</a:t>
            </a:r>
            <a:endParaRPr lang="en-US" dirty="0">
              <a:solidFill>
                <a:srgbClr val="009999"/>
              </a:solidFill>
            </a:endParaRPr>
          </a:p>
        </p:txBody>
      </p:sp>
      <p:sp>
        <p:nvSpPr>
          <p:cNvPr id="5125" name="Rectangle 5"/>
          <p:cNvSpPr>
            <a:spLocks noGrp="1" noChangeArrowheads="1"/>
          </p:cNvSpPr>
          <p:nvPr>
            <p:ph type="body" idx="1"/>
          </p:nvPr>
        </p:nvSpPr>
        <p:spPr/>
        <p:txBody>
          <a:bodyPr/>
          <a:lstStyle/>
          <a:p>
            <a:pPr>
              <a:lnSpc>
                <a:spcPct val="150000"/>
              </a:lnSpc>
            </a:pPr>
            <a:r>
              <a:rPr lang="en-GB" altLang="en-US" dirty="0" smtClean="0"/>
              <a:t>No Drag Drop (welcome to 1996)</a:t>
            </a:r>
          </a:p>
          <a:p>
            <a:pPr>
              <a:lnSpc>
                <a:spcPct val="150000"/>
              </a:lnSpc>
            </a:pPr>
            <a:r>
              <a:rPr lang="en-GB" dirty="0" smtClean="0"/>
              <a:t>Hard to read/update question text</a:t>
            </a:r>
          </a:p>
          <a:p>
            <a:pPr>
              <a:lnSpc>
                <a:spcPct val="150000"/>
              </a:lnSpc>
            </a:pPr>
            <a:r>
              <a:rPr lang="en-GB" dirty="0" smtClean="0"/>
              <a:t>Inaccessible feedback </a:t>
            </a:r>
          </a:p>
          <a:p>
            <a:pPr>
              <a:lnSpc>
                <a:spcPct val="150000"/>
              </a:lnSpc>
            </a:pPr>
            <a:r>
              <a:rPr lang="en-US" dirty="0" smtClean="0"/>
              <a:t>Oddities such as case sensitivity</a:t>
            </a:r>
          </a:p>
          <a:p>
            <a:pPr lvl="1">
              <a:lnSpc>
                <a:spcPct val="150000"/>
              </a:lnSpc>
            </a:pPr>
            <a:r>
              <a:rPr lang="en-US" sz="2400" dirty="0" smtClean="0"/>
              <a:t>{:mc:=cat} breaks without explanation</a:t>
            </a:r>
          </a:p>
          <a:p>
            <a:pPr lvl="1">
              <a:lnSpc>
                <a:spcPct val="150000"/>
              </a:lnSpc>
            </a:pPr>
            <a:r>
              <a:rPr lang="en-US" sz="2400" dirty="0" smtClean="0"/>
              <a:t>{:MC:=cat} works OK.</a:t>
            </a:r>
          </a:p>
        </p:txBody>
      </p:sp>
    </p:spTree>
    <p:extLst>
      <p:ext uri="{BB962C8B-B14F-4D97-AF65-F5344CB8AC3E}">
        <p14:creationId xmlns:p14="http://schemas.microsoft.com/office/powerpoint/2010/main" val="3652483404"/>
      </p:ext>
    </p:extLst>
  </p:cSld>
  <p:clrMapOvr>
    <a:masterClrMapping/>
  </p:clrMapOvr>
  <mc:AlternateContent xmlns:mc="http://schemas.openxmlformats.org/markup-compatibility/2006" xmlns:p14="http://schemas.microsoft.com/office/powerpoint/2010/main">
    <mc:Choice Requires="p14">
      <p:transition p14:dur="0" advClick="0" advTm="20000"/>
    </mc:Choice>
    <mc:Fallback xmlns="">
      <p:transition advClick="0" advTm="20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55650"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a:t>York St John University |</a:t>
            </a:r>
            <a:r>
              <a:rPr lang="en-GB" sz="1000">
                <a:solidFill>
                  <a:srgbClr val="000066"/>
                </a:solidFill>
              </a:rPr>
              <a:t> </a:t>
            </a:r>
            <a:r>
              <a:rPr lang="en-GB" sz="1000">
                <a:solidFill>
                  <a:srgbClr val="008080"/>
                </a:solidFill>
              </a:rPr>
              <a:t>www.yorksj.ac.uk</a:t>
            </a:r>
            <a:endParaRPr lang="en-GB" sz="1000" b="1">
              <a:solidFill>
                <a:srgbClr val="008080"/>
              </a:solidFill>
            </a:endParaRPr>
          </a:p>
        </p:txBody>
      </p:sp>
      <p:pic>
        <p:nvPicPr>
          <p:cNvPr id="5123" name="Picture 3" descr="York St Joh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4"/>
          <p:cNvSpPr>
            <a:spLocks noGrp="1" noChangeArrowheads="1"/>
          </p:cNvSpPr>
          <p:nvPr>
            <p:ph type="title"/>
          </p:nvPr>
        </p:nvSpPr>
        <p:spPr/>
        <p:txBody>
          <a:bodyPr/>
          <a:lstStyle/>
          <a:p>
            <a:r>
              <a:rPr lang="en-US" dirty="0" smtClean="0">
                <a:solidFill>
                  <a:srgbClr val="009999"/>
                </a:solidFill>
              </a:rPr>
              <a:t>People don’t use Close</a:t>
            </a:r>
            <a:endParaRPr lang="en-US" dirty="0">
              <a:solidFill>
                <a:srgbClr val="009999"/>
              </a:solidFill>
            </a:endParaRPr>
          </a:p>
        </p:txBody>
      </p:sp>
      <p:sp>
        <p:nvSpPr>
          <p:cNvPr id="5125" name="Rectangle 5"/>
          <p:cNvSpPr>
            <a:spLocks noGrp="1" noChangeArrowheads="1"/>
          </p:cNvSpPr>
          <p:nvPr>
            <p:ph type="body" idx="1"/>
          </p:nvPr>
        </p:nvSpPr>
        <p:spPr/>
        <p:txBody>
          <a:bodyPr/>
          <a:lstStyle/>
          <a:p>
            <a:pPr>
              <a:lnSpc>
                <a:spcPct val="150000"/>
              </a:lnSpc>
            </a:pPr>
            <a:r>
              <a:rPr lang="en-GB" altLang="en-US" dirty="0" smtClean="0"/>
              <a:t>Ask </a:t>
            </a:r>
            <a:r>
              <a:rPr lang="en-GB" altLang="en-US" dirty="0"/>
              <a:t>M</a:t>
            </a:r>
            <a:r>
              <a:rPr lang="en-GB" altLang="en-US" dirty="0" smtClean="0"/>
              <a:t>oodle trainers if they teach Cloze?</a:t>
            </a:r>
          </a:p>
          <a:p>
            <a:pPr lvl="1">
              <a:lnSpc>
                <a:spcPct val="150000"/>
              </a:lnSpc>
            </a:pPr>
            <a:r>
              <a:rPr lang="en-GB" altLang="en-US" dirty="0" smtClean="0"/>
              <a:t>They laugh</a:t>
            </a:r>
          </a:p>
          <a:p>
            <a:pPr lvl="1">
              <a:lnSpc>
                <a:spcPct val="150000"/>
              </a:lnSpc>
            </a:pPr>
            <a:r>
              <a:rPr lang="en-GB" altLang="en-US" dirty="0" smtClean="0"/>
              <a:t>York St John question type usage</a:t>
            </a:r>
          </a:p>
          <a:p>
            <a:pPr lvl="2">
              <a:lnSpc>
                <a:spcPct val="150000"/>
              </a:lnSpc>
            </a:pPr>
            <a:r>
              <a:rPr lang="en-GB" dirty="0" smtClean="0"/>
              <a:t>59641 Instances of Multiple Choice</a:t>
            </a:r>
          </a:p>
          <a:p>
            <a:pPr lvl="2">
              <a:lnSpc>
                <a:spcPct val="150000"/>
              </a:lnSpc>
            </a:pPr>
            <a:r>
              <a:rPr lang="en-GB" dirty="0" smtClean="0"/>
              <a:t>758 Instances of Cloze</a:t>
            </a:r>
            <a:endParaRPr lang="en-GB" altLang="en-US" dirty="0" smtClean="0"/>
          </a:p>
        </p:txBody>
      </p:sp>
    </p:spTree>
    <p:extLst>
      <p:ext uri="{BB962C8B-B14F-4D97-AF65-F5344CB8AC3E}">
        <p14:creationId xmlns:p14="http://schemas.microsoft.com/office/powerpoint/2010/main" val="2462181913"/>
      </p:ext>
    </p:extLst>
  </p:cSld>
  <p:clrMapOvr>
    <a:masterClrMapping/>
  </p:clrMapOvr>
  <mc:AlternateContent xmlns:mc="http://schemas.openxmlformats.org/markup-compatibility/2006" xmlns:p14="http://schemas.microsoft.com/office/powerpoint/2010/main">
    <mc:Choice Requires="p14">
      <p:transition p14:dur="0" advClick="0" advTm="20000"/>
    </mc:Choice>
    <mc:Fallback xmlns="">
      <p:transition advClick="0" advTm="20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596" y="754740"/>
            <a:ext cx="8229600" cy="1143000"/>
          </a:xfrm>
        </p:spPr>
        <p:txBody>
          <a:bodyPr/>
          <a:lstStyle/>
          <a:p>
            <a:r>
              <a:rPr lang="en-GB" dirty="0" err="1" smtClean="0"/>
              <a:t>Gapfill</a:t>
            </a:r>
            <a:r>
              <a:rPr lang="en-GB" dirty="0" smtClean="0"/>
              <a:t> Instructions</a:t>
            </a:r>
            <a:endParaRPr lang="en-GB" dirty="0"/>
          </a:p>
        </p:txBody>
      </p:sp>
      <p:sp>
        <p:nvSpPr>
          <p:cNvPr id="3" name="Content Placeholder 2"/>
          <p:cNvSpPr>
            <a:spLocks noGrp="1"/>
          </p:cNvSpPr>
          <p:nvPr>
            <p:ph idx="1"/>
          </p:nvPr>
        </p:nvSpPr>
        <p:spPr/>
        <p:txBody>
          <a:bodyPr/>
          <a:lstStyle/>
          <a:p>
            <a:r>
              <a:rPr lang="en-GB" dirty="0" smtClean="0"/>
              <a:t>You are now going to memorise</a:t>
            </a:r>
          </a:p>
          <a:p>
            <a:r>
              <a:rPr lang="en-GB" dirty="0" smtClean="0"/>
              <a:t>ALL you need to know</a:t>
            </a:r>
          </a:p>
          <a:p>
            <a:r>
              <a:rPr lang="en-GB" dirty="0" smtClean="0"/>
              <a:t>To use the </a:t>
            </a:r>
            <a:r>
              <a:rPr lang="en-GB" dirty="0" err="1" smtClean="0"/>
              <a:t>Gapfill</a:t>
            </a:r>
            <a:r>
              <a:rPr lang="en-GB" dirty="0" smtClean="0"/>
              <a:t> question type</a:t>
            </a:r>
            <a:endParaRPr lang="en-GB" dirty="0"/>
          </a:p>
        </p:txBody>
      </p:sp>
      <p:pic>
        <p:nvPicPr>
          <p:cNvPr id="4" name="Picture 3" descr="York St John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a:stretch>
            <a:fillRect/>
          </a:stretch>
        </p:blipFill>
        <p:spPr>
          <a:xfrm>
            <a:off x="2339752" y="274638"/>
            <a:ext cx="3116850" cy="480102"/>
          </a:xfrm>
          <a:prstGeom prst="rect">
            <a:avLst/>
          </a:prstGeom>
        </p:spPr>
      </p:pic>
    </p:spTree>
    <p:extLst>
      <p:ext uri="{BB962C8B-B14F-4D97-AF65-F5344CB8AC3E}">
        <p14:creationId xmlns:p14="http://schemas.microsoft.com/office/powerpoint/2010/main" val="3893618602"/>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Ready ?</a:t>
            </a:r>
            <a:endParaRPr lang="en-GB" dirty="0"/>
          </a:p>
        </p:txBody>
      </p:sp>
      <p:sp>
        <p:nvSpPr>
          <p:cNvPr id="3" name="Content Placeholder 2"/>
          <p:cNvSpPr>
            <a:spLocks noGrp="1"/>
          </p:cNvSpPr>
          <p:nvPr>
            <p:ph idx="1"/>
          </p:nvPr>
        </p:nvSpPr>
        <p:spPr>
          <a:xfrm>
            <a:off x="179512" y="1600200"/>
            <a:ext cx="8964488" cy="4525963"/>
          </a:xfrm>
        </p:spPr>
        <p:txBody>
          <a:bodyPr/>
          <a:lstStyle/>
          <a:p>
            <a:pPr>
              <a:lnSpc>
                <a:spcPct val="150000"/>
              </a:lnSpc>
            </a:pPr>
            <a:r>
              <a:rPr lang="en-GB" dirty="0" smtClean="0"/>
              <a:t>It’s a single 7 word sentence…</a:t>
            </a:r>
          </a:p>
          <a:p>
            <a:pPr marL="0" indent="0">
              <a:lnSpc>
                <a:spcPct val="150000"/>
              </a:lnSpc>
              <a:buNone/>
            </a:pPr>
            <a:r>
              <a:rPr lang="en-GB" i="1" dirty="0"/>
              <a:t>Put square braces around the missing  </a:t>
            </a:r>
            <a:r>
              <a:rPr lang="en-GB" i="1" dirty="0" smtClean="0"/>
              <a:t>words</a:t>
            </a:r>
          </a:p>
          <a:p>
            <a:pPr>
              <a:lnSpc>
                <a:spcPct val="150000"/>
              </a:lnSpc>
            </a:pPr>
            <a:r>
              <a:rPr lang="en-GB" dirty="0" smtClean="0"/>
              <a:t>Got that?</a:t>
            </a:r>
          </a:p>
          <a:p>
            <a:pPr marL="0" indent="0">
              <a:buNone/>
            </a:pPr>
            <a:endParaRPr lang="en-GB" dirty="0"/>
          </a:p>
          <a:p>
            <a:pPr marL="0" indent="0">
              <a:buNone/>
            </a:pPr>
            <a:endParaRPr lang="en-GB" dirty="0"/>
          </a:p>
        </p:txBody>
      </p:sp>
      <p:pic>
        <p:nvPicPr>
          <p:cNvPr id="4" name="Picture 3" descr="York St John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8931127"/>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55650"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a:t>York St John University |</a:t>
            </a:r>
            <a:r>
              <a:rPr lang="en-GB" sz="1000">
                <a:solidFill>
                  <a:srgbClr val="000066"/>
                </a:solidFill>
              </a:rPr>
              <a:t> </a:t>
            </a:r>
            <a:r>
              <a:rPr lang="en-GB" sz="1000">
                <a:solidFill>
                  <a:srgbClr val="008080"/>
                </a:solidFill>
              </a:rPr>
              <a:t>www.yorksj.ac.uk</a:t>
            </a:r>
            <a:endParaRPr lang="en-GB" sz="1000" b="1">
              <a:solidFill>
                <a:srgbClr val="008080"/>
              </a:solidFill>
            </a:endParaRPr>
          </a:p>
        </p:txBody>
      </p:sp>
      <p:pic>
        <p:nvPicPr>
          <p:cNvPr id="5123" name="Picture 3" descr="York St Joh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4"/>
          <p:cNvSpPr>
            <a:spLocks noGrp="1" noChangeArrowheads="1"/>
          </p:cNvSpPr>
          <p:nvPr>
            <p:ph type="title"/>
          </p:nvPr>
        </p:nvSpPr>
        <p:spPr/>
        <p:txBody>
          <a:bodyPr/>
          <a:lstStyle/>
          <a:p>
            <a:r>
              <a:rPr lang="en-US" dirty="0" smtClean="0">
                <a:solidFill>
                  <a:srgbClr val="009999"/>
                </a:solidFill>
              </a:rPr>
              <a:t>The </a:t>
            </a:r>
            <a:r>
              <a:rPr lang="en-US" dirty="0" err="1" smtClean="0">
                <a:solidFill>
                  <a:srgbClr val="009999"/>
                </a:solidFill>
              </a:rPr>
              <a:t>Gapfill</a:t>
            </a:r>
            <a:r>
              <a:rPr lang="en-US" dirty="0" smtClean="0">
                <a:solidFill>
                  <a:srgbClr val="009999"/>
                </a:solidFill>
              </a:rPr>
              <a:t> Alternative</a:t>
            </a:r>
            <a:endParaRPr lang="en-US" dirty="0">
              <a:solidFill>
                <a:srgbClr val="009999"/>
              </a:solidFill>
            </a:endParaRPr>
          </a:p>
        </p:txBody>
      </p:sp>
      <p:sp>
        <p:nvSpPr>
          <p:cNvPr id="5125" name="Rectangle 5"/>
          <p:cNvSpPr>
            <a:spLocks noGrp="1" noChangeArrowheads="1"/>
          </p:cNvSpPr>
          <p:nvPr>
            <p:ph type="body" idx="1"/>
          </p:nvPr>
        </p:nvSpPr>
        <p:spPr/>
        <p:txBody>
          <a:bodyPr/>
          <a:lstStyle/>
          <a:p>
            <a:pPr>
              <a:lnSpc>
                <a:spcPct val="150000"/>
              </a:lnSpc>
            </a:pPr>
            <a:r>
              <a:rPr lang="en-GB" sz="2800" dirty="0" smtClean="0"/>
              <a:t>Put square braces around the missing words</a:t>
            </a:r>
          </a:p>
          <a:p>
            <a:pPr>
              <a:lnSpc>
                <a:spcPct val="150000"/>
              </a:lnSpc>
            </a:pPr>
            <a:r>
              <a:rPr lang="en-GB" sz="2800" dirty="0" smtClean="0"/>
              <a:t>The [cat] sat on the [mat]</a:t>
            </a:r>
          </a:p>
          <a:p>
            <a:pPr>
              <a:lnSpc>
                <a:spcPct val="150000"/>
              </a:lnSpc>
            </a:pPr>
            <a:r>
              <a:rPr lang="en-GB" sz="2800" dirty="0" err="1" smtClean="0"/>
              <a:t>Gapfill</a:t>
            </a:r>
            <a:r>
              <a:rPr lang="en-GB" sz="2800" dirty="0" smtClean="0"/>
              <a:t>, Dropdowns or </a:t>
            </a:r>
            <a:r>
              <a:rPr lang="en-GB" sz="2800" dirty="0" err="1" smtClean="0">
                <a:solidFill>
                  <a:srgbClr val="FF0000"/>
                </a:solidFill>
              </a:rPr>
              <a:t>Dragdrop</a:t>
            </a:r>
            <a:endParaRPr lang="en-GB" sz="2800" dirty="0" smtClean="0">
              <a:solidFill>
                <a:srgbClr val="FF0000"/>
              </a:solidFill>
            </a:endParaRPr>
          </a:p>
          <a:p>
            <a:pPr lvl="1">
              <a:lnSpc>
                <a:spcPct val="150000"/>
              </a:lnSpc>
            </a:pPr>
            <a:r>
              <a:rPr lang="en-GB" sz="2400" dirty="0" smtClean="0"/>
              <a:t>Welcome to 2015 (it works on Mobile)</a:t>
            </a:r>
          </a:p>
          <a:p>
            <a:pPr>
              <a:lnSpc>
                <a:spcPct val="150000"/>
              </a:lnSpc>
            </a:pPr>
            <a:endParaRPr lang="en-GB" sz="2800" dirty="0" smtClean="0"/>
          </a:p>
        </p:txBody>
      </p:sp>
    </p:spTree>
  </p:cSld>
  <p:clrMapOvr>
    <a:masterClrMapping/>
  </p:clrMapOvr>
  <p:transition spd="slow" advClick="0" advTm="2000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55650"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a:t>York St John University |</a:t>
            </a:r>
            <a:r>
              <a:rPr lang="en-GB" sz="1000">
                <a:solidFill>
                  <a:srgbClr val="000066"/>
                </a:solidFill>
              </a:rPr>
              <a:t> </a:t>
            </a:r>
            <a:r>
              <a:rPr lang="en-GB" sz="1000">
                <a:solidFill>
                  <a:srgbClr val="008080"/>
                </a:solidFill>
              </a:rPr>
              <a:t>www.yorksj.ac.uk</a:t>
            </a:r>
            <a:endParaRPr lang="en-GB" sz="1000" b="1">
              <a:solidFill>
                <a:srgbClr val="008080"/>
              </a:solidFill>
            </a:endParaRPr>
          </a:p>
        </p:txBody>
      </p:sp>
      <p:pic>
        <p:nvPicPr>
          <p:cNvPr id="5123" name="Picture 3" descr="York St Joh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4"/>
          <p:cNvSpPr>
            <a:spLocks noGrp="1" noChangeArrowheads="1"/>
          </p:cNvSpPr>
          <p:nvPr>
            <p:ph type="title"/>
          </p:nvPr>
        </p:nvSpPr>
        <p:spPr/>
        <p:txBody>
          <a:bodyPr/>
          <a:lstStyle/>
          <a:p>
            <a:r>
              <a:rPr lang="en-US" dirty="0" err="1" smtClean="0">
                <a:solidFill>
                  <a:srgbClr val="009999"/>
                </a:solidFill>
              </a:rPr>
              <a:t>DragDrop</a:t>
            </a:r>
            <a:r>
              <a:rPr lang="en-US" dirty="0" smtClean="0">
                <a:solidFill>
                  <a:srgbClr val="009999"/>
                </a:solidFill>
              </a:rPr>
              <a:t> (default)</a:t>
            </a:r>
            <a:endParaRPr lang="en-US" dirty="0">
              <a:solidFill>
                <a:srgbClr val="009999"/>
              </a:solidFill>
            </a:endParaRPr>
          </a:p>
        </p:txBody>
      </p:sp>
      <p:sp>
        <p:nvSpPr>
          <p:cNvPr id="5125" name="Rectangle 5"/>
          <p:cNvSpPr>
            <a:spLocks noGrp="1" noChangeArrowheads="1"/>
          </p:cNvSpPr>
          <p:nvPr>
            <p:ph type="body" idx="1"/>
          </p:nvPr>
        </p:nvSpPr>
        <p:spPr/>
        <p:txBody>
          <a:bodyPr/>
          <a:lstStyle/>
          <a:p>
            <a:endParaRPr lang="en-GB" dirty="0" smtClean="0"/>
          </a:p>
        </p:txBody>
      </p:sp>
      <p:pic>
        <p:nvPicPr>
          <p:cNvPr id="4107" name="Picture 11"/>
          <p:cNvPicPr>
            <a:picLocks noChangeAspect="1" noChangeArrowheads="1"/>
          </p:cNvPicPr>
          <p:nvPr/>
        </p:nvPicPr>
        <p:blipFill>
          <a:blip r:embed="rId4"/>
          <a:srcRect/>
          <a:stretch>
            <a:fillRect/>
          </a:stretch>
        </p:blipFill>
        <p:spPr bwMode="auto">
          <a:xfrm>
            <a:off x="358907" y="3861653"/>
            <a:ext cx="7572428" cy="1596149"/>
          </a:xfrm>
          <a:prstGeom prst="rect">
            <a:avLst/>
          </a:prstGeom>
          <a:noFill/>
          <a:ln w="9525">
            <a:noFill/>
            <a:miter lim="800000"/>
            <a:headEnd/>
            <a:tailEnd/>
          </a:ln>
          <a:effectLst/>
        </p:spPr>
      </p:pic>
      <p:pic>
        <p:nvPicPr>
          <p:cNvPr id="4109" name="Picture 13"/>
          <p:cNvPicPr>
            <a:picLocks noChangeAspect="1" noChangeArrowheads="1"/>
          </p:cNvPicPr>
          <p:nvPr/>
        </p:nvPicPr>
        <p:blipFill>
          <a:blip r:embed="rId5"/>
          <a:srcRect/>
          <a:stretch>
            <a:fillRect/>
          </a:stretch>
        </p:blipFill>
        <p:spPr bwMode="auto">
          <a:xfrm>
            <a:off x="373456" y="1556792"/>
            <a:ext cx="7791450" cy="1885950"/>
          </a:xfrm>
          <a:prstGeom prst="rect">
            <a:avLst/>
          </a:prstGeom>
          <a:noFill/>
          <a:ln w="9525">
            <a:noFill/>
            <a:miter lim="800000"/>
            <a:headEnd/>
            <a:tailEnd/>
          </a:ln>
          <a:effectLst/>
        </p:spPr>
      </p:pic>
    </p:spTree>
  </p:cSld>
  <p:clrMapOvr>
    <a:masterClrMapping/>
  </p:clrMapOvr>
  <p:transition spd="slow" advClick="0" advTm="2000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55650" y="6208713"/>
            <a:ext cx="7848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GB" sz="1000"/>
              <a:t>York St John University |</a:t>
            </a:r>
            <a:r>
              <a:rPr lang="en-GB" sz="1000">
                <a:solidFill>
                  <a:srgbClr val="000066"/>
                </a:solidFill>
              </a:rPr>
              <a:t> </a:t>
            </a:r>
            <a:r>
              <a:rPr lang="en-GB" sz="1000">
                <a:solidFill>
                  <a:srgbClr val="008080"/>
                </a:solidFill>
              </a:rPr>
              <a:t>www.yorksj.ac.uk</a:t>
            </a:r>
            <a:endParaRPr lang="en-GB" sz="1000" b="1">
              <a:solidFill>
                <a:srgbClr val="008080"/>
              </a:solidFill>
            </a:endParaRPr>
          </a:p>
        </p:txBody>
      </p:sp>
      <p:pic>
        <p:nvPicPr>
          <p:cNvPr id="5123" name="Picture 3" descr="York St Joh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5734050"/>
            <a:ext cx="1655763" cy="876300"/>
          </a:xfrm>
          <a:prstGeom prst="rect">
            <a:avLst/>
          </a:prstGeom>
          <a:noFill/>
          <a:extLst>
            <a:ext uri="{909E8E84-426E-40DD-AFC4-6F175D3DCCD1}">
              <a14:hiddenFill xmlns:a14="http://schemas.microsoft.com/office/drawing/2010/main">
                <a:solidFill>
                  <a:srgbClr val="FFFFFF"/>
                </a:solidFill>
              </a14:hiddenFill>
            </a:ext>
          </a:extLst>
        </p:spPr>
      </p:pic>
      <p:sp>
        <p:nvSpPr>
          <p:cNvPr id="5124" name="Rectangle 4"/>
          <p:cNvSpPr>
            <a:spLocks noGrp="1" noChangeArrowheads="1"/>
          </p:cNvSpPr>
          <p:nvPr>
            <p:ph type="title"/>
          </p:nvPr>
        </p:nvSpPr>
        <p:spPr>
          <a:xfrm>
            <a:off x="428596" y="0"/>
            <a:ext cx="8229600" cy="1143000"/>
          </a:xfrm>
        </p:spPr>
        <p:txBody>
          <a:bodyPr/>
          <a:lstStyle/>
          <a:p>
            <a:r>
              <a:rPr lang="en-US" dirty="0" err="1" smtClean="0">
                <a:solidFill>
                  <a:srgbClr val="009999"/>
                </a:solidFill>
              </a:rPr>
              <a:t>DragDrop</a:t>
            </a:r>
            <a:r>
              <a:rPr lang="en-US" dirty="0" smtClean="0">
                <a:solidFill>
                  <a:srgbClr val="009999"/>
                </a:solidFill>
              </a:rPr>
              <a:t> (default)</a:t>
            </a:r>
            <a:endParaRPr lang="en-US" dirty="0">
              <a:solidFill>
                <a:srgbClr val="009999"/>
              </a:solidFill>
            </a:endParaRPr>
          </a:p>
        </p:txBody>
      </p:sp>
      <p:sp>
        <p:nvSpPr>
          <p:cNvPr id="5125" name="Rectangle 5"/>
          <p:cNvSpPr>
            <a:spLocks noGrp="1" noChangeArrowheads="1"/>
          </p:cNvSpPr>
          <p:nvPr>
            <p:ph type="body" idx="1"/>
          </p:nvPr>
        </p:nvSpPr>
        <p:spPr/>
        <p:txBody>
          <a:bodyPr/>
          <a:lstStyle/>
          <a:p>
            <a:endParaRPr lang="en-GB" dirty="0" smtClean="0"/>
          </a:p>
        </p:txBody>
      </p:sp>
      <p:pic>
        <p:nvPicPr>
          <p:cNvPr id="8" name="Picture 7"/>
          <p:cNvPicPr>
            <a:picLocks noChangeAspect="1"/>
          </p:cNvPicPr>
          <p:nvPr/>
        </p:nvPicPr>
        <p:blipFill>
          <a:blip r:embed="rId4"/>
          <a:stretch>
            <a:fillRect/>
          </a:stretch>
        </p:blipFill>
        <p:spPr>
          <a:xfrm>
            <a:off x="153895" y="1988840"/>
            <a:ext cx="8779001" cy="2591025"/>
          </a:xfrm>
          <a:prstGeom prst="rect">
            <a:avLst/>
          </a:prstGeom>
        </p:spPr>
      </p:pic>
    </p:spTree>
  </p:cSld>
  <p:clrMapOvr>
    <a:masterClrMapping/>
  </p:clrMapOvr>
  <p:transition spd="slow" advClick="0" advTm="20000">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650</TotalTime>
  <Words>821</Words>
  <Application>Microsoft Office PowerPoint</Application>
  <PresentationFormat>On-screen Show (4:3)</PresentationFormat>
  <Paragraphs>100</Paragraphs>
  <Slides>20</Slides>
  <Notes>15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Moodle Cloze Question Type</vt:lpstr>
      <vt:lpstr>Moodle Cloze Limitations</vt:lpstr>
      <vt:lpstr>People don’t use Close</vt:lpstr>
      <vt:lpstr>Gapfill Instructions</vt:lpstr>
      <vt:lpstr>Ready ?</vt:lpstr>
      <vt:lpstr>The Gapfill Alternative</vt:lpstr>
      <vt:lpstr>DragDrop (default)</vt:lpstr>
      <vt:lpstr>DragDrop (default)</vt:lpstr>
      <vt:lpstr>Dropdown</vt:lpstr>
      <vt:lpstr>Gapfill (no prompts)</vt:lpstr>
      <vt:lpstr>Details</vt:lpstr>
      <vt:lpstr>Unique to Gapfill</vt:lpstr>
      <vt:lpstr>Ignore duplicates</vt:lpstr>
      <vt:lpstr>Tables with Categories</vt:lpstr>
      <vt:lpstr>Comes with 20 Sample Questions</vt:lpstr>
      <vt:lpstr>The Double Not !!</vt:lpstr>
      <vt:lpstr>Quite Popular</vt:lpstr>
      <vt:lpstr>Not drunk the Kook Aid?</vt:lpstr>
      <vt:lpstr>Further information</vt:lpstr>
    </vt:vector>
  </TitlesOfParts>
  <Company>York St John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Moodle Gapfill Question Type</dc:subject>
  <dc:creator>m.green1@yorksj.ac.uk</dc:creator>
  <cp:keywords>Moodle, Question Type</cp:keywords>
  <cp:lastModifiedBy>r.mardall</cp:lastModifiedBy>
  <cp:revision>95</cp:revision>
  <dcterms:created xsi:type="dcterms:W3CDTF">2006-09-22T12:50:33Z</dcterms:created>
  <dcterms:modified xsi:type="dcterms:W3CDTF">2015-10-06T15:50:29Z</dcterms:modified>
</cp:coreProperties>
</file>