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66" r:id="rId6"/>
    <p:sldId id="267" r:id="rId7"/>
    <p:sldId id="257" r:id="rId8"/>
    <p:sldId id="286" r:id="rId9"/>
    <p:sldId id="262" r:id="rId10"/>
    <p:sldId id="258" r:id="rId11"/>
    <p:sldId id="275" r:id="rId12"/>
    <p:sldId id="288" r:id="rId13"/>
    <p:sldId id="276" r:id="rId14"/>
    <p:sldId id="287" r:id="rId15"/>
    <p:sldId id="271" r:id="rId16"/>
    <p:sldId id="272" r:id="rId17"/>
    <p:sldId id="274" r:id="rId18"/>
    <p:sldId id="284" r:id="rId19"/>
    <p:sldId id="283" r:id="rId20"/>
    <p:sldId id="282" r:id="rId21"/>
    <p:sldId id="268" r:id="rId22"/>
    <p:sldId id="279" r:id="rId23"/>
    <p:sldId id="280" r:id="rId24"/>
  </p:sldIdLst>
  <p:sldSz cx="12192000" cy="6858000"/>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2D9FA-170D-46CE-B977-7C033F7DB6F4}" v="88" dt="2019-05-26T13:45:15.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26" autoAdjust="0"/>
  </p:normalViewPr>
  <p:slideViewPr>
    <p:cSldViewPr snapToGrid="0" snapToObjects="1">
      <p:cViewPr varScale="1">
        <p:scale>
          <a:sx n="71" d="100"/>
          <a:sy n="71" d="100"/>
        </p:scale>
        <p:origin x="456"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A686B-067B-4CA5-98A8-0DF630E7A0C3}" type="datetimeFigureOut">
              <a:rPr lang="en-GB" smtClean="0"/>
              <a:t>09/11/2021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EFD4A-3489-4BD1-8A49-834EDC35476D}" type="slidenum">
              <a:rPr lang="en-GB" smtClean="0"/>
              <a:t>‹#›</a:t>
            </a:fld>
            <a:endParaRPr lang="en-GB"/>
          </a:p>
        </p:txBody>
      </p:sp>
    </p:spTree>
    <p:extLst>
      <p:ext uri="{BB962C8B-B14F-4D97-AF65-F5344CB8AC3E}">
        <p14:creationId xmlns:p14="http://schemas.microsoft.com/office/powerpoint/2010/main" val="270231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1</a:t>
            </a:fld>
            <a:endParaRPr lang="en-GB"/>
          </a:p>
        </p:txBody>
      </p:sp>
    </p:spTree>
    <p:extLst>
      <p:ext uri="{BB962C8B-B14F-4D97-AF65-F5344CB8AC3E}">
        <p14:creationId xmlns:p14="http://schemas.microsoft.com/office/powerpoint/2010/main" val="390806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EFD4A-3489-4BD1-8A49-834EDC35476D}" type="slidenum">
              <a:rPr lang="en-GB" smtClean="0"/>
              <a:t>10</a:t>
            </a:fld>
            <a:endParaRPr lang="en-GB"/>
          </a:p>
        </p:txBody>
      </p:sp>
    </p:spTree>
    <p:extLst>
      <p:ext uri="{BB962C8B-B14F-4D97-AF65-F5344CB8AC3E}">
        <p14:creationId xmlns:p14="http://schemas.microsoft.com/office/powerpoint/2010/main" val="190536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p>
        </p:txBody>
      </p:sp>
      <p:sp>
        <p:nvSpPr>
          <p:cNvPr id="4" name="Slide Number Placeholder 3"/>
          <p:cNvSpPr>
            <a:spLocks noGrp="1"/>
          </p:cNvSpPr>
          <p:nvPr>
            <p:ph type="sldNum" sz="quarter" idx="5"/>
          </p:nvPr>
        </p:nvSpPr>
        <p:spPr/>
        <p:txBody>
          <a:bodyPr/>
          <a:lstStyle/>
          <a:p>
            <a:fld id="{D32EFD4A-3489-4BD1-8A49-834EDC35476D}" type="slidenum">
              <a:rPr lang="en-GB" smtClean="0"/>
              <a:t>12</a:t>
            </a:fld>
            <a:endParaRPr lang="en-GB"/>
          </a:p>
        </p:txBody>
      </p:sp>
    </p:spTree>
    <p:extLst>
      <p:ext uri="{BB962C8B-B14F-4D97-AF65-F5344CB8AC3E}">
        <p14:creationId xmlns:p14="http://schemas.microsoft.com/office/powerpoint/2010/main" val="307384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p>
        </p:txBody>
      </p:sp>
      <p:sp>
        <p:nvSpPr>
          <p:cNvPr id="4" name="Slide Number Placeholder 3"/>
          <p:cNvSpPr>
            <a:spLocks noGrp="1"/>
          </p:cNvSpPr>
          <p:nvPr>
            <p:ph type="sldNum" sz="quarter" idx="5"/>
          </p:nvPr>
        </p:nvSpPr>
        <p:spPr/>
        <p:txBody>
          <a:bodyPr/>
          <a:lstStyle/>
          <a:p>
            <a:fld id="{D32EFD4A-3489-4BD1-8A49-834EDC35476D}" type="slidenum">
              <a:rPr lang="en-GB" smtClean="0"/>
              <a:t>13</a:t>
            </a:fld>
            <a:endParaRPr lang="en-GB"/>
          </a:p>
        </p:txBody>
      </p:sp>
    </p:spTree>
    <p:extLst>
      <p:ext uri="{BB962C8B-B14F-4D97-AF65-F5344CB8AC3E}">
        <p14:creationId xmlns:p14="http://schemas.microsoft.com/office/powerpoint/2010/main" val="338061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p>
        </p:txBody>
      </p:sp>
      <p:sp>
        <p:nvSpPr>
          <p:cNvPr id="4" name="Slide Number Placeholder 3"/>
          <p:cNvSpPr>
            <a:spLocks noGrp="1"/>
          </p:cNvSpPr>
          <p:nvPr>
            <p:ph type="sldNum" sz="quarter" idx="5"/>
          </p:nvPr>
        </p:nvSpPr>
        <p:spPr/>
        <p:txBody>
          <a:bodyPr/>
          <a:lstStyle/>
          <a:p>
            <a:fld id="{D32EFD4A-3489-4BD1-8A49-834EDC35476D}" type="slidenum">
              <a:rPr lang="en-GB" smtClean="0"/>
              <a:t>14</a:t>
            </a:fld>
            <a:endParaRPr lang="en-GB"/>
          </a:p>
        </p:txBody>
      </p:sp>
    </p:spTree>
    <p:extLst>
      <p:ext uri="{BB962C8B-B14F-4D97-AF65-F5344CB8AC3E}">
        <p14:creationId xmlns:p14="http://schemas.microsoft.com/office/powerpoint/2010/main" val="336404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32EFD4A-3489-4BD1-8A49-834EDC35476D}" type="slidenum">
              <a:rPr lang="en-GB" smtClean="0"/>
              <a:t>15</a:t>
            </a:fld>
            <a:endParaRPr lang="en-GB"/>
          </a:p>
        </p:txBody>
      </p:sp>
    </p:spTree>
    <p:extLst>
      <p:ext uri="{BB962C8B-B14F-4D97-AF65-F5344CB8AC3E}">
        <p14:creationId xmlns:p14="http://schemas.microsoft.com/office/powerpoint/2010/main" val="2267089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EFD4A-3489-4BD1-8A49-834EDC35476D}" type="slidenum">
              <a:rPr lang="en-GB" smtClean="0"/>
              <a:t>16</a:t>
            </a:fld>
            <a:endParaRPr lang="en-GB"/>
          </a:p>
        </p:txBody>
      </p:sp>
    </p:spTree>
    <p:extLst>
      <p:ext uri="{BB962C8B-B14F-4D97-AF65-F5344CB8AC3E}">
        <p14:creationId xmlns:p14="http://schemas.microsoft.com/office/powerpoint/2010/main" val="3579812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p>
        </p:txBody>
      </p:sp>
      <p:sp>
        <p:nvSpPr>
          <p:cNvPr id="4" name="Slide Number Placeholder 3"/>
          <p:cNvSpPr>
            <a:spLocks noGrp="1"/>
          </p:cNvSpPr>
          <p:nvPr>
            <p:ph type="sldNum" sz="quarter" idx="5"/>
          </p:nvPr>
        </p:nvSpPr>
        <p:spPr/>
        <p:txBody>
          <a:bodyPr/>
          <a:lstStyle/>
          <a:p>
            <a:fld id="{D32EFD4A-3489-4BD1-8A49-834EDC35476D}" type="slidenum">
              <a:rPr lang="en-GB" smtClean="0"/>
              <a:t>17</a:t>
            </a:fld>
            <a:endParaRPr lang="en-GB"/>
          </a:p>
        </p:txBody>
      </p:sp>
    </p:spTree>
    <p:extLst>
      <p:ext uri="{BB962C8B-B14F-4D97-AF65-F5344CB8AC3E}">
        <p14:creationId xmlns:p14="http://schemas.microsoft.com/office/powerpoint/2010/main" val="258587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18</a:t>
            </a:fld>
            <a:endParaRPr lang="en-GB"/>
          </a:p>
        </p:txBody>
      </p:sp>
    </p:spTree>
    <p:extLst>
      <p:ext uri="{BB962C8B-B14F-4D97-AF65-F5344CB8AC3E}">
        <p14:creationId xmlns:p14="http://schemas.microsoft.com/office/powerpoint/2010/main" val="218701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EFD4A-3489-4BD1-8A49-834EDC35476D}" type="slidenum">
              <a:rPr lang="en-GB" smtClean="0"/>
              <a:t>19</a:t>
            </a:fld>
            <a:endParaRPr lang="en-GB"/>
          </a:p>
        </p:txBody>
      </p:sp>
    </p:spTree>
    <p:extLst>
      <p:ext uri="{BB962C8B-B14F-4D97-AF65-F5344CB8AC3E}">
        <p14:creationId xmlns:p14="http://schemas.microsoft.com/office/powerpoint/2010/main" val="346521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2</a:t>
            </a:fld>
            <a:endParaRPr lang="en-GB"/>
          </a:p>
        </p:txBody>
      </p:sp>
    </p:spTree>
    <p:extLst>
      <p:ext uri="{BB962C8B-B14F-4D97-AF65-F5344CB8AC3E}">
        <p14:creationId xmlns:p14="http://schemas.microsoft.com/office/powerpoint/2010/main" val="211485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3</a:t>
            </a:fld>
            <a:endParaRPr lang="en-GB"/>
          </a:p>
        </p:txBody>
      </p:sp>
    </p:spTree>
    <p:extLst>
      <p:ext uri="{BB962C8B-B14F-4D97-AF65-F5344CB8AC3E}">
        <p14:creationId xmlns:p14="http://schemas.microsoft.com/office/powerpoint/2010/main" val="185107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4</a:t>
            </a:fld>
            <a:endParaRPr lang="en-GB"/>
          </a:p>
        </p:txBody>
      </p:sp>
    </p:spTree>
    <p:extLst>
      <p:ext uri="{BB962C8B-B14F-4D97-AF65-F5344CB8AC3E}">
        <p14:creationId xmlns:p14="http://schemas.microsoft.com/office/powerpoint/2010/main" val="119431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5</a:t>
            </a:fld>
            <a:endParaRPr lang="en-GB"/>
          </a:p>
        </p:txBody>
      </p:sp>
    </p:spTree>
    <p:extLst>
      <p:ext uri="{BB962C8B-B14F-4D97-AF65-F5344CB8AC3E}">
        <p14:creationId xmlns:p14="http://schemas.microsoft.com/office/powerpoint/2010/main" val="172191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2EFD4A-3489-4BD1-8A49-834EDC35476D}" type="slidenum">
              <a:rPr lang="en-GB" smtClean="0"/>
              <a:t>6</a:t>
            </a:fld>
            <a:endParaRPr lang="en-GB"/>
          </a:p>
        </p:txBody>
      </p:sp>
    </p:spTree>
    <p:extLst>
      <p:ext uri="{BB962C8B-B14F-4D97-AF65-F5344CB8AC3E}">
        <p14:creationId xmlns:p14="http://schemas.microsoft.com/office/powerpoint/2010/main" val="1133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2EFD4A-3489-4BD1-8A49-834EDC35476D}" type="slidenum">
              <a:rPr lang="en-GB" smtClean="0"/>
              <a:t>7</a:t>
            </a:fld>
            <a:endParaRPr lang="en-GB"/>
          </a:p>
        </p:txBody>
      </p:sp>
    </p:spTree>
    <p:extLst>
      <p:ext uri="{BB962C8B-B14F-4D97-AF65-F5344CB8AC3E}">
        <p14:creationId xmlns:p14="http://schemas.microsoft.com/office/powerpoint/2010/main" val="256761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2EFD4A-3489-4BD1-8A49-834EDC35476D}" type="slidenum">
              <a:rPr lang="en-GB" smtClean="0"/>
              <a:t>8</a:t>
            </a:fld>
            <a:endParaRPr lang="en-GB"/>
          </a:p>
        </p:txBody>
      </p:sp>
    </p:spTree>
    <p:extLst>
      <p:ext uri="{BB962C8B-B14F-4D97-AF65-F5344CB8AC3E}">
        <p14:creationId xmlns:p14="http://schemas.microsoft.com/office/powerpoint/2010/main" val="118049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2EFD4A-3489-4BD1-8A49-834EDC35476D}" type="slidenum">
              <a:rPr lang="en-GB" smtClean="0"/>
              <a:t>9</a:t>
            </a:fld>
            <a:endParaRPr lang="en-GB"/>
          </a:p>
        </p:txBody>
      </p:sp>
    </p:spTree>
    <p:extLst>
      <p:ext uri="{BB962C8B-B14F-4D97-AF65-F5344CB8AC3E}">
        <p14:creationId xmlns:p14="http://schemas.microsoft.com/office/powerpoint/2010/main" val="3890849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FA84C00-F31F-4B91-BB46-2C87D3F2DBBC}"/>
              </a:ext>
            </a:extLst>
          </p:cNvPr>
          <p:cNvSpPr>
            <a:spLocks noChangeArrowheads="1"/>
          </p:cNvSpPr>
          <p:nvPr/>
        </p:nvSpPr>
        <p:spPr bwMode="auto">
          <a:xfrm>
            <a:off x="0" y="1"/>
            <a:ext cx="12192000" cy="5516563"/>
          </a:xfrm>
          <a:prstGeom prst="rect">
            <a:avLst/>
          </a:prstGeom>
          <a:solidFill>
            <a:srgbClr val="6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endParaRPr lang="en-US" altLang="en-US" sz="2400">
              <a:solidFill>
                <a:srgbClr val="663366"/>
              </a:solidFill>
            </a:endParaRPr>
          </a:p>
        </p:txBody>
      </p:sp>
      <p:pic>
        <p:nvPicPr>
          <p:cNvPr id="5" name="Picture 8">
            <a:extLst>
              <a:ext uri="{FF2B5EF4-FFF2-40B4-BE49-F238E27FC236}">
                <a16:creationId xmlns:a16="http://schemas.microsoft.com/office/drawing/2014/main" id="{7D1FB049-BB53-4CB4-BF25-80F5EFC5EE3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5600" y="5843588"/>
            <a:ext cx="2590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1"/>
          <p:cNvSpPr>
            <a:spLocks noGrp="1" noChangeArrowheads="1"/>
          </p:cNvSpPr>
          <p:nvPr>
            <p:ph type="ctrTitle" sz="quarter"/>
          </p:nvPr>
        </p:nvSpPr>
        <p:spPr>
          <a:xfrm>
            <a:off x="1007533" y="476251"/>
            <a:ext cx="10363200" cy="1470025"/>
          </a:xfrm>
        </p:spPr>
        <p:txBody>
          <a:bodyPr/>
          <a:lstStyle>
            <a:lvl1pPr>
              <a:defRPr>
                <a:solidFill>
                  <a:schemeClr val="bg1"/>
                </a:solidFill>
              </a:defRPr>
            </a:lvl1pPr>
          </a:lstStyle>
          <a:p>
            <a:r>
              <a:rPr lang="en-US"/>
              <a:t>Click to edit Master title style</a:t>
            </a:r>
            <a:endParaRPr lang="en-GB"/>
          </a:p>
        </p:txBody>
      </p:sp>
      <p:sp>
        <p:nvSpPr>
          <p:cNvPr id="8204" name="Rectangle 12"/>
          <p:cNvSpPr>
            <a:spLocks noGrp="1" noChangeArrowheads="1"/>
          </p:cNvSpPr>
          <p:nvPr>
            <p:ph type="subTitle" sz="quarter" idx="1"/>
          </p:nvPr>
        </p:nvSpPr>
        <p:spPr>
          <a:xfrm>
            <a:off x="1102784" y="2420938"/>
            <a:ext cx="10081683" cy="1752600"/>
          </a:xfrm>
        </p:spPr>
        <p:txBody>
          <a:bodyPr/>
          <a:lstStyle>
            <a:lvl1pPr marL="0" indent="0">
              <a:defRPr b="1">
                <a:solidFill>
                  <a:schemeClr val="bg1"/>
                </a:solidFill>
              </a:defRPr>
            </a:lvl1pPr>
          </a:lstStyle>
          <a:p>
            <a:r>
              <a:rPr lang="en-US"/>
              <a:t>Click to edit Master subtitle style</a:t>
            </a:r>
            <a:endParaRPr lang="en-GB"/>
          </a:p>
        </p:txBody>
      </p:sp>
      <p:sp>
        <p:nvSpPr>
          <p:cNvPr id="6" name="Rectangle 6">
            <a:extLst>
              <a:ext uri="{FF2B5EF4-FFF2-40B4-BE49-F238E27FC236}">
                <a16:creationId xmlns:a16="http://schemas.microsoft.com/office/drawing/2014/main" id="{38DB4631-A339-44AF-8E92-AFB81C7BFE12}"/>
              </a:ext>
            </a:extLst>
          </p:cNvPr>
          <p:cNvSpPr>
            <a:spLocks noGrp="1" noChangeArrowheads="1"/>
          </p:cNvSpPr>
          <p:nvPr>
            <p:ph type="sldNum" sz="quarter" idx="10"/>
          </p:nvPr>
        </p:nvSpPr>
        <p:spPr>
          <a:xfrm>
            <a:off x="8737600" y="6245225"/>
            <a:ext cx="2844800" cy="476250"/>
          </a:xfrm>
        </p:spPr>
        <p:txBody>
          <a:bodyPr/>
          <a:lstStyle>
            <a:lvl1pPr>
              <a:defRPr smtClean="0"/>
            </a:lvl1pPr>
          </a:lstStyle>
          <a:p>
            <a:fld id="{0F9B2767-A541-4CBD-9F17-0A5B9C28C0E6}" type="slidenum">
              <a:rPr lang="en-GB" smtClean="0"/>
              <a:t>‹#›</a:t>
            </a:fld>
            <a:endParaRPr lang="en-GB"/>
          </a:p>
        </p:txBody>
      </p:sp>
    </p:spTree>
    <p:extLst>
      <p:ext uri="{BB962C8B-B14F-4D97-AF65-F5344CB8AC3E}">
        <p14:creationId xmlns:p14="http://schemas.microsoft.com/office/powerpoint/2010/main" val="54281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5407BC4-182C-4CFA-B261-5C690FFE6BB7}"/>
              </a:ext>
            </a:extLst>
          </p:cNvPr>
          <p:cNvSpPr>
            <a:spLocks noGrp="1" noChangeArrowheads="1"/>
          </p:cNvSpPr>
          <p:nvPr>
            <p:ph type="dt" sz="half" idx="10"/>
          </p:nvPr>
        </p:nvSpPr>
        <p:spPr>
          <a:ln/>
        </p:spPr>
        <p:txBody>
          <a:bodyPr/>
          <a:lstStyle>
            <a:lvl1pPr>
              <a:defRPr/>
            </a:lvl1pPr>
          </a:lstStyle>
          <a:p>
            <a:endParaRPr lang="en-GB"/>
          </a:p>
        </p:txBody>
      </p:sp>
      <p:sp>
        <p:nvSpPr>
          <p:cNvPr id="5" name="Rectangle 5">
            <a:extLst>
              <a:ext uri="{FF2B5EF4-FFF2-40B4-BE49-F238E27FC236}">
                <a16:creationId xmlns:a16="http://schemas.microsoft.com/office/drawing/2014/main" id="{7533B926-1D35-4C83-A8FB-C9F3A7A02701}"/>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6" name="Rectangle 6">
            <a:extLst>
              <a:ext uri="{FF2B5EF4-FFF2-40B4-BE49-F238E27FC236}">
                <a16:creationId xmlns:a16="http://schemas.microsoft.com/office/drawing/2014/main" id="{055EACAA-AFB6-4744-8078-D4850DF04EDF}"/>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1724549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195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5" y="609600"/>
            <a:ext cx="7571316" cy="5195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5E910AC-F1F3-4835-BC80-841657CFAD5C}"/>
              </a:ext>
            </a:extLst>
          </p:cNvPr>
          <p:cNvSpPr>
            <a:spLocks noGrp="1" noChangeArrowheads="1"/>
          </p:cNvSpPr>
          <p:nvPr>
            <p:ph type="dt" sz="half" idx="10"/>
          </p:nvPr>
        </p:nvSpPr>
        <p:spPr>
          <a:ln/>
        </p:spPr>
        <p:txBody>
          <a:bodyPr/>
          <a:lstStyle>
            <a:lvl1pPr>
              <a:defRPr/>
            </a:lvl1pPr>
          </a:lstStyle>
          <a:p>
            <a:endParaRPr lang="en-GB"/>
          </a:p>
        </p:txBody>
      </p:sp>
      <p:sp>
        <p:nvSpPr>
          <p:cNvPr id="5" name="Rectangle 5">
            <a:extLst>
              <a:ext uri="{FF2B5EF4-FFF2-40B4-BE49-F238E27FC236}">
                <a16:creationId xmlns:a16="http://schemas.microsoft.com/office/drawing/2014/main" id="{3F8D4DC3-13FA-4B01-86F0-AD0A28E1EEF1}"/>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6" name="Rectangle 6">
            <a:extLst>
              <a:ext uri="{FF2B5EF4-FFF2-40B4-BE49-F238E27FC236}">
                <a16:creationId xmlns:a16="http://schemas.microsoft.com/office/drawing/2014/main" id="{DF8D2BD7-1725-4BC6-AFA8-DE5E2257E7B9}"/>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190157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E70C65D-4F95-4CB0-827A-30ABAED4F748}"/>
              </a:ext>
            </a:extLst>
          </p:cNvPr>
          <p:cNvSpPr>
            <a:spLocks noGrp="1" noChangeArrowheads="1"/>
          </p:cNvSpPr>
          <p:nvPr>
            <p:ph type="dt" sz="half" idx="10"/>
          </p:nvPr>
        </p:nvSpPr>
        <p:spPr>
          <a:ln/>
        </p:spPr>
        <p:txBody>
          <a:bodyPr/>
          <a:lstStyle>
            <a:lvl1pPr>
              <a:defRPr/>
            </a:lvl1pPr>
          </a:lstStyle>
          <a:p>
            <a:endParaRPr lang="en-GB"/>
          </a:p>
        </p:txBody>
      </p:sp>
      <p:sp>
        <p:nvSpPr>
          <p:cNvPr id="5" name="Rectangle 5">
            <a:extLst>
              <a:ext uri="{FF2B5EF4-FFF2-40B4-BE49-F238E27FC236}">
                <a16:creationId xmlns:a16="http://schemas.microsoft.com/office/drawing/2014/main" id="{84987FA0-6FEF-47D1-BFD5-6E1C74072EC3}"/>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6" name="Rectangle 6">
            <a:extLst>
              <a:ext uri="{FF2B5EF4-FFF2-40B4-BE49-F238E27FC236}">
                <a16:creationId xmlns:a16="http://schemas.microsoft.com/office/drawing/2014/main" id="{37D38BF2-D589-4A3A-8899-CB66F0E0A05D}"/>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408400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F6121047-6E1E-4F6B-A714-9440B119247E}"/>
              </a:ext>
            </a:extLst>
          </p:cNvPr>
          <p:cNvSpPr>
            <a:spLocks noGrp="1" noChangeArrowheads="1"/>
          </p:cNvSpPr>
          <p:nvPr>
            <p:ph type="dt" sz="half" idx="10"/>
          </p:nvPr>
        </p:nvSpPr>
        <p:spPr>
          <a:ln/>
        </p:spPr>
        <p:txBody>
          <a:bodyPr/>
          <a:lstStyle>
            <a:lvl1pPr>
              <a:defRPr/>
            </a:lvl1pPr>
          </a:lstStyle>
          <a:p>
            <a:endParaRPr lang="en-GB"/>
          </a:p>
        </p:txBody>
      </p:sp>
      <p:sp>
        <p:nvSpPr>
          <p:cNvPr id="5" name="Rectangle 5">
            <a:extLst>
              <a:ext uri="{FF2B5EF4-FFF2-40B4-BE49-F238E27FC236}">
                <a16:creationId xmlns:a16="http://schemas.microsoft.com/office/drawing/2014/main" id="{0429ADC7-CA0F-4699-A6E5-909BE85E78E2}"/>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6" name="Rectangle 6">
            <a:extLst>
              <a:ext uri="{FF2B5EF4-FFF2-40B4-BE49-F238E27FC236}">
                <a16:creationId xmlns:a16="http://schemas.microsoft.com/office/drawing/2014/main" id="{F993EA37-692D-4D7B-9736-780A2F488772}"/>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242468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989138"/>
            <a:ext cx="508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9138"/>
            <a:ext cx="508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83888BB-F89D-4079-9CB1-C240C54A011F}"/>
              </a:ext>
            </a:extLst>
          </p:cNvPr>
          <p:cNvSpPr>
            <a:spLocks noGrp="1" noChangeArrowheads="1"/>
          </p:cNvSpPr>
          <p:nvPr>
            <p:ph type="dt" sz="half" idx="10"/>
          </p:nvPr>
        </p:nvSpPr>
        <p:spPr>
          <a:ln/>
        </p:spPr>
        <p:txBody>
          <a:bodyPr/>
          <a:lstStyle>
            <a:lvl1pPr>
              <a:defRPr/>
            </a:lvl1pPr>
          </a:lstStyle>
          <a:p>
            <a:endParaRPr lang="en-GB"/>
          </a:p>
        </p:txBody>
      </p:sp>
      <p:sp>
        <p:nvSpPr>
          <p:cNvPr id="6" name="Rectangle 5">
            <a:extLst>
              <a:ext uri="{FF2B5EF4-FFF2-40B4-BE49-F238E27FC236}">
                <a16:creationId xmlns:a16="http://schemas.microsoft.com/office/drawing/2014/main" id="{80465278-818B-4174-AF0F-67AED9FBE529}"/>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7" name="Rectangle 6">
            <a:extLst>
              <a:ext uri="{FF2B5EF4-FFF2-40B4-BE49-F238E27FC236}">
                <a16:creationId xmlns:a16="http://schemas.microsoft.com/office/drawing/2014/main" id="{517CB0A1-A576-4621-BF7B-E8CA4A9B3A65}"/>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237043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08A4867-9D3F-468B-8E4E-DFED8116D31D}"/>
              </a:ext>
            </a:extLst>
          </p:cNvPr>
          <p:cNvSpPr>
            <a:spLocks noGrp="1" noChangeArrowheads="1"/>
          </p:cNvSpPr>
          <p:nvPr>
            <p:ph type="dt" sz="half" idx="10"/>
          </p:nvPr>
        </p:nvSpPr>
        <p:spPr>
          <a:ln/>
        </p:spPr>
        <p:txBody>
          <a:bodyPr/>
          <a:lstStyle>
            <a:lvl1pPr>
              <a:defRPr/>
            </a:lvl1pPr>
          </a:lstStyle>
          <a:p>
            <a:endParaRPr lang="en-GB"/>
          </a:p>
        </p:txBody>
      </p:sp>
      <p:sp>
        <p:nvSpPr>
          <p:cNvPr id="8" name="Rectangle 5">
            <a:extLst>
              <a:ext uri="{FF2B5EF4-FFF2-40B4-BE49-F238E27FC236}">
                <a16:creationId xmlns:a16="http://schemas.microsoft.com/office/drawing/2014/main" id="{083C483B-0820-4150-8DCA-6DF426D46E40}"/>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9" name="Rectangle 6">
            <a:extLst>
              <a:ext uri="{FF2B5EF4-FFF2-40B4-BE49-F238E27FC236}">
                <a16:creationId xmlns:a16="http://schemas.microsoft.com/office/drawing/2014/main" id="{11C6C6A3-C6CC-4A99-A679-C4F042CA1BE4}"/>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22398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166EA55-1FBC-44A1-894B-B442A985B6D1}"/>
              </a:ext>
            </a:extLst>
          </p:cNvPr>
          <p:cNvSpPr>
            <a:spLocks noGrp="1" noChangeArrowheads="1"/>
          </p:cNvSpPr>
          <p:nvPr>
            <p:ph type="dt" sz="half" idx="10"/>
          </p:nvPr>
        </p:nvSpPr>
        <p:spPr>
          <a:ln/>
        </p:spPr>
        <p:txBody>
          <a:bodyPr/>
          <a:lstStyle>
            <a:lvl1pPr>
              <a:defRPr/>
            </a:lvl1pPr>
          </a:lstStyle>
          <a:p>
            <a:endParaRPr lang="en-GB"/>
          </a:p>
        </p:txBody>
      </p:sp>
      <p:sp>
        <p:nvSpPr>
          <p:cNvPr id="4" name="Rectangle 5">
            <a:extLst>
              <a:ext uri="{FF2B5EF4-FFF2-40B4-BE49-F238E27FC236}">
                <a16:creationId xmlns:a16="http://schemas.microsoft.com/office/drawing/2014/main" id="{A3C087E8-2D2B-4C91-AB54-656BDD6B44E2}"/>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5" name="Rectangle 6">
            <a:extLst>
              <a:ext uri="{FF2B5EF4-FFF2-40B4-BE49-F238E27FC236}">
                <a16:creationId xmlns:a16="http://schemas.microsoft.com/office/drawing/2014/main" id="{7F2EEE13-2A38-440D-9E24-A194CE977B39}"/>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346075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25A0E6-7AEC-4CEF-ACB0-7F7A3CA2CFE7}"/>
              </a:ext>
            </a:extLst>
          </p:cNvPr>
          <p:cNvSpPr>
            <a:spLocks noGrp="1" noChangeArrowheads="1"/>
          </p:cNvSpPr>
          <p:nvPr>
            <p:ph type="dt" sz="half" idx="10"/>
          </p:nvPr>
        </p:nvSpPr>
        <p:spPr>
          <a:ln/>
        </p:spPr>
        <p:txBody>
          <a:bodyPr/>
          <a:lstStyle>
            <a:lvl1pPr>
              <a:defRPr/>
            </a:lvl1pPr>
          </a:lstStyle>
          <a:p>
            <a:endParaRPr lang="en-GB"/>
          </a:p>
        </p:txBody>
      </p:sp>
      <p:sp>
        <p:nvSpPr>
          <p:cNvPr id="3" name="Rectangle 5">
            <a:extLst>
              <a:ext uri="{FF2B5EF4-FFF2-40B4-BE49-F238E27FC236}">
                <a16:creationId xmlns:a16="http://schemas.microsoft.com/office/drawing/2014/main" id="{7F2BA955-61FB-4A15-93CA-853A457AD8B0}"/>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4" name="Rectangle 6">
            <a:extLst>
              <a:ext uri="{FF2B5EF4-FFF2-40B4-BE49-F238E27FC236}">
                <a16:creationId xmlns:a16="http://schemas.microsoft.com/office/drawing/2014/main" id="{A996BB3E-667F-43E6-8529-10266AD46181}"/>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98387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4C097937-EE38-4A52-B642-B701AEAC873E}"/>
              </a:ext>
            </a:extLst>
          </p:cNvPr>
          <p:cNvSpPr>
            <a:spLocks noGrp="1" noChangeArrowheads="1"/>
          </p:cNvSpPr>
          <p:nvPr>
            <p:ph type="dt" sz="half" idx="10"/>
          </p:nvPr>
        </p:nvSpPr>
        <p:spPr>
          <a:ln/>
        </p:spPr>
        <p:txBody>
          <a:bodyPr/>
          <a:lstStyle>
            <a:lvl1pPr>
              <a:defRPr/>
            </a:lvl1pPr>
          </a:lstStyle>
          <a:p>
            <a:endParaRPr lang="en-GB"/>
          </a:p>
        </p:txBody>
      </p:sp>
      <p:sp>
        <p:nvSpPr>
          <p:cNvPr id="6" name="Rectangle 5">
            <a:extLst>
              <a:ext uri="{FF2B5EF4-FFF2-40B4-BE49-F238E27FC236}">
                <a16:creationId xmlns:a16="http://schemas.microsoft.com/office/drawing/2014/main" id="{7F06FC52-83E3-4DB1-8C98-58208ED41A59}"/>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7" name="Rectangle 6">
            <a:extLst>
              <a:ext uri="{FF2B5EF4-FFF2-40B4-BE49-F238E27FC236}">
                <a16:creationId xmlns:a16="http://schemas.microsoft.com/office/drawing/2014/main" id="{DA607BC0-0296-429E-8633-3A1079D1C4F6}"/>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205795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BEF0F3CF-8B93-4534-831F-F9C21CCBCD7E}"/>
              </a:ext>
            </a:extLst>
          </p:cNvPr>
          <p:cNvSpPr>
            <a:spLocks noGrp="1" noChangeArrowheads="1"/>
          </p:cNvSpPr>
          <p:nvPr>
            <p:ph type="dt" sz="half" idx="10"/>
          </p:nvPr>
        </p:nvSpPr>
        <p:spPr>
          <a:ln/>
        </p:spPr>
        <p:txBody>
          <a:bodyPr/>
          <a:lstStyle>
            <a:lvl1pPr>
              <a:defRPr/>
            </a:lvl1pPr>
          </a:lstStyle>
          <a:p>
            <a:endParaRPr lang="en-GB"/>
          </a:p>
        </p:txBody>
      </p:sp>
      <p:sp>
        <p:nvSpPr>
          <p:cNvPr id="6" name="Rectangle 5">
            <a:extLst>
              <a:ext uri="{FF2B5EF4-FFF2-40B4-BE49-F238E27FC236}">
                <a16:creationId xmlns:a16="http://schemas.microsoft.com/office/drawing/2014/main" id="{D6E2EA1D-8630-418E-984F-130D8CEA1122}"/>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7" name="Rectangle 6">
            <a:extLst>
              <a:ext uri="{FF2B5EF4-FFF2-40B4-BE49-F238E27FC236}">
                <a16:creationId xmlns:a16="http://schemas.microsoft.com/office/drawing/2014/main" id="{0BE662AC-26CC-4087-BBDD-B8D9928EAC71}"/>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311746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A2922EC9-CC96-4749-9135-01BFF6541241}"/>
              </a:ext>
            </a:extLst>
          </p:cNvPr>
          <p:cNvSpPr>
            <a:spLocks noChangeArrowheads="1"/>
          </p:cNvSpPr>
          <p:nvPr/>
        </p:nvSpPr>
        <p:spPr bwMode="auto">
          <a:xfrm>
            <a:off x="1" y="1"/>
            <a:ext cx="12187767" cy="6873875"/>
          </a:xfrm>
          <a:prstGeom prst="rect">
            <a:avLst/>
          </a:prstGeom>
          <a:solidFill>
            <a:srgbClr val="6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GB" altLang="en-US" sz="2400">
                <a:solidFill>
                  <a:srgbClr val="663366"/>
                </a:solidFill>
              </a:rPr>
              <a:t>∂</a:t>
            </a:r>
          </a:p>
        </p:txBody>
      </p:sp>
      <p:sp>
        <p:nvSpPr>
          <p:cNvPr id="1027" name="Rectangle 8">
            <a:extLst>
              <a:ext uri="{FF2B5EF4-FFF2-40B4-BE49-F238E27FC236}">
                <a16:creationId xmlns:a16="http://schemas.microsoft.com/office/drawing/2014/main" id="{AD9849D5-8674-446A-8221-0A87FD483BE2}"/>
              </a:ext>
            </a:extLst>
          </p:cNvPr>
          <p:cNvSpPr>
            <a:spLocks noChangeArrowheads="1"/>
          </p:cNvSpPr>
          <p:nvPr/>
        </p:nvSpPr>
        <p:spPr bwMode="auto">
          <a:xfrm>
            <a:off x="143934" y="107951"/>
            <a:ext cx="11899900" cy="665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endParaRPr lang="en-US" altLang="en-US" sz="2400">
              <a:solidFill>
                <a:srgbClr val="663366"/>
              </a:solidFill>
            </a:endParaRPr>
          </a:p>
        </p:txBody>
      </p:sp>
      <p:sp>
        <p:nvSpPr>
          <p:cNvPr id="1028" name="Rectangle 2">
            <a:extLst>
              <a:ext uri="{FF2B5EF4-FFF2-40B4-BE49-F238E27FC236}">
                <a16:creationId xmlns:a16="http://schemas.microsoft.com/office/drawing/2014/main" id="{D1D4DC07-9B0F-4ED1-A7F5-707B2CA40301}"/>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Heading style</a:t>
            </a:r>
          </a:p>
        </p:txBody>
      </p:sp>
      <p:sp>
        <p:nvSpPr>
          <p:cNvPr id="1029" name="Rectangle 3">
            <a:extLst>
              <a:ext uri="{FF2B5EF4-FFF2-40B4-BE49-F238E27FC236}">
                <a16:creationId xmlns:a16="http://schemas.microsoft.com/office/drawing/2014/main" id="{BB509ACA-185D-4072-906D-D636025F5BA9}"/>
              </a:ext>
            </a:extLst>
          </p:cNvPr>
          <p:cNvSpPr>
            <a:spLocks noGrp="1" noChangeArrowheads="1"/>
          </p:cNvSpPr>
          <p:nvPr>
            <p:ph type="body" idx="1"/>
          </p:nvPr>
        </p:nvSpPr>
        <p:spPr bwMode="auto">
          <a:xfrm>
            <a:off x="912284" y="1989138"/>
            <a:ext cx="10363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a:extLst>
              <a:ext uri="{FF2B5EF4-FFF2-40B4-BE49-F238E27FC236}">
                <a16:creationId xmlns:a16="http://schemas.microsoft.com/office/drawing/2014/main" id="{6B233125-860A-4295-B409-EEB52FF2F891}"/>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3" name="Rectangle 5">
            <a:extLst>
              <a:ext uri="{FF2B5EF4-FFF2-40B4-BE49-F238E27FC236}">
                <a16:creationId xmlns:a16="http://schemas.microsoft.com/office/drawing/2014/main" id="{A0BD23D9-60E6-45EE-9333-7AF2BA9F299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GB"/>
              <a:t>©Ruth Unsworth, Durham University School of Education 2019</a:t>
            </a:r>
          </a:p>
        </p:txBody>
      </p:sp>
      <p:sp>
        <p:nvSpPr>
          <p:cNvPr id="1030" name="Rectangle 6">
            <a:extLst>
              <a:ext uri="{FF2B5EF4-FFF2-40B4-BE49-F238E27FC236}">
                <a16:creationId xmlns:a16="http://schemas.microsoft.com/office/drawing/2014/main" id="{9136D7A4-218C-4EAE-99E7-2488F73F778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0F9B2767-A541-4CBD-9F17-0A5B9C28C0E6}" type="slidenum">
              <a:rPr lang="en-GB" smtClean="0"/>
              <a:t>‹#›</a:t>
            </a:fld>
            <a:endParaRPr lang="en-GB"/>
          </a:p>
        </p:txBody>
      </p:sp>
      <p:sp>
        <p:nvSpPr>
          <p:cNvPr id="1033" name="Rectangle 9">
            <a:extLst>
              <a:ext uri="{FF2B5EF4-FFF2-40B4-BE49-F238E27FC236}">
                <a16:creationId xmlns:a16="http://schemas.microsoft.com/office/drawing/2014/main" id="{2E9A2001-F393-445A-86AC-9349BF126CEF}"/>
              </a:ext>
            </a:extLst>
          </p:cNvPr>
          <p:cNvSpPr>
            <a:spLocks noChangeArrowheads="1"/>
          </p:cNvSpPr>
          <p:nvPr/>
        </p:nvSpPr>
        <p:spPr bwMode="auto">
          <a:xfrm>
            <a:off x="1054100" y="611188"/>
            <a:ext cx="106997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defRPr/>
            </a:pPr>
            <a:endParaRPr lang="en-US" altLang="en-US" sz="4400">
              <a:solidFill>
                <a:schemeClr val="bg1"/>
              </a:solidFill>
            </a:endParaRPr>
          </a:p>
        </p:txBody>
      </p:sp>
      <p:sp>
        <p:nvSpPr>
          <p:cNvPr id="1034" name="Rectangle 10">
            <a:extLst>
              <a:ext uri="{FF2B5EF4-FFF2-40B4-BE49-F238E27FC236}">
                <a16:creationId xmlns:a16="http://schemas.microsoft.com/office/drawing/2014/main" id="{813AB806-F945-45C7-89D8-85AFC642BD86}"/>
              </a:ext>
            </a:extLst>
          </p:cNvPr>
          <p:cNvSpPr>
            <a:spLocks noChangeArrowheads="1"/>
          </p:cNvSpPr>
          <p:nvPr/>
        </p:nvSpPr>
        <p:spPr bwMode="auto">
          <a:xfrm>
            <a:off x="1054100" y="1798638"/>
            <a:ext cx="10699751"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defRPr/>
            </a:pPr>
            <a:endParaRPr lang="en-US" altLang="en-US" sz="1800" b="1">
              <a:solidFill>
                <a:schemeClr val="bg1"/>
              </a:solidFill>
              <a:latin typeface="Arial" panose="020B0604020202020204" pitchFamily="34" charset="0"/>
            </a:endParaRPr>
          </a:p>
        </p:txBody>
      </p:sp>
      <p:pic>
        <p:nvPicPr>
          <p:cNvPr id="1035" name="Picture 11">
            <a:extLst>
              <a:ext uri="{FF2B5EF4-FFF2-40B4-BE49-F238E27FC236}">
                <a16:creationId xmlns:a16="http://schemas.microsoft.com/office/drawing/2014/main" id="{7B5DD1F5-7433-4EA2-A63E-32DF2DFDF523}"/>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55600" y="5843588"/>
            <a:ext cx="2590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215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4400">
          <a:solidFill>
            <a:srgbClr val="663366"/>
          </a:solidFill>
          <a:latin typeface="+mj-lt"/>
          <a:ea typeface="+mj-ea"/>
          <a:cs typeface="+mj-cs"/>
        </a:defRPr>
      </a:lvl1pPr>
      <a:lvl2pPr algn="l" rtl="0" eaLnBrk="1" fontAlgn="base" hangingPunct="1">
        <a:spcBef>
          <a:spcPct val="0"/>
        </a:spcBef>
        <a:spcAft>
          <a:spcPct val="0"/>
        </a:spcAft>
        <a:defRPr sz="4400">
          <a:solidFill>
            <a:srgbClr val="663366"/>
          </a:solidFill>
          <a:latin typeface="Times" pitchFamily="18" charset="0"/>
        </a:defRPr>
      </a:lvl2pPr>
      <a:lvl3pPr algn="l" rtl="0" eaLnBrk="1" fontAlgn="base" hangingPunct="1">
        <a:spcBef>
          <a:spcPct val="0"/>
        </a:spcBef>
        <a:spcAft>
          <a:spcPct val="0"/>
        </a:spcAft>
        <a:defRPr sz="4400">
          <a:solidFill>
            <a:srgbClr val="663366"/>
          </a:solidFill>
          <a:latin typeface="Times" pitchFamily="18" charset="0"/>
        </a:defRPr>
      </a:lvl3pPr>
      <a:lvl4pPr algn="l" rtl="0" eaLnBrk="1" fontAlgn="base" hangingPunct="1">
        <a:spcBef>
          <a:spcPct val="0"/>
        </a:spcBef>
        <a:spcAft>
          <a:spcPct val="0"/>
        </a:spcAft>
        <a:defRPr sz="4400">
          <a:solidFill>
            <a:srgbClr val="663366"/>
          </a:solidFill>
          <a:latin typeface="Times" pitchFamily="18" charset="0"/>
        </a:defRPr>
      </a:lvl4pPr>
      <a:lvl5pPr algn="l" rtl="0" eaLnBrk="1" fontAlgn="base" hangingPunct="1">
        <a:spcBef>
          <a:spcPct val="0"/>
        </a:spcBef>
        <a:spcAft>
          <a:spcPct val="0"/>
        </a:spcAft>
        <a:defRPr sz="4400">
          <a:solidFill>
            <a:srgbClr val="663366"/>
          </a:solidFill>
          <a:latin typeface="Times" pitchFamily="18" charset="0"/>
        </a:defRPr>
      </a:lvl5pPr>
      <a:lvl6pPr marL="457200" algn="l" rtl="0" eaLnBrk="1" fontAlgn="base" hangingPunct="1">
        <a:spcBef>
          <a:spcPct val="0"/>
        </a:spcBef>
        <a:spcAft>
          <a:spcPct val="0"/>
        </a:spcAft>
        <a:defRPr sz="4400">
          <a:solidFill>
            <a:srgbClr val="663366"/>
          </a:solidFill>
          <a:latin typeface="Times" pitchFamily="18" charset="0"/>
        </a:defRPr>
      </a:lvl6pPr>
      <a:lvl7pPr marL="914400" algn="l" rtl="0" eaLnBrk="1" fontAlgn="base" hangingPunct="1">
        <a:spcBef>
          <a:spcPct val="0"/>
        </a:spcBef>
        <a:spcAft>
          <a:spcPct val="0"/>
        </a:spcAft>
        <a:defRPr sz="4400">
          <a:solidFill>
            <a:srgbClr val="663366"/>
          </a:solidFill>
          <a:latin typeface="Times" pitchFamily="18" charset="0"/>
        </a:defRPr>
      </a:lvl7pPr>
      <a:lvl8pPr marL="1371600" algn="l" rtl="0" eaLnBrk="1" fontAlgn="base" hangingPunct="1">
        <a:spcBef>
          <a:spcPct val="0"/>
        </a:spcBef>
        <a:spcAft>
          <a:spcPct val="0"/>
        </a:spcAft>
        <a:defRPr sz="4400">
          <a:solidFill>
            <a:srgbClr val="663366"/>
          </a:solidFill>
          <a:latin typeface="Times" pitchFamily="18" charset="0"/>
        </a:defRPr>
      </a:lvl8pPr>
      <a:lvl9pPr marL="1828800" algn="l" rtl="0" eaLnBrk="1" fontAlgn="base" hangingPunct="1">
        <a:spcBef>
          <a:spcPct val="0"/>
        </a:spcBef>
        <a:spcAft>
          <a:spcPct val="0"/>
        </a:spcAft>
        <a:defRPr sz="4400">
          <a:solidFill>
            <a:srgbClr val="663366"/>
          </a:solidFill>
          <a:latin typeface="Times" pitchFamily="18"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uth.tromans@durham.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87110" y="476251"/>
            <a:ext cx="11280449" cy="3181349"/>
          </a:xfrm>
        </p:spPr>
        <p:txBody>
          <a:bodyPr>
            <a:noAutofit/>
          </a:bodyPr>
          <a:lstStyle/>
          <a:p>
            <a:pPr algn="ctr"/>
            <a:r>
              <a:rPr lang="en-GB" sz="4800" dirty="0">
                <a:latin typeface="Calibri" panose="020F0502020204030204" pitchFamily="34" charset="0"/>
                <a:cs typeface="Calibri" panose="020F0502020204030204" pitchFamily="34" charset="0"/>
              </a:rPr>
              <a:t>Towards a socio-material understanding of the formation of teachers' professional knowledge</a:t>
            </a:r>
            <a:br>
              <a:rPr lang="en-GB" sz="4800" dirty="0">
                <a:latin typeface="Calibri" panose="020F0502020204030204" pitchFamily="34" charset="0"/>
                <a:cs typeface="Calibri" panose="020F0502020204030204" pitchFamily="34" charset="0"/>
              </a:rPr>
            </a:br>
            <a:endParaRPr lang="en-GB" sz="4800" dirty="0">
              <a:latin typeface="Calibri" panose="020F0502020204030204" pitchFamily="34" charset="0"/>
              <a:cs typeface="Calibri" panose="020F0502020204030204" pitchFamily="34" charset="0"/>
            </a:endParaRPr>
          </a:p>
        </p:txBody>
      </p:sp>
      <p:sp>
        <p:nvSpPr>
          <p:cNvPr id="16" name="Subtitle 15">
            <a:extLst>
              <a:ext uri="{FF2B5EF4-FFF2-40B4-BE49-F238E27FC236}">
                <a16:creationId xmlns:a16="http://schemas.microsoft.com/office/drawing/2014/main" id="{C9E0E7C8-3F82-4589-B160-F485342EF13F}"/>
              </a:ext>
            </a:extLst>
          </p:cNvPr>
          <p:cNvSpPr>
            <a:spLocks noGrp="1"/>
          </p:cNvSpPr>
          <p:nvPr>
            <p:ph type="subTitle" sz="quarter" idx="1"/>
          </p:nvPr>
        </p:nvSpPr>
        <p:spPr>
          <a:xfrm>
            <a:off x="1102784" y="3657600"/>
            <a:ext cx="10081683" cy="1726250"/>
          </a:xfrm>
        </p:spPr>
        <p:txBody>
          <a:bodyPr/>
          <a:lstStyle/>
          <a:p>
            <a:pPr algn="ctr"/>
            <a:r>
              <a:rPr lang="en-GB" sz="2800" i="1" dirty="0">
                <a:latin typeface="Calibri" panose="020F0502020204030204" pitchFamily="34" charset="0"/>
                <a:cs typeface="Calibri" panose="020F0502020204030204" pitchFamily="34" charset="0"/>
              </a:rPr>
              <a:t>Ruth Unsworth: PhD candidate, Durham University, UK</a:t>
            </a:r>
            <a:br>
              <a:rPr lang="en-GB" sz="2800" i="1" dirty="0">
                <a:latin typeface="Calibri" panose="020F0502020204030204" pitchFamily="34" charset="0"/>
                <a:cs typeface="Calibri" panose="020F0502020204030204" pitchFamily="34" charset="0"/>
              </a:rPr>
            </a:br>
            <a:r>
              <a:rPr lang="en-GB" sz="2800" i="1" dirty="0">
                <a:latin typeface="Calibri" panose="020F0502020204030204" pitchFamily="34" charset="0"/>
                <a:cs typeface="Calibri" panose="020F0502020204030204" pitchFamily="34" charset="0"/>
                <a:hlinkClick r:id="rId3"/>
              </a:rPr>
              <a:t>ruth.tromans@durham.ac.uk</a:t>
            </a:r>
            <a:endParaRPr lang="en-GB" sz="2800" i="1" dirty="0">
              <a:latin typeface="Calibri" panose="020F0502020204030204" pitchFamily="34" charset="0"/>
              <a:cs typeface="Calibri" panose="020F0502020204030204" pitchFamily="34" charset="0"/>
            </a:endParaRPr>
          </a:p>
          <a:p>
            <a:pPr algn="ctr"/>
            <a:r>
              <a:rPr lang="en-GB" sz="2800" i="1" dirty="0">
                <a:latin typeface="Calibri" panose="020F0502020204030204" pitchFamily="34" charset="0"/>
                <a:cs typeface="Calibri" panose="020F0502020204030204" pitchFamily="34" charset="0"/>
              </a:rPr>
              <a:t>Assistant Head, The British School in Tokyo</a:t>
            </a:r>
            <a:br>
              <a:rPr lang="en-GB" sz="2800" i="1" dirty="0">
                <a:latin typeface="Calibri" panose="020F0502020204030204" pitchFamily="34" charset="0"/>
                <a:cs typeface="Calibri" panose="020F0502020204030204" pitchFamily="34" charset="0"/>
              </a:rPr>
            </a:br>
            <a:endParaRPr lang="en-GB" sz="28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08C4903-E8A0-4840-B049-78F1EDF66932}"/>
              </a:ext>
            </a:extLst>
          </p:cNvPr>
          <p:cNvSpPr>
            <a:spLocks noGrp="1"/>
          </p:cNvSpPr>
          <p:nvPr>
            <p:ph type="sldNum" sz="quarter" idx="10"/>
          </p:nvPr>
        </p:nvSpPr>
        <p:spPr/>
        <p:txBody>
          <a:bodyPr/>
          <a:lstStyle/>
          <a:p>
            <a:fld id="{0F9B2767-A541-4CBD-9F17-0A5B9C28C0E6}" type="slidenum">
              <a:rPr lang="en-GB" smtClean="0"/>
              <a:t>1</a:t>
            </a:fld>
            <a:endParaRPr lang="en-GB"/>
          </a:p>
        </p:txBody>
      </p:sp>
    </p:spTree>
    <p:extLst>
      <p:ext uri="{BB962C8B-B14F-4D97-AF65-F5344CB8AC3E}">
        <p14:creationId xmlns:p14="http://schemas.microsoft.com/office/powerpoint/2010/main" val="51728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3282CAC-939D-4B1C-83C8-0BDDB7C20DAE}"/>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Translation</a:t>
            </a:r>
          </a:p>
        </p:txBody>
      </p:sp>
      <p:sp>
        <p:nvSpPr>
          <p:cNvPr id="12" name="Content Placeholder 11">
            <a:extLst>
              <a:ext uri="{FF2B5EF4-FFF2-40B4-BE49-F238E27FC236}">
                <a16:creationId xmlns:a16="http://schemas.microsoft.com/office/drawing/2014/main" id="{E9482C76-A38D-4196-95AE-45CBCEF6942E}"/>
              </a:ext>
            </a:extLst>
          </p:cNvPr>
          <p:cNvSpPr>
            <a:spLocks noGrp="1"/>
          </p:cNvSpPr>
          <p:nvPr>
            <p:ph idx="1"/>
          </p:nvPr>
        </p:nvSpPr>
        <p:spPr/>
        <p:txBody>
          <a:bodyPr/>
          <a:lstStyle/>
          <a:p>
            <a:pPr algn="ctr"/>
            <a:r>
              <a:rPr lang="en-GB" sz="2800" dirty="0">
                <a:highlight>
                  <a:srgbClr val="FFFF00"/>
                </a:highlight>
                <a:latin typeface="Calibri" panose="020F0502020204030204" pitchFamily="34" charset="0"/>
                <a:cs typeface="Calibri" panose="020F0502020204030204" pitchFamily="34" charset="0"/>
              </a:rPr>
              <a:t>‘…what happens when entities, human and non-human, come together and connect, changing one another to form links. Entities that connect eventually form a web or network of action and things, and these networks tend to become stable and durable.’</a:t>
            </a:r>
          </a:p>
          <a:p>
            <a:pPr algn="ctr"/>
            <a:r>
              <a:rPr lang="en-GB" sz="2000" i="1" dirty="0">
                <a:highlight>
                  <a:srgbClr val="FFFF00"/>
                </a:highlight>
                <a:latin typeface="Calibri" panose="020F0502020204030204" pitchFamily="34" charset="0"/>
                <a:cs typeface="Calibri" panose="020F0502020204030204" pitchFamily="34" charset="0"/>
              </a:rPr>
              <a:t>(Fenwick 2010, p.182-3)</a:t>
            </a:r>
          </a:p>
          <a:p>
            <a:endParaRPr lang="en-GB" dirty="0"/>
          </a:p>
        </p:txBody>
      </p:sp>
      <p:sp>
        <p:nvSpPr>
          <p:cNvPr id="8" name="Slide Number Placeholder 7">
            <a:extLst>
              <a:ext uri="{FF2B5EF4-FFF2-40B4-BE49-F238E27FC236}">
                <a16:creationId xmlns:a16="http://schemas.microsoft.com/office/drawing/2014/main" id="{9F62C30A-9D01-4398-95EB-C0958D8B0585}"/>
              </a:ext>
            </a:extLst>
          </p:cNvPr>
          <p:cNvSpPr>
            <a:spLocks noGrp="1"/>
          </p:cNvSpPr>
          <p:nvPr>
            <p:ph type="sldNum" sz="quarter" idx="12"/>
          </p:nvPr>
        </p:nvSpPr>
        <p:spPr/>
        <p:txBody>
          <a:bodyPr/>
          <a:lstStyle/>
          <a:p>
            <a:fld id="{0F9B2767-A541-4CBD-9F17-0A5B9C28C0E6}" type="slidenum">
              <a:rPr lang="en-GB" smtClean="0"/>
              <a:t>10</a:t>
            </a:fld>
            <a:endParaRPr lang="en-GB"/>
          </a:p>
        </p:txBody>
      </p:sp>
    </p:spTree>
    <p:extLst>
      <p:ext uri="{BB962C8B-B14F-4D97-AF65-F5344CB8AC3E}">
        <p14:creationId xmlns:p14="http://schemas.microsoft.com/office/powerpoint/2010/main" val="52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3C51-A572-4067-86E3-CAF750C4BA8B}"/>
              </a:ext>
            </a:extLst>
          </p:cNvPr>
          <p:cNvSpPr>
            <a:spLocks noGrp="1"/>
          </p:cNvSpPr>
          <p:nvPr>
            <p:ph type="title"/>
          </p:nvPr>
        </p:nvSpPr>
        <p:spPr/>
        <p:txBody>
          <a:bodyPr/>
          <a:lstStyle/>
          <a:p>
            <a:r>
              <a:rPr lang="en-GB" dirty="0"/>
              <a:t>Photos of each tier of docs and talk over about how used and created</a:t>
            </a:r>
          </a:p>
        </p:txBody>
      </p:sp>
      <p:sp>
        <p:nvSpPr>
          <p:cNvPr id="3" name="Content Placeholder 2">
            <a:extLst>
              <a:ext uri="{FF2B5EF4-FFF2-40B4-BE49-F238E27FC236}">
                <a16:creationId xmlns:a16="http://schemas.microsoft.com/office/drawing/2014/main" id="{4FD1D642-5E2A-4F31-843E-16559796325D}"/>
              </a:ext>
            </a:extLst>
          </p:cNvPr>
          <p:cNvSpPr>
            <a:spLocks noGrp="1"/>
          </p:cNvSpPr>
          <p:nvPr>
            <p:ph idx="1"/>
          </p:nvPr>
        </p:nvSpPr>
        <p:spPr/>
        <p:txBody>
          <a:bodyPr/>
          <a:lstStyle/>
          <a:p>
            <a:r>
              <a:rPr lang="en-US" dirty="0"/>
              <a:t>Drawing on theories of literacy as social practice (Barton, 2017), the interactions between teachers and networks of texts are presented as shaping collaborative negotiations of professional knowledge. </a:t>
            </a:r>
          </a:p>
          <a:p>
            <a:endParaRPr lang="en-US" dirty="0"/>
          </a:p>
          <a:p>
            <a:r>
              <a:rPr lang="en-US" dirty="0"/>
              <a:t>The power of these text-teacher networks as part of this inter-relational formation of professional knowledge</a:t>
            </a:r>
          </a:p>
          <a:p>
            <a:endParaRPr lang="en-US" dirty="0"/>
          </a:p>
          <a:p>
            <a:r>
              <a:rPr lang="en-US" dirty="0"/>
              <a:t>, highlighting inter-textual hierarchies and the translation of policy/theory into context-based professional knowledge and practice</a:t>
            </a:r>
            <a:endParaRPr lang="en-GB" dirty="0"/>
          </a:p>
        </p:txBody>
      </p:sp>
      <p:sp>
        <p:nvSpPr>
          <p:cNvPr id="4" name="Footer Placeholder 3">
            <a:extLst>
              <a:ext uri="{FF2B5EF4-FFF2-40B4-BE49-F238E27FC236}">
                <a16:creationId xmlns:a16="http://schemas.microsoft.com/office/drawing/2014/main" id="{D086850B-6162-471E-9C17-110FB7C41C94}"/>
              </a:ext>
            </a:extLst>
          </p:cNvPr>
          <p:cNvSpPr>
            <a:spLocks noGrp="1"/>
          </p:cNvSpPr>
          <p:nvPr>
            <p:ph type="ftr" sz="quarter" idx="11"/>
          </p:nvPr>
        </p:nvSpPr>
        <p:spPr/>
        <p:txBody>
          <a:bodyPr/>
          <a:lstStyle/>
          <a:p>
            <a:r>
              <a:rPr lang="en-GB"/>
              <a:t>©Ruth Unsworth, Durham University School of Education 2019</a:t>
            </a:r>
          </a:p>
        </p:txBody>
      </p:sp>
      <p:sp>
        <p:nvSpPr>
          <p:cNvPr id="5" name="Slide Number Placeholder 4">
            <a:extLst>
              <a:ext uri="{FF2B5EF4-FFF2-40B4-BE49-F238E27FC236}">
                <a16:creationId xmlns:a16="http://schemas.microsoft.com/office/drawing/2014/main" id="{F678B13B-7E6D-41C1-AAAB-512F3E6D9EFE}"/>
              </a:ext>
            </a:extLst>
          </p:cNvPr>
          <p:cNvSpPr>
            <a:spLocks noGrp="1"/>
          </p:cNvSpPr>
          <p:nvPr>
            <p:ph type="sldNum" sz="quarter" idx="12"/>
          </p:nvPr>
        </p:nvSpPr>
        <p:spPr/>
        <p:txBody>
          <a:bodyPr/>
          <a:lstStyle/>
          <a:p>
            <a:fld id="{0F9B2767-A541-4CBD-9F17-0A5B9C28C0E6}" type="slidenum">
              <a:rPr lang="en-GB" smtClean="0"/>
              <a:t>11</a:t>
            </a:fld>
            <a:endParaRPr lang="en-GB"/>
          </a:p>
        </p:txBody>
      </p:sp>
    </p:spTree>
    <p:extLst>
      <p:ext uri="{BB962C8B-B14F-4D97-AF65-F5344CB8AC3E}">
        <p14:creationId xmlns:p14="http://schemas.microsoft.com/office/powerpoint/2010/main" val="324309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BD14-C044-4702-95FD-CE3385C39C24}"/>
              </a:ext>
            </a:extLst>
          </p:cNvPr>
          <p:cNvSpPr>
            <a:spLocks noGrp="1"/>
          </p:cNvSpPr>
          <p:nvPr>
            <p:ph type="title"/>
          </p:nvPr>
        </p:nvSpPr>
        <p:spPr>
          <a:xfrm>
            <a:off x="144185" y="152400"/>
            <a:ext cx="11903629" cy="546143"/>
          </a:xfrm>
        </p:spPr>
        <p:txBody>
          <a:bodyPr/>
          <a:lstStyle/>
          <a:p>
            <a:pPr algn="ctr"/>
            <a:r>
              <a:rPr lang="en-GB" sz="2800" dirty="0">
                <a:latin typeface="Calibri" panose="020F0502020204030204" pitchFamily="34" charset="0"/>
                <a:cs typeface="Calibri" panose="020F0502020204030204" pitchFamily="34" charset="0"/>
              </a:rPr>
              <a:t>Documentary data overview - Moments of translation of the mastery approach</a:t>
            </a:r>
          </a:p>
        </p:txBody>
      </p:sp>
      <p:graphicFrame>
        <p:nvGraphicFramePr>
          <p:cNvPr id="6" name="Content Placeholder 5">
            <a:extLst>
              <a:ext uri="{FF2B5EF4-FFF2-40B4-BE49-F238E27FC236}">
                <a16:creationId xmlns:a16="http://schemas.microsoft.com/office/drawing/2014/main" id="{00D50318-8E94-4A9A-B3F6-6FC36F8E9AC5}"/>
              </a:ext>
            </a:extLst>
          </p:cNvPr>
          <p:cNvGraphicFramePr>
            <a:graphicFrameLocks noGrp="1"/>
          </p:cNvGraphicFramePr>
          <p:nvPr>
            <p:ph idx="1"/>
            <p:extLst>
              <p:ext uri="{D42A27DB-BD31-4B8C-83A1-F6EECF244321}">
                <p14:modId xmlns:p14="http://schemas.microsoft.com/office/powerpoint/2010/main" val="2318458658"/>
              </p:ext>
            </p:extLst>
          </p:nvPr>
        </p:nvGraphicFramePr>
        <p:xfrm>
          <a:off x="258531" y="698543"/>
          <a:ext cx="11670705" cy="5844754"/>
        </p:xfrm>
        <a:graphic>
          <a:graphicData uri="http://schemas.openxmlformats.org/drawingml/2006/table">
            <a:tbl>
              <a:tblPr firstRow="1" bandRow="1">
                <a:tableStyleId>{72833802-FEF1-4C79-8D5D-14CF1EAF98D9}</a:tableStyleId>
              </a:tblPr>
              <a:tblGrid>
                <a:gridCol w="2334141">
                  <a:extLst>
                    <a:ext uri="{9D8B030D-6E8A-4147-A177-3AD203B41FA5}">
                      <a16:colId xmlns:a16="http://schemas.microsoft.com/office/drawing/2014/main" val="3396686178"/>
                    </a:ext>
                  </a:extLst>
                </a:gridCol>
                <a:gridCol w="2334141">
                  <a:extLst>
                    <a:ext uri="{9D8B030D-6E8A-4147-A177-3AD203B41FA5}">
                      <a16:colId xmlns:a16="http://schemas.microsoft.com/office/drawing/2014/main" val="2859424353"/>
                    </a:ext>
                  </a:extLst>
                </a:gridCol>
                <a:gridCol w="2334141">
                  <a:extLst>
                    <a:ext uri="{9D8B030D-6E8A-4147-A177-3AD203B41FA5}">
                      <a16:colId xmlns:a16="http://schemas.microsoft.com/office/drawing/2014/main" val="2410228733"/>
                    </a:ext>
                  </a:extLst>
                </a:gridCol>
                <a:gridCol w="2334141">
                  <a:extLst>
                    <a:ext uri="{9D8B030D-6E8A-4147-A177-3AD203B41FA5}">
                      <a16:colId xmlns:a16="http://schemas.microsoft.com/office/drawing/2014/main" val="408731934"/>
                    </a:ext>
                  </a:extLst>
                </a:gridCol>
                <a:gridCol w="2334141">
                  <a:extLst>
                    <a:ext uri="{9D8B030D-6E8A-4147-A177-3AD203B41FA5}">
                      <a16:colId xmlns:a16="http://schemas.microsoft.com/office/drawing/2014/main" val="387261531"/>
                    </a:ext>
                  </a:extLst>
                </a:gridCol>
              </a:tblGrid>
              <a:tr h="620246">
                <a:tc>
                  <a:txBody>
                    <a:bodyPr/>
                    <a:lstStyle/>
                    <a:p>
                      <a:r>
                        <a:rPr lang="en-GB" sz="1800" dirty="0">
                          <a:latin typeface="Calibri" panose="020F0502020204030204" pitchFamily="34" charset="0"/>
                          <a:cs typeface="Calibri" panose="020F0502020204030204" pitchFamily="34" charset="0"/>
                        </a:rPr>
                        <a:t>National level</a:t>
                      </a:r>
                    </a:p>
                  </a:txBody>
                  <a:tcPr/>
                </a:tc>
                <a:tc>
                  <a:txBody>
                    <a:bodyPr/>
                    <a:lstStyle/>
                    <a:p>
                      <a:r>
                        <a:rPr lang="en-GB" sz="1800" dirty="0">
                          <a:latin typeface="Calibri" panose="020F0502020204030204" pitchFamily="34" charset="0"/>
                          <a:cs typeface="Calibri" panose="020F0502020204030204" pitchFamily="34" charset="0"/>
                        </a:rPr>
                        <a:t>Multi-academy trust level</a:t>
                      </a:r>
                    </a:p>
                  </a:txBody>
                  <a:tcPr/>
                </a:tc>
                <a:tc>
                  <a:txBody>
                    <a:bodyPr/>
                    <a:lstStyle/>
                    <a:p>
                      <a:r>
                        <a:rPr lang="en-GB" sz="1800" dirty="0">
                          <a:latin typeface="Calibri" panose="020F0502020204030204" pitchFamily="34" charset="0"/>
                          <a:cs typeface="Calibri" panose="020F0502020204030204" pitchFamily="34" charset="0"/>
                        </a:rPr>
                        <a:t>School level</a:t>
                      </a:r>
                    </a:p>
                  </a:txBody>
                  <a:tcPr/>
                </a:tc>
                <a:tc>
                  <a:txBody>
                    <a:bodyPr/>
                    <a:lstStyle/>
                    <a:p>
                      <a:r>
                        <a:rPr lang="en-GB" sz="1800" dirty="0">
                          <a:latin typeface="Calibri" panose="020F0502020204030204" pitchFamily="34" charset="0"/>
                          <a:cs typeface="Calibri" panose="020F0502020204030204" pitchFamily="34" charset="0"/>
                        </a:rPr>
                        <a:t>Teaching team planning level</a:t>
                      </a:r>
                    </a:p>
                  </a:txBody>
                  <a:tcPr/>
                </a:tc>
                <a:tc>
                  <a:txBody>
                    <a:bodyPr/>
                    <a:lstStyle/>
                    <a:p>
                      <a:r>
                        <a:rPr lang="en-GB" sz="1800" dirty="0">
                          <a:latin typeface="Calibri" panose="020F0502020204030204" pitchFamily="34" charset="0"/>
                          <a:cs typeface="Calibri" panose="020F0502020204030204" pitchFamily="34" charset="0"/>
                        </a:rPr>
                        <a:t>Classroom level</a:t>
                      </a:r>
                    </a:p>
                  </a:txBody>
                  <a:tcPr/>
                </a:tc>
                <a:extLst>
                  <a:ext uri="{0D108BD9-81ED-4DB2-BD59-A6C34878D82A}">
                    <a16:rowId xmlns:a16="http://schemas.microsoft.com/office/drawing/2014/main" val="3943460723"/>
                  </a:ext>
                </a:extLst>
              </a:tr>
              <a:tr h="5204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National curriculum and assessment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NCETM documents, website and training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Maths No Problem textbooks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Web-based planning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White Rose planning document</a:t>
                      </a:r>
                      <a:endParaRPr lang="en-GB" sz="1800" dirty="0">
                        <a:latin typeface="Calibri" panose="020F0502020204030204" pitchFamily="34" charset="0"/>
                        <a:cs typeface="Calibri" panose="020F0502020204030204" pitchFamily="34" charset="0"/>
                      </a:endParaRPr>
                    </a:p>
                  </a:txBody>
                  <a:tcPr/>
                </a:tc>
                <a:tc>
                  <a:txBody>
                    <a:bodyPr/>
                    <a:lstStyle/>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‘Landmarks’ document</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‘Small steps’ document</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Maths policy document(s)</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Teacher Research Group reflection document</a:t>
                      </a:r>
                    </a:p>
                  </a:txBody>
                  <a:tcPr/>
                </a:tc>
                <a:tc>
                  <a:txBody>
                    <a:bodyPr/>
                    <a:lstStyle/>
                    <a:p>
                      <a:r>
                        <a:rPr lang="en-GB" sz="1800" dirty="0">
                          <a:latin typeface="Calibri" panose="020F0502020204030204" pitchFamily="34" charset="0"/>
                          <a:cs typeface="Calibri" panose="020F0502020204030204" pitchFamily="34" charset="0"/>
                        </a:rPr>
                        <a:t>Year-by year planning guidance</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Staff training slide-decks and handouts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Reasoning icons for use across school</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Planning format (‘S plan’) for use across school</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School development and action plans </a:t>
                      </a:r>
                    </a:p>
                  </a:txBody>
                  <a:tcPr/>
                </a:tc>
                <a:tc>
                  <a:txBody>
                    <a:bodyPr/>
                    <a:lstStyle/>
                    <a:p>
                      <a:r>
                        <a:rPr lang="en-GB" sz="1800" dirty="0">
                          <a:latin typeface="Calibri" panose="020F0502020204030204" pitchFamily="34" charset="0"/>
                          <a:cs typeface="Calibri" panose="020F0502020204030204" pitchFamily="34" charset="0"/>
                        </a:rPr>
                        <a:t>Weekly collaboratively-planned slide decks and resources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Weekly planning using S planning format for small steps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Team/ individual research project reflections linked to school development plans</a:t>
                      </a:r>
                    </a:p>
                    <a:p>
                      <a:endParaRPr lang="en-GB" sz="1800" dirty="0">
                        <a:latin typeface="Calibri" panose="020F0502020204030204" pitchFamily="34" charset="0"/>
                        <a:cs typeface="Calibri" panose="020F0502020204030204" pitchFamily="34" charset="0"/>
                      </a:endParaRPr>
                    </a:p>
                  </a:txBody>
                  <a:tcPr/>
                </a:tc>
                <a:tc>
                  <a:txBody>
                    <a:bodyPr/>
                    <a:lstStyle/>
                    <a:p>
                      <a:r>
                        <a:rPr lang="en-GB" sz="1800" dirty="0">
                          <a:latin typeface="Calibri" panose="020F0502020204030204" pitchFamily="34" charset="0"/>
                          <a:cs typeface="Calibri" panose="020F0502020204030204" pitchFamily="34" charset="0"/>
                        </a:rPr>
                        <a:t>Slide-decks used to structure lessons and ‘maths voice’ of teacher and students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‘Live marking’ concept in books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Reasoning icons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Paper resources and other materials represent concepts and shape learning</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Working wall collects language and central ideas</a:t>
                      </a:r>
                    </a:p>
                  </a:txBody>
                  <a:tcPr/>
                </a:tc>
                <a:extLst>
                  <a:ext uri="{0D108BD9-81ED-4DB2-BD59-A6C34878D82A}">
                    <a16:rowId xmlns:a16="http://schemas.microsoft.com/office/drawing/2014/main" val="2779801789"/>
                  </a:ext>
                </a:extLst>
              </a:tr>
            </a:tbl>
          </a:graphicData>
        </a:graphic>
      </p:graphicFrame>
      <p:sp>
        <p:nvSpPr>
          <p:cNvPr id="4" name="Footer Placeholder 3">
            <a:extLst>
              <a:ext uri="{FF2B5EF4-FFF2-40B4-BE49-F238E27FC236}">
                <a16:creationId xmlns:a16="http://schemas.microsoft.com/office/drawing/2014/main" id="{EAB3F31D-595C-426C-A9B2-D29C0589AE52}"/>
              </a:ext>
            </a:extLst>
          </p:cNvPr>
          <p:cNvSpPr>
            <a:spLocks noGrp="1"/>
          </p:cNvSpPr>
          <p:nvPr>
            <p:ph type="ftr" sz="quarter" idx="11"/>
          </p:nvPr>
        </p:nvSpPr>
        <p:spPr>
          <a:xfrm>
            <a:off x="4165600" y="6086097"/>
            <a:ext cx="3860800" cy="457200"/>
          </a:xfrm>
        </p:spPr>
        <p:txBody>
          <a:bodyPr/>
          <a:lstStyle/>
          <a:p>
            <a:r>
              <a:rPr lang="en-GB" sz="1800" dirty="0"/>
              <a:t>©Ruth Unsworth, Durham University School of Education 2019</a:t>
            </a:r>
          </a:p>
        </p:txBody>
      </p:sp>
      <p:sp>
        <p:nvSpPr>
          <p:cNvPr id="5" name="Slide Number Placeholder 4">
            <a:extLst>
              <a:ext uri="{FF2B5EF4-FFF2-40B4-BE49-F238E27FC236}">
                <a16:creationId xmlns:a16="http://schemas.microsoft.com/office/drawing/2014/main" id="{C85BB940-1DEA-4EEF-BBE3-984D90154C59}"/>
              </a:ext>
            </a:extLst>
          </p:cNvPr>
          <p:cNvSpPr>
            <a:spLocks noGrp="1"/>
          </p:cNvSpPr>
          <p:nvPr>
            <p:ph type="sldNum" sz="quarter" idx="12"/>
          </p:nvPr>
        </p:nvSpPr>
        <p:spPr/>
        <p:txBody>
          <a:bodyPr/>
          <a:lstStyle/>
          <a:p>
            <a:fld id="{0F9B2767-A541-4CBD-9F17-0A5B9C28C0E6}" type="slidenum">
              <a:rPr lang="en-GB" smtClean="0"/>
              <a:t>12</a:t>
            </a:fld>
            <a:endParaRPr lang="en-GB"/>
          </a:p>
        </p:txBody>
      </p:sp>
      <p:sp>
        <p:nvSpPr>
          <p:cNvPr id="16" name="Content Placeholder 2">
            <a:extLst>
              <a:ext uri="{FF2B5EF4-FFF2-40B4-BE49-F238E27FC236}">
                <a16:creationId xmlns:a16="http://schemas.microsoft.com/office/drawing/2014/main" id="{02E85072-ECDF-4064-B7DE-1544AAB00661}"/>
              </a:ext>
            </a:extLst>
          </p:cNvPr>
          <p:cNvSpPr txBox="1">
            <a:spLocks/>
          </p:cNvSpPr>
          <p:nvPr/>
        </p:nvSpPr>
        <p:spPr bwMode="auto">
          <a:xfrm>
            <a:off x="912284" y="5170206"/>
            <a:ext cx="10363200" cy="63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endParaRPr lang="en-GB" sz="1800" kern="0" dirty="0"/>
          </a:p>
          <a:p>
            <a:endParaRPr lang="en-GB" sz="1800" kern="0" dirty="0"/>
          </a:p>
        </p:txBody>
      </p:sp>
    </p:spTree>
    <p:extLst>
      <p:ext uri="{BB962C8B-B14F-4D97-AF65-F5344CB8AC3E}">
        <p14:creationId xmlns:p14="http://schemas.microsoft.com/office/powerpoint/2010/main" val="335395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BD14-C044-4702-95FD-CE3385C39C24}"/>
              </a:ext>
            </a:extLst>
          </p:cNvPr>
          <p:cNvSpPr>
            <a:spLocks noGrp="1"/>
          </p:cNvSpPr>
          <p:nvPr>
            <p:ph type="title"/>
          </p:nvPr>
        </p:nvSpPr>
        <p:spPr>
          <a:xfrm>
            <a:off x="143162" y="52091"/>
            <a:ext cx="5606294" cy="531218"/>
          </a:xfrm>
        </p:spPr>
        <p:txBody>
          <a:bodyPr/>
          <a:lstStyle/>
          <a:p>
            <a:r>
              <a:rPr lang="en-GB" sz="3200" i="1" dirty="0" err="1">
                <a:latin typeface="Calibri" panose="020F0502020204030204" pitchFamily="34" charset="0"/>
                <a:cs typeface="Calibri" panose="020F0502020204030204" pitchFamily="34" charset="0"/>
              </a:rPr>
              <a:t>Examplar</a:t>
            </a:r>
            <a:r>
              <a:rPr lang="en-GB" sz="3200" i="1" dirty="0">
                <a:latin typeface="Calibri" panose="020F0502020204030204" pitchFamily="34" charset="0"/>
                <a:cs typeface="Calibri" panose="020F0502020204030204" pitchFamily="34" charset="0"/>
              </a:rPr>
              <a:t> data: </a:t>
            </a:r>
            <a:r>
              <a:rPr lang="en-GB" sz="3200" dirty="0">
                <a:latin typeface="Calibri" panose="020F0502020204030204" pitchFamily="34" charset="0"/>
                <a:cs typeface="Calibri" panose="020F0502020204030204" pitchFamily="34" charset="0"/>
              </a:rPr>
              <a:t>Planning session </a:t>
            </a:r>
          </a:p>
        </p:txBody>
      </p:sp>
      <p:sp>
        <p:nvSpPr>
          <p:cNvPr id="8" name="Content Placeholder 7">
            <a:extLst>
              <a:ext uri="{FF2B5EF4-FFF2-40B4-BE49-F238E27FC236}">
                <a16:creationId xmlns:a16="http://schemas.microsoft.com/office/drawing/2014/main" id="{50524E39-60EE-4A51-8143-CBE886BE27E5}"/>
              </a:ext>
            </a:extLst>
          </p:cNvPr>
          <p:cNvSpPr>
            <a:spLocks noGrp="1"/>
          </p:cNvSpPr>
          <p:nvPr>
            <p:ph sz="half" idx="2"/>
          </p:nvPr>
        </p:nvSpPr>
        <p:spPr>
          <a:xfrm>
            <a:off x="5486401" y="177219"/>
            <a:ext cx="6562438" cy="4765375"/>
          </a:xfrm>
        </p:spPr>
        <p:txBody>
          <a:bodyPr/>
          <a:lstStyle/>
          <a:p>
            <a:pPr algn="ctr"/>
            <a:r>
              <a:rPr lang="en-GB" dirty="0">
                <a:latin typeface="Calibri" panose="020F0502020204030204" pitchFamily="34" charset="0"/>
                <a:cs typeface="Calibri" panose="020F0502020204030204" pitchFamily="34" charset="0"/>
              </a:rPr>
              <a:t>Frances now directs everyone’s attention to the items on the table and files open on the screen on his PC. He introduces the task: to create an ‘S plan’ for the next Maths unit, which will last for 2 weeks. The teachers discuss aims, small steps and teaching ideas, dipping in to the different resources, comparing the ideas contained there and deciding the most relevant for their students in light of previous experiences and national expectations. </a:t>
            </a:r>
          </a:p>
          <a:p>
            <a:pPr algn="ctr"/>
            <a:r>
              <a:rPr lang="en-GB" sz="1600" i="1" dirty="0"/>
              <a:t>- Fieldnotes, week 3: Teaching team weekly planning session</a:t>
            </a:r>
          </a:p>
        </p:txBody>
      </p:sp>
      <p:sp>
        <p:nvSpPr>
          <p:cNvPr id="4" name="Footer Placeholder 3">
            <a:extLst>
              <a:ext uri="{FF2B5EF4-FFF2-40B4-BE49-F238E27FC236}">
                <a16:creationId xmlns:a16="http://schemas.microsoft.com/office/drawing/2014/main" id="{EAB3F31D-595C-426C-A9B2-D29C0589AE52}"/>
              </a:ext>
            </a:extLst>
          </p:cNvPr>
          <p:cNvSpPr>
            <a:spLocks noGrp="1"/>
          </p:cNvSpPr>
          <p:nvPr>
            <p:ph type="ftr" sz="quarter" idx="11"/>
          </p:nvPr>
        </p:nvSpPr>
        <p:spPr>
          <a:xfrm>
            <a:off x="6631406" y="6098626"/>
            <a:ext cx="4875850" cy="457200"/>
          </a:xfrm>
        </p:spPr>
        <p:txBody>
          <a:bodyPr/>
          <a:lstStyle/>
          <a:p>
            <a:r>
              <a:rPr lang="en-GB" sz="1800" dirty="0"/>
              <a:t>©Ruth Unsworth, Durham University School of Education 2019</a:t>
            </a:r>
          </a:p>
        </p:txBody>
      </p:sp>
      <p:sp>
        <p:nvSpPr>
          <p:cNvPr id="5" name="Slide Number Placeholder 4">
            <a:extLst>
              <a:ext uri="{FF2B5EF4-FFF2-40B4-BE49-F238E27FC236}">
                <a16:creationId xmlns:a16="http://schemas.microsoft.com/office/drawing/2014/main" id="{C85BB940-1DEA-4EEF-BBE3-984D90154C59}"/>
              </a:ext>
            </a:extLst>
          </p:cNvPr>
          <p:cNvSpPr>
            <a:spLocks noGrp="1"/>
          </p:cNvSpPr>
          <p:nvPr>
            <p:ph type="sldNum" sz="quarter" idx="12"/>
          </p:nvPr>
        </p:nvSpPr>
        <p:spPr>
          <a:xfrm>
            <a:off x="9355746" y="6304660"/>
            <a:ext cx="2540000" cy="457200"/>
          </a:xfrm>
        </p:spPr>
        <p:txBody>
          <a:bodyPr/>
          <a:lstStyle/>
          <a:p>
            <a:fld id="{0F9B2767-A541-4CBD-9F17-0A5B9C28C0E6}" type="slidenum">
              <a:rPr lang="en-GB" smtClean="0"/>
              <a:t>13</a:t>
            </a:fld>
            <a:endParaRPr lang="en-GB"/>
          </a:p>
        </p:txBody>
      </p:sp>
      <p:pic>
        <p:nvPicPr>
          <p:cNvPr id="14" name="Picture 13">
            <a:extLst>
              <a:ext uri="{FF2B5EF4-FFF2-40B4-BE49-F238E27FC236}">
                <a16:creationId xmlns:a16="http://schemas.microsoft.com/office/drawing/2014/main" id="{47506CBF-4B53-4387-BB3C-68C634B71B4C}"/>
              </a:ext>
            </a:extLst>
          </p:cNvPr>
          <p:cNvPicPr>
            <a:picLocks noChangeAspect="1"/>
          </p:cNvPicPr>
          <p:nvPr/>
        </p:nvPicPr>
        <p:blipFill>
          <a:blip r:embed="rId3"/>
          <a:stretch>
            <a:fillRect/>
          </a:stretch>
        </p:blipFill>
        <p:spPr>
          <a:xfrm>
            <a:off x="143163" y="650852"/>
            <a:ext cx="5606293" cy="4144171"/>
          </a:xfrm>
          <a:prstGeom prst="rect">
            <a:avLst/>
          </a:prstGeom>
        </p:spPr>
      </p:pic>
      <p:sp>
        <p:nvSpPr>
          <p:cNvPr id="15" name="Rectangle: Rounded Corners 14">
            <a:extLst>
              <a:ext uri="{FF2B5EF4-FFF2-40B4-BE49-F238E27FC236}">
                <a16:creationId xmlns:a16="http://schemas.microsoft.com/office/drawing/2014/main" id="{0E3DC7BE-CE8E-4785-8D96-E81FD1233B8F}"/>
              </a:ext>
            </a:extLst>
          </p:cNvPr>
          <p:cNvSpPr/>
          <p:nvPr/>
        </p:nvSpPr>
        <p:spPr bwMode="auto">
          <a:xfrm>
            <a:off x="143163" y="4243255"/>
            <a:ext cx="5606294" cy="16489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dirty="0">
                <a:latin typeface="Calibri" panose="020F0502020204030204" pitchFamily="34" charset="0"/>
                <a:cs typeface="Calibri" panose="020F0502020204030204" pitchFamily="34" charset="0"/>
              </a:rPr>
              <a:t>Documents often act as reference points, mobilising knowledge into practice, reframing professional dialogue in the world of mastery</a:t>
            </a:r>
            <a:endParaRPr lang="en-GB"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948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BD14-C044-4702-95FD-CE3385C39C24}"/>
              </a:ext>
            </a:extLst>
          </p:cNvPr>
          <p:cNvSpPr>
            <a:spLocks noGrp="1"/>
          </p:cNvSpPr>
          <p:nvPr>
            <p:ph type="title"/>
          </p:nvPr>
        </p:nvSpPr>
        <p:spPr>
          <a:xfrm>
            <a:off x="143161" y="52090"/>
            <a:ext cx="11855133" cy="1093045"/>
          </a:xfrm>
        </p:spPr>
        <p:txBody>
          <a:bodyPr/>
          <a:lstStyle/>
          <a:p>
            <a:r>
              <a:rPr lang="en-GB" sz="3200" i="1" dirty="0">
                <a:latin typeface="Calibri" panose="020F0502020204030204" pitchFamily="34" charset="0"/>
                <a:cs typeface="Calibri" panose="020F0502020204030204" pitchFamily="34" charset="0"/>
              </a:rPr>
              <a:t>Exemplar data continued: </a:t>
            </a:r>
            <a:r>
              <a:rPr lang="en-GB" sz="3200" dirty="0">
                <a:latin typeface="Calibri" panose="020F0502020204030204" pitchFamily="34" charset="0"/>
                <a:cs typeface="Calibri" panose="020F0502020204030204" pitchFamily="34" charset="0"/>
              </a:rPr>
              <a:t>These actors come together into a new translation: a plan of professional action</a:t>
            </a:r>
          </a:p>
        </p:txBody>
      </p:sp>
      <p:sp>
        <p:nvSpPr>
          <p:cNvPr id="4" name="Footer Placeholder 3">
            <a:extLst>
              <a:ext uri="{FF2B5EF4-FFF2-40B4-BE49-F238E27FC236}">
                <a16:creationId xmlns:a16="http://schemas.microsoft.com/office/drawing/2014/main" id="{EAB3F31D-595C-426C-A9B2-D29C0589AE52}"/>
              </a:ext>
            </a:extLst>
          </p:cNvPr>
          <p:cNvSpPr>
            <a:spLocks noGrp="1"/>
          </p:cNvSpPr>
          <p:nvPr>
            <p:ph type="ftr" sz="quarter" idx="11"/>
          </p:nvPr>
        </p:nvSpPr>
        <p:spPr>
          <a:xfrm>
            <a:off x="6174206" y="5978496"/>
            <a:ext cx="4875850" cy="457200"/>
          </a:xfrm>
        </p:spPr>
        <p:txBody>
          <a:bodyPr/>
          <a:lstStyle/>
          <a:p>
            <a:r>
              <a:rPr lang="en-GB" sz="1800" dirty="0"/>
              <a:t>©Ruth Unsworth, Durham University School of Education 2019</a:t>
            </a:r>
          </a:p>
        </p:txBody>
      </p:sp>
      <p:sp>
        <p:nvSpPr>
          <p:cNvPr id="5" name="Slide Number Placeholder 4">
            <a:extLst>
              <a:ext uri="{FF2B5EF4-FFF2-40B4-BE49-F238E27FC236}">
                <a16:creationId xmlns:a16="http://schemas.microsoft.com/office/drawing/2014/main" id="{C85BB940-1DEA-4EEF-BBE3-984D90154C59}"/>
              </a:ext>
            </a:extLst>
          </p:cNvPr>
          <p:cNvSpPr>
            <a:spLocks noGrp="1"/>
          </p:cNvSpPr>
          <p:nvPr>
            <p:ph type="sldNum" sz="quarter" idx="12"/>
          </p:nvPr>
        </p:nvSpPr>
        <p:spPr>
          <a:xfrm>
            <a:off x="9355746" y="6304660"/>
            <a:ext cx="2540000" cy="457200"/>
          </a:xfrm>
        </p:spPr>
        <p:txBody>
          <a:bodyPr/>
          <a:lstStyle/>
          <a:p>
            <a:fld id="{0F9B2767-A541-4CBD-9F17-0A5B9C28C0E6}" type="slidenum">
              <a:rPr lang="en-GB" smtClean="0"/>
              <a:t>14</a:t>
            </a:fld>
            <a:endParaRPr lang="en-GB"/>
          </a:p>
        </p:txBody>
      </p:sp>
      <p:pic>
        <p:nvPicPr>
          <p:cNvPr id="10" name="Picture 9">
            <a:extLst>
              <a:ext uri="{FF2B5EF4-FFF2-40B4-BE49-F238E27FC236}">
                <a16:creationId xmlns:a16="http://schemas.microsoft.com/office/drawing/2014/main" id="{DA8E5425-AD91-4AC7-B2D3-C72D1BECCB6A}"/>
              </a:ext>
            </a:extLst>
          </p:cNvPr>
          <p:cNvPicPr>
            <a:picLocks noChangeAspect="1"/>
          </p:cNvPicPr>
          <p:nvPr/>
        </p:nvPicPr>
        <p:blipFill>
          <a:blip r:embed="rId3"/>
          <a:stretch>
            <a:fillRect/>
          </a:stretch>
        </p:blipFill>
        <p:spPr>
          <a:xfrm>
            <a:off x="684744" y="1196607"/>
            <a:ext cx="4449152" cy="5588238"/>
          </a:xfrm>
          <a:prstGeom prst="rect">
            <a:avLst/>
          </a:prstGeom>
        </p:spPr>
      </p:pic>
      <p:sp>
        <p:nvSpPr>
          <p:cNvPr id="9" name="Rectangle 8">
            <a:extLst>
              <a:ext uri="{FF2B5EF4-FFF2-40B4-BE49-F238E27FC236}">
                <a16:creationId xmlns:a16="http://schemas.microsoft.com/office/drawing/2014/main" id="{739A0C80-243C-4BE5-9032-AF039C226A98}"/>
              </a:ext>
            </a:extLst>
          </p:cNvPr>
          <p:cNvSpPr/>
          <p:nvPr/>
        </p:nvSpPr>
        <p:spPr bwMode="auto">
          <a:xfrm>
            <a:off x="5522386" y="1491603"/>
            <a:ext cx="5984870" cy="17757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Small steps in learning (pink</a:t>
            </a:r>
            <a:r>
              <a:rPr lang="en-GB" sz="2800" dirty="0">
                <a:latin typeface="Calibri" panose="020F0502020204030204" pitchFamily="34" charset="0"/>
                <a:cs typeface="Calibri" panose="020F0502020204030204" pitchFamily="34" charset="0"/>
              </a:rPr>
              <a:t>) referenced small steps document, national curriculum expectations and teachers’ knowledge of the students</a:t>
            </a:r>
          </a:p>
        </p:txBody>
      </p:sp>
      <p:sp>
        <p:nvSpPr>
          <p:cNvPr id="13" name="Rectangle 12">
            <a:extLst>
              <a:ext uri="{FF2B5EF4-FFF2-40B4-BE49-F238E27FC236}">
                <a16:creationId xmlns:a16="http://schemas.microsoft.com/office/drawing/2014/main" id="{12CB5F86-1222-41AF-A1F3-E42F2EEC01A1}"/>
              </a:ext>
            </a:extLst>
          </p:cNvPr>
          <p:cNvSpPr/>
          <p:nvPr/>
        </p:nvSpPr>
        <p:spPr bwMode="auto">
          <a:xfrm>
            <a:off x="5522386" y="3704240"/>
            <a:ext cx="5984870" cy="17757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800" dirty="0">
                <a:latin typeface="Calibri" panose="020F0502020204030204" pitchFamily="34" charset="0"/>
                <a:cs typeface="Calibri" panose="020F0502020204030204" pitchFamily="34" charset="0"/>
              </a:rPr>
              <a:t>Teaching strategies (yellow) – teachers referred to several national, MAT and school-level documents as well as their past teaching experiences</a:t>
            </a:r>
          </a:p>
        </p:txBody>
      </p:sp>
    </p:spTree>
    <p:extLst>
      <p:ext uri="{BB962C8B-B14F-4D97-AF65-F5344CB8AC3E}">
        <p14:creationId xmlns:p14="http://schemas.microsoft.com/office/powerpoint/2010/main" val="214220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BD14-C044-4702-95FD-CE3385C39C24}"/>
              </a:ext>
            </a:extLst>
          </p:cNvPr>
          <p:cNvSpPr>
            <a:spLocks noGrp="1"/>
          </p:cNvSpPr>
          <p:nvPr>
            <p:ph type="title"/>
          </p:nvPr>
        </p:nvSpPr>
        <p:spPr>
          <a:xfrm>
            <a:off x="143161" y="52090"/>
            <a:ext cx="11855133" cy="1093045"/>
          </a:xfrm>
        </p:spPr>
        <p:txBody>
          <a:bodyPr/>
          <a:lstStyle/>
          <a:p>
            <a:r>
              <a:rPr lang="en-GB" sz="3200" i="1" dirty="0">
                <a:latin typeface="Calibri" panose="020F0502020204030204" pitchFamily="34" charset="0"/>
                <a:cs typeface="Calibri" panose="020F0502020204030204" pitchFamily="34" charset="0"/>
              </a:rPr>
              <a:t>Exemplar data continued: </a:t>
            </a:r>
            <a:r>
              <a:rPr lang="en-GB" sz="3200" dirty="0">
                <a:latin typeface="Calibri" panose="020F0502020204030204" pitchFamily="34" charset="0"/>
                <a:cs typeface="Calibri" panose="020F0502020204030204" pitchFamily="34" charset="0"/>
              </a:rPr>
              <a:t>These actors come together into a new translation: a plan of professional action</a:t>
            </a:r>
          </a:p>
        </p:txBody>
      </p:sp>
      <p:sp>
        <p:nvSpPr>
          <p:cNvPr id="4" name="Footer Placeholder 3">
            <a:extLst>
              <a:ext uri="{FF2B5EF4-FFF2-40B4-BE49-F238E27FC236}">
                <a16:creationId xmlns:a16="http://schemas.microsoft.com/office/drawing/2014/main" id="{EAB3F31D-595C-426C-A9B2-D29C0589AE52}"/>
              </a:ext>
            </a:extLst>
          </p:cNvPr>
          <p:cNvSpPr>
            <a:spLocks noGrp="1"/>
          </p:cNvSpPr>
          <p:nvPr>
            <p:ph type="ftr" sz="quarter" idx="11"/>
          </p:nvPr>
        </p:nvSpPr>
        <p:spPr>
          <a:xfrm>
            <a:off x="6070727" y="6205569"/>
            <a:ext cx="4875850" cy="457200"/>
          </a:xfrm>
        </p:spPr>
        <p:txBody>
          <a:bodyPr/>
          <a:lstStyle/>
          <a:p>
            <a:r>
              <a:rPr lang="en-GB" sz="1800" dirty="0"/>
              <a:t>©Ruth Unsworth, Durham University School of Education 2019</a:t>
            </a:r>
          </a:p>
        </p:txBody>
      </p:sp>
      <p:sp>
        <p:nvSpPr>
          <p:cNvPr id="5" name="Slide Number Placeholder 4">
            <a:extLst>
              <a:ext uri="{FF2B5EF4-FFF2-40B4-BE49-F238E27FC236}">
                <a16:creationId xmlns:a16="http://schemas.microsoft.com/office/drawing/2014/main" id="{C85BB940-1DEA-4EEF-BBE3-984D90154C59}"/>
              </a:ext>
            </a:extLst>
          </p:cNvPr>
          <p:cNvSpPr>
            <a:spLocks noGrp="1"/>
          </p:cNvSpPr>
          <p:nvPr>
            <p:ph type="sldNum" sz="quarter" idx="12"/>
          </p:nvPr>
        </p:nvSpPr>
        <p:spPr>
          <a:xfrm>
            <a:off x="9355746" y="6304660"/>
            <a:ext cx="2540000" cy="457200"/>
          </a:xfrm>
        </p:spPr>
        <p:txBody>
          <a:bodyPr/>
          <a:lstStyle/>
          <a:p>
            <a:fld id="{0F9B2767-A541-4CBD-9F17-0A5B9C28C0E6}" type="slidenum">
              <a:rPr lang="en-GB" smtClean="0"/>
              <a:t>15</a:t>
            </a:fld>
            <a:endParaRPr lang="en-GB"/>
          </a:p>
        </p:txBody>
      </p:sp>
      <p:sp>
        <p:nvSpPr>
          <p:cNvPr id="12" name="Rectangle 11">
            <a:extLst>
              <a:ext uri="{FF2B5EF4-FFF2-40B4-BE49-F238E27FC236}">
                <a16:creationId xmlns:a16="http://schemas.microsoft.com/office/drawing/2014/main" id="{A5CE54EA-0548-4F63-83BE-0590E1846955}"/>
              </a:ext>
            </a:extLst>
          </p:cNvPr>
          <p:cNvSpPr/>
          <p:nvPr/>
        </p:nvSpPr>
        <p:spPr bwMode="auto">
          <a:xfrm>
            <a:off x="5874382" y="1598242"/>
            <a:ext cx="5109569" cy="179751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800" dirty="0">
                <a:latin typeface="Calibri" panose="020F0502020204030204" pitchFamily="34" charset="0"/>
                <a:cs typeface="Calibri" panose="020F0502020204030204" pitchFamily="34" charset="0"/>
              </a:rPr>
              <a:t>Mastery approach l</a:t>
            </a:r>
            <a:r>
              <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anguage (repeated</a:t>
            </a:r>
            <a:r>
              <a:rPr kumimoji="0" lang="en-GB" sz="2800" b="0" i="0" u="none" strike="noStrike" cap="none" normalizeH="0" dirty="0">
                <a:ln>
                  <a:noFill/>
                </a:ln>
                <a:solidFill>
                  <a:schemeClr val="tx1"/>
                </a:solidFill>
                <a:effectLst/>
                <a:latin typeface="Calibri" panose="020F0502020204030204" pitchFamily="34" charset="0"/>
                <a:cs typeface="Calibri" panose="020F0502020204030204" pitchFamily="34" charset="0"/>
              </a:rPr>
              <a:t> phrases with attached specifications of how to teach)</a:t>
            </a:r>
            <a:r>
              <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rPr>
              <a:t>permeates all documents</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Speech Bubble: Oval 10">
            <a:extLst>
              <a:ext uri="{FF2B5EF4-FFF2-40B4-BE49-F238E27FC236}">
                <a16:creationId xmlns:a16="http://schemas.microsoft.com/office/drawing/2014/main" id="{8770BC16-AF5E-48EA-BDDB-9CE539200003}"/>
              </a:ext>
            </a:extLst>
          </p:cNvPr>
          <p:cNvSpPr/>
          <p:nvPr/>
        </p:nvSpPr>
        <p:spPr bwMode="auto">
          <a:xfrm>
            <a:off x="6096000" y="3753868"/>
            <a:ext cx="5024927" cy="2550792"/>
          </a:xfrm>
          <a:prstGeom prst="wedgeEllipseCallout">
            <a:avLst>
              <a:gd name="adj1" fmla="val -55187"/>
              <a:gd name="adj2" fmla="val 3782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800" dirty="0">
                <a:latin typeface="Calibri" panose="020F0502020204030204" pitchFamily="34" charset="0"/>
                <a:cs typeface="Calibri" panose="020F0502020204030204" pitchFamily="34" charset="0"/>
              </a:rPr>
              <a:t>‘our complete culture shift in our approach has been driven by change in vocabulary’ </a:t>
            </a:r>
          </a:p>
        </p:txBody>
      </p:sp>
      <p:pic>
        <p:nvPicPr>
          <p:cNvPr id="6" name="Picture 5">
            <a:extLst>
              <a:ext uri="{FF2B5EF4-FFF2-40B4-BE49-F238E27FC236}">
                <a16:creationId xmlns:a16="http://schemas.microsoft.com/office/drawing/2014/main" id="{14523C4A-6446-480D-A12C-9045D18A3C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636245" y="1841934"/>
            <a:ext cx="6087207" cy="4565405"/>
          </a:xfrm>
          <a:prstGeom prst="rect">
            <a:avLst/>
          </a:prstGeom>
        </p:spPr>
      </p:pic>
      <p:sp>
        <p:nvSpPr>
          <p:cNvPr id="3" name="Oval 2">
            <a:extLst>
              <a:ext uri="{FF2B5EF4-FFF2-40B4-BE49-F238E27FC236}">
                <a16:creationId xmlns:a16="http://schemas.microsoft.com/office/drawing/2014/main" id="{4988482E-950D-4AD0-9F4E-FA39F1C6947E}"/>
              </a:ext>
            </a:extLst>
          </p:cNvPr>
          <p:cNvSpPr/>
          <p:nvPr/>
        </p:nvSpPr>
        <p:spPr bwMode="auto">
          <a:xfrm>
            <a:off x="947854" y="4280070"/>
            <a:ext cx="1248936" cy="492652"/>
          </a:xfrm>
          <a:prstGeom prst="ellipse">
            <a:avLst/>
          </a:pr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sp>
        <p:nvSpPr>
          <p:cNvPr id="14" name="Oval 13">
            <a:extLst>
              <a:ext uri="{FF2B5EF4-FFF2-40B4-BE49-F238E27FC236}">
                <a16:creationId xmlns:a16="http://schemas.microsoft.com/office/drawing/2014/main" id="{45DC8CB6-4A75-4F88-A85B-40F8B7340F75}"/>
              </a:ext>
            </a:extLst>
          </p:cNvPr>
          <p:cNvSpPr/>
          <p:nvPr/>
        </p:nvSpPr>
        <p:spPr bwMode="auto">
          <a:xfrm>
            <a:off x="2003503" y="4817326"/>
            <a:ext cx="2245112" cy="1093045"/>
          </a:xfrm>
          <a:prstGeom prst="ellipse">
            <a:avLst/>
          </a:pr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cxnSp>
        <p:nvCxnSpPr>
          <p:cNvPr id="8" name="Straight Connector 7">
            <a:extLst>
              <a:ext uri="{FF2B5EF4-FFF2-40B4-BE49-F238E27FC236}">
                <a16:creationId xmlns:a16="http://schemas.microsoft.com/office/drawing/2014/main" id="{EA12015A-6C51-4FBF-BE82-3F02B3CEC54C}"/>
              </a:ext>
            </a:extLst>
          </p:cNvPr>
          <p:cNvCxnSpPr>
            <a:cxnSpLocks/>
            <a:stCxn id="3" idx="7"/>
          </p:cNvCxnSpPr>
          <p:nvPr/>
        </p:nvCxnSpPr>
        <p:spPr bwMode="auto">
          <a:xfrm flipV="1">
            <a:off x="2013888" y="3066587"/>
            <a:ext cx="3860494" cy="12856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D10CB170-C287-409C-840C-FE0F0BEAE8D2}"/>
              </a:ext>
            </a:extLst>
          </p:cNvPr>
          <p:cNvCxnSpPr>
            <a:cxnSpLocks/>
          </p:cNvCxnSpPr>
          <p:nvPr/>
        </p:nvCxnSpPr>
        <p:spPr bwMode="auto">
          <a:xfrm flipV="1">
            <a:off x="4053296" y="3326273"/>
            <a:ext cx="3459797" cy="16471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6453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3282CAC-939D-4B1C-83C8-0BDDB7C20DAE}"/>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Obligatory passage points</a:t>
            </a:r>
          </a:p>
        </p:txBody>
      </p:sp>
      <p:sp>
        <p:nvSpPr>
          <p:cNvPr id="12" name="Content Placeholder 11">
            <a:extLst>
              <a:ext uri="{FF2B5EF4-FFF2-40B4-BE49-F238E27FC236}">
                <a16:creationId xmlns:a16="http://schemas.microsoft.com/office/drawing/2014/main" id="{E9482C76-A38D-4196-95AE-45CBCEF6942E}"/>
              </a:ext>
            </a:extLst>
          </p:cNvPr>
          <p:cNvSpPr>
            <a:spLocks noGrp="1"/>
          </p:cNvSpPr>
          <p:nvPr>
            <p:ph idx="1"/>
          </p:nvPr>
        </p:nvSpPr>
        <p:spPr>
          <a:xfrm>
            <a:off x="3050848" y="2179178"/>
            <a:ext cx="6802453" cy="3626309"/>
          </a:xfrm>
        </p:spPr>
        <p:txBody>
          <a:bodyPr/>
          <a:lstStyle/>
          <a:p>
            <a:pPr algn="ctr"/>
            <a:r>
              <a:rPr lang="en-GB" sz="3200" dirty="0">
                <a:latin typeface="Calibri" panose="020F0502020204030204" pitchFamily="34" charset="0"/>
                <a:cs typeface="Calibri" panose="020F0502020204030204" pitchFamily="34" charset="0"/>
              </a:rPr>
              <a:t>an entity through which everything in the network must flow at some point</a:t>
            </a:r>
          </a:p>
          <a:p>
            <a:pPr algn="ctr"/>
            <a:endParaRPr lang="en-GB" sz="2800" dirty="0"/>
          </a:p>
          <a:p>
            <a:pPr algn="ctr"/>
            <a:r>
              <a:rPr lang="en-GB" sz="2400" i="1" dirty="0"/>
              <a:t>(Law 1994)</a:t>
            </a:r>
          </a:p>
          <a:p>
            <a:pPr algn="ctr"/>
            <a:endParaRPr lang="en-GB" sz="2800" dirty="0"/>
          </a:p>
        </p:txBody>
      </p:sp>
      <p:sp>
        <p:nvSpPr>
          <p:cNvPr id="8" name="Slide Number Placeholder 7">
            <a:extLst>
              <a:ext uri="{FF2B5EF4-FFF2-40B4-BE49-F238E27FC236}">
                <a16:creationId xmlns:a16="http://schemas.microsoft.com/office/drawing/2014/main" id="{9F62C30A-9D01-4398-95EB-C0958D8B0585}"/>
              </a:ext>
            </a:extLst>
          </p:cNvPr>
          <p:cNvSpPr>
            <a:spLocks noGrp="1"/>
          </p:cNvSpPr>
          <p:nvPr>
            <p:ph type="sldNum" sz="quarter" idx="12"/>
          </p:nvPr>
        </p:nvSpPr>
        <p:spPr/>
        <p:txBody>
          <a:bodyPr/>
          <a:lstStyle/>
          <a:p>
            <a:fld id="{0F9B2767-A541-4CBD-9F17-0A5B9C28C0E6}" type="slidenum">
              <a:rPr lang="en-GB" smtClean="0"/>
              <a:t>16</a:t>
            </a:fld>
            <a:endParaRPr lang="en-GB"/>
          </a:p>
        </p:txBody>
      </p:sp>
    </p:spTree>
    <p:extLst>
      <p:ext uri="{BB962C8B-B14F-4D97-AF65-F5344CB8AC3E}">
        <p14:creationId xmlns:p14="http://schemas.microsoft.com/office/powerpoint/2010/main" val="69764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BD14-C044-4702-95FD-CE3385C39C24}"/>
              </a:ext>
            </a:extLst>
          </p:cNvPr>
          <p:cNvSpPr>
            <a:spLocks noGrp="1"/>
          </p:cNvSpPr>
          <p:nvPr>
            <p:ph type="title"/>
          </p:nvPr>
        </p:nvSpPr>
        <p:spPr>
          <a:xfrm>
            <a:off x="188007" y="145233"/>
            <a:ext cx="11815983" cy="555522"/>
          </a:xfrm>
        </p:spPr>
        <p:txBody>
          <a:bodyPr/>
          <a:lstStyle/>
          <a:p>
            <a:r>
              <a:rPr lang="en-GB" sz="2800" dirty="0">
                <a:latin typeface="Calibri" panose="020F0502020204030204" pitchFamily="34" charset="0"/>
                <a:cs typeface="Calibri" panose="020F0502020204030204" pitchFamily="34" charset="0"/>
              </a:rPr>
              <a:t>Leaders as obligatory passage points – documents where a leader is a key actor</a:t>
            </a:r>
          </a:p>
        </p:txBody>
      </p:sp>
      <p:graphicFrame>
        <p:nvGraphicFramePr>
          <p:cNvPr id="6" name="Content Placeholder 5">
            <a:extLst>
              <a:ext uri="{FF2B5EF4-FFF2-40B4-BE49-F238E27FC236}">
                <a16:creationId xmlns:a16="http://schemas.microsoft.com/office/drawing/2014/main" id="{00D50318-8E94-4A9A-B3F6-6FC36F8E9AC5}"/>
              </a:ext>
            </a:extLst>
          </p:cNvPr>
          <p:cNvGraphicFramePr>
            <a:graphicFrameLocks noGrp="1"/>
          </p:cNvGraphicFramePr>
          <p:nvPr>
            <p:ph idx="1"/>
            <p:extLst>
              <p:ext uri="{D42A27DB-BD31-4B8C-83A1-F6EECF244321}">
                <p14:modId xmlns:p14="http://schemas.microsoft.com/office/powerpoint/2010/main" val="100331040"/>
              </p:ext>
            </p:extLst>
          </p:nvPr>
        </p:nvGraphicFramePr>
        <p:xfrm>
          <a:off x="258531" y="807720"/>
          <a:ext cx="11670705" cy="5669280"/>
        </p:xfrm>
        <a:graphic>
          <a:graphicData uri="http://schemas.openxmlformats.org/drawingml/2006/table">
            <a:tbl>
              <a:tblPr firstRow="1" bandRow="1">
                <a:tableStyleId>{72833802-FEF1-4C79-8D5D-14CF1EAF98D9}</a:tableStyleId>
              </a:tblPr>
              <a:tblGrid>
                <a:gridCol w="2334141">
                  <a:extLst>
                    <a:ext uri="{9D8B030D-6E8A-4147-A177-3AD203B41FA5}">
                      <a16:colId xmlns:a16="http://schemas.microsoft.com/office/drawing/2014/main" val="3396686178"/>
                    </a:ext>
                  </a:extLst>
                </a:gridCol>
                <a:gridCol w="2334141">
                  <a:extLst>
                    <a:ext uri="{9D8B030D-6E8A-4147-A177-3AD203B41FA5}">
                      <a16:colId xmlns:a16="http://schemas.microsoft.com/office/drawing/2014/main" val="2859424353"/>
                    </a:ext>
                  </a:extLst>
                </a:gridCol>
                <a:gridCol w="2334141">
                  <a:extLst>
                    <a:ext uri="{9D8B030D-6E8A-4147-A177-3AD203B41FA5}">
                      <a16:colId xmlns:a16="http://schemas.microsoft.com/office/drawing/2014/main" val="2410228733"/>
                    </a:ext>
                  </a:extLst>
                </a:gridCol>
                <a:gridCol w="2334141">
                  <a:extLst>
                    <a:ext uri="{9D8B030D-6E8A-4147-A177-3AD203B41FA5}">
                      <a16:colId xmlns:a16="http://schemas.microsoft.com/office/drawing/2014/main" val="408731934"/>
                    </a:ext>
                  </a:extLst>
                </a:gridCol>
                <a:gridCol w="2334141">
                  <a:extLst>
                    <a:ext uri="{9D8B030D-6E8A-4147-A177-3AD203B41FA5}">
                      <a16:colId xmlns:a16="http://schemas.microsoft.com/office/drawing/2014/main" val="387261531"/>
                    </a:ext>
                  </a:extLst>
                </a:gridCol>
              </a:tblGrid>
              <a:tr h="534704">
                <a:tc>
                  <a:txBody>
                    <a:bodyPr/>
                    <a:lstStyle/>
                    <a:p>
                      <a:r>
                        <a:rPr lang="en-GB" dirty="0">
                          <a:latin typeface="Calibri" panose="020F0502020204030204" pitchFamily="34" charset="0"/>
                          <a:cs typeface="Calibri" panose="020F0502020204030204" pitchFamily="34" charset="0"/>
                        </a:rPr>
                        <a:t>National level</a:t>
                      </a:r>
                    </a:p>
                  </a:txBody>
                  <a:tcPr/>
                </a:tc>
                <a:tc>
                  <a:txBody>
                    <a:bodyPr/>
                    <a:lstStyle/>
                    <a:p>
                      <a:r>
                        <a:rPr lang="en-GB" dirty="0">
                          <a:latin typeface="Calibri" panose="020F0502020204030204" pitchFamily="34" charset="0"/>
                          <a:cs typeface="Calibri" panose="020F0502020204030204" pitchFamily="34" charset="0"/>
                        </a:rPr>
                        <a:t>Multi-academy trust level</a:t>
                      </a:r>
                    </a:p>
                  </a:txBody>
                  <a:tcPr/>
                </a:tc>
                <a:tc>
                  <a:txBody>
                    <a:bodyPr/>
                    <a:lstStyle/>
                    <a:p>
                      <a:r>
                        <a:rPr lang="en-GB" dirty="0">
                          <a:latin typeface="Calibri" panose="020F0502020204030204" pitchFamily="34" charset="0"/>
                          <a:cs typeface="Calibri" panose="020F0502020204030204" pitchFamily="34" charset="0"/>
                        </a:rPr>
                        <a:t>School level</a:t>
                      </a:r>
                    </a:p>
                  </a:txBody>
                  <a:tcPr/>
                </a:tc>
                <a:tc>
                  <a:txBody>
                    <a:bodyPr/>
                    <a:lstStyle/>
                    <a:p>
                      <a:r>
                        <a:rPr lang="en-GB" dirty="0">
                          <a:latin typeface="Calibri" panose="020F0502020204030204" pitchFamily="34" charset="0"/>
                          <a:cs typeface="Calibri" panose="020F0502020204030204" pitchFamily="34" charset="0"/>
                        </a:rPr>
                        <a:t>Teaching team planning level</a:t>
                      </a:r>
                    </a:p>
                  </a:txBody>
                  <a:tcPr/>
                </a:tc>
                <a:tc>
                  <a:txBody>
                    <a:bodyPr/>
                    <a:lstStyle/>
                    <a:p>
                      <a:r>
                        <a:rPr lang="en-GB" dirty="0">
                          <a:latin typeface="Calibri" panose="020F0502020204030204" pitchFamily="34" charset="0"/>
                          <a:cs typeface="Calibri" panose="020F0502020204030204" pitchFamily="34" charset="0"/>
                        </a:rPr>
                        <a:t>Classroom level</a:t>
                      </a:r>
                    </a:p>
                  </a:txBody>
                  <a:tcPr/>
                </a:tc>
                <a:extLst>
                  <a:ext uri="{0D108BD9-81ED-4DB2-BD59-A6C34878D82A}">
                    <a16:rowId xmlns:a16="http://schemas.microsoft.com/office/drawing/2014/main" val="3943460723"/>
                  </a:ext>
                </a:extLst>
              </a:tr>
              <a:tr h="4430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National curriculum and assessment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NCETM documents, website and training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Maths No Problem textbooks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Web-based planning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White Rose planning document</a:t>
                      </a:r>
                      <a:endParaRPr lang="en-GB" dirty="0">
                        <a:latin typeface="Calibri" panose="020F0502020204030204" pitchFamily="34" charset="0"/>
                        <a:cs typeface="Calibri" panose="020F0502020204030204" pitchFamily="34" charset="0"/>
                      </a:endParaRPr>
                    </a:p>
                  </a:txBody>
                  <a:tcPr/>
                </a:tc>
                <a:tc>
                  <a:txBody>
                    <a:bodyPr/>
                    <a:lstStyle/>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r>
                        <a:rPr kumimoji="0" lang="en-GB" sz="1800" b="0" i="0" u="none"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Landmarks’ document</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r>
                        <a:rPr kumimoji="0" lang="en-GB" sz="1800" b="0" i="0" u="none"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Small steps’ document</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Maths policy document(s)</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Teacher Research Group reflection document</a:t>
                      </a:r>
                    </a:p>
                  </a:txBody>
                  <a:tcPr/>
                </a:tc>
                <a:tc>
                  <a:txBody>
                    <a:bodyPr/>
                    <a:lstStyle/>
                    <a:p>
                      <a:r>
                        <a:rPr lang="en-GB" dirty="0">
                          <a:highlight>
                            <a:srgbClr val="FFFF00"/>
                          </a:highlight>
                          <a:latin typeface="Calibri" panose="020F0502020204030204" pitchFamily="34" charset="0"/>
                          <a:cs typeface="Calibri" panose="020F0502020204030204" pitchFamily="34" charset="0"/>
                        </a:rPr>
                        <a:t>Year-by year planning guidance</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Staff training slide-decks and handouts</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Reasoning icons for use across school</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Planning format (‘S plan’) for use across school</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School development and action plans </a:t>
                      </a:r>
                    </a:p>
                  </a:txBody>
                  <a:tcPr/>
                </a:tc>
                <a:tc>
                  <a:txBody>
                    <a:bodyPr/>
                    <a:lstStyle/>
                    <a:p>
                      <a:r>
                        <a:rPr lang="en-GB" dirty="0">
                          <a:highlight>
                            <a:srgbClr val="FFFF00"/>
                          </a:highlight>
                          <a:latin typeface="Calibri" panose="020F0502020204030204" pitchFamily="34" charset="0"/>
                          <a:cs typeface="Calibri" panose="020F0502020204030204" pitchFamily="34" charset="0"/>
                        </a:rPr>
                        <a:t>Weekly collaboratively-planned slide decks </a:t>
                      </a:r>
                      <a:r>
                        <a:rPr lang="en-GB" dirty="0">
                          <a:latin typeface="Calibri" panose="020F0502020204030204" pitchFamily="34" charset="0"/>
                          <a:cs typeface="Calibri" panose="020F0502020204030204" pitchFamily="34" charset="0"/>
                        </a:rPr>
                        <a:t>and resources</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Weekly planning using S planning format for small steps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Team/ individual research project reflections </a:t>
                      </a:r>
                      <a:r>
                        <a:rPr lang="en-GB" dirty="0">
                          <a:highlight>
                            <a:srgbClr val="FFFF00"/>
                          </a:highlight>
                          <a:latin typeface="Calibri" panose="020F0502020204030204" pitchFamily="34" charset="0"/>
                          <a:cs typeface="Calibri" panose="020F0502020204030204" pitchFamily="34" charset="0"/>
                        </a:rPr>
                        <a:t>linked to school development plans</a:t>
                      </a:r>
                    </a:p>
                    <a:p>
                      <a:endParaRPr lang="en-GB" dirty="0">
                        <a:latin typeface="Calibri" panose="020F0502020204030204" pitchFamily="34" charset="0"/>
                        <a:cs typeface="Calibri" panose="020F0502020204030204" pitchFamily="34" charset="0"/>
                      </a:endParaRPr>
                    </a:p>
                  </a:txBody>
                  <a:tcPr/>
                </a:tc>
                <a:tc>
                  <a:txBody>
                    <a:bodyPr/>
                    <a:lstStyle/>
                    <a:p>
                      <a:r>
                        <a:rPr lang="en-GB" dirty="0">
                          <a:highlight>
                            <a:srgbClr val="FFFF00"/>
                          </a:highlight>
                          <a:latin typeface="Calibri" panose="020F0502020204030204" pitchFamily="34" charset="0"/>
                          <a:cs typeface="Calibri" panose="020F0502020204030204" pitchFamily="34" charset="0"/>
                        </a:rPr>
                        <a:t>Slide-decks used to structure lessons </a:t>
                      </a:r>
                      <a:r>
                        <a:rPr lang="en-GB" dirty="0">
                          <a:latin typeface="Calibri" panose="020F0502020204030204" pitchFamily="34" charset="0"/>
                          <a:cs typeface="Calibri" panose="020F0502020204030204" pitchFamily="34" charset="0"/>
                        </a:rPr>
                        <a:t>and ‘maths voice’ of teacher and students</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‘Live marking’ concept in books</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Reasoning icons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Paper resources and other materials represent concepts and shape learning</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Working wall </a:t>
                      </a:r>
                      <a:r>
                        <a:rPr lang="en-GB" dirty="0">
                          <a:latin typeface="Calibri" panose="020F0502020204030204" pitchFamily="34" charset="0"/>
                          <a:cs typeface="Calibri" panose="020F0502020204030204" pitchFamily="34" charset="0"/>
                        </a:rPr>
                        <a:t>collects language and central ideas</a:t>
                      </a:r>
                    </a:p>
                  </a:txBody>
                  <a:tcPr/>
                </a:tc>
                <a:extLst>
                  <a:ext uri="{0D108BD9-81ED-4DB2-BD59-A6C34878D82A}">
                    <a16:rowId xmlns:a16="http://schemas.microsoft.com/office/drawing/2014/main" val="2779801789"/>
                  </a:ext>
                </a:extLst>
              </a:tr>
            </a:tbl>
          </a:graphicData>
        </a:graphic>
      </p:graphicFrame>
      <p:sp>
        <p:nvSpPr>
          <p:cNvPr id="4" name="Footer Placeholder 3">
            <a:extLst>
              <a:ext uri="{FF2B5EF4-FFF2-40B4-BE49-F238E27FC236}">
                <a16:creationId xmlns:a16="http://schemas.microsoft.com/office/drawing/2014/main" id="{EAB3F31D-595C-426C-A9B2-D29C0589AE52}"/>
              </a:ext>
            </a:extLst>
          </p:cNvPr>
          <p:cNvSpPr>
            <a:spLocks noGrp="1"/>
          </p:cNvSpPr>
          <p:nvPr>
            <p:ph type="ftr" sz="quarter" idx="11"/>
          </p:nvPr>
        </p:nvSpPr>
        <p:spPr>
          <a:xfrm>
            <a:off x="4165600" y="6163936"/>
            <a:ext cx="3860800" cy="457200"/>
          </a:xfrm>
        </p:spPr>
        <p:txBody>
          <a:bodyPr/>
          <a:lstStyle/>
          <a:p>
            <a:r>
              <a:rPr lang="en-GB" sz="1800" dirty="0"/>
              <a:t>©Ruth Unsworth, Durham University School of Education 2019</a:t>
            </a:r>
          </a:p>
        </p:txBody>
      </p:sp>
      <p:sp>
        <p:nvSpPr>
          <p:cNvPr id="5" name="Slide Number Placeholder 4">
            <a:extLst>
              <a:ext uri="{FF2B5EF4-FFF2-40B4-BE49-F238E27FC236}">
                <a16:creationId xmlns:a16="http://schemas.microsoft.com/office/drawing/2014/main" id="{C85BB940-1DEA-4EEF-BBE3-984D90154C59}"/>
              </a:ext>
            </a:extLst>
          </p:cNvPr>
          <p:cNvSpPr>
            <a:spLocks noGrp="1"/>
          </p:cNvSpPr>
          <p:nvPr>
            <p:ph type="sldNum" sz="quarter" idx="12"/>
          </p:nvPr>
        </p:nvSpPr>
        <p:spPr/>
        <p:txBody>
          <a:bodyPr/>
          <a:lstStyle/>
          <a:p>
            <a:fld id="{0F9B2767-A541-4CBD-9F17-0A5B9C28C0E6}" type="slidenum">
              <a:rPr lang="en-GB" smtClean="0"/>
              <a:t>17</a:t>
            </a:fld>
            <a:endParaRPr lang="en-GB"/>
          </a:p>
        </p:txBody>
      </p:sp>
    </p:spTree>
    <p:extLst>
      <p:ext uri="{BB962C8B-B14F-4D97-AF65-F5344CB8AC3E}">
        <p14:creationId xmlns:p14="http://schemas.microsoft.com/office/powerpoint/2010/main" val="154541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22" y="152400"/>
            <a:ext cx="10363200" cy="1143000"/>
          </a:xfrm>
        </p:spPr>
        <p:txBody>
          <a:bodyPr/>
          <a:lstStyle/>
          <a:p>
            <a:r>
              <a:rPr lang="en-US" dirty="0">
                <a:latin typeface="Calibri" panose="020F0502020204030204" pitchFamily="34" charset="0"/>
                <a:cs typeface="Calibri" panose="020F0502020204030204" pitchFamily="34" charset="0"/>
              </a:rPr>
              <a:t>Conclusions</a:t>
            </a:r>
            <a:endParaRPr lang="en-GB" dirty="0">
              <a:latin typeface="Calibri" panose="020F0502020204030204" pitchFamily="34" charset="0"/>
              <a:cs typeface="Calibri" panose="020F0502020204030204" pitchFamily="34" charset="0"/>
            </a:endParaRPr>
          </a:p>
        </p:txBody>
      </p:sp>
      <p:sp>
        <p:nvSpPr>
          <p:cNvPr id="7" name="Footer Placeholder 6">
            <a:extLst>
              <a:ext uri="{FF2B5EF4-FFF2-40B4-BE49-F238E27FC236}">
                <a16:creationId xmlns:a16="http://schemas.microsoft.com/office/drawing/2014/main" id="{86485620-1B09-4061-B330-6018A670257E}"/>
              </a:ext>
            </a:extLst>
          </p:cNvPr>
          <p:cNvSpPr>
            <a:spLocks noGrp="1"/>
          </p:cNvSpPr>
          <p:nvPr>
            <p:ph type="ftr" sz="quarter" idx="11"/>
          </p:nvPr>
        </p:nvSpPr>
        <p:spPr>
          <a:xfrm>
            <a:off x="4332868" y="6034668"/>
            <a:ext cx="3860800" cy="457200"/>
          </a:xfrm>
        </p:spPr>
        <p:txBody>
          <a:bodyPr/>
          <a:lstStyle/>
          <a:p>
            <a:r>
              <a:rPr lang="en-GB" sz="1800" dirty="0"/>
              <a:t>©Ruth Unsworth, Durham University School of Education 2019</a:t>
            </a:r>
          </a:p>
        </p:txBody>
      </p:sp>
      <p:sp>
        <p:nvSpPr>
          <p:cNvPr id="8" name="Slide Number Placeholder 7">
            <a:extLst>
              <a:ext uri="{FF2B5EF4-FFF2-40B4-BE49-F238E27FC236}">
                <a16:creationId xmlns:a16="http://schemas.microsoft.com/office/drawing/2014/main" id="{6824D4BE-BF69-4D7B-9F28-562471E32D1B}"/>
              </a:ext>
            </a:extLst>
          </p:cNvPr>
          <p:cNvSpPr>
            <a:spLocks noGrp="1"/>
          </p:cNvSpPr>
          <p:nvPr>
            <p:ph type="sldNum" sz="quarter" idx="12"/>
          </p:nvPr>
        </p:nvSpPr>
        <p:spPr/>
        <p:txBody>
          <a:bodyPr/>
          <a:lstStyle/>
          <a:p>
            <a:fld id="{0F9B2767-A541-4CBD-9F17-0A5B9C28C0E6}" type="slidenum">
              <a:rPr lang="en-GB" smtClean="0"/>
              <a:t>18</a:t>
            </a:fld>
            <a:endParaRPr lang="en-GB"/>
          </a:p>
        </p:txBody>
      </p:sp>
      <p:sp>
        <p:nvSpPr>
          <p:cNvPr id="4" name="Content Placeholder 3">
            <a:extLst>
              <a:ext uri="{FF2B5EF4-FFF2-40B4-BE49-F238E27FC236}">
                <a16:creationId xmlns:a16="http://schemas.microsoft.com/office/drawing/2014/main" id="{6C1A4763-9965-47F1-A2F5-6D1BBC36B8F0}"/>
              </a:ext>
            </a:extLst>
          </p:cNvPr>
          <p:cNvSpPr>
            <a:spLocks noGrp="1"/>
          </p:cNvSpPr>
          <p:nvPr>
            <p:ph sz="half" idx="1"/>
          </p:nvPr>
        </p:nvSpPr>
        <p:spPr>
          <a:xfrm>
            <a:off x="912283" y="1295400"/>
            <a:ext cx="10863821" cy="4510088"/>
          </a:xfrm>
        </p:spPr>
        <p:txBody>
          <a:bodyPr/>
          <a:lstStyle/>
          <a:p>
            <a:r>
              <a:rPr lang="en-US" dirty="0"/>
              <a:t>Emerging from this perspective is an argument for greater consideration, both in terms of political as well as theoretical contexts, of the mediating role of texts within the formation of teacher professionalism. Scripted definitions of teachers professionalism are </a:t>
            </a:r>
            <a:r>
              <a:rPr lang="en-US" dirty="0" err="1"/>
              <a:t>problematised</a:t>
            </a:r>
            <a:r>
              <a:rPr lang="en-US" dirty="0"/>
              <a:t> and it is posited that professionalism is instead best understood and developed from a view </a:t>
            </a:r>
            <a:r>
              <a:rPr lang="en-US" dirty="0" err="1"/>
              <a:t>centred</a:t>
            </a:r>
            <a:r>
              <a:rPr lang="en-US" dirty="0"/>
              <a:t> within its socio-material formation.</a:t>
            </a:r>
            <a:endParaRPr lang="en-GB" dirty="0"/>
          </a:p>
          <a:p>
            <a:endParaRPr lang="en-GB" dirty="0"/>
          </a:p>
        </p:txBody>
      </p:sp>
    </p:spTree>
    <p:extLst>
      <p:ext uri="{BB962C8B-B14F-4D97-AF65-F5344CB8AC3E}">
        <p14:creationId xmlns:p14="http://schemas.microsoft.com/office/powerpoint/2010/main" val="3804608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F0EB-536A-4A2F-BDBD-D1D28CAFC5DF}"/>
              </a:ext>
            </a:extLst>
          </p:cNvPr>
          <p:cNvSpPr>
            <a:spLocks noGrp="1"/>
          </p:cNvSpPr>
          <p:nvPr>
            <p:ph type="title"/>
          </p:nvPr>
        </p:nvSpPr>
        <p:spPr>
          <a:xfrm>
            <a:off x="914400" y="131027"/>
            <a:ext cx="10972800" cy="754460"/>
          </a:xfrm>
        </p:spPr>
        <p:txBody>
          <a:bodyPr/>
          <a:lstStyle/>
          <a:p>
            <a:r>
              <a:rPr lang="en-GB" dirty="0">
                <a:latin typeface="Calibri" panose="020F0502020204030204" pitchFamily="34" charset="0"/>
                <a:cs typeface="Calibri" panose="020F0502020204030204" pitchFamily="34" charset="0"/>
              </a:rPr>
              <a:t>Limitations              Contribution and next steps</a:t>
            </a:r>
          </a:p>
        </p:txBody>
      </p:sp>
      <p:sp>
        <p:nvSpPr>
          <p:cNvPr id="3" name="Content Placeholder 2">
            <a:extLst>
              <a:ext uri="{FF2B5EF4-FFF2-40B4-BE49-F238E27FC236}">
                <a16:creationId xmlns:a16="http://schemas.microsoft.com/office/drawing/2014/main" id="{B7A45A6D-5837-49D4-B896-BB866FA51CE5}"/>
              </a:ext>
            </a:extLst>
          </p:cNvPr>
          <p:cNvSpPr>
            <a:spLocks noGrp="1"/>
          </p:cNvSpPr>
          <p:nvPr>
            <p:ph sz="half" idx="1"/>
          </p:nvPr>
        </p:nvSpPr>
        <p:spPr>
          <a:xfrm>
            <a:off x="304800" y="1484895"/>
            <a:ext cx="4791307" cy="4004397"/>
          </a:xfrm>
        </p:spPr>
        <p:txBody>
          <a:bodyPr/>
          <a:lstStyle/>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Resulting knowledge/ belief/ action is seen as temporarily stabilised – can be disrupted by actor introduction/ removal/ change</a:t>
            </a:r>
          </a:p>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An ANT approach is descriptive, not interpretative:  it doesn’t explore the ‘why’</a:t>
            </a:r>
          </a:p>
        </p:txBody>
      </p:sp>
      <p:sp>
        <p:nvSpPr>
          <p:cNvPr id="4" name="Content Placeholder 3">
            <a:extLst>
              <a:ext uri="{FF2B5EF4-FFF2-40B4-BE49-F238E27FC236}">
                <a16:creationId xmlns:a16="http://schemas.microsoft.com/office/drawing/2014/main" id="{AD59FD01-08EC-43AD-9143-3EE233C7ABDF}"/>
              </a:ext>
            </a:extLst>
          </p:cNvPr>
          <p:cNvSpPr>
            <a:spLocks noGrp="1"/>
          </p:cNvSpPr>
          <p:nvPr>
            <p:ph sz="half" idx="2"/>
          </p:nvPr>
        </p:nvSpPr>
        <p:spPr>
          <a:xfrm>
            <a:off x="4984595" y="885487"/>
            <a:ext cx="7092177" cy="4427642"/>
          </a:xfrm>
        </p:spPr>
        <p:txBody>
          <a:bodyPr/>
          <a:lstStyle/>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Detailed description of how a situated iteration of professionalism has been performed into being – unique view on the formation of elements such as (future analysis):</a:t>
            </a:r>
          </a:p>
          <a:p>
            <a:pPr marL="857250" lvl="1" indent="-457200">
              <a:buFont typeface="Arial" panose="020B0604020202020204" pitchFamily="34" charset="0"/>
              <a:buChar char="•"/>
            </a:pPr>
            <a:r>
              <a:rPr lang="en-GB" dirty="0">
                <a:latin typeface="Calibri" panose="020F0502020204030204" pitchFamily="34" charset="0"/>
                <a:cs typeface="Calibri" panose="020F0502020204030204" pitchFamily="34" charset="0"/>
              </a:rPr>
              <a:t>CK and PCK</a:t>
            </a:r>
          </a:p>
          <a:p>
            <a:pPr marL="857250" lvl="1" indent="-457200">
              <a:buFont typeface="Arial" panose="020B0604020202020204" pitchFamily="34" charset="0"/>
              <a:buChar char="•"/>
            </a:pPr>
            <a:r>
              <a:rPr lang="en-GB" dirty="0">
                <a:latin typeface="Calibri" panose="020F0502020204030204" pitchFamily="34" charset="0"/>
                <a:cs typeface="Calibri" panose="020F0502020204030204" pitchFamily="34" charset="0"/>
              </a:rPr>
              <a:t>Experiential knowledge</a:t>
            </a:r>
          </a:p>
          <a:p>
            <a:pPr marL="857250" lvl="1" indent="-457200">
              <a:buFont typeface="Arial" panose="020B0604020202020204" pitchFamily="34" charset="0"/>
              <a:buChar char="•"/>
            </a:pPr>
            <a:r>
              <a:rPr lang="en-GB" dirty="0">
                <a:latin typeface="Calibri" panose="020F0502020204030204" pitchFamily="34" charset="0"/>
                <a:cs typeface="Calibri" panose="020F0502020204030204" pitchFamily="34" charset="0"/>
              </a:rPr>
              <a:t>Teacher talk</a:t>
            </a:r>
          </a:p>
          <a:p>
            <a:pPr marL="857250" lvl="1" indent="-457200">
              <a:buFont typeface="Arial" panose="020B0604020202020204" pitchFamily="34" charset="0"/>
              <a:buChar char="•"/>
            </a:pPr>
            <a:r>
              <a:rPr lang="en-GB" dirty="0">
                <a:latin typeface="Calibri" panose="020F0502020204030204" pitchFamily="34" charset="0"/>
                <a:cs typeface="Calibri" panose="020F0502020204030204" pitchFamily="34" charset="0"/>
              </a:rPr>
              <a:t>Motivations</a:t>
            </a:r>
          </a:p>
          <a:p>
            <a:pPr marL="857250" lvl="1" indent="-457200">
              <a:buFont typeface="Arial" panose="020B0604020202020204" pitchFamily="34" charset="0"/>
              <a:buChar char="•"/>
            </a:pPr>
            <a:r>
              <a:rPr lang="en-GB" dirty="0">
                <a:latin typeface="Calibri" panose="020F0502020204030204" pitchFamily="34" charset="0"/>
                <a:cs typeface="Calibri" panose="020F0502020204030204" pitchFamily="34" charset="0"/>
              </a:rPr>
              <a:t>Moral aspects of professionalism</a:t>
            </a:r>
          </a:p>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A view from which can be seen political and contextual actors, rendering teacher professionalism malleable</a:t>
            </a:r>
          </a:p>
          <a:p>
            <a:pPr marL="857250" lvl="1" indent="-45720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51FF7D56-83C6-432E-BEE7-DC0CF0467491}"/>
              </a:ext>
            </a:extLst>
          </p:cNvPr>
          <p:cNvSpPr>
            <a:spLocks noGrp="1"/>
          </p:cNvSpPr>
          <p:nvPr>
            <p:ph type="ftr" sz="quarter" idx="11"/>
          </p:nvPr>
        </p:nvSpPr>
        <p:spPr>
          <a:xfrm>
            <a:off x="1235307" y="5515313"/>
            <a:ext cx="3860800" cy="457200"/>
          </a:xfrm>
        </p:spPr>
        <p:txBody>
          <a:bodyPr/>
          <a:lstStyle/>
          <a:p>
            <a:r>
              <a:rPr lang="en-GB" sz="1800" dirty="0"/>
              <a:t>©Ruth Unsworth, Durham University School of Education 2019</a:t>
            </a:r>
          </a:p>
        </p:txBody>
      </p:sp>
      <p:sp>
        <p:nvSpPr>
          <p:cNvPr id="6" name="Slide Number Placeholder 5">
            <a:extLst>
              <a:ext uri="{FF2B5EF4-FFF2-40B4-BE49-F238E27FC236}">
                <a16:creationId xmlns:a16="http://schemas.microsoft.com/office/drawing/2014/main" id="{6FD2BF47-1003-4726-B6F0-4B7148021CAE}"/>
              </a:ext>
            </a:extLst>
          </p:cNvPr>
          <p:cNvSpPr>
            <a:spLocks noGrp="1"/>
          </p:cNvSpPr>
          <p:nvPr>
            <p:ph type="sldNum" sz="quarter" idx="12"/>
          </p:nvPr>
        </p:nvSpPr>
        <p:spPr/>
        <p:txBody>
          <a:bodyPr/>
          <a:lstStyle/>
          <a:p>
            <a:fld id="{0F9B2767-A541-4CBD-9F17-0A5B9C28C0E6}" type="slidenum">
              <a:rPr lang="en-GB" smtClean="0"/>
              <a:t>19</a:t>
            </a:fld>
            <a:endParaRPr lang="en-GB"/>
          </a:p>
        </p:txBody>
      </p:sp>
    </p:spTree>
    <p:extLst>
      <p:ext uri="{BB962C8B-B14F-4D97-AF65-F5344CB8AC3E}">
        <p14:creationId xmlns:p14="http://schemas.microsoft.com/office/powerpoint/2010/main" val="192975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80" y="603903"/>
            <a:ext cx="11032621" cy="1143000"/>
          </a:xfrm>
        </p:spPr>
        <p:txBody>
          <a:bodyPr>
            <a:noAutofit/>
          </a:bodyPr>
          <a:lstStyle/>
          <a:p>
            <a:pPr algn="ctr"/>
            <a:r>
              <a:rPr lang="en-GB" sz="2800" dirty="0">
                <a:latin typeface="Calibri" panose="020F0502020204030204" pitchFamily="34" charset="0"/>
                <a:cs typeface="Calibri" panose="020F0502020204030204" pitchFamily="34" charset="0"/>
              </a:rPr>
              <a:t>Towards a socio-material understanding of the formation of teachers' professional knowledge</a:t>
            </a:r>
          </a:p>
        </p:txBody>
      </p:sp>
      <p:sp>
        <p:nvSpPr>
          <p:cNvPr id="6" name="Slide Number Placeholder 5">
            <a:extLst>
              <a:ext uri="{FF2B5EF4-FFF2-40B4-BE49-F238E27FC236}">
                <a16:creationId xmlns:a16="http://schemas.microsoft.com/office/drawing/2014/main" id="{508C4903-E8A0-4840-B049-78F1EDF66932}"/>
              </a:ext>
            </a:extLst>
          </p:cNvPr>
          <p:cNvSpPr>
            <a:spLocks noGrp="1"/>
          </p:cNvSpPr>
          <p:nvPr>
            <p:ph type="sldNum" sz="quarter" idx="12"/>
          </p:nvPr>
        </p:nvSpPr>
        <p:spPr/>
        <p:txBody>
          <a:bodyPr/>
          <a:lstStyle/>
          <a:p>
            <a:fld id="{0F9B2767-A541-4CBD-9F17-0A5B9C28C0E6}" type="slidenum">
              <a:rPr lang="en-GB" smtClean="0"/>
              <a:t>2</a:t>
            </a:fld>
            <a:endParaRPr lang="en-GB"/>
          </a:p>
        </p:txBody>
      </p:sp>
      <p:sp>
        <p:nvSpPr>
          <p:cNvPr id="13" name="Content Placeholder 12">
            <a:extLst>
              <a:ext uri="{FF2B5EF4-FFF2-40B4-BE49-F238E27FC236}">
                <a16:creationId xmlns:a16="http://schemas.microsoft.com/office/drawing/2014/main" id="{061F2BA5-E2A0-462B-B855-108C038A5741}"/>
              </a:ext>
            </a:extLst>
          </p:cNvPr>
          <p:cNvSpPr>
            <a:spLocks noGrp="1"/>
          </p:cNvSpPr>
          <p:nvPr>
            <p:ph idx="1"/>
          </p:nvPr>
        </p:nvSpPr>
        <p:spPr>
          <a:xfrm>
            <a:off x="912284" y="1828800"/>
            <a:ext cx="11032620" cy="3976688"/>
          </a:xfrm>
        </p:spPr>
        <p:txBody>
          <a:bodyPr/>
          <a:lstStyle/>
          <a:p>
            <a:pPr marL="457200" indent="-457200">
              <a:buFont typeface="+mj-lt"/>
              <a:buAutoNum type="arabicPeriod"/>
            </a:pPr>
            <a:r>
              <a:rPr lang="en-GB" sz="2800" dirty="0">
                <a:latin typeface="Calibri" panose="020F0502020204030204" pitchFamily="34" charset="0"/>
                <a:cs typeface="Calibri" panose="020F0502020204030204" pitchFamily="34" charset="0"/>
              </a:rPr>
              <a:t>Why research how teachers’ professional knowledge has been formed?</a:t>
            </a:r>
          </a:p>
          <a:p>
            <a:pPr marL="457200" indent="-457200">
              <a:buFont typeface="+mj-lt"/>
              <a:buAutoNum type="arabicPeriod"/>
            </a:pPr>
            <a:r>
              <a:rPr lang="en-GB" sz="2800" dirty="0">
                <a:latin typeface="Calibri" panose="020F0502020204030204" pitchFamily="34" charset="0"/>
                <a:cs typeface="Calibri" panose="020F0502020204030204" pitchFamily="34" charset="0"/>
              </a:rPr>
              <a:t>Literature review</a:t>
            </a:r>
          </a:p>
          <a:p>
            <a:pPr marL="457200" indent="-457200">
              <a:buFont typeface="+mj-lt"/>
              <a:buAutoNum type="arabicPeriod"/>
            </a:pPr>
            <a:r>
              <a:rPr lang="en-GB" sz="2800" dirty="0">
                <a:latin typeface="Calibri" panose="020F0502020204030204" pitchFamily="34" charset="0"/>
                <a:cs typeface="Calibri" panose="020F0502020204030204" pitchFamily="34" charset="0"/>
              </a:rPr>
              <a:t>Theoretical framework – a sociology of associations</a:t>
            </a:r>
          </a:p>
          <a:p>
            <a:pPr marL="457200" indent="-457200">
              <a:buFont typeface="+mj-lt"/>
              <a:buAutoNum type="arabicPeriod"/>
            </a:pPr>
            <a:r>
              <a:rPr lang="en-GB" sz="2800" dirty="0">
                <a:latin typeface="Calibri" panose="020F0502020204030204" pitchFamily="34" charset="0"/>
                <a:cs typeface="Calibri" panose="020F0502020204030204" pitchFamily="34" charset="0"/>
              </a:rPr>
              <a:t>Ethnographic methodology and analysis through actor-network theory</a:t>
            </a:r>
          </a:p>
          <a:p>
            <a:pPr marL="457200" indent="-457200">
              <a:buFont typeface="+mj-lt"/>
              <a:buAutoNum type="arabicPeriod"/>
            </a:pPr>
            <a:r>
              <a:rPr lang="en-GB" sz="2800" dirty="0">
                <a:latin typeface="Calibri" panose="020F0502020204030204" pitchFamily="34" charset="0"/>
                <a:cs typeface="Calibri" panose="020F0502020204030204" pitchFamily="34" charset="0"/>
              </a:rPr>
              <a:t>Exemplar data and early findings</a:t>
            </a:r>
          </a:p>
          <a:p>
            <a:pPr marL="457200" indent="-457200">
              <a:buFont typeface="+mj-lt"/>
              <a:buAutoNum type="arabicPeriod"/>
            </a:pPr>
            <a:r>
              <a:rPr lang="en-GB" sz="2800" dirty="0">
                <a:latin typeface="Calibri" panose="020F0502020204030204" pitchFamily="34" charset="0"/>
                <a:cs typeface="Calibri" panose="020F0502020204030204" pitchFamily="34" charset="0"/>
              </a:rPr>
              <a:t>Limitations and next steps</a:t>
            </a:r>
          </a:p>
          <a:p>
            <a:pPr marL="457200" indent="-457200">
              <a:buFont typeface="+mj-lt"/>
              <a:buAutoNum type="arabicPeriod"/>
            </a:pPr>
            <a:endParaRPr lang="en-GB" sz="2800" dirty="0">
              <a:latin typeface="Calibri" panose="020F0502020204030204" pitchFamily="34" charset="0"/>
              <a:cs typeface="Calibri" panose="020F0502020204030204" pitchFamily="34" charset="0"/>
            </a:endParaRPr>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p:txBody>
      </p:sp>
    </p:spTree>
    <p:extLst>
      <p:ext uri="{BB962C8B-B14F-4D97-AF65-F5344CB8AC3E}">
        <p14:creationId xmlns:p14="http://schemas.microsoft.com/office/powerpoint/2010/main" val="4559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8C35F1-59F5-4764-BE6F-199A5F4F5E6B}"/>
              </a:ext>
            </a:extLst>
          </p:cNvPr>
          <p:cNvSpPr>
            <a:spLocks noGrp="1"/>
          </p:cNvSpPr>
          <p:nvPr>
            <p:ph type="ctrTitle" sz="quarter"/>
          </p:nvPr>
        </p:nvSpPr>
        <p:spPr/>
        <p:txBody>
          <a:bodyPr/>
          <a:lstStyle/>
          <a:p>
            <a:r>
              <a:rPr lang="en-GB" dirty="0">
                <a:latin typeface="Calibri" panose="020F0502020204030204" pitchFamily="34" charset="0"/>
                <a:cs typeface="Calibri" panose="020F0502020204030204" pitchFamily="34" charset="0"/>
              </a:rPr>
              <a:t>Thank you for your attention.</a:t>
            </a:r>
          </a:p>
        </p:txBody>
      </p:sp>
      <p:sp>
        <p:nvSpPr>
          <p:cNvPr id="8" name="Subtitle 7">
            <a:extLst>
              <a:ext uri="{FF2B5EF4-FFF2-40B4-BE49-F238E27FC236}">
                <a16:creationId xmlns:a16="http://schemas.microsoft.com/office/drawing/2014/main" id="{13656847-FED2-4537-890F-47026FFD4442}"/>
              </a:ext>
            </a:extLst>
          </p:cNvPr>
          <p:cNvSpPr>
            <a:spLocks noGrp="1"/>
          </p:cNvSpPr>
          <p:nvPr>
            <p:ph type="subTitle" sz="quarter" idx="1"/>
          </p:nvPr>
        </p:nvSpPr>
        <p:spPr/>
        <p:txBody>
          <a:bodyPr/>
          <a:lstStyle/>
          <a:p>
            <a:r>
              <a:rPr lang="en-GB" sz="3200" i="1" dirty="0">
                <a:latin typeface="Calibri" panose="020F0502020204030204" pitchFamily="34" charset="0"/>
                <a:cs typeface="Calibri" panose="020F0502020204030204" pitchFamily="34" charset="0"/>
              </a:rPr>
              <a:t>Ruth Unsworth: PhD candidate, Durham University, UK</a:t>
            </a:r>
            <a:br>
              <a:rPr lang="en-GB" sz="3200" i="1" dirty="0">
                <a:latin typeface="Calibri" panose="020F0502020204030204" pitchFamily="34" charset="0"/>
                <a:cs typeface="Calibri" panose="020F0502020204030204" pitchFamily="34" charset="0"/>
              </a:rPr>
            </a:br>
            <a:r>
              <a:rPr lang="en-GB" sz="3200" i="1" dirty="0">
                <a:latin typeface="Calibri" panose="020F0502020204030204" pitchFamily="34" charset="0"/>
                <a:cs typeface="Calibri" panose="020F0502020204030204" pitchFamily="34" charset="0"/>
              </a:rPr>
              <a:t>ruth.tromans@durham.ac.uk</a:t>
            </a:r>
            <a:br>
              <a:rPr lang="en-GB" sz="3200" i="1" dirty="0">
                <a:latin typeface="Calibri" panose="020F0502020204030204" pitchFamily="34" charset="0"/>
                <a:cs typeface="Calibri" panose="020F0502020204030204" pitchFamily="34" charset="0"/>
              </a:rPr>
            </a:br>
            <a:endParaRPr lang="en-GB" sz="3200" dirty="0">
              <a:latin typeface="Calibri" panose="020F0502020204030204" pitchFamily="34" charset="0"/>
              <a:cs typeface="Calibri" panose="020F0502020204030204" pitchFamily="34" charset="0"/>
            </a:endParaRPr>
          </a:p>
          <a:p>
            <a:endParaRPr lang="en-GB" dirty="0"/>
          </a:p>
        </p:txBody>
      </p:sp>
      <p:sp>
        <p:nvSpPr>
          <p:cNvPr id="6" name="Slide Number Placeholder 5">
            <a:extLst>
              <a:ext uri="{FF2B5EF4-FFF2-40B4-BE49-F238E27FC236}">
                <a16:creationId xmlns:a16="http://schemas.microsoft.com/office/drawing/2014/main" id="{D58F70C2-9D43-49D6-BA9E-F8F951471952}"/>
              </a:ext>
            </a:extLst>
          </p:cNvPr>
          <p:cNvSpPr>
            <a:spLocks noGrp="1"/>
          </p:cNvSpPr>
          <p:nvPr>
            <p:ph type="sldNum" sz="quarter" idx="10"/>
          </p:nvPr>
        </p:nvSpPr>
        <p:spPr/>
        <p:txBody>
          <a:bodyPr/>
          <a:lstStyle/>
          <a:p>
            <a:fld id="{0F9B2767-A541-4CBD-9F17-0A5B9C28C0E6}" type="slidenum">
              <a:rPr lang="en-GB" smtClean="0"/>
              <a:t>20</a:t>
            </a:fld>
            <a:endParaRPr lang="en-GB"/>
          </a:p>
        </p:txBody>
      </p:sp>
    </p:spTree>
    <p:extLst>
      <p:ext uri="{BB962C8B-B14F-4D97-AF65-F5344CB8AC3E}">
        <p14:creationId xmlns:p14="http://schemas.microsoft.com/office/powerpoint/2010/main" val="515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80" y="563069"/>
            <a:ext cx="11032621" cy="465358"/>
          </a:xfrm>
        </p:spPr>
        <p:txBody>
          <a:bodyPr>
            <a:noAutofit/>
          </a:bodyPr>
          <a:lstStyle/>
          <a:p>
            <a:pPr algn="ctr"/>
            <a:r>
              <a:rPr lang="en-GB" sz="2800" dirty="0">
                <a:latin typeface="Calibri" panose="020F0502020204030204" pitchFamily="34" charset="0"/>
                <a:cs typeface="Calibri" panose="020F0502020204030204" pitchFamily="34" charset="0"/>
              </a:rPr>
              <a:t>Why research how teachers’ professional knowledge has been formed?</a:t>
            </a:r>
          </a:p>
        </p:txBody>
      </p:sp>
      <p:sp>
        <p:nvSpPr>
          <p:cNvPr id="3" name="Footer Placeholder 2">
            <a:extLst>
              <a:ext uri="{FF2B5EF4-FFF2-40B4-BE49-F238E27FC236}">
                <a16:creationId xmlns:a16="http://schemas.microsoft.com/office/drawing/2014/main" id="{BAD36450-A28C-4F26-9277-1B677432A93E}"/>
              </a:ext>
            </a:extLst>
          </p:cNvPr>
          <p:cNvSpPr>
            <a:spLocks noGrp="1"/>
          </p:cNvSpPr>
          <p:nvPr>
            <p:ph type="ftr" sz="quarter" idx="11"/>
          </p:nvPr>
        </p:nvSpPr>
        <p:spPr>
          <a:xfrm>
            <a:off x="3740210" y="6003040"/>
            <a:ext cx="3860800" cy="457200"/>
          </a:xfrm>
        </p:spPr>
        <p:txBody>
          <a:bodyPr/>
          <a:lstStyle/>
          <a:p>
            <a:r>
              <a:rPr lang="en-GB" dirty="0"/>
              <a:t>©Ruth Unsworth, Durham University School of Education 2019</a:t>
            </a:r>
          </a:p>
        </p:txBody>
      </p:sp>
      <p:sp>
        <p:nvSpPr>
          <p:cNvPr id="6" name="Slide Number Placeholder 5">
            <a:extLst>
              <a:ext uri="{FF2B5EF4-FFF2-40B4-BE49-F238E27FC236}">
                <a16:creationId xmlns:a16="http://schemas.microsoft.com/office/drawing/2014/main" id="{508C4903-E8A0-4840-B049-78F1EDF66932}"/>
              </a:ext>
            </a:extLst>
          </p:cNvPr>
          <p:cNvSpPr>
            <a:spLocks noGrp="1"/>
          </p:cNvSpPr>
          <p:nvPr>
            <p:ph type="sldNum" sz="quarter" idx="12"/>
          </p:nvPr>
        </p:nvSpPr>
        <p:spPr/>
        <p:txBody>
          <a:bodyPr/>
          <a:lstStyle/>
          <a:p>
            <a:fld id="{0F9B2767-A541-4CBD-9F17-0A5B9C28C0E6}" type="slidenum">
              <a:rPr lang="en-GB" smtClean="0"/>
              <a:t>3</a:t>
            </a:fld>
            <a:endParaRPr lang="en-GB"/>
          </a:p>
        </p:txBody>
      </p:sp>
      <p:sp>
        <p:nvSpPr>
          <p:cNvPr id="13" name="Content Placeholder 12">
            <a:extLst>
              <a:ext uri="{FF2B5EF4-FFF2-40B4-BE49-F238E27FC236}">
                <a16:creationId xmlns:a16="http://schemas.microsoft.com/office/drawing/2014/main" id="{061F2BA5-E2A0-462B-B855-108C038A5741}"/>
              </a:ext>
            </a:extLst>
          </p:cNvPr>
          <p:cNvSpPr>
            <a:spLocks noGrp="1"/>
          </p:cNvSpPr>
          <p:nvPr>
            <p:ph idx="1"/>
          </p:nvPr>
        </p:nvSpPr>
        <p:spPr>
          <a:xfrm>
            <a:off x="444380" y="1505646"/>
            <a:ext cx="11336288" cy="3976688"/>
          </a:xfrm>
        </p:spPr>
        <p:txBody>
          <a:bodyPr/>
          <a:lstStyle/>
          <a:p>
            <a:pPr>
              <a:buFont typeface="Wingdings" panose="05000000000000000000" pitchFamily="2" charset="2"/>
              <a:buChar char="Ø"/>
            </a:pPr>
            <a:r>
              <a:rPr lang="en-GB" sz="2800" dirty="0">
                <a:latin typeface="Calibri" panose="020F0502020204030204" pitchFamily="34" charset="0"/>
                <a:cs typeface="Calibri" panose="020F0502020204030204" pitchFamily="34" charset="0"/>
              </a:rPr>
              <a:t>Expectations of teachers’ professional knowledge is in constant flux – political, societal, global influences</a:t>
            </a:r>
          </a:p>
          <a:p>
            <a:pPr>
              <a:buFont typeface="Wingdings" panose="05000000000000000000" pitchFamily="2" charset="2"/>
              <a:buChar char="Ø"/>
            </a:pPr>
            <a:r>
              <a:rPr lang="en-GB" sz="2800" dirty="0">
                <a:latin typeface="Calibri" panose="020F0502020204030204" pitchFamily="34" charset="0"/>
                <a:cs typeface="Calibri" panose="020F0502020204030204" pitchFamily="34" charset="0"/>
              </a:rPr>
              <a:t>Constant change is often linked to a drop in teachers’ morale and wellbeing - a feeling of no longer being the expert </a:t>
            </a:r>
          </a:p>
          <a:p>
            <a:pPr>
              <a:buFont typeface="Wingdings" panose="05000000000000000000" pitchFamily="2" charset="2"/>
              <a:buChar char="Ø"/>
            </a:pPr>
            <a:r>
              <a:rPr lang="en-GB" sz="2800" dirty="0">
                <a:latin typeface="Calibri" panose="020F0502020204030204" pitchFamily="34" charset="0"/>
                <a:cs typeface="Calibri" panose="020F0502020204030204" pitchFamily="34" charset="0"/>
              </a:rPr>
              <a:t>Being able to show teachers how professional knowledge is changed – the influences upon it – gives back certain control to teachers…</a:t>
            </a:r>
          </a:p>
          <a:p>
            <a:pPr>
              <a:buFont typeface="Wingdings" panose="05000000000000000000" pitchFamily="2" charset="2"/>
              <a:buChar char="Ø"/>
            </a:pPr>
            <a:r>
              <a:rPr lang="en-GB" sz="2800" dirty="0">
                <a:latin typeface="Calibri" panose="020F0502020204030204" pitchFamily="34" charset="0"/>
                <a:cs typeface="Calibri" panose="020F0502020204030204" pitchFamily="34" charset="0"/>
              </a:rPr>
              <a:t>… whilst adding detail to the dialogue around professional knowledge formation </a:t>
            </a:r>
          </a:p>
          <a:p>
            <a:pPr marL="0" indent="0"/>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p:txBody>
      </p:sp>
    </p:spTree>
    <p:extLst>
      <p:ext uri="{BB962C8B-B14F-4D97-AF65-F5344CB8AC3E}">
        <p14:creationId xmlns:p14="http://schemas.microsoft.com/office/powerpoint/2010/main" val="353834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36" y="0"/>
            <a:ext cx="10363200" cy="1143000"/>
          </a:xfrm>
        </p:spPr>
        <p:txBody>
          <a:bodyPr/>
          <a:lstStyle/>
          <a:p>
            <a:pPr algn="ctr"/>
            <a:endParaRPr lang="en-GB" sz="3600"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20907" y="876523"/>
            <a:ext cx="11552663" cy="5104953"/>
          </a:xfrm>
        </p:spPr>
        <p:txBody>
          <a:bodyPr>
            <a:noAutofit/>
          </a:bodyPr>
          <a:lstStyle/>
          <a:p>
            <a:pPr marL="0" indent="0"/>
            <a:r>
              <a:rPr lang="en-US" sz="2800" dirty="0">
                <a:latin typeface="Calibri" panose="020F0502020204030204" pitchFamily="34" charset="0"/>
                <a:cs typeface="Calibri" panose="020F0502020204030204" pitchFamily="34" charset="0"/>
              </a:rPr>
              <a:t>What is professional knowledge in teaching:</a:t>
            </a:r>
          </a:p>
          <a:p>
            <a:pPr marL="857250" lvl="1" indent="-457200">
              <a:buFont typeface="Wingdings" panose="05000000000000000000" pitchFamily="2" charset="2"/>
              <a:buChar char="Ø"/>
            </a:pPr>
            <a:r>
              <a:rPr lang="en-US" sz="2600" dirty="0">
                <a:latin typeface="Calibri" panose="020F0502020204030204" pitchFamily="34" charset="0"/>
                <a:cs typeface="Calibri" panose="020F0502020204030204" pitchFamily="34" charset="0"/>
              </a:rPr>
              <a:t>Dominant influence of Shulman’s CK, PK, PCK theory</a:t>
            </a:r>
          </a:p>
          <a:p>
            <a:pPr marL="857250" lvl="1" indent="-457200">
              <a:buFont typeface="Wingdings" panose="05000000000000000000" pitchFamily="2" charset="2"/>
              <a:buChar char="Ø"/>
            </a:pPr>
            <a:r>
              <a:rPr lang="en-US" sz="2600" dirty="0">
                <a:latin typeface="Calibri" panose="020F0502020204030204" pitchFamily="34" charset="0"/>
                <a:cs typeface="Calibri" panose="020F0502020204030204" pitchFamily="34" charset="0"/>
              </a:rPr>
              <a:t>Differences in scripted definitions - a plethora of definitions (</a:t>
            </a:r>
            <a:r>
              <a:rPr lang="en-US" sz="2600" dirty="0" err="1">
                <a:latin typeface="Calibri" panose="020F0502020204030204" pitchFamily="34" charset="0"/>
                <a:cs typeface="Calibri" panose="020F0502020204030204" pitchFamily="34" charset="0"/>
              </a:rPr>
              <a:t>Evetts</a:t>
            </a:r>
            <a:r>
              <a:rPr lang="en-US" sz="2600" dirty="0">
                <a:latin typeface="Calibri" panose="020F0502020204030204" pitchFamily="34" charset="0"/>
                <a:cs typeface="Calibri" panose="020F0502020204030204" pitchFamily="34" charset="0"/>
              </a:rPr>
              <a:t> 2009)</a:t>
            </a:r>
            <a:endParaRPr lang="en-US" sz="2800" dirty="0">
              <a:latin typeface="Calibri" panose="020F0502020204030204" pitchFamily="34" charset="0"/>
              <a:cs typeface="Calibri" panose="020F0502020204030204" pitchFamily="34" charset="0"/>
            </a:endParaRPr>
          </a:p>
          <a:p>
            <a:pPr marL="0" indent="0"/>
            <a:r>
              <a:rPr lang="en-US" sz="2800" dirty="0">
                <a:latin typeface="Calibri" panose="020F0502020204030204" pitchFamily="34" charset="0"/>
                <a:cs typeface="Calibri" panose="020F0502020204030204" pitchFamily="34" charset="0"/>
              </a:rPr>
              <a:t>How it is formed:</a:t>
            </a:r>
          </a:p>
          <a:p>
            <a:pPr marL="857250" lvl="1" indent="-457200">
              <a:buFont typeface="Wingdings" panose="05000000000000000000" pitchFamily="2" charset="2"/>
              <a:buChar char="Ø"/>
            </a:pPr>
            <a:r>
              <a:rPr lang="en-US" sz="2600" dirty="0">
                <a:latin typeface="Calibri" panose="020F0502020204030204" pitchFamily="34" charset="0"/>
                <a:cs typeface="Calibri" panose="020F0502020204030204" pitchFamily="34" charset="0"/>
              </a:rPr>
              <a:t>No unifying theory</a:t>
            </a:r>
          </a:p>
          <a:p>
            <a:pPr marL="857250" lvl="1" indent="-457200">
              <a:buFont typeface="Wingdings" panose="05000000000000000000" pitchFamily="2" charset="2"/>
              <a:buChar char="Ø"/>
            </a:pPr>
            <a:r>
              <a:rPr lang="en-US" sz="2800" dirty="0">
                <a:latin typeface="Calibri" panose="020F0502020204030204" pitchFamily="34" charset="0"/>
                <a:cs typeface="Calibri" panose="020F0502020204030204" pitchFamily="34" charset="0"/>
              </a:rPr>
              <a:t>Dominant discourses highlight:</a:t>
            </a:r>
          </a:p>
          <a:p>
            <a:pPr marL="1257300" lvl="2" indent="-457200">
              <a:buFont typeface="Wingdings" panose="05000000000000000000" pitchFamily="2" charset="2"/>
              <a:buChar char="Ø"/>
            </a:pPr>
            <a:r>
              <a:rPr lang="en-US" sz="2600" dirty="0">
                <a:latin typeface="Calibri" panose="020F0502020204030204" pitchFamily="34" charset="0"/>
                <a:cs typeface="Calibri" panose="020F0502020204030204" pitchFamily="34" charset="0"/>
              </a:rPr>
              <a:t>The influence of formal study of pedagogy</a:t>
            </a:r>
          </a:p>
          <a:p>
            <a:pPr marL="1257300" lvl="2" indent="-457200">
              <a:buFont typeface="Wingdings" panose="05000000000000000000" pitchFamily="2" charset="2"/>
              <a:buChar char="Ø"/>
            </a:pPr>
            <a:r>
              <a:rPr lang="en-US" sz="2600" dirty="0">
                <a:latin typeface="Calibri" panose="020F0502020204030204" pitchFamily="34" charset="0"/>
                <a:cs typeface="Calibri" panose="020F0502020204030204" pitchFamily="34" charset="0"/>
              </a:rPr>
              <a:t>The influence of politics</a:t>
            </a:r>
          </a:p>
          <a:p>
            <a:pPr marL="1257300" lvl="2" indent="-457200">
              <a:buFont typeface="Wingdings" panose="05000000000000000000" pitchFamily="2" charset="2"/>
              <a:buChar char="Ø"/>
            </a:pPr>
            <a:r>
              <a:rPr lang="en-US" sz="2600" dirty="0">
                <a:latin typeface="Calibri" panose="020F0502020204030204" pitchFamily="34" charset="0"/>
                <a:cs typeface="Calibri" panose="020F0502020204030204" pitchFamily="34" charset="0"/>
              </a:rPr>
              <a:t>The influence of practice: experiential knowledge</a:t>
            </a:r>
          </a:p>
          <a:p>
            <a:pPr marL="1257300" lvl="2" indent="-457200">
              <a:buFont typeface="Wingdings" panose="05000000000000000000" pitchFamily="2" charset="2"/>
              <a:buChar char="Ø"/>
            </a:pPr>
            <a:r>
              <a:rPr lang="en-US" sz="2600" dirty="0">
                <a:latin typeface="Calibri" panose="020F0502020204030204" pitchFamily="34" charset="0"/>
                <a:cs typeface="Calibri" panose="020F0502020204030204" pitchFamily="34" charset="0"/>
              </a:rPr>
              <a:t>The influence of the physical world</a:t>
            </a:r>
          </a:p>
          <a:p>
            <a:pPr marL="1257300" lvl="2" indent="-457200">
              <a:buFont typeface="Wingdings" panose="05000000000000000000" pitchFamily="2" charset="2"/>
              <a:buChar char="Ø"/>
            </a:pPr>
            <a:r>
              <a:rPr lang="en-US" sz="2600" dirty="0">
                <a:latin typeface="Calibri" panose="020F0502020204030204" pitchFamily="34" charset="0"/>
                <a:cs typeface="Calibri" panose="020F0502020204030204" pitchFamily="34" charset="0"/>
              </a:rPr>
              <a:t>The influence of evidence-based practice</a:t>
            </a:r>
          </a:p>
          <a:p>
            <a:pPr marL="1257300" lvl="2" indent="-457200">
              <a:buFont typeface="Wingdings" panose="05000000000000000000" pitchFamily="2" charset="2"/>
              <a:buChar char="Ø"/>
            </a:pPr>
            <a:endParaRPr lang="en-US" sz="26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F53A92F-0D87-4F41-A503-F9173F7A0817}"/>
              </a:ext>
            </a:extLst>
          </p:cNvPr>
          <p:cNvSpPr>
            <a:spLocks noGrp="1"/>
          </p:cNvSpPr>
          <p:nvPr>
            <p:ph type="sldNum" sz="quarter" idx="12"/>
          </p:nvPr>
        </p:nvSpPr>
        <p:spPr/>
        <p:txBody>
          <a:bodyPr/>
          <a:lstStyle/>
          <a:p>
            <a:fld id="{0F9B2767-A541-4CBD-9F17-0A5B9C28C0E6}" type="slidenum">
              <a:rPr lang="en-GB" smtClean="0"/>
              <a:t>4</a:t>
            </a:fld>
            <a:endParaRPr lang="en-GB"/>
          </a:p>
        </p:txBody>
      </p:sp>
    </p:spTree>
    <p:extLst>
      <p:ext uri="{BB962C8B-B14F-4D97-AF65-F5344CB8AC3E}">
        <p14:creationId xmlns:p14="http://schemas.microsoft.com/office/powerpoint/2010/main" val="237311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36" y="0"/>
            <a:ext cx="10363200" cy="1143000"/>
          </a:xfrm>
        </p:spPr>
        <p:txBody>
          <a:bodyPr/>
          <a:lstStyle/>
          <a:p>
            <a:pPr algn="ctr"/>
            <a:r>
              <a:rPr lang="en-US" sz="3600" dirty="0">
                <a:latin typeface="Calibri" panose="020F0502020204030204" pitchFamily="34" charset="0"/>
                <a:cs typeface="Calibri" panose="020F0502020204030204" pitchFamily="34" charset="0"/>
              </a:rPr>
              <a:t>Theoretical framework</a:t>
            </a:r>
            <a:endParaRPr lang="en-GB" sz="3600"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20907" y="973728"/>
            <a:ext cx="11552663" cy="5104953"/>
          </a:xfrm>
        </p:spPr>
        <p:txBody>
          <a:bodyPr>
            <a:noAutofit/>
          </a:bodyPr>
          <a:lstStyle/>
          <a:p>
            <a:pPr marL="0" indent="0" algn="ctr"/>
            <a:r>
              <a:rPr lang="en-GB" sz="2600" dirty="0">
                <a:latin typeface="Calibri" panose="020F0502020204030204" pitchFamily="34" charset="0"/>
                <a:cs typeface="Calibri" panose="020F0502020204030204" pitchFamily="34" charset="0"/>
              </a:rPr>
              <a:t>As an ethnographer, we seek knowledge of ‘parts of the world more or less as they are experienced and understood in the everyday lives of people who ‘live them out’.’ </a:t>
            </a:r>
            <a:r>
              <a:rPr lang="en-GB" sz="2600" i="1" dirty="0">
                <a:latin typeface="Calibri" panose="020F0502020204030204" pitchFamily="34" charset="0"/>
                <a:cs typeface="Calibri" panose="020F0502020204030204" pitchFamily="34" charset="0"/>
              </a:rPr>
              <a:t>(</a:t>
            </a:r>
            <a:r>
              <a:rPr lang="en-GB" sz="2600" i="1" dirty="0" err="1">
                <a:latin typeface="Calibri" panose="020F0502020204030204" pitchFamily="34" charset="0"/>
                <a:cs typeface="Calibri" panose="020F0502020204030204" pitchFamily="34" charset="0"/>
              </a:rPr>
              <a:t>Crang</a:t>
            </a:r>
            <a:r>
              <a:rPr lang="en-GB" sz="2600" i="1" dirty="0">
                <a:latin typeface="Calibri" panose="020F0502020204030204" pitchFamily="34" charset="0"/>
                <a:cs typeface="Calibri" panose="020F0502020204030204" pitchFamily="34" charset="0"/>
              </a:rPr>
              <a:t> &amp; Cook, 2007, p. 1)</a:t>
            </a:r>
          </a:p>
          <a:p>
            <a:pPr marL="0" indent="0" algn="ctr"/>
            <a:endParaRPr lang="en-GB" sz="2600" i="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GB" sz="2600" dirty="0">
                <a:latin typeface="Calibri" panose="020F0502020204030204" pitchFamily="34" charset="0"/>
                <a:cs typeface="Calibri" panose="020F0502020204030204" pitchFamily="34" charset="0"/>
              </a:rPr>
              <a:t>Explores teachers’ professional knowledge as a construction resulting from complex socio-material interactions</a:t>
            </a:r>
          </a:p>
          <a:p>
            <a:pPr marL="457200" indent="-457200">
              <a:buFont typeface="Wingdings" panose="05000000000000000000" pitchFamily="2" charset="2"/>
              <a:buChar char="Ø"/>
            </a:pPr>
            <a:r>
              <a:rPr lang="en-GB" sz="2600" dirty="0">
                <a:latin typeface="Calibri" panose="020F0502020204030204" pitchFamily="34" charset="0"/>
                <a:cs typeface="Calibri" panose="020F0502020204030204" pitchFamily="34" charset="0"/>
              </a:rPr>
              <a:t>Interactions which involve multiple actors – both human and material</a:t>
            </a:r>
          </a:p>
          <a:p>
            <a:pPr marL="457200" indent="-457200">
              <a:buFont typeface="Wingdings" panose="05000000000000000000" pitchFamily="2" charset="2"/>
              <a:buChar char="Ø"/>
            </a:pPr>
            <a:r>
              <a:rPr lang="en-GB" sz="2600" dirty="0">
                <a:latin typeface="Calibri" panose="020F0502020204030204" pitchFamily="34" charset="0"/>
                <a:cs typeface="Calibri" panose="020F0502020204030204" pitchFamily="34" charset="0"/>
              </a:rPr>
              <a:t>Therefore, to facilitate the tracing of these actors, I employ an actor-network theory (ANT) lens to my ethnographic data </a:t>
            </a:r>
          </a:p>
          <a:p>
            <a:pPr marL="457200" indent="-457200">
              <a:buFont typeface="Wingdings" panose="05000000000000000000" pitchFamily="2" charset="2"/>
              <a:buChar char="Ø"/>
            </a:pPr>
            <a:r>
              <a:rPr lang="en-GB" sz="2600" dirty="0">
                <a:latin typeface="Calibri" panose="020F0502020204030204" pitchFamily="34" charset="0"/>
                <a:cs typeface="Calibri" panose="020F0502020204030204" pitchFamily="34" charset="0"/>
              </a:rPr>
              <a:t>Trend emerged for text-based actors: analysis drawn from literacy studies, which complements ANT, foregrounding of the socio-material formation of meaning</a:t>
            </a:r>
            <a:endParaRPr lang="en-US" sz="26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F53A92F-0D87-4F41-A503-F9173F7A0817}"/>
              </a:ext>
            </a:extLst>
          </p:cNvPr>
          <p:cNvSpPr>
            <a:spLocks noGrp="1"/>
          </p:cNvSpPr>
          <p:nvPr>
            <p:ph type="sldNum" sz="quarter" idx="12"/>
          </p:nvPr>
        </p:nvSpPr>
        <p:spPr/>
        <p:txBody>
          <a:bodyPr/>
          <a:lstStyle/>
          <a:p>
            <a:fld id="{0F9B2767-A541-4CBD-9F17-0A5B9C28C0E6}" type="slidenum">
              <a:rPr lang="en-GB" smtClean="0"/>
              <a:t>5</a:t>
            </a:fld>
            <a:endParaRPr lang="en-GB"/>
          </a:p>
        </p:txBody>
      </p:sp>
    </p:spTree>
    <p:extLst>
      <p:ext uri="{BB962C8B-B14F-4D97-AF65-F5344CB8AC3E}">
        <p14:creationId xmlns:p14="http://schemas.microsoft.com/office/powerpoint/2010/main" val="6291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855"/>
            <a:ext cx="10363200" cy="1143000"/>
          </a:xfrm>
        </p:spPr>
        <p:txBody>
          <a:bodyPr/>
          <a:lstStyle/>
          <a:p>
            <a:pPr algn="ctr"/>
            <a:r>
              <a:rPr lang="en-US" dirty="0">
                <a:latin typeface="Calibri" panose="020F0502020204030204" pitchFamily="34" charset="0"/>
                <a:cs typeface="Calibri" panose="020F0502020204030204" pitchFamily="34" charset="0"/>
              </a:rPr>
              <a:t>ANT and Literacy Studies</a:t>
            </a:r>
            <a:endParaRPr lang="en-GB" dirty="0">
              <a:latin typeface="Calibri" panose="020F0502020204030204" pitchFamily="34" charset="0"/>
              <a:cs typeface="Calibri" panose="020F0502020204030204" pitchFamily="34" charset="0"/>
            </a:endParaRPr>
          </a:p>
        </p:txBody>
      </p:sp>
      <p:sp>
        <p:nvSpPr>
          <p:cNvPr id="11" name="Content Placeholder 10">
            <a:extLst>
              <a:ext uri="{FF2B5EF4-FFF2-40B4-BE49-F238E27FC236}">
                <a16:creationId xmlns:a16="http://schemas.microsoft.com/office/drawing/2014/main" id="{39CFB8DA-0C14-4C5D-A193-978255DFF5DE}"/>
              </a:ext>
            </a:extLst>
          </p:cNvPr>
          <p:cNvSpPr>
            <a:spLocks noGrp="1"/>
          </p:cNvSpPr>
          <p:nvPr>
            <p:ph sz="half" idx="1"/>
          </p:nvPr>
        </p:nvSpPr>
        <p:spPr>
          <a:xfrm>
            <a:off x="652510" y="1780597"/>
            <a:ext cx="7047153" cy="3816350"/>
          </a:xfrm>
        </p:spPr>
        <p:txBody>
          <a:bodyPr/>
          <a:lstStyle/>
          <a:p>
            <a:pPr marL="0" indent="0"/>
            <a:r>
              <a:rPr lang="en-US" sz="3200" dirty="0">
                <a:latin typeface="Calibri" panose="020F0502020204030204" pitchFamily="34" charset="0"/>
                <a:cs typeface="Calibri" panose="020F0502020204030204" pitchFamily="34" charset="0"/>
              </a:rPr>
              <a:t>ANT: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A </a:t>
            </a:r>
            <a:r>
              <a:rPr lang="en-GB" dirty="0">
                <a:latin typeface="Calibri" panose="020F0502020204030204" pitchFamily="34" charset="0"/>
                <a:cs typeface="Calibri" panose="020F0502020204030204" pitchFamily="34" charset="0"/>
              </a:rPr>
              <a:t>sociology of associations </a:t>
            </a:r>
          </a:p>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Actor = anything around us which exerts influence</a:t>
            </a:r>
          </a:p>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Actors can be both human and material</a:t>
            </a:r>
          </a:p>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Knowledge and belief seen as performed into being by actors which work together, creating actor-networks </a:t>
            </a:r>
            <a:r>
              <a:rPr lang="en-US" sz="2000" dirty="0"/>
              <a:t>(Latour 2005) </a:t>
            </a:r>
            <a:endParaRPr lang="en-GB" sz="2000" dirty="0">
              <a:latin typeface="Calibri" panose="020F0502020204030204" pitchFamily="34" charset="0"/>
              <a:cs typeface="Calibri" panose="020F0502020204030204" pitchFamily="34" charset="0"/>
            </a:endParaRPr>
          </a:p>
          <a:p>
            <a:endParaRPr lang="en-GB" dirty="0"/>
          </a:p>
        </p:txBody>
      </p:sp>
      <p:sp>
        <p:nvSpPr>
          <p:cNvPr id="3" name="Content Placeholder 2">
            <a:extLst>
              <a:ext uri="{FF2B5EF4-FFF2-40B4-BE49-F238E27FC236}">
                <a16:creationId xmlns:a16="http://schemas.microsoft.com/office/drawing/2014/main" id="{A10ABFBD-9D32-4689-A991-BC0C216858CC}"/>
              </a:ext>
            </a:extLst>
          </p:cNvPr>
          <p:cNvSpPr>
            <a:spLocks noGrp="1"/>
          </p:cNvSpPr>
          <p:nvPr>
            <p:ph sz="half" idx="2"/>
          </p:nvPr>
        </p:nvSpPr>
        <p:spPr>
          <a:xfrm>
            <a:off x="7915564" y="2468203"/>
            <a:ext cx="3362036" cy="2644124"/>
          </a:xfrm>
        </p:spPr>
        <p:txBody>
          <a:bodyPr/>
          <a:lstStyle/>
          <a:p>
            <a:pPr algn="ctr"/>
            <a:r>
              <a:rPr lang="en-GB" dirty="0"/>
              <a:t>Literacy Studies:</a:t>
            </a:r>
          </a:p>
          <a:p>
            <a:pPr marL="0" indent="0" algn="ctr"/>
            <a:r>
              <a:rPr lang="en-GB" dirty="0">
                <a:latin typeface="Calibri" panose="020F0502020204030204" pitchFamily="34" charset="0"/>
                <a:cs typeface="Calibri" panose="020F0502020204030204" pitchFamily="34" charset="0"/>
              </a:rPr>
              <a:t>Socio-material: people interact with texts to create meaning </a:t>
            </a:r>
            <a:r>
              <a:rPr lang="en-GB" sz="2000" dirty="0">
                <a:latin typeface="Calibri" panose="020F0502020204030204" pitchFamily="34" charset="0"/>
                <a:cs typeface="Calibri" panose="020F0502020204030204" pitchFamily="34" charset="0"/>
              </a:rPr>
              <a:t>(Barton, 2017)</a:t>
            </a:r>
            <a:endParaRPr lang="en-GB" sz="2000" dirty="0"/>
          </a:p>
        </p:txBody>
      </p:sp>
      <p:sp>
        <p:nvSpPr>
          <p:cNvPr id="7" name="Footer Placeholder 6">
            <a:extLst>
              <a:ext uri="{FF2B5EF4-FFF2-40B4-BE49-F238E27FC236}">
                <a16:creationId xmlns:a16="http://schemas.microsoft.com/office/drawing/2014/main" id="{86485620-1B09-4061-B330-6018A670257E}"/>
              </a:ext>
            </a:extLst>
          </p:cNvPr>
          <p:cNvSpPr>
            <a:spLocks noGrp="1"/>
          </p:cNvSpPr>
          <p:nvPr>
            <p:ph type="ftr" sz="quarter" idx="11"/>
          </p:nvPr>
        </p:nvSpPr>
        <p:spPr/>
        <p:txBody>
          <a:bodyPr/>
          <a:lstStyle/>
          <a:p>
            <a:r>
              <a:rPr lang="en-GB" sz="1800" dirty="0"/>
              <a:t>©Ruth Unsworth, Durham University School of Education 2019</a:t>
            </a:r>
          </a:p>
        </p:txBody>
      </p:sp>
      <p:sp>
        <p:nvSpPr>
          <p:cNvPr id="8" name="Slide Number Placeholder 7">
            <a:extLst>
              <a:ext uri="{FF2B5EF4-FFF2-40B4-BE49-F238E27FC236}">
                <a16:creationId xmlns:a16="http://schemas.microsoft.com/office/drawing/2014/main" id="{6824D4BE-BF69-4D7B-9F28-562471E32D1B}"/>
              </a:ext>
            </a:extLst>
          </p:cNvPr>
          <p:cNvSpPr>
            <a:spLocks noGrp="1"/>
          </p:cNvSpPr>
          <p:nvPr>
            <p:ph type="sldNum" sz="quarter" idx="12"/>
          </p:nvPr>
        </p:nvSpPr>
        <p:spPr/>
        <p:txBody>
          <a:bodyPr/>
          <a:lstStyle/>
          <a:p>
            <a:fld id="{0F9B2767-A541-4CBD-9F17-0A5B9C28C0E6}" type="slidenum">
              <a:rPr lang="en-GB" smtClean="0"/>
              <a:t>6</a:t>
            </a:fld>
            <a:endParaRPr lang="en-GB"/>
          </a:p>
        </p:txBody>
      </p:sp>
    </p:spTree>
    <p:extLst>
      <p:ext uri="{BB962C8B-B14F-4D97-AF65-F5344CB8AC3E}">
        <p14:creationId xmlns:p14="http://schemas.microsoft.com/office/powerpoint/2010/main" val="412104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1" y="1187865"/>
            <a:ext cx="11277600" cy="4524315"/>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Where?</a:t>
            </a:r>
          </a:p>
          <a:p>
            <a:r>
              <a:rPr lang="en-US" dirty="0">
                <a:latin typeface="Calibri" panose="020F0502020204030204" pitchFamily="34" charset="0"/>
                <a:cs typeface="Calibri" panose="020F0502020204030204" pitchFamily="34" charset="0"/>
              </a:rPr>
              <a:t>Well-regarded three-form entry primary school (students 3-11 years old), in the north of England</a:t>
            </a:r>
          </a:p>
          <a:p>
            <a:endParaRPr lang="en-US"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Who?</a:t>
            </a:r>
          </a:p>
          <a:p>
            <a:r>
              <a:rPr lang="en-US" dirty="0">
                <a:latin typeface="Calibri" panose="020F0502020204030204" pitchFamily="34" charset="0"/>
                <a:cs typeface="Calibri" panose="020F0502020204030204" pitchFamily="34" charset="0"/>
              </a:rPr>
              <a:t>Teachers, deputy principal, principal, subject leaders, National Centre for Excellence in the Teaching of Mathematics (NCETM) trainers</a:t>
            </a:r>
          </a:p>
          <a:p>
            <a:endParaRPr lang="en-US"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What?</a:t>
            </a:r>
          </a:p>
          <a:p>
            <a:r>
              <a:rPr lang="en-US" dirty="0">
                <a:latin typeface="Calibri" panose="020F0502020204030204" pitchFamily="34" charset="0"/>
                <a:cs typeface="Calibri" panose="020F0502020204030204" pitchFamily="34" charset="0"/>
              </a:rPr>
              <a:t>Shadowing teachers (May-July 2018)  - observational field notes</a:t>
            </a:r>
          </a:p>
          <a:p>
            <a:r>
              <a:rPr lang="en-US" dirty="0">
                <a:latin typeface="Calibri" panose="020F0502020204030204" pitchFamily="34" charset="0"/>
                <a:cs typeface="Calibri" panose="020F0502020204030204" pitchFamily="34" charset="0"/>
              </a:rPr>
              <a:t>Semi-structured interviews</a:t>
            </a:r>
          </a:p>
          <a:p>
            <a:r>
              <a:rPr lang="en-US" dirty="0">
                <a:latin typeface="Calibri" panose="020F0502020204030204" pitchFamily="34" charset="0"/>
                <a:cs typeface="Calibri" panose="020F0502020204030204" pitchFamily="34" charset="0"/>
              </a:rPr>
              <a:t>Documents and resources which were interacted with/ created by teachers  </a:t>
            </a:r>
          </a:p>
        </p:txBody>
      </p:sp>
      <p:sp>
        <p:nvSpPr>
          <p:cNvPr id="3" name="Footer Placeholder 2">
            <a:extLst>
              <a:ext uri="{FF2B5EF4-FFF2-40B4-BE49-F238E27FC236}">
                <a16:creationId xmlns:a16="http://schemas.microsoft.com/office/drawing/2014/main" id="{86A869C9-99FF-4797-8D69-452DFEEBC9D1}"/>
              </a:ext>
            </a:extLst>
          </p:cNvPr>
          <p:cNvSpPr>
            <a:spLocks noGrp="1"/>
          </p:cNvSpPr>
          <p:nvPr>
            <p:ph type="ftr" sz="quarter" idx="11"/>
          </p:nvPr>
        </p:nvSpPr>
        <p:spPr>
          <a:xfrm>
            <a:off x="4165600" y="6019800"/>
            <a:ext cx="3860800" cy="457200"/>
          </a:xfrm>
        </p:spPr>
        <p:txBody>
          <a:bodyPr/>
          <a:lstStyle/>
          <a:p>
            <a:r>
              <a:rPr lang="en-GB" sz="1800" dirty="0"/>
              <a:t>©Ruth Unsworth, Durham University School of Education 2019</a:t>
            </a:r>
          </a:p>
        </p:txBody>
      </p:sp>
      <p:sp>
        <p:nvSpPr>
          <p:cNvPr id="14" name="Title 13">
            <a:extLst>
              <a:ext uri="{FF2B5EF4-FFF2-40B4-BE49-F238E27FC236}">
                <a16:creationId xmlns:a16="http://schemas.microsoft.com/office/drawing/2014/main" id="{CD822CD9-BFB8-404A-B552-AF3BF11A984C}"/>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Methodology</a:t>
            </a:r>
          </a:p>
        </p:txBody>
      </p:sp>
      <p:sp>
        <p:nvSpPr>
          <p:cNvPr id="2" name="Slide Number Placeholder 1">
            <a:extLst>
              <a:ext uri="{FF2B5EF4-FFF2-40B4-BE49-F238E27FC236}">
                <a16:creationId xmlns:a16="http://schemas.microsoft.com/office/drawing/2014/main" id="{0475118C-D02A-4572-8444-10B397818B6C}"/>
              </a:ext>
            </a:extLst>
          </p:cNvPr>
          <p:cNvSpPr>
            <a:spLocks noGrp="1"/>
          </p:cNvSpPr>
          <p:nvPr>
            <p:ph type="sldNum" sz="quarter" idx="12"/>
          </p:nvPr>
        </p:nvSpPr>
        <p:spPr/>
        <p:txBody>
          <a:bodyPr/>
          <a:lstStyle/>
          <a:p>
            <a:fld id="{0F9B2767-A541-4CBD-9F17-0A5B9C28C0E6}" type="slidenum">
              <a:rPr lang="en-GB" smtClean="0"/>
              <a:t>7</a:t>
            </a:fld>
            <a:endParaRPr lang="en-GB"/>
          </a:p>
        </p:txBody>
      </p:sp>
    </p:spTree>
    <p:extLst>
      <p:ext uri="{BB962C8B-B14F-4D97-AF65-F5344CB8AC3E}">
        <p14:creationId xmlns:p14="http://schemas.microsoft.com/office/powerpoint/2010/main" val="47829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1" y="1675167"/>
            <a:ext cx="112776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Maths</a:t>
            </a:r>
            <a:r>
              <a:rPr lang="en-US" sz="3200" dirty="0">
                <a:latin typeface="Calibri" panose="020F0502020204030204" pitchFamily="34" charset="0"/>
                <a:cs typeface="Calibri" panose="020F0502020204030204" pitchFamily="34" charset="0"/>
              </a:rPr>
              <a:t> mastery’ introduced as a pedagogical approach</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Changes to teachers’ content knowledge (CK) and pedagogical content knowledge (PCK) for the teaching of mathematics </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Using the notions of ‘following the actors’ and ‘translation’ from ANT, I traced the actors involved in this reframing</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Texts played a key role in professional dialogue at every stage</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Intertextual hierarchy emerged which </a:t>
            </a:r>
            <a:r>
              <a:rPr lang="en-US" sz="3200" i="1" dirty="0">
                <a:latin typeface="Calibri" panose="020F0502020204030204" pitchFamily="34" charset="0"/>
                <a:cs typeface="Calibri" panose="020F0502020204030204" pitchFamily="34" charset="0"/>
              </a:rPr>
              <a:t>translates</a:t>
            </a:r>
            <a:r>
              <a:rPr lang="en-US" sz="3200" dirty="0">
                <a:latin typeface="Calibri" panose="020F0502020204030204" pitchFamily="34" charset="0"/>
                <a:cs typeface="Calibri" panose="020F0502020204030204" pitchFamily="34" charset="0"/>
              </a:rPr>
              <a:t> the approach from policy into practice</a:t>
            </a:r>
          </a:p>
        </p:txBody>
      </p:sp>
      <p:sp>
        <p:nvSpPr>
          <p:cNvPr id="3" name="Footer Placeholder 2">
            <a:extLst>
              <a:ext uri="{FF2B5EF4-FFF2-40B4-BE49-F238E27FC236}">
                <a16:creationId xmlns:a16="http://schemas.microsoft.com/office/drawing/2014/main" id="{86A869C9-99FF-4797-8D69-452DFEEBC9D1}"/>
              </a:ext>
            </a:extLst>
          </p:cNvPr>
          <p:cNvSpPr>
            <a:spLocks noGrp="1"/>
          </p:cNvSpPr>
          <p:nvPr>
            <p:ph type="ftr" sz="quarter" idx="11"/>
          </p:nvPr>
        </p:nvSpPr>
        <p:spPr>
          <a:xfrm>
            <a:off x="4165600" y="6023517"/>
            <a:ext cx="3860800" cy="457200"/>
          </a:xfrm>
        </p:spPr>
        <p:txBody>
          <a:bodyPr/>
          <a:lstStyle/>
          <a:p>
            <a:r>
              <a:rPr lang="en-GB" sz="1800" dirty="0"/>
              <a:t>©Ruth Unsworth, Durham University School of Education 2019</a:t>
            </a:r>
          </a:p>
        </p:txBody>
      </p:sp>
      <p:sp>
        <p:nvSpPr>
          <p:cNvPr id="14" name="Title 13">
            <a:extLst>
              <a:ext uri="{FF2B5EF4-FFF2-40B4-BE49-F238E27FC236}">
                <a16:creationId xmlns:a16="http://schemas.microsoft.com/office/drawing/2014/main" id="{CD822CD9-BFB8-404A-B552-AF3BF11A984C}"/>
              </a:ext>
            </a:extLst>
          </p:cNvPr>
          <p:cNvSpPr>
            <a:spLocks noGrp="1"/>
          </p:cNvSpPr>
          <p:nvPr>
            <p:ph type="title"/>
          </p:nvPr>
        </p:nvSpPr>
        <p:spPr/>
        <p:txBody>
          <a:bodyPr/>
          <a:lstStyle/>
          <a:p>
            <a:pPr algn="ctr"/>
            <a:r>
              <a:rPr lang="en-GB" i="1" dirty="0">
                <a:latin typeface="Calibri" panose="020F0502020204030204" pitchFamily="34" charset="0"/>
                <a:cs typeface="Calibri" panose="020F0502020204030204" pitchFamily="34" charset="0"/>
              </a:rPr>
              <a:t>The case of reframing teacher knowledge </a:t>
            </a:r>
          </a:p>
        </p:txBody>
      </p:sp>
      <p:sp>
        <p:nvSpPr>
          <p:cNvPr id="2" name="Slide Number Placeholder 1">
            <a:extLst>
              <a:ext uri="{FF2B5EF4-FFF2-40B4-BE49-F238E27FC236}">
                <a16:creationId xmlns:a16="http://schemas.microsoft.com/office/drawing/2014/main" id="{4167FCFD-C8E8-4C67-909C-E8C659B6C0C5}"/>
              </a:ext>
            </a:extLst>
          </p:cNvPr>
          <p:cNvSpPr>
            <a:spLocks noGrp="1"/>
          </p:cNvSpPr>
          <p:nvPr>
            <p:ph type="sldNum" sz="quarter" idx="12"/>
          </p:nvPr>
        </p:nvSpPr>
        <p:spPr/>
        <p:txBody>
          <a:bodyPr/>
          <a:lstStyle/>
          <a:p>
            <a:fld id="{0F9B2767-A541-4CBD-9F17-0A5B9C28C0E6}" type="slidenum">
              <a:rPr lang="en-GB" smtClean="0"/>
              <a:t>8</a:t>
            </a:fld>
            <a:endParaRPr lang="en-GB"/>
          </a:p>
        </p:txBody>
      </p:sp>
    </p:spTree>
    <p:extLst>
      <p:ext uri="{BB962C8B-B14F-4D97-AF65-F5344CB8AC3E}">
        <p14:creationId xmlns:p14="http://schemas.microsoft.com/office/powerpoint/2010/main" val="84021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1" y="1187865"/>
            <a:ext cx="11277600" cy="3908762"/>
          </a:xfrm>
          <a:prstGeom prst="rect">
            <a:avLst/>
          </a:prstGeom>
          <a:noFill/>
        </p:spPr>
        <p:txBody>
          <a:bodyPr wrap="square" rtlCol="0">
            <a:spAutoFit/>
          </a:bodyPr>
          <a:lstStyle/>
          <a:p>
            <a:endParaRPr lang="en-US"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Shadowing teachers (May-July 2018)  - </a:t>
            </a:r>
            <a:r>
              <a:rPr lang="en-US" sz="3200" dirty="0">
                <a:highlight>
                  <a:srgbClr val="00FF00"/>
                </a:highlight>
                <a:latin typeface="Calibri" panose="020F0502020204030204" pitchFamily="34" charset="0"/>
                <a:cs typeface="Calibri" panose="020F0502020204030204" pitchFamily="34" charset="0"/>
              </a:rPr>
              <a:t>observational field notes from instances </a:t>
            </a:r>
          </a:p>
          <a:p>
            <a:endParaRPr lang="en-US" sz="3200" dirty="0">
              <a:highlight>
                <a:srgbClr val="00FF00"/>
              </a:highlight>
              <a:latin typeface="Calibri" panose="020F0502020204030204" pitchFamily="34" charset="0"/>
              <a:cs typeface="Calibri" panose="020F0502020204030204" pitchFamily="34" charset="0"/>
            </a:endParaRPr>
          </a:p>
          <a:p>
            <a:r>
              <a:rPr lang="en-US" sz="3200" dirty="0">
                <a:highlight>
                  <a:srgbClr val="00FF00"/>
                </a:highlight>
                <a:latin typeface="Calibri" panose="020F0502020204030204" pitchFamily="34" charset="0"/>
                <a:cs typeface="Calibri" panose="020F0502020204030204" pitchFamily="34" charset="0"/>
              </a:rPr>
              <a:t>Semi-structured interviews with </a:t>
            </a:r>
            <a:r>
              <a:rPr lang="en-US" sz="3200" dirty="0" err="1">
                <a:highlight>
                  <a:srgbClr val="00FF00"/>
                </a:highlight>
                <a:latin typeface="Calibri" panose="020F0502020204030204" pitchFamily="34" charset="0"/>
                <a:cs typeface="Calibri" panose="020F0502020204030204" pitchFamily="34" charset="0"/>
              </a:rPr>
              <a:t>Maths</a:t>
            </a:r>
            <a:r>
              <a:rPr lang="en-US" sz="3200" dirty="0">
                <a:highlight>
                  <a:srgbClr val="00FF00"/>
                </a:highlight>
                <a:latin typeface="Calibri" panose="020F0502020204030204" pitchFamily="34" charset="0"/>
                <a:cs typeface="Calibri" panose="020F0502020204030204" pitchFamily="34" charset="0"/>
              </a:rPr>
              <a:t> leaders</a:t>
            </a:r>
          </a:p>
          <a:p>
            <a:endParaRPr lang="en-US" sz="3200" dirty="0">
              <a:highlight>
                <a:srgbClr val="00FF00"/>
              </a:highlight>
              <a:latin typeface="Calibri" panose="020F0502020204030204" pitchFamily="34" charset="0"/>
              <a:cs typeface="Calibri" panose="020F0502020204030204" pitchFamily="34" charset="0"/>
            </a:endParaRPr>
          </a:p>
          <a:p>
            <a:r>
              <a:rPr lang="en-US" sz="3200" dirty="0">
                <a:highlight>
                  <a:srgbClr val="00FF00"/>
                </a:highlight>
                <a:latin typeface="Calibri" panose="020F0502020204030204" pitchFamily="34" charset="0"/>
                <a:cs typeface="Calibri" panose="020F0502020204030204" pitchFamily="34" charset="0"/>
              </a:rPr>
              <a:t>Documents</a:t>
            </a:r>
            <a:r>
              <a:rPr lang="en-US" sz="3200" dirty="0">
                <a:latin typeface="Calibri" panose="020F0502020204030204" pitchFamily="34" charset="0"/>
                <a:cs typeface="Calibri" panose="020F0502020204030204" pitchFamily="34" charset="0"/>
              </a:rPr>
              <a:t> and resources which were interacted with/ created by teachers during the process of adopting the mastery approach</a:t>
            </a:r>
          </a:p>
        </p:txBody>
      </p:sp>
      <p:sp>
        <p:nvSpPr>
          <p:cNvPr id="3" name="Footer Placeholder 2">
            <a:extLst>
              <a:ext uri="{FF2B5EF4-FFF2-40B4-BE49-F238E27FC236}">
                <a16:creationId xmlns:a16="http://schemas.microsoft.com/office/drawing/2014/main" id="{86A869C9-99FF-4797-8D69-452DFEEBC9D1}"/>
              </a:ext>
            </a:extLst>
          </p:cNvPr>
          <p:cNvSpPr>
            <a:spLocks noGrp="1"/>
          </p:cNvSpPr>
          <p:nvPr>
            <p:ph type="ftr" sz="quarter" idx="11"/>
          </p:nvPr>
        </p:nvSpPr>
        <p:spPr>
          <a:xfrm>
            <a:off x="4165600" y="6019800"/>
            <a:ext cx="3860800" cy="457200"/>
          </a:xfrm>
        </p:spPr>
        <p:txBody>
          <a:bodyPr/>
          <a:lstStyle/>
          <a:p>
            <a:r>
              <a:rPr lang="en-GB" sz="1800" dirty="0"/>
              <a:t>©Ruth Unsworth, Durham University School of Education 2019</a:t>
            </a:r>
          </a:p>
        </p:txBody>
      </p:sp>
      <p:sp>
        <p:nvSpPr>
          <p:cNvPr id="14" name="Title 13">
            <a:extLst>
              <a:ext uri="{FF2B5EF4-FFF2-40B4-BE49-F238E27FC236}">
                <a16:creationId xmlns:a16="http://schemas.microsoft.com/office/drawing/2014/main" id="{CD822CD9-BFB8-404A-B552-AF3BF11A984C}"/>
              </a:ext>
            </a:extLst>
          </p:cNvPr>
          <p:cNvSpPr>
            <a:spLocks noGrp="1"/>
          </p:cNvSpPr>
          <p:nvPr>
            <p:ph type="title"/>
          </p:nvPr>
        </p:nvSpPr>
        <p:spPr/>
        <p:txBody>
          <a:bodyPr/>
          <a:lstStyle/>
          <a:p>
            <a:r>
              <a:rPr lang="en-GB" i="1" dirty="0">
                <a:latin typeface="Calibri" panose="020F0502020204030204" pitchFamily="34" charset="0"/>
                <a:cs typeface="Calibri" panose="020F0502020204030204" pitchFamily="34" charset="0"/>
              </a:rPr>
              <a:t>The case of reframing teacher knowledge: Data</a:t>
            </a:r>
          </a:p>
        </p:txBody>
      </p:sp>
      <p:sp>
        <p:nvSpPr>
          <p:cNvPr id="2" name="Slide Number Placeholder 1">
            <a:extLst>
              <a:ext uri="{FF2B5EF4-FFF2-40B4-BE49-F238E27FC236}">
                <a16:creationId xmlns:a16="http://schemas.microsoft.com/office/drawing/2014/main" id="{0475118C-D02A-4572-8444-10B397818B6C}"/>
              </a:ext>
            </a:extLst>
          </p:cNvPr>
          <p:cNvSpPr>
            <a:spLocks noGrp="1"/>
          </p:cNvSpPr>
          <p:nvPr>
            <p:ph type="sldNum" sz="quarter" idx="12"/>
          </p:nvPr>
        </p:nvSpPr>
        <p:spPr/>
        <p:txBody>
          <a:bodyPr/>
          <a:lstStyle/>
          <a:p>
            <a:fld id="{0F9B2767-A541-4CBD-9F17-0A5B9C28C0E6}" type="slidenum">
              <a:rPr lang="en-GB" smtClean="0"/>
              <a:t>9</a:t>
            </a:fld>
            <a:endParaRPr lang="en-GB"/>
          </a:p>
        </p:txBody>
      </p:sp>
    </p:spTree>
    <p:extLst>
      <p:ext uri="{BB962C8B-B14F-4D97-AF65-F5344CB8AC3E}">
        <p14:creationId xmlns:p14="http://schemas.microsoft.com/office/powerpoint/2010/main" val="1127992198"/>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5E3494EC2E304689B6BDBCF4134B40" ma:contentTypeVersion="10" ma:contentTypeDescription="Create a new document." ma:contentTypeScope="" ma:versionID="8756116bb0951d5a43a94efd11af91d6">
  <xsd:schema xmlns:xsd="http://www.w3.org/2001/XMLSchema" xmlns:xs="http://www.w3.org/2001/XMLSchema" xmlns:p="http://schemas.microsoft.com/office/2006/metadata/properties" xmlns:ns3="6b704c75-f9b8-4000-bcea-e0975e51f6e1" xmlns:ns4="81acae59-8857-4312-a79d-c53aa8a77164" targetNamespace="http://schemas.microsoft.com/office/2006/metadata/properties" ma:root="true" ma:fieldsID="06f1b962975b984572ce53a666e11ae0" ns3:_="" ns4:_="">
    <xsd:import namespace="6b704c75-f9b8-4000-bcea-e0975e51f6e1"/>
    <xsd:import namespace="81acae59-8857-4312-a79d-c53aa8a7716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704c75-f9b8-4000-bcea-e0975e51f6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acae59-8857-4312-a79d-c53aa8a771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61325E-4BDC-4EBC-B5B1-97D1CC6F3D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704c75-f9b8-4000-bcea-e0975e51f6e1"/>
    <ds:schemaRef ds:uri="81acae59-8857-4312-a79d-c53aa8a77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4599D9-DA9C-4F42-A069-F05C6EE6E2C3}">
  <ds:schemaRefs>
    <ds:schemaRef ds:uri="http://schemas.microsoft.com/sharepoint/v3/contenttype/forms"/>
  </ds:schemaRefs>
</ds:datastoreItem>
</file>

<file path=customXml/itemProps3.xml><?xml version="1.0" encoding="utf-8"?>
<ds:datastoreItem xmlns:ds="http://schemas.openxmlformats.org/officeDocument/2006/customXml" ds:itemID="{73AD8A79-A08A-4069-9E1A-BC4BF6F04E67}">
  <ds:schemaRefs>
    <ds:schemaRef ds:uri="http://purl.org/dc/dcmitype/"/>
    <ds:schemaRef ds:uri="http://schemas.microsoft.com/office/infopath/2007/PartnerControls"/>
    <ds:schemaRef ds:uri="81acae59-8857-4312-a79d-c53aa8a77164"/>
    <ds:schemaRef ds:uri="http://purl.org/dc/elements/1.1/"/>
    <ds:schemaRef ds:uri="http://schemas.microsoft.com/office/2006/metadata/properties"/>
    <ds:schemaRef ds:uri="http://schemas.microsoft.com/office/2006/documentManagement/types"/>
    <ds:schemaRef ds:uri="6b704c75-f9b8-4000-bcea-e0975e51f6e1"/>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4810</TotalTime>
  <Words>1694</Words>
  <Application>Microsoft Office PowerPoint</Application>
  <PresentationFormat>Widescreen</PresentationFormat>
  <Paragraphs>247</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vt:lpstr>
      <vt:lpstr>Wingdings</vt:lpstr>
      <vt:lpstr>Blank</vt:lpstr>
      <vt:lpstr>Towards a socio-material understanding of the formation of teachers' professional knowledge </vt:lpstr>
      <vt:lpstr>Towards a socio-material understanding of the formation of teachers' professional knowledge</vt:lpstr>
      <vt:lpstr>Why research how teachers’ professional knowledge has been formed?</vt:lpstr>
      <vt:lpstr>PowerPoint Presentation</vt:lpstr>
      <vt:lpstr>Theoretical framework</vt:lpstr>
      <vt:lpstr>ANT and Literacy Studies</vt:lpstr>
      <vt:lpstr>Methodology</vt:lpstr>
      <vt:lpstr>The case of reframing teacher knowledge </vt:lpstr>
      <vt:lpstr>The case of reframing teacher knowledge: Data</vt:lpstr>
      <vt:lpstr>Translation</vt:lpstr>
      <vt:lpstr>Photos of each tier of docs and talk over about how used and created</vt:lpstr>
      <vt:lpstr>Documentary data overview - Moments of translation of the mastery approach</vt:lpstr>
      <vt:lpstr>Examplar data: Planning session </vt:lpstr>
      <vt:lpstr>Exemplar data continued: These actors come together into a new translation: a plan of professional action</vt:lpstr>
      <vt:lpstr>Exemplar data continued: These actors come together into a new translation: a plan of professional action</vt:lpstr>
      <vt:lpstr>Obligatory passage points</vt:lpstr>
      <vt:lpstr>Leaders as obligatory passage points – documents where a leader is a key actor</vt:lpstr>
      <vt:lpstr>Conclusions</vt:lpstr>
      <vt:lpstr>Limitations              Contribution and next steps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formation of teacher professionalism: an actor-network ethnography</dc:title>
  <dc:creator>Ruth Tromans</dc:creator>
  <cp:lastModifiedBy>Ruth Unsworth</cp:lastModifiedBy>
  <cp:revision>3</cp:revision>
  <dcterms:created xsi:type="dcterms:W3CDTF">2019-02-19T05:42:58Z</dcterms:created>
  <dcterms:modified xsi:type="dcterms:W3CDTF">2021-11-09T14:20:37Z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0x0101009B5E3494EC2E304689B6BDBCF4134B40</vt:lpwstr>
  </property>
</Properties>
</file>