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6"/>
  </p:notesMasterIdLst>
  <p:sldIdLst>
    <p:sldId id="256" r:id="rId2"/>
    <p:sldId id="369" r:id="rId3"/>
    <p:sldId id="370" r:id="rId4"/>
    <p:sldId id="372" r:id="rId5"/>
    <p:sldId id="373" r:id="rId6"/>
    <p:sldId id="378" r:id="rId7"/>
    <p:sldId id="438" r:id="rId8"/>
    <p:sldId id="440" r:id="rId9"/>
    <p:sldId id="442" r:id="rId10"/>
    <p:sldId id="447" r:id="rId11"/>
    <p:sldId id="443" r:id="rId12"/>
    <p:sldId id="444" r:id="rId13"/>
    <p:sldId id="448" r:id="rId14"/>
    <p:sldId id="4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Stewart\Library\Containers\com.microsoft.Excel\Data\Desktop\Thesis\YPAD\1BI001%20Professional%20Skills%20module%20data%20ALL%20COHO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5A-49AE-8045-961970B4B22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5A-49AE-8045-961970B4B22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5A-49AE-8045-961970B4B2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5A-49AE-8045-961970B4B22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5A-49AE-8045-961970B4B22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Sheet1!$B$113:$B$117</c:f>
              <c:numCache>
                <c:formatCode>0</c:formatCode>
                <c:ptCount val="5"/>
                <c:pt idx="0">
                  <c:v>33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95A-49AE-8045-961970B4B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F-4D16-9C1E-0AC3A4650E6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F-4D16-9C1E-0AC3A4650E6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F-4D16-9C1E-0AC3A4650E6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F-4D16-9C1E-0AC3A4650E6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F-4D16-9C1E-0AC3A4650E6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Sheet1!$K$113:$K$117</c:f>
              <c:numCache>
                <c:formatCode>0</c:formatCode>
                <c:ptCount val="5"/>
                <c:pt idx="0">
                  <c:v>47</c:v>
                </c:pt>
                <c:pt idx="1">
                  <c:v>28</c:v>
                </c:pt>
                <c:pt idx="2">
                  <c:v>9</c:v>
                </c:pt>
                <c:pt idx="3">
                  <c:v>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F-4D16-9C1E-0AC3A4650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8-4434-9962-728ACBDC9CB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8-4434-9962-728ACBDC9CB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08-4434-9962-728ACBDC9CB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08-4434-9962-728ACBDC9CB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08-4434-9962-728ACBDC9CB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Sheet1!$C$113:$C$117</c:f>
              <c:numCache>
                <c:formatCode>0</c:formatCode>
                <c:ptCount val="5"/>
                <c:pt idx="0">
                  <c:v>75</c:v>
                </c:pt>
                <c:pt idx="1">
                  <c:v>5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08-4434-9962-728ACBDC9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65-4A5B-86C5-7B634147A6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5-4A5B-86C5-7B634147A6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65-4A5B-86C5-7B634147A6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65-4A5B-86C5-7B634147A6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65-4A5B-86C5-7B634147A6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Sheet1!$D$113:$D$117</c:f>
              <c:numCache>
                <c:formatCode>0</c:formatCode>
                <c:ptCount val="5"/>
                <c:pt idx="0">
                  <c:v>17</c:v>
                </c:pt>
                <c:pt idx="1">
                  <c:v>22</c:v>
                </c:pt>
                <c:pt idx="2">
                  <c:v>14</c:v>
                </c:pt>
                <c:pt idx="3">
                  <c:v>13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65-4A5B-86C5-7B634147A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F4-415B-A935-7789AFC203A0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F4-415B-A935-7789AFC203A0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F4-415B-A935-7789AFC203A0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F4-415B-A935-7789AFC203A0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F4-415B-A935-7789AFC203A0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Sheet1!$E$113:$E$117</c:f>
              <c:numCache>
                <c:formatCode>0</c:formatCode>
                <c:ptCount val="5"/>
                <c:pt idx="0">
                  <c:v>35</c:v>
                </c:pt>
                <c:pt idx="1">
                  <c:v>16</c:v>
                </c:pt>
                <c:pt idx="2">
                  <c:v>14</c:v>
                </c:pt>
                <c:pt idx="3">
                  <c:v>17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F4-415B-A935-7789AFC20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8B-463E-9E02-DB873FF59281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8B-463E-9E02-DB873FF59281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8B-463E-9E02-DB873FF59281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8B-463E-9E02-DB873FF5928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8B-463E-9E02-DB873FF59281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Sheet1!$F$113:$F$117</c:f>
              <c:numCache>
                <c:formatCode>0</c:formatCode>
                <c:ptCount val="5"/>
                <c:pt idx="0">
                  <c:v>23</c:v>
                </c:pt>
                <c:pt idx="1">
                  <c:v>24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8B-463E-9E02-DB873FF59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D-449B-92C0-57FD18BADC2F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D-449B-92C0-57FD18BADC2F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D-449B-92C0-57FD18BADC2F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D-449B-92C0-57FD18BADC2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FD-449B-92C0-57FD18BADC2F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Sheet1!$G$113:$G$117</c:f>
              <c:numCache>
                <c:formatCode>0</c:formatCode>
                <c:ptCount val="5"/>
                <c:pt idx="0">
                  <c:v>37</c:v>
                </c:pt>
                <c:pt idx="1">
                  <c:v>19</c:v>
                </c:pt>
                <c:pt idx="2">
                  <c:v>12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FD-449B-92C0-57FD18BAD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35-4EC4-A539-767C5C959295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35-4EC4-A539-767C5C959295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35-4EC4-A539-767C5C9592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35-4EC4-A539-767C5C95929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35-4EC4-A539-767C5C959295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Sheet1!$H$113:$H$117</c:f>
              <c:numCache>
                <c:formatCode>0</c:formatCode>
                <c:ptCount val="5"/>
                <c:pt idx="0">
                  <c:v>17</c:v>
                </c:pt>
                <c:pt idx="1">
                  <c:v>23</c:v>
                </c:pt>
                <c:pt idx="2">
                  <c:v>31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35-4EC4-A539-767C5C959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23-417A-B9FC-6A265D9C530D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23-417A-B9FC-6A265D9C530D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23-417A-B9FC-6A265D9C530D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23-417A-B9FC-6A265D9C530D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23-417A-B9FC-6A265D9C530D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Sheet1!$I$113:$I$117</c:f>
              <c:numCache>
                <c:formatCode>0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18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23-417A-B9FC-6A265D9C5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3-4E89-B506-888D89402443}"/>
              </c:ext>
            </c:extLst>
          </c:dPt>
          <c:dPt>
            <c:idx val="1"/>
            <c:bubble3D val="0"/>
            <c:spPr>
              <a:solidFill>
                <a:srgbClr val="CBF07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3-4E89-B506-888D89402443}"/>
              </c:ext>
            </c:extLst>
          </c:dPt>
          <c:dPt>
            <c:idx val="2"/>
            <c:bubble3D val="0"/>
            <c:spPr>
              <a:solidFill>
                <a:srgbClr val="FFFD78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3-4E89-B506-888D89402443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3-4E89-B506-888D8940244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3-4E89-B506-888D89402443}"/>
              </c:ext>
            </c:extLst>
          </c:dPt>
          <c:cat>
            <c:strRef>
              <c:f>Sheet1!$A$113:$A$117</c:f>
              <c:strCache>
                <c:ptCount val="5"/>
                <c:pt idx="0">
                  <c:v>First Class</c:v>
                </c:pt>
                <c:pt idx="1">
                  <c:v>2:1</c:v>
                </c:pt>
                <c:pt idx="2">
                  <c:v>2:2</c:v>
                </c:pt>
                <c:pt idx="3">
                  <c:v>Third Class</c:v>
                </c:pt>
                <c:pt idx="4">
                  <c:v>Fail</c:v>
                </c:pt>
              </c:strCache>
            </c:strRef>
          </c:cat>
          <c:val>
            <c:numRef>
              <c:f>Sheet1!$J$113:$J$117</c:f>
              <c:numCache>
                <c:formatCode>0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11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3-4E89-B506-888D8940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7D8C-5A93-4275-AC8D-1971A34D2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E00E92-6C8F-4859-9147-92C79BDA3B5F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sitting the assessment – is it appropriate?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E1D01-972A-4F6F-8130-688F9FBC4EC0}" type="parTrans" cxnId="{581E6E45-1FE5-475D-83FA-60ACE2DE2D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3D0F-133B-4D91-A208-B25E3A0DE9FF}" type="sibTrans" cxnId="{581E6E45-1FE5-475D-83FA-60ACE2DE2D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937450-C12F-429D-BDC3-E942CD974162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the purpose - LO / experiential learning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0FC1F-2839-46AC-9AAD-DEE5D601032A}" type="parTrans" cxnId="{F694386E-5612-41FE-8767-989A37711A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49219-281A-4A3F-AE95-5280A8CF2FCA}" type="sibTrans" cxnId="{F694386E-5612-41FE-8767-989A37711A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9C1BCF-117F-4109-8D88-676524B6B338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choose this assessment? Is it authentic / developmental?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7459C6-2EEE-4DCE-89D7-173C66C728FF}" type="parTrans" cxnId="{5F1BFE14-1AC1-40E6-9144-01C89D5D70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D1270-F203-4B87-97D8-708CB65159F8}" type="sibTrans" cxnId="{5F1BFE14-1AC1-40E6-9144-01C89D5D70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12DAE-82AA-45DD-973F-4B56AEDDCCA9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does the assessment fit / level / spiral curriculum / constructivism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40F33-6FFD-4185-A837-2E85D0A734BF}" type="parTrans" cxnId="{E1AD73D0-D1F4-471F-AB37-5F6C16FDDF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0F1F1-925C-44C6-8834-D4CAE4E5C206}" type="sibTrans" cxnId="{E1AD73D0-D1F4-471F-AB37-5F6C16FDDF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02732-673D-450E-A971-639B7D93E547}">
      <dgm:prSet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 is it? Clear organisation / avoid clustering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6F294-51D4-4B4C-92B2-BDE072ECEC01}" type="parTrans" cxnId="{3AC32269-7960-4478-A45A-FAE09E09EC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AB2D9-9E27-4638-BAFB-1B46E5E99D21}" type="sibTrans" cxnId="{3AC32269-7960-4478-A45A-FAE09E09EC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10B6A-F3CA-4E60-8C0E-66617BDB0F06}" type="pres">
      <dgm:prSet presAssocID="{24017D8C-5A93-4275-AC8D-1971A34D2292}" presName="linear" presStyleCnt="0">
        <dgm:presLayoutVars>
          <dgm:animLvl val="lvl"/>
          <dgm:resizeHandles val="exact"/>
        </dgm:presLayoutVars>
      </dgm:prSet>
      <dgm:spPr/>
    </dgm:pt>
    <dgm:pt modelId="{FC26B89F-2459-4499-83ED-51F8D07DBB8F}" type="pres">
      <dgm:prSet presAssocID="{7CE00E92-6C8F-4859-9147-92C79BDA3B5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BDAE5F-2849-4190-8931-CC651B42DB6B}" type="pres">
      <dgm:prSet presAssocID="{AF0A3D0F-133B-4D91-A208-B25E3A0DE9FF}" presName="spacer" presStyleCnt="0"/>
      <dgm:spPr/>
    </dgm:pt>
    <dgm:pt modelId="{467ACBFC-4051-4B45-9844-175DB480F06E}" type="pres">
      <dgm:prSet presAssocID="{13937450-C12F-429D-BDC3-E942CD9741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2ECA95D-A8E4-47A3-A562-24252C019EC2}" type="pres">
      <dgm:prSet presAssocID="{C1949219-281A-4A3F-AE95-5280A8CF2FCA}" presName="spacer" presStyleCnt="0"/>
      <dgm:spPr/>
    </dgm:pt>
    <dgm:pt modelId="{68F0F1CB-62B6-46E2-8BE0-FBA399C00F36}" type="pres">
      <dgm:prSet presAssocID="{C19C1BCF-117F-4109-8D88-676524B6B33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32C9FA-B58D-491D-9E9C-6088FA5AB29B}" type="pres">
      <dgm:prSet presAssocID="{AA4D1270-F203-4B87-97D8-708CB65159F8}" presName="spacer" presStyleCnt="0"/>
      <dgm:spPr/>
    </dgm:pt>
    <dgm:pt modelId="{B47A86B5-9054-4E9E-A905-3B0E0DE622EF}" type="pres">
      <dgm:prSet presAssocID="{E1612DAE-82AA-45DD-973F-4B56AEDDCC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8941B4-5316-4AB6-A33D-4076847A0EB4}" type="pres">
      <dgm:prSet presAssocID="{ED80F1F1-925C-44C6-8834-D4CAE4E5C206}" presName="spacer" presStyleCnt="0"/>
      <dgm:spPr/>
    </dgm:pt>
    <dgm:pt modelId="{85C4A502-6107-4896-BFDB-2012AAAD6164}" type="pres">
      <dgm:prSet presAssocID="{2F502732-673D-450E-A971-639B7D93E547}" presName="parentText" presStyleLbl="node1" presStyleIdx="4" presStyleCnt="5" custScaleY="90662">
        <dgm:presLayoutVars>
          <dgm:chMax val="0"/>
          <dgm:bulletEnabled val="1"/>
        </dgm:presLayoutVars>
      </dgm:prSet>
      <dgm:spPr/>
    </dgm:pt>
  </dgm:ptLst>
  <dgm:cxnLst>
    <dgm:cxn modelId="{5F1BFE14-1AC1-40E6-9144-01C89D5D704A}" srcId="{24017D8C-5A93-4275-AC8D-1971A34D2292}" destId="{C19C1BCF-117F-4109-8D88-676524B6B338}" srcOrd="2" destOrd="0" parTransId="{267459C6-2EEE-4DCE-89D7-173C66C728FF}" sibTransId="{AA4D1270-F203-4B87-97D8-708CB65159F8}"/>
    <dgm:cxn modelId="{6DF8F116-F945-40CE-9CA2-F2A242CD4B17}" type="presOf" srcId="{2F502732-673D-450E-A971-639B7D93E547}" destId="{85C4A502-6107-4896-BFDB-2012AAAD6164}" srcOrd="0" destOrd="0" presId="urn:microsoft.com/office/officeart/2005/8/layout/vList2"/>
    <dgm:cxn modelId="{581E6E45-1FE5-475D-83FA-60ACE2DE2D42}" srcId="{24017D8C-5A93-4275-AC8D-1971A34D2292}" destId="{7CE00E92-6C8F-4859-9147-92C79BDA3B5F}" srcOrd="0" destOrd="0" parTransId="{852E1D01-972A-4F6F-8130-688F9FBC4EC0}" sibTransId="{AF0A3D0F-133B-4D91-A208-B25E3A0DE9FF}"/>
    <dgm:cxn modelId="{3AC32269-7960-4478-A45A-FAE09E09EC39}" srcId="{24017D8C-5A93-4275-AC8D-1971A34D2292}" destId="{2F502732-673D-450E-A971-639B7D93E547}" srcOrd="4" destOrd="0" parTransId="{BA16F294-51D4-4B4C-92B2-BDE072ECEC01}" sibTransId="{67CAB2D9-9E27-4638-BAFB-1B46E5E99D21}"/>
    <dgm:cxn modelId="{F694386E-5612-41FE-8767-989A37711ACF}" srcId="{24017D8C-5A93-4275-AC8D-1971A34D2292}" destId="{13937450-C12F-429D-BDC3-E942CD974162}" srcOrd="1" destOrd="0" parTransId="{20F0FC1F-2839-46AC-9AAD-DEE5D601032A}" sibTransId="{C1949219-281A-4A3F-AE95-5280A8CF2FCA}"/>
    <dgm:cxn modelId="{569EB99A-ECED-48C1-8442-C94554859487}" type="presOf" srcId="{7CE00E92-6C8F-4859-9147-92C79BDA3B5F}" destId="{FC26B89F-2459-4499-83ED-51F8D07DBB8F}" srcOrd="0" destOrd="0" presId="urn:microsoft.com/office/officeart/2005/8/layout/vList2"/>
    <dgm:cxn modelId="{2BB179CD-E6B3-45D2-9200-E17024772BD2}" type="presOf" srcId="{24017D8C-5A93-4275-AC8D-1971A34D2292}" destId="{E9010B6A-F3CA-4E60-8C0E-66617BDB0F06}" srcOrd="0" destOrd="0" presId="urn:microsoft.com/office/officeart/2005/8/layout/vList2"/>
    <dgm:cxn modelId="{E1AD73D0-D1F4-471F-AB37-5F6C16FDDF79}" srcId="{24017D8C-5A93-4275-AC8D-1971A34D2292}" destId="{E1612DAE-82AA-45DD-973F-4B56AEDDCCA9}" srcOrd="3" destOrd="0" parTransId="{AC540F33-6FFD-4185-A837-2E85D0A734BF}" sibTransId="{ED80F1F1-925C-44C6-8834-D4CAE4E5C206}"/>
    <dgm:cxn modelId="{648558D9-C6AB-456F-A5DC-AEDAB364B547}" type="presOf" srcId="{13937450-C12F-429D-BDC3-E942CD974162}" destId="{467ACBFC-4051-4B45-9844-175DB480F06E}" srcOrd="0" destOrd="0" presId="urn:microsoft.com/office/officeart/2005/8/layout/vList2"/>
    <dgm:cxn modelId="{536F68F2-8D07-4FF7-BFA6-644BF7577E3A}" type="presOf" srcId="{E1612DAE-82AA-45DD-973F-4B56AEDDCCA9}" destId="{B47A86B5-9054-4E9E-A905-3B0E0DE622EF}" srcOrd="0" destOrd="0" presId="urn:microsoft.com/office/officeart/2005/8/layout/vList2"/>
    <dgm:cxn modelId="{7E0CE9F4-DCCA-4955-95AA-30833C782AF5}" type="presOf" srcId="{C19C1BCF-117F-4109-8D88-676524B6B338}" destId="{68F0F1CB-62B6-46E2-8BE0-FBA399C00F36}" srcOrd="0" destOrd="0" presId="urn:microsoft.com/office/officeart/2005/8/layout/vList2"/>
    <dgm:cxn modelId="{BA6B04BA-C4B8-464C-A28A-12302A1628E2}" type="presParOf" srcId="{E9010B6A-F3CA-4E60-8C0E-66617BDB0F06}" destId="{FC26B89F-2459-4499-83ED-51F8D07DBB8F}" srcOrd="0" destOrd="0" presId="urn:microsoft.com/office/officeart/2005/8/layout/vList2"/>
    <dgm:cxn modelId="{F1E613FB-F563-408D-AD23-76BEDA8A9352}" type="presParOf" srcId="{E9010B6A-F3CA-4E60-8C0E-66617BDB0F06}" destId="{84BDAE5F-2849-4190-8931-CC651B42DB6B}" srcOrd="1" destOrd="0" presId="urn:microsoft.com/office/officeart/2005/8/layout/vList2"/>
    <dgm:cxn modelId="{A9284E79-DEB8-47B9-BBA2-6DDE89978217}" type="presParOf" srcId="{E9010B6A-F3CA-4E60-8C0E-66617BDB0F06}" destId="{467ACBFC-4051-4B45-9844-175DB480F06E}" srcOrd="2" destOrd="0" presId="urn:microsoft.com/office/officeart/2005/8/layout/vList2"/>
    <dgm:cxn modelId="{30EB615C-996A-4192-AD03-8078C69059EA}" type="presParOf" srcId="{E9010B6A-F3CA-4E60-8C0E-66617BDB0F06}" destId="{72ECA95D-A8E4-47A3-A562-24252C019EC2}" srcOrd="3" destOrd="0" presId="urn:microsoft.com/office/officeart/2005/8/layout/vList2"/>
    <dgm:cxn modelId="{32FDB9AD-D07D-4077-B1E5-658999B52623}" type="presParOf" srcId="{E9010B6A-F3CA-4E60-8C0E-66617BDB0F06}" destId="{68F0F1CB-62B6-46E2-8BE0-FBA399C00F36}" srcOrd="4" destOrd="0" presId="urn:microsoft.com/office/officeart/2005/8/layout/vList2"/>
    <dgm:cxn modelId="{BDE0EA42-3CE6-4DE6-8603-1C4190C1F7D5}" type="presParOf" srcId="{E9010B6A-F3CA-4E60-8C0E-66617BDB0F06}" destId="{2D32C9FA-B58D-491D-9E9C-6088FA5AB29B}" srcOrd="5" destOrd="0" presId="urn:microsoft.com/office/officeart/2005/8/layout/vList2"/>
    <dgm:cxn modelId="{28FBF785-2DE6-4C40-8BC5-964BD1BE6523}" type="presParOf" srcId="{E9010B6A-F3CA-4E60-8C0E-66617BDB0F06}" destId="{B47A86B5-9054-4E9E-A905-3B0E0DE622EF}" srcOrd="6" destOrd="0" presId="urn:microsoft.com/office/officeart/2005/8/layout/vList2"/>
    <dgm:cxn modelId="{5F7CD872-F797-4332-A07F-B7BE5388E462}" type="presParOf" srcId="{E9010B6A-F3CA-4E60-8C0E-66617BDB0F06}" destId="{B48941B4-5316-4AB6-A33D-4076847A0EB4}" srcOrd="7" destOrd="0" presId="urn:microsoft.com/office/officeart/2005/8/layout/vList2"/>
    <dgm:cxn modelId="{09641E07-7339-4422-A5AB-A3DB59DB2690}" type="presParOf" srcId="{E9010B6A-F3CA-4E60-8C0E-66617BDB0F06}" destId="{85C4A502-6107-4896-BFDB-2012AAAD61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8D46-DC4C-4F49-88EC-50C7BAFCD7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29534A-AA03-490E-BF50-CEC04FAB331A}">
      <dgm:prSet custT="1"/>
      <dgm:spPr/>
      <dgm:t>
        <a:bodyPr/>
        <a:lstStyle/>
        <a:p>
          <a:r>
            <a:rPr lang="en-GB" sz="2800" b="1" u="sng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r>
            <a:rPr lang="en-GB" sz="2400" b="0" dirty="0">
              <a:latin typeface="Arial" panose="020B0604020202020204" pitchFamily="34" charset="0"/>
              <a:cs typeface="Arial" panose="020B0604020202020204" pitchFamily="34" charset="0"/>
            </a:rPr>
            <a:t>: detailed statistical analysis shows </a:t>
          </a: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no differential outcomes </a:t>
          </a:r>
          <a:r>
            <a:rPr lang="en-GB" sz="2400" b="0" dirty="0">
              <a:latin typeface="Arial" panose="020B0604020202020204" pitchFamily="34" charset="0"/>
              <a:cs typeface="Arial" panose="020B0604020202020204" pitchFamily="34" charset="0"/>
            </a:rPr>
            <a:t>for students with respect to any of the following – </a:t>
          </a:r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C6940B-E47D-4A41-ADA9-60F55AED459D}" type="parTrans" cxnId="{C58489F9-ED2F-435D-AB29-BFC0AE13261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D32DE-AA27-4107-B8E1-3AD3C9D24ECA}" type="sibTrans" cxnId="{C58489F9-ED2F-435D-AB29-BFC0AE13261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0CE64-8D03-44EC-8FB3-EE3539485DB3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UCAS points at entry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B79BC-26B5-404D-85FD-D5D30C571A06}" type="parTrans" cxnId="{3445E852-CDFA-49BC-885B-C670BF2A192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11F09-3A45-4544-8960-BD7AEED61A17}" type="sibTrans" cxnId="{3445E852-CDFA-49BC-885B-C670BF2A192E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DF744-FA0A-4A35-B18F-CB382FF98582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IMD</a:t>
          </a: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 (Index of multiple deprivation) or </a:t>
          </a:r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POLAR </a:t>
          </a:r>
          <a:r>
            <a:rPr lang="en-GB" sz="2000" b="1" dirty="0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E8539-D285-45AB-ADB0-883948C8F391}" type="parTrans" cxnId="{F4B3FBDD-EF60-4C49-B343-99794F1F0551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DB097-A7C7-419B-B053-D5A03A2BC5E6}" type="sibTrans" cxnId="{F4B3FBDD-EF60-4C49-B343-99794F1F0551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FF357-E3D0-43F7-AA1C-0537157B3ECC}">
      <dgm:prSet custT="1"/>
      <dgm:spPr/>
      <dgm:t>
        <a:bodyPr/>
        <a:lstStyle/>
        <a:p>
          <a:r>
            <a:rPr lang="en-GB" sz="2400" b="1">
              <a:latin typeface="Arial" panose="020B0604020202020204" pitchFamily="34" charset="0"/>
              <a:cs typeface="Arial" panose="020B0604020202020204" pitchFamily="34" charset="0"/>
            </a:rPr>
            <a:t>Ethnicity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8B9D-4953-46EF-98AF-4DDE77F118F1}" type="parTrans" cxnId="{B8D24DE6-72F3-4409-848E-2CC05F1C98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D7EC3-65A5-4A05-BFBC-E00C79C11521}" type="sibTrans" cxnId="{B8D24DE6-72F3-4409-848E-2CC05F1C980A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6AC6E-48A5-49AB-88EE-ACC8BF07EB35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D4868-A60F-4F76-A9FF-F1C9A15B4FC5}" type="parTrans" cxnId="{0C4406E1-30E6-41F7-B110-E0E889B59E94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B3FA0A-6BCF-42F5-806E-73C1DE245B87}" type="sibTrans" cxnId="{0C4406E1-30E6-41F7-B110-E0E889B59E94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3B768F-4D53-40AB-ACD4-F56DC0A35806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Age or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DD7EF-FFAF-4929-AD80-EC88461D2087}" type="parTrans" cxnId="{1CCD9FA8-B2E5-4D67-BD70-C57346EAAD1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F24181-6FCF-41D1-885C-552F45149D20}" type="sibTrans" cxnId="{1CCD9FA8-B2E5-4D67-BD70-C57346EAAD13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D1E61-F2F6-47A6-B46F-3B1A1A6A4DFD}">
      <dgm:prSet custT="1"/>
      <dgm:spPr/>
      <dgm:t>
        <a:bodyPr/>
        <a:lstStyle/>
        <a:p>
          <a:r>
            <a:rPr lang="en-GB" sz="2400" b="1" dirty="0">
              <a:latin typeface="Arial" panose="020B0604020202020204" pitchFamily="34" charset="0"/>
              <a:cs typeface="Arial" panose="020B0604020202020204" pitchFamily="34" charset="0"/>
            </a:rPr>
            <a:t>First in family status 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DB00D-A666-4A51-9DC4-C0187374649D}" type="parTrans" cxnId="{0BE6F2D2-DC4D-4293-AECC-1F22C974BFFB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296AE-C2BD-4639-A251-6C095F285655}" type="sibTrans" cxnId="{0BE6F2D2-DC4D-4293-AECC-1F22C974BFFB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08054-BB94-46F8-82E3-595058A9734D}" type="pres">
      <dgm:prSet presAssocID="{DBC38D46-DC4C-4F49-88EC-50C7BAFCD740}" presName="linear" presStyleCnt="0">
        <dgm:presLayoutVars>
          <dgm:animLvl val="lvl"/>
          <dgm:resizeHandles val="exact"/>
        </dgm:presLayoutVars>
      </dgm:prSet>
      <dgm:spPr/>
    </dgm:pt>
    <dgm:pt modelId="{6A5E2716-AD0E-4711-A301-A3594D4F586E}" type="pres">
      <dgm:prSet presAssocID="{DD29534A-AA03-490E-BF50-CEC04FAB331A}" presName="parentText" presStyleLbl="node1" presStyleIdx="0" presStyleCnt="7" custScaleY="181878">
        <dgm:presLayoutVars>
          <dgm:chMax val="0"/>
          <dgm:bulletEnabled val="1"/>
        </dgm:presLayoutVars>
      </dgm:prSet>
      <dgm:spPr/>
    </dgm:pt>
    <dgm:pt modelId="{974A1EBA-30FE-4CF6-A322-371AE295CE6B}" type="pres">
      <dgm:prSet presAssocID="{36ED32DE-AA27-4107-B8E1-3AD3C9D24ECA}" presName="spacer" presStyleCnt="0"/>
      <dgm:spPr/>
    </dgm:pt>
    <dgm:pt modelId="{049851D1-A40A-4382-BB23-B223A223A0C5}" type="pres">
      <dgm:prSet presAssocID="{2EB0CE64-8D03-44EC-8FB3-EE3539485DB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A1FD128-E679-4003-8792-4639ECEE7253}" type="pres">
      <dgm:prSet presAssocID="{B2811F09-3A45-4544-8960-BD7AEED61A17}" presName="spacer" presStyleCnt="0"/>
      <dgm:spPr/>
    </dgm:pt>
    <dgm:pt modelId="{95565F1E-E7D2-47C6-AB60-EFA6F24919E7}" type="pres">
      <dgm:prSet presAssocID="{B9DDF744-FA0A-4A35-B18F-CB382FF9858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4FB249-9204-42CA-A91B-00C4E2B86239}" type="pres">
      <dgm:prSet presAssocID="{B64DB097-A7C7-419B-B053-D5A03A2BC5E6}" presName="spacer" presStyleCnt="0"/>
      <dgm:spPr/>
    </dgm:pt>
    <dgm:pt modelId="{CAA1631D-AC03-44EB-B756-B961DCDCB747}" type="pres">
      <dgm:prSet presAssocID="{12DFF357-E3D0-43F7-AA1C-0537157B3EC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D34A005-96F5-4598-AD0D-CF575804D452}" type="pres">
      <dgm:prSet presAssocID="{A1DD7EC3-65A5-4A05-BFBC-E00C79C11521}" presName="spacer" presStyleCnt="0"/>
      <dgm:spPr/>
    </dgm:pt>
    <dgm:pt modelId="{63B4A4C7-0C68-42D8-8E8C-C7C1E26C2B4D}" type="pres">
      <dgm:prSet presAssocID="{9406AC6E-48A5-49AB-88EE-ACC8BF07EB3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204B69-C916-4452-8562-7F2966DC34D7}" type="pres">
      <dgm:prSet presAssocID="{55B3FA0A-6BCF-42F5-806E-73C1DE245B87}" presName="spacer" presStyleCnt="0"/>
      <dgm:spPr/>
    </dgm:pt>
    <dgm:pt modelId="{9FE8C305-90AA-41BF-AC60-CBD5F499C674}" type="pres">
      <dgm:prSet presAssocID="{473B768F-4D53-40AB-ACD4-F56DC0A3580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8FF4433-B82D-42B7-87D0-0EA9E69CDD60}" type="pres">
      <dgm:prSet presAssocID="{EDF24181-6FCF-41D1-885C-552F45149D20}" presName="spacer" presStyleCnt="0"/>
      <dgm:spPr/>
    </dgm:pt>
    <dgm:pt modelId="{92DC9DFA-F8B4-4B3C-A288-D0D3D35724FA}" type="pres">
      <dgm:prSet presAssocID="{A0ED1E61-F2F6-47A6-B46F-3B1A1A6A4DF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3DBFB04-538A-47F7-9F3B-808B0D252B55}" type="presOf" srcId="{DD29534A-AA03-490E-BF50-CEC04FAB331A}" destId="{6A5E2716-AD0E-4711-A301-A3594D4F586E}" srcOrd="0" destOrd="0" presId="urn:microsoft.com/office/officeart/2005/8/layout/vList2"/>
    <dgm:cxn modelId="{D12FE33D-C5AA-453B-9534-D12F8311DC5D}" type="presOf" srcId="{12DFF357-E3D0-43F7-AA1C-0537157B3ECC}" destId="{CAA1631D-AC03-44EB-B756-B961DCDCB747}" srcOrd="0" destOrd="0" presId="urn:microsoft.com/office/officeart/2005/8/layout/vList2"/>
    <dgm:cxn modelId="{A30FB063-D3DB-4FB7-B68A-60373BFAD6DF}" type="presOf" srcId="{2EB0CE64-8D03-44EC-8FB3-EE3539485DB3}" destId="{049851D1-A40A-4382-BB23-B223A223A0C5}" srcOrd="0" destOrd="0" presId="urn:microsoft.com/office/officeart/2005/8/layout/vList2"/>
    <dgm:cxn modelId="{3445E852-CDFA-49BC-885B-C670BF2A192E}" srcId="{DBC38D46-DC4C-4F49-88EC-50C7BAFCD740}" destId="{2EB0CE64-8D03-44EC-8FB3-EE3539485DB3}" srcOrd="1" destOrd="0" parTransId="{C9BB79BC-26B5-404D-85FD-D5D30C571A06}" sibTransId="{B2811F09-3A45-4544-8960-BD7AEED61A17}"/>
    <dgm:cxn modelId="{DB7222A8-A3DA-4870-9B52-AF9B4FE2825A}" type="presOf" srcId="{A0ED1E61-F2F6-47A6-B46F-3B1A1A6A4DFD}" destId="{92DC9DFA-F8B4-4B3C-A288-D0D3D35724FA}" srcOrd="0" destOrd="0" presId="urn:microsoft.com/office/officeart/2005/8/layout/vList2"/>
    <dgm:cxn modelId="{1CCD9FA8-B2E5-4D67-BD70-C57346EAAD13}" srcId="{DBC38D46-DC4C-4F49-88EC-50C7BAFCD740}" destId="{473B768F-4D53-40AB-ACD4-F56DC0A35806}" srcOrd="5" destOrd="0" parTransId="{679DD7EF-FFAF-4929-AD80-EC88461D2087}" sibTransId="{EDF24181-6FCF-41D1-885C-552F45149D20}"/>
    <dgm:cxn modelId="{EBFF44B0-7A03-46D4-A8A4-E4620960883B}" type="presOf" srcId="{473B768F-4D53-40AB-ACD4-F56DC0A35806}" destId="{9FE8C305-90AA-41BF-AC60-CBD5F499C674}" srcOrd="0" destOrd="0" presId="urn:microsoft.com/office/officeart/2005/8/layout/vList2"/>
    <dgm:cxn modelId="{6EACD4B9-4B26-457E-ABF6-1ADB651F3E08}" type="presOf" srcId="{9406AC6E-48A5-49AB-88EE-ACC8BF07EB35}" destId="{63B4A4C7-0C68-42D8-8E8C-C7C1E26C2B4D}" srcOrd="0" destOrd="0" presId="urn:microsoft.com/office/officeart/2005/8/layout/vList2"/>
    <dgm:cxn modelId="{0BE6F2D2-DC4D-4293-AECC-1F22C974BFFB}" srcId="{DBC38D46-DC4C-4F49-88EC-50C7BAFCD740}" destId="{A0ED1E61-F2F6-47A6-B46F-3B1A1A6A4DFD}" srcOrd="6" destOrd="0" parTransId="{29BDB00D-A666-4A51-9DC4-C0187374649D}" sibTransId="{D62296AE-C2BD-4639-A251-6C095F285655}"/>
    <dgm:cxn modelId="{F4B3FBDD-EF60-4C49-B343-99794F1F0551}" srcId="{DBC38D46-DC4C-4F49-88EC-50C7BAFCD740}" destId="{B9DDF744-FA0A-4A35-B18F-CB382FF98582}" srcOrd="2" destOrd="0" parTransId="{9A4E8539-D285-45AB-ADB0-883948C8F391}" sibTransId="{B64DB097-A7C7-419B-B053-D5A03A2BC5E6}"/>
    <dgm:cxn modelId="{0C4406E1-30E6-41F7-B110-E0E889B59E94}" srcId="{DBC38D46-DC4C-4F49-88EC-50C7BAFCD740}" destId="{9406AC6E-48A5-49AB-88EE-ACC8BF07EB35}" srcOrd="4" destOrd="0" parTransId="{388D4868-A60F-4F76-A9FF-F1C9A15B4FC5}" sibTransId="{55B3FA0A-6BCF-42F5-806E-73C1DE245B87}"/>
    <dgm:cxn modelId="{B8D24DE6-72F3-4409-848E-2CC05F1C980A}" srcId="{DBC38D46-DC4C-4F49-88EC-50C7BAFCD740}" destId="{12DFF357-E3D0-43F7-AA1C-0537157B3ECC}" srcOrd="3" destOrd="0" parTransId="{77CA8B9D-4953-46EF-98AF-4DDE77F118F1}" sibTransId="{A1DD7EC3-65A5-4A05-BFBC-E00C79C11521}"/>
    <dgm:cxn modelId="{BF3E1FEB-2CE9-452A-9720-315573570B88}" type="presOf" srcId="{DBC38D46-DC4C-4F49-88EC-50C7BAFCD740}" destId="{46308054-BB94-46F8-82E3-595058A9734D}" srcOrd="0" destOrd="0" presId="urn:microsoft.com/office/officeart/2005/8/layout/vList2"/>
    <dgm:cxn modelId="{B19741EE-172D-424A-BBBA-494632DBB709}" type="presOf" srcId="{B9DDF744-FA0A-4A35-B18F-CB382FF98582}" destId="{95565F1E-E7D2-47C6-AB60-EFA6F24919E7}" srcOrd="0" destOrd="0" presId="urn:microsoft.com/office/officeart/2005/8/layout/vList2"/>
    <dgm:cxn modelId="{C58489F9-ED2F-435D-AB29-BFC0AE13261E}" srcId="{DBC38D46-DC4C-4F49-88EC-50C7BAFCD740}" destId="{DD29534A-AA03-490E-BF50-CEC04FAB331A}" srcOrd="0" destOrd="0" parTransId="{94C6940B-E47D-4A41-ADA9-60F55AED459D}" sibTransId="{36ED32DE-AA27-4107-B8E1-3AD3C9D24ECA}"/>
    <dgm:cxn modelId="{94249D01-2612-4C3C-803D-9A1EF292431D}" type="presParOf" srcId="{46308054-BB94-46F8-82E3-595058A9734D}" destId="{6A5E2716-AD0E-4711-A301-A3594D4F586E}" srcOrd="0" destOrd="0" presId="urn:microsoft.com/office/officeart/2005/8/layout/vList2"/>
    <dgm:cxn modelId="{1770A962-1141-47D8-B971-A62DA5EC0BEF}" type="presParOf" srcId="{46308054-BB94-46F8-82E3-595058A9734D}" destId="{974A1EBA-30FE-4CF6-A322-371AE295CE6B}" srcOrd="1" destOrd="0" presId="urn:microsoft.com/office/officeart/2005/8/layout/vList2"/>
    <dgm:cxn modelId="{597CC5BD-501D-4770-B5BE-A2D8CE370383}" type="presParOf" srcId="{46308054-BB94-46F8-82E3-595058A9734D}" destId="{049851D1-A40A-4382-BB23-B223A223A0C5}" srcOrd="2" destOrd="0" presId="urn:microsoft.com/office/officeart/2005/8/layout/vList2"/>
    <dgm:cxn modelId="{4AE1977B-AF25-4873-86AF-E061B8A14710}" type="presParOf" srcId="{46308054-BB94-46F8-82E3-595058A9734D}" destId="{DA1FD128-E679-4003-8792-4639ECEE7253}" srcOrd="3" destOrd="0" presId="urn:microsoft.com/office/officeart/2005/8/layout/vList2"/>
    <dgm:cxn modelId="{4428F3ED-AB6A-4D13-8B86-3A306C87A582}" type="presParOf" srcId="{46308054-BB94-46F8-82E3-595058A9734D}" destId="{95565F1E-E7D2-47C6-AB60-EFA6F24919E7}" srcOrd="4" destOrd="0" presId="urn:microsoft.com/office/officeart/2005/8/layout/vList2"/>
    <dgm:cxn modelId="{4A1F7561-D94C-4C36-BA6A-1E110CD85137}" type="presParOf" srcId="{46308054-BB94-46F8-82E3-595058A9734D}" destId="{E34FB249-9204-42CA-A91B-00C4E2B86239}" srcOrd="5" destOrd="0" presId="urn:microsoft.com/office/officeart/2005/8/layout/vList2"/>
    <dgm:cxn modelId="{1B281065-1A37-4DCC-BF57-0FBE1805894B}" type="presParOf" srcId="{46308054-BB94-46F8-82E3-595058A9734D}" destId="{CAA1631D-AC03-44EB-B756-B961DCDCB747}" srcOrd="6" destOrd="0" presId="urn:microsoft.com/office/officeart/2005/8/layout/vList2"/>
    <dgm:cxn modelId="{C8AE2BAE-7398-4C9C-B9B9-36F3FA76241C}" type="presParOf" srcId="{46308054-BB94-46F8-82E3-595058A9734D}" destId="{DD34A005-96F5-4598-AD0D-CF575804D452}" srcOrd="7" destOrd="0" presId="urn:microsoft.com/office/officeart/2005/8/layout/vList2"/>
    <dgm:cxn modelId="{4A060E34-E536-49CC-874B-A9C20BA39EC3}" type="presParOf" srcId="{46308054-BB94-46F8-82E3-595058A9734D}" destId="{63B4A4C7-0C68-42D8-8E8C-C7C1E26C2B4D}" srcOrd="8" destOrd="0" presId="urn:microsoft.com/office/officeart/2005/8/layout/vList2"/>
    <dgm:cxn modelId="{36BDA8C4-1DC5-41B3-B64F-46C112884818}" type="presParOf" srcId="{46308054-BB94-46F8-82E3-595058A9734D}" destId="{D4204B69-C916-4452-8562-7F2966DC34D7}" srcOrd="9" destOrd="0" presId="urn:microsoft.com/office/officeart/2005/8/layout/vList2"/>
    <dgm:cxn modelId="{2D857C38-5F68-4E12-B7DA-86A6E14A5238}" type="presParOf" srcId="{46308054-BB94-46F8-82E3-595058A9734D}" destId="{9FE8C305-90AA-41BF-AC60-CBD5F499C674}" srcOrd="10" destOrd="0" presId="urn:microsoft.com/office/officeart/2005/8/layout/vList2"/>
    <dgm:cxn modelId="{CA4B18F6-FE08-48BC-9729-2B9EE0A14EEB}" type="presParOf" srcId="{46308054-BB94-46F8-82E3-595058A9734D}" destId="{78FF4433-B82D-42B7-87D0-0EA9E69CDD60}" srcOrd="11" destOrd="0" presId="urn:microsoft.com/office/officeart/2005/8/layout/vList2"/>
    <dgm:cxn modelId="{5F3CEB80-A8A1-4B48-B91F-3DC6E0B4CA8F}" type="presParOf" srcId="{46308054-BB94-46F8-82E3-595058A9734D}" destId="{92DC9DFA-F8B4-4B3C-A288-D0D3D35724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4D1AA2-B752-41A2-BBEE-40A41C65681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6AF320A0-5302-4E39-A14E-7248F6D9D6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Dr Emma Stewart (University of York PhD Student and intern)</a:t>
          </a:r>
        </a:p>
      </dgm:t>
    </dgm:pt>
    <dgm:pt modelId="{E7C64670-5F98-441B-90B7-8EDD9BF3AAE4}" type="parTrans" cxnId="{AE9207AE-4BFA-4354-BE81-8AD696AB077C}">
      <dgm:prSet/>
      <dgm:spPr/>
      <dgm:t>
        <a:bodyPr/>
        <a:lstStyle/>
        <a:p>
          <a:endParaRPr lang="en-US"/>
        </a:p>
      </dgm:t>
    </dgm:pt>
    <dgm:pt modelId="{F3DDACF8-775A-4A8D-9C09-BCFD334E2598}" type="sibTrans" cxnId="{AE9207AE-4BFA-4354-BE81-8AD696AB077C}">
      <dgm:prSet/>
      <dgm:spPr/>
      <dgm:t>
        <a:bodyPr/>
        <a:lstStyle/>
        <a:p>
          <a:endParaRPr lang="en-US"/>
        </a:p>
      </dgm:t>
    </dgm:pt>
    <dgm:pt modelId="{7599F714-F0C1-4C9E-A379-2B9F78317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Dr Jim Taylor – statistics</a:t>
          </a:r>
        </a:p>
      </dgm:t>
    </dgm:pt>
    <dgm:pt modelId="{9DAB2FAA-0AAA-4182-846A-8F64EFA2DE95}" type="parTrans" cxnId="{5F08CE22-3A0F-4306-81F9-4A0BBD0E34AC}">
      <dgm:prSet/>
      <dgm:spPr/>
      <dgm:t>
        <a:bodyPr/>
        <a:lstStyle/>
        <a:p>
          <a:endParaRPr lang="en-US"/>
        </a:p>
      </dgm:t>
    </dgm:pt>
    <dgm:pt modelId="{2DFEB355-F994-431C-BFF8-F58EFC5D387B}" type="sibTrans" cxnId="{5F08CE22-3A0F-4306-81F9-4A0BBD0E34AC}">
      <dgm:prSet/>
      <dgm:spPr/>
      <dgm:t>
        <a:bodyPr/>
        <a:lstStyle/>
        <a:p>
          <a:endParaRPr lang="en-US"/>
        </a:p>
      </dgm:t>
    </dgm:pt>
    <dgm:pt modelId="{60A4F6D3-0762-4EDD-A21F-0CDA8D1C49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Whole Biomed team at YSJ</a:t>
          </a:r>
        </a:p>
      </dgm:t>
    </dgm:pt>
    <dgm:pt modelId="{9B1F1889-A390-4BA5-968C-DC6FDBE44630}" type="parTrans" cxnId="{734CB88D-8BCC-4AC6-BC12-19F414C8259E}">
      <dgm:prSet/>
      <dgm:spPr/>
      <dgm:t>
        <a:bodyPr/>
        <a:lstStyle/>
        <a:p>
          <a:endParaRPr lang="en-US"/>
        </a:p>
      </dgm:t>
    </dgm:pt>
    <dgm:pt modelId="{7B722D2C-D18E-40AC-A3D7-AD469CA0741A}" type="sibTrans" cxnId="{734CB88D-8BCC-4AC6-BC12-19F414C8259E}">
      <dgm:prSet/>
      <dgm:spPr/>
      <dgm:t>
        <a:bodyPr/>
        <a:lstStyle/>
        <a:p>
          <a:endParaRPr lang="en-US"/>
        </a:p>
      </dgm:t>
    </dgm:pt>
    <dgm:pt modelId="{87A45B07-A927-44C6-8654-AF5370BE39A2}" type="pres">
      <dgm:prSet presAssocID="{814D1AA2-B752-41A2-BBEE-40A41C656818}" presName="root" presStyleCnt="0">
        <dgm:presLayoutVars>
          <dgm:dir/>
          <dgm:resizeHandles val="exact"/>
        </dgm:presLayoutVars>
      </dgm:prSet>
      <dgm:spPr/>
    </dgm:pt>
    <dgm:pt modelId="{36C1FCBE-0A2C-49A8-BF05-FE397B666673}" type="pres">
      <dgm:prSet presAssocID="{6AF320A0-5302-4E39-A14E-7248F6D9D6D8}" presName="compNode" presStyleCnt="0"/>
      <dgm:spPr/>
    </dgm:pt>
    <dgm:pt modelId="{62F0A0DF-6568-493C-ADC3-5B35FA68BB63}" type="pres">
      <dgm:prSet presAssocID="{6AF320A0-5302-4E39-A14E-7248F6D9D6D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7CE01AF-2C63-427A-91E7-E920EB1E800F}" type="pres">
      <dgm:prSet presAssocID="{6AF320A0-5302-4E39-A14E-7248F6D9D6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4B31592-F8D0-4FC4-A1E5-EE329F80925E}" type="pres">
      <dgm:prSet presAssocID="{6AF320A0-5302-4E39-A14E-7248F6D9D6D8}" presName="spaceRect" presStyleCnt="0"/>
      <dgm:spPr/>
    </dgm:pt>
    <dgm:pt modelId="{496F1074-1BD2-41A3-AFF5-ABCB4FD638DA}" type="pres">
      <dgm:prSet presAssocID="{6AF320A0-5302-4E39-A14E-7248F6D9D6D8}" presName="textRect" presStyleLbl="revTx" presStyleIdx="0" presStyleCnt="3" custScaleY="112438">
        <dgm:presLayoutVars>
          <dgm:chMax val="1"/>
          <dgm:chPref val="1"/>
        </dgm:presLayoutVars>
      </dgm:prSet>
      <dgm:spPr/>
    </dgm:pt>
    <dgm:pt modelId="{D6287CEF-00E9-4DFB-A5B7-EE2072A7B85C}" type="pres">
      <dgm:prSet presAssocID="{F3DDACF8-775A-4A8D-9C09-BCFD334E2598}" presName="sibTrans" presStyleCnt="0"/>
      <dgm:spPr/>
    </dgm:pt>
    <dgm:pt modelId="{AB5B49B8-5C89-494A-B4C1-D0D53D79F8CD}" type="pres">
      <dgm:prSet presAssocID="{7599F714-F0C1-4C9E-A379-2B9F783178B8}" presName="compNode" presStyleCnt="0"/>
      <dgm:spPr/>
    </dgm:pt>
    <dgm:pt modelId="{C62BFB8E-4F5E-4595-B8F7-8E546BF828B3}" type="pres">
      <dgm:prSet presAssocID="{7599F714-F0C1-4C9E-A379-2B9F783178B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ADF7C9-6B07-4906-ADA8-5CB790C32C60}" type="pres">
      <dgm:prSet presAssocID="{7599F714-F0C1-4C9E-A379-2B9F78317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413BFEC-412F-4114-B554-E3B22EE27C79}" type="pres">
      <dgm:prSet presAssocID="{7599F714-F0C1-4C9E-A379-2B9F783178B8}" presName="spaceRect" presStyleCnt="0"/>
      <dgm:spPr/>
    </dgm:pt>
    <dgm:pt modelId="{1817E67C-E85F-4338-86EE-1A2967DAF47A}" type="pres">
      <dgm:prSet presAssocID="{7599F714-F0C1-4C9E-A379-2B9F783178B8}" presName="textRect" presStyleLbl="revTx" presStyleIdx="1" presStyleCnt="3" custScaleY="114305">
        <dgm:presLayoutVars>
          <dgm:chMax val="1"/>
          <dgm:chPref val="1"/>
        </dgm:presLayoutVars>
      </dgm:prSet>
      <dgm:spPr/>
    </dgm:pt>
    <dgm:pt modelId="{B8C41222-2E93-411F-BB7D-3984A10C77BD}" type="pres">
      <dgm:prSet presAssocID="{2DFEB355-F994-431C-BFF8-F58EFC5D387B}" presName="sibTrans" presStyleCnt="0"/>
      <dgm:spPr/>
    </dgm:pt>
    <dgm:pt modelId="{60362F55-6901-4D5E-84E6-525F2192CCC9}" type="pres">
      <dgm:prSet presAssocID="{60A4F6D3-0762-4EDD-A21F-0CDA8D1C49B4}" presName="compNode" presStyleCnt="0"/>
      <dgm:spPr/>
    </dgm:pt>
    <dgm:pt modelId="{97C6C917-599A-4784-B662-4853B156AE81}" type="pres">
      <dgm:prSet presAssocID="{60A4F6D3-0762-4EDD-A21F-0CDA8D1C49B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9A06CE1-DD52-4D3C-BA95-906A5032CCE9}" type="pres">
      <dgm:prSet presAssocID="{60A4F6D3-0762-4EDD-A21F-0CDA8D1C49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EE12D05-DB20-4219-BC2C-F55A77C3F18F}" type="pres">
      <dgm:prSet presAssocID="{60A4F6D3-0762-4EDD-A21F-0CDA8D1C49B4}" presName="spaceRect" presStyleCnt="0"/>
      <dgm:spPr/>
    </dgm:pt>
    <dgm:pt modelId="{DEE873D1-89EC-4016-BB6D-4ECCA984A9DE}" type="pres">
      <dgm:prSet presAssocID="{60A4F6D3-0762-4EDD-A21F-0CDA8D1C49B4}" presName="textRect" presStyleLbl="revTx" presStyleIdx="2" presStyleCnt="3" custScaleY="109478">
        <dgm:presLayoutVars>
          <dgm:chMax val="1"/>
          <dgm:chPref val="1"/>
        </dgm:presLayoutVars>
      </dgm:prSet>
      <dgm:spPr/>
    </dgm:pt>
  </dgm:ptLst>
  <dgm:cxnLst>
    <dgm:cxn modelId="{C600C31F-9DA8-4053-8CD9-374CDFF412AD}" type="presOf" srcId="{6AF320A0-5302-4E39-A14E-7248F6D9D6D8}" destId="{496F1074-1BD2-41A3-AFF5-ABCB4FD638DA}" srcOrd="0" destOrd="0" presId="urn:microsoft.com/office/officeart/2018/5/layout/IconLeafLabelList"/>
    <dgm:cxn modelId="{5F08CE22-3A0F-4306-81F9-4A0BBD0E34AC}" srcId="{814D1AA2-B752-41A2-BBEE-40A41C656818}" destId="{7599F714-F0C1-4C9E-A379-2B9F783178B8}" srcOrd="1" destOrd="0" parTransId="{9DAB2FAA-0AAA-4182-846A-8F64EFA2DE95}" sibTransId="{2DFEB355-F994-431C-BFF8-F58EFC5D387B}"/>
    <dgm:cxn modelId="{AAFC7674-4A0C-4BD2-B998-480074B31367}" type="presOf" srcId="{60A4F6D3-0762-4EDD-A21F-0CDA8D1C49B4}" destId="{DEE873D1-89EC-4016-BB6D-4ECCA984A9DE}" srcOrd="0" destOrd="0" presId="urn:microsoft.com/office/officeart/2018/5/layout/IconLeafLabelList"/>
    <dgm:cxn modelId="{734CB88D-8BCC-4AC6-BC12-19F414C8259E}" srcId="{814D1AA2-B752-41A2-BBEE-40A41C656818}" destId="{60A4F6D3-0762-4EDD-A21F-0CDA8D1C49B4}" srcOrd="2" destOrd="0" parTransId="{9B1F1889-A390-4BA5-968C-DC6FDBE44630}" sibTransId="{7B722D2C-D18E-40AC-A3D7-AD469CA0741A}"/>
    <dgm:cxn modelId="{76E01A9A-3441-43F7-AEA0-A2394828F896}" type="presOf" srcId="{7599F714-F0C1-4C9E-A379-2B9F783178B8}" destId="{1817E67C-E85F-4338-86EE-1A2967DAF47A}" srcOrd="0" destOrd="0" presId="urn:microsoft.com/office/officeart/2018/5/layout/IconLeafLabelList"/>
    <dgm:cxn modelId="{AE9207AE-4BFA-4354-BE81-8AD696AB077C}" srcId="{814D1AA2-B752-41A2-BBEE-40A41C656818}" destId="{6AF320A0-5302-4E39-A14E-7248F6D9D6D8}" srcOrd="0" destOrd="0" parTransId="{E7C64670-5F98-441B-90B7-8EDD9BF3AAE4}" sibTransId="{F3DDACF8-775A-4A8D-9C09-BCFD334E2598}"/>
    <dgm:cxn modelId="{430EABF5-DA58-42BA-BACC-C211FA1ADE19}" type="presOf" srcId="{814D1AA2-B752-41A2-BBEE-40A41C656818}" destId="{87A45B07-A927-44C6-8654-AF5370BE39A2}" srcOrd="0" destOrd="0" presId="urn:microsoft.com/office/officeart/2018/5/layout/IconLeafLabelList"/>
    <dgm:cxn modelId="{F85ABE39-5520-47A5-8C94-C65F06F97BFD}" type="presParOf" srcId="{87A45B07-A927-44C6-8654-AF5370BE39A2}" destId="{36C1FCBE-0A2C-49A8-BF05-FE397B666673}" srcOrd="0" destOrd="0" presId="urn:microsoft.com/office/officeart/2018/5/layout/IconLeafLabelList"/>
    <dgm:cxn modelId="{B7692580-CBEB-43A1-840A-359286F1CCBB}" type="presParOf" srcId="{36C1FCBE-0A2C-49A8-BF05-FE397B666673}" destId="{62F0A0DF-6568-493C-ADC3-5B35FA68BB63}" srcOrd="0" destOrd="0" presId="urn:microsoft.com/office/officeart/2018/5/layout/IconLeafLabelList"/>
    <dgm:cxn modelId="{FC70C1F0-8710-4104-88B7-C869375B3EA2}" type="presParOf" srcId="{36C1FCBE-0A2C-49A8-BF05-FE397B666673}" destId="{D7CE01AF-2C63-427A-91E7-E920EB1E800F}" srcOrd="1" destOrd="0" presId="urn:microsoft.com/office/officeart/2018/5/layout/IconLeafLabelList"/>
    <dgm:cxn modelId="{B82D1DD6-3A98-4BD9-9752-9641072783F9}" type="presParOf" srcId="{36C1FCBE-0A2C-49A8-BF05-FE397B666673}" destId="{44B31592-F8D0-4FC4-A1E5-EE329F80925E}" srcOrd="2" destOrd="0" presId="urn:microsoft.com/office/officeart/2018/5/layout/IconLeafLabelList"/>
    <dgm:cxn modelId="{07D09284-AAF6-4837-A53A-08E8F2993B6A}" type="presParOf" srcId="{36C1FCBE-0A2C-49A8-BF05-FE397B666673}" destId="{496F1074-1BD2-41A3-AFF5-ABCB4FD638DA}" srcOrd="3" destOrd="0" presId="urn:microsoft.com/office/officeart/2018/5/layout/IconLeafLabelList"/>
    <dgm:cxn modelId="{A98C5524-22E9-44B9-959D-E06881D2A44B}" type="presParOf" srcId="{87A45B07-A927-44C6-8654-AF5370BE39A2}" destId="{D6287CEF-00E9-4DFB-A5B7-EE2072A7B85C}" srcOrd="1" destOrd="0" presId="urn:microsoft.com/office/officeart/2018/5/layout/IconLeafLabelList"/>
    <dgm:cxn modelId="{BD884EBB-1006-4B71-A1B0-28C253C327A7}" type="presParOf" srcId="{87A45B07-A927-44C6-8654-AF5370BE39A2}" destId="{AB5B49B8-5C89-494A-B4C1-D0D53D79F8CD}" srcOrd="2" destOrd="0" presId="urn:microsoft.com/office/officeart/2018/5/layout/IconLeafLabelList"/>
    <dgm:cxn modelId="{340B2E7D-45E4-43AE-B806-7053F88CC9BC}" type="presParOf" srcId="{AB5B49B8-5C89-494A-B4C1-D0D53D79F8CD}" destId="{C62BFB8E-4F5E-4595-B8F7-8E546BF828B3}" srcOrd="0" destOrd="0" presId="urn:microsoft.com/office/officeart/2018/5/layout/IconLeafLabelList"/>
    <dgm:cxn modelId="{3C1A36B6-2792-4C31-9493-F816818FE661}" type="presParOf" srcId="{AB5B49B8-5C89-494A-B4C1-D0D53D79F8CD}" destId="{9FADF7C9-6B07-4906-ADA8-5CB790C32C60}" srcOrd="1" destOrd="0" presId="urn:microsoft.com/office/officeart/2018/5/layout/IconLeafLabelList"/>
    <dgm:cxn modelId="{2B2B16FD-5DFE-4424-B299-21B5739B6273}" type="presParOf" srcId="{AB5B49B8-5C89-494A-B4C1-D0D53D79F8CD}" destId="{A413BFEC-412F-4114-B554-E3B22EE27C79}" srcOrd="2" destOrd="0" presId="urn:microsoft.com/office/officeart/2018/5/layout/IconLeafLabelList"/>
    <dgm:cxn modelId="{B580931E-7847-45C9-BE57-0BE2907F2279}" type="presParOf" srcId="{AB5B49B8-5C89-494A-B4C1-D0D53D79F8CD}" destId="{1817E67C-E85F-4338-86EE-1A2967DAF47A}" srcOrd="3" destOrd="0" presId="urn:microsoft.com/office/officeart/2018/5/layout/IconLeafLabelList"/>
    <dgm:cxn modelId="{05AA05BC-7045-425A-BF65-4D2DAA7B9B71}" type="presParOf" srcId="{87A45B07-A927-44C6-8654-AF5370BE39A2}" destId="{B8C41222-2E93-411F-BB7D-3984A10C77BD}" srcOrd="3" destOrd="0" presId="urn:microsoft.com/office/officeart/2018/5/layout/IconLeafLabelList"/>
    <dgm:cxn modelId="{B75D0C8D-6D47-4FAC-BDFB-80EDEBF00A04}" type="presParOf" srcId="{87A45B07-A927-44C6-8654-AF5370BE39A2}" destId="{60362F55-6901-4D5E-84E6-525F2192CCC9}" srcOrd="4" destOrd="0" presId="urn:microsoft.com/office/officeart/2018/5/layout/IconLeafLabelList"/>
    <dgm:cxn modelId="{C70273AD-D34A-4A5D-8F0C-E6CD18092C7E}" type="presParOf" srcId="{60362F55-6901-4D5E-84E6-525F2192CCC9}" destId="{97C6C917-599A-4784-B662-4853B156AE81}" srcOrd="0" destOrd="0" presId="urn:microsoft.com/office/officeart/2018/5/layout/IconLeafLabelList"/>
    <dgm:cxn modelId="{630B43FE-DAA9-4914-90AB-696651CF7CCB}" type="presParOf" srcId="{60362F55-6901-4D5E-84E6-525F2192CCC9}" destId="{39A06CE1-DD52-4D3C-BA95-906A5032CCE9}" srcOrd="1" destOrd="0" presId="urn:microsoft.com/office/officeart/2018/5/layout/IconLeafLabelList"/>
    <dgm:cxn modelId="{8E4ED5FD-FF12-4CB0-930E-8D2AB9511E23}" type="presParOf" srcId="{60362F55-6901-4D5E-84E6-525F2192CCC9}" destId="{4EE12D05-DB20-4219-BC2C-F55A77C3F18F}" srcOrd="2" destOrd="0" presId="urn:microsoft.com/office/officeart/2018/5/layout/IconLeafLabelList"/>
    <dgm:cxn modelId="{422D0552-B821-4412-8AD9-C756EF64437D}" type="presParOf" srcId="{60362F55-6901-4D5E-84E6-525F2192CCC9}" destId="{DEE873D1-89EC-4016-BB6D-4ECCA984A9D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6B89F-2459-4499-83ED-51F8D07DBB8F}">
      <dsp:nvSpPr>
        <dsp:cNvPr id="0" name=""/>
        <dsp:cNvSpPr/>
      </dsp:nvSpPr>
      <dsp:spPr>
        <a:xfrm>
          <a:off x="0" y="104968"/>
          <a:ext cx="6810375" cy="1158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Who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sitting the assessment – is it appropriate?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161511"/>
        <a:ext cx="6697289" cy="1045213"/>
      </dsp:txXfrm>
    </dsp:sp>
    <dsp:sp modelId="{467ACBFC-4051-4B45-9844-175DB480F06E}">
      <dsp:nvSpPr>
        <dsp:cNvPr id="0" name=""/>
        <dsp:cNvSpPr/>
      </dsp:nvSpPr>
      <dsp:spPr>
        <a:xfrm>
          <a:off x="0" y="1349668"/>
          <a:ext cx="6810375" cy="1158299"/>
        </a:xfrm>
        <a:prstGeom prst="roundRect">
          <a:avLst/>
        </a:prstGeom>
        <a:solidFill>
          <a:schemeClr val="accent2">
            <a:hueOff val="-464998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What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the purpose - LO / experiential learning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1406211"/>
        <a:ext cx="6697289" cy="1045213"/>
      </dsp:txXfrm>
    </dsp:sp>
    <dsp:sp modelId="{68F0F1CB-62B6-46E2-8BE0-FBA399C00F36}">
      <dsp:nvSpPr>
        <dsp:cNvPr id="0" name=""/>
        <dsp:cNvSpPr/>
      </dsp:nvSpPr>
      <dsp:spPr>
        <a:xfrm>
          <a:off x="0" y="2594368"/>
          <a:ext cx="6810375" cy="1158299"/>
        </a:xfrm>
        <a:prstGeom prst="roundRect">
          <a:avLst/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Why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choose this assessment? Is it authentic / developmental?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2650911"/>
        <a:ext cx="6697289" cy="1045213"/>
      </dsp:txXfrm>
    </dsp:sp>
    <dsp:sp modelId="{B47A86B5-9054-4E9E-A905-3B0E0DE622EF}">
      <dsp:nvSpPr>
        <dsp:cNvPr id="0" name=""/>
        <dsp:cNvSpPr/>
      </dsp:nvSpPr>
      <dsp:spPr>
        <a:xfrm>
          <a:off x="0" y="3839068"/>
          <a:ext cx="6810375" cy="1158299"/>
        </a:xfrm>
        <a:prstGeom prst="roundRect">
          <a:avLst/>
        </a:prstGeom>
        <a:solidFill>
          <a:schemeClr val="accent2">
            <a:hueOff val="-1394994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Where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does the assessment fit / level / spiral curriculum / constructivism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43" y="3895611"/>
        <a:ext cx="6697289" cy="1045213"/>
      </dsp:txXfrm>
    </dsp:sp>
    <dsp:sp modelId="{85C4A502-6107-4896-BFDB-2012AAAD6164}">
      <dsp:nvSpPr>
        <dsp:cNvPr id="0" name=""/>
        <dsp:cNvSpPr/>
      </dsp:nvSpPr>
      <dsp:spPr>
        <a:xfrm>
          <a:off x="0" y="5083768"/>
          <a:ext cx="6810375" cy="1050137"/>
        </a:xfrm>
        <a:prstGeom prst="roundRect">
          <a:avLst/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>
              <a:latin typeface="Arial" panose="020B0604020202020204" pitchFamily="34" charset="0"/>
              <a:cs typeface="Arial" panose="020B0604020202020204" pitchFamily="34" charset="0"/>
            </a:rPr>
            <a:t>When</a:t>
          </a: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 is it? Clear organisation / avoid clustering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63" y="5135031"/>
        <a:ext cx="6707849" cy="947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2716-AD0E-4711-A301-A3594D4F586E}">
      <dsp:nvSpPr>
        <dsp:cNvPr id="0" name=""/>
        <dsp:cNvSpPr/>
      </dsp:nvSpPr>
      <dsp:spPr>
        <a:xfrm>
          <a:off x="0" y="3673"/>
          <a:ext cx="6686550" cy="1499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u="sng" kern="1200" dirty="0">
              <a:latin typeface="Arial" panose="020B0604020202020204" pitchFamily="34" charset="0"/>
              <a:cs typeface="Arial" panose="020B0604020202020204" pitchFamily="34" charset="0"/>
            </a:rPr>
            <a:t>Conclusion</a:t>
          </a:r>
          <a:r>
            <a:rPr lang="en-GB" sz="2400" b="0" kern="1200" dirty="0">
              <a:latin typeface="Arial" panose="020B0604020202020204" pitchFamily="34" charset="0"/>
              <a:cs typeface="Arial" panose="020B0604020202020204" pitchFamily="34" charset="0"/>
            </a:rPr>
            <a:t>: detailed statistical analysis shows </a:t>
          </a: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no differential outcomes </a:t>
          </a:r>
          <a:r>
            <a:rPr lang="en-GB" sz="2400" b="0" kern="1200" dirty="0">
              <a:latin typeface="Arial" panose="020B0604020202020204" pitchFamily="34" charset="0"/>
              <a:cs typeface="Arial" panose="020B0604020202020204" pitchFamily="34" charset="0"/>
            </a:rPr>
            <a:t>for students with respect to any of the following – </a:t>
          </a: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94" y="76867"/>
        <a:ext cx="6540162" cy="1353001"/>
      </dsp:txXfrm>
    </dsp:sp>
    <dsp:sp modelId="{049851D1-A40A-4382-BB23-B223A223A0C5}">
      <dsp:nvSpPr>
        <dsp:cNvPr id="0" name=""/>
        <dsp:cNvSpPr/>
      </dsp:nvSpPr>
      <dsp:spPr>
        <a:xfrm>
          <a:off x="0" y="1511809"/>
          <a:ext cx="6686550" cy="824392"/>
        </a:xfrm>
        <a:prstGeom prst="roundRect">
          <a:avLst/>
        </a:prstGeom>
        <a:solidFill>
          <a:schemeClr val="accent2">
            <a:hueOff val="-3099987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UCAS points at entry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1552053"/>
        <a:ext cx="6606062" cy="743904"/>
      </dsp:txXfrm>
    </dsp:sp>
    <dsp:sp modelId="{95565F1E-E7D2-47C6-AB60-EFA6F24919E7}">
      <dsp:nvSpPr>
        <dsp:cNvPr id="0" name=""/>
        <dsp:cNvSpPr/>
      </dsp:nvSpPr>
      <dsp:spPr>
        <a:xfrm>
          <a:off x="0" y="2344949"/>
          <a:ext cx="6686550" cy="824392"/>
        </a:xfrm>
        <a:prstGeom prst="roundRect">
          <a:avLst/>
        </a:prstGeom>
        <a:solidFill>
          <a:schemeClr val="accent2">
            <a:hueOff val="-6199974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IMD</a:t>
          </a: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 (Index of multiple deprivation) or </a:t>
          </a: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POLAR </a:t>
          </a:r>
          <a:r>
            <a:rPr lang="en-GB" sz="2000" b="1" kern="1200" dirty="0">
              <a:latin typeface="Arial" panose="020B0604020202020204" pitchFamily="34" charset="0"/>
              <a:cs typeface="Arial" panose="020B0604020202020204" pitchFamily="34" charset="0"/>
            </a:rPr>
            <a:t>groups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2385193"/>
        <a:ext cx="6606062" cy="743904"/>
      </dsp:txXfrm>
    </dsp:sp>
    <dsp:sp modelId="{CAA1631D-AC03-44EB-B756-B961DCDCB747}">
      <dsp:nvSpPr>
        <dsp:cNvPr id="0" name=""/>
        <dsp:cNvSpPr/>
      </dsp:nvSpPr>
      <dsp:spPr>
        <a:xfrm>
          <a:off x="0" y="3178089"/>
          <a:ext cx="6686550" cy="824392"/>
        </a:xfrm>
        <a:prstGeom prst="roundRect">
          <a:avLst/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>
              <a:latin typeface="Arial" panose="020B0604020202020204" pitchFamily="34" charset="0"/>
              <a:cs typeface="Arial" panose="020B0604020202020204" pitchFamily="34" charset="0"/>
            </a:rPr>
            <a:t>Ethnicity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3218333"/>
        <a:ext cx="6606062" cy="743904"/>
      </dsp:txXfrm>
    </dsp:sp>
    <dsp:sp modelId="{63B4A4C7-0C68-42D8-8E8C-C7C1E26C2B4D}">
      <dsp:nvSpPr>
        <dsp:cNvPr id="0" name=""/>
        <dsp:cNvSpPr/>
      </dsp:nvSpPr>
      <dsp:spPr>
        <a:xfrm>
          <a:off x="0" y="4011229"/>
          <a:ext cx="6686550" cy="824392"/>
        </a:xfrm>
        <a:prstGeom prst="roundRect">
          <a:avLst/>
        </a:prstGeom>
        <a:solidFill>
          <a:schemeClr val="accent2">
            <a:hueOff val="-12399948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Gender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4051473"/>
        <a:ext cx="6606062" cy="743904"/>
      </dsp:txXfrm>
    </dsp:sp>
    <dsp:sp modelId="{9FE8C305-90AA-41BF-AC60-CBD5F499C674}">
      <dsp:nvSpPr>
        <dsp:cNvPr id="0" name=""/>
        <dsp:cNvSpPr/>
      </dsp:nvSpPr>
      <dsp:spPr>
        <a:xfrm>
          <a:off x="0" y="4844368"/>
          <a:ext cx="6686550" cy="824392"/>
        </a:xfrm>
        <a:prstGeom prst="roundRect">
          <a:avLst/>
        </a:prstGeom>
        <a:solidFill>
          <a:schemeClr val="accent2">
            <a:hueOff val="-15499935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Age or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4884612"/>
        <a:ext cx="6606062" cy="743904"/>
      </dsp:txXfrm>
    </dsp:sp>
    <dsp:sp modelId="{92DC9DFA-F8B4-4B3C-A288-D0D3D35724FA}">
      <dsp:nvSpPr>
        <dsp:cNvPr id="0" name=""/>
        <dsp:cNvSpPr/>
      </dsp:nvSpPr>
      <dsp:spPr>
        <a:xfrm>
          <a:off x="0" y="5677508"/>
          <a:ext cx="6686550" cy="824392"/>
        </a:xfrm>
        <a:prstGeom prst="roundRect">
          <a:avLst/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 panose="020B0604020202020204" pitchFamily="34" charset="0"/>
              <a:cs typeface="Arial" panose="020B0604020202020204" pitchFamily="34" charset="0"/>
            </a:rPr>
            <a:t>First in family status 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44" y="5717752"/>
        <a:ext cx="6606062" cy="743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A0DF-6568-493C-ADC3-5B35FA68BB63}">
      <dsp:nvSpPr>
        <dsp:cNvPr id="0" name=""/>
        <dsp:cNvSpPr/>
      </dsp:nvSpPr>
      <dsp:spPr>
        <a:xfrm>
          <a:off x="334624" y="763624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E01AF-2C63-427A-91E7-E920EB1E800F}">
      <dsp:nvSpPr>
        <dsp:cNvPr id="0" name=""/>
        <dsp:cNvSpPr/>
      </dsp:nvSpPr>
      <dsp:spPr>
        <a:xfrm>
          <a:off x="556513" y="985513"/>
          <a:ext cx="597392" cy="59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F1074-1BD2-41A3-AFF5-ABCB4FD638DA}">
      <dsp:nvSpPr>
        <dsp:cNvPr id="0" name=""/>
        <dsp:cNvSpPr/>
      </dsp:nvSpPr>
      <dsp:spPr>
        <a:xfrm>
          <a:off x="1791" y="2086634"/>
          <a:ext cx="1706835" cy="767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Dr Emma Stewart (University of York PhD Student and intern)</a:t>
          </a:r>
        </a:p>
      </dsp:txBody>
      <dsp:txXfrm>
        <a:off x="1791" y="2086634"/>
        <a:ext cx="1706835" cy="767652"/>
      </dsp:txXfrm>
    </dsp:sp>
    <dsp:sp modelId="{C62BFB8E-4F5E-4595-B8F7-8E546BF828B3}">
      <dsp:nvSpPr>
        <dsp:cNvPr id="0" name=""/>
        <dsp:cNvSpPr/>
      </dsp:nvSpPr>
      <dsp:spPr>
        <a:xfrm>
          <a:off x="2340157" y="760438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929996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F7C9-6B07-4906-ADA8-5CB790C32C60}">
      <dsp:nvSpPr>
        <dsp:cNvPr id="0" name=""/>
        <dsp:cNvSpPr/>
      </dsp:nvSpPr>
      <dsp:spPr>
        <a:xfrm>
          <a:off x="2562045" y="982326"/>
          <a:ext cx="597392" cy="59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7E67C-E85F-4338-86EE-1A2967DAF47A}">
      <dsp:nvSpPr>
        <dsp:cNvPr id="0" name=""/>
        <dsp:cNvSpPr/>
      </dsp:nvSpPr>
      <dsp:spPr>
        <a:xfrm>
          <a:off x="2007324" y="2077074"/>
          <a:ext cx="1706835" cy="780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Dr Jim Taylor – statistics</a:t>
          </a:r>
        </a:p>
      </dsp:txBody>
      <dsp:txXfrm>
        <a:off x="2007324" y="2077074"/>
        <a:ext cx="1706835" cy="780399"/>
      </dsp:txXfrm>
    </dsp:sp>
    <dsp:sp modelId="{97C6C917-599A-4784-B662-4853B156AE81}">
      <dsp:nvSpPr>
        <dsp:cNvPr id="0" name=""/>
        <dsp:cNvSpPr/>
      </dsp:nvSpPr>
      <dsp:spPr>
        <a:xfrm>
          <a:off x="4345689" y="768677"/>
          <a:ext cx="1041169" cy="1041169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-18599921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06CE1-DD52-4D3C-BA95-906A5032CCE9}">
      <dsp:nvSpPr>
        <dsp:cNvPr id="0" name=""/>
        <dsp:cNvSpPr/>
      </dsp:nvSpPr>
      <dsp:spPr>
        <a:xfrm>
          <a:off x="4567577" y="990565"/>
          <a:ext cx="597392" cy="59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873D1-89EC-4016-BB6D-4ECCA984A9DE}">
      <dsp:nvSpPr>
        <dsp:cNvPr id="0" name=""/>
        <dsp:cNvSpPr/>
      </dsp:nvSpPr>
      <dsp:spPr>
        <a:xfrm>
          <a:off x="4012856" y="2101791"/>
          <a:ext cx="1706835" cy="747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Whole Biomed team at YSJ</a:t>
          </a:r>
        </a:p>
      </dsp:txBody>
      <dsp:txXfrm>
        <a:off x="4012856" y="2101791"/>
        <a:ext cx="1706835" cy="747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0F52-EB80-444F-ABDC-00F3F4F3CA40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BD2-8F44-40C0-8D42-9892D1669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2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208FF-BCA6-4D72-BC73-643A36D182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8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2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0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9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2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9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C009DEF-8B86-45B6-9B6D-6705EF83F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6714" b="57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2D4B9-F688-47C7-9C6A-C39F04D1D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345722"/>
            <a:ext cx="5037616" cy="2982360"/>
          </a:xfrm>
        </p:spPr>
        <p:txBody>
          <a:bodyPr>
            <a:normAutofit/>
          </a:bodyPr>
          <a:lstStyle/>
          <a:p>
            <a:r>
              <a:rPr lang="en-GB" sz="4200" b="1" i="0" dirty="0">
                <a:effectLst/>
                <a:latin typeface="Roboto"/>
              </a:rPr>
              <a:t>Transforming Student </a:t>
            </a:r>
            <a:br>
              <a:rPr lang="en-GB" sz="4200" b="1" i="0" dirty="0">
                <a:effectLst/>
                <a:latin typeface="Roboto"/>
              </a:rPr>
            </a:br>
            <a:r>
              <a:rPr lang="en-GB" sz="4200" b="1" i="0" dirty="0">
                <a:effectLst/>
                <a:latin typeface="Roboto"/>
              </a:rPr>
              <a:t>Outcomes – </a:t>
            </a:r>
            <a:br>
              <a:rPr lang="en-GB" sz="4200" b="1" i="0" dirty="0">
                <a:effectLst/>
                <a:latin typeface="Roboto"/>
              </a:rPr>
            </a:br>
            <a:r>
              <a:rPr lang="en-GB" sz="4200" b="1" i="0" dirty="0">
                <a:effectLst/>
                <a:latin typeface="Roboto"/>
              </a:rPr>
              <a:t>the Holistic </a:t>
            </a:r>
            <a:br>
              <a:rPr lang="en-GB" sz="4200" b="1" i="0" dirty="0">
                <a:effectLst/>
                <a:latin typeface="Roboto"/>
              </a:rPr>
            </a:br>
            <a:r>
              <a:rPr lang="en-GB" sz="4200" b="1" i="0" dirty="0">
                <a:effectLst/>
                <a:latin typeface="Roboto"/>
              </a:rPr>
              <a:t>Grail</a:t>
            </a:r>
            <a:endParaRPr lang="en-GB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8202-5D8D-4AED-8147-791F7E92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666307"/>
            <a:ext cx="5037616" cy="1074682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Dr Sue Jones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York St John University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1DDB4-144F-46A9-B427-B45CB3B0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Awarding Gaps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9B1F7E6-BFA7-4CFE-B9E1-F26DCE4AC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91971"/>
              </p:ext>
            </p:extLst>
          </p:nvPr>
        </p:nvGraphicFramePr>
        <p:xfrm>
          <a:off x="5086350" y="276225"/>
          <a:ext cx="6686550" cy="650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98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56764-D554-44D3-8507-6FEA3E77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153572"/>
            <a:ext cx="3623074" cy="4461163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66BA2-CB25-45B1-A6CA-9A87D9D2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65469"/>
            <a:ext cx="6906491" cy="64375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Reflections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Issues / barriers: can be time intensive, but can be scaled up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Greatest impact: students who may be struggling / mid-level achievers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Not grade inflation, just uplift of mid-range marks </a:t>
            </a:r>
          </a:p>
          <a:p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Benefits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Successfully identify / address barriers to transform student outcomes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&gt;85% 1st or 2.1 degree awards to date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100% first and second cohorts in post-graduate study or graduate employment within 6 months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6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65517E6-731F-4E8F-9FC3-57499CC1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024FDB6-ADEE-441F-BE33-7FBD2998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78600" cy="6858003"/>
          </a:xfrm>
          <a:custGeom>
            <a:avLst/>
            <a:gdLst>
              <a:gd name="connsiteX0" fmla="*/ 3840831 w 6450535"/>
              <a:gd name="connsiteY0" fmla="*/ 0 h 6858003"/>
              <a:gd name="connsiteX1" fmla="*/ 0 w 6450535"/>
              <a:gd name="connsiteY1" fmla="*/ 0 h 6858003"/>
              <a:gd name="connsiteX2" fmla="*/ 0 w 6450535"/>
              <a:gd name="connsiteY2" fmla="*/ 6858002 h 6858003"/>
              <a:gd name="connsiteX3" fmla="*/ 222478 w 6450535"/>
              <a:gd name="connsiteY3" fmla="*/ 6858002 h 6858003"/>
              <a:gd name="connsiteX4" fmla="*/ 222478 w 6450535"/>
              <a:gd name="connsiteY4" fmla="*/ 6858003 h 6858003"/>
              <a:gd name="connsiteX5" fmla="*/ 6450535 w 6450535"/>
              <a:gd name="connsiteY5" fmla="*/ 6858003 h 6858003"/>
              <a:gd name="connsiteX6" fmla="*/ 6450535 w 6450535"/>
              <a:gd name="connsiteY6" fmla="*/ 1 h 6858003"/>
              <a:gd name="connsiteX7" fmla="*/ 3840836 w 6450535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0535" h="6858003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1DCD3-5B0B-4ECD-A0C9-2FE5D0C5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" y="2029698"/>
            <a:ext cx="6329810" cy="32393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–</a:t>
            </a:r>
            <a:br>
              <a:rPr lang="en-US" sz="6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 Students!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Degree Awards</a:t>
            </a: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employability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7A0339F-1AF7-429B-93BF-89093EF7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836" y="555621"/>
            <a:ext cx="5096871" cy="231907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4044437-01E3-4F17-B463-9E9EDA77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7619"/>
          <a:stretch>
            <a:fillRect/>
          </a:stretch>
        </p:blipFill>
        <p:spPr bwMode="auto">
          <a:xfrm>
            <a:off x="6851348" y="3502644"/>
            <a:ext cx="4785382" cy="3187173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5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6B6133-8146-48F5-930B-29E92B96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5" y="1490540"/>
            <a:ext cx="5690507" cy="1394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AF017-F49E-4216-A180-843045C0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31" y="3222171"/>
            <a:ext cx="5889059" cy="1001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57D063-30BE-4C4E-8E59-637828CE4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532" y="478518"/>
            <a:ext cx="5997059" cy="2743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B667B9-B220-4902-AA9A-ED92600D176A}"/>
              </a:ext>
            </a:extLst>
          </p:cNvPr>
          <p:cNvSpPr txBox="1"/>
          <p:nvPr/>
        </p:nvSpPr>
        <p:spPr>
          <a:xfrm>
            <a:off x="711593" y="73358"/>
            <a:ext cx="4626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Guardian University Guide 2021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32C43-5FB2-4690-B52F-E848F8C7C84F}"/>
              </a:ext>
            </a:extLst>
          </p:cNvPr>
          <p:cNvSpPr/>
          <p:nvPr/>
        </p:nvSpPr>
        <p:spPr>
          <a:xfrm>
            <a:off x="6317098" y="3867150"/>
            <a:ext cx="1236227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DDDB7-EB15-4A9D-A299-21E442CCB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7" y="4860833"/>
            <a:ext cx="12172456" cy="2069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3F3D8E-953E-4876-93FB-C9E859BB1FC3}"/>
              </a:ext>
            </a:extLst>
          </p:cNvPr>
          <p:cNvSpPr txBox="1"/>
          <p:nvPr/>
        </p:nvSpPr>
        <p:spPr>
          <a:xfrm>
            <a:off x="1159268" y="3615185"/>
            <a:ext cx="3731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i="0" dirty="0">
                <a:solidFill>
                  <a:srgbClr val="121212"/>
                </a:solidFill>
                <a:effectLst/>
                <a:latin typeface="Arial Black" panose="020B0A04020102020204" pitchFamily="34" charset="0"/>
              </a:rPr>
              <a:t>We are 16 / 105 for Biosciences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3172A4-1221-47FF-9584-298E5AA38E17}"/>
              </a:ext>
            </a:extLst>
          </p:cNvPr>
          <p:cNvCxnSpPr>
            <a:cxnSpLocks/>
          </p:cNvCxnSpPr>
          <p:nvPr/>
        </p:nvCxnSpPr>
        <p:spPr>
          <a:xfrm flipH="1">
            <a:off x="2228850" y="4608284"/>
            <a:ext cx="4257676" cy="1997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3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Image may contain: 6 people, people smiling, possible text that says 'Welcome to the Health Sciences'">
            <a:extLst>
              <a:ext uri="{FF2B5EF4-FFF2-40B4-BE49-F238E27FC236}">
                <a16:creationId xmlns:a16="http://schemas.microsoft.com/office/drawing/2014/main" id="{5A0432C6-6E82-42E4-BDCD-F2AE3E5B9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32824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30281-EDC2-4F75-B870-3726F301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150" y="638175"/>
            <a:ext cx="5721484" cy="1325563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Acknowledgements</a:t>
            </a:r>
            <a:br>
              <a:rPr lang="en-GB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AF4C93-4916-4574-A0A4-1589FE514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774690"/>
              </p:ext>
            </p:extLst>
          </p:nvPr>
        </p:nvGraphicFramePr>
        <p:xfrm>
          <a:off x="5489874" y="1231239"/>
          <a:ext cx="5721484" cy="361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9E33A5C-9E88-4AFF-9A4D-4F095B995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497" y="4888554"/>
            <a:ext cx="2451502" cy="196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EC71A9-F9A7-4515-AEDD-2229C179D5CB}"/>
              </a:ext>
            </a:extLst>
          </p:cNvPr>
          <p:cNvSpPr txBox="1"/>
          <p:nvPr/>
        </p:nvSpPr>
        <p:spPr>
          <a:xfrm>
            <a:off x="4961554" y="4888554"/>
            <a:ext cx="4764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Thank you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3992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2D805-5571-4AA4-B3D3-46E2356B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10" y="1353597"/>
            <a:ext cx="342369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Holistic </a:t>
            </a:r>
            <a:r>
              <a:rPr lang="en-US" sz="4400" b="1" i="0" kern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4400" b="1" i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br>
              <a:rPr lang="en-US" sz="44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1501D-8862-46F7-8518-E92A346A9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760" y="882173"/>
            <a:ext cx="7217406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embed transferable skills, laboratory competencies and subject-specific knowledge,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emphasing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learning through holistic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my students (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regardless of their wider demographic background) are supported to achieve excellent outcomes.</a:t>
            </a:r>
          </a:p>
          <a:p>
            <a:pPr indent="-2286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is true widening participation (WP) - removing barriers and increasing access for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improving graduate outcomes and employability.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DF1-E188-4603-AD29-C326AD2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0850"/>
            <a:ext cx="11784807" cy="1325563"/>
          </a:xfrm>
        </p:spPr>
        <p:txBody>
          <a:bodyPr>
            <a:noAutofit/>
          </a:bodyPr>
          <a:lstStyle/>
          <a:p>
            <a:r>
              <a:rPr lang="en-US" sz="4800" b="1" kern="0" dirty="0">
                <a:latin typeface="Arial"/>
                <a:cs typeface="Arial"/>
              </a:rPr>
              <a:t>Different Starting Points / Experiences</a:t>
            </a:r>
            <a:br>
              <a:rPr lang="en-US" sz="4800" b="1" kern="0" dirty="0">
                <a:latin typeface="Arial"/>
                <a:cs typeface="Arial"/>
              </a:rPr>
            </a:br>
            <a:endParaRPr lang="en-GB" sz="4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61CB86E-7D8C-4593-9019-4594E514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1895476"/>
            <a:ext cx="24368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4D7FFE-B40A-4C13-99B9-B3158EE5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12279" r="5257" b="25656"/>
          <a:stretch>
            <a:fillRect/>
          </a:stretch>
        </p:blipFill>
        <p:spPr bwMode="auto">
          <a:xfrm>
            <a:off x="1648903" y="5253182"/>
            <a:ext cx="2726101" cy="159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E4ED63-CA5D-42F8-88A7-280ACEDB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2279" r="41686" b="25656"/>
          <a:stretch/>
        </p:blipFill>
        <p:spPr bwMode="auto">
          <a:xfrm>
            <a:off x="119133" y="5230091"/>
            <a:ext cx="1647324" cy="16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22EB80-82FB-4807-9725-14C5E9AE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" b="4269"/>
          <a:stretch>
            <a:fillRect/>
          </a:stretch>
        </p:blipFill>
        <p:spPr bwMode="auto">
          <a:xfrm>
            <a:off x="4384897" y="3521364"/>
            <a:ext cx="3777739" cy="23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B7C7E1C-A38B-4EAB-A9A8-B2193AE8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06" y="1489352"/>
            <a:ext cx="3195593" cy="20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0A3F6DD0-E522-4B66-8D2C-012CCE8F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1" y="1940750"/>
            <a:ext cx="46537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Our students start University at different points and we need to help them to build a path to succeed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1C616B-4EE9-42FF-AF37-E4F9B4738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032" y="3892550"/>
            <a:ext cx="3848100" cy="288607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46296F8-7B9F-4539-BE33-DCCA2424F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7108" r="56030" b="25656"/>
          <a:stretch/>
        </p:blipFill>
        <p:spPr bwMode="auto">
          <a:xfrm>
            <a:off x="5437911" y="5790895"/>
            <a:ext cx="1039090" cy="10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4E6FA2B-E1D8-48CE-B4FC-7FB6661D7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0" t="29489" r="5368" b="25656"/>
          <a:stretch/>
        </p:blipFill>
        <p:spPr bwMode="auto">
          <a:xfrm>
            <a:off x="4372595" y="5790680"/>
            <a:ext cx="1076593" cy="10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EDB8E-8EEB-4716-B61E-D96486A3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643467"/>
            <a:ext cx="3752850" cy="557106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Five </a:t>
            </a:r>
            <a:r>
              <a:rPr lang="en-GB" sz="4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r>
              <a:rPr lang="en-GB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Holistic Programme Design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59CB8DF-73D3-4D79-A364-2134F8B88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008482"/>
              </p:ext>
            </p:extLst>
          </p:nvPr>
        </p:nvGraphicFramePr>
        <p:xfrm>
          <a:off x="4848225" y="381000"/>
          <a:ext cx="6810375" cy="623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97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D52DEFAF-B49F-40CB-8F21-91BEC6E8C1F7}"/>
              </a:ext>
            </a:extLst>
          </p:cNvPr>
          <p:cNvSpPr txBox="1">
            <a:spLocks noChangeArrowheads="1"/>
          </p:cNvSpPr>
          <p:nvPr/>
        </p:nvSpPr>
        <p:spPr>
          <a:xfrm>
            <a:off x="2333008" y="123638"/>
            <a:ext cx="7970942" cy="1079721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latin typeface="Arial"/>
                <a:cs typeface="Arial"/>
              </a:rPr>
              <a:t>Assessment Strategy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5FE612-2294-47CA-A3C2-82B9B26E3BCE}"/>
              </a:ext>
            </a:extLst>
          </p:cNvPr>
          <p:cNvGrpSpPr/>
          <p:nvPr/>
        </p:nvGrpSpPr>
        <p:grpSpPr>
          <a:xfrm>
            <a:off x="535622" y="1496948"/>
            <a:ext cx="11321071" cy="5103162"/>
            <a:chOff x="535622" y="1496948"/>
            <a:chExt cx="11321071" cy="51031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1188B-AAD9-4655-AE77-358372FA4578}"/>
                </a:ext>
              </a:extLst>
            </p:cNvPr>
            <p:cNvGrpSpPr/>
            <p:nvPr/>
          </p:nvGrpSpPr>
          <p:grpSpPr>
            <a:xfrm>
              <a:off x="2651592" y="1496948"/>
              <a:ext cx="7059536" cy="5103162"/>
              <a:chOff x="755576" y="1172677"/>
              <a:chExt cx="7776864" cy="567121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ECB6A0-08D4-4DDE-A18B-F7E44C8A8781}"/>
                  </a:ext>
                </a:extLst>
              </p:cNvPr>
              <p:cNvSpPr/>
              <p:nvPr/>
            </p:nvSpPr>
            <p:spPr>
              <a:xfrm>
                <a:off x="755576" y="1196752"/>
                <a:ext cx="7776864" cy="4752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C62D915-0F50-4AD0-A3F1-EA5001983585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>
                <a:off x="4644008" y="1196752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6D670C2-66D4-46F5-8E88-186F331B3973}"/>
                  </a:ext>
                </a:extLst>
              </p:cNvPr>
              <p:cNvSpPr txBox="1"/>
              <p:nvPr/>
            </p:nvSpPr>
            <p:spPr>
              <a:xfrm>
                <a:off x="5785997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0CCABB-A86B-444B-AB07-3844A25827FF}"/>
                  </a:ext>
                </a:extLst>
              </p:cNvPr>
              <p:cNvSpPr txBox="1"/>
              <p:nvPr/>
            </p:nvSpPr>
            <p:spPr>
              <a:xfrm>
                <a:off x="1954758" y="6262429"/>
                <a:ext cx="2226031" cy="58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Semester 1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7CE7E29-8D7C-4251-B2B2-A14D5C83EE44}"/>
                  </a:ext>
                </a:extLst>
              </p:cNvPr>
              <p:cNvCxnSpPr/>
              <p:nvPr/>
            </p:nvCxnSpPr>
            <p:spPr>
              <a:xfrm>
                <a:off x="2887014" y="5957869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DC9A84-5BF2-45A0-AC06-4EA0B295C30F}"/>
                  </a:ext>
                </a:extLst>
              </p:cNvPr>
              <p:cNvCxnSpPr/>
              <p:nvPr/>
            </p:nvCxnSpPr>
            <p:spPr>
              <a:xfrm>
                <a:off x="3405472" y="596604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7E8D3D-FC26-4BB2-9DD6-A434F529562D}"/>
                  </a:ext>
                </a:extLst>
              </p:cNvPr>
              <p:cNvCxnSpPr/>
              <p:nvPr/>
            </p:nvCxnSpPr>
            <p:spPr>
              <a:xfrm>
                <a:off x="3995936" y="1196752"/>
                <a:ext cx="0" cy="503576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94F6DCD-8B55-4716-A969-B6F69C393291}"/>
                  </a:ext>
                </a:extLst>
              </p:cNvPr>
              <p:cNvCxnSpPr/>
              <p:nvPr/>
            </p:nvCxnSpPr>
            <p:spPr>
              <a:xfrm>
                <a:off x="1331640" y="5966402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DC88891-4F84-4A0D-9CF4-3ECBD5183D19}"/>
                  </a:ext>
                </a:extLst>
              </p:cNvPr>
              <p:cNvCxnSpPr/>
              <p:nvPr/>
            </p:nvCxnSpPr>
            <p:spPr>
              <a:xfrm>
                <a:off x="1850098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6EDA442-8F21-4C61-A025-840E4FDCA354}"/>
                  </a:ext>
                </a:extLst>
              </p:cNvPr>
              <p:cNvCxnSpPr/>
              <p:nvPr/>
            </p:nvCxnSpPr>
            <p:spPr>
              <a:xfrm>
                <a:off x="2368556" y="5949280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FC9DA38-97BC-49B7-8FA6-6BADAF57A63A}"/>
                  </a:ext>
                </a:extLst>
              </p:cNvPr>
              <p:cNvCxnSpPr/>
              <p:nvPr/>
            </p:nvCxnSpPr>
            <p:spPr>
              <a:xfrm>
                <a:off x="851885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C29D0E7-A403-4A95-9470-76B3B0F1E78A}"/>
                  </a:ext>
                </a:extLst>
              </p:cNvPr>
              <p:cNvCxnSpPr/>
              <p:nvPr/>
            </p:nvCxnSpPr>
            <p:spPr>
              <a:xfrm>
                <a:off x="6761859" y="5948285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816C664-4AA3-41E4-8AC9-331ADC5BBC93}"/>
                  </a:ext>
                </a:extLst>
              </p:cNvPr>
              <p:cNvCxnSpPr/>
              <p:nvPr/>
            </p:nvCxnSpPr>
            <p:spPr>
              <a:xfrm>
                <a:off x="7280317" y="5956464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DD1101-7C2F-4350-B84B-052AAFAC46C7}"/>
                  </a:ext>
                </a:extLst>
              </p:cNvPr>
              <p:cNvCxnSpPr/>
              <p:nvPr/>
            </p:nvCxnSpPr>
            <p:spPr>
              <a:xfrm>
                <a:off x="5206485" y="5956818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E079A96-387B-46C2-A7B2-B521DA0F8591}"/>
                  </a:ext>
                </a:extLst>
              </p:cNvPr>
              <p:cNvCxnSpPr/>
              <p:nvPr/>
            </p:nvCxnSpPr>
            <p:spPr>
              <a:xfrm>
                <a:off x="5724943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B05CFE2-5250-4528-8B7C-0AFFF6CE6A87}"/>
                  </a:ext>
                </a:extLst>
              </p:cNvPr>
              <p:cNvCxnSpPr/>
              <p:nvPr/>
            </p:nvCxnSpPr>
            <p:spPr>
              <a:xfrm>
                <a:off x="6243401" y="5939696"/>
                <a:ext cx="0" cy="2880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6DC1AC0-2B0C-47FF-A0F5-0C02748376EE}"/>
                  </a:ext>
                </a:extLst>
              </p:cNvPr>
              <p:cNvCxnSpPr/>
              <p:nvPr/>
            </p:nvCxnSpPr>
            <p:spPr>
              <a:xfrm>
                <a:off x="7884368" y="1172677"/>
                <a:ext cx="0" cy="50405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D72120-58EB-43B4-9CED-9683D2F07267}"/>
                </a:ext>
              </a:extLst>
            </p:cNvPr>
            <p:cNvSpPr txBox="1"/>
            <p:nvPr/>
          </p:nvSpPr>
          <p:spPr>
            <a:xfrm>
              <a:off x="945666" y="1688279"/>
              <a:ext cx="1275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Key Skills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54DF8E-4AD7-4593-A41F-DFD0D7B57F10}"/>
                </a:ext>
              </a:extLst>
            </p:cNvPr>
            <p:cNvSpPr txBox="1"/>
            <p:nvPr/>
          </p:nvSpPr>
          <p:spPr>
            <a:xfrm>
              <a:off x="759974" y="2268311"/>
              <a:ext cx="1646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Anatomy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Physiology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6F8F1E-176F-4EC7-85FE-C3701C64FD12}"/>
                </a:ext>
              </a:extLst>
            </p:cNvPr>
            <p:cNvSpPr txBox="1"/>
            <p:nvPr/>
          </p:nvSpPr>
          <p:spPr>
            <a:xfrm>
              <a:off x="932986" y="2954616"/>
              <a:ext cx="1300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Biological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Molecules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47437E-BB21-4794-9560-0739C3C89BF7}"/>
                </a:ext>
              </a:extLst>
            </p:cNvPr>
            <p:cNvSpPr txBox="1"/>
            <p:nvPr/>
          </p:nvSpPr>
          <p:spPr>
            <a:xfrm>
              <a:off x="1055002" y="3641790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Cell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Biology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A9AC21-6321-498F-B7D5-B12507D1FB1E}"/>
                </a:ext>
              </a:extLst>
            </p:cNvPr>
            <p:cNvSpPr txBox="1"/>
            <p:nvPr/>
          </p:nvSpPr>
          <p:spPr>
            <a:xfrm>
              <a:off x="747225" y="4399855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Biochemistry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498B7F-3BE8-41BF-8437-B8BEF5A7B222}"/>
                </a:ext>
              </a:extLst>
            </p:cNvPr>
            <p:cNvSpPr txBox="1"/>
            <p:nvPr/>
          </p:nvSpPr>
          <p:spPr>
            <a:xfrm>
              <a:off x="535622" y="4975922"/>
              <a:ext cx="2095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latin typeface="Arial"/>
                  <a:cs typeface="Arial"/>
                </a:rPr>
                <a:t>Microbiology and </a:t>
              </a:r>
            </a:p>
            <a:p>
              <a:pPr algn="ctr"/>
              <a:r>
                <a:rPr lang="en-GB" b="1" dirty="0">
                  <a:latin typeface="Arial"/>
                  <a:cs typeface="Arial"/>
                </a:rPr>
                <a:t>Immunology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DE07FF4-9B4A-4C00-9BC0-821A15586696}"/>
                </a:ext>
              </a:extLst>
            </p:cNvPr>
            <p:cNvCxnSpPr/>
            <p:nvPr/>
          </p:nvCxnSpPr>
          <p:spPr>
            <a:xfrm>
              <a:off x="2626764" y="1985606"/>
              <a:ext cx="7233215" cy="11033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BE0857-407E-4896-A53A-51A06EEE9426}"/>
                </a:ext>
              </a:extLst>
            </p:cNvPr>
            <p:cNvCxnSpPr/>
            <p:nvPr/>
          </p:nvCxnSpPr>
          <p:spPr>
            <a:xfrm>
              <a:off x="2626763" y="2633675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37044F-225B-4DB9-87A1-EDA78A405133}"/>
                </a:ext>
              </a:extLst>
            </p:cNvPr>
            <p:cNvCxnSpPr/>
            <p:nvPr/>
          </p:nvCxnSpPr>
          <p:spPr>
            <a:xfrm>
              <a:off x="2626763" y="3281747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24ECF4E-FD20-43F4-B6E6-446795FDCC7E}"/>
                </a:ext>
              </a:extLst>
            </p:cNvPr>
            <p:cNvCxnSpPr/>
            <p:nvPr/>
          </p:nvCxnSpPr>
          <p:spPr>
            <a:xfrm>
              <a:off x="2688353" y="3929819"/>
              <a:ext cx="7023472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E6E906-C2BA-4844-9BC9-AB9616472966}"/>
                </a:ext>
              </a:extLst>
            </p:cNvPr>
            <p:cNvCxnSpPr/>
            <p:nvPr/>
          </p:nvCxnSpPr>
          <p:spPr>
            <a:xfrm>
              <a:off x="2626763" y="4577891"/>
              <a:ext cx="7085061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E33EDAB-1A9E-4C98-9538-FC4DADE1436D}"/>
                </a:ext>
              </a:extLst>
            </p:cNvPr>
            <p:cNvCxnSpPr/>
            <p:nvPr/>
          </p:nvCxnSpPr>
          <p:spPr>
            <a:xfrm>
              <a:off x="2611703" y="5225963"/>
              <a:ext cx="7100123" cy="0"/>
            </a:xfrm>
            <a:prstGeom prst="line">
              <a:avLst/>
            </a:prstGeom>
            <a:ln w="19050" cmpd="sng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5B64A8-2510-478C-869F-862424EF4973}"/>
                </a:ext>
              </a:extLst>
            </p:cNvPr>
            <p:cNvSpPr/>
            <p:nvPr/>
          </p:nvSpPr>
          <p:spPr>
            <a:xfrm>
              <a:off x="4079264" y="1841587"/>
              <a:ext cx="436771" cy="28803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355A768-1731-467B-B993-7C3120BCD591}"/>
                </a:ext>
              </a:extLst>
            </p:cNvPr>
            <p:cNvSpPr/>
            <p:nvPr/>
          </p:nvSpPr>
          <p:spPr>
            <a:xfrm>
              <a:off x="8858460" y="1697573"/>
              <a:ext cx="597400" cy="57204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43374C-128A-4B15-8D34-DEF8F12509E8}"/>
                </a:ext>
              </a:extLst>
            </p:cNvPr>
            <p:cNvSpPr/>
            <p:nvPr/>
          </p:nvSpPr>
          <p:spPr>
            <a:xfrm>
              <a:off x="6180997" y="1841588"/>
              <a:ext cx="395259" cy="30835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967D687-C629-41E3-8DFD-1B1380E811DC}"/>
                </a:ext>
              </a:extLst>
            </p:cNvPr>
            <p:cNvSpPr/>
            <p:nvPr/>
          </p:nvSpPr>
          <p:spPr>
            <a:xfrm>
              <a:off x="8398785" y="1841587"/>
              <a:ext cx="288389" cy="308356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5578AF4-2B18-437A-B03E-0C57152E6CE4}"/>
                </a:ext>
              </a:extLst>
            </p:cNvPr>
            <p:cNvSpPr/>
            <p:nvPr/>
          </p:nvSpPr>
          <p:spPr>
            <a:xfrm>
              <a:off x="7906236" y="1841588"/>
              <a:ext cx="395259" cy="308357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E85A8E5-6C63-4168-A7A5-F3222027B7F5}"/>
                </a:ext>
              </a:extLst>
            </p:cNvPr>
            <p:cNvSpPr/>
            <p:nvPr/>
          </p:nvSpPr>
          <p:spPr>
            <a:xfrm>
              <a:off x="10095933" y="1666216"/>
              <a:ext cx="256028" cy="189345"/>
            </a:xfrm>
            <a:prstGeom prst="rect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15486A5-CBC1-4EA4-9DD7-70CE3C3BA598}"/>
                </a:ext>
              </a:extLst>
            </p:cNvPr>
            <p:cNvSpPr/>
            <p:nvPr/>
          </p:nvSpPr>
          <p:spPr>
            <a:xfrm>
              <a:off x="10095933" y="2080278"/>
              <a:ext cx="256028" cy="189345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84038A1-33DF-4880-B11F-7D7C33775144}"/>
                </a:ext>
              </a:extLst>
            </p:cNvPr>
            <p:cNvSpPr/>
            <p:nvPr/>
          </p:nvSpPr>
          <p:spPr>
            <a:xfrm>
              <a:off x="10095933" y="2562731"/>
              <a:ext cx="256028" cy="18934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5433B4-5022-46B3-9639-D9B877F185EB}"/>
                </a:ext>
              </a:extLst>
            </p:cNvPr>
            <p:cNvSpPr/>
            <p:nvPr/>
          </p:nvSpPr>
          <p:spPr>
            <a:xfrm>
              <a:off x="10095933" y="2914342"/>
              <a:ext cx="256028" cy="1893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0E3CCAD-9DBF-4ABE-982F-05880AF4325A}"/>
                </a:ext>
              </a:extLst>
            </p:cNvPr>
            <p:cNvSpPr/>
            <p:nvPr/>
          </p:nvSpPr>
          <p:spPr>
            <a:xfrm>
              <a:off x="10095933" y="3281750"/>
              <a:ext cx="256028" cy="18934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6FA0B3-AB6B-406C-878B-CAEFA67518B0}"/>
                </a:ext>
              </a:extLst>
            </p:cNvPr>
            <p:cNvSpPr/>
            <p:nvPr/>
          </p:nvSpPr>
          <p:spPr>
            <a:xfrm>
              <a:off x="10095933" y="3691778"/>
              <a:ext cx="256028" cy="1893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75EDED8-C8D9-4D14-BA91-667B37E72A12}"/>
                </a:ext>
              </a:extLst>
            </p:cNvPr>
            <p:cNvSpPr txBox="1"/>
            <p:nvPr/>
          </p:nvSpPr>
          <p:spPr>
            <a:xfrm>
              <a:off x="10394634" y="2858393"/>
              <a:ext cx="1028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Portfolio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881C69-BD8D-4872-B4A2-CF47DB91BAAA}"/>
                </a:ext>
              </a:extLst>
            </p:cNvPr>
            <p:cNvSpPr txBox="1"/>
            <p:nvPr/>
          </p:nvSpPr>
          <p:spPr>
            <a:xfrm>
              <a:off x="10394632" y="2489659"/>
              <a:ext cx="787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Essay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E21580-BBCC-427E-9DD8-C89F8CCE7F7E}"/>
                </a:ext>
              </a:extLst>
            </p:cNvPr>
            <p:cNvSpPr txBox="1"/>
            <p:nvPr/>
          </p:nvSpPr>
          <p:spPr>
            <a:xfrm>
              <a:off x="10394631" y="1913598"/>
              <a:ext cx="109687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Scientific </a:t>
              </a:r>
            </a:p>
            <a:p>
              <a:r>
                <a:rPr lang="en-GB" sz="1600" b="1" dirty="0">
                  <a:latin typeface="Arial"/>
                  <a:cs typeface="Arial"/>
                </a:rPr>
                <a:t>writing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4D9916C-550D-42AD-B5E9-FD4CBEC506B5}"/>
                </a:ext>
              </a:extLst>
            </p:cNvPr>
            <p:cNvSpPr txBox="1"/>
            <p:nvPr/>
          </p:nvSpPr>
          <p:spPr>
            <a:xfrm>
              <a:off x="10394633" y="1575041"/>
              <a:ext cx="777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Maths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AF35134-29A2-48B2-A552-2CCDDDF2D47B}"/>
                </a:ext>
              </a:extLst>
            </p:cNvPr>
            <p:cNvSpPr/>
            <p:nvPr/>
          </p:nvSpPr>
          <p:spPr>
            <a:xfrm>
              <a:off x="5667881" y="2417654"/>
              <a:ext cx="544953" cy="51064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281BDB4-1AE5-4A36-B22A-02FCC2BDE8F6}"/>
                </a:ext>
              </a:extLst>
            </p:cNvPr>
            <p:cNvSpPr txBox="1"/>
            <p:nvPr/>
          </p:nvSpPr>
          <p:spPr>
            <a:xfrm>
              <a:off x="10394634" y="3231225"/>
              <a:ext cx="13706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In-class test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D20532B-C1A7-4B0C-92C9-385CE1EC92D0}"/>
                </a:ext>
              </a:extLst>
            </p:cNvPr>
            <p:cNvSpPr/>
            <p:nvPr/>
          </p:nvSpPr>
          <p:spPr>
            <a:xfrm>
              <a:off x="6746940" y="2417651"/>
              <a:ext cx="404665" cy="3818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388896-4E37-4846-A6AC-D4C2F503ADDC}"/>
                </a:ext>
              </a:extLst>
            </p:cNvPr>
            <p:cNvSpPr txBox="1"/>
            <p:nvPr/>
          </p:nvSpPr>
          <p:spPr>
            <a:xfrm>
              <a:off x="10394631" y="3626398"/>
              <a:ext cx="1199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Lab report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0A51806-5D8A-4E8E-AD77-C28D9DB07495}"/>
                </a:ext>
              </a:extLst>
            </p:cNvPr>
            <p:cNvSpPr/>
            <p:nvPr/>
          </p:nvSpPr>
          <p:spPr>
            <a:xfrm>
              <a:off x="9071818" y="2338276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7060A71-83A5-40C8-821C-58E56E41D12B}"/>
                </a:ext>
              </a:extLst>
            </p:cNvPr>
            <p:cNvSpPr/>
            <p:nvPr/>
          </p:nvSpPr>
          <p:spPr>
            <a:xfrm>
              <a:off x="10095933" y="4100840"/>
              <a:ext cx="256028" cy="189345"/>
            </a:xfrm>
            <a:prstGeom prst="rect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3D5762B-3226-484F-B238-83F5B48F7F37}"/>
                </a:ext>
              </a:extLst>
            </p:cNvPr>
            <p:cNvSpPr txBox="1"/>
            <p:nvPr/>
          </p:nvSpPr>
          <p:spPr>
            <a:xfrm>
              <a:off x="10394634" y="4026232"/>
              <a:ext cx="732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Exam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64DA7C9-FFBA-43DD-96AE-DA8A40274307}"/>
                </a:ext>
              </a:extLst>
            </p:cNvPr>
            <p:cNvSpPr/>
            <p:nvPr/>
          </p:nvSpPr>
          <p:spPr>
            <a:xfrm>
              <a:off x="5593066" y="2980508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701DC1F-A19E-403D-B66B-277104CFE9F3}"/>
                </a:ext>
              </a:extLst>
            </p:cNvPr>
            <p:cNvSpPr/>
            <p:nvPr/>
          </p:nvSpPr>
          <p:spPr>
            <a:xfrm>
              <a:off x="4949136" y="3027673"/>
              <a:ext cx="536000" cy="4961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3C8F9ED-3516-40FB-B5B4-776AF0A560DD}"/>
                </a:ext>
              </a:extLst>
            </p:cNvPr>
            <p:cNvSpPr/>
            <p:nvPr/>
          </p:nvSpPr>
          <p:spPr>
            <a:xfrm>
              <a:off x="10095933" y="4483221"/>
              <a:ext cx="256028" cy="18934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64C2765-62C1-43BA-BA44-BB6B3DEC8EAE}"/>
                </a:ext>
              </a:extLst>
            </p:cNvPr>
            <p:cNvSpPr txBox="1"/>
            <p:nvPr/>
          </p:nvSpPr>
          <p:spPr>
            <a:xfrm>
              <a:off x="10394634" y="4455361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Practical test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438BA84-B794-4583-9BB1-DBCF0176660B}"/>
                </a:ext>
              </a:extLst>
            </p:cNvPr>
            <p:cNvSpPr/>
            <p:nvPr/>
          </p:nvSpPr>
          <p:spPr>
            <a:xfrm>
              <a:off x="10095933" y="4945319"/>
              <a:ext cx="256028" cy="189345"/>
            </a:xfrm>
            <a:prstGeom prst="rect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48B5363-B356-462F-834A-1180E6E863AD}"/>
                </a:ext>
              </a:extLst>
            </p:cNvPr>
            <p:cNvSpPr txBox="1"/>
            <p:nvPr/>
          </p:nvSpPr>
          <p:spPr>
            <a:xfrm>
              <a:off x="10394631" y="4887409"/>
              <a:ext cx="1427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Presentation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D8764A4-4C0F-4C99-97D3-7A147BC1D7D2}"/>
                </a:ext>
              </a:extLst>
            </p:cNvPr>
            <p:cNvSpPr/>
            <p:nvPr/>
          </p:nvSpPr>
          <p:spPr>
            <a:xfrm>
              <a:off x="4932691" y="3641787"/>
              <a:ext cx="725413" cy="63610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10C2191-C7B5-4A20-BBC1-152D4CA116C7}"/>
                </a:ext>
              </a:extLst>
            </p:cNvPr>
            <p:cNvSpPr/>
            <p:nvPr/>
          </p:nvSpPr>
          <p:spPr>
            <a:xfrm>
              <a:off x="4292620" y="3653759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7969733-22AE-4317-9A5C-D0F26A4BA5E2}"/>
                </a:ext>
              </a:extLst>
            </p:cNvPr>
            <p:cNvSpPr/>
            <p:nvPr/>
          </p:nvSpPr>
          <p:spPr>
            <a:xfrm>
              <a:off x="9114316" y="4217851"/>
              <a:ext cx="725413" cy="636100"/>
            </a:xfrm>
            <a:prstGeom prst="ellipse">
              <a:avLst/>
            </a:prstGeom>
            <a:solidFill>
              <a:srgbClr val="FF33CC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32FF9-7AF2-4A5D-AFFC-C3955C429549}"/>
                </a:ext>
              </a:extLst>
            </p:cNvPr>
            <p:cNvSpPr/>
            <p:nvPr/>
          </p:nvSpPr>
          <p:spPr>
            <a:xfrm>
              <a:off x="8255692" y="4337347"/>
              <a:ext cx="536000" cy="49611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2996613-EF35-4508-A13E-BBEF6BB214BC}"/>
                </a:ext>
              </a:extLst>
            </p:cNvPr>
            <p:cNvSpPr/>
            <p:nvPr/>
          </p:nvSpPr>
          <p:spPr>
            <a:xfrm>
              <a:off x="8010188" y="4945316"/>
              <a:ext cx="725413" cy="636100"/>
            </a:xfrm>
            <a:prstGeom prst="ellipse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F763471-3C75-4F2C-8010-E04390DD2738}"/>
                </a:ext>
              </a:extLst>
            </p:cNvPr>
            <p:cNvSpPr/>
            <p:nvPr/>
          </p:nvSpPr>
          <p:spPr>
            <a:xfrm>
              <a:off x="8653008" y="4945316"/>
              <a:ext cx="725413" cy="6361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/>
                <a:cs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C30AD9-C177-4351-9D56-A5FFD85CAC72}"/>
                </a:ext>
              </a:extLst>
            </p:cNvPr>
            <p:cNvSpPr/>
            <p:nvPr/>
          </p:nvSpPr>
          <p:spPr>
            <a:xfrm>
              <a:off x="10095933" y="5346932"/>
              <a:ext cx="256028" cy="189345"/>
            </a:xfrm>
            <a:prstGeom prst="rect">
              <a:avLst/>
            </a:prstGeom>
            <a:solidFill>
              <a:srgbClr val="969696"/>
            </a:solidFill>
            <a:ln>
              <a:solidFill>
                <a:srgbClr val="9696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atin typeface="Arial"/>
                <a:cs typeface="Arial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33399E0-6D0E-4EFA-B339-E70251E998D0}"/>
                </a:ext>
              </a:extLst>
            </p:cNvPr>
            <p:cNvSpPr txBox="1"/>
            <p:nvPr/>
          </p:nvSpPr>
          <p:spPr>
            <a:xfrm>
              <a:off x="10394632" y="524286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latin typeface="Arial"/>
                  <a:cs typeface="Arial"/>
                </a:rPr>
                <a:t>Case Study</a:t>
              </a:r>
            </a:p>
          </p:txBody>
        </p: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9348A872-6DA9-4EF8-9F8F-9ABCE7F9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52" y="1197503"/>
            <a:ext cx="3720360" cy="47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887FC-DCD7-4F66-8232-58C65860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4" y="1512600"/>
            <a:ext cx="3590526" cy="44611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Key Skills Marks for Each Assessment Type 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4 Cohorts)</a:t>
            </a:r>
            <a:b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2D54C2-DA69-4B49-97A0-ABB5050EF94A}"/>
              </a:ext>
            </a:extLst>
          </p:cNvPr>
          <p:cNvGrpSpPr/>
          <p:nvPr/>
        </p:nvGrpSpPr>
        <p:grpSpPr>
          <a:xfrm>
            <a:off x="5019040" y="600472"/>
            <a:ext cx="6893559" cy="5657056"/>
            <a:chOff x="5544465" y="1542042"/>
            <a:chExt cx="6501264" cy="52053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E966DD-E390-408A-B6CC-1D1BE850F859}"/>
                </a:ext>
              </a:extLst>
            </p:cNvPr>
            <p:cNvGrpSpPr/>
            <p:nvPr/>
          </p:nvGrpSpPr>
          <p:grpSpPr>
            <a:xfrm>
              <a:off x="5544465" y="1542042"/>
              <a:ext cx="4274900" cy="5205393"/>
              <a:chOff x="304828" y="3903655"/>
              <a:chExt cx="2973901" cy="4095137"/>
            </a:xfrm>
          </p:grpSpPr>
          <p:graphicFrame>
            <p:nvGraphicFramePr>
              <p:cNvPr id="29" name="Chart 28">
                <a:extLst>
                  <a:ext uri="{FF2B5EF4-FFF2-40B4-BE49-F238E27FC236}">
                    <a16:creationId xmlns:a16="http://schemas.microsoft.com/office/drawing/2014/main" id="{AD575876-D167-4D10-9C04-6AE6CDE34B5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418652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A85FE686-47C4-43AB-A50C-CADFBE45FCA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4180195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31" name="Chart 30">
                <a:extLst>
                  <a:ext uri="{FF2B5EF4-FFF2-40B4-BE49-F238E27FC236}">
                    <a16:creationId xmlns:a16="http://schemas.microsoft.com/office/drawing/2014/main" id="{05C5048D-EEDF-4721-B832-09EC5D59BB8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4912381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32" name="Chart 31">
                <a:extLst>
                  <a:ext uri="{FF2B5EF4-FFF2-40B4-BE49-F238E27FC236}">
                    <a16:creationId xmlns:a16="http://schemas.microsoft.com/office/drawing/2014/main" id="{5D652C06-A946-4D81-8A1C-E57A6E663AC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4918709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E0D8A74E-2751-4D93-81E6-4079C0B2B59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5639618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4" name="Chart 33">
                <a:extLst>
                  <a:ext uri="{FF2B5EF4-FFF2-40B4-BE49-F238E27FC236}">
                    <a16:creationId xmlns:a16="http://schemas.microsoft.com/office/drawing/2014/main" id="{687934DB-1DE2-4545-985B-C669606D815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5639618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4E00283B-E260-442D-8990-520BAECA3B0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635863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36" name="Chart 35">
                <a:extLst>
                  <a:ext uri="{FF2B5EF4-FFF2-40B4-BE49-F238E27FC236}">
                    <a16:creationId xmlns:a16="http://schemas.microsoft.com/office/drawing/2014/main" id="{753F7073-C169-468A-91A6-A0E38C3677B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6358633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37" name="Chart 36">
                <a:extLst>
                  <a:ext uri="{FF2B5EF4-FFF2-40B4-BE49-F238E27FC236}">
                    <a16:creationId xmlns:a16="http://schemas.microsoft.com/office/drawing/2014/main" id="{D183F16E-154D-4379-9D18-23233193E4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03801" y="7098792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38" name="Chart 37">
                <a:extLst>
                  <a:ext uri="{FF2B5EF4-FFF2-40B4-BE49-F238E27FC236}">
                    <a16:creationId xmlns:a16="http://schemas.microsoft.com/office/drawing/2014/main" id="{5B8CE01C-645C-4E91-9AA8-49826DF37EE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198729" y="7098792"/>
              <a:ext cx="1080000" cy="9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5BD35D-8D57-4E51-99DC-C5CA58881B2E}"/>
                  </a:ext>
                </a:extLst>
              </p:cNvPr>
              <p:cNvSpPr txBox="1"/>
              <p:nvPr/>
            </p:nvSpPr>
            <p:spPr>
              <a:xfrm>
                <a:off x="1432730" y="3903656"/>
                <a:ext cx="895936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Formative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F008B6-90E7-460D-903B-14B626435973}"/>
                  </a:ext>
                </a:extLst>
              </p:cNvPr>
              <p:cNvSpPr txBox="1"/>
              <p:nvPr/>
            </p:nvSpPr>
            <p:spPr>
              <a:xfrm>
                <a:off x="2277659" y="3903655"/>
                <a:ext cx="98524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Summative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A2AE198-17D3-4F14-A77A-1FCE2DB2E419}"/>
                  </a:ext>
                </a:extLst>
              </p:cNvPr>
              <p:cNvSpPr txBox="1"/>
              <p:nvPr/>
            </p:nvSpPr>
            <p:spPr>
              <a:xfrm>
                <a:off x="1001181" y="4444635"/>
                <a:ext cx="56575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Maths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836A51-11B8-4BD9-BF94-2BF304837D05}"/>
                  </a:ext>
                </a:extLst>
              </p:cNvPr>
              <p:cNvSpPr txBox="1"/>
              <p:nvPr/>
            </p:nvSpPr>
            <p:spPr>
              <a:xfrm>
                <a:off x="1001181" y="5221431"/>
                <a:ext cx="565754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Essay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81D51C-10A1-4290-B560-46BE4BE160D2}"/>
                  </a:ext>
                </a:extLst>
              </p:cNvPr>
              <p:cNvSpPr txBox="1"/>
              <p:nvPr/>
            </p:nvSpPr>
            <p:spPr>
              <a:xfrm>
                <a:off x="304828" y="5889563"/>
                <a:ext cx="1262107" cy="50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Scientific</a:t>
                </a:r>
              </a:p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Comprehension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EE8114-2B61-47A2-B6C4-CC95C1CCB81F}"/>
                  </a:ext>
                </a:extLst>
              </p:cNvPr>
              <p:cNvSpPr txBox="1"/>
              <p:nvPr/>
            </p:nvSpPr>
            <p:spPr>
              <a:xfrm>
                <a:off x="670764" y="6608578"/>
                <a:ext cx="896171" cy="50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Laboratory</a:t>
                </a:r>
              </a:p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Report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CF78AB-D9CC-4679-83A1-57CC6542999E}"/>
                  </a:ext>
                </a:extLst>
              </p:cNvPr>
              <p:cNvSpPr txBox="1"/>
              <p:nvPr/>
            </p:nvSpPr>
            <p:spPr>
              <a:xfrm>
                <a:off x="795984" y="7413735"/>
                <a:ext cx="770951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Statistics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52F7C-625E-449A-ACFD-497209FD729E}"/>
                </a:ext>
              </a:extLst>
            </p:cNvPr>
            <p:cNvGrpSpPr/>
            <p:nvPr/>
          </p:nvGrpSpPr>
          <p:grpSpPr>
            <a:xfrm>
              <a:off x="10284254" y="2908350"/>
              <a:ext cx="1761475" cy="1906283"/>
              <a:chOff x="1034417" y="7838361"/>
              <a:chExt cx="826361" cy="69259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1403E8C-5599-409E-BFA0-C937A6BB226C}"/>
                  </a:ext>
                </a:extLst>
              </p:cNvPr>
              <p:cNvGrpSpPr/>
              <p:nvPr/>
            </p:nvGrpSpPr>
            <p:grpSpPr>
              <a:xfrm>
                <a:off x="1034417" y="7838361"/>
                <a:ext cx="398088" cy="123003"/>
                <a:chOff x="1034417" y="7658379"/>
                <a:chExt cx="398088" cy="123003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2B34679-AD3D-4FBD-A248-45EB8DB9DE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7678895"/>
                  <a:ext cx="90000" cy="90000"/>
                </a:xfrm>
                <a:prstGeom prst="rect">
                  <a:avLst/>
                </a:prstGeom>
                <a:solidFill>
                  <a:srgbClr val="00B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7EDD480-A077-4FF4-8DF7-8D555C73A123}"/>
                    </a:ext>
                  </a:extLst>
                </p:cNvPr>
                <p:cNvSpPr txBox="1"/>
                <p:nvPr/>
              </p:nvSpPr>
              <p:spPr>
                <a:xfrm>
                  <a:off x="1158761" y="7658379"/>
                  <a:ext cx="273744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First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9B6E8F5-24C8-4335-B9BD-E5DF1805982A}"/>
                  </a:ext>
                </a:extLst>
              </p:cNvPr>
              <p:cNvGrpSpPr/>
              <p:nvPr/>
            </p:nvGrpSpPr>
            <p:grpSpPr>
              <a:xfrm>
                <a:off x="1034417" y="7985250"/>
                <a:ext cx="826361" cy="123003"/>
                <a:chOff x="1034417" y="7823108"/>
                <a:chExt cx="826361" cy="123003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E3353A6-B471-465B-9D50-6BCE6E5B44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7847921"/>
                  <a:ext cx="90000" cy="90000"/>
                </a:xfrm>
                <a:prstGeom prst="rect">
                  <a:avLst/>
                </a:prstGeom>
                <a:solidFill>
                  <a:srgbClr val="CAF174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40B24D-E85E-46FB-80E3-DF1E47C233EA}"/>
                    </a:ext>
                  </a:extLst>
                </p:cNvPr>
                <p:cNvSpPr txBox="1"/>
                <p:nvPr/>
              </p:nvSpPr>
              <p:spPr>
                <a:xfrm>
                  <a:off x="1158761" y="7823108"/>
                  <a:ext cx="702017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Upper Second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61DC918-9719-4C42-8B4F-1F031E0D9EFF}"/>
                  </a:ext>
                </a:extLst>
              </p:cNvPr>
              <p:cNvGrpSpPr/>
              <p:nvPr/>
            </p:nvGrpSpPr>
            <p:grpSpPr>
              <a:xfrm>
                <a:off x="1034417" y="8127353"/>
                <a:ext cx="826361" cy="123003"/>
                <a:chOff x="1034417" y="7990379"/>
                <a:chExt cx="826361" cy="123003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721E8AD-81AD-4D88-ADB4-E8F28C4CE9B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023256"/>
                  <a:ext cx="90000" cy="90000"/>
                </a:xfrm>
                <a:prstGeom prst="rect">
                  <a:avLst/>
                </a:prstGeom>
                <a:solidFill>
                  <a:srgbClr val="FFFD77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632EA10-9B31-4AF4-8919-3ED9B9E7468B}"/>
                    </a:ext>
                  </a:extLst>
                </p:cNvPr>
                <p:cNvSpPr txBox="1"/>
                <p:nvPr/>
              </p:nvSpPr>
              <p:spPr>
                <a:xfrm>
                  <a:off x="1158761" y="7990379"/>
                  <a:ext cx="702017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Lower Second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A925C75-6C54-4DAB-99AE-92FDE4A9A2F4}"/>
                  </a:ext>
                </a:extLst>
              </p:cNvPr>
              <p:cNvGrpSpPr/>
              <p:nvPr/>
            </p:nvGrpSpPr>
            <p:grpSpPr>
              <a:xfrm>
                <a:off x="1034417" y="8271125"/>
                <a:ext cx="430283" cy="123003"/>
                <a:chOff x="1034417" y="8160065"/>
                <a:chExt cx="430283" cy="123003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8C7271C-F456-4D4D-AF6A-D83868CAF2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192282"/>
                  <a:ext cx="90000" cy="9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05711C0-9828-4EB7-8F62-AEABF82639E6}"/>
                    </a:ext>
                  </a:extLst>
                </p:cNvPr>
                <p:cNvSpPr txBox="1"/>
                <p:nvPr/>
              </p:nvSpPr>
              <p:spPr>
                <a:xfrm>
                  <a:off x="1158761" y="8160065"/>
                  <a:ext cx="305939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Third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C7C42E-F7BD-47F3-B486-162DF9A743AD}"/>
                  </a:ext>
                </a:extLst>
              </p:cNvPr>
              <p:cNvGrpSpPr/>
              <p:nvPr/>
            </p:nvGrpSpPr>
            <p:grpSpPr>
              <a:xfrm>
                <a:off x="1034417" y="8407948"/>
                <a:ext cx="366080" cy="123003"/>
                <a:chOff x="1034417" y="8348716"/>
                <a:chExt cx="366080" cy="123003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C63BA26-49E4-41AD-B349-3C7FAFEAB1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417" y="8372933"/>
                  <a:ext cx="90000" cy="90000"/>
                </a:xfrm>
                <a:prstGeom prst="rect">
                  <a:avLst/>
                </a:prstGeom>
                <a:solidFill>
                  <a:srgbClr val="C0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B8E435-5735-4EF1-B1C9-D790F2645586}"/>
                    </a:ext>
                  </a:extLst>
                </p:cNvPr>
                <p:cNvSpPr txBox="1"/>
                <p:nvPr/>
              </p:nvSpPr>
              <p:spPr>
                <a:xfrm>
                  <a:off x="1158761" y="8348716"/>
                  <a:ext cx="241736" cy="123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Fail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2755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66304-EDA0-4B01-A737-BD275E7A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882" y="2574657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the Students through the </a:t>
            </a:r>
            <a:r>
              <a:rPr lang="en-US" sz="66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66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6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4378-F086-4437-80E0-332BA6A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  <a:t>Student Marks versus UCAS Points at Entry</a:t>
            </a:r>
            <a:br>
              <a:rPr lang="en-GB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53962-0A38-4634-9FBD-54AF50E790FE}"/>
              </a:ext>
            </a:extLst>
          </p:cNvPr>
          <p:cNvSpPr txBox="1"/>
          <p:nvPr/>
        </p:nvSpPr>
        <p:spPr>
          <a:xfrm>
            <a:off x="713162" y="1558409"/>
            <a:ext cx="307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4 Mean 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5C873-3A05-4C71-9633-DFD3545C9C2C}"/>
              </a:ext>
            </a:extLst>
          </p:cNvPr>
          <p:cNvSpPr txBox="1"/>
          <p:nvPr/>
        </p:nvSpPr>
        <p:spPr>
          <a:xfrm>
            <a:off x="8755279" y="1558409"/>
            <a:ext cx="304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Degree Award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755E1-AFB9-477F-B52F-D6B5D7CC0DEA}"/>
              </a:ext>
            </a:extLst>
          </p:cNvPr>
          <p:cNvSpPr txBox="1"/>
          <p:nvPr/>
        </p:nvSpPr>
        <p:spPr>
          <a:xfrm>
            <a:off x="4672308" y="1558409"/>
            <a:ext cx="307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 Mean Marks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9399AD7-D5F5-462B-89C7-13E3C1C4C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173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30C06-49E3-4C62-A177-56E9245C9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r="25450"/>
          <a:stretch/>
        </p:blipFill>
        <p:spPr bwMode="auto">
          <a:xfrm>
            <a:off x="4237175" y="2149475"/>
            <a:ext cx="3683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C04B88B-1080-44B8-8815-0BCBCD873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6" t="10044" r="11779" b="71293"/>
          <a:stretch/>
        </p:blipFill>
        <p:spPr bwMode="auto">
          <a:xfrm>
            <a:off x="10071764" y="5247791"/>
            <a:ext cx="1796745" cy="154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4776AC0-6D6D-4E70-A6CF-CCAB715EA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r="25499"/>
          <a:stretch/>
        </p:blipFill>
        <p:spPr bwMode="auto">
          <a:xfrm>
            <a:off x="8301175" y="2149475"/>
            <a:ext cx="3683000" cy="275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E70182-35B4-4D7A-9AD5-9B47C35244D8}"/>
              </a:ext>
            </a:extLst>
          </p:cNvPr>
          <p:cNvSpPr txBox="1"/>
          <p:nvPr/>
        </p:nvSpPr>
        <p:spPr>
          <a:xfrm>
            <a:off x="479276" y="5209691"/>
            <a:ext cx="751468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ALL students with &lt;120 UCAS points achieve </a:t>
            </a:r>
          </a:p>
          <a:p>
            <a:pPr algn="ctr"/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2.1 or 1</a:t>
            </a:r>
            <a:r>
              <a:rPr lang="en-US" sz="2800" baseline="30000" dirty="0">
                <a:solidFill>
                  <a:srgbClr val="000090"/>
                </a:solidFill>
                <a:latin typeface="Arial"/>
                <a:cs typeface="Arial"/>
              </a:rPr>
              <a:t>st</a:t>
            </a:r>
            <a:r>
              <a:rPr lang="en-US" sz="2800" dirty="0">
                <a:solidFill>
                  <a:srgbClr val="000090"/>
                </a:solidFill>
                <a:latin typeface="Arial"/>
                <a:cs typeface="Arial"/>
              </a:rPr>
              <a:t> class degrees</a:t>
            </a:r>
          </a:p>
          <a:p>
            <a:pPr algn="ctr"/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No 3</a:t>
            </a:r>
            <a:r>
              <a:rPr lang="en-US" sz="2800" baseline="30000" dirty="0">
                <a:solidFill>
                  <a:srgbClr val="C00000"/>
                </a:solidFill>
                <a:latin typeface="Arial"/>
                <a:cs typeface="Arial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 class degrees awarded to date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3C2B0-2CC8-4D77-A76E-7F85098C7DEE}"/>
              </a:ext>
            </a:extLst>
          </p:cNvPr>
          <p:cNvSpPr/>
          <p:nvPr/>
        </p:nvSpPr>
        <p:spPr>
          <a:xfrm>
            <a:off x="0" y="6200775"/>
            <a:ext cx="479276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4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C863-AE69-45F1-8C33-90DB5293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49" y="536665"/>
            <a:ext cx="9861551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Degree Awards</a:t>
            </a:r>
            <a:b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A73F8C-873F-4959-9B5B-0ABFC262907F}"/>
              </a:ext>
            </a:extLst>
          </p:cNvPr>
          <p:cNvSpPr/>
          <p:nvPr/>
        </p:nvSpPr>
        <p:spPr>
          <a:xfrm>
            <a:off x="996950" y="1690688"/>
            <a:ext cx="9861550" cy="139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Level 6 cohorts graduated to date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43 students with A-level, Access / BTECs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37/43 students awarded 1</a:t>
            </a:r>
            <a:r>
              <a:rPr lang="en-GB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2.1 = 86%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9550C8F4-A0AE-4C87-AFC7-0D7599299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47933"/>
              </p:ext>
            </p:extLst>
          </p:nvPr>
        </p:nvGraphicFramePr>
        <p:xfrm>
          <a:off x="1362074" y="3577165"/>
          <a:ext cx="9077325" cy="291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465">
                  <a:extLst>
                    <a:ext uri="{9D8B030D-6E8A-4147-A177-3AD203B41FA5}">
                      <a16:colId xmlns:a16="http://schemas.microsoft.com/office/drawing/2014/main" val="2673177573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131020842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247680809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3018791945"/>
                    </a:ext>
                  </a:extLst>
                </a:gridCol>
                <a:gridCol w="1815465">
                  <a:extLst>
                    <a:ext uri="{9D8B030D-6E8A-4147-A177-3AD203B41FA5}">
                      <a16:colId xmlns:a16="http://schemas.microsoft.com/office/drawing/2014/main" val="4042834335"/>
                    </a:ext>
                  </a:extLst>
                </a:gridCol>
              </a:tblGrid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198031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323697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379024"/>
                  </a:ext>
                </a:extLst>
              </a:tr>
              <a:tr h="72892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08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hapesVTI">
  <a:themeElements>
    <a:clrScheme name="AnalogousFromLightSeed_2SEEDS">
      <a:dk1>
        <a:srgbClr val="000000"/>
      </a:dk1>
      <a:lt1>
        <a:srgbClr val="FFFFFF"/>
      </a:lt1>
      <a:dk2>
        <a:srgbClr val="41242C"/>
      </a:dk2>
      <a:lt2>
        <a:srgbClr val="E2E8E6"/>
      </a:lt2>
      <a:accent1>
        <a:srgbClr val="C87089"/>
      </a:accent1>
      <a:accent2>
        <a:srgbClr val="D28ABC"/>
      </a:accent2>
      <a:accent3>
        <a:srgbClr val="D2948A"/>
      </a:accent3>
      <a:accent4>
        <a:srgbClr val="64B27F"/>
      </a:accent4>
      <a:accent5>
        <a:srgbClr val="72AEA0"/>
      </a:accent5>
      <a:accent6>
        <a:srgbClr val="66AEBF"/>
      </a:accent6>
      <a:hlink>
        <a:srgbClr val="568F7F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497</Words>
  <Application>Microsoft Office PowerPoint</Application>
  <PresentationFormat>Widescreen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Avenir Next LT Pro</vt:lpstr>
      <vt:lpstr>Calibri</vt:lpstr>
      <vt:lpstr>Roboto</vt:lpstr>
      <vt:lpstr>Tw Cen MT</vt:lpstr>
      <vt:lpstr>ShapesVTI</vt:lpstr>
      <vt:lpstr>Transforming Student  Outcomes –  the Holistic  Grail</vt:lpstr>
      <vt:lpstr>Holistic Programme Design </vt:lpstr>
      <vt:lpstr>Different Starting Points / Experiences </vt:lpstr>
      <vt:lpstr>The Five Ws for Holistic Programme Design</vt:lpstr>
      <vt:lpstr>PowerPoint Presentation</vt:lpstr>
      <vt:lpstr>Level 4 Key Skills Marks for Each Assessment Type  (Over 4 Cohorts) </vt:lpstr>
      <vt:lpstr>Tracking the Students through the Programme</vt:lpstr>
      <vt:lpstr>Student Marks versus UCAS Points at Entry </vt:lpstr>
      <vt:lpstr>Degree Awards </vt:lpstr>
      <vt:lpstr>Removing Awarding Gaps</vt:lpstr>
      <vt:lpstr>Conclusions</vt:lpstr>
      <vt:lpstr>Outcomes –  Happy Students!  Excellent Degree Awards  100% employability</vt:lpstr>
      <vt:lpstr>PowerPoint Presentation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Removing Barriers and Increasing Access to Higher Education</dc:title>
  <dc:creator>Sue Jones</dc:creator>
  <cp:lastModifiedBy>suejonesrmp2021@gmail.com</cp:lastModifiedBy>
  <cp:revision>20</cp:revision>
  <dcterms:created xsi:type="dcterms:W3CDTF">2020-08-28T10:39:41Z</dcterms:created>
  <dcterms:modified xsi:type="dcterms:W3CDTF">2021-04-10T11:38:43Z</dcterms:modified>
</cp:coreProperties>
</file>