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8" r:id="rId1"/>
  </p:sldMasterIdLst>
  <p:notesMasterIdLst>
    <p:notesMasterId r:id="rId25"/>
  </p:notesMasterIdLst>
  <p:sldIdLst>
    <p:sldId id="256" r:id="rId2"/>
    <p:sldId id="257" r:id="rId3"/>
    <p:sldId id="457" r:id="rId4"/>
    <p:sldId id="458" r:id="rId5"/>
    <p:sldId id="482" r:id="rId6"/>
    <p:sldId id="448" r:id="rId7"/>
    <p:sldId id="483" r:id="rId8"/>
    <p:sldId id="449" r:id="rId9"/>
    <p:sldId id="450" r:id="rId10"/>
    <p:sldId id="473" r:id="rId11"/>
    <p:sldId id="475" r:id="rId12"/>
    <p:sldId id="476" r:id="rId13"/>
    <p:sldId id="477" r:id="rId14"/>
    <p:sldId id="478" r:id="rId15"/>
    <p:sldId id="470" r:id="rId16"/>
    <p:sldId id="471" r:id="rId17"/>
    <p:sldId id="472" r:id="rId18"/>
    <p:sldId id="479" r:id="rId19"/>
    <p:sldId id="480" r:id="rId20"/>
    <p:sldId id="481" r:id="rId21"/>
    <p:sldId id="465" r:id="rId22"/>
    <p:sldId id="466" r:id="rId23"/>
    <p:sldId id="267" r:id="rId24"/>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DB0305-D6DA-45FD-93D2-2612806D5B3F}" v="33" dt="2021-06-02T20:12:50.2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89"/>
    <p:restoredTop sz="94663"/>
  </p:normalViewPr>
  <p:slideViewPr>
    <p:cSldViewPr snapToGrid="0" snapToObjects="1">
      <p:cViewPr varScale="1">
        <p:scale>
          <a:sx n="62" d="100"/>
          <a:sy n="62" d="100"/>
        </p:scale>
        <p:origin x="1276" y="56"/>
      </p:cViewPr>
      <p:guideLst/>
    </p:cSldViewPr>
  </p:slideViewPr>
  <p:notesTextViewPr>
    <p:cViewPr>
      <p:scale>
        <a:sx n="1" d="1"/>
        <a:sy n="1" d="1"/>
      </p:scale>
      <p:origin x="0" y="0"/>
    </p:cViewPr>
  </p:notesTextViewPr>
  <p:notesViewPr>
    <p:cSldViewPr snapToGrid="0" snapToObjects="1">
      <p:cViewPr varScale="1">
        <p:scale>
          <a:sx n="47" d="100"/>
          <a:sy n="47" d="100"/>
        </p:scale>
        <p:origin x="279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lare Cunningham" userId="03580319-cc52-4e7a-85d6-da46fce94494" providerId="ADAL" clId="{26DB0305-D6DA-45FD-93D2-2612806D5B3F}"/>
    <pc:docChg chg="custSel modSld">
      <pc:chgData name="Clare Cunningham" userId="03580319-cc52-4e7a-85d6-da46fce94494" providerId="ADAL" clId="{26DB0305-D6DA-45FD-93D2-2612806D5B3F}" dt="2021-06-02T20:34:44.424" v="4555" actId="20577"/>
      <pc:docMkLst>
        <pc:docMk/>
      </pc:docMkLst>
      <pc:sldChg chg="modSp mod modNotesTx">
        <pc:chgData name="Clare Cunningham" userId="03580319-cc52-4e7a-85d6-da46fce94494" providerId="ADAL" clId="{26DB0305-D6DA-45FD-93D2-2612806D5B3F}" dt="2021-06-02T19:59:29.969" v="1164" actId="20577"/>
        <pc:sldMkLst>
          <pc:docMk/>
          <pc:sldMk cId="2987368766" sldId="257"/>
        </pc:sldMkLst>
        <pc:spChg chg="mod">
          <ac:chgData name="Clare Cunningham" userId="03580319-cc52-4e7a-85d6-da46fce94494" providerId="ADAL" clId="{26DB0305-D6DA-45FD-93D2-2612806D5B3F}" dt="2021-06-02T19:53:43.799" v="430" actId="20577"/>
          <ac:spMkLst>
            <pc:docMk/>
            <pc:sldMk cId="2987368766" sldId="257"/>
            <ac:spMk id="3" creationId="{16D34558-77D8-CD4D-B245-9F3C095ACA3A}"/>
          </ac:spMkLst>
        </pc:spChg>
      </pc:sldChg>
      <pc:sldChg chg="modSp mod">
        <pc:chgData name="Clare Cunningham" userId="03580319-cc52-4e7a-85d6-da46fce94494" providerId="ADAL" clId="{26DB0305-D6DA-45FD-93D2-2612806D5B3F}" dt="2021-05-28T16:02:37.083" v="3" actId="20577"/>
        <pc:sldMkLst>
          <pc:docMk/>
          <pc:sldMk cId="3409773882" sldId="267"/>
        </pc:sldMkLst>
        <pc:spChg chg="mod">
          <ac:chgData name="Clare Cunningham" userId="03580319-cc52-4e7a-85d6-da46fce94494" providerId="ADAL" clId="{26DB0305-D6DA-45FD-93D2-2612806D5B3F}" dt="2021-05-28T16:02:37.083" v="3" actId="20577"/>
          <ac:spMkLst>
            <pc:docMk/>
            <pc:sldMk cId="3409773882" sldId="267"/>
            <ac:spMk id="3" creationId="{D5C44193-C007-E749-898E-BC8950474FCA}"/>
          </ac:spMkLst>
        </pc:spChg>
      </pc:sldChg>
      <pc:sldChg chg="modNotesTx">
        <pc:chgData name="Clare Cunningham" userId="03580319-cc52-4e7a-85d6-da46fce94494" providerId="ADAL" clId="{26DB0305-D6DA-45FD-93D2-2612806D5B3F}" dt="2021-06-02T20:23:44.087" v="3175" actId="20577"/>
        <pc:sldMkLst>
          <pc:docMk/>
          <pc:sldMk cId="2148540880" sldId="448"/>
        </pc:sldMkLst>
      </pc:sldChg>
      <pc:sldChg chg="modSp mod modNotesTx">
        <pc:chgData name="Clare Cunningham" userId="03580319-cc52-4e7a-85d6-da46fce94494" providerId="ADAL" clId="{26DB0305-D6DA-45FD-93D2-2612806D5B3F}" dt="2021-06-02T20:04:40.178" v="1462" actId="20577"/>
        <pc:sldMkLst>
          <pc:docMk/>
          <pc:sldMk cId="268623169" sldId="457"/>
        </pc:sldMkLst>
        <pc:spChg chg="mod">
          <ac:chgData name="Clare Cunningham" userId="03580319-cc52-4e7a-85d6-da46fce94494" providerId="ADAL" clId="{26DB0305-D6DA-45FD-93D2-2612806D5B3F}" dt="2021-06-02T19:54:05.988" v="433" actId="1076"/>
          <ac:spMkLst>
            <pc:docMk/>
            <pc:sldMk cId="268623169" sldId="457"/>
            <ac:spMk id="6" creationId="{6E21A797-691B-9644-8B43-28B43D3E518F}"/>
          </ac:spMkLst>
        </pc:spChg>
        <pc:spChg chg="mod">
          <ac:chgData name="Clare Cunningham" userId="03580319-cc52-4e7a-85d6-da46fce94494" providerId="ADAL" clId="{26DB0305-D6DA-45FD-93D2-2612806D5B3F}" dt="2021-06-02T20:04:27.114" v="1438" actId="20577"/>
          <ac:spMkLst>
            <pc:docMk/>
            <pc:sldMk cId="268623169" sldId="457"/>
            <ac:spMk id="7" creationId="{E79E014F-C984-4C4A-B742-6F85E6445034}"/>
          </ac:spMkLst>
        </pc:spChg>
      </pc:sldChg>
      <pc:sldChg chg="modSp modNotesTx">
        <pc:chgData name="Clare Cunningham" userId="03580319-cc52-4e7a-85d6-da46fce94494" providerId="ADAL" clId="{26DB0305-D6DA-45FD-93D2-2612806D5B3F}" dt="2021-06-02T20:18:30.600" v="2237" actId="20577"/>
        <pc:sldMkLst>
          <pc:docMk/>
          <pc:sldMk cId="1138711966" sldId="458"/>
        </pc:sldMkLst>
        <pc:spChg chg="mod">
          <ac:chgData name="Clare Cunningham" userId="03580319-cc52-4e7a-85d6-da46fce94494" providerId="ADAL" clId="{26DB0305-D6DA-45FD-93D2-2612806D5B3F}" dt="2021-06-02T20:12:50.253" v="1783" actId="20577"/>
          <ac:spMkLst>
            <pc:docMk/>
            <pc:sldMk cId="1138711966" sldId="458"/>
            <ac:spMk id="9" creationId="{E0D2257A-E10F-3345-BBFF-3C34E2E48BC9}"/>
          </ac:spMkLst>
        </pc:spChg>
      </pc:sldChg>
      <pc:sldChg chg="modSp mod">
        <pc:chgData name="Clare Cunningham" userId="03580319-cc52-4e7a-85d6-da46fce94494" providerId="ADAL" clId="{26DB0305-D6DA-45FD-93D2-2612806D5B3F}" dt="2021-06-02T20:33:57.882" v="4532" actId="20577"/>
        <pc:sldMkLst>
          <pc:docMk/>
          <pc:sldMk cId="310059050" sldId="465"/>
        </pc:sldMkLst>
        <pc:spChg chg="mod">
          <ac:chgData name="Clare Cunningham" userId="03580319-cc52-4e7a-85d6-da46fce94494" providerId="ADAL" clId="{26DB0305-D6DA-45FD-93D2-2612806D5B3F}" dt="2021-06-02T20:33:57.882" v="4532" actId="20577"/>
          <ac:spMkLst>
            <pc:docMk/>
            <pc:sldMk cId="310059050" sldId="465"/>
            <ac:spMk id="3" creationId="{4400B72C-D142-A746-BF61-6185B65EE5D7}"/>
          </ac:spMkLst>
        </pc:spChg>
      </pc:sldChg>
      <pc:sldChg chg="modSp mod">
        <pc:chgData name="Clare Cunningham" userId="03580319-cc52-4e7a-85d6-da46fce94494" providerId="ADAL" clId="{26DB0305-D6DA-45FD-93D2-2612806D5B3F}" dt="2021-06-02T20:34:44.424" v="4555" actId="20577"/>
        <pc:sldMkLst>
          <pc:docMk/>
          <pc:sldMk cId="817847593" sldId="466"/>
        </pc:sldMkLst>
        <pc:spChg chg="mod">
          <ac:chgData name="Clare Cunningham" userId="03580319-cc52-4e7a-85d6-da46fce94494" providerId="ADAL" clId="{26DB0305-D6DA-45FD-93D2-2612806D5B3F}" dt="2021-06-02T20:34:44.424" v="4555" actId="20577"/>
          <ac:spMkLst>
            <pc:docMk/>
            <pc:sldMk cId="817847593" sldId="466"/>
            <ac:spMk id="3" creationId="{4400B72C-D142-A746-BF61-6185B65EE5D7}"/>
          </ac:spMkLst>
        </pc:spChg>
      </pc:sldChg>
      <pc:sldChg chg="modNotesTx">
        <pc:chgData name="Clare Cunningham" userId="03580319-cc52-4e7a-85d6-da46fce94494" providerId="ADAL" clId="{26DB0305-D6DA-45FD-93D2-2612806D5B3F}" dt="2021-06-02T20:28:07.846" v="3673" actId="20577"/>
        <pc:sldMkLst>
          <pc:docMk/>
          <pc:sldMk cId="3833403349" sldId="472"/>
        </pc:sldMkLst>
      </pc:sldChg>
      <pc:sldChg chg="modSp mod">
        <pc:chgData name="Clare Cunningham" userId="03580319-cc52-4e7a-85d6-da46fce94494" providerId="ADAL" clId="{26DB0305-D6DA-45FD-93D2-2612806D5B3F}" dt="2021-06-02T20:25:11.612" v="3313" actId="20577"/>
        <pc:sldMkLst>
          <pc:docMk/>
          <pc:sldMk cId="3378893273" sldId="475"/>
        </pc:sldMkLst>
        <pc:spChg chg="mod">
          <ac:chgData name="Clare Cunningham" userId="03580319-cc52-4e7a-85d6-da46fce94494" providerId="ADAL" clId="{26DB0305-D6DA-45FD-93D2-2612806D5B3F}" dt="2021-06-02T20:25:11.612" v="3313" actId="20577"/>
          <ac:spMkLst>
            <pc:docMk/>
            <pc:sldMk cId="3378893273" sldId="475"/>
            <ac:spMk id="8" creationId="{3A2BDCE2-4194-41FE-95D6-D96C6A9D76B3}"/>
          </ac:spMkLst>
        </pc:spChg>
      </pc:sldChg>
      <pc:sldChg chg="modSp mod">
        <pc:chgData name="Clare Cunningham" userId="03580319-cc52-4e7a-85d6-da46fce94494" providerId="ADAL" clId="{26DB0305-D6DA-45FD-93D2-2612806D5B3F}" dt="2021-06-02T20:25:30.710" v="3314" actId="20577"/>
        <pc:sldMkLst>
          <pc:docMk/>
          <pc:sldMk cId="3797303781" sldId="476"/>
        </pc:sldMkLst>
        <pc:spChg chg="mod">
          <ac:chgData name="Clare Cunningham" userId="03580319-cc52-4e7a-85d6-da46fce94494" providerId="ADAL" clId="{26DB0305-D6DA-45FD-93D2-2612806D5B3F}" dt="2021-06-02T20:25:30.710" v="3314" actId="20577"/>
          <ac:spMkLst>
            <pc:docMk/>
            <pc:sldMk cId="3797303781" sldId="476"/>
            <ac:spMk id="7" creationId="{F88D0BF7-85F0-4D3F-9C1E-9DAC24D28914}"/>
          </ac:spMkLst>
        </pc:spChg>
      </pc:sldChg>
      <pc:sldChg chg="modNotesTx">
        <pc:chgData name="Clare Cunningham" userId="03580319-cc52-4e7a-85d6-da46fce94494" providerId="ADAL" clId="{26DB0305-D6DA-45FD-93D2-2612806D5B3F}" dt="2021-06-02T20:32:24.650" v="4530" actId="20577"/>
        <pc:sldMkLst>
          <pc:docMk/>
          <pc:sldMk cId="3099486398" sldId="479"/>
        </pc:sldMkLst>
      </pc:sldChg>
      <pc:sldChg chg="modNotesTx">
        <pc:chgData name="Clare Cunningham" userId="03580319-cc52-4e7a-85d6-da46fce94494" providerId="ADAL" clId="{26DB0305-D6DA-45FD-93D2-2612806D5B3F}" dt="2021-06-02T20:21:52.752" v="2866" actId="20577"/>
        <pc:sldMkLst>
          <pc:docMk/>
          <pc:sldMk cId="254710143" sldId="482"/>
        </pc:sldMkLst>
      </pc:sldChg>
      <pc:sldChg chg="modNotesTx">
        <pc:chgData name="Clare Cunningham" userId="03580319-cc52-4e7a-85d6-da46fce94494" providerId="ADAL" clId="{26DB0305-D6DA-45FD-93D2-2612806D5B3F}" dt="2021-06-02T20:24:20.762" v="3312" actId="20577"/>
        <pc:sldMkLst>
          <pc:docMk/>
          <pc:sldMk cId="895211356" sldId="483"/>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957941-6F6B-46A4-A4E4-A6A1C01DFB0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8620A391-E843-48D7-8E85-C5D464180685}">
      <dgm:prSet phldrT="[Text]"/>
      <dgm:spPr/>
      <dgm:t>
        <a:bodyPr/>
        <a:lstStyle/>
        <a:p>
          <a:r>
            <a:rPr lang="en-GB" dirty="0"/>
            <a:t>Perspectives</a:t>
          </a:r>
        </a:p>
      </dgm:t>
    </dgm:pt>
    <dgm:pt modelId="{72C588B2-F66C-4BDF-A1AF-DB9EA414EC46}" type="parTrans" cxnId="{28EF9230-94D2-4DB5-8670-050ECB98519E}">
      <dgm:prSet/>
      <dgm:spPr/>
      <dgm:t>
        <a:bodyPr/>
        <a:lstStyle/>
        <a:p>
          <a:endParaRPr lang="en-GB"/>
        </a:p>
      </dgm:t>
    </dgm:pt>
    <dgm:pt modelId="{99C11097-855C-429A-90A4-3D6D43CA09A8}" type="sibTrans" cxnId="{28EF9230-94D2-4DB5-8670-050ECB98519E}">
      <dgm:prSet/>
      <dgm:spPr/>
      <dgm:t>
        <a:bodyPr/>
        <a:lstStyle/>
        <a:p>
          <a:endParaRPr lang="en-GB"/>
        </a:p>
      </dgm:t>
    </dgm:pt>
    <dgm:pt modelId="{4BD76F26-EDF2-4E42-9487-133C66DF31B3}">
      <dgm:prSet phldrT="[Text]"/>
      <dgm:spPr/>
      <dgm:t>
        <a:bodyPr/>
        <a:lstStyle/>
        <a:p>
          <a:r>
            <a:rPr lang="en-GB" dirty="0"/>
            <a:t>Purposes</a:t>
          </a:r>
        </a:p>
      </dgm:t>
    </dgm:pt>
    <dgm:pt modelId="{F0BC0CA9-AE7E-4571-BD8D-084E1DAF3CAC}" type="parTrans" cxnId="{6EAEF9D6-98CB-40C8-A59F-5EE90D60BA67}">
      <dgm:prSet/>
      <dgm:spPr/>
      <dgm:t>
        <a:bodyPr/>
        <a:lstStyle/>
        <a:p>
          <a:endParaRPr lang="en-GB"/>
        </a:p>
      </dgm:t>
    </dgm:pt>
    <dgm:pt modelId="{247F5185-7B97-453F-B230-B554A1F73E71}" type="sibTrans" cxnId="{6EAEF9D6-98CB-40C8-A59F-5EE90D60BA67}">
      <dgm:prSet/>
      <dgm:spPr/>
      <dgm:t>
        <a:bodyPr/>
        <a:lstStyle/>
        <a:p>
          <a:endParaRPr lang="en-GB"/>
        </a:p>
      </dgm:t>
    </dgm:pt>
    <dgm:pt modelId="{A1DC4298-5C6B-4150-A544-D32C23860B27}">
      <dgm:prSet phldrT="[Text]"/>
      <dgm:spPr/>
      <dgm:t>
        <a:bodyPr/>
        <a:lstStyle/>
        <a:p>
          <a:r>
            <a:rPr lang="en-GB" dirty="0"/>
            <a:t>Elements</a:t>
          </a:r>
        </a:p>
      </dgm:t>
    </dgm:pt>
    <dgm:pt modelId="{A45D5AA1-F708-4F07-9364-176DF783E9A2}" type="parTrans" cxnId="{7A9A6ACF-290C-4E33-8829-C30D4D956791}">
      <dgm:prSet/>
      <dgm:spPr/>
      <dgm:t>
        <a:bodyPr/>
        <a:lstStyle/>
        <a:p>
          <a:endParaRPr lang="en-GB"/>
        </a:p>
      </dgm:t>
    </dgm:pt>
    <dgm:pt modelId="{08CD482D-5D76-47F4-8DD5-62DBD0A99FF5}" type="sibTrans" cxnId="{7A9A6ACF-290C-4E33-8829-C30D4D956791}">
      <dgm:prSet/>
      <dgm:spPr/>
      <dgm:t>
        <a:bodyPr/>
        <a:lstStyle/>
        <a:p>
          <a:endParaRPr lang="en-GB"/>
        </a:p>
      </dgm:t>
    </dgm:pt>
    <dgm:pt modelId="{13F22AFF-1298-4C7C-A09E-13E1B1E71BEA}">
      <dgm:prSet phldrT="[Text]"/>
      <dgm:spPr/>
      <dgm:t>
        <a:bodyPr/>
        <a:lstStyle/>
        <a:p>
          <a:r>
            <a:rPr lang="en-GB" dirty="0"/>
            <a:t>Cohorts</a:t>
          </a:r>
        </a:p>
      </dgm:t>
    </dgm:pt>
    <dgm:pt modelId="{581A6F27-21F8-4504-B7FA-F4904EFCB65E}" type="parTrans" cxnId="{4BECD907-5F8D-4B88-BFF3-7F3F8E1E78F1}">
      <dgm:prSet/>
      <dgm:spPr/>
      <dgm:t>
        <a:bodyPr/>
        <a:lstStyle/>
        <a:p>
          <a:endParaRPr lang="en-GB"/>
        </a:p>
      </dgm:t>
    </dgm:pt>
    <dgm:pt modelId="{207204D4-698D-4F36-AEC4-EEE883560765}" type="sibTrans" cxnId="{4BECD907-5F8D-4B88-BFF3-7F3F8E1E78F1}">
      <dgm:prSet/>
      <dgm:spPr/>
      <dgm:t>
        <a:bodyPr/>
        <a:lstStyle/>
        <a:p>
          <a:endParaRPr lang="en-GB"/>
        </a:p>
      </dgm:t>
    </dgm:pt>
    <dgm:pt modelId="{A72057BF-ABA5-482D-B9CC-B975C8A38DE3}" type="pres">
      <dgm:prSet presAssocID="{74957941-6F6B-46A4-A4E4-A6A1C01DFB07}" presName="diagram" presStyleCnt="0">
        <dgm:presLayoutVars>
          <dgm:dir/>
          <dgm:resizeHandles val="exact"/>
        </dgm:presLayoutVars>
      </dgm:prSet>
      <dgm:spPr/>
    </dgm:pt>
    <dgm:pt modelId="{F0F2B8D3-ED0B-40D7-B5D8-692625118DB4}" type="pres">
      <dgm:prSet presAssocID="{8620A391-E843-48D7-8E85-C5D464180685}" presName="node" presStyleLbl="node1" presStyleIdx="0" presStyleCnt="4">
        <dgm:presLayoutVars>
          <dgm:bulletEnabled val="1"/>
        </dgm:presLayoutVars>
      </dgm:prSet>
      <dgm:spPr/>
    </dgm:pt>
    <dgm:pt modelId="{E8193616-5371-41B0-AB7C-69DF614203A2}" type="pres">
      <dgm:prSet presAssocID="{99C11097-855C-429A-90A4-3D6D43CA09A8}" presName="sibTrans" presStyleCnt="0"/>
      <dgm:spPr/>
    </dgm:pt>
    <dgm:pt modelId="{78D691FD-7F54-481E-BCC8-FB83CA318AB5}" type="pres">
      <dgm:prSet presAssocID="{4BD76F26-EDF2-4E42-9487-133C66DF31B3}" presName="node" presStyleLbl="node1" presStyleIdx="1" presStyleCnt="4">
        <dgm:presLayoutVars>
          <dgm:bulletEnabled val="1"/>
        </dgm:presLayoutVars>
      </dgm:prSet>
      <dgm:spPr/>
    </dgm:pt>
    <dgm:pt modelId="{463A90BD-1958-4A73-9CC5-1344B97ECBF8}" type="pres">
      <dgm:prSet presAssocID="{247F5185-7B97-453F-B230-B554A1F73E71}" presName="sibTrans" presStyleCnt="0"/>
      <dgm:spPr/>
    </dgm:pt>
    <dgm:pt modelId="{EC7424EF-4822-4DFF-8BA9-FF31BB8E4BE5}" type="pres">
      <dgm:prSet presAssocID="{A1DC4298-5C6B-4150-A544-D32C23860B27}" presName="node" presStyleLbl="node1" presStyleIdx="2" presStyleCnt="4">
        <dgm:presLayoutVars>
          <dgm:bulletEnabled val="1"/>
        </dgm:presLayoutVars>
      </dgm:prSet>
      <dgm:spPr/>
    </dgm:pt>
    <dgm:pt modelId="{7155CE28-DD1B-4803-A2D2-76349E679415}" type="pres">
      <dgm:prSet presAssocID="{08CD482D-5D76-47F4-8DD5-62DBD0A99FF5}" presName="sibTrans" presStyleCnt="0"/>
      <dgm:spPr/>
    </dgm:pt>
    <dgm:pt modelId="{31DF31CA-806D-4CBD-AAEF-40818B146069}" type="pres">
      <dgm:prSet presAssocID="{13F22AFF-1298-4C7C-A09E-13E1B1E71BEA}" presName="node" presStyleLbl="node1" presStyleIdx="3" presStyleCnt="4">
        <dgm:presLayoutVars>
          <dgm:bulletEnabled val="1"/>
        </dgm:presLayoutVars>
      </dgm:prSet>
      <dgm:spPr/>
    </dgm:pt>
  </dgm:ptLst>
  <dgm:cxnLst>
    <dgm:cxn modelId="{4BECD907-5F8D-4B88-BFF3-7F3F8E1E78F1}" srcId="{74957941-6F6B-46A4-A4E4-A6A1C01DFB07}" destId="{13F22AFF-1298-4C7C-A09E-13E1B1E71BEA}" srcOrd="3" destOrd="0" parTransId="{581A6F27-21F8-4504-B7FA-F4904EFCB65E}" sibTransId="{207204D4-698D-4F36-AEC4-EEE883560765}"/>
    <dgm:cxn modelId="{3DB1A927-CAB6-4366-B65D-01225FE00D13}" type="presOf" srcId="{13F22AFF-1298-4C7C-A09E-13E1B1E71BEA}" destId="{31DF31CA-806D-4CBD-AAEF-40818B146069}" srcOrd="0" destOrd="0" presId="urn:microsoft.com/office/officeart/2005/8/layout/default"/>
    <dgm:cxn modelId="{28EF9230-94D2-4DB5-8670-050ECB98519E}" srcId="{74957941-6F6B-46A4-A4E4-A6A1C01DFB07}" destId="{8620A391-E843-48D7-8E85-C5D464180685}" srcOrd="0" destOrd="0" parTransId="{72C588B2-F66C-4BDF-A1AF-DB9EA414EC46}" sibTransId="{99C11097-855C-429A-90A4-3D6D43CA09A8}"/>
    <dgm:cxn modelId="{40660740-FAA8-4DDD-BA63-9A425719F110}" type="presOf" srcId="{74957941-6F6B-46A4-A4E4-A6A1C01DFB07}" destId="{A72057BF-ABA5-482D-B9CC-B975C8A38DE3}" srcOrd="0" destOrd="0" presId="urn:microsoft.com/office/officeart/2005/8/layout/default"/>
    <dgm:cxn modelId="{BD643259-4E3C-4A7D-9E16-5FE54D0D08A0}" type="presOf" srcId="{A1DC4298-5C6B-4150-A544-D32C23860B27}" destId="{EC7424EF-4822-4DFF-8BA9-FF31BB8E4BE5}" srcOrd="0" destOrd="0" presId="urn:microsoft.com/office/officeart/2005/8/layout/default"/>
    <dgm:cxn modelId="{7A9A6ACF-290C-4E33-8829-C30D4D956791}" srcId="{74957941-6F6B-46A4-A4E4-A6A1C01DFB07}" destId="{A1DC4298-5C6B-4150-A544-D32C23860B27}" srcOrd="2" destOrd="0" parTransId="{A45D5AA1-F708-4F07-9364-176DF783E9A2}" sibTransId="{08CD482D-5D76-47F4-8DD5-62DBD0A99FF5}"/>
    <dgm:cxn modelId="{6EAEF9D6-98CB-40C8-A59F-5EE90D60BA67}" srcId="{74957941-6F6B-46A4-A4E4-A6A1C01DFB07}" destId="{4BD76F26-EDF2-4E42-9487-133C66DF31B3}" srcOrd="1" destOrd="0" parTransId="{F0BC0CA9-AE7E-4571-BD8D-084E1DAF3CAC}" sibTransId="{247F5185-7B97-453F-B230-B554A1F73E71}"/>
    <dgm:cxn modelId="{BEE254E1-E90D-4220-9C4C-0F7E597026B3}" type="presOf" srcId="{4BD76F26-EDF2-4E42-9487-133C66DF31B3}" destId="{78D691FD-7F54-481E-BCC8-FB83CA318AB5}" srcOrd="0" destOrd="0" presId="urn:microsoft.com/office/officeart/2005/8/layout/default"/>
    <dgm:cxn modelId="{051C64EB-2736-412A-B8B5-15E8CCDD3C7B}" type="presOf" srcId="{8620A391-E843-48D7-8E85-C5D464180685}" destId="{F0F2B8D3-ED0B-40D7-B5D8-692625118DB4}" srcOrd="0" destOrd="0" presId="urn:microsoft.com/office/officeart/2005/8/layout/default"/>
    <dgm:cxn modelId="{D38FA9F1-6C51-418A-B135-0D7D0BDE516C}" type="presParOf" srcId="{A72057BF-ABA5-482D-B9CC-B975C8A38DE3}" destId="{F0F2B8D3-ED0B-40D7-B5D8-692625118DB4}" srcOrd="0" destOrd="0" presId="urn:microsoft.com/office/officeart/2005/8/layout/default"/>
    <dgm:cxn modelId="{1234F017-D4C4-4F48-9B7B-B04752F1B55A}" type="presParOf" srcId="{A72057BF-ABA5-482D-B9CC-B975C8A38DE3}" destId="{E8193616-5371-41B0-AB7C-69DF614203A2}" srcOrd="1" destOrd="0" presId="urn:microsoft.com/office/officeart/2005/8/layout/default"/>
    <dgm:cxn modelId="{F0EBFD64-3B3B-4540-B218-1EFCBBA51C17}" type="presParOf" srcId="{A72057BF-ABA5-482D-B9CC-B975C8A38DE3}" destId="{78D691FD-7F54-481E-BCC8-FB83CA318AB5}" srcOrd="2" destOrd="0" presId="urn:microsoft.com/office/officeart/2005/8/layout/default"/>
    <dgm:cxn modelId="{CF0CA002-91B3-453A-BFB6-2DF6598FE3D5}" type="presParOf" srcId="{A72057BF-ABA5-482D-B9CC-B975C8A38DE3}" destId="{463A90BD-1958-4A73-9CC5-1344B97ECBF8}" srcOrd="3" destOrd="0" presId="urn:microsoft.com/office/officeart/2005/8/layout/default"/>
    <dgm:cxn modelId="{4F9A8FD9-35FE-4AA9-AE72-83DA017AD0D9}" type="presParOf" srcId="{A72057BF-ABA5-482D-B9CC-B975C8A38DE3}" destId="{EC7424EF-4822-4DFF-8BA9-FF31BB8E4BE5}" srcOrd="4" destOrd="0" presId="urn:microsoft.com/office/officeart/2005/8/layout/default"/>
    <dgm:cxn modelId="{CA48DCE7-54F1-4021-9CC6-AF2DB01CC745}" type="presParOf" srcId="{A72057BF-ABA5-482D-B9CC-B975C8A38DE3}" destId="{7155CE28-DD1B-4803-A2D2-76349E679415}" srcOrd="5" destOrd="0" presId="urn:microsoft.com/office/officeart/2005/8/layout/default"/>
    <dgm:cxn modelId="{FA5EB672-E2F3-4269-9A09-0709D87C6F95}" type="presParOf" srcId="{A72057BF-ABA5-482D-B9CC-B975C8A38DE3}" destId="{31DF31CA-806D-4CBD-AAEF-40818B146069}"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F2B8D3-ED0B-40D7-B5D8-692625118DB4}">
      <dsp:nvSpPr>
        <dsp:cNvPr id="0" name=""/>
        <dsp:cNvSpPr/>
      </dsp:nvSpPr>
      <dsp:spPr>
        <a:xfrm>
          <a:off x="222382" y="460"/>
          <a:ext cx="2155849" cy="12935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dirty="0"/>
            <a:t>Perspectives</a:t>
          </a:r>
        </a:p>
      </dsp:txBody>
      <dsp:txXfrm>
        <a:off x="222382" y="460"/>
        <a:ext cx="2155849" cy="1293509"/>
      </dsp:txXfrm>
    </dsp:sp>
    <dsp:sp modelId="{78D691FD-7F54-481E-BCC8-FB83CA318AB5}">
      <dsp:nvSpPr>
        <dsp:cNvPr id="0" name=""/>
        <dsp:cNvSpPr/>
      </dsp:nvSpPr>
      <dsp:spPr>
        <a:xfrm>
          <a:off x="2593817" y="460"/>
          <a:ext cx="2155849" cy="12935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dirty="0"/>
            <a:t>Purposes</a:t>
          </a:r>
        </a:p>
      </dsp:txBody>
      <dsp:txXfrm>
        <a:off x="2593817" y="460"/>
        <a:ext cx="2155849" cy="1293509"/>
      </dsp:txXfrm>
    </dsp:sp>
    <dsp:sp modelId="{EC7424EF-4822-4DFF-8BA9-FF31BB8E4BE5}">
      <dsp:nvSpPr>
        <dsp:cNvPr id="0" name=""/>
        <dsp:cNvSpPr/>
      </dsp:nvSpPr>
      <dsp:spPr>
        <a:xfrm>
          <a:off x="222382" y="1509554"/>
          <a:ext cx="2155849" cy="12935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dirty="0"/>
            <a:t>Elements</a:t>
          </a:r>
        </a:p>
      </dsp:txBody>
      <dsp:txXfrm>
        <a:off x="222382" y="1509554"/>
        <a:ext cx="2155849" cy="1293509"/>
      </dsp:txXfrm>
    </dsp:sp>
    <dsp:sp modelId="{31DF31CA-806D-4CBD-AAEF-40818B146069}">
      <dsp:nvSpPr>
        <dsp:cNvPr id="0" name=""/>
        <dsp:cNvSpPr/>
      </dsp:nvSpPr>
      <dsp:spPr>
        <a:xfrm>
          <a:off x="2593817" y="1509554"/>
          <a:ext cx="2155849" cy="129350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GB" sz="2900" kern="1200" dirty="0"/>
            <a:t>Cohorts</a:t>
          </a:r>
        </a:p>
      </dsp:txBody>
      <dsp:txXfrm>
        <a:off x="2593817" y="1509554"/>
        <a:ext cx="2155849" cy="1293509"/>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8CA523E5-5EB3-45E8-9719-D55E94C9FEDC}" type="datetimeFigureOut">
              <a:rPr lang="en-GB" smtClean="0"/>
              <a:t>02/06/2021</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34C17D6D-0374-478D-A88B-939FED5B34B3}" type="slidenum">
              <a:rPr lang="en-GB" smtClean="0"/>
              <a:t>‹#›</a:t>
            </a:fld>
            <a:endParaRPr lang="en-GB"/>
          </a:p>
        </p:txBody>
      </p:sp>
    </p:spTree>
    <p:extLst>
      <p:ext uri="{BB962C8B-B14F-4D97-AF65-F5344CB8AC3E}">
        <p14:creationId xmlns:p14="http://schemas.microsoft.com/office/powerpoint/2010/main" val="71583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this presentation, I’d like to take up the call to action as laid down by Karen (and Peter) in that excellent start to our colloquium and start the process of investigating the extent to which teachers might already be on board with an activist approach to linguistic equality. </a:t>
            </a:r>
          </a:p>
          <a:p>
            <a:r>
              <a:rPr lang="en-GB" dirty="0"/>
              <a:t>I’ll only briefly revisit some of the key points from the existing research literature and the policy landscape before introducing my study and the initial themes I’ve observed, which suggest that there is some hope for a grass-roots movement, whilst it must also be noticed that lots of what Karen discussed with regards to problematic attitudes towards different ‘good </a:t>
            </a:r>
            <a:r>
              <a:rPr lang="en-GB" dirty="0" err="1"/>
              <a:t>Englishes’</a:t>
            </a:r>
            <a:r>
              <a:rPr lang="en-GB" dirty="0"/>
              <a:t> can be seen clearly in this data set.</a:t>
            </a:r>
          </a:p>
        </p:txBody>
      </p:sp>
      <p:sp>
        <p:nvSpPr>
          <p:cNvPr id="4" name="Slide Number Placeholder 3"/>
          <p:cNvSpPr>
            <a:spLocks noGrp="1"/>
          </p:cNvSpPr>
          <p:nvPr>
            <p:ph type="sldNum" sz="quarter" idx="5"/>
          </p:nvPr>
        </p:nvSpPr>
        <p:spPr/>
        <p:txBody>
          <a:bodyPr/>
          <a:lstStyle/>
          <a:p>
            <a:fld id="{34C17D6D-0374-478D-A88B-939FED5B34B3}" type="slidenum">
              <a:rPr lang="en-GB" smtClean="0"/>
              <a:t>2</a:t>
            </a:fld>
            <a:endParaRPr lang="en-GB"/>
          </a:p>
        </p:txBody>
      </p:sp>
    </p:spTree>
    <p:extLst>
      <p:ext uri="{BB962C8B-B14F-4D97-AF65-F5344CB8AC3E}">
        <p14:creationId xmlns:p14="http://schemas.microsoft.com/office/powerpoint/2010/main" val="1620472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we’ve already discussed in this colloquium, the ‘standard’ English term as bandied around in much curriculum and language policy documents in the UK educational environment remains ill-defined in all of them.</a:t>
            </a:r>
          </a:p>
        </p:txBody>
      </p:sp>
      <p:sp>
        <p:nvSpPr>
          <p:cNvPr id="4" name="Slide Number Placeholder 3"/>
          <p:cNvSpPr>
            <a:spLocks noGrp="1"/>
          </p:cNvSpPr>
          <p:nvPr>
            <p:ph type="sldNum" sz="quarter" idx="5"/>
          </p:nvPr>
        </p:nvSpPr>
        <p:spPr/>
        <p:txBody>
          <a:bodyPr/>
          <a:lstStyle/>
          <a:p>
            <a:fld id="{34C17D6D-0374-478D-A88B-939FED5B34B3}" type="slidenum">
              <a:rPr lang="en-GB" smtClean="0"/>
              <a:t>3</a:t>
            </a:fld>
            <a:endParaRPr lang="en-GB"/>
          </a:p>
        </p:txBody>
      </p:sp>
    </p:spTree>
    <p:extLst>
      <p:ext uri="{BB962C8B-B14F-4D97-AF65-F5344CB8AC3E}">
        <p14:creationId xmlns:p14="http://schemas.microsoft.com/office/powerpoint/2010/main" val="11195809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Cushing observes a rise in linguistic conservatism in recent administrations and he, as well as Julia Snell and others have documented the rise in banning of non-standardised forms. The use of metaphors of crime, morality, as well as aesthetics and disease in language attitudes work was given a framework by Milroy and Milroy, and seen in this very famous example from Norman Tebbit, and they continue to be a useful tool in uncovering some of the barely hidden negative attitudes to the non-white, non-middle class pupils who do not attain the narrowly focused ‘standard’ for education.</a:t>
            </a:r>
          </a:p>
        </p:txBody>
      </p:sp>
      <p:sp>
        <p:nvSpPr>
          <p:cNvPr id="4" name="Slide Number Placeholder 3"/>
          <p:cNvSpPr>
            <a:spLocks noGrp="1"/>
          </p:cNvSpPr>
          <p:nvPr>
            <p:ph type="sldNum" sz="quarter" idx="5"/>
          </p:nvPr>
        </p:nvSpPr>
        <p:spPr/>
        <p:txBody>
          <a:bodyPr/>
          <a:lstStyle/>
          <a:p>
            <a:fld id="{34C17D6D-0374-478D-A88B-939FED5B34B3}" type="slidenum">
              <a:rPr lang="en-GB" smtClean="0"/>
              <a:t>4</a:t>
            </a:fld>
            <a:endParaRPr lang="en-GB"/>
          </a:p>
        </p:txBody>
      </p:sp>
    </p:spTree>
    <p:extLst>
      <p:ext uri="{BB962C8B-B14F-4D97-AF65-F5344CB8AC3E}">
        <p14:creationId xmlns:p14="http://schemas.microsoft.com/office/powerpoint/2010/main" val="13487405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 noted in my chapter on Beliefs about Good English in Schools in Chris Hall and Rachel </a:t>
            </a:r>
            <a:r>
              <a:rPr lang="en-GB" dirty="0" err="1"/>
              <a:t>Wicaksono’s</a:t>
            </a:r>
            <a:r>
              <a:rPr lang="en-GB" dirty="0"/>
              <a:t> edited collection Ontologies of English, that there seemed to be a differing discourse around different populations in schools. From limited data in my own work, and from anecdotal and observational data, it seemed that those who would be classified as native speakers of English were judged more harshly than those who fell into the category of EAL (a problematic construction in itself, of course).</a:t>
            </a:r>
          </a:p>
        </p:txBody>
      </p:sp>
      <p:sp>
        <p:nvSpPr>
          <p:cNvPr id="4" name="Slide Number Placeholder 3"/>
          <p:cNvSpPr>
            <a:spLocks noGrp="1"/>
          </p:cNvSpPr>
          <p:nvPr>
            <p:ph type="sldNum" sz="quarter" idx="5"/>
          </p:nvPr>
        </p:nvSpPr>
        <p:spPr/>
        <p:txBody>
          <a:bodyPr/>
          <a:lstStyle/>
          <a:p>
            <a:fld id="{34C17D6D-0374-478D-A88B-939FED5B34B3}" type="slidenum">
              <a:rPr lang="en-GB" smtClean="0"/>
              <a:t>5</a:t>
            </a:fld>
            <a:endParaRPr lang="en-GB"/>
          </a:p>
        </p:txBody>
      </p:sp>
    </p:spTree>
    <p:extLst>
      <p:ext uri="{BB962C8B-B14F-4D97-AF65-F5344CB8AC3E}">
        <p14:creationId xmlns:p14="http://schemas.microsoft.com/office/powerpoint/2010/main" val="689121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But this led me on to want to examine this further, as research directly discussing teachers perceptions has been more rare to date, and may well be valuable in kick-starting the grass-roots activist movement suggested by Karen.</a:t>
            </a:r>
          </a:p>
        </p:txBody>
      </p:sp>
      <p:sp>
        <p:nvSpPr>
          <p:cNvPr id="4" name="Slide Number Placeholder 3"/>
          <p:cNvSpPr>
            <a:spLocks noGrp="1"/>
          </p:cNvSpPr>
          <p:nvPr>
            <p:ph type="sldNum" sz="quarter" idx="5"/>
          </p:nvPr>
        </p:nvSpPr>
        <p:spPr/>
        <p:txBody>
          <a:bodyPr/>
          <a:lstStyle/>
          <a:p>
            <a:fld id="{34C17D6D-0374-478D-A88B-939FED5B34B3}" type="slidenum">
              <a:rPr lang="en-GB" smtClean="0"/>
              <a:t>6</a:t>
            </a:fld>
            <a:endParaRPr lang="en-GB"/>
          </a:p>
        </p:txBody>
      </p:sp>
    </p:spTree>
    <p:extLst>
      <p:ext uri="{BB962C8B-B14F-4D97-AF65-F5344CB8AC3E}">
        <p14:creationId xmlns:p14="http://schemas.microsoft.com/office/powerpoint/2010/main" val="784525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with this in mind, when I got the chance to collect additional data on this as part of a larger project, I grabbed it.</a:t>
            </a:r>
          </a:p>
        </p:txBody>
      </p:sp>
      <p:sp>
        <p:nvSpPr>
          <p:cNvPr id="4" name="Slide Number Placeholder 3"/>
          <p:cNvSpPr>
            <a:spLocks noGrp="1"/>
          </p:cNvSpPr>
          <p:nvPr>
            <p:ph type="sldNum" sz="quarter" idx="5"/>
          </p:nvPr>
        </p:nvSpPr>
        <p:spPr/>
        <p:txBody>
          <a:bodyPr/>
          <a:lstStyle/>
          <a:p>
            <a:fld id="{34C17D6D-0374-478D-A88B-939FED5B34B3}" type="slidenum">
              <a:rPr lang="en-GB" smtClean="0"/>
              <a:t>7</a:t>
            </a:fld>
            <a:endParaRPr lang="en-GB"/>
          </a:p>
        </p:txBody>
      </p:sp>
    </p:spTree>
    <p:extLst>
      <p:ext uri="{BB962C8B-B14F-4D97-AF65-F5344CB8AC3E}">
        <p14:creationId xmlns:p14="http://schemas.microsoft.com/office/powerpoint/2010/main" val="3170988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It’s perhaps here that I find the most interesting aspects of these initial findings. That we do indeed seem to see a difference in perceptions of the different cohorts in terms of expectations, aims as well as some of the deeper ontologies that Chris will explore further in the next talk.</a:t>
            </a:r>
          </a:p>
        </p:txBody>
      </p:sp>
      <p:sp>
        <p:nvSpPr>
          <p:cNvPr id="4" name="Slide Number Placeholder 3"/>
          <p:cNvSpPr>
            <a:spLocks noGrp="1"/>
          </p:cNvSpPr>
          <p:nvPr>
            <p:ph type="sldNum" sz="quarter" idx="5"/>
          </p:nvPr>
        </p:nvSpPr>
        <p:spPr/>
        <p:txBody>
          <a:bodyPr/>
          <a:lstStyle/>
          <a:p>
            <a:fld id="{34C17D6D-0374-478D-A88B-939FED5B34B3}" type="slidenum">
              <a:rPr lang="en-GB" smtClean="0"/>
              <a:t>17</a:t>
            </a:fld>
            <a:endParaRPr lang="en-GB"/>
          </a:p>
        </p:txBody>
      </p:sp>
    </p:spTree>
    <p:extLst>
      <p:ext uri="{BB962C8B-B14F-4D97-AF65-F5344CB8AC3E}">
        <p14:creationId xmlns:p14="http://schemas.microsoft.com/office/powerpoint/2010/main" val="3245771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Harking back to the description of the parent’s English as ‘atrocious’ we see some strong views expressed here – bemoaning the development of a whole additional part of a child’s language repertoire as they move into a new area and take on the regional variety, competition and division within the teachers’ families themselves – mentioned a number of times with surprisingly similar stories given there was absolutely no prompt at all around this. Some teachers in the data set seem to see it as their duty to separate children from their own linguistic variety – they would not say this in the same tone about a child’s home language if it was a language beyond English.</a:t>
            </a:r>
          </a:p>
        </p:txBody>
      </p:sp>
      <p:sp>
        <p:nvSpPr>
          <p:cNvPr id="4" name="Slide Number Placeholder 3"/>
          <p:cNvSpPr>
            <a:spLocks noGrp="1"/>
          </p:cNvSpPr>
          <p:nvPr>
            <p:ph type="sldNum" sz="quarter" idx="5"/>
          </p:nvPr>
        </p:nvSpPr>
        <p:spPr/>
        <p:txBody>
          <a:bodyPr/>
          <a:lstStyle/>
          <a:p>
            <a:fld id="{34C17D6D-0374-478D-A88B-939FED5B34B3}" type="slidenum">
              <a:rPr lang="en-GB" smtClean="0"/>
              <a:t>18</a:t>
            </a:fld>
            <a:endParaRPr lang="en-GB"/>
          </a:p>
        </p:txBody>
      </p:sp>
    </p:spTree>
    <p:extLst>
      <p:ext uri="{BB962C8B-B14F-4D97-AF65-F5344CB8AC3E}">
        <p14:creationId xmlns:p14="http://schemas.microsoft.com/office/powerpoint/2010/main" val="37791801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0484" y="1733106"/>
            <a:ext cx="7772400" cy="2387600"/>
          </a:xfrm>
        </p:spPr>
        <p:txBody>
          <a:bodyPr anchor="ctr">
            <a:normAutofit/>
          </a:bodyPr>
          <a:lstStyle>
            <a:lvl1pPr algn="r">
              <a:defRPr sz="4400"/>
            </a:lvl1pPr>
          </a:lstStyle>
          <a:p>
            <a:r>
              <a:rPr lang="en-GB" dirty="0"/>
              <a:t>Click to edit Master title style</a:t>
            </a:r>
            <a:endParaRPr lang="en-US" dirty="0"/>
          </a:p>
        </p:txBody>
      </p:sp>
      <p:sp>
        <p:nvSpPr>
          <p:cNvPr id="3" name="Subtitle 2"/>
          <p:cNvSpPr>
            <a:spLocks noGrp="1"/>
          </p:cNvSpPr>
          <p:nvPr>
            <p:ph type="subTitle" idx="1"/>
          </p:nvPr>
        </p:nvSpPr>
        <p:spPr>
          <a:xfrm>
            <a:off x="1143000" y="4120706"/>
            <a:ext cx="7309884" cy="1137094"/>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pic>
        <p:nvPicPr>
          <p:cNvPr id="8" name="Picture 7">
            <a:extLst>
              <a:ext uri="{FF2B5EF4-FFF2-40B4-BE49-F238E27FC236}">
                <a16:creationId xmlns:a16="http://schemas.microsoft.com/office/drawing/2014/main" id="{82EBF901-EB1D-6E43-9864-29EBBE64E5E2}"/>
              </a:ext>
            </a:extLst>
          </p:cNvPr>
          <p:cNvPicPr>
            <a:picLocks noChangeAspect="1"/>
          </p:cNvPicPr>
          <p:nvPr userDrawn="1"/>
        </p:nvPicPr>
        <p:blipFill>
          <a:blip r:embed="rId2"/>
          <a:stretch>
            <a:fillRect/>
          </a:stretch>
        </p:blipFill>
        <p:spPr>
          <a:xfrm>
            <a:off x="0" y="5693734"/>
            <a:ext cx="2328530" cy="1164265"/>
          </a:xfrm>
          <a:prstGeom prst="rect">
            <a:avLst/>
          </a:prstGeom>
        </p:spPr>
      </p:pic>
      <p:pic>
        <p:nvPicPr>
          <p:cNvPr id="9" name="Picture 8">
            <a:extLst>
              <a:ext uri="{FF2B5EF4-FFF2-40B4-BE49-F238E27FC236}">
                <a16:creationId xmlns:a16="http://schemas.microsoft.com/office/drawing/2014/main" id="{3C74AD1A-1B1B-B84A-8EB3-F9337BFDF85C}"/>
              </a:ext>
            </a:extLst>
          </p:cNvPr>
          <p:cNvPicPr>
            <a:picLocks noChangeAspect="1"/>
          </p:cNvPicPr>
          <p:nvPr userDrawn="1"/>
        </p:nvPicPr>
        <p:blipFill>
          <a:blip r:embed="rId3"/>
          <a:stretch>
            <a:fillRect/>
          </a:stretch>
        </p:blipFill>
        <p:spPr>
          <a:xfrm>
            <a:off x="5689253" y="345557"/>
            <a:ext cx="2763631" cy="1387549"/>
          </a:xfrm>
          <a:prstGeom prst="rect">
            <a:avLst/>
          </a:prstGeom>
        </p:spPr>
      </p:pic>
    </p:spTree>
    <p:extLst>
      <p:ext uri="{BB962C8B-B14F-4D97-AF65-F5344CB8AC3E}">
        <p14:creationId xmlns:p14="http://schemas.microsoft.com/office/powerpoint/2010/main" val="148173838"/>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b="0" i="0">
                <a:latin typeface="Calibri Light" panose="020F0302020204030204" pitchFamily="34" charset="0"/>
              </a:defRPr>
            </a:lvl1pPr>
          </a:lstStyle>
          <a:p>
            <a:fld id="{EC64C544-212F-B84C-8E14-F49D2E1FB2FD}" type="datetimeFigureOut">
              <a:rPr lang="en-US"/>
              <a:pPr/>
              <a:t>6/2/2021</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b="0" i="0">
                <a:latin typeface="Calibri Light" panose="020F0302020204030204" pitchFamily="34" charset="0"/>
              </a:defRPr>
            </a:lvl1p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b="0" i="0">
                <a:latin typeface="Calibri Light" panose="020F0302020204030204" pitchFamily="34" charset="0"/>
              </a:defRPr>
            </a:lvl1pPr>
          </a:lstStyle>
          <a:p>
            <a:fld id="{72424A03-59A0-F047-AC50-0EEF95961B59}" type="slidenum">
              <a:rPr lang="en-GB"/>
              <a:pPr/>
              <a:t>‹#›</a:t>
            </a:fld>
            <a:endParaRPr lang="en-GB"/>
          </a:p>
        </p:txBody>
      </p:sp>
    </p:spTree>
    <p:extLst>
      <p:ext uri="{BB962C8B-B14F-4D97-AF65-F5344CB8AC3E}">
        <p14:creationId xmlns:p14="http://schemas.microsoft.com/office/powerpoint/2010/main" val="1075715953"/>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GB" dirty="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b="0" i="0">
                <a:latin typeface="Calibri Light" panose="020F0302020204030204" pitchFamily="34" charset="0"/>
              </a:defRPr>
            </a:lvl1pPr>
          </a:lstStyle>
          <a:p>
            <a:fld id="{EC64C544-212F-B84C-8E14-F49D2E1FB2FD}" type="datetimeFigureOut">
              <a:rPr lang="en-US"/>
              <a:pPr/>
              <a:t>6/2/2021</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b="0" i="0">
                <a:latin typeface="Calibri Light" panose="020F0302020204030204" pitchFamily="34" charset="0"/>
              </a:defRPr>
            </a:lvl1p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b="0" i="0">
                <a:latin typeface="Calibri Light" panose="020F0302020204030204" pitchFamily="34" charset="0"/>
              </a:defRPr>
            </a:lvl1pPr>
          </a:lstStyle>
          <a:p>
            <a:fld id="{72424A03-59A0-F047-AC50-0EEF95961B59}" type="slidenum">
              <a:rPr lang="en-GB"/>
              <a:pPr/>
              <a:t>‹#›</a:t>
            </a:fld>
            <a:endParaRPr lang="en-GB"/>
          </a:p>
        </p:txBody>
      </p:sp>
    </p:spTree>
    <p:extLst>
      <p:ext uri="{BB962C8B-B14F-4D97-AF65-F5344CB8AC3E}">
        <p14:creationId xmlns:p14="http://schemas.microsoft.com/office/powerpoint/2010/main" val="409601057"/>
      </p:ext>
    </p:extLst>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99139"/>
          </a:xfrm>
        </p:spPr>
        <p:txBody>
          <a:bodyPr>
            <a:normAutofit/>
          </a:bodyPr>
          <a:lstStyle>
            <a:lvl1pPr>
              <a:defRPr sz="3200"/>
            </a:lvl1pPr>
          </a:lstStyle>
          <a:p>
            <a:r>
              <a:rPr lang="en-GB" dirty="0"/>
              <a:t>Click to edit Master title style</a:t>
            </a:r>
            <a:endParaRPr lang="en-US" dirty="0"/>
          </a:p>
        </p:txBody>
      </p:sp>
      <p:sp>
        <p:nvSpPr>
          <p:cNvPr id="3" name="Content Placeholder 2"/>
          <p:cNvSpPr>
            <a:spLocks noGrp="1"/>
          </p:cNvSpPr>
          <p:nvPr>
            <p:ph idx="1"/>
          </p:nvPr>
        </p:nvSpPr>
        <p:spPr>
          <a:xfrm>
            <a:off x="628650" y="1254643"/>
            <a:ext cx="7886700" cy="4439091"/>
          </a:xfrm>
        </p:spPr>
        <p:txBody>
          <a:bodyPr/>
          <a:lstStyle>
            <a:lvl1pPr>
              <a:defRPr sz="2400"/>
            </a:lvl1pPr>
            <a:lvl2pPr>
              <a:defRPr sz="2200"/>
            </a:lvl2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b="0" i="0">
                <a:latin typeface="Calibri Light" panose="020F0302020204030204" pitchFamily="34" charset="0"/>
              </a:defRPr>
            </a:lvl1pPr>
          </a:lstStyle>
          <a:p>
            <a:fld id="{EC64C544-212F-B84C-8E14-F49D2E1FB2FD}" type="datetimeFigureOut">
              <a:rPr lang="en-US"/>
              <a:pPr/>
              <a:t>6/2/2021</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b="0" i="0">
                <a:latin typeface="Calibri Light" panose="020F0302020204030204" pitchFamily="34" charset="0"/>
              </a:defRPr>
            </a:lvl1pPr>
          </a:lstStyle>
          <a:p>
            <a:endParaRPr lang="en-US"/>
          </a:p>
        </p:txBody>
      </p:sp>
      <p:pic>
        <p:nvPicPr>
          <p:cNvPr id="7" name="Picture 6">
            <a:extLst>
              <a:ext uri="{FF2B5EF4-FFF2-40B4-BE49-F238E27FC236}">
                <a16:creationId xmlns:a16="http://schemas.microsoft.com/office/drawing/2014/main" id="{50F80178-BFE7-524C-9367-73F81303349B}"/>
              </a:ext>
            </a:extLst>
          </p:cNvPr>
          <p:cNvPicPr>
            <a:picLocks noChangeAspect="1"/>
          </p:cNvPicPr>
          <p:nvPr userDrawn="1"/>
        </p:nvPicPr>
        <p:blipFill>
          <a:blip r:embed="rId2"/>
          <a:stretch>
            <a:fillRect/>
          </a:stretch>
        </p:blipFill>
        <p:spPr>
          <a:xfrm>
            <a:off x="6668438" y="5715000"/>
            <a:ext cx="2112726" cy="1060746"/>
          </a:xfrm>
          <a:prstGeom prst="rect">
            <a:avLst/>
          </a:prstGeom>
        </p:spPr>
      </p:pic>
    </p:spTree>
    <p:extLst>
      <p:ext uri="{BB962C8B-B14F-4D97-AF65-F5344CB8AC3E}">
        <p14:creationId xmlns:p14="http://schemas.microsoft.com/office/powerpoint/2010/main" val="2425483040"/>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GB" dirty="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lvl1pPr>
              <a:defRPr b="0" i="0">
                <a:latin typeface="Calibri Light" panose="020F0302020204030204" pitchFamily="34" charset="0"/>
              </a:defRPr>
            </a:lvl1pPr>
          </a:lstStyle>
          <a:p>
            <a:fld id="{EC64C544-212F-B84C-8E14-F49D2E1FB2FD}" type="datetimeFigureOut">
              <a:rPr lang="en-US"/>
              <a:pPr/>
              <a:t>6/2/2021</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lvl1pPr>
              <a:defRPr b="0" i="0">
                <a:latin typeface="Calibri Light" panose="020F0302020204030204" pitchFamily="34" charset="0"/>
              </a:defRPr>
            </a:lvl1p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lvl1pPr>
              <a:defRPr b="0" i="0">
                <a:latin typeface="Calibri Light" panose="020F0302020204030204" pitchFamily="34" charset="0"/>
              </a:defRPr>
            </a:lvl1pPr>
          </a:lstStyle>
          <a:p>
            <a:fld id="{72424A03-59A0-F047-AC50-0EEF95961B59}" type="slidenum">
              <a:rPr lang="en-GB"/>
              <a:pPr/>
              <a:t>‹#›</a:t>
            </a:fld>
            <a:endParaRPr lang="en-GB"/>
          </a:p>
        </p:txBody>
      </p:sp>
    </p:spTree>
    <p:extLst>
      <p:ext uri="{BB962C8B-B14F-4D97-AF65-F5344CB8AC3E}">
        <p14:creationId xmlns:p14="http://schemas.microsoft.com/office/powerpoint/2010/main" val="4189349951"/>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lvl1pPr>
              <a:defRPr b="0" i="0">
                <a:latin typeface="Calibri Light" panose="020F0302020204030204" pitchFamily="34" charset="0"/>
              </a:defRPr>
            </a:lvl1pPr>
          </a:lstStyle>
          <a:p>
            <a:fld id="{EC64C544-212F-B84C-8E14-F49D2E1FB2FD}" type="datetimeFigureOut">
              <a:rPr lang="en-US"/>
              <a:pPr/>
              <a:t>6/2/2021</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lvl1pPr>
              <a:defRPr b="0" i="0">
                <a:latin typeface="Calibri Light" panose="020F0302020204030204" pitchFamily="34" charset="0"/>
              </a:defRPr>
            </a:lvl1p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lvl1pPr>
              <a:defRPr b="0" i="0">
                <a:latin typeface="Calibri Light" panose="020F0302020204030204" pitchFamily="34" charset="0"/>
              </a:defRPr>
            </a:lvl1pPr>
          </a:lstStyle>
          <a:p>
            <a:fld id="{72424A03-59A0-F047-AC50-0EEF95961B59}" type="slidenum">
              <a:rPr lang="en-GB"/>
              <a:pPr/>
              <a:t>‹#›</a:t>
            </a:fld>
            <a:endParaRPr lang="en-GB"/>
          </a:p>
        </p:txBody>
      </p:sp>
    </p:spTree>
    <p:extLst>
      <p:ext uri="{BB962C8B-B14F-4D97-AF65-F5344CB8AC3E}">
        <p14:creationId xmlns:p14="http://schemas.microsoft.com/office/powerpoint/2010/main" val="4270949611"/>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GB" dirty="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lvl1pPr>
              <a:defRPr b="0" i="0">
                <a:latin typeface="Calibri Light" panose="020F0302020204030204" pitchFamily="34" charset="0"/>
              </a:defRPr>
            </a:lvl1pPr>
          </a:lstStyle>
          <a:p>
            <a:fld id="{EC64C544-212F-B84C-8E14-F49D2E1FB2FD}" type="datetimeFigureOut">
              <a:rPr lang="en-US"/>
              <a:pPr/>
              <a:t>6/2/2021</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lvl1pPr>
              <a:defRPr b="0" i="0">
                <a:latin typeface="Calibri Light" panose="020F0302020204030204" pitchFamily="34" charset="0"/>
              </a:defRPr>
            </a:lvl1p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lvl1pPr>
              <a:defRPr b="0" i="0">
                <a:latin typeface="Calibri Light" panose="020F0302020204030204" pitchFamily="34" charset="0"/>
              </a:defRPr>
            </a:lvl1pPr>
          </a:lstStyle>
          <a:p>
            <a:fld id="{72424A03-59A0-F047-AC50-0EEF95961B59}" type="slidenum">
              <a:rPr lang="en-GB"/>
              <a:pPr/>
              <a:t>‹#›</a:t>
            </a:fld>
            <a:endParaRPr lang="en-GB"/>
          </a:p>
        </p:txBody>
      </p:sp>
    </p:spTree>
    <p:extLst>
      <p:ext uri="{BB962C8B-B14F-4D97-AF65-F5344CB8AC3E}">
        <p14:creationId xmlns:p14="http://schemas.microsoft.com/office/powerpoint/2010/main" val="261581799"/>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lvl1pPr>
              <a:defRPr b="0" i="0">
                <a:latin typeface="Calibri Light" panose="020F0302020204030204" pitchFamily="34" charset="0"/>
              </a:defRPr>
            </a:lvl1pPr>
          </a:lstStyle>
          <a:p>
            <a:fld id="{EC64C544-212F-B84C-8E14-F49D2E1FB2FD}" type="datetimeFigureOut">
              <a:rPr lang="en-US"/>
              <a:pPr/>
              <a:t>6/2/2021</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lvl1pPr>
              <a:defRPr b="0" i="0">
                <a:latin typeface="Calibri Light" panose="020F0302020204030204" pitchFamily="34" charset="0"/>
              </a:defRPr>
            </a:lvl1p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lvl1pPr>
              <a:defRPr b="0" i="0">
                <a:latin typeface="Calibri Light" panose="020F0302020204030204" pitchFamily="34" charset="0"/>
              </a:defRPr>
            </a:lvl1pPr>
          </a:lstStyle>
          <a:p>
            <a:fld id="{72424A03-59A0-F047-AC50-0EEF95961B59}" type="slidenum">
              <a:rPr lang="en-GB"/>
              <a:pPr/>
              <a:t>‹#›</a:t>
            </a:fld>
            <a:endParaRPr lang="en-GB"/>
          </a:p>
        </p:txBody>
      </p:sp>
    </p:spTree>
    <p:extLst>
      <p:ext uri="{BB962C8B-B14F-4D97-AF65-F5344CB8AC3E}">
        <p14:creationId xmlns:p14="http://schemas.microsoft.com/office/powerpoint/2010/main" val="958560174"/>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lvl1pPr>
              <a:defRPr b="0" i="0">
                <a:latin typeface="Calibri Light" panose="020F0302020204030204" pitchFamily="34" charset="0"/>
              </a:defRPr>
            </a:lvl1pPr>
          </a:lstStyle>
          <a:p>
            <a:fld id="{CB312147-8FF6-E947-8EC9-D0228B109DDD}" type="datetimeFigureOut">
              <a:rPr lang="en-US"/>
              <a:pPr/>
              <a:t>6/2/2021</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lvl1pPr>
              <a:defRPr b="0" i="0">
                <a:latin typeface="Calibri Light" panose="020F0302020204030204" pitchFamily="34" charset="0"/>
              </a:defRPr>
            </a:lvl1p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lvl1pPr>
              <a:defRPr b="0" i="0">
                <a:latin typeface="Calibri Light" panose="020F0302020204030204" pitchFamily="34" charset="0"/>
              </a:defRPr>
            </a:lvl1pPr>
          </a:lstStyle>
          <a:p>
            <a:fld id="{72424A03-59A0-F047-AC50-0EEF95961B59}" type="slidenum">
              <a:rPr lang="en-GB"/>
              <a:pPr/>
              <a:t>‹#›</a:t>
            </a:fld>
            <a:endParaRPr lang="en-GB"/>
          </a:p>
        </p:txBody>
      </p:sp>
    </p:spTree>
    <p:extLst>
      <p:ext uri="{BB962C8B-B14F-4D97-AF65-F5344CB8AC3E}">
        <p14:creationId xmlns:p14="http://schemas.microsoft.com/office/powerpoint/2010/main" val="4091957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dirty="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lvl1pPr>
              <a:defRPr b="0" i="0">
                <a:latin typeface="Calibri Light" panose="020F0302020204030204" pitchFamily="34" charset="0"/>
              </a:defRPr>
            </a:lvl1pPr>
          </a:lstStyle>
          <a:p>
            <a:fld id="{EC64C544-212F-B84C-8E14-F49D2E1FB2FD}" type="datetimeFigureOut">
              <a:rPr lang="en-US"/>
              <a:pPr/>
              <a:t>6/2/2021</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lvl1pPr>
              <a:defRPr b="0" i="0">
                <a:latin typeface="Calibri Light" panose="020F0302020204030204" pitchFamily="34" charset="0"/>
              </a:defRPr>
            </a:lvl1p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lvl1pPr>
              <a:defRPr b="0" i="0">
                <a:latin typeface="Calibri Light" panose="020F0302020204030204" pitchFamily="34" charset="0"/>
              </a:defRPr>
            </a:lvl1pPr>
          </a:lstStyle>
          <a:p>
            <a:fld id="{72424A03-59A0-F047-AC50-0EEF95961B59}" type="slidenum">
              <a:rPr lang="en-GB"/>
              <a:pPr/>
              <a:t>‹#›</a:t>
            </a:fld>
            <a:endParaRPr lang="en-GB"/>
          </a:p>
        </p:txBody>
      </p:sp>
    </p:spTree>
    <p:extLst>
      <p:ext uri="{BB962C8B-B14F-4D97-AF65-F5344CB8AC3E}">
        <p14:creationId xmlns:p14="http://schemas.microsoft.com/office/powerpoint/2010/main" val="3588193164"/>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dirty="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lvl1pPr>
              <a:defRPr b="0" i="0">
                <a:latin typeface="Calibri Light" panose="020F0302020204030204" pitchFamily="34" charset="0"/>
              </a:defRPr>
            </a:lvl1pPr>
          </a:lstStyle>
          <a:p>
            <a:fld id="{EC64C544-212F-B84C-8E14-F49D2E1FB2FD}" type="datetimeFigureOut">
              <a:rPr lang="en-US"/>
              <a:pPr/>
              <a:t>6/2/2021</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lvl1pPr>
              <a:defRPr b="0" i="0">
                <a:latin typeface="Calibri Light" panose="020F0302020204030204" pitchFamily="34" charset="0"/>
              </a:defRPr>
            </a:lvl1p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lvl1pPr>
              <a:defRPr b="0" i="0">
                <a:latin typeface="Calibri Light" panose="020F0302020204030204" pitchFamily="34" charset="0"/>
              </a:defRPr>
            </a:lvl1pPr>
          </a:lstStyle>
          <a:p>
            <a:fld id="{72424A03-59A0-F047-AC50-0EEF95961B59}" type="slidenum">
              <a:rPr lang="en-GB"/>
              <a:pPr/>
              <a:t>‹#›</a:t>
            </a:fld>
            <a:endParaRPr lang="en-GB"/>
          </a:p>
        </p:txBody>
      </p:sp>
    </p:spTree>
    <p:extLst>
      <p:ext uri="{BB962C8B-B14F-4D97-AF65-F5344CB8AC3E}">
        <p14:creationId xmlns:p14="http://schemas.microsoft.com/office/powerpoint/2010/main" val="3047425817"/>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889516"/>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628650" y="1158949"/>
            <a:ext cx="7886700" cy="4534785"/>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pic>
        <p:nvPicPr>
          <p:cNvPr id="7" name="Picture 6">
            <a:extLst>
              <a:ext uri="{FF2B5EF4-FFF2-40B4-BE49-F238E27FC236}">
                <a16:creationId xmlns:a16="http://schemas.microsoft.com/office/drawing/2014/main" id="{1071C825-421A-0744-9B5C-9D77239C53CE}"/>
              </a:ext>
            </a:extLst>
          </p:cNvPr>
          <p:cNvPicPr>
            <a:picLocks noChangeAspect="1"/>
          </p:cNvPicPr>
          <p:nvPr userDrawn="1"/>
        </p:nvPicPr>
        <p:blipFill>
          <a:blip r:embed="rId13"/>
          <a:stretch>
            <a:fillRect/>
          </a:stretch>
        </p:blipFill>
        <p:spPr>
          <a:xfrm>
            <a:off x="0" y="5693734"/>
            <a:ext cx="2328530" cy="1164265"/>
          </a:xfrm>
          <a:prstGeom prst="rect">
            <a:avLst/>
          </a:prstGeom>
        </p:spPr>
      </p:pic>
    </p:spTree>
    <p:extLst>
      <p:ext uri="{BB962C8B-B14F-4D97-AF65-F5344CB8AC3E}">
        <p14:creationId xmlns:p14="http://schemas.microsoft.com/office/powerpoint/2010/main" val="2880476028"/>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ransition spd="med">
    <p:fade/>
  </p:transition>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b="0" i="0" kern="1200">
          <a:solidFill>
            <a:schemeClr val="tx1"/>
          </a:solidFill>
          <a:latin typeface="Calibri Light" panose="020F0302020204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200" b="0" i="0" kern="1200">
          <a:solidFill>
            <a:schemeClr val="tx1"/>
          </a:solidFill>
          <a:latin typeface="Calibri Light" panose="020F0302020204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solidFill>
          <a:latin typeface="Calibri Light" panose="020F0302020204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Calibri Light" panose="020F0302020204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Calibri Light" panose="020F0302020204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45249-5E63-0840-8352-8F03ABF64627}"/>
              </a:ext>
            </a:extLst>
          </p:cNvPr>
          <p:cNvSpPr>
            <a:spLocks noGrp="1"/>
          </p:cNvSpPr>
          <p:nvPr>
            <p:ph type="ctrTitle"/>
          </p:nvPr>
        </p:nvSpPr>
        <p:spPr>
          <a:xfrm>
            <a:off x="0" y="2115880"/>
            <a:ext cx="8234917" cy="1499190"/>
          </a:xfrm>
        </p:spPr>
        <p:txBody>
          <a:bodyPr>
            <a:noAutofit/>
          </a:bodyPr>
          <a:lstStyle/>
          <a:p>
            <a:r>
              <a:rPr lang="en-GB" sz="2600" b="1" dirty="0"/>
              <a:t>Teachers’ perceptions of the concept of ‘good’ English</a:t>
            </a:r>
            <a:endParaRPr lang="en-GB" sz="2600" dirty="0"/>
          </a:p>
        </p:txBody>
      </p:sp>
      <p:sp>
        <p:nvSpPr>
          <p:cNvPr id="3" name="Subtitle 2">
            <a:extLst>
              <a:ext uri="{FF2B5EF4-FFF2-40B4-BE49-F238E27FC236}">
                <a16:creationId xmlns:a16="http://schemas.microsoft.com/office/drawing/2014/main" id="{B9194018-9FE8-2642-B39C-912AE4DBCAC6}"/>
              </a:ext>
            </a:extLst>
          </p:cNvPr>
          <p:cNvSpPr>
            <a:spLocks noGrp="1"/>
          </p:cNvSpPr>
          <p:nvPr>
            <p:ph type="subTitle" idx="1"/>
          </p:nvPr>
        </p:nvSpPr>
        <p:spPr>
          <a:xfrm>
            <a:off x="919717" y="3615070"/>
            <a:ext cx="7315200" cy="1701209"/>
          </a:xfrm>
        </p:spPr>
        <p:txBody>
          <a:bodyPr/>
          <a:lstStyle/>
          <a:p>
            <a:pPr algn="r">
              <a:spcBef>
                <a:spcPts val="0"/>
              </a:spcBef>
            </a:pPr>
            <a:r>
              <a:rPr lang="en-US" dirty="0"/>
              <a:t>Clare Cunningham</a:t>
            </a:r>
          </a:p>
          <a:p>
            <a:pPr algn="r">
              <a:spcBef>
                <a:spcPts val="0"/>
              </a:spcBef>
            </a:pPr>
            <a:r>
              <a:rPr lang="en-US" sz="2000" dirty="0"/>
              <a:t>York St John University, UK</a:t>
            </a:r>
          </a:p>
          <a:p>
            <a:pPr algn="r"/>
            <a:endParaRPr lang="en-US" sz="2000" dirty="0"/>
          </a:p>
          <a:p>
            <a:pPr algn="r"/>
            <a:r>
              <a:rPr lang="en-US" sz="1600" dirty="0"/>
              <a:t>Language Education for Social Justice Virtual Conference</a:t>
            </a:r>
          </a:p>
          <a:p>
            <a:pPr algn="r">
              <a:spcBef>
                <a:spcPts val="0"/>
              </a:spcBef>
            </a:pPr>
            <a:r>
              <a:rPr lang="en-US" sz="1600" dirty="0"/>
              <a:t>University of </a:t>
            </a:r>
            <a:r>
              <a:rPr lang="en-US" sz="1600" dirty="0" err="1"/>
              <a:t>Jyväskyla</a:t>
            </a:r>
            <a:r>
              <a:rPr lang="en-US" sz="1600" dirty="0"/>
              <a:t>̈, Finland, 3</a:t>
            </a:r>
            <a:r>
              <a:rPr lang="en-US" sz="1600" baseline="30000" dirty="0"/>
              <a:t>rd</a:t>
            </a:r>
            <a:r>
              <a:rPr lang="en-US" sz="1600" dirty="0"/>
              <a:t> June 2021   </a:t>
            </a:r>
          </a:p>
        </p:txBody>
      </p:sp>
    </p:spTree>
    <p:extLst>
      <p:ext uri="{BB962C8B-B14F-4D97-AF65-F5344CB8AC3E}">
        <p14:creationId xmlns:p14="http://schemas.microsoft.com/office/powerpoint/2010/main" val="1959432470"/>
      </p:ext>
    </p:extLst>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F7E8E-73E8-CE4F-AD73-5B3CC86187A4}"/>
              </a:ext>
            </a:extLst>
          </p:cNvPr>
          <p:cNvSpPr>
            <a:spLocks noGrp="1"/>
          </p:cNvSpPr>
          <p:nvPr>
            <p:ph type="title"/>
          </p:nvPr>
        </p:nvSpPr>
        <p:spPr>
          <a:xfrm>
            <a:off x="628650" y="346077"/>
            <a:ext cx="7886700" cy="799139"/>
          </a:xfrm>
        </p:spPr>
        <p:txBody>
          <a:bodyPr/>
          <a:lstStyle/>
          <a:p>
            <a:r>
              <a:rPr lang="en-GB" dirty="0"/>
              <a:t>Different perspectives</a:t>
            </a:r>
          </a:p>
        </p:txBody>
      </p:sp>
      <p:graphicFrame>
        <p:nvGraphicFramePr>
          <p:cNvPr id="4" name="Table 4">
            <a:extLst>
              <a:ext uri="{FF2B5EF4-FFF2-40B4-BE49-F238E27FC236}">
                <a16:creationId xmlns:a16="http://schemas.microsoft.com/office/drawing/2014/main" id="{65543B86-7907-D843-B03C-15377F768E51}"/>
              </a:ext>
            </a:extLst>
          </p:cNvPr>
          <p:cNvGraphicFramePr>
            <a:graphicFrameLocks noGrp="1"/>
          </p:cNvGraphicFramePr>
          <p:nvPr>
            <p:extLst>
              <p:ext uri="{D42A27DB-BD31-4B8C-83A1-F6EECF244321}">
                <p14:modId xmlns:p14="http://schemas.microsoft.com/office/powerpoint/2010/main" val="4048026208"/>
              </p:ext>
            </p:extLst>
          </p:nvPr>
        </p:nvGraphicFramePr>
        <p:xfrm>
          <a:off x="865632" y="1353285"/>
          <a:ext cx="7412736" cy="370840"/>
        </p:xfrm>
        <a:graphic>
          <a:graphicData uri="http://schemas.openxmlformats.org/drawingml/2006/table">
            <a:tbl>
              <a:tblPr bandRow="1">
                <a:tableStyleId>{5C22544A-7EE6-4342-B048-85BDC9FD1C3A}</a:tableStyleId>
              </a:tblPr>
              <a:tblGrid>
                <a:gridCol w="2010918">
                  <a:extLst>
                    <a:ext uri="{9D8B030D-6E8A-4147-A177-3AD203B41FA5}">
                      <a16:colId xmlns:a16="http://schemas.microsoft.com/office/drawing/2014/main" val="1996999387"/>
                    </a:ext>
                  </a:extLst>
                </a:gridCol>
                <a:gridCol w="5401818">
                  <a:extLst>
                    <a:ext uri="{9D8B030D-6E8A-4147-A177-3AD203B41FA5}">
                      <a16:colId xmlns:a16="http://schemas.microsoft.com/office/drawing/2014/main" val="2203304244"/>
                    </a:ext>
                  </a:extLst>
                </a:gridCol>
              </a:tblGrid>
              <a:tr h="370840">
                <a:tc>
                  <a:txBody>
                    <a:bodyPr/>
                    <a:lstStyle/>
                    <a:p>
                      <a:r>
                        <a:rPr lang="en-GB" dirty="0"/>
                        <a:t>Institutional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Expectations, standards, curriculum</a:t>
                      </a:r>
                    </a:p>
                  </a:txBody>
                  <a:tcPr/>
                </a:tc>
                <a:extLst>
                  <a:ext uri="{0D108BD9-81ED-4DB2-BD59-A6C34878D82A}">
                    <a16:rowId xmlns:a16="http://schemas.microsoft.com/office/drawing/2014/main" val="2502713477"/>
                  </a:ext>
                </a:extLst>
              </a:tr>
            </a:tbl>
          </a:graphicData>
        </a:graphic>
      </p:graphicFrame>
      <p:sp>
        <p:nvSpPr>
          <p:cNvPr id="6" name="TextBox 5">
            <a:extLst>
              <a:ext uri="{FF2B5EF4-FFF2-40B4-BE49-F238E27FC236}">
                <a16:creationId xmlns:a16="http://schemas.microsoft.com/office/drawing/2014/main" id="{5DA742D6-335A-4C55-8B13-9AD6EDD4AB78}"/>
              </a:ext>
            </a:extLst>
          </p:cNvPr>
          <p:cNvSpPr txBox="1"/>
          <p:nvPr/>
        </p:nvSpPr>
        <p:spPr>
          <a:xfrm>
            <a:off x="114300" y="2501679"/>
            <a:ext cx="4572000" cy="2031325"/>
          </a:xfrm>
          <a:prstGeom prst="rect">
            <a:avLst/>
          </a:prstGeom>
          <a:noFill/>
          <a:ln>
            <a:solidFill>
              <a:schemeClr val="accent1"/>
            </a:solidFill>
          </a:ln>
          <a:effectLst>
            <a:outerShdw blurRad="50800" dist="38100" dir="2700000" algn="tl" rotWithShape="0">
              <a:prstClr val="black">
                <a:alpha val="40000"/>
              </a:prstClr>
            </a:outerShdw>
          </a:effectLst>
        </p:spPr>
        <p:txBody>
          <a:bodyPr wrap="square">
            <a:spAutoFit/>
          </a:bodyPr>
          <a:lstStyle/>
          <a:p>
            <a:r>
              <a:rPr lang="en-GB" sz="1800" b="0" i="0" u="none" strike="noStrike" dirty="0">
                <a:solidFill>
                  <a:srgbClr val="000000"/>
                </a:solidFill>
                <a:effectLst/>
                <a:latin typeface="Courier New" panose="02070309020205020404" pitchFamily="49" charset="0"/>
              </a:rPr>
              <a:t>for you to be good at </a:t>
            </a:r>
            <a:r>
              <a:rPr lang="en-GB" dirty="0">
                <a:solidFill>
                  <a:srgbClr val="000000"/>
                </a:solidFill>
                <a:latin typeface="Courier New" panose="02070309020205020404" pitchFamily="49" charset="0"/>
              </a:rPr>
              <a:t>E</a:t>
            </a:r>
            <a:r>
              <a:rPr lang="en-GB" sz="1800" b="0" i="0" u="none" strike="noStrike" dirty="0">
                <a:solidFill>
                  <a:srgbClr val="000000"/>
                </a:solidFill>
                <a:effectLst/>
                <a:latin typeface="Courier New" panose="02070309020205020404" pitchFamily="49" charset="0"/>
              </a:rPr>
              <a:t>nglish (.) you would be achieving um (.) what’s it called now (.) greater depth at year six level (.) </a:t>
            </a:r>
            <a:r>
              <a:rPr lang="en-GB" sz="1800" b="0" i="0" u="none" strike="noStrike" dirty="0">
                <a:solidFill>
                  <a:srgbClr val="000000"/>
                </a:solidFill>
                <a:effectLst/>
                <a:latin typeface="Courier New" panose="02070309020205020404" pitchFamily="49" charset="0"/>
                <a:cs typeface="Courier New" panose="02070309020205020404" pitchFamily="49" charset="0"/>
              </a:rPr>
              <a:t>spelling, grammar, punctuation matter for any kind of standardised testing </a:t>
            </a:r>
            <a:endParaRPr lang="en-GB" dirty="0">
              <a:latin typeface="Courier New" panose="02070309020205020404" pitchFamily="49" charset="0"/>
              <a:cs typeface="Courier New" panose="02070309020205020404" pitchFamily="49" charset="0"/>
            </a:endParaRPr>
          </a:p>
        </p:txBody>
      </p:sp>
      <p:sp>
        <p:nvSpPr>
          <p:cNvPr id="8" name="TextBox 7">
            <a:extLst>
              <a:ext uri="{FF2B5EF4-FFF2-40B4-BE49-F238E27FC236}">
                <a16:creationId xmlns:a16="http://schemas.microsoft.com/office/drawing/2014/main" id="{3A2BDCE2-4194-41FE-95D6-D96C6A9D76B3}"/>
              </a:ext>
            </a:extLst>
          </p:cNvPr>
          <p:cNvSpPr txBox="1"/>
          <p:nvPr/>
        </p:nvSpPr>
        <p:spPr>
          <a:xfrm>
            <a:off x="5286375" y="2224680"/>
            <a:ext cx="3600450" cy="230832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r>
              <a:rPr lang="en-GB" sz="1800" b="0" i="0" u="none" strike="noStrike" dirty="0">
                <a:solidFill>
                  <a:srgbClr val="000000"/>
                </a:solidFill>
                <a:effectLst/>
                <a:latin typeface="Calibri" panose="020F0502020204030204" pitchFamily="34" charset="0"/>
              </a:rPr>
              <a:t>Teachers are put under lots of pressure by the expectation that all children should have the same targets. </a:t>
            </a:r>
          </a:p>
          <a:p>
            <a:r>
              <a:rPr lang="en-GB" sz="1800" b="0" i="0" u="none" strike="noStrike" dirty="0">
                <a:solidFill>
                  <a:srgbClr val="000000"/>
                </a:solidFill>
                <a:effectLst/>
                <a:latin typeface="Calibri" panose="020F0502020204030204" pitchFamily="34" charset="0"/>
              </a:rPr>
              <a:t>They know it is impossible for all pupils to have same targets because of cognitive ability and external circumstances, e.g. home life</a:t>
            </a:r>
            <a:r>
              <a:rPr lang="en-GB" dirty="0"/>
              <a:t> </a:t>
            </a:r>
          </a:p>
        </p:txBody>
      </p:sp>
      <p:sp>
        <p:nvSpPr>
          <p:cNvPr id="9" name="TextBox 8">
            <a:extLst>
              <a:ext uri="{FF2B5EF4-FFF2-40B4-BE49-F238E27FC236}">
                <a16:creationId xmlns:a16="http://schemas.microsoft.com/office/drawing/2014/main" id="{A1452DDF-9FA5-4BE4-8EF7-68CD98DAFF82}"/>
              </a:ext>
            </a:extLst>
          </p:cNvPr>
          <p:cNvSpPr txBox="1"/>
          <p:nvPr/>
        </p:nvSpPr>
        <p:spPr>
          <a:xfrm>
            <a:off x="2095500" y="5289271"/>
            <a:ext cx="4571999" cy="43088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r>
              <a:rPr lang="en-GB" sz="1800" b="0" i="0" u="none" strike="noStrike" dirty="0">
                <a:solidFill>
                  <a:srgbClr val="000000"/>
                </a:solidFill>
                <a:effectLst/>
                <a:latin typeface="Calibri" panose="020F0502020204030204" pitchFamily="34" charset="0"/>
              </a:rPr>
              <a:t>‘</a:t>
            </a:r>
            <a:r>
              <a:rPr lang="en-GB" sz="2200" b="0" i="0" u="none" strike="noStrike" dirty="0">
                <a:solidFill>
                  <a:srgbClr val="000000"/>
                </a:solidFill>
                <a:effectLst/>
                <a:latin typeface="Calibri" panose="020F0502020204030204" pitchFamily="34" charset="0"/>
              </a:rPr>
              <a:t>Backwards’, ‘unrealistic’, ‘ridiculous</a:t>
            </a:r>
            <a:r>
              <a:rPr lang="en-GB" sz="1800" b="0" i="0" u="none" strike="noStrike" dirty="0">
                <a:solidFill>
                  <a:srgbClr val="000000"/>
                </a:solidFill>
                <a:effectLst/>
                <a:latin typeface="Calibri" panose="020F0502020204030204" pitchFamily="34" charset="0"/>
              </a:rPr>
              <a:t>’</a:t>
            </a:r>
            <a:endParaRPr lang="en-GB" dirty="0"/>
          </a:p>
        </p:txBody>
      </p:sp>
    </p:spTree>
    <p:extLst>
      <p:ext uri="{BB962C8B-B14F-4D97-AF65-F5344CB8AC3E}">
        <p14:creationId xmlns:p14="http://schemas.microsoft.com/office/powerpoint/2010/main" val="1398354747"/>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F7E8E-73E8-CE4F-AD73-5B3CC86187A4}"/>
              </a:ext>
            </a:extLst>
          </p:cNvPr>
          <p:cNvSpPr>
            <a:spLocks noGrp="1"/>
          </p:cNvSpPr>
          <p:nvPr>
            <p:ph type="title"/>
          </p:nvPr>
        </p:nvSpPr>
        <p:spPr>
          <a:xfrm>
            <a:off x="628650" y="346077"/>
            <a:ext cx="7886700" cy="799139"/>
          </a:xfrm>
        </p:spPr>
        <p:txBody>
          <a:bodyPr/>
          <a:lstStyle/>
          <a:p>
            <a:r>
              <a:rPr lang="en-GB" dirty="0"/>
              <a:t>Different perspectives</a:t>
            </a:r>
          </a:p>
        </p:txBody>
      </p:sp>
      <p:graphicFrame>
        <p:nvGraphicFramePr>
          <p:cNvPr id="4" name="Table 4">
            <a:extLst>
              <a:ext uri="{FF2B5EF4-FFF2-40B4-BE49-F238E27FC236}">
                <a16:creationId xmlns:a16="http://schemas.microsoft.com/office/drawing/2014/main" id="{65543B86-7907-D843-B03C-15377F768E51}"/>
              </a:ext>
            </a:extLst>
          </p:cNvPr>
          <p:cNvGraphicFramePr>
            <a:graphicFrameLocks noGrp="1"/>
          </p:cNvGraphicFramePr>
          <p:nvPr/>
        </p:nvGraphicFramePr>
        <p:xfrm>
          <a:off x="865632" y="1353285"/>
          <a:ext cx="7412736" cy="370840"/>
        </p:xfrm>
        <a:graphic>
          <a:graphicData uri="http://schemas.openxmlformats.org/drawingml/2006/table">
            <a:tbl>
              <a:tblPr bandRow="1">
                <a:tableStyleId>{5C22544A-7EE6-4342-B048-85BDC9FD1C3A}</a:tableStyleId>
              </a:tblPr>
              <a:tblGrid>
                <a:gridCol w="2010918">
                  <a:extLst>
                    <a:ext uri="{9D8B030D-6E8A-4147-A177-3AD203B41FA5}">
                      <a16:colId xmlns:a16="http://schemas.microsoft.com/office/drawing/2014/main" val="1996999387"/>
                    </a:ext>
                  </a:extLst>
                </a:gridCol>
                <a:gridCol w="5401818">
                  <a:extLst>
                    <a:ext uri="{9D8B030D-6E8A-4147-A177-3AD203B41FA5}">
                      <a16:colId xmlns:a16="http://schemas.microsoft.com/office/drawing/2014/main" val="2203304244"/>
                    </a:ext>
                  </a:extLst>
                </a:gridCol>
              </a:tblGrid>
              <a:tr h="370840">
                <a:tc>
                  <a:txBody>
                    <a:bodyPr/>
                    <a:lstStyle/>
                    <a:p>
                      <a:r>
                        <a:rPr lang="en-GB" dirty="0"/>
                        <a:t>Institutional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Expectations, standards, curriculum</a:t>
                      </a:r>
                    </a:p>
                  </a:txBody>
                  <a:tcPr/>
                </a:tc>
                <a:extLst>
                  <a:ext uri="{0D108BD9-81ED-4DB2-BD59-A6C34878D82A}">
                    <a16:rowId xmlns:a16="http://schemas.microsoft.com/office/drawing/2014/main" val="2502713477"/>
                  </a:ext>
                </a:extLst>
              </a:tr>
            </a:tbl>
          </a:graphicData>
        </a:graphic>
      </p:graphicFrame>
      <p:sp>
        <p:nvSpPr>
          <p:cNvPr id="6" name="TextBox 5">
            <a:extLst>
              <a:ext uri="{FF2B5EF4-FFF2-40B4-BE49-F238E27FC236}">
                <a16:creationId xmlns:a16="http://schemas.microsoft.com/office/drawing/2014/main" id="{5DA742D6-335A-4C55-8B13-9AD6EDD4AB78}"/>
              </a:ext>
            </a:extLst>
          </p:cNvPr>
          <p:cNvSpPr txBox="1"/>
          <p:nvPr/>
        </p:nvSpPr>
        <p:spPr>
          <a:xfrm>
            <a:off x="114300" y="1932194"/>
            <a:ext cx="4572000" cy="2862322"/>
          </a:xfrm>
          <a:prstGeom prst="rect">
            <a:avLst/>
          </a:prstGeom>
          <a:noFill/>
          <a:ln>
            <a:solidFill>
              <a:schemeClr val="accent1"/>
            </a:solidFill>
          </a:ln>
          <a:effectLst>
            <a:outerShdw blurRad="50800" dist="38100" dir="2700000" algn="tl" rotWithShape="0">
              <a:prstClr val="black">
                <a:alpha val="40000"/>
              </a:prstClr>
            </a:outerShdw>
          </a:effectLst>
        </p:spPr>
        <p:txBody>
          <a:bodyPr wrap="square">
            <a:spAutoFit/>
          </a:bodyPr>
          <a:lstStyle/>
          <a:p>
            <a:r>
              <a:rPr lang="en-GB" sz="1800" b="0" i="0" u="none" strike="noStrike" dirty="0">
                <a:solidFill>
                  <a:srgbClr val="000000"/>
                </a:solidFill>
                <a:effectLst/>
                <a:latin typeface="Courier New" panose="02070309020205020404" pitchFamily="49" charset="0"/>
              </a:rPr>
              <a:t>Erm I think  that some staff are better at it than others () I know that b I think maybe myself and my w- the my w the colleague from south </a:t>
            </a:r>
            <a:r>
              <a:rPr lang="en-GB" sz="1800" b="0" i="0" u="none" strike="noStrike" dirty="0" err="1">
                <a:solidFill>
                  <a:srgbClr val="000000"/>
                </a:solidFill>
                <a:effectLst/>
                <a:latin typeface="Courier New" panose="02070309020205020404" pitchFamily="49" charset="0"/>
              </a:rPr>
              <a:t>africa</a:t>
            </a:r>
            <a:r>
              <a:rPr lang="en-GB" sz="1800" b="0" i="0" u="none" strike="noStrike" dirty="0">
                <a:solidFill>
                  <a:srgbClr val="000000"/>
                </a:solidFill>
                <a:effectLst/>
                <a:latin typeface="Courier New" panose="02070309020205020404" pitchFamily="49" charset="0"/>
              </a:rPr>
              <a:t> we can re- we’re like grammar </a:t>
            </a:r>
            <a:r>
              <a:rPr lang="en-GB" sz="1800" b="0" i="0" u="none" strike="noStrike" dirty="0" err="1">
                <a:solidFill>
                  <a:srgbClr val="000000"/>
                </a:solidFill>
                <a:effectLst/>
                <a:latin typeface="Courier New" panose="02070309020205020404" pitchFamily="49" charset="0"/>
              </a:rPr>
              <a:t>nazis</a:t>
            </a:r>
            <a:r>
              <a:rPr lang="en-GB" sz="1800" b="0" i="0" u="none" strike="noStrike" dirty="0">
                <a:solidFill>
                  <a:srgbClr val="000000"/>
                </a:solidFill>
                <a:effectLst/>
                <a:latin typeface="Courier New" panose="02070309020205020404" pitchFamily="49" charset="0"/>
              </a:rPr>
              <a:t> We really push on it and we really shove it and we really go as far as we can because of the nature of the testing at the end </a:t>
            </a:r>
            <a:endParaRPr lang="en-GB" dirty="0">
              <a:latin typeface="Courier New" panose="02070309020205020404" pitchFamily="49" charset="0"/>
              <a:cs typeface="Courier New" panose="02070309020205020404" pitchFamily="49" charset="0"/>
            </a:endParaRPr>
          </a:p>
        </p:txBody>
      </p:sp>
      <p:sp>
        <p:nvSpPr>
          <p:cNvPr id="8" name="TextBox 7">
            <a:extLst>
              <a:ext uri="{FF2B5EF4-FFF2-40B4-BE49-F238E27FC236}">
                <a16:creationId xmlns:a16="http://schemas.microsoft.com/office/drawing/2014/main" id="{3A2BDCE2-4194-41FE-95D6-D96C6A9D76B3}"/>
              </a:ext>
            </a:extLst>
          </p:cNvPr>
          <p:cNvSpPr txBox="1"/>
          <p:nvPr/>
        </p:nvSpPr>
        <p:spPr>
          <a:xfrm>
            <a:off x="5286375" y="1908023"/>
            <a:ext cx="3600450" cy="313932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r>
              <a:rPr lang="en-GB" sz="1800" b="0" i="0" u="none" strike="noStrike" dirty="0">
                <a:solidFill>
                  <a:srgbClr val="000000"/>
                </a:solidFill>
                <a:effectLst/>
                <a:latin typeface="Calibri" panose="020F0502020204030204" pitchFamily="34" charset="0"/>
              </a:rPr>
              <a:t>Part of good English is meeting the government expectations for end of </a:t>
            </a:r>
            <a:r>
              <a:rPr lang="en-GB" sz="1800" b="0" i="0" u="none" strike="noStrike" dirty="0" err="1">
                <a:solidFill>
                  <a:srgbClr val="000000"/>
                </a:solidFill>
                <a:effectLst/>
                <a:latin typeface="Calibri" panose="020F0502020204030204" pitchFamily="34" charset="0"/>
              </a:rPr>
              <a:t>yr</a:t>
            </a:r>
            <a:r>
              <a:rPr lang="en-GB" sz="1800" b="0" i="0" u="none" strike="noStrike" dirty="0">
                <a:solidFill>
                  <a:srgbClr val="000000"/>
                </a:solidFill>
                <a:effectLst/>
                <a:latin typeface="Calibri" panose="020F0502020204030204" pitchFamily="34" charset="0"/>
              </a:rPr>
              <a:t> 6: </a:t>
            </a:r>
            <a:r>
              <a:rPr lang="en-GB" sz="1800" b="0" i="0" u="none" strike="noStrike" dirty="0">
                <a:solidFill>
                  <a:srgbClr val="000000"/>
                </a:solidFill>
                <a:effectLst/>
                <a:latin typeface="Courier New" panose="02070309020205020404" pitchFamily="49" charset="0"/>
                <a:cs typeface="Courier New" panose="02070309020205020404" pitchFamily="49" charset="0"/>
              </a:rPr>
              <a:t>age-related expectations in writing: (.) and age-related expectations in spelling (.) grammar (.) punctuation. </a:t>
            </a:r>
          </a:p>
          <a:p>
            <a:r>
              <a:rPr lang="en-GB" sz="1800" b="0" i="0" u="none" strike="noStrike" dirty="0">
                <a:solidFill>
                  <a:srgbClr val="000000"/>
                </a:solidFill>
                <a:effectLst/>
                <a:latin typeface="Calibri" panose="020F0502020204030204" pitchFamily="34" charset="0"/>
              </a:rPr>
              <a:t>Aim to get them as close to the goal as possible for them, so they reach it sooner post-primary school</a:t>
            </a:r>
            <a:endParaRPr lang="en-GB" dirty="0"/>
          </a:p>
        </p:txBody>
      </p:sp>
      <p:sp>
        <p:nvSpPr>
          <p:cNvPr id="7" name="TextBox 6">
            <a:extLst>
              <a:ext uri="{FF2B5EF4-FFF2-40B4-BE49-F238E27FC236}">
                <a16:creationId xmlns:a16="http://schemas.microsoft.com/office/drawing/2014/main" id="{398AC5BB-C4C4-4EBC-B6D7-09FD0BBB222D}"/>
              </a:ext>
            </a:extLst>
          </p:cNvPr>
          <p:cNvSpPr txBox="1"/>
          <p:nvPr/>
        </p:nvSpPr>
        <p:spPr>
          <a:xfrm>
            <a:off x="2152650" y="5682316"/>
            <a:ext cx="4571999" cy="43088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ctr"/>
            <a:r>
              <a:rPr lang="en-GB" sz="1800" b="0" i="0" u="none" strike="noStrike" dirty="0">
                <a:solidFill>
                  <a:srgbClr val="000000"/>
                </a:solidFill>
                <a:effectLst/>
                <a:latin typeface="Calibri" panose="020F0502020204030204" pitchFamily="34" charset="0"/>
              </a:rPr>
              <a:t>‘</a:t>
            </a:r>
            <a:r>
              <a:rPr lang="en-GB" sz="2200" b="0" i="0" u="none" strike="noStrike" dirty="0">
                <a:solidFill>
                  <a:srgbClr val="000000"/>
                </a:solidFill>
                <a:effectLst/>
                <a:latin typeface="Calibri" panose="020F0502020204030204" pitchFamily="34" charset="0"/>
              </a:rPr>
              <a:t>high expectations</a:t>
            </a:r>
            <a:r>
              <a:rPr lang="en-GB" sz="1800" b="0" i="0" u="none" strike="noStrike" dirty="0">
                <a:solidFill>
                  <a:srgbClr val="000000"/>
                </a:solidFill>
                <a:effectLst/>
                <a:latin typeface="Calibri" panose="020F0502020204030204" pitchFamily="34" charset="0"/>
              </a:rPr>
              <a:t>’</a:t>
            </a:r>
            <a:endParaRPr lang="en-GB" dirty="0"/>
          </a:p>
        </p:txBody>
      </p:sp>
    </p:spTree>
    <p:extLst>
      <p:ext uri="{BB962C8B-B14F-4D97-AF65-F5344CB8AC3E}">
        <p14:creationId xmlns:p14="http://schemas.microsoft.com/office/powerpoint/2010/main" val="337889327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F7E8E-73E8-CE4F-AD73-5B3CC86187A4}"/>
              </a:ext>
            </a:extLst>
          </p:cNvPr>
          <p:cNvSpPr>
            <a:spLocks noGrp="1"/>
          </p:cNvSpPr>
          <p:nvPr>
            <p:ph type="title"/>
          </p:nvPr>
        </p:nvSpPr>
        <p:spPr>
          <a:xfrm>
            <a:off x="628650" y="346077"/>
            <a:ext cx="7886700" cy="799139"/>
          </a:xfrm>
        </p:spPr>
        <p:txBody>
          <a:bodyPr/>
          <a:lstStyle/>
          <a:p>
            <a:r>
              <a:rPr lang="en-GB" dirty="0"/>
              <a:t>Different perspectives</a:t>
            </a:r>
          </a:p>
        </p:txBody>
      </p:sp>
      <p:graphicFrame>
        <p:nvGraphicFramePr>
          <p:cNvPr id="4" name="Table 4">
            <a:extLst>
              <a:ext uri="{FF2B5EF4-FFF2-40B4-BE49-F238E27FC236}">
                <a16:creationId xmlns:a16="http://schemas.microsoft.com/office/drawing/2014/main" id="{65543B86-7907-D843-B03C-15377F768E51}"/>
              </a:ext>
            </a:extLst>
          </p:cNvPr>
          <p:cNvGraphicFramePr>
            <a:graphicFrameLocks noGrp="1"/>
          </p:cNvGraphicFramePr>
          <p:nvPr>
            <p:extLst>
              <p:ext uri="{D42A27DB-BD31-4B8C-83A1-F6EECF244321}">
                <p14:modId xmlns:p14="http://schemas.microsoft.com/office/powerpoint/2010/main" val="2625084568"/>
              </p:ext>
            </p:extLst>
          </p:nvPr>
        </p:nvGraphicFramePr>
        <p:xfrm>
          <a:off x="865632" y="1353285"/>
          <a:ext cx="7412736" cy="1010920"/>
        </p:xfrm>
        <a:graphic>
          <a:graphicData uri="http://schemas.openxmlformats.org/drawingml/2006/table">
            <a:tbl>
              <a:tblPr bandRow="1">
                <a:tableStyleId>{5C22544A-7EE6-4342-B048-85BDC9FD1C3A}</a:tableStyleId>
              </a:tblPr>
              <a:tblGrid>
                <a:gridCol w="2010918">
                  <a:extLst>
                    <a:ext uri="{9D8B030D-6E8A-4147-A177-3AD203B41FA5}">
                      <a16:colId xmlns:a16="http://schemas.microsoft.com/office/drawing/2014/main" val="1996999387"/>
                    </a:ext>
                  </a:extLst>
                </a:gridCol>
                <a:gridCol w="5401818">
                  <a:extLst>
                    <a:ext uri="{9D8B030D-6E8A-4147-A177-3AD203B41FA5}">
                      <a16:colId xmlns:a16="http://schemas.microsoft.com/office/drawing/2014/main" val="2203304244"/>
                    </a:ext>
                  </a:extLst>
                </a:gridCol>
              </a:tblGrid>
              <a:tr h="370840">
                <a:tc>
                  <a:txBody>
                    <a:bodyPr/>
                    <a:lstStyle/>
                    <a:p>
                      <a:r>
                        <a:rPr lang="en-GB" dirty="0"/>
                        <a:t>Institutional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Expectations, standards, curriculum</a:t>
                      </a:r>
                    </a:p>
                  </a:txBody>
                  <a:tcPr/>
                </a:tc>
                <a:extLst>
                  <a:ext uri="{0D108BD9-81ED-4DB2-BD59-A6C34878D82A}">
                    <a16:rowId xmlns:a16="http://schemas.microsoft.com/office/drawing/2014/main" val="2502713477"/>
                  </a:ext>
                </a:extLst>
              </a:tr>
              <a:tr h="370840">
                <a:tc>
                  <a:txBody>
                    <a:bodyPr/>
                    <a:lstStyle/>
                    <a:p>
                      <a:r>
                        <a:rPr lang="en-GB" dirty="0"/>
                        <a:t>Teachers: personal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Communicate, get by, creativity (conflicted/ contradictory)</a:t>
                      </a:r>
                    </a:p>
                  </a:txBody>
                  <a:tcPr/>
                </a:tc>
                <a:extLst>
                  <a:ext uri="{0D108BD9-81ED-4DB2-BD59-A6C34878D82A}">
                    <a16:rowId xmlns:a16="http://schemas.microsoft.com/office/drawing/2014/main" val="748700249"/>
                  </a:ext>
                </a:extLst>
              </a:tr>
            </a:tbl>
          </a:graphicData>
        </a:graphic>
      </p:graphicFrame>
      <p:sp>
        <p:nvSpPr>
          <p:cNvPr id="5" name="TextBox 4">
            <a:extLst>
              <a:ext uri="{FF2B5EF4-FFF2-40B4-BE49-F238E27FC236}">
                <a16:creationId xmlns:a16="http://schemas.microsoft.com/office/drawing/2014/main" id="{52EE85FE-E23A-4F6C-8F70-90B1707C36FA}"/>
              </a:ext>
            </a:extLst>
          </p:cNvPr>
          <p:cNvSpPr txBox="1"/>
          <p:nvPr/>
        </p:nvSpPr>
        <p:spPr>
          <a:xfrm>
            <a:off x="190500" y="2572274"/>
            <a:ext cx="3295650" cy="2031325"/>
          </a:xfrm>
          <a:prstGeom prst="rect">
            <a:avLst/>
          </a:prstGeom>
          <a:noFill/>
          <a:ln>
            <a:solidFill>
              <a:schemeClr val="lt1">
                <a:hueOff val="0"/>
                <a:satOff val="0"/>
                <a:lumOff val="0"/>
              </a:schemeClr>
            </a:solidFill>
          </a:ln>
          <a:effectLst>
            <a:outerShdw blurRad="50800" dist="38100" dir="2700000" algn="tl" rotWithShape="0">
              <a:prstClr val="black">
                <a:alpha val="40000"/>
              </a:prstClr>
            </a:outerShdw>
          </a:effectLst>
        </p:spPr>
        <p:txBody>
          <a:bodyPr wrap="square">
            <a:spAutoFit/>
          </a:bodyPr>
          <a:lstStyle/>
          <a:p>
            <a:r>
              <a:rPr lang="en-GB" sz="1800" b="0" i="0" u="none" strike="noStrike" dirty="0">
                <a:solidFill>
                  <a:srgbClr val="000000"/>
                </a:solidFill>
                <a:effectLst/>
                <a:latin typeface="Calibri" panose="020F0502020204030204" pitchFamily="34" charset="0"/>
              </a:rPr>
              <a:t>From a personal POV, good English is understanding others, being understood and being able to communicate. Contrasts with school's POV which is much more grammar-based and about standardisation</a:t>
            </a:r>
            <a:r>
              <a:rPr lang="en-GB" dirty="0"/>
              <a:t> </a:t>
            </a:r>
          </a:p>
        </p:txBody>
      </p:sp>
      <p:sp>
        <p:nvSpPr>
          <p:cNvPr id="7" name="TextBox 6">
            <a:extLst>
              <a:ext uri="{FF2B5EF4-FFF2-40B4-BE49-F238E27FC236}">
                <a16:creationId xmlns:a16="http://schemas.microsoft.com/office/drawing/2014/main" id="{F88D0BF7-85F0-4D3F-9C1E-9DAC24D28914}"/>
              </a:ext>
            </a:extLst>
          </p:cNvPr>
          <p:cNvSpPr txBox="1"/>
          <p:nvPr/>
        </p:nvSpPr>
        <p:spPr>
          <a:xfrm>
            <a:off x="3629025" y="2572274"/>
            <a:ext cx="5324475" cy="3293209"/>
          </a:xfrm>
          <a:prstGeom prst="rect">
            <a:avLst/>
          </a:prstGeom>
          <a:noFill/>
        </p:spPr>
        <p:txBody>
          <a:bodyPr wrap="square">
            <a:spAutoFit/>
          </a:bodyPr>
          <a:lstStyle/>
          <a:p>
            <a:r>
              <a:rPr lang="en-GB" sz="1600" b="0" i="0" u="none" strike="noStrike" dirty="0">
                <a:solidFill>
                  <a:srgbClr val="000000"/>
                </a:solidFill>
                <a:effectLst/>
                <a:latin typeface="Calibri" panose="020F0502020204030204" pitchFamily="34" charset="0"/>
              </a:rPr>
              <a:t>Conflicted as to whether being able to communicate takes priority, or whether it is only 'good' English if grammar etc. are correct: </a:t>
            </a:r>
            <a:r>
              <a:rPr lang="en-GB" sz="1600" b="0" i="0" u="none" strike="noStrike" dirty="0">
                <a:solidFill>
                  <a:srgbClr val="000000"/>
                </a:solidFill>
                <a:effectLst/>
                <a:latin typeface="Courier New" panose="02070309020205020404" pitchFamily="49" charset="0"/>
              </a:rPr>
              <a:t>you know we get by on so much communication particularly (.) text speak and things like this nowadays where you can still be understood (.) but as an </a:t>
            </a:r>
            <a:r>
              <a:rPr lang="en-GB" sz="1600" b="0" i="0" u="none" strike="noStrike" dirty="0" err="1">
                <a:solidFill>
                  <a:srgbClr val="000000"/>
                </a:solidFill>
                <a:effectLst/>
                <a:latin typeface="Courier New" panose="02070309020205020404" pitchFamily="49" charset="0"/>
              </a:rPr>
              <a:t>english</a:t>
            </a:r>
            <a:r>
              <a:rPr lang="en-GB" sz="1600" b="0" i="0" u="none" strike="noStrike" dirty="0">
                <a:solidFill>
                  <a:srgbClr val="000000"/>
                </a:solidFill>
                <a:effectLst/>
                <a:latin typeface="Courier New" panose="02070309020205020404" pitchFamily="49" charset="0"/>
              </a:rPr>
              <a:t> graduate </a:t>
            </a:r>
            <a:r>
              <a:rPr lang="en-GB" sz="1600" b="0" i="0" u="none" strike="noStrike" dirty="0" err="1">
                <a:solidFill>
                  <a:srgbClr val="000000"/>
                </a:solidFill>
                <a:effectLst/>
                <a:latin typeface="Courier New" panose="02070309020205020404" pitchFamily="49" charset="0"/>
              </a:rPr>
              <a:t>im</a:t>
            </a:r>
            <a:r>
              <a:rPr lang="en-GB" sz="1600" b="0" i="0" u="none" strike="noStrike" dirty="0">
                <a:solidFill>
                  <a:srgbClr val="000000"/>
                </a:solidFill>
                <a:effectLst/>
                <a:latin typeface="Courier New" panose="02070309020205020404" pitchFamily="49" charset="0"/>
              </a:rPr>
              <a:t> still thinking you know come on! (.) verb tenses</a:t>
            </a:r>
            <a:r>
              <a:rPr lang="en-GB" sz="1600" b="0" i="0" u="none" strike="noStrike" dirty="0">
                <a:solidFill>
                  <a:srgbClr val="000000"/>
                </a:solidFill>
                <a:effectLst/>
                <a:latin typeface="Calibri" panose="020F0502020204030204" pitchFamily="34" charset="0"/>
              </a:rPr>
              <a:t> ________________________________________ </a:t>
            </a:r>
          </a:p>
          <a:p>
            <a:r>
              <a:rPr lang="en-GB" sz="1600" b="0" i="0" u="none" strike="noStrike" dirty="0">
                <a:solidFill>
                  <a:srgbClr val="000000"/>
                </a:solidFill>
                <a:effectLst/>
                <a:latin typeface="Courier New" panose="02070309020205020404" pitchFamily="49" charset="0"/>
              </a:rPr>
              <a:t>but at the same point maybe its all for nothing because if we can all understand each other (.) </a:t>
            </a:r>
            <a:r>
              <a:rPr lang="en-GB" sz="1600" b="0" i="0" u="none" strike="noStrike" dirty="0" err="1">
                <a:solidFill>
                  <a:srgbClr val="000000"/>
                </a:solidFill>
                <a:effectLst/>
                <a:latin typeface="Courier New" panose="02070309020205020404" pitchFamily="49" charset="0"/>
              </a:rPr>
              <a:t>thats</a:t>
            </a:r>
            <a:r>
              <a:rPr lang="en-GB" sz="1600" b="0" i="0" u="none" strike="noStrike" dirty="0">
                <a:solidFill>
                  <a:srgbClr val="000000"/>
                </a:solidFill>
                <a:effectLst/>
                <a:latin typeface="Courier New" panose="02070309020205020404" pitchFamily="49" charset="0"/>
              </a:rPr>
              <a:t> at the [...] of the matter </a:t>
            </a:r>
            <a:endParaRPr lang="en-GB" sz="1600" dirty="0"/>
          </a:p>
        </p:txBody>
      </p:sp>
    </p:spTree>
    <p:extLst>
      <p:ext uri="{BB962C8B-B14F-4D97-AF65-F5344CB8AC3E}">
        <p14:creationId xmlns:p14="http://schemas.microsoft.com/office/powerpoint/2010/main" val="3797303781"/>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F7E8E-73E8-CE4F-AD73-5B3CC86187A4}"/>
              </a:ext>
            </a:extLst>
          </p:cNvPr>
          <p:cNvSpPr>
            <a:spLocks noGrp="1"/>
          </p:cNvSpPr>
          <p:nvPr>
            <p:ph type="title"/>
          </p:nvPr>
        </p:nvSpPr>
        <p:spPr>
          <a:xfrm>
            <a:off x="628650" y="346077"/>
            <a:ext cx="7886700" cy="799139"/>
          </a:xfrm>
        </p:spPr>
        <p:txBody>
          <a:bodyPr/>
          <a:lstStyle/>
          <a:p>
            <a:r>
              <a:rPr lang="en-GB" dirty="0"/>
              <a:t>Different perspectives</a:t>
            </a:r>
          </a:p>
        </p:txBody>
      </p:sp>
      <p:graphicFrame>
        <p:nvGraphicFramePr>
          <p:cNvPr id="4" name="Table 4">
            <a:extLst>
              <a:ext uri="{FF2B5EF4-FFF2-40B4-BE49-F238E27FC236}">
                <a16:creationId xmlns:a16="http://schemas.microsoft.com/office/drawing/2014/main" id="{65543B86-7907-D843-B03C-15377F768E51}"/>
              </a:ext>
            </a:extLst>
          </p:cNvPr>
          <p:cNvGraphicFramePr>
            <a:graphicFrameLocks noGrp="1"/>
          </p:cNvGraphicFramePr>
          <p:nvPr>
            <p:extLst>
              <p:ext uri="{D42A27DB-BD31-4B8C-83A1-F6EECF244321}">
                <p14:modId xmlns:p14="http://schemas.microsoft.com/office/powerpoint/2010/main" val="4136834684"/>
              </p:ext>
            </p:extLst>
          </p:nvPr>
        </p:nvGraphicFramePr>
        <p:xfrm>
          <a:off x="865632" y="1353285"/>
          <a:ext cx="7412736" cy="1112520"/>
        </p:xfrm>
        <a:graphic>
          <a:graphicData uri="http://schemas.openxmlformats.org/drawingml/2006/table">
            <a:tbl>
              <a:tblPr bandRow="1">
                <a:tableStyleId>{5C22544A-7EE6-4342-B048-85BDC9FD1C3A}</a:tableStyleId>
              </a:tblPr>
              <a:tblGrid>
                <a:gridCol w="2010918">
                  <a:extLst>
                    <a:ext uri="{9D8B030D-6E8A-4147-A177-3AD203B41FA5}">
                      <a16:colId xmlns:a16="http://schemas.microsoft.com/office/drawing/2014/main" val="1996999387"/>
                    </a:ext>
                  </a:extLst>
                </a:gridCol>
                <a:gridCol w="5401818">
                  <a:extLst>
                    <a:ext uri="{9D8B030D-6E8A-4147-A177-3AD203B41FA5}">
                      <a16:colId xmlns:a16="http://schemas.microsoft.com/office/drawing/2014/main" val="2203304244"/>
                    </a:ext>
                  </a:extLst>
                </a:gridCol>
              </a:tblGrid>
              <a:tr h="370840">
                <a:tc>
                  <a:txBody>
                    <a:bodyPr/>
                    <a:lstStyle/>
                    <a:p>
                      <a:r>
                        <a:rPr lang="en-GB" dirty="0"/>
                        <a:t>Institutional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Expectations, standards, curriculum</a:t>
                      </a:r>
                    </a:p>
                  </a:txBody>
                  <a:tcPr/>
                </a:tc>
                <a:extLst>
                  <a:ext uri="{0D108BD9-81ED-4DB2-BD59-A6C34878D82A}">
                    <a16:rowId xmlns:a16="http://schemas.microsoft.com/office/drawing/2014/main" val="2502713477"/>
                  </a:ext>
                </a:extLst>
              </a:tr>
              <a:tr h="370840">
                <a:tc>
                  <a:txBody>
                    <a:bodyPr/>
                    <a:lstStyle/>
                    <a:p>
                      <a:r>
                        <a:rPr lang="en-GB" dirty="0"/>
                        <a:t>Teachers: personal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Communicate, get by, read it, speak it, creativity</a:t>
                      </a:r>
                    </a:p>
                  </a:txBody>
                  <a:tcPr/>
                </a:tc>
                <a:extLst>
                  <a:ext uri="{0D108BD9-81ED-4DB2-BD59-A6C34878D82A}">
                    <a16:rowId xmlns:a16="http://schemas.microsoft.com/office/drawing/2014/main" val="748700249"/>
                  </a:ext>
                </a:extLst>
              </a:tr>
              <a:tr h="370840">
                <a:tc>
                  <a:txBody>
                    <a:bodyPr/>
                    <a:lstStyle/>
                    <a:p>
                      <a:r>
                        <a:rPr lang="en-GB" dirty="0"/>
                        <a:t>Parents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Expectations, anxieties, capacity to support</a:t>
                      </a:r>
                    </a:p>
                  </a:txBody>
                  <a:tcPr/>
                </a:tc>
                <a:extLst>
                  <a:ext uri="{0D108BD9-81ED-4DB2-BD59-A6C34878D82A}">
                    <a16:rowId xmlns:a16="http://schemas.microsoft.com/office/drawing/2014/main" val="3187064185"/>
                  </a:ext>
                </a:extLst>
              </a:tr>
            </a:tbl>
          </a:graphicData>
        </a:graphic>
      </p:graphicFrame>
      <p:sp>
        <p:nvSpPr>
          <p:cNvPr id="5" name="TextBox 4">
            <a:extLst>
              <a:ext uri="{FF2B5EF4-FFF2-40B4-BE49-F238E27FC236}">
                <a16:creationId xmlns:a16="http://schemas.microsoft.com/office/drawing/2014/main" id="{0170D7F3-1131-4029-8CD9-45FB127C62C4}"/>
              </a:ext>
            </a:extLst>
          </p:cNvPr>
          <p:cNvSpPr txBox="1"/>
          <p:nvPr/>
        </p:nvSpPr>
        <p:spPr>
          <a:xfrm>
            <a:off x="3867149" y="2673874"/>
            <a:ext cx="4886325" cy="3108543"/>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lt1">
                <a:hueOff val="0"/>
                <a:satOff val="0"/>
                <a:lumOff val="0"/>
              </a:schemeClr>
            </a:solidFill>
          </a:ln>
        </p:spPr>
        <p:txBody>
          <a:bodyPr wrap="square">
            <a:spAutoFit/>
          </a:bodyPr>
          <a:lstStyle/>
          <a:p>
            <a:r>
              <a:rPr lang="en-GB" sz="1400" b="0" i="0" u="none" strike="noStrike" dirty="0">
                <a:solidFill>
                  <a:srgbClr val="000000"/>
                </a:solidFill>
                <a:effectLst/>
                <a:latin typeface="Calibri" panose="020F0502020204030204" pitchFamily="34" charset="0"/>
              </a:rPr>
              <a:t>Parents in the area of the school tend to be quite young, some don't come from backgrounds where education is valued as a priority: </a:t>
            </a:r>
          </a:p>
          <a:p>
            <a:endParaRPr lang="en-GB" sz="1400" dirty="0">
              <a:solidFill>
                <a:srgbClr val="000000"/>
              </a:solidFill>
              <a:latin typeface="Calibri" panose="020F0502020204030204" pitchFamily="34" charset="0"/>
            </a:endParaRPr>
          </a:p>
          <a:p>
            <a:r>
              <a:rPr lang="en-GB" sz="1400" b="0" i="0" u="none" strike="noStrike" dirty="0">
                <a:solidFill>
                  <a:srgbClr val="000000"/>
                </a:solidFill>
                <a:effectLst/>
                <a:latin typeface="Courier New" panose="02070309020205020404" pitchFamily="49" charset="0"/>
              </a:rPr>
              <a:t>we: finished the PE lesson little bit early (.) </a:t>
            </a:r>
            <a:r>
              <a:rPr lang="en-GB" sz="1400" b="0" i="0" u="none" strike="noStrike" dirty="0" err="1">
                <a:solidFill>
                  <a:srgbClr val="000000"/>
                </a:solidFill>
                <a:effectLst/>
                <a:latin typeface="Courier New" panose="02070309020205020404" pitchFamily="49" charset="0"/>
              </a:rPr>
              <a:t>an:d</a:t>
            </a:r>
            <a:r>
              <a:rPr lang="en-GB" sz="1400" b="0" i="0" u="none" strike="noStrike" dirty="0">
                <a:solidFill>
                  <a:srgbClr val="000000"/>
                </a:solidFill>
                <a:effectLst/>
                <a:latin typeface="Courier New" panose="02070309020205020404" pitchFamily="49" charset="0"/>
              </a:rPr>
              <a:t> seven or eight minutes so I said to one of our boys who’d been at the school for a while (.) go pick your favourite book and we’ll do a little story before we finish (.) and he came and picked the Gruffalo (.) and every kid who’d been in our school from F1 went yes:: Gruffalo (.) and (.) almost every kid who hadn’t been through our foundation stage didn’t have a clue what it was (.) </a:t>
            </a:r>
            <a:endParaRPr lang="en-GB" sz="1400" dirty="0"/>
          </a:p>
        </p:txBody>
      </p:sp>
      <p:sp>
        <p:nvSpPr>
          <p:cNvPr id="7" name="TextBox 6">
            <a:extLst>
              <a:ext uri="{FF2B5EF4-FFF2-40B4-BE49-F238E27FC236}">
                <a16:creationId xmlns:a16="http://schemas.microsoft.com/office/drawing/2014/main" id="{B991E8B7-7592-499C-88D3-0FDDF2D31700}"/>
              </a:ext>
            </a:extLst>
          </p:cNvPr>
          <p:cNvSpPr txBox="1"/>
          <p:nvPr/>
        </p:nvSpPr>
        <p:spPr>
          <a:xfrm>
            <a:off x="257175" y="2622729"/>
            <a:ext cx="2914650" cy="304698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lt1">
                <a:hueOff val="0"/>
                <a:satOff val="0"/>
                <a:lumOff val="0"/>
              </a:schemeClr>
            </a:solidFill>
          </a:ln>
        </p:spPr>
        <p:txBody>
          <a:bodyPr wrap="square">
            <a:spAutoFit/>
          </a:bodyPr>
          <a:lstStyle/>
          <a:p>
            <a:r>
              <a:rPr lang="en-GB" sz="1600" b="0" i="0" u="none" strike="noStrike" dirty="0">
                <a:solidFill>
                  <a:srgbClr val="000000"/>
                </a:solidFill>
                <a:effectLst/>
                <a:latin typeface="Calibri" panose="020F0502020204030204" pitchFamily="34" charset="0"/>
              </a:rPr>
              <a:t>Parents' habits can influence their children's use of English: </a:t>
            </a:r>
          </a:p>
          <a:p>
            <a:endParaRPr lang="en-GB" sz="1600" dirty="0">
              <a:solidFill>
                <a:srgbClr val="000000"/>
              </a:solidFill>
              <a:latin typeface="Calibri" panose="020F0502020204030204" pitchFamily="34" charset="0"/>
            </a:endParaRPr>
          </a:p>
          <a:p>
            <a:r>
              <a:rPr lang="en-GB" sz="1600" b="0" i="0" u="none" strike="noStrike" dirty="0">
                <a:solidFill>
                  <a:srgbClr val="000000"/>
                </a:solidFill>
                <a:effectLst/>
                <a:latin typeface="Courier New" panose="02070309020205020404" pitchFamily="49" charset="0"/>
              </a:rPr>
              <a:t>the problem that we have with a  lot of the () e </a:t>
            </a:r>
            <a:r>
              <a:rPr lang="en-GB" sz="1600" b="0" i="0" u="none" strike="noStrike" dirty="0" err="1">
                <a:solidFill>
                  <a:srgbClr val="000000"/>
                </a:solidFill>
                <a:effectLst/>
                <a:latin typeface="Courier New" panose="02070309020205020404" pitchFamily="49" charset="0"/>
              </a:rPr>
              <a:t>english</a:t>
            </a:r>
            <a:r>
              <a:rPr lang="en-GB" sz="1600" b="0" i="0" u="none" strike="noStrike" dirty="0">
                <a:solidFill>
                  <a:srgbClr val="000000"/>
                </a:solidFill>
                <a:effectLst/>
                <a:latin typeface="Courier New" panose="02070309020205020404" pitchFamily="49" charset="0"/>
              </a:rPr>
              <a:t> as a first language for parents is that the English that they teach their children is absolutely atrocious </a:t>
            </a:r>
            <a:endParaRPr lang="en-GB" sz="1600" dirty="0"/>
          </a:p>
        </p:txBody>
      </p:sp>
      <p:sp>
        <p:nvSpPr>
          <p:cNvPr id="8" name="TextBox 7">
            <a:extLst>
              <a:ext uri="{FF2B5EF4-FFF2-40B4-BE49-F238E27FC236}">
                <a16:creationId xmlns:a16="http://schemas.microsoft.com/office/drawing/2014/main" id="{6F3986BC-5362-41EB-AF54-5956E34E86F9}"/>
              </a:ext>
            </a:extLst>
          </p:cNvPr>
          <p:cNvSpPr txBox="1"/>
          <p:nvPr/>
        </p:nvSpPr>
        <p:spPr>
          <a:xfrm>
            <a:off x="2076450" y="5977008"/>
            <a:ext cx="4571999" cy="36933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ctr"/>
            <a:r>
              <a:rPr lang="en-GB" sz="1800" b="0" i="0" u="none" strike="noStrike" dirty="0">
                <a:solidFill>
                  <a:srgbClr val="000000"/>
                </a:solidFill>
                <a:effectLst/>
                <a:latin typeface="Calibri" panose="020F0502020204030204" pitchFamily="34" charset="0"/>
              </a:rPr>
              <a:t>Worried about levels and standards</a:t>
            </a:r>
            <a:endParaRPr lang="en-GB" dirty="0"/>
          </a:p>
        </p:txBody>
      </p:sp>
    </p:spTree>
    <p:extLst>
      <p:ext uri="{BB962C8B-B14F-4D97-AF65-F5344CB8AC3E}">
        <p14:creationId xmlns:p14="http://schemas.microsoft.com/office/powerpoint/2010/main" val="161711189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F7E8E-73E8-CE4F-AD73-5B3CC86187A4}"/>
              </a:ext>
            </a:extLst>
          </p:cNvPr>
          <p:cNvSpPr>
            <a:spLocks noGrp="1"/>
          </p:cNvSpPr>
          <p:nvPr>
            <p:ph type="title"/>
          </p:nvPr>
        </p:nvSpPr>
        <p:spPr>
          <a:xfrm>
            <a:off x="628650" y="346077"/>
            <a:ext cx="7886700" cy="799139"/>
          </a:xfrm>
        </p:spPr>
        <p:txBody>
          <a:bodyPr/>
          <a:lstStyle/>
          <a:p>
            <a:r>
              <a:rPr lang="en-GB" dirty="0"/>
              <a:t>Different perspectives</a:t>
            </a:r>
          </a:p>
        </p:txBody>
      </p:sp>
      <p:graphicFrame>
        <p:nvGraphicFramePr>
          <p:cNvPr id="4" name="Table 4">
            <a:extLst>
              <a:ext uri="{FF2B5EF4-FFF2-40B4-BE49-F238E27FC236}">
                <a16:creationId xmlns:a16="http://schemas.microsoft.com/office/drawing/2014/main" id="{65543B86-7907-D843-B03C-15377F768E51}"/>
              </a:ext>
            </a:extLst>
          </p:cNvPr>
          <p:cNvGraphicFramePr>
            <a:graphicFrameLocks noGrp="1"/>
          </p:cNvGraphicFramePr>
          <p:nvPr/>
        </p:nvGraphicFramePr>
        <p:xfrm>
          <a:off x="865632" y="1353285"/>
          <a:ext cx="7412736" cy="1483360"/>
        </p:xfrm>
        <a:graphic>
          <a:graphicData uri="http://schemas.openxmlformats.org/drawingml/2006/table">
            <a:tbl>
              <a:tblPr bandRow="1">
                <a:tableStyleId>{5C22544A-7EE6-4342-B048-85BDC9FD1C3A}</a:tableStyleId>
              </a:tblPr>
              <a:tblGrid>
                <a:gridCol w="2010918">
                  <a:extLst>
                    <a:ext uri="{9D8B030D-6E8A-4147-A177-3AD203B41FA5}">
                      <a16:colId xmlns:a16="http://schemas.microsoft.com/office/drawing/2014/main" val="1996999387"/>
                    </a:ext>
                  </a:extLst>
                </a:gridCol>
                <a:gridCol w="5401818">
                  <a:extLst>
                    <a:ext uri="{9D8B030D-6E8A-4147-A177-3AD203B41FA5}">
                      <a16:colId xmlns:a16="http://schemas.microsoft.com/office/drawing/2014/main" val="2203304244"/>
                    </a:ext>
                  </a:extLst>
                </a:gridCol>
              </a:tblGrid>
              <a:tr h="370840">
                <a:tc>
                  <a:txBody>
                    <a:bodyPr/>
                    <a:lstStyle/>
                    <a:p>
                      <a:r>
                        <a:rPr lang="en-GB" dirty="0"/>
                        <a:t>Institutional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Expectations, standards, curriculum</a:t>
                      </a:r>
                    </a:p>
                  </a:txBody>
                  <a:tcPr/>
                </a:tc>
                <a:extLst>
                  <a:ext uri="{0D108BD9-81ED-4DB2-BD59-A6C34878D82A}">
                    <a16:rowId xmlns:a16="http://schemas.microsoft.com/office/drawing/2014/main" val="2502713477"/>
                  </a:ext>
                </a:extLst>
              </a:tr>
              <a:tr h="370840">
                <a:tc>
                  <a:txBody>
                    <a:bodyPr/>
                    <a:lstStyle/>
                    <a:p>
                      <a:r>
                        <a:rPr lang="en-GB" dirty="0"/>
                        <a:t>Teachers: personal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Communicate, get by, read it, speak it, creativity</a:t>
                      </a:r>
                    </a:p>
                  </a:txBody>
                  <a:tcPr/>
                </a:tc>
                <a:extLst>
                  <a:ext uri="{0D108BD9-81ED-4DB2-BD59-A6C34878D82A}">
                    <a16:rowId xmlns:a16="http://schemas.microsoft.com/office/drawing/2014/main" val="748700249"/>
                  </a:ext>
                </a:extLst>
              </a:tr>
              <a:tr h="370840">
                <a:tc>
                  <a:txBody>
                    <a:bodyPr/>
                    <a:lstStyle/>
                    <a:p>
                      <a:r>
                        <a:rPr lang="en-GB" dirty="0"/>
                        <a:t>Parents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Expectations, anxieties, capacity to support</a:t>
                      </a:r>
                    </a:p>
                  </a:txBody>
                  <a:tcPr/>
                </a:tc>
                <a:extLst>
                  <a:ext uri="{0D108BD9-81ED-4DB2-BD59-A6C34878D82A}">
                    <a16:rowId xmlns:a16="http://schemas.microsoft.com/office/drawing/2014/main" val="3187064185"/>
                  </a:ext>
                </a:extLst>
              </a:tr>
              <a:tr h="370840">
                <a:tc>
                  <a:txBody>
                    <a:bodyPr/>
                    <a:lstStyle/>
                    <a:p>
                      <a:r>
                        <a:rPr lang="en-GB" dirty="0"/>
                        <a:t>Employers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Interviews, getting a job</a:t>
                      </a:r>
                    </a:p>
                  </a:txBody>
                  <a:tcPr/>
                </a:tc>
                <a:extLst>
                  <a:ext uri="{0D108BD9-81ED-4DB2-BD59-A6C34878D82A}">
                    <a16:rowId xmlns:a16="http://schemas.microsoft.com/office/drawing/2014/main" val="640098127"/>
                  </a:ext>
                </a:extLst>
              </a:tr>
            </a:tbl>
          </a:graphicData>
        </a:graphic>
      </p:graphicFrame>
      <p:sp>
        <p:nvSpPr>
          <p:cNvPr id="5" name="TextBox 4">
            <a:extLst>
              <a:ext uri="{FF2B5EF4-FFF2-40B4-BE49-F238E27FC236}">
                <a16:creationId xmlns:a16="http://schemas.microsoft.com/office/drawing/2014/main" id="{D9FCB52E-5299-4B23-A4EB-2661775A02B7}"/>
              </a:ext>
            </a:extLst>
          </p:cNvPr>
          <p:cNvSpPr txBox="1"/>
          <p:nvPr/>
        </p:nvSpPr>
        <p:spPr>
          <a:xfrm>
            <a:off x="1400175" y="3244334"/>
            <a:ext cx="4571999" cy="2308324"/>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ctr"/>
            <a:r>
              <a:rPr lang="en-GB" sz="1800" b="0" i="0" u="none" strike="noStrike" dirty="0">
                <a:solidFill>
                  <a:srgbClr val="000000"/>
                </a:solidFill>
                <a:effectLst/>
                <a:latin typeface="Calibri" panose="020F0502020204030204" pitchFamily="34" charset="0"/>
              </a:rPr>
              <a:t>Jobs and employment:</a:t>
            </a:r>
          </a:p>
          <a:p>
            <a:pPr algn="ctr"/>
            <a:endParaRPr lang="en-GB" dirty="0">
              <a:solidFill>
                <a:srgbClr val="000000"/>
              </a:solidFill>
              <a:latin typeface="Calibri" panose="020F0502020204030204" pitchFamily="34" charset="0"/>
            </a:endParaRPr>
          </a:p>
          <a:p>
            <a:pPr algn="ctr"/>
            <a:r>
              <a:rPr lang="en-GB" dirty="0">
                <a:solidFill>
                  <a:srgbClr val="000000"/>
                </a:solidFill>
                <a:latin typeface="Calibri" panose="020F0502020204030204" pitchFamily="34" charset="0"/>
              </a:rPr>
              <a:t>Seems less important than you might think to teachers.</a:t>
            </a:r>
          </a:p>
          <a:p>
            <a:pPr algn="ctr"/>
            <a:endParaRPr lang="en-GB" dirty="0">
              <a:solidFill>
                <a:srgbClr val="000000"/>
              </a:solidFill>
              <a:latin typeface="Calibri" panose="020F0502020204030204" pitchFamily="34" charset="0"/>
            </a:endParaRPr>
          </a:p>
          <a:p>
            <a:pPr algn="ctr"/>
            <a:r>
              <a:rPr lang="en-GB" dirty="0">
                <a:solidFill>
                  <a:srgbClr val="000000"/>
                </a:solidFill>
                <a:latin typeface="Calibri" panose="020F0502020204030204" pitchFamily="34" charset="0"/>
              </a:rPr>
              <a:t>Only mentioned by 5 participants and in the context of job interviews, not the English pupils might need to actually do the jobs.</a:t>
            </a:r>
            <a:endParaRPr lang="en-GB" dirty="0"/>
          </a:p>
        </p:txBody>
      </p:sp>
    </p:spTree>
    <p:extLst>
      <p:ext uri="{BB962C8B-B14F-4D97-AF65-F5344CB8AC3E}">
        <p14:creationId xmlns:p14="http://schemas.microsoft.com/office/powerpoint/2010/main" val="316650634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F7E8E-73E8-CE4F-AD73-5B3CC86187A4}"/>
              </a:ext>
            </a:extLst>
          </p:cNvPr>
          <p:cNvSpPr>
            <a:spLocks noGrp="1"/>
          </p:cNvSpPr>
          <p:nvPr>
            <p:ph type="title"/>
          </p:nvPr>
        </p:nvSpPr>
        <p:spPr/>
        <p:txBody>
          <a:bodyPr/>
          <a:lstStyle/>
          <a:p>
            <a:r>
              <a:rPr lang="en-GB" dirty="0"/>
              <a:t>Different purposes</a:t>
            </a:r>
          </a:p>
        </p:txBody>
      </p:sp>
      <p:graphicFrame>
        <p:nvGraphicFramePr>
          <p:cNvPr id="4" name="Table 4">
            <a:extLst>
              <a:ext uri="{FF2B5EF4-FFF2-40B4-BE49-F238E27FC236}">
                <a16:creationId xmlns:a16="http://schemas.microsoft.com/office/drawing/2014/main" id="{65543B86-7907-D843-B03C-15377F768E51}"/>
              </a:ext>
            </a:extLst>
          </p:cNvPr>
          <p:cNvGraphicFramePr>
            <a:graphicFrameLocks noGrp="1"/>
          </p:cNvGraphicFramePr>
          <p:nvPr>
            <p:extLst>
              <p:ext uri="{D42A27DB-BD31-4B8C-83A1-F6EECF244321}">
                <p14:modId xmlns:p14="http://schemas.microsoft.com/office/powerpoint/2010/main" val="3216654657"/>
              </p:ext>
            </p:extLst>
          </p:nvPr>
        </p:nvGraphicFramePr>
        <p:xfrm>
          <a:off x="865632" y="1164266"/>
          <a:ext cx="7412736" cy="1930400"/>
        </p:xfrm>
        <a:graphic>
          <a:graphicData uri="http://schemas.openxmlformats.org/drawingml/2006/table">
            <a:tbl>
              <a:tblPr bandRow="1">
                <a:tableStyleId>{5C22544A-7EE6-4342-B048-85BDC9FD1C3A}</a:tableStyleId>
              </a:tblPr>
              <a:tblGrid>
                <a:gridCol w="2811018">
                  <a:extLst>
                    <a:ext uri="{9D8B030D-6E8A-4147-A177-3AD203B41FA5}">
                      <a16:colId xmlns:a16="http://schemas.microsoft.com/office/drawing/2014/main" val="1996999387"/>
                    </a:ext>
                  </a:extLst>
                </a:gridCol>
                <a:gridCol w="4601718">
                  <a:extLst>
                    <a:ext uri="{9D8B030D-6E8A-4147-A177-3AD203B41FA5}">
                      <a16:colId xmlns:a16="http://schemas.microsoft.com/office/drawing/2014/main" val="2203304244"/>
                    </a:ext>
                  </a:extLst>
                </a:gridCol>
              </a:tblGrid>
              <a:tr h="370840">
                <a:tc>
                  <a:txBody>
                    <a:bodyPr/>
                    <a:lstStyle/>
                    <a:p>
                      <a:r>
                        <a:rPr lang="en-GB" dirty="0"/>
                        <a:t>Socialising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Colloquial language, slang</a:t>
                      </a:r>
                    </a:p>
                  </a:txBody>
                  <a:tcPr/>
                </a:tc>
                <a:extLst>
                  <a:ext uri="{0D108BD9-81ED-4DB2-BD59-A6C34878D82A}">
                    <a16:rowId xmlns:a16="http://schemas.microsoft.com/office/drawing/2014/main" val="2502713477"/>
                  </a:ext>
                </a:extLst>
              </a:tr>
              <a:tr h="370840">
                <a:tc>
                  <a:txBody>
                    <a:bodyPr/>
                    <a:lstStyle/>
                    <a:p>
                      <a:r>
                        <a:rPr lang="en-GB" dirty="0"/>
                        <a:t>Getting your point across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Being understood, survival level</a:t>
                      </a:r>
                    </a:p>
                  </a:txBody>
                  <a:tcPr/>
                </a:tc>
                <a:extLst>
                  <a:ext uri="{0D108BD9-81ED-4DB2-BD59-A6C34878D82A}">
                    <a16:rowId xmlns:a16="http://schemas.microsoft.com/office/drawing/2014/main" val="748700249"/>
                  </a:ext>
                </a:extLst>
              </a:tr>
              <a:tr h="370840">
                <a:tc>
                  <a:txBody>
                    <a:bodyPr/>
                    <a:lstStyle/>
                    <a:p>
                      <a:r>
                        <a:rPr lang="en-GB" dirty="0"/>
                        <a:t>Contextually-appropriate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To know how and when to use SE, What you are ‘supposed to say’, swearing, understanding formality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txBody>
                  <a:tcPr/>
                </a:tc>
                <a:extLst>
                  <a:ext uri="{0D108BD9-81ED-4DB2-BD59-A6C34878D82A}">
                    <a16:rowId xmlns:a16="http://schemas.microsoft.com/office/drawing/2014/main" val="3187064185"/>
                  </a:ext>
                </a:extLst>
              </a:tr>
            </a:tbl>
          </a:graphicData>
        </a:graphic>
      </p:graphicFrame>
      <p:sp>
        <p:nvSpPr>
          <p:cNvPr id="7" name="TextBox 6">
            <a:extLst>
              <a:ext uri="{FF2B5EF4-FFF2-40B4-BE49-F238E27FC236}">
                <a16:creationId xmlns:a16="http://schemas.microsoft.com/office/drawing/2014/main" id="{F1210801-61F9-4FCA-8601-C35D983C033C}"/>
              </a:ext>
            </a:extLst>
          </p:cNvPr>
          <p:cNvSpPr txBox="1"/>
          <p:nvPr/>
        </p:nvSpPr>
        <p:spPr>
          <a:xfrm>
            <a:off x="1095375" y="3429000"/>
            <a:ext cx="2066925" cy="1477328"/>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lumMod val="50000"/>
                <a:lumOff val="50000"/>
              </a:schemeClr>
            </a:solidFill>
          </a:ln>
        </p:spPr>
        <p:txBody>
          <a:bodyPr wrap="square">
            <a:spAutoFit/>
          </a:bodyPr>
          <a:lstStyle/>
          <a:p>
            <a:r>
              <a:rPr lang="en-GB" sz="1800" b="0" i="0" u="none" strike="noStrike" dirty="0">
                <a:solidFill>
                  <a:srgbClr val="000000"/>
                </a:solidFill>
                <a:effectLst/>
                <a:latin typeface="Calibri" panose="020F0502020204030204" pitchFamily="34" charset="0"/>
              </a:rPr>
              <a:t>teachers have a duty to teach children when to use standard English</a:t>
            </a:r>
            <a:endParaRPr lang="en-GB" dirty="0"/>
          </a:p>
        </p:txBody>
      </p:sp>
      <p:sp>
        <p:nvSpPr>
          <p:cNvPr id="9" name="TextBox 8">
            <a:extLst>
              <a:ext uri="{FF2B5EF4-FFF2-40B4-BE49-F238E27FC236}">
                <a16:creationId xmlns:a16="http://schemas.microsoft.com/office/drawing/2014/main" id="{D48091C2-7BF2-402A-B80D-F157991DDDEE}"/>
              </a:ext>
            </a:extLst>
          </p:cNvPr>
          <p:cNvSpPr txBox="1"/>
          <p:nvPr/>
        </p:nvSpPr>
        <p:spPr>
          <a:xfrm>
            <a:off x="4933950" y="3844498"/>
            <a:ext cx="2419350" cy="175432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lumMod val="50000"/>
                <a:lumOff val="50000"/>
              </a:schemeClr>
            </a:solidFill>
          </a:ln>
        </p:spPr>
        <p:txBody>
          <a:bodyPr wrap="square">
            <a:spAutoFit/>
          </a:bodyPr>
          <a:lstStyle/>
          <a:p>
            <a:r>
              <a:rPr lang="en-GB" sz="1800" b="0" i="0" u="none" strike="noStrike" dirty="0">
                <a:solidFill>
                  <a:srgbClr val="000000"/>
                </a:solidFill>
                <a:effectLst/>
                <a:latin typeface="Calibri" panose="020F0502020204030204" pitchFamily="34" charset="0"/>
              </a:rPr>
              <a:t>Having knowledge of colloquial language, slang- makes 'good English' different now to what it previously was</a:t>
            </a:r>
            <a:r>
              <a:rPr lang="en-GB" dirty="0"/>
              <a:t> </a:t>
            </a:r>
          </a:p>
        </p:txBody>
      </p:sp>
    </p:spTree>
    <p:extLst>
      <p:ext uri="{BB962C8B-B14F-4D97-AF65-F5344CB8AC3E}">
        <p14:creationId xmlns:p14="http://schemas.microsoft.com/office/powerpoint/2010/main" val="130956784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F7E8E-73E8-CE4F-AD73-5B3CC86187A4}"/>
              </a:ext>
            </a:extLst>
          </p:cNvPr>
          <p:cNvSpPr>
            <a:spLocks noGrp="1"/>
          </p:cNvSpPr>
          <p:nvPr>
            <p:ph type="title"/>
          </p:nvPr>
        </p:nvSpPr>
        <p:spPr/>
        <p:txBody>
          <a:bodyPr/>
          <a:lstStyle/>
          <a:p>
            <a:r>
              <a:rPr lang="en-GB" dirty="0"/>
              <a:t>Different elements</a:t>
            </a:r>
          </a:p>
        </p:txBody>
      </p:sp>
      <p:graphicFrame>
        <p:nvGraphicFramePr>
          <p:cNvPr id="4" name="Table 4">
            <a:extLst>
              <a:ext uri="{FF2B5EF4-FFF2-40B4-BE49-F238E27FC236}">
                <a16:creationId xmlns:a16="http://schemas.microsoft.com/office/drawing/2014/main" id="{65543B86-7907-D843-B03C-15377F768E51}"/>
              </a:ext>
            </a:extLst>
          </p:cNvPr>
          <p:cNvGraphicFramePr>
            <a:graphicFrameLocks noGrp="1"/>
          </p:cNvGraphicFramePr>
          <p:nvPr>
            <p:extLst>
              <p:ext uri="{D42A27DB-BD31-4B8C-83A1-F6EECF244321}">
                <p14:modId xmlns:p14="http://schemas.microsoft.com/office/powerpoint/2010/main" val="2167898385"/>
              </p:ext>
            </p:extLst>
          </p:nvPr>
        </p:nvGraphicFramePr>
        <p:xfrm>
          <a:off x="865632" y="1174526"/>
          <a:ext cx="7412736" cy="1752600"/>
        </p:xfrm>
        <a:graphic>
          <a:graphicData uri="http://schemas.openxmlformats.org/drawingml/2006/table">
            <a:tbl>
              <a:tblPr bandRow="1">
                <a:tableStyleId>{5C22544A-7EE6-4342-B048-85BDC9FD1C3A}</a:tableStyleId>
              </a:tblPr>
              <a:tblGrid>
                <a:gridCol w="2010918">
                  <a:extLst>
                    <a:ext uri="{9D8B030D-6E8A-4147-A177-3AD203B41FA5}">
                      <a16:colId xmlns:a16="http://schemas.microsoft.com/office/drawing/2014/main" val="1996999387"/>
                    </a:ext>
                  </a:extLst>
                </a:gridCol>
                <a:gridCol w="5401818">
                  <a:extLst>
                    <a:ext uri="{9D8B030D-6E8A-4147-A177-3AD203B41FA5}">
                      <a16:colId xmlns:a16="http://schemas.microsoft.com/office/drawing/2014/main" val="2203304244"/>
                    </a:ext>
                  </a:extLst>
                </a:gridCol>
              </a:tblGrid>
              <a:tr h="370840">
                <a:tc>
                  <a:txBody>
                    <a:bodyPr/>
                    <a:lstStyle/>
                    <a:p>
                      <a:r>
                        <a:rPr lang="en-GB" dirty="0"/>
                        <a:t>Written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Express yourself, interesting, independence</a:t>
                      </a:r>
                    </a:p>
                  </a:txBody>
                  <a:tcPr/>
                </a:tc>
                <a:extLst>
                  <a:ext uri="{0D108BD9-81ED-4DB2-BD59-A6C34878D82A}">
                    <a16:rowId xmlns:a16="http://schemas.microsoft.com/office/drawing/2014/main" val="2502713477"/>
                  </a:ext>
                </a:extLst>
              </a:tr>
              <a:tr h="370840">
                <a:tc>
                  <a:txBody>
                    <a:bodyPr/>
                    <a:lstStyle/>
                    <a:p>
                      <a:r>
                        <a:rPr lang="en-GB" dirty="0"/>
                        <a:t>Comprehension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Key aspect, access to curriculum, can’t teach this</a:t>
                      </a:r>
                    </a:p>
                  </a:txBody>
                  <a:tcPr/>
                </a:tc>
                <a:extLst>
                  <a:ext uri="{0D108BD9-81ED-4DB2-BD59-A6C34878D82A}">
                    <a16:rowId xmlns:a16="http://schemas.microsoft.com/office/drawing/2014/main" val="748700249"/>
                  </a:ext>
                </a:extLst>
              </a:tr>
              <a:tr h="370840">
                <a:tc>
                  <a:txBody>
                    <a:bodyPr/>
                    <a:lstStyle/>
                    <a:p>
                      <a:r>
                        <a:rPr lang="en-GB" dirty="0"/>
                        <a:t>Grammar and punctation (SPAG)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Accuracy, the ‘basics’</a:t>
                      </a:r>
                    </a:p>
                  </a:txBody>
                  <a:tcPr/>
                </a:tc>
                <a:extLst>
                  <a:ext uri="{0D108BD9-81ED-4DB2-BD59-A6C34878D82A}">
                    <a16:rowId xmlns:a16="http://schemas.microsoft.com/office/drawing/2014/main" val="640098127"/>
                  </a:ext>
                </a:extLst>
              </a:tr>
              <a:tr h="370840">
                <a:tc>
                  <a:txBody>
                    <a:bodyPr/>
                    <a:lstStyle/>
                    <a:p>
                      <a:r>
                        <a:rPr lang="en-GB" dirty="0"/>
                        <a:t>Reading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Fundamental, basic skills, big impact of everything</a:t>
                      </a:r>
                    </a:p>
                  </a:txBody>
                  <a:tcPr/>
                </a:tc>
                <a:extLst>
                  <a:ext uri="{0D108BD9-81ED-4DB2-BD59-A6C34878D82A}">
                    <a16:rowId xmlns:a16="http://schemas.microsoft.com/office/drawing/2014/main" val="4162665980"/>
                  </a:ext>
                </a:extLst>
              </a:tr>
            </a:tbl>
          </a:graphicData>
        </a:graphic>
      </p:graphicFrame>
      <p:sp>
        <p:nvSpPr>
          <p:cNvPr id="5" name="TextBox 4">
            <a:extLst>
              <a:ext uri="{FF2B5EF4-FFF2-40B4-BE49-F238E27FC236}">
                <a16:creationId xmlns:a16="http://schemas.microsoft.com/office/drawing/2014/main" id="{7F8849B0-13FB-4069-BC21-40C0793AD3D7}"/>
              </a:ext>
            </a:extLst>
          </p:cNvPr>
          <p:cNvSpPr txBox="1"/>
          <p:nvPr/>
        </p:nvSpPr>
        <p:spPr>
          <a:xfrm>
            <a:off x="133350" y="3209925"/>
            <a:ext cx="4572000" cy="2308324"/>
          </a:xfrm>
          <a:prstGeom prst="rect">
            <a:avLst/>
          </a:prstGeom>
          <a:noFill/>
          <a:ln>
            <a:solidFill>
              <a:schemeClr val="tx1">
                <a:lumMod val="50000"/>
                <a:lumOff val="50000"/>
              </a:schemeClr>
            </a:solidFill>
          </a:ln>
        </p:spPr>
        <p:txBody>
          <a:bodyPr wrap="square">
            <a:spAutoFit/>
          </a:bodyPr>
          <a:lstStyle/>
          <a:p>
            <a:r>
              <a:rPr lang="en-GB" sz="1800" b="0" i="0" u="none" strike="noStrike" dirty="0">
                <a:solidFill>
                  <a:srgbClr val="000000"/>
                </a:solidFill>
                <a:effectLst/>
                <a:latin typeface="Courier New" panose="02070309020205020404" pitchFamily="49" charset="0"/>
              </a:rPr>
              <a:t> I cant bear it when people you know forget their apostrophes and put them in the wrong place and use the wrong there their and they’re and everything like that </a:t>
            </a:r>
          </a:p>
          <a:p>
            <a:r>
              <a:rPr lang="en-GB" sz="1800" b="0" i="0" u="none" strike="noStrike" dirty="0">
                <a:solidFill>
                  <a:srgbClr val="000000"/>
                </a:solidFill>
                <a:effectLst/>
                <a:latin typeface="Calibri (Body)"/>
              </a:rPr>
              <a:t>- writing can be used to show educational status</a:t>
            </a:r>
            <a:r>
              <a:rPr lang="en-GB" dirty="0"/>
              <a:t> </a:t>
            </a:r>
          </a:p>
        </p:txBody>
      </p:sp>
      <p:sp>
        <p:nvSpPr>
          <p:cNvPr id="7" name="TextBox 6">
            <a:extLst>
              <a:ext uri="{FF2B5EF4-FFF2-40B4-BE49-F238E27FC236}">
                <a16:creationId xmlns:a16="http://schemas.microsoft.com/office/drawing/2014/main" id="{9F7B3135-CC0E-4FD0-817F-26EAB1E9F8BD}"/>
              </a:ext>
            </a:extLst>
          </p:cNvPr>
          <p:cNvSpPr txBox="1"/>
          <p:nvPr/>
        </p:nvSpPr>
        <p:spPr>
          <a:xfrm>
            <a:off x="5200650" y="2967335"/>
            <a:ext cx="3505200" cy="1477328"/>
          </a:xfrm>
          <a:prstGeom prst="rect">
            <a:avLst/>
          </a:prstGeom>
          <a:noFill/>
          <a:ln>
            <a:solidFill>
              <a:schemeClr val="tx1">
                <a:lumMod val="50000"/>
                <a:lumOff val="50000"/>
              </a:schemeClr>
            </a:solidFill>
          </a:ln>
        </p:spPr>
        <p:txBody>
          <a:bodyPr wrap="square">
            <a:spAutoFit/>
          </a:bodyPr>
          <a:lstStyle/>
          <a:p>
            <a:r>
              <a:rPr lang="en-GB" sz="1800" b="0" i="0" u="none" strike="noStrike" dirty="0">
                <a:solidFill>
                  <a:srgbClr val="000000"/>
                </a:solidFill>
                <a:effectLst/>
                <a:latin typeface="Calibri" panose="020F0502020204030204" pitchFamily="34" charset="0"/>
              </a:rPr>
              <a:t>English doesn't have to be perfect, just so long as it can be understood, people know what you need or want and what you're trying to say</a:t>
            </a:r>
            <a:r>
              <a:rPr lang="en-GB" dirty="0"/>
              <a:t> </a:t>
            </a:r>
          </a:p>
        </p:txBody>
      </p:sp>
      <p:sp>
        <p:nvSpPr>
          <p:cNvPr id="11" name="TextBox 10">
            <a:extLst>
              <a:ext uri="{FF2B5EF4-FFF2-40B4-BE49-F238E27FC236}">
                <a16:creationId xmlns:a16="http://schemas.microsoft.com/office/drawing/2014/main" id="{02CA5A66-DE62-4077-8811-8067FC3D6A72}"/>
              </a:ext>
            </a:extLst>
          </p:cNvPr>
          <p:cNvSpPr txBox="1"/>
          <p:nvPr/>
        </p:nvSpPr>
        <p:spPr>
          <a:xfrm>
            <a:off x="4705351" y="4493406"/>
            <a:ext cx="4105274" cy="1323439"/>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lumMod val="50000"/>
                <a:lumOff val="50000"/>
              </a:schemeClr>
            </a:solidFill>
          </a:ln>
        </p:spPr>
        <p:txBody>
          <a:bodyPr wrap="square">
            <a:spAutoFit/>
          </a:bodyPr>
          <a:lstStyle/>
          <a:p>
            <a:r>
              <a:rPr lang="en-GB" sz="1600" b="0" i="0" u="none" strike="noStrike" dirty="0">
                <a:solidFill>
                  <a:srgbClr val="000000"/>
                </a:solidFill>
                <a:effectLst/>
                <a:latin typeface="Courier New" panose="02070309020205020404" pitchFamily="49" charset="0"/>
              </a:rPr>
              <a:t>personally I’m a perfectionist and I like things to be correct and if I can see that its wrong its it’s wrong and it needs sorting </a:t>
            </a:r>
            <a:endParaRPr lang="en-GB" sz="1600" dirty="0"/>
          </a:p>
        </p:txBody>
      </p:sp>
    </p:spTree>
    <p:extLst>
      <p:ext uri="{BB962C8B-B14F-4D97-AF65-F5344CB8AC3E}">
        <p14:creationId xmlns:p14="http://schemas.microsoft.com/office/powerpoint/2010/main" val="143566524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F7E8E-73E8-CE4F-AD73-5B3CC86187A4}"/>
              </a:ext>
            </a:extLst>
          </p:cNvPr>
          <p:cNvSpPr>
            <a:spLocks noGrp="1"/>
          </p:cNvSpPr>
          <p:nvPr>
            <p:ph type="title"/>
          </p:nvPr>
        </p:nvSpPr>
        <p:spPr/>
        <p:txBody>
          <a:bodyPr/>
          <a:lstStyle/>
          <a:p>
            <a:r>
              <a:rPr lang="en-GB" dirty="0"/>
              <a:t>Different cohorts</a:t>
            </a:r>
          </a:p>
        </p:txBody>
      </p:sp>
      <p:graphicFrame>
        <p:nvGraphicFramePr>
          <p:cNvPr id="4" name="Table 4">
            <a:extLst>
              <a:ext uri="{FF2B5EF4-FFF2-40B4-BE49-F238E27FC236}">
                <a16:creationId xmlns:a16="http://schemas.microsoft.com/office/drawing/2014/main" id="{65543B86-7907-D843-B03C-15377F768E51}"/>
              </a:ext>
            </a:extLst>
          </p:cNvPr>
          <p:cNvGraphicFramePr>
            <a:graphicFrameLocks noGrp="1"/>
          </p:cNvGraphicFramePr>
          <p:nvPr>
            <p:extLst>
              <p:ext uri="{D42A27DB-BD31-4B8C-83A1-F6EECF244321}">
                <p14:modId xmlns:p14="http://schemas.microsoft.com/office/powerpoint/2010/main" val="1066246058"/>
              </p:ext>
            </p:extLst>
          </p:nvPr>
        </p:nvGraphicFramePr>
        <p:xfrm>
          <a:off x="779907" y="1164266"/>
          <a:ext cx="7412736" cy="2021840"/>
        </p:xfrm>
        <a:graphic>
          <a:graphicData uri="http://schemas.openxmlformats.org/drawingml/2006/table">
            <a:tbl>
              <a:tblPr bandRow="1">
                <a:tableStyleId>{5C22544A-7EE6-4342-B048-85BDC9FD1C3A}</a:tableStyleId>
              </a:tblPr>
              <a:tblGrid>
                <a:gridCol w="2010918">
                  <a:extLst>
                    <a:ext uri="{9D8B030D-6E8A-4147-A177-3AD203B41FA5}">
                      <a16:colId xmlns:a16="http://schemas.microsoft.com/office/drawing/2014/main" val="1996999387"/>
                    </a:ext>
                  </a:extLst>
                </a:gridCol>
                <a:gridCol w="5401818">
                  <a:extLst>
                    <a:ext uri="{9D8B030D-6E8A-4147-A177-3AD203B41FA5}">
                      <a16:colId xmlns:a16="http://schemas.microsoft.com/office/drawing/2014/main" val="2203304244"/>
                    </a:ext>
                  </a:extLst>
                </a:gridCol>
              </a:tblGrid>
              <a:tr h="370840">
                <a:tc>
                  <a:txBody>
                    <a:bodyPr/>
                    <a:lstStyle/>
                    <a:p>
                      <a:r>
                        <a:rPr lang="en-GB" dirty="0"/>
                        <a:t>Regional variation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Humorous, divisive, accent OK but dialect not</a:t>
                      </a:r>
                    </a:p>
                  </a:txBody>
                  <a:tcPr/>
                </a:tc>
                <a:extLst>
                  <a:ext uri="{0D108BD9-81ED-4DB2-BD59-A6C34878D82A}">
                    <a16:rowId xmlns:a16="http://schemas.microsoft.com/office/drawing/2014/main" val="2502713477"/>
                  </a:ext>
                </a:extLst>
              </a:tr>
              <a:tr h="370840">
                <a:tc>
                  <a:txBody>
                    <a:bodyPr/>
                    <a:lstStyle/>
                    <a:p>
                      <a:r>
                        <a:rPr lang="en-GB" dirty="0"/>
                        <a:t>White British/ native-speakers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Different expectations on ‘native speakers’</a:t>
                      </a:r>
                    </a:p>
                  </a:txBody>
                  <a:tcPr/>
                </a:tc>
                <a:extLst>
                  <a:ext uri="{0D108BD9-81ED-4DB2-BD59-A6C34878D82A}">
                    <a16:rowId xmlns:a16="http://schemas.microsoft.com/office/drawing/2014/main" val="748700249"/>
                  </a:ext>
                </a:extLst>
              </a:tr>
              <a:tr h="370840">
                <a:tc>
                  <a:txBody>
                    <a:bodyPr/>
                    <a:lstStyle/>
                    <a:p>
                      <a:r>
                        <a:rPr lang="en-GB" dirty="0"/>
                        <a:t>EAL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Lower expectations, impressive progress, home language challenge</a:t>
                      </a:r>
                    </a:p>
                  </a:txBody>
                  <a:tcPr/>
                </a:tc>
                <a:extLst>
                  <a:ext uri="{0D108BD9-81ED-4DB2-BD59-A6C34878D82A}">
                    <a16:rowId xmlns:a16="http://schemas.microsoft.com/office/drawing/2014/main" val="3187064185"/>
                  </a:ext>
                </a:extLst>
              </a:tr>
              <a:tr h="370840">
                <a:tc>
                  <a:txBody>
                    <a:bodyPr/>
                    <a:lstStyle/>
                    <a:p>
                      <a:r>
                        <a:rPr lang="en-GB" dirty="0"/>
                        <a:t>Summer born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Statistically…</a:t>
                      </a:r>
                    </a:p>
                  </a:txBody>
                  <a:tcPr/>
                </a:tc>
                <a:extLst>
                  <a:ext uri="{0D108BD9-81ED-4DB2-BD59-A6C34878D82A}">
                    <a16:rowId xmlns:a16="http://schemas.microsoft.com/office/drawing/2014/main" val="1508303657"/>
                  </a:ext>
                </a:extLst>
              </a:tr>
            </a:tbl>
          </a:graphicData>
        </a:graphic>
      </p:graphicFrame>
    </p:spTree>
    <p:extLst>
      <p:ext uri="{BB962C8B-B14F-4D97-AF65-F5344CB8AC3E}">
        <p14:creationId xmlns:p14="http://schemas.microsoft.com/office/powerpoint/2010/main" val="383340334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F7E8E-73E8-CE4F-AD73-5B3CC86187A4}"/>
              </a:ext>
            </a:extLst>
          </p:cNvPr>
          <p:cNvSpPr>
            <a:spLocks noGrp="1"/>
          </p:cNvSpPr>
          <p:nvPr>
            <p:ph type="title"/>
          </p:nvPr>
        </p:nvSpPr>
        <p:spPr/>
        <p:txBody>
          <a:bodyPr/>
          <a:lstStyle/>
          <a:p>
            <a:r>
              <a:rPr lang="en-GB" dirty="0"/>
              <a:t>Different cohorts</a:t>
            </a:r>
          </a:p>
        </p:txBody>
      </p:sp>
      <p:graphicFrame>
        <p:nvGraphicFramePr>
          <p:cNvPr id="4" name="Table 4">
            <a:extLst>
              <a:ext uri="{FF2B5EF4-FFF2-40B4-BE49-F238E27FC236}">
                <a16:creationId xmlns:a16="http://schemas.microsoft.com/office/drawing/2014/main" id="{65543B86-7907-D843-B03C-15377F768E51}"/>
              </a:ext>
            </a:extLst>
          </p:cNvPr>
          <p:cNvGraphicFramePr>
            <a:graphicFrameLocks noGrp="1"/>
          </p:cNvGraphicFramePr>
          <p:nvPr>
            <p:extLst>
              <p:ext uri="{D42A27DB-BD31-4B8C-83A1-F6EECF244321}">
                <p14:modId xmlns:p14="http://schemas.microsoft.com/office/powerpoint/2010/main" val="2033481958"/>
              </p:ext>
            </p:extLst>
          </p:nvPr>
        </p:nvGraphicFramePr>
        <p:xfrm>
          <a:off x="779907" y="1164266"/>
          <a:ext cx="7412736" cy="370840"/>
        </p:xfrm>
        <a:graphic>
          <a:graphicData uri="http://schemas.openxmlformats.org/drawingml/2006/table">
            <a:tbl>
              <a:tblPr bandRow="1">
                <a:tableStyleId>{5C22544A-7EE6-4342-B048-85BDC9FD1C3A}</a:tableStyleId>
              </a:tblPr>
              <a:tblGrid>
                <a:gridCol w="2010918">
                  <a:extLst>
                    <a:ext uri="{9D8B030D-6E8A-4147-A177-3AD203B41FA5}">
                      <a16:colId xmlns:a16="http://schemas.microsoft.com/office/drawing/2014/main" val="1996999387"/>
                    </a:ext>
                  </a:extLst>
                </a:gridCol>
                <a:gridCol w="5401818">
                  <a:extLst>
                    <a:ext uri="{9D8B030D-6E8A-4147-A177-3AD203B41FA5}">
                      <a16:colId xmlns:a16="http://schemas.microsoft.com/office/drawing/2014/main" val="2203304244"/>
                    </a:ext>
                  </a:extLst>
                </a:gridCol>
              </a:tblGrid>
              <a:tr h="370840">
                <a:tc>
                  <a:txBody>
                    <a:bodyPr/>
                    <a:lstStyle/>
                    <a:p>
                      <a:r>
                        <a:rPr lang="en-GB" dirty="0"/>
                        <a:t>Regional variation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Humorous, divisive, accent OK but dialect not</a:t>
                      </a:r>
                    </a:p>
                  </a:txBody>
                  <a:tcPr/>
                </a:tc>
                <a:extLst>
                  <a:ext uri="{0D108BD9-81ED-4DB2-BD59-A6C34878D82A}">
                    <a16:rowId xmlns:a16="http://schemas.microsoft.com/office/drawing/2014/main" val="2502713477"/>
                  </a:ext>
                </a:extLst>
              </a:tr>
            </a:tbl>
          </a:graphicData>
        </a:graphic>
      </p:graphicFrame>
      <p:sp>
        <p:nvSpPr>
          <p:cNvPr id="5" name="TextBox 4">
            <a:extLst>
              <a:ext uri="{FF2B5EF4-FFF2-40B4-BE49-F238E27FC236}">
                <a16:creationId xmlns:a16="http://schemas.microsoft.com/office/drawing/2014/main" id="{3A61F1E6-2BC7-4D2E-832C-86F1C135F1EB}"/>
              </a:ext>
            </a:extLst>
          </p:cNvPr>
          <p:cNvSpPr txBox="1"/>
          <p:nvPr/>
        </p:nvSpPr>
        <p:spPr>
          <a:xfrm>
            <a:off x="314325" y="1794986"/>
            <a:ext cx="3581400" cy="175432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solidFill>
              <a:schemeClr val="tx1">
                <a:lumMod val="50000"/>
                <a:lumOff val="50000"/>
              </a:schemeClr>
            </a:solidFill>
          </a:ln>
          <a:effectLst>
            <a:outerShdw blurRad="50800" dist="38100" dir="2700000" algn="tl" rotWithShape="0">
              <a:prstClr val="black">
                <a:alpha val="40000"/>
              </a:prstClr>
            </a:outerShdw>
          </a:effectLst>
        </p:spPr>
        <p:txBody>
          <a:bodyPr wrap="square">
            <a:spAutoFit/>
          </a:bodyPr>
          <a:lstStyle/>
          <a:p>
            <a:r>
              <a:rPr lang="en-GB" sz="1800" b="0" i="0" u="none" strike="noStrike" dirty="0">
                <a:solidFill>
                  <a:srgbClr val="000000"/>
                </a:solidFill>
                <a:effectLst/>
                <a:latin typeface="Calibri" panose="020F0502020204030204" pitchFamily="34" charset="0"/>
              </a:rPr>
              <a:t>it was trendy a few years ago to well you have to accept children's different dialects… but doing no favours to… job interviews. allowing children to speak with their own dialect isn't 'helpful' for them </a:t>
            </a:r>
            <a:endParaRPr lang="en-GB" dirty="0"/>
          </a:p>
        </p:txBody>
      </p:sp>
      <p:sp>
        <p:nvSpPr>
          <p:cNvPr id="7" name="TextBox 6">
            <a:extLst>
              <a:ext uri="{FF2B5EF4-FFF2-40B4-BE49-F238E27FC236}">
                <a16:creationId xmlns:a16="http://schemas.microsoft.com/office/drawing/2014/main" id="{F07DF287-45A6-4B99-B198-65BEF3C8FD6D}"/>
              </a:ext>
            </a:extLst>
          </p:cNvPr>
          <p:cNvSpPr txBox="1"/>
          <p:nvPr/>
        </p:nvSpPr>
        <p:spPr>
          <a:xfrm>
            <a:off x="4657724" y="1794986"/>
            <a:ext cx="4314825" cy="3539430"/>
          </a:xfrm>
          <a:prstGeom prst="rect">
            <a:avLst/>
          </a:prstGeom>
          <a:noFill/>
          <a:ln>
            <a:solidFill>
              <a:schemeClr val="tx1">
                <a:lumMod val="50000"/>
                <a:lumOff val="50000"/>
              </a:schemeClr>
            </a:solidFill>
          </a:ln>
          <a:effectLst>
            <a:outerShdw blurRad="50800" dist="38100" dir="2700000" algn="tl" rotWithShape="0">
              <a:prstClr val="black">
                <a:alpha val="40000"/>
              </a:prstClr>
            </a:outerShdw>
          </a:effectLst>
        </p:spPr>
        <p:txBody>
          <a:bodyPr wrap="square">
            <a:spAutoFit/>
          </a:bodyPr>
          <a:lstStyle/>
          <a:p>
            <a:r>
              <a:rPr lang="en-GB" sz="1400" b="0" i="0" u="none" strike="noStrike" dirty="0">
                <a:solidFill>
                  <a:srgbClr val="000000"/>
                </a:solidFill>
                <a:effectLst/>
                <a:latin typeface="Calibri" panose="020F0502020204030204" pitchFamily="34" charset="0"/>
              </a:rPr>
              <a:t>Children who move from more affluent parts of the county adapt their version of English to match the children already at the school, which makes it 'worse': </a:t>
            </a:r>
            <a:r>
              <a:rPr lang="en-GB" sz="1400" b="0" i="0" u="none" strike="noStrike" dirty="0">
                <a:solidFill>
                  <a:srgbClr val="000000"/>
                </a:solidFill>
                <a:effectLst/>
                <a:latin typeface="Courier New" panose="02070309020205020404" pitchFamily="49" charset="0"/>
              </a:rPr>
              <a:t>I think sadly sometimes you do see that we have these children who turn up to us who are fabulous: (.) and then they start adapting to the way our kids are ((through laughter)) and they start change- and it’s real (.) you see it (.) you see them start to </a:t>
            </a:r>
            <a:r>
              <a:rPr lang="en-GB" sz="1400" b="0" i="0" u="none" strike="noStrike" dirty="0" err="1">
                <a:solidFill>
                  <a:srgbClr val="000000"/>
                </a:solidFill>
                <a:effectLst/>
                <a:latin typeface="Courier New" panose="02070309020205020404" pitchFamily="49" charset="0"/>
              </a:rPr>
              <a:t>cha:nge</a:t>
            </a:r>
            <a:r>
              <a:rPr lang="en-GB" sz="1400" b="0" i="0" u="none" strike="noStrike" dirty="0">
                <a:solidFill>
                  <a:srgbClr val="000000"/>
                </a:solidFill>
                <a:effectLst/>
                <a:latin typeface="Courier New" panose="02070309020205020404" pitchFamily="49" charset="0"/>
              </a:rPr>
              <a:t> (.) to more like our kids and it’s terrible to say that cos I love our kids but (.) er: they’re an interesting bunch like an it (.) you almost sometimes want to say to these parents when they turn up (.) really? </a:t>
            </a:r>
            <a:endParaRPr lang="en-GB" sz="1400" dirty="0"/>
          </a:p>
        </p:txBody>
      </p:sp>
      <p:sp>
        <p:nvSpPr>
          <p:cNvPr id="9" name="TextBox 8">
            <a:extLst>
              <a:ext uri="{FF2B5EF4-FFF2-40B4-BE49-F238E27FC236}">
                <a16:creationId xmlns:a16="http://schemas.microsoft.com/office/drawing/2014/main" id="{B649639F-53A7-4F5E-BD41-B6FC66F20039}"/>
              </a:ext>
            </a:extLst>
          </p:cNvPr>
          <p:cNvSpPr txBox="1"/>
          <p:nvPr/>
        </p:nvSpPr>
        <p:spPr>
          <a:xfrm>
            <a:off x="0" y="3809192"/>
            <a:ext cx="4572000" cy="1569660"/>
          </a:xfrm>
          <a:prstGeom prst="rect">
            <a:avLst/>
          </a:prstGeom>
          <a:noFill/>
          <a:ln>
            <a:solidFill>
              <a:schemeClr val="tx1">
                <a:lumMod val="50000"/>
                <a:lumOff val="50000"/>
              </a:schemeClr>
            </a:solidFill>
          </a:ln>
          <a:effectLst>
            <a:outerShdw blurRad="50800" dist="38100" dir="2700000" algn="tl" rotWithShape="0">
              <a:prstClr val="black">
                <a:alpha val="40000"/>
              </a:prstClr>
            </a:outerShdw>
          </a:effectLst>
        </p:spPr>
        <p:txBody>
          <a:bodyPr wrap="square">
            <a:spAutoFit/>
          </a:bodyPr>
          <a:lstStyle/>
          <a:p>
            <a:r>
              <a:rPr lang="en-GB" sz="1600" b="0" i="0" u="none" strike="noStrike" dirty="0">
                <a:solidFill>
                  <a:srgbClr val="000000"/>
                </a:solidFill>
                <a:effectLst/>
                <a:latin typeface="Courier New" panose="02070309020205020404" pitchFamily="49" charset="0"/>
              </a:rPr>
              <a:t>yeah I have this conversation with my wife a lot because she’s from Northern Ireland (.) and I’m from Kent so there’s a very much er (.) a divide there so I- I- I speak with good English and she doesn’t </a:t>
            </a:r>
            <a:endParaRPr lang="en-GB" sz="1600" dirty="0"/>
          </a:p>
        </p:txBody>
      </p:sp>
      <p:sp>
        <p:nvSpPr>
          <p:cNvPr id="12" name="TextBox 11">
            <a:extLst>
              <a:ext uri="{FF2B5EF4-FFF2-40B4-BE49-F238E27FC236}">
                <a16:creationId xmlns:a16="http://schemas.microsoft.com/office/drawing/2014/main" id="{8A9DBF50-7C9D-4F61-8E12-911A955EF1CB}"/>
              </a:ext>
            </a:extLst>
          </p:cNvPr>
          <p:cNvSpPr txBox="1"/>
          <p:nvPr/>
        </p:nvSpPr>
        <p:spPr>
          <a:xfrm>
            <a:off x="2200275" y="5689042"/>
            <a:ext cx="4571999" cy="36933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ctr"/>
            <a:r>
              <a:rPr lang="en-GB" dirty="0"/>
              <a:t>'breaking them out of their dialect'</a:t>
            </a:r>
          </a:p>
        </p:txBody>
      </p:sp>
    </p:spTree>
    <p:extLst>
      <p:ext uri="{BB962C8B-B14F-4D97-AF65-F5344CB8AC3E}">
        <p14:creationId xmlns:p14="http://schemas.microsoft.com/office/powerpoint/2010/main" val="3099486398"/>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F7E8E-73E8-CE4F-AD73-5B3CC86187A4}"/>
              </a:ext>
            </a:extLst>
          </p:cNvPr>
          <p:cNvSpPr>
            <a:spLocks noGrp="1"/>
          </p:cNvSpPr>
          <p:nvPr>
            <p:ph type="title"/>
          </p:nvPr>
        </p:nvSpPr>
        <p:spPr/>
        <p:txBody>
          <a:bodyPr/>
          <a:lstStyle/>
          <a:p>
            <a:r>
              <a:rPr lang="en-GB" dirty="0"/>
              <a:t>Different cohorts</a:t>
            </a:r>
          </a:p>
        </p:txBody>
      </p:sp>
      <p:graphicFrame>
        <p:nvGraphicFramePr>
          <p:cNvPr id="4" name="Table 4">
            <a:extLst>
              <a:ext uri="{FF2B5EF4-FFF2-40B4-BE49-F238E27FC236}">
                <a16:creationId xmlns:a16="http://schemas.microsoft.com/office/drawing/2014/main" id="{65543B86-7907-D843-B03C-15377F768E51}"/>
              </a:ext>
            </a:extLst>
          </p:cNvPr>
          <p:cNvGraphicFramePr>
            <a:graphicFrameLocks noGrp="1"/>
          </p:cNvGraphicFramePr>
          <p:nvPr>
            <p:extLst>
              <p:ext uri="{D42A27DB-BD31-4B8C-83A1-F6EECF244321}">
                <p14:modId xmlns:p14="http://schemas.microsoft.com/office/powerpoint/2010/main" val="3410131571"/>
              </p:ext>
            </p:extLst>
          </p:nvPr>
        </p:nvGraphicFramePr>
        <p:xfrm>
          <a:off x="779907" y="1164266"/>
          <a:ext cx="7412736" cy="1010920"/>
        </p:xfrm>
        <a:graphic>
          <a:graphicData uri="http://schemas.openxmlformats.org/drawingml/2006/table">
            <a:tbl>
              <a:tblPr bandRow="1">
                <a:tableStyleId>{5C22544A-7EE6-4342-B048-85BDC9FD1C3A}</a:tableStyleId>
              </a:tblPr>
              <a:tblGrid>
                <a:gridCol w="2010918">
                  <a:extLst>
                    <a:ext uri="{9D8B030D-6E8A-4147-A177-3AD203B41FA5}">
                      <a16:colId xmlns:a16="http://schemas.microsoft.com/office/drawing/2014/main" val="1996999387"/>
                    </a:ext>
                  </a:extLst>
                </a:gridCol>
                <a:gridCol w="5401818">
                  <a:extLst>
                    <a:ext uri="{9D8B030D-6E8A-4147-A177-3AD203B41FA5}">
                      <a16:colId xmlns:a16="http://schemas.microsoft.com/office/drawing/2014/main" val="2203304244"/>
                    </a:ext>
                  </a:extLst>
                </a:gridCol>
              </a:tblGrid>
              <a:tr h="370840">
                <a:tc>
                  <a:txBody>
                    <a:bodyPr/>
                    <a:lstStyle/>
                    <a:p>
                      <a:r>
                        <a:rPr lang="en-GB" dirty="0"/>
                        <a:t>Regional variation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Humorous, divisive, accent OK but dialect not</a:t>
                      </a:r>
                    </a:p>
                  </a:txBody>
                  <a:tcPr/>
                </a:tc>
                <a:extLst>
                  <a:ext uri="{0D108BD9-81ED-4DB2-BD59-A6C34878D82A}">
                    <a16:rowId xmlns:a16="http://schemas.microsoft.com/office/drawing/2014/main" val="2502713477"/>
                  </a:ext>
                </a:extLst>
              </a:tr>
              <a:tr h="370840">
                <a:tc>
                  <a:txBody>
                    <a:bodyPr/>
                    <a:lstStyle/>
                    <a:p>
                      <a:r>
                        <a:rPr lang="en-GB" dirty="0"/>
                        <a:t>White British/ native-speakers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Different expectations on ‘native speakers’</a:t>
                      </a:r>
                    </a:p>
                  </a:txBody>
                  <a:tcPr/>
                </a:tc>
                <a:extLst>
                  <a:ext uri="{0D108BD9-81ED-4DB2-BD59-A6C34878D82A}">
                    <a16:rowId xmlns:a16="http://schemas.microsoft.com/office/drawing/2014/main" val="748700249"/>
                  </a:ext>
                </a:extLst>
              </a:tr>
            </a:tbl>
          </a:graphicData>
        </a:graphic>
      </p:graphicFrame>
      <p:sp>
        <p:nvSpPr>
          <p:cNvPr id="5" name="TextBox 4">
            <a:extLst>
              <a:ext uri="{FF2B5EF4-FFF2-40B4-BE49-F238E27FC236}">
                <a16:creationId xmlns:a16="http://schemas.microsoft.com/office/drawing/2014/main" id="{5DF7659F-4B3A-41CA-BD63-C605BD61993A}"/>
              </a:ext>
            </a:extLst>
          </p:cNvPr>
          <p:cNvSpPr txBox="1"/>
          <p:nvPr/>
        </p:nvSpPr>
        <p:spPr>
          <a:xfrm>
            <a:off x="66675" y="2206445"/>
            <a:ext cx="9077325" cy="3785652"/>
          </a:xfrm>
          <a:prstGeom prst="rect">
            <a:avLst/>
          </a:prstGeom>
          <a:noFill/>
        </p:spPr>
        <p:txBody>
          <a:bodyPr wrap="square">
            <a:spAutoFit/>
          </a:bodyPr>
          <a:lstStyle/>
          <a:p>
            <a:r>
              <a:rPr lang="en-GB" sz="1600" b="0" i="0" u="none" strike="noStrike" dirty="0">
                <a:solidFill>
                  <a:srgbClr val="000000"/>
                </a:solidFill>
                <a:effectLst/>
                <a:latin typeface="Calibri" panose="020F0502020204030204" pitchFamily="34" charset="0"/>
              </a:rPr>
              <a:t>Difference in definition of good English depending on who the speaker is and whether English is their first language or not : </a:t>
            </a:r>
            <a:r>
              <a:rPr lang="en-GB" sz="1600" b="0" i="0" u="none" strike="noStrike" dirty="0">
                <a:solidFill>
                  <a:srgbClr val="000000"/>
                </a:solidFill>
                <a:effectLst/>
                <a:latin typeface="Courier New" panose="02070309020205020404" pitchFamily="49" charset="0"/>
              </a:rPr>
              <a:t>her English is so poor and I’ve said to her for a girl whose for someone’s who is brought up in this country and speaks English as a first language to be as ta- speak </a:t>
            </a:r>
            <a:r>
              <a:rPr lang="en-GB" sz="1600" dirty="0">
                <a:solidFill>
                  <a:srgbClr val="000000"/>
                </a:solidFill>
                <a:latin typeface="Courier New" panose="02070309020205020404" pitchFamily="49" charset="0"/>
              </a:rPr>
              <a:t>E</a:t>
            </a:r>
            <a:r>
              <a:rPr lang="en-GB" sz="1600" b="0" i="0" u="none" strike="noStrike" dirty="0">
                <a:solidFill>
                  <a:srgbClr val="000000"/>
                </a:solidFill>
                <a:effectLst/>
                <a:latin typeface="Courier New" panose="02070309020205020404" pitchFamily="49" charset="0"/>
              </a:rPr>
              <a:t>nglish as poorly as she does do is completely unacceptable then I know that she cant she can only go by what she’s being modelled at home and you know its that bad habits are hard to undo _____________________________________</a:t>
            </a:r>
            <a:br>
              <a:rPr lang="en-GB" sz="1600" b="0" i="0" u="none" strike="noStrike" dirty="0">
                <a:solidFill>
                  <a:srgbClr val="000000"/>
                </a:solidFill>
                <a:effectLst/>
                <a:latin typeface="Calibri" panose="020F0502020204030204" pitchFamily="34" charset="0"/>
              </a:rPr>
            </a:br>
            <a:r>
              <a:rPr lang="en-GB" sz="1600" b="0" i="0" u="none" strike="noStrike" dirty="0">
                <a:solidFill>
                  <a:srgbClr val="000000"/>
                </a:solidFill>
                <a:effectLst/>
                <a:latin typeface="Calibri" panose="020F0502020204030204" pitchFamily="34" charset="0"/>
              </a:rPr>
              <a:t>- Mentions that EAL pupils speak better English than children whose first language is English</a:t>
            </a:r>
            <a:r>
              <a:rPr lang="en-GB" sz="1600" dirty="0">
                <a:solidFill>
                  <a:srgbClr val="000000"/>
                </a:solidFill>
                <a:latin typeface="Calibri" panose="020F0502020204030204" pitchFamily="34" charset="0"/>
              </a:rPr>
              <a:t> - </a:t>
            </a:r>
            <a:r>
              <a:rPr lang="en-GB" sz="1600" b="0" i="0" u="none" strike="noStrike" dirty="0">
                <a:solidFill>
                  <a:srgbClr val="000000"/>
                </a:solidFill>
                <a:effectLst/>
                <a:latin typeface="Calibri" panose="020F0502020204030204" pitchFamily="34" charset="0"/>
              </a:rPr>
              <a:t>'butchering' the language : </a:t>
            </a:r>
            <a:r>
              <a:rPr lang="en-GB" sz="1600" b="0" i="0" u="none" strike="noStrike" dirty="0">
                <a:solidFill>
                  <a:srgbClr val="000000"/>
                </a:solidFill>
                <a:effectLst/>
                <a:latin typeface="Courier New" panose="02070309020205020404" pitchFamily="49" charset="0"/>
              </a:rPr>
              <a:t>if there’s one thing that’s extremely annoying about  children as a first language is how they ruin it the number of times  I have heard can I go toilet come out of the year six child’s mouth who the four year six children who have got all </a:t>
            </a:r>
            <a:r>
              <a:rPr lang="en-GB" sz="1600" dirty="0">
                <a:solidFill>
                  <a:srgbClr val="000000"/>
                </a:solidFill>
                <a:latin typeface="Courier New" panose="02070309020205020404" pitchFamily="49" charset="0"/>
              </a:rPr>
              <a:t>E</a:t>
            </a:r>
            <a:r>
              <a:rPr lang="en-GB" sz="1600" b="0" i="0" u="none" strike="noStrike" dirty="0">
                <a:solidFill>
                  <a:srgbClr val="000000"/>
                </a:solidFill>
                <a:effectLst/>
                <a:latin typeface="Courier New" panose="02070309020205020404" pitchFamily="49" charset="0"/>
              </a:rPr>
              <a:t>nglish as a first language can I go toilet we was doing this I done my homework they absolutely its they absolutely  butcher the language it’s the it’s the English as a first </a:t>
            </a:r>
            <a:r>
              <a:rPr lang="en-GB" sz="1600" dirty="0">
                <a:solidFill>
                  <a:srgbClr val="000000"/>
                </a:solidFill>
                <a:latin typeface="Courier New" panose="02070309020205020404" pitchFamily="49" charset="0"/>
              </a:rPr>
              <a:t>l</a:t>
            </a:r>
            <a:r>
              <a:rPr lang="en-GB" sz="1600" b="0" i="0" u="none" strike="noStrike" dirty="0">
                <a:solidFill>
                  <a:srgbClr val="000000"/>
                </a:solidFill>
                <a:effectLst/>
                <a:latin typeface="Courier New" panose="02070309020205020404" pitchFamily="49" charset="0"/>
              </a:rPr>
              <a:t>anguage who are just who are worse at it than the </a:t>
            </a:r>
            <a:r>
              <a:rPr lang="en-GB" sz="1600" dirty="0">
                <a:solidFill>
                  <a:srgbClr val="000000"/>
                </a:solidFill>
                <a:latin typeface="Courier New" panose="02070309020205020404" pitchFamily="49" charset="0"/>
              </a:rPr>
              <a:t>EALs</a:t>
            </a:r>
            <a:r>
              <a:rPr lang="en-GB" sz="1600" b="0" i="0" u="none" strike="noStrike" dirty="0">
                <a:solidFill>
                  <a:srgbClr val="000000"/>
                </a:solidFill>
                <a:effectLst/>
                <a:latin typeface="Courier New" panose="02070309020205020404" pitchFamily="49" charset="0"/>
              </a:rPr>
              <a:t> </a:t>
            </a:r>
            <a:endParaRPr lang="en-GB" sz="1600" dirty="0"/>
          </a:p>
        </p:txBody>
      </p:sp>
    </p:spTree>
    <p:extLst>
      <p:ext uri="{BB962C8B-B14F-4D97-AF65-F5344CB8AC3E}">
        <p14:creationId xmlns:p14="http://schemas.microsoft.com/office/powerpoint/2010/main" val="217456355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A25F9-C16A-5D48-A630-979ECF1CB840}"/>
              </a:ext>
            </a:extLst>
          </p:cNvPr>
          <p:cNvSpPr>
            <a:spLocks noGrp="1"/>
          </p:cNvSpPr>
          <p:nvPr>
            <p:ph type="title"/>
          </p:nvPr>
        </p:nvSpPr>
        <p:spPr/>
        <p:txBody>
          <a:bodyPr/>
          <a:lstStyle/>
          <a:p>
            <a:r>
              <a:rPr lang="en-US" sz="3200"/>
              <a:t>Outline</a:t>
            </a:r>
            <a:endParaRPr lang="en-US"/>
          </a:p>
        </p:txBody>
      </p:sp>
      <p:sp>
        <p:nvSpPr>
          <p:cNvPr id="3" name="Content Placeholder 2">
            <a:extLst>
              <a:ext uri="{FF2B5EF4-FFF2-40B4-BE49-F238E27FC236}">
                <a16:creationId xmlns:a16="http://schemas.microsoft.com/office/drawing/2014/main" id="{16D34558-77D8-CD4D-B245-9F3C095ACA3A}"/>
              </a:ext>
            </a:extLst>
          </p:cNvPr>
          <p:cNvSpPr>
            <a:spLocks noGrp="1"/>
          </p:cNvSpPr>
          <p:nvPr>
            <p:ph idx="1"/>
          </p:nvPr>
        </p:nvSpPr>
        <p:spPr>
          <a:xfrm>
            <a:off x="628650" y="1267969"/>
            <a:ext cx="7886700" cy="4425766"/>
          </a:xfrm>
        </p:spPr>
        <p:txBody>
          <a:bodyPr/>
          <a:lstStyle/>
          <a:p>
            <a:r>
              <a:rPr lang="en-US" dirty="0"/>
              <a:t>Background</a:t>
            </a:r>
          </a:p>
          <a:p>
            <a:pPr lvl="1"/>
            <a:r>
              <a:rPr lang="en-US" dirty="0"/>
              <a:t>Building on Grainger and Jones’s work here - ‘standard’ and ‘good’ English in schools and society</a:t>
            </a:r>
          </a:p>
          <a:p>
            <a:pPr lvl="1"/>
            <a:r>
              <a:rPr lang="en-US" dirty="0"/>
              <a:t>Research with teachers on exploring these concepts</a:t>
            </a:r>
          </a:p>
          <a:p>
            <a:r>
              <a:rPr lang="en-US" dirty="0"/>
              <a:t>Research context and design</a:t>
            </a:r>
          </a:p>
          <a:p>
            <a:r>
              <a:rPr lang="en-GB" dirty="0"/>
              <a:t>Analysis - a strong awareness of different:</a:t>
            </a:r>
          </a:p>
          <a:p>
            <a:pPr lvl="1"/>
            <a:r>
              <a:rPr lang="en-GB" dirty="0"/>
              <a:t>Perspectives</a:t>
            </a:r>
          </a:p>
          <a:p>
            <a:pPr lvl="1"/>
            <a:r>
              <a:rPr lang="en-GB" dirty="0"/>
              <a:t>Purposes</a:t>
            </a:r>
          </a:p>
          <a:p>
            <a:pPr lvl="1"/>
            <a:r>
              <a:rPr lang="en-GB" dirty="0"/>
              <a:t>Elements</a:t>
            </a:r>
          </a:p>
          <a:p>
            <a:pPr lvl="1"/>
            <a:r>
              <a:rPr lang="en-GB" dirty="0"/>
              <a:t>Cohorts</a:t>
            </a:r>
          </a:p>
          <a:p>
            <a:r>
              <a:rPr lang="en-GB" dirty="0"/>
              <a:t>Conclusions and implications</a:t>
            </a:r>
            <a:endParaRPr lang="en-US" dirty="0"/>
          </a:p>
        </p:txBody>
      </p:sp>
    </p:spTree>
    <p:extLst>
      <p:ext uri="{BB962C8B-B14F-4D97-AF65-F5344CB8AC3E}">
        <p14:creationId xmlns:p14="http://schemas.microsoft.com/office/powerpoint/2010/main" val="2987368766"/>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F7E8E-73E8-CE4F-AD73-5B3CC86187A4}"/>
              </a:ext>
            </a:extLst>
          </p:cNvPr>
          <p:cNvSpPr>
            <a:spLocks noGrp="1"/>
          </p:cNvSpPr>
          <p:nvPr>
            <p:ph type="title"/>
          </p:nvPr>
        </p:nvSpPr>
        <p:spPr/>
        <p:txBody>
          <a:bodyPr/>
          <a:lstStyle/>
          <a:p>
            <a:r>
              <a:rPr lang="en-GB" dirty="0"/>
              <a:t>Different cohorts</a:t>
            </a:r>
          </a:p>
        </p:txBody>
      </p:sp>
      <p:graphicFrame>
        <p:nvGraphicFramePr>
          <p:cNvPr id="4" name="Table 4">
            <a:extLst>
              <a:ext uri="{FF2B5EF4-FFF2-40B4-BE49-F238E27FC236}">
                <a16:creationId xmlns:a16="http://schemas.microsoft.com/office/drawing/2014/main" id="{65543B86-7907-D843-B03C-15377F768E51}"/>
              </a:ext>
            </a:extLst>
          </p:cNvPr>
          <p:cNvGraphicFramePr>
            <a:graphicFrameLocks noGrp="1"/>
          </p:cNvGraphicFramePr>
          <p:nvPr/>
        </p:nvGraphicFramePr>
        <p:xfrm>
          <a:off x="779907" y="1164266"/>
          <a:ext cx="7412736" cy="2021840"/>
        </p:xfrm>
        <a:graphic>
          <a:graphicData uri="http://schemas.openxmlformats.org/drawingml/2006/table">
            <a:tbl>
              <a:tblPr bandRow="1">
                <a:tableStyleId>{5C22544A-7EE6-4342-B048-85BDC9FD1C3A}</a:tableStyleId>
              </a:tblPr>
              <a:tblGrid>
                <a:gridCol w="2010918">
                  <a:extLst>
                    <a:ext uri="{9D8B030D-6E8A-4147-A177-3AD203B41FA5}">
                      <a16:colId xmlns:a16="http://schemas.microsoft.com/office/drawing/2014/main" val="1996999387"/>
                    </a:ext>
                  </a:extLst>
                </a:gridCol>
                <a:gridCol w="5401818">
                  <a:extLst>
                    <a:ext uri="{9D8B030D-6E8A-4147-A177-3AD203B41FA5}">
                      <a16:colId xmlns:a16="http://schemas.microsoft.com/office/drawing/2014/main" val="2203304244"/>
                    </a:ext>
                  </a:extLst>
                </a:gridCol>
              </a:tblGrid>
              <a:tr h="370840">
                <a:tc>
                  <a:txBody>
                    <a:bodyPr/>
                    <a:lstStyle/>
                    <a:p>
                      <a:r>
                        <a:rPr lang="en-GB" dirty="0"/>
                        <a:t>Regional variation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Humorous, divisive, accent OK but dialect not</a:t>
                      </a:r>
                    </a:p>
                  </a:txBody>
                  <a:tcPr/>
                </a:tc>
                <a:extLst>
                  <a:ext uri="{0D108BD9-81ED-4DB2-BD59-A6C34878D82A}">
                    <a16:rowId xmlns:a16="http://schemas.microsoft.com/office/drawing/2014/main" val="2502713477"/>
                  </a:ext>
                </a:extLst>
              </a:tr>
              <a:tr h="370840">
                <a:tc>
                  <a:txBody>
                    <a:bodyPr/>
                    <a:lstStyle/>
                    <a:p>
                      <a:r>
                        <a:rPr lang="en-GB" dirty="0"/>
                        <a:t>White British/ native-speakers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Different expectations on ‘native speakers’</a:t>
                      </a:r>
                    </a:p>
                  </a:txBody>
                  <a:tcPr/>
                </a:tc>
                <a:extLst>
                  <a:ext uri="{0D108BD9-81ED-4DB2-BD59-A6C34878D82A}">
                    <a16:rowId xmlns:a16="http://schemas.microsoft.com/office/drawing/2014/main" val="748700249"/>
                  </a:ext>
                </a:extLst>
              </a:tr>
              <a:tr h="370840">
                <a:tc>
                  <a:txBody>
                    <a:bodyPr/>
                    <a:lstStyle/>
                    <a:p>
                      <a:r>
                        <a:rPr lang="en-GB" dirty="0"/>
                        <a:t>EAL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Lower expectations, impressive progress, home language challenge</a:t>
                      </a:r>
                    </a:p>
                  </a:txBody>
                  <a:tcPr/>
                </a:tc>
                <a:extLst>
                  <a:ext uri="{0D108BD9-81ED-4DB2-BD59-A6C34878D82A}">
                    <a16:rowId xmlns:a16="http://schemas.microsoft.com/office/drawing/2014/main" val="3187064185"/>
                  </a:ext>
                </a:extLst>
              </a:tr>
              <a:tr h="370840">
                <a:tc>
                  <a:txBody>
                    <a:bodyPr/>
                    <a:lstStyle/>
                    <a:p>
                      <a:r>
                        <a:rPr lang="en-GB" dirty="0"/>
                        <a:t>Summer born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Statistically…</a:t>
                      </a:r>
                    </a:p>
                  </a:txBody>
                  <a:tcPr/>
                </a:tc>
                <a:extLst>
                  <a:ext uri="{0D108BD9-81ED-4DB2-BD59-A6C34878D82A}">
                    <a16:rowId xmlns:a16="http://schemas.microsoft.com/office/drawing/2014/main" val="1508303657"/>
                  </a:ext>
                </a:extLst>
              </a:tr>
            </a:tbl>
          </a:graphicData>
        </a:graphic>
      </p:graphicFrame>
      <p:sp>
        <p:nvSpPr>
          <p:cNvPr id="5" name="TextBox 4">
            <a:extLst>
              <a:ext uri="{FF2B5EF4-FFF2-40B4-BE49-F238E27FC236}">
                <a16:creationId xmlns:a16="http://schemas.microsoft.com/office/drawing/2014/main" id="{E4FDACC8-1FB4-4E96-AC72-0AFDCBAD00E8}"/>
              </a:ext>
            </a:extLst>
          </p:cNvPr>
          <p:cNvSpPr txBox="1"/>
          <p:nvPr/>
        </p:nvSpPr>
        <p:spPr>
          <a:xfrm>
            <a:off x="95250" y="3188577"/>
            <a:ext cx="8601075" cy="2800767"/>
          </a:xfrm>
          <a:prstGeom prst="rect">
            <a:avLst/>
          </a:prstGeom>
          <a:noFill/>
          <a:ln>
            <a:solidFill>
              <a:schemeClr val="tx1">
                <a:lumMod val="50000"/>
                <a:lumOff val="50000"/>
              </a:schemeClr>
            </a:solidFill>
          </a:ln>
        </p:spPr>
        <p:txBody>
          <a:bodyPr wrap="square">
            <a:spAutoFit/>
          </a:bodyPr>
          <a:lstStyle/>
          <a:p>
            <a:r>
              <a:rPr lang="en-GB" sz="1600" b="0" i="0" u="none" strike="noStrike" dirty="0">
                <a:solidFill>
                  <a:srgbClr val="000000"/>
                </a:solidFill>
                <a:effectLst/>
                <a:latin typeface="Courier New" panose="02070309020205020404" pitchFamily="49" charset="0"/>
              </a:rPr>
              <a:t>children who come in with no English at least if we could get them up to a standard where at least they could go out into the </a:t>
            </a:r>
            <a:r>
              <a:rPr lang="en-GB" sz="1600" b="0" i="0" u="none" strike="noStrike" dirty="0" err="1">
                <a:solidFill>
                  <a:srgbClr val="000000"/>
                </a:solidFill>
                <a:effectLst/>
                <a:latin typeface="Courier New" panose="02070309020205020404" pitchFamily="49" charset="0"/>
              </a:rPr>
              <a:t>wo:rld</a:t>
            </a:r>
            <a:r>
              <a:rPr lang="en-GB" sz="1600" b="0" i="0" u="none" strike="noStrike" dirty="0">
                <a:solidFill>
                  <a:srgbClr val="000000"/>
                </a:solidFill>
                <a:effectLst/>
                <a:latin typeface="Courier New" panose="02070309020205020404" pitchFamily="49" charset="0"/>
              </a:rPr>
              <a:t> and they could (.) look after themselves (.) go shopping do all the things that they need to do (.) read what they need to do (.) basic literacy really I think that’s what (.) you know we need to aim at that for everybody _______________________________________________it’s really difficult (.) because the parents speak (.) their own language at home </a:t>
            </a:r>
            <a:br>
              <a:rPr lang="en-GB" sz="1600" b="0" i="0" u="none" strike="noStrike" dirty="0">
                <a:solidFill>
                  <a:srgbClr val="000000"/>
                </a:solidFill>
                <a:effectLst/>
                <a:latin typeface="Courier New" panose="02070309020205020404" pitchFamily="49" charset="0"/>
              </a:rPr>
            </a:br>
            <a:r>
              <a:rPr lang="en-GB" sz="1600" b="0" i="0" u="none" strike="noStrike" dirty="0">
                <a:solidFill>
                  <a:srgbClr val="000000"/>
                </a:solidFill>
                <a:effectLst/>
                <a:latin typeface="Courier New" panose="02070309020205020404" pitchFamily="49" charset="0"/>
              </a:rPr>
              <a:t>T: so: (.) and a lot of the parents don’t have a lot of English either so it is like a (.) you know an alien environment when they come in </a:t>
            </a:r>
            <a:endParaRPr lang="en-GB" sz="1600" dirty="0"/>
          </a:p>
        </p:txBody>
      </p:sp>
      <p:sp>
        <p:nvSpPr>
          <p:cNvPr id="6" name="TextBox 5">
            <a:extLst>
              <a:ext uri="{FF2B5EF4-FFF2-40B4-BE49-F238E27FC236}">
                <a16:creationId xmlns:a16="http://schemas.microsoft.com/office/drawing/2014/main" id="{433D668E-D871-4D24-A354-5EEF819E83C3}"/>
              </a:ext>
            </a:extLst>
          </p:cNvPr>
          <p:cNvSpPr txBox="1"/>
          <p:nvPr/>
        </p:nvSpPr>
        <p:spPr>
          <a:xfrm>
            <a:off x="1885951" y="6222442"/>
            <a:ext cx="4886324" cy="36933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ctr"/>
            <a:r>
              <a:rPr lang="en-GB" dirty="0"/>
              <a:t>Most parents are supportive but… home language</a:t>
            </a:r>
          </a:p>
        </p:txBody>
      </p:sp>
    </p:spTree>
    <p:extLst>
      <p:ext uri="{BB962C8B-B14F-4D97-AF65-F5344CB8AC3E}">
        <p14:creationId xmlns:p14="http://schemas.microsoft.com/office/powerpoint/2010/main" val="1912514245"/>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F5395-6EEC-D643-A9F5-7EEB05791477}"/>
              </a:ext>
            </a:extLst>
          </p:cNvPr>
          <p:cNvSpPr>
            <a:spLocks noGrp="1"/>
          </p:cNvSpPr>
          <p:nvPr>
            <p:ph type="title"/>
          </p:nvPr>
        </p:nvSpPr>
        <p:spPr/>
        <p:txBody>
          <a:bodyPr/>
          <a:lstStyle/>
          <a:p>
            <a:r>
              <a:rPr lang="en-GB"/>
              <a:t>Conclusions</a:t>
            </a:r>
          </a:p>
        </p:txBody>
      </p:sp>
      <p:sp>
        <p:nvSpPr>
          <p:cNvPr id="3" name="Content Placeholder 2">
            <a:extLst>
              <a:ext uri="{FF2B5EF4-FFF2-40B4-BE49-F238E27FC236}">
                <a16:creationId xmlns:a16="http://schemas.microsoft.com/office/drawing/2014/main" id="{4400B72C-D142-A746-BF61-6185B65EE5D7}"/>
              </a:ext>
            </a:extLst>
          </p:cNvPr>
          <p:cNvSpPr>
            <a:spLocks noGrp="1"/>
          </p:cNvSpPr>
          <p:nvPr>
            <p:ph idx="1"/>
          </p:nvPr>
        </p:nvSpPr>
        <p:spPr/>
        <p:txBody>
          <a:bodyPr>
            <a:normAutofit/>
          </a:bodyPr>
          <a:lstStyle/>
          <a:p>
            <a:r>
              <a:rPr lang="en-GB" dirty="0"/>
              <a:t>Teachers conceptualise the notion ‘good English’ in conflicting and inconsistent ways </a:t>
            </a:r>
          </a:p>
          <a:p>
            <a:r>
              <a:rPr lang="en-GB" dirty="0"/>
              <a:t>Overall, however, many apply a much more holistic pragmatic view than they find in the school curricula and policy documents</a:t>
            </a:r>
          </a:p>
          <a:p>
            <a:r>
              <a:rPr lang="en-GB" dirty="0"/>
              <a:t>This leads them to find the teaching stipulations frustrating and expectations on children unfair</a:t>
            </a:r>
          </a:p>
          <a:p>
            <a:r>
              <a:rPr lang="en-GB" dirty="0"/>
              <a:t>HOWEVER: distinctly different expectations for ‘native’ and EAL groups in schools – problematic for both groups and very much a social justice issue</a:t>
            </a:r>
          </a:p>
        </p:txBody>
      </p:sp>
    </p:spTree>
    <p:extLst>
      <p:ext uri="{BB962C8B-B14F-4D97-AF65-F5344CB8AC3E}">
        <p14:creationId xmlns:p14="http://schemas.microsoft.com/office/powerpoint/2010/main" val="310059050"/>
      </p:ext>
    </p:extLst>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AF5395-6EEC-D643-A9F5-7EEB05791477}"/>
              </a:ext>
            </a:extLst>
          </p:cNvPr>
          <p:cNvSpPr>
            <a:spLocks noGrp="1"/>
          </p:cNvSpPr>
          <p:nvPr>
            <p:ph type="title"/>
          </p:nvPr>
        </p:nvSpPr>
        <p:spPr/>
        <p:txBody>
          <a:bodyPr/>
          <a:lstStyle/>
          <a:p>
            <a:r>
              <a:rPr lang="en-GB"/>
              <a:t>Implications</a:t>
            </a:r>
          </a:p>
        </p:txBody>
      </p:sp>
      <p:sp>
        <p:nvSpPr>
          <p:cNvPr id="3" name="Content Placeholder 2">
            <a:extLst>
              <a:ext uri="{FF2B5EF4-FFF2-40B4-BE49-F238E27FC236}">
                <a16:creationId xmlns:a16="http://schemas.microsoft.com/office/drawing/2014/main" id="{4400B72C-D142-A746-BF61-6185B65EE5D7}"/>
              </a:ext>
            </a:extLst>
          </p:cNvPr>
          <p:cNvSpPr>
            <a:spLocks noGrp="1"/>
          </p:cNvSpPr>
          <p:nvPr>
            <p:ph idx="1"/>
          </p:nvPr>
        </p:nvSpPr>
        <p:spPr/>
        <p:txBody>
          <a:bodyPr/>
          <a:lstStyle/>
          <a:p>
            <a:r>
              <a:rPr lang="en-GB" dirty="0"/>
              <a:t>Cause for celebration that so many teachers are resisting the top-down narrative of an ill-defined notion of ‘standard English’ in the curriculum and policy documents </a:t>
            </a:r>
          </a:p>
          <a:p>
            <a:r>
              <a:rPr lang="en-GB" dirty="0"/>
              <a:t>But how do those teachers become equipped to know that so many others agree and start to work from the </a:t>
            </a:r>
            <a:r>
              <a:rPr lang="en-GB"/>
              <a:t>grass roots against </a:t>
            </a:r>
            <a:r>
              <a:rPr lang="en-GB" dirty="0"/>
              <a:t>the pressures being applied from so many directions?</a:t>
            </a:r>
          </a:p>
          <a:p>
            <a:r>
              <a:rPr lang="en-GB" dirty="0"/>
              <a:t>Shifting perspectives on expectations seems an important next step </a:t>
            </a:r>
          </a:p>
          <a:p>
            <a:endParaRPr lang="en-GB" dirty="0"/>
          </a:p>
          <a:p>
            <a:r>
              <a:rPr lang="en-GB" dirty="0"/>
              <a:t>Thank you for listening—questions welcome!</a:t>
            </a:r>
          </a:p>
          <a:p>
            <a:endParaRPr lang="en-GB" dirty="0"/>
          </a:p>
        </p:txBody>
      </p:sp>
    </p:spTree>
    <p:extLst>
      <p:ext uri="{BB962C8B-B14F-4D97-AF65-F5344CB8AC3E}">
        <p14:creationId xmlns:p14="http://schemas.microsoft.com/office/powerpoint/2010/main" val="817847593"/>
      </p:ext>
    </p:extLst>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A1259-F981-2544-B188-DE7C48DCAAD8}"/>
              </a:ext>
            </a:extLst>
          </p:cNvPr>
          <p:cNvSpPr>
            <a:spLocks noGrp="1"/>
          </p:cNvSpPr>
          <p:nvPr>
            <p:ph type="title"/>
          </p:nvPr>
        </p:nvSpPr>
        <p:spPr/>
        <p:txBody>
          <a:bodyPr/>
          <a:lstStyle/>
          <a:p>
            <a:r>
              <a:rPr lang="en-US"/>
              <a:t>References</a:t>
            </a:r>
          </a:p>
        </p:txBody>
      </p:sp>
      <p:sp>
        <p:nvSpPr>
          <p:cNvPr id="3" name="Content Placeholder 2">
            <a:extLst>
              <a:ext uri="{FF2B5EF4-FFF2-40B4-BE49-F238E27FC236}">
                <a16:creationId xmlns:a16="http://schemas.microsoft.com/office/drawing/2014/main" id="{D5C44193-C007-E749-898E-BC8950474FCA}"/>
              </a:ext>
            </a:extLst>
          </p:cNvPr>
          <p:cNvSpPr>
            <a:spLocks noGrp="1"/>
          </p:cNvSpPr>
          <p:nvPr>
            <p:ph idx="1"/>
          </p:nvPr>
        </p:nvSpPr>
        <p:spPr/>
        <p:txBody>
          <a:bodyPr>
            <a:noAutofit/>
          </a:bodyPr>
          <a:lstStyle/>
          <a:p>
            <a:pPr marL="358775" indent="-358775">
              <a:spcBef>
                <a:spcPts val="0"/>
              </a:spcBef>
              <a:buNone/>
            </a:pPr>
            <a:r>
              <a:rPr lang="en-GB" altLang="x-none" sz="1500" dirty="0" err="1">
                <a:latin typeface="+mj-lt"/>
                <a:ea typeface="ＭＳ Ｐゴシック" charset="-128"/>
              </a:rPr>
              <a:t>Baratta</a:t>
            </a:r>
            <a:r>
              <a:rPr lang="en-GB" altLang="x-none" sz="1500" dirty="0">
                <a:latin typeface="+mj-lt"/>
                <a:ea typeface="ＭＳ Ｐゴシック" charset="-128"/>
              </a:rPr>
              <a:t>, A. (2018). Accent and Teacher Identity in Britain. Bloomsbury</a:t>
            </a:r>
          </a:p>
          <a:p>
            <a:pPr marL="358775" indent="-358775">
              <a:spcBef>
                <a:spcPts val="0"/>
              </a:spcBef>
              <a:buNone/>
            </a:pPr>
            <a:r>
              <a:rPr lang="en-GB" altLang="x-none" sz="1500" dirty="0">
                <a:latin typeface="+mj-lt"/>
                <a:ea typeface="ＭＳ Ｐゴシック" charset="-128"/>
              </a:rPr>
              <a:t>Cunningham, C. (2020). Beliefs about good English in schools. In Hall, C. J. and </a:t>
            </a:r>
            <a:r>
              <a:rPr lang="en-GB" altLang="x-none" sz="1500" dirty="0" err="1">
                <a:latin typeface="+mj-lt"/>
                <a:ea typeface="ＭＳ Ｐゴシック" charset="-128"/>
              </a:rPr>
              <a:t>Wicaksono</a:t>
            </a:r>
            <a:r>
              <a:rPr lang="en-GB" altLang="x-none" sz="1500" dirty="0">
                <a:latin typeface="+mj-lt"/>
                <a:ea typeface="ＭＳ Ｐゴシック" charset="-128"/>
              </a:rPr>
              <a:t>, R. (eds), </a:t>
            </a:r>
            <a:r>
              <a:rPr lang="en-GB" altLang="x-none" sz="1500" i="1" dirty="0">
                <a:latin typeface="+mj-lt"/>
                <a:ea typeface="ＭＳ Ｐゴシック" charset="-128"/>
              </a:rPr>
              <a:t>Ontologies of English. Conceptualising the language for learning, teaching, and assessment</a:t>
            </a:r>
            <a:r>
              <a:rPr lang="en-GB" altLang="x-none" sz="1500" dirty="0">
                <a:latin typeface="+mj-lt"/>
                <a:ea typeface="ＭＳ Ｐゴシック" charset="-128"/>
              </a:rPr>
              <a:t> (pp. 142-162). Cambridge: Cambridge University Press.</a:t>
            </a:r>
          </a:p>
          <a:p>
            <a:pPr marL="358775" indent="-358775">
              <a:spcBef>
                <a:spcPts val="0"/>
              </a:spcBef>
              <a:buNone/>
            </a:pPr>
            <a:r>
              <a:rPr lang="en-GB" sz="1500" b="0" i="0" dirty="0">
                <a:solidFill>
                  <a:srgbClr val="181817"/>
                </a:solidFill>
                <a:effectLst/>
                <a:latin typeface="+mj-lt"/>
              </a:rPr>
              <a:t>Cushing, I. (2020). The policy and policing of language in schools. </a:t>
            </a:r>
            <a:r>
              <a:rPr lang="en-GB" sz="1500" b="0" i="1" dirty="0">
                <a:solidFill>
                  <a:srgbClr val="181817"/>
                </a:solidFill>
                <a:effectLst/>
                <a:latin typeface="+mj-lt"/>
              </a:rPr>
              <a:t>Language in Society,</a:t>
            </a:r>
            <a:r>
              <a:rPr lang="en-GB" sz="1500" b="0" i="0" dirty="0">
                <a:solidFill>
                  <a:srgbClr val="181817"/>
                </a:solidFill>
                <a:effectLst/>
                <a:latin typeface="+mj-lt"/>
              </a:rPr>
              <a:t> </a:t>
            </a:r>
            <a:r>
              <a:rPr lang="en-GB" sz="1500" b="0" i="1" dirty="0">
                <a:solidFill>
                  <a:srgbClr val="181817"/>
                </a:solidFill>
                <a:effectLst/>
                <a:latin typeface="+mj-lt"/>
              </a:rPr>
              <a:t>49</a:t>
            </a:r>
            <a:r>
              <a:rPr lang="en-GB" sz="1500" b="0" i="0" dirty="0">
                <a:solidFill>
                  <a:srgbClr val="181817"/>
                </a:solidFill>
                <a:effectLst/>
                <a:latin typeface="+mj-lt"/>
              </a:rPr>
              <a:t>(3), 425-450. doi:10.1017/S0047404519000848</a:t>
            </a:r>
          </a:p>
          <a:p>
            <a:pPr marL="358775" indent="-358775">
              <a:spcBef>
                <a:spcPts val="0"/>
              </a:spcBef>
              <a:buNone/>
            </a:pPr>
            <a:r>
              <a:rPr lang="en-GB" sz="1500" dirty="0">
                <a:solidFill>
                  <a:srgbClr val="181817"/>
                </a:solidFill>
                <a:latin typeface="+mj-lt"/>
              </a:rPr>
              <a:t>Grainger, K. </a:t>
            </a:r>
            <a:r>
              <a:rPr lang="en-GB" sz="1500" b="0" i="0" dirty="0">
                <a:solidFill>
                  <a:srgbClr val="000000"/>
                </a:solidFill>
                <a:effectLst/>
                <a:latin typeface="+mj-lt"/>
              </a:rPr>
              <a:t>(2013). "The daily grunt": middle class bias and vested interests in the 'Getting in Early' and 'Why Can't They Read?' reports. </a:t>
            </a:r>
            <a:r>
              <a:rPr lang="en-GB" sz="1500" b="0" i="1" dirty="0">
                <a:solidFill>
                  <a:srgbClr val="000000"/>
                </a:solidFill>
                <a:effectLst/>
                <a:latin typeface="+mj-lt"/>
              </a:rPr>
              <a:t>Language and Education</a:t>
            </a:r>
            <a:r>
              <a:rPr lang="en-GB" sz="1500" b="0" i="0" dirty="0">
                <a:solidFill>
                  <a:srgbClr val="000000"/>
                </a:solidFill>
                <a:effectLst/>
                <a:latin typeface="+mj-lt"/>
              </a:rPr>
              <a:t>, </a:t>
            </a:r>
            <a:r>
              <a:rPr lang="en-GB" sz="1500" i="0" dirty="0">
                <a:solidFill>
                  <a:srgbClr val="000000"/>
                </a:solidFill>
                <a:effectLst/>
                <a:latin typeface="+mj-lt"/>
              </a:rPr>
              <a:t>27</a:t>
            </a:r>
            <a:r>
              <a:rPr lang="en-GB" sz="1500" b="0" i="0" dirty="0">
                <a:solidFill>
                  <a:srgbClr val="000000"/>
                </a:solidFill>
                <a:effectLst/>
                <a:latin typeface="+mj-lt"/>
              </a:rPr>
              <a:t> (2), 99-109.</a:t>
            </a:r>
            <a:endParaRPr lang="en-GB" sz="1500" b="0" i="0" dirty="0">
              <a:solidFill>
                <a:srgbClr val="181817"/>
              </a:solidFill>
              <a:effectLst/>
              <a:latin typeface="+mj-lt"/>
            </a:endParaRPr>
          </a:p>
          <a:p>
            <a:pPr marL="358775" indent="-358775">
              <a:spcBef>
                <a:spcPts val="0"/>
              </a:spcBef>
              <a:buNone/>
            </a:pPr>
            <a:r>
              <a:rPr lang="en-GB" sz="1500" b="0" i="0" dirty="0" err="1">
                <a:solidFill>
                  <a:srgbClr val="333333"/>
                </a:solidFill>
                <a:effectLst/>
                <a:latin typeface="+mj-lt"/>
              </a:rPr>
              <a:t>Karakaş</a:t>
            </a:r>
            <a:r>
              <a:rPr lang="en-GB" sz="1500" b="0" i="0" dirty="0">
                <a:solidFill>
                  <a:srgbClr val="333333"/>
                </a:solidFill>
                <a:effectLst/>
                <a:latin typeface="+mj-lt"/>
              </a:rPr>
              <a:t>, A . (2017). Students’ perceptions of ‘Good English’ and the underlying ideologies behind their perceptions . Journal of Language and Linguistic Studies , 13 (2) , 487-509 . Retrieved from https://dergipark.org.tr/en/pub/jlls/issue/36120/405623</a:t>
            </a:r>
            <a:endParaRPr lang="en-GB" altLang="x-none" sz="1500" dirty="0">
              <a:latin typeface="+mj-lt"/>
              <a:ea typeface="ＭＳ Ｐゴシック" charset="-128"/>
            </a:endParaRPr>
          </a:p>
          <a:p>
            <a:pPr marL="358775" indent="-358775">
              <a:spcBef>
                <a:spcPts val="0"/>
              </a:spcBef>
              <a:buNone/>
            </a:pPr>
            <a:r>
              <a:rPr lang="en-GB" sz="1500" dirty="0">
                <a:latin typeface="+mj-lt"/>
              </a:rPr>
              <a:t>Lippi-Green, R. (2012). </a:t>
            </a:r>
            <a:r>
              <a:rPr lang="en-GB" sz="1500" i="1" dirty="0">
                <a:latin typeface="+mj-lt"/>
              </a:rPr>
              <a:t>English with an Accent: Language, Ideology and Discrimination in the United States</a:t>
            </a:r>
            <a:r>
              <a:rPr lang="en-GB" sz="1500" dirty="0">
                <a:latin typeface="+mj-lt"/>
              </a:rPr>
              <a:t> (2</a:t>
            </a:r>
            <a:r>
              <a:rPr lang="en-GB" sz="1500" baseline="30000" dirty="0">
                <a:latin typeface="+mj-lt"/>
              </a:rPr>
              <a:t>nd</a:t>
            </a:r>
            <a:r>
              <a:rPr lang="en-GB" sz="1500" dirty="0">
                <a:latin typeface="+mj-lt"/>
              </a:rPr>
              <a:t> </a:t>
            </a:r>
            <a:r>
              <a:rPr lang="en-GB" sz="1500" dirty="0" err="1">
                <a:latin typeface="+mj-lt"/>
              </a:rPr>
              <a:t>edn</a:t>
            </a:r>
            <a:r>
              <a:rPr lang="en-GB" sz="1500" dirty="0">
                <a:latin typeface="+mj-lt"/>
              </a:rPr>
              <a:t>)</a:t>
            </a:r>
            <a:r>
              <a:rPr lang="en-GB" sz="1500" i="1" dirty="0">
                <a:latin typeface="+mj-lt"/>
              </a:rPr>
              <a:t>.</a:t>
            </a:r>
            <a:r>
              <a:rPr lang="en-GB" sz="1500" dirty="0">
                <a:latin typeface="+mj-lt"/>
              </a:rPr>
              <a:t> London: Routledge.</a:t>
            </a:r>
          </a:p>
          <a:p>
            <a:pPr marL="358775" indent="-358775">
              <a:spcBef>
                <a:spcPts val="0"/>
              </a:spcBef>
              <a:buNone/>
            </a:pPr>
            <a:r>
              <a:rPr lang="en-GB" sz="1500" dirty="0">
                <a:latin typeface="+mj-lt"/>
                <a:ea typeface="Calibri" panose="020F0502020204030204" pitchFamily="34" charset="0"/>
                <a:cs typeface="Calibri Light" panose="020F0302020204030204" pitchFamily="34" charset="0"/>
              </a:rPr>
              <a:t>Milroy, J. and Milroy, L. (2012). </a:t>
            </a:r>
            <a:r>
              <a:rPr lang="en-GB" sz="1500" i="1" dirty="0">
                <a:latin typeface="+mj-lt"/>
                <a:ea typeface="Calibri" panose="020F0502020204030204" pitchFamily="34" charset="0"/>
                <a:cs typeface="Calibri Light" panose="020F0302020204030204" pitchFamily="34" charset="0"/>
              </a:rPr>
              <a:t>Authority in language: Investigating standard English</a:t>
            </a:r>
            <a:r>
              <a:rPr lang="en-GB" sz="1500" dirty="0">
                <a:latin typeface="+mj-lt"/>
                <a:ea typeface="SimSun" panose="02010600030101010101" pitchFamily="2" charset="-122"/>
                <a:cs typeface="Calibri Light" panose="020F0302020204030204" pitchFamily="34" charset="0"/>
              </a:rPr>
              <a:t> (3</a:t>
            </a:r>
            <a:r>
              <a:rPr lang="en-GB" sz="1500" baseline="30000" dirty="0">
                <a:latin typeface="+mj-lt"/>
                <a:ea typeface="SimSun" panose="02010600030101010101" pitchFamily="2" charset="-122"/>
                <a:cs typeface="Calibri Light" panose="020F0302020204030204" pitchFamily="34" charset="0"/>
              </a:rPr>
              <a:t>rd</a:t>
            </a:r>
            <a:r>
              <a:rPr lang="en-GB" sz="1500" dirty="0">
                <a:latin typeface="+mj-lt"/>
                <a:ea typeface="SimSun" panose="02010600030101010101" pitchFamily="2" charset="-122"/>
                <a:cs typeface="Calibri Light" panose="020F0302020204030204" pitchFamily="34" charset="0"/>
              </a:rPr>
              <a:t> </a:t>
            </a:r>
            <a:r>
              <a:rPr lang="en-GB" sz="1500" dirty="0" err="1">
                <a:latin typeface="+mj-lt"/>
                <a:ea typeface="SimSun" panose="02010600030101010101" pitchFamily="2" charset="-122"/>
                <a:cs typeface="Calibri Light" panose="020F0302020204030204" pitchFamily="34" charset="0"/>
              </a:rPr>
              <a:t>edn</a:t>
            </a:r>
            <a:r>
              <a:rPr lang="en-GB" sz="1500" dirty="0">
                <a:latin typeface="+mj-lt"/>
                <a:ea typeface="SimSun" panose="02010600030101010101" pitchFamily="2" charset="-122"/>
                <a:cs typeface="Calibri Light" panose="020F0302020204030204" pitchFamily="34" charset="0"/>
              </a:rPr>
              <a:t>). London and New York: Routledge.</a:t>
            </a:r>
            <a:r>
              <a:rPr lang="en-GB" sz="1500" dirty="0">
                <a:latin typeface="+mj-lt"/>
                <a:cs typeface="Calibri Light" panose="020F0302020204030204" pitchFamily="34" charset="0"/>
              </a:rPr>
              <a:t> </a:t>
            </a:r>
          </a:p>
          <a:p>
            <a:pPr marL="358775" indent="-358775">
              <a:spcBef>
                <a:spcPts val="0"/>
              </a:spcBef>
              <a:buNone/>
            </a:pPr>
            <a:r>
              <a:rPr lang="en-GB" sz="1500" dirty="0">
                <a:latin typeface="+mj-lt"/>
                <a:cs typeface="Calibri Light" panose="020F0302020204030204" pitchFamily="34" charset="0"/>
              </a:rPr>
              <a:t>Peterson, E. (2020). Making sense of ‘Bad English’. Routledge.</a:t>
            </a:r>
          </a:p>
          <a:p>
            <a:pPr marL="358775" indent="-358775">
              <a:spcBef>
                <a:spcPts val="0"/>
              </a:spcBef>
              <a:buNone/>
            </a:pPr>
            <a:endParaRPr lang="en-GB" sz="1500" dirty="0"/>
          </a:p>
          <a:p>
            <a:pPr marL="358775" indent="-358775">
              <a:spcBef>
                <a:spcPts val="0"/>
              </a:spcBef>
              <a:buNone/>
            </a:pPr>
            <a:endParaRPr lang="en-GB" altLang="x-none" sz="1500" dirty="0">
              <a:ea typeface="ＭＳ Ｐゴシック" charset="-128"/>
            </a:endParaRPr>
          </a:p>
          <a:p>
            <a:pPr marL="358775" indent="-358775">
              <a:spcBef>
                <a:spcPts val="0"/>
              </a:spcBef>
              <a:buNone/>
            </a:pPr>
            <a:endParaRPr lang="en-GB" sz="1500" dirty="0"/>
          </a:p>
        </p:txBody>
      </p:sp>
    </p:spTree>
    <p:extLst>
      <p:ext uri="{BB962C8B-B14F-4D97-AF65-F5344CB8AC3E}">
        <p14:creationId xmlns:p14="http://schemas.microsoft.com/office/powerpoint/2010/main" val="3409773882"/>
      </p:ext>
    </p:extLst>
  </p:cSld>
  <p:clrMapOvr>
    <a:masterClrMapping/>
  </p:clrMapOvr>
  <p:transition spd="med" advClick="0" advTm="5000">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A25F9-C16A-5D48-A630-979ECF1CB840}"/>
              </a:ext>
            </a:extLst>
          </p:cNvPr>
          <p:cNvSpPr>
            <a:spLocks noGrp="1"/>
          </p:cNvSpPr>
          <p:nvPr>
            <p:ph type="title"/>
          </p:nvPr>
        </p:nvSpPr>
        <p:spPr/>
        <p:txBody>
          <a:bodyPr/>
          <a:lstStyle/>
          <a:p>
            <a:r>
              <a:rPr lang="en-US" dirty="0"/>
              <a:t>Background: ill-defined notions</a:t>
            </a:r>
          </a:p>
        </p:txBody>
      </p:sp>
      <p:sp>
        <p:nvSpPr>
          <p:cNvPr id="6" name="Rounded Rectangle 5">
            <a:extLst>
              <a:ext uri="{FF2B5EF4-FFF2-40B4-BE49-F238E27FC236}">
                <a16:creationId xmlns:a16="http://schemas.microsoft.com/office/drawing/2014/main" id="{6E21A797-691B-9644-8B43-28B43D3E518F}"/>
              </a:ext>
            </a:extLst>
          </p:cNvPr>
          <p:cNvSpPr/>
          <p:nvPr/>
        </p:nvSpPr>
        <p:spPr>
          <a:xfrm>
            <a:off x="908304" y="3254886"/>
            <a:ext cx="7327392" cy="2264734"/>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So successful has been the rise of standardised English that everyday users themselves are not aware that its history is a human-made one… standardised English is… an extremely effective tool for, at worst, subverting the rights of others who do not adhere to the ritual [the accepted patterns of linguistic behaviour].</a:t>
            </a:r>
          </a:p>
          <a:p>
            <a:r>
              <a:rPr lang="en-US" sz="1400" dirty="0"/>
              <a:t>									</a:t>
            </a:r>
            <a:r>
              <a:rPr lang="en-GB" sz="1400" dirty="0"/>
              <a:t>Peterson, E. (2020)</a:t>
            </a:r>
          </a:p>
        </p:txBody>
      </p:sp>
      <p:sp>
        <p:nvSpPr>
          <p:cNvPr id="7" name="Rounded Rectangle 9">
            <a:extLst>
              <a:ext uri="{FF2B5EF4-FFF2-40B4-BE49-F238E27FC236}">
                <a16:creationId xmlns:a16="http://schemas.microsoft.com/office/drawing/2014/main" id="{E79E014F-C984-4C4A-B742-6F85E6445034}"/>
              </a:ext>
            </a:extLst>
          </p:cNvPr>
          <p:cNvSpPr/>
          <p:nvPr/>
        </p:nvSpPr>
        <p:spPr>
          <a:xfrm>
            <a:off x="908304" y="1439579"/>
            <a:ext cx="7327392" cy="1539994"/>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‘Standard’ English is ill-defined in the National Curriculum documents</a:t>
            </a:r>
            <a:r>
              <a:rPr lang="en-GB" sz="1400" dirty="0"/>
              <a:t> </a:t>
            </a:r>
          </a:p>
        </p:txBody>
      </p:sp>
    </p:spTree>
    <p:extLst>
      <p:ext uri="{BB962C8B-B14F-4D97-AF65-F5344CB8AC3E}">
        <p14:creationId xmlns:p14="http://schemas.microsoft.com/office/powerpoint/2010/main" val="268623169"/>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0-#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A25F9-C16A-5D48-A630-979ECF1CB840}"/>
              </a:ext>
            </a:extLst>
          </p:cNvPr>
          <p:cNvSpPr>
            <a:spLocks noGrp="1"/>
          </p:cNvSpPr>
          <p:nvPr>
            <p:ph type="title"/>
          </p:nvPr>
        </p:nvSpPr>
        <p:spPr/>
        <p:txBody>
          <a:bodyPr/>
          <a:lstStyle/>
          <a:p>
            <a:r>
              <a:rPr lang="en-US" dirty="0"/>
              <a:t>Background: language policing increases</a:t>
            </a:r>
          </a:p>
        </p:txBody>
      </p:sp>
      <p:sp>
        <p:nvSpPr>
          <p:cNvPr id="7" name="Rounded Rectangle 6">
            <a:extLst>
              <a:ext uri="{FF2B5EF4-FFF2-40B4-BE49-F238E27FC236}">
                <a16:creationId xmlns:a16="http://schemas.microsoft.com/office/drawing/2014/main" id="{1B8F86E6-A7C2-6E4E-B5CA-50AC13A0B45B}"/>
              </a:ext>
            </a:extLst>
          </p:cNvPr>
          <p:cNvSpPr/>
          <p:nvPr/>
        </p:nvSpPr>
        <p:spPr>
          <a:xfrm>
            <a:off x="908304" y="2615129"/>
            <a:ext cx="7327392" cy="1412115"/>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‘metaphors of crime, and often using language as a proxy for social factors such as academic achievement, employability, and standards’</a:t>
            </a:r>
          </a:p>
          <a:p>
            <a:r>
              <a:rPr lang="en-GB" sz="1400" dirty="0"/>
              <a:t>												Cushing (2020)</a:t>
            </a:r>
          </a:p>
          <a:p>
            <a:endParaRPr lang="en-GB" sz="1400" dirty="0"/>
          </a:p>
        </p:txBody>
      </p:sp>
      <p:sp>
        <p:nvSpPr>
          <p:cNvPr id="9" name="Rounded Rectangle 8">
            <a:extLst>
              <a:ext uri="{FF2B5EF4-FFF2-40B4-BE49-F238E27FC236}">
                <a16:creationId xmlns:a16="http://schemas.microsoft.com/office/drawing/2014/main" id="{E0D2257A-E10F-3345-BBFF-3C34E2E48BC9}"/>
              </a:ext>
            </a:extLst>
          </p:cNvPr>
          <p:cNvSpPr/>
          <p:nvPr/>
        </p:nvSpPr>
        <p:spPr>
          <a:xfrm>
            <a:off x="908304" y="4085470"/>
            <a:ext cx="7327392" cy="1539994"/>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‘If you allow standards to slip to the stage where good English is no better than bad English, people turn up filthy at school . . . all these things tend to cause people to have no standards at all, and once you lose standards there's no imperative to stay out of crime’ (Tebbit, 1985)</a:t>
            </a:r>
          </a:p>
        </p:txBody>
      </p:sp>
      <p:sp>
        <p:nvSpPr>
          <p:cNvPr id="10" name="Rounded Rectangle 9">
            <a:extLst>
              <a:ext uri="{FF2B5EF4-FFF2-40B4-BE49-F238E27FC236}">
                <a16:creationId xmlns:a16="http://schemas.microsoft.com/office/drawing/2014/main" id="{F4B55D0E-C279-6F4A-AC85-D39F10D3F42C}"/>
              </a:ext>
            </a:extLst>
          </p:cNvPr>
          <p:cNvSpPr/>
          <p:nvPr/>
        </p:nvSpPr>
        <p:spPr>
          <a:xfrm>
            <a:off x="908304" y="1069183"/>
            <a:ext cx="7327392" cy="1487721"/>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‘linguistic conservatism’ ‘non-standardised forms banned’</a:t>
            </a:r>
          </a:p>
          <a:p>
            <a:pPr algn="r"/>
            <a:r>
              <a:rPr lang="en-GB" sz="1400" dirty="0"/>
              <a:t>Cushing (2020)</a:t>
            </a:r>
          </a:p>
        </p:txBody>
      </p:sp>
    </p:spTree>
    <p:extLst>
      <p:ext uri="{BB962C8B-B14F-4D97-AF65-F5344CB8AC3E}">
        <p14:creationId xmlns:p14="http://schemas.microsoft.com/office/powerpoint/2010/main" val="113871196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0-#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0-#ppt_w/2"/>
                                          </p:val>
                                        </p:tav>
                                        <p:tav tm="100000">
                                          <p:val>
                                            <p:strVal val="#ppt_x"/>
                                          </p:val>
                                        </p:tav>
                                      </p:tavLst>
                                    </p:anim>
                                    <p:anim calcmode="lin" valueType="num">
                                      <p:cBhvr additive="base">
                                        <p:cTn id="20"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A25F9-C16A-5D48-A630-979ECF1CB840}"/>
              </a:ext>
            </a:extLst>
          </p:cNvPr>
          <p:cNvSpPr>
            <a:spLocks noGrp="1"/>
          </p:cNvSpPr>
          <p:nvPr>
            <p:ph type="title"/>
          </p:nvPr>
        </p:nvSpPr>
        <p:spPr/>
        <p:txBody>
          <a:bodyPr/>
          <a:lstStyle/>
          <a:p>
            <a:r>
              <a:rPr lang="en-US" dirty="0"/>
              <a:t>Background: language policing increases</a:t>
            </a:r>
          </a:p>
        </p:txBody>
      </p:sp>
      <p:sp>
        <p:nvSpPr>
          <p:cNvPr id="7" name="Rounded Rectangle 6">
            <a:extLst>
              <a:ext uri="{FF2B5EF4-FFF2-40B4-BE49-F238E27FC236}">
                <a16:creationId xmlns:a16="http://schemas.microsoft.com/office/drawing/2014/main" id="{1B8F86E6-A7C2-6E4E-B5CA-50AC13A0B45B}"/>
              </a:ext>
            </a:extLst>
          </p:cNvPr>
          <p:cNvSpPr/>
          <p:nvPr/>
        </p:nvSpPr>
        <p:spPr>
          <a:xfrm>
            <a:off x="908304" y="2615129"/>
            <a:ext cx="7327392" cy="1412115"/>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‘children who are more socially disadvantaged are often constructed more negatively than those who are classified as EAL’</a:t>
            </a:r>
          </a:p>
          <a:p>
            <a:pPr algn="r"/>
            <a:r>
              <a:rPr lang="en-GB" sz="1400" dirty="0"/>
              <a:t>												Cunningham (2020)</a:t>
            </a:r>
          </a:p>
          <a:p>
            <a:endParaRPr lang="en-GB" sz="1400" dirty="0"/>
          </a:p>
        </p:txBody>
      </p:sp>
      <p:sp>
        <p:nvSpPr>
          <p:cNvPr id="10" name="Rounded Rectangle 9">
            <a:extLst>
              <a:ext uri="{FF2B5EF4-FFF2-40B4-BE49-F238E27FC236}">
                <a16:creationId xmlns:a16="http://schemas.microsoft.com/office/drawing/2014/main" id="{F4B55D0E-C279-6F4A-AC85-D39F10D3F42C}"/>
              </a:ext>
            </a:extLst>
          </p:cNvPr>
          <p:cNvSpPr/>
          <p:nvPr/>
        </p:nvSpPr>
        <p:spPr>
          <a:xfrm>
            <a:off x="908304" y="1069183"/>
            <a:ext cx="7327392" cy="1487721"/>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dirty="0"/>
              <a:t>‘cheerleading the little successes for EAL students… the ‘kindness’ masks a pervasive deficit model’</a:t>
            </a:r>
          </a:p>
          <a:p>
            <a:pPr algn="r"/>
            <a:r>
              <a:rPr lang="en-GB" sz="1400" dirty="0"/>
              <a:t>Cunningham (2020)</a:t>
            </a:r>
          </a:p>
        </p:txBody>
      </p:sp>
    </p:spTree>
    <p:extLst>
      <p:ext uri="{BB962C8B-B14F-4D97-AF65-F5344CB8AC3E}">
        <p14:creationId xmlns:p14="http://schemas.microsoft.com/office/powerpoint/2010/main" val="25471014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0-#ppt_w/2"/>
                                          </p:val>
                                        </p:tav>
                                        <p:tav tm="100000">
                                          <p:val>
                                            <p:strVal val="#ppt_x"/>
                                          </p:val>
                                        </p:tav>
                                      </p:tavLst>
                                    </p:anim>
                                    <p:anim calcmode="lin" valueType="num">
                                      <p:cBhvr additive="base">
                                        <p:cTn id="14"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B1590-74B6-9A47-BB44-3BE90D215DD8}"/>
              </a:ext>
            </a:extLst>
          </p:cNvPr>
          <p:cNvSpPr>
            <a:spLocks noGrp="1"/>
          </p:cNvSpPr>
          <p:nvPr>
            <p:ph type="title"/>
          </p:nvPr>
        </p:nvSpPr>
        <p:spPr/>
        <p:txBody>
          <a:bodyPr/>
          <a:lstStyle/>
          <a:p>
            <a:r>
              <a:rPr lang="en-GB" dirty="0"/>
              <a:t>Research on perceptions of ‘good English’</a:t>
            </a:r>
          </a:p>
        </p:txBody>
      </p:sp>
      <p:sp>
        <p:nvSpPr>
          <p:cNvPr id="3" name="Content Placeholder 2">
            <a:extLst>
              <a:ext uri="{FF2B5EF4-FFF2-40B4-BE49-F238E27FC236}">
                <a16:creationId xmlns:a16="http://schemas.microsoft.com/office/drawing/2014/main" id="{D5A4EAA4-7CF0-8E43-8CC2-14554E12FE6E}"/>
              </a:ext>
            </a:extLst>
          </p:cNvPr>
          <p:cNvSpPr>
            <a:spLocks noGrp="1"/>
          </p:cNvSpPr>
          <p:nvPr>
            <p:ph idx="1"/>
          </p:nvPr>
        </p:nvSpPr>
        <p:spPr/>
        <p:txBody>
          <a:bodyPr>
            <a:normAutofit/>
          </a:bodyPr>
          <a:lstStyle/>
          <a:p>
            <a:r>
              <a:rPr lang="en-GB" sz="2000" dirty="0"/>
              <a:t>Discussing attitudes and perceptions of good English – research found in the ESL and EFL disciplines (e.g. Karakas, 2017)</a:t>
            </a:r>
          </a:p>
          <a:p>
            <a:r>
              <a:rPr lang="en-GB" sz="2000" dirty="0"/>
              <a:t>Discrimination against varieties considered in the research literature (e.g. Cushing, 2020, Grainger (2013), Peterson (2020)</a:t>
            </a:r>
          </a:p>
          <a:p>
            <a:r>
              <a:rPr lang="en-GB" sz="2000" dirty="0"/>
              <a:t>Very rarely have mainstream classroom teachers been asked how they conceive of this concept</a:t>
            </a:r>
            <a:endParaRPr lang="en-GB" sz="1800" dirty="0"/>
          </a:p>
          <a:p>
            <a:endParaRPr lang="en-GB" sz="2000" dirty="0"/>
          </a:p>
          <a:p>
            <a:pPr marL="914400" lvl="1" indent="-457200">
              <a:buFont typeface="+mj-lt"/>
              <a:buAutoNum type="arabicPeriod"/>
            </a:pPr>
            <a:endParaRPr lang="en-GB" sz="1800" dirty="0"/>
          </a:p>
        </p:txBody>
      </p:sp>
    </p:spTree>
    <p:extLst>
      <p:ext uri="{BB962C8B-B14F-4D97-AF65-F5344CB8AC3E}">
        <p14:creationId xmlns:p14="http://schemas.microsoft.com/office/powerpoint/2010/main" val="214854088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B1590-74B6-9A47-BB44-3BE90D215DD8}"/>
              </a:ext>
            </a:extLst>
          </p:cNvPr>
          <p:cNvSpPr>
            <a:spLocks noGrp="1"/>
          </p:cNvSpPr>
          <p:nvPr>
            <p:ph type="title"/>
          </p:nvPr>
        </p:nvSpPr>
        <p:spPr/>
        <p:txBody>
          <a:bodyPr/>
          <a:lstStyle/>
          <a:p>
            <a:r>
              <a:rPr lang="en-GB"/>
              <a:t>Research context and design</a:t>
            </a:r>
          </a:p>
        </p:txBody>
      </p:sp>
      <p:sp>
        <p:nvSpPr>
          <p:cNvPr id="3" name="Content Placeholder 2">
            <a:extLst>
              <a:ext uri="{FF2B5EF4-FFF2-40B4-BE49-F238E27FC236}">
                <a16:creationId xmlns:a16="http://schemas.microsoft.com/office/drawing/2014/main" id="{D5A4EAA4-7CF0-8E43-8CC2-14554E12FE6E}"/>
              </a:ext>
            </a:extLst>
          </p:cNvPr>
          <p:cNvSpPr>
            <a:spLocks noGrp="1"/>
          </p:cNvSpPr>
          <p:nvPr>
            <p:ph idx="1"/>
          </p:nvPr>
        </p:nvSpPr>
        <p:spPr/>
        <p:txBody>
          <a:bodyPr>
            <a:normAutofit lnSpcReduction="10000"/>
          </a:bodyPr>
          <a:lstStyle/>
          <a:p>
            <a:r>
              <a:rPr lang="en-GB" sz="2000" dirty="0"/>
              <a:t>Semi-structured interviews with 40 primary and pre-primary school teachers across England, from a good range of settings: rural to urban, high SES to low SES, highly diverse and homogeneous</a:t>
            </a:r>
          </a:p>
          <a:p>
            <a:r>
              <a:rPr lang="en-GB" sz="2000" dirty="0"/>
              <a:t>Part of a larger, international project considering ABK towards multilingualism using shared interview guide</a:t>
            </a:r>
          </a:p>
          <a:p>
            <a:r>
              <a:rPr lang="en-GB" sz="2000" dirty="0"/>
              <a:t>Questionnaire item of concern:</a:t>
            </a:r>
          </a:p>
          <a:p>
            <a:pPr marL="914400" lvl="1" indent="-457200">
              <a:buFont typeface="+mj-lt"/>
              <a:buAutoNum type="arabicPeriod"/>
            </a:pPr>
            <a:r>
              <a:rPr lang="en-GB" sz="1800" dirty="0"/>
              <a:t>What does the term ‘good English’ mean to you?</a:t>
            </a:r>
            <a:endParaRPr lang="en-GB" sz="2000" dirty="0"/>
          </a:p>
          <a:p>
            <a:pPr marL="0" indent="0">
              <a:buNone/>
            </a:pPr>
            <a:r>
              <a:rPr lang="en-GB" sz="1800" dirty="0"/>
              <a:t>	(purposively broad in the asking – interested in the full group of students)</a:t>
            </a:r>
          </a:p>
          <a:p>
            <a:r>
              <a:rPr lang="en-GB" sz="2000" dirty="0"/>
              <a:t>Extracting all relevant extracts from the broader data set </a:t>
            </a:r>
            <a:r>
              <a:rPr lang="en-GB" sz="1800" dirty="0"/>
              <a:t>= c. 21,000 words</a:t>
            </a:r>
          </a:p>
          <a:p>
            <a:r>
              <a:rPr lang="en-GB" sz="2000" dirty="0"/>
              <a:t>Transcripts were analysed through an iterative inductive approach to build a framework to apply to the rest of the data set* </a:t>
            </a:r>
          </a:p>
          <a:p>
            <a:endParaRPr lang="en-GB" sz="2000" dirty="0"/>
          </a:p>
          <a:p>
            <a:pPr marL="0" indent="0">
              <a:buNone/>
            </a:pPr>
            <a:r>
              <a:rPr lang="en-GB" sz="1800" dirty="0"/>
              <a:t>*with acknowledgements and thanks to Emily Lightwood (RA) for her work on this</a:t>
            </a:r>
          </a:p>
          <a:p>
            <a:endParaRPr lang="en-GB" sz="2000" dirty="0"/>
          </a:p>
          <a:p>
            <a:pPr marL="914400" lvl="1" indent="-457200">
              <a:buFont typeface="+mj-lt"/>
              <a:buAutoNum type="arabicPeriod"/>
            </a:pPr>
            <a:endParaRPr lang="en-GB" sz="1800" dirty="0"/>
          </a:p>
        </p:txBody>
      </p:sp>
    </p:spTree>
    <p:extLst>
      <p:ext uri="{BB962C8B-B14F-4D97-AF65-F5344CB8AC3E}">
        <p14:creationId xmlns:p14="http://schemas.microsoft.com/office/powerpoint/2010/main" val="895211356"/>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B1590-74B6-9A47-BB44-3BE90D215DD8}"/>
              </a:ext>
            </a:extLst>
          </p:cNvPr>
          <p:cNvSpPr>
            <a:spLocks noGrp="1"/>
          </p:cNvSpPr>
          <p:nvPr>
            <p:ph type="title"/>
          </p:nvPr>
        </p:nvSpPr>
        <p:spPr/>
        <p:txBody>
          <a:bodyPr/>
          <a:lstStyle/>
          <a:p>
            <a:r>
              <a:rPr lang="en-GB" dirty="0"/>
              <a:t>Inductive analysis: key themes</a:t>
            </a:r>
          </a:p>
        </p:txBody>
      </p:sp>
      <p:sp>
        <p:nvSpPr>
          <p:cNvPr id="3" name="Content Placeholder 2">
            <a:extLst>
              <a:ext uri="{FF2B5EF4-FFF2-40B4-BE49-F238E27FC236}">
                <a16:creationId xmlns:a16="http://schemas.microsoft.com/office/drawing/2014/main" id="{D5A4EAA4-7CF0-8E43-8CC2-14554E12FE6E}"/>
              </a:ext>
            </a:extLst>
          </p:cNvPr>
          <p:cNvSpPr>
            <a:spLocks noGrp="1"/>
          </p:cNvSpPr>
          <p:nvPr>
            <p:ph idx="1"/>
          </p:nvPr>
        </p:nvSpPr>
        <p:spPr/>
        <p:txBody>
          <a:bodyPr>
            <a:noAutofit/>
          </a:bodyPr>
          <a:lstStyle/>
          <a:p>
            <a:r>
              <a:rPr lang="en-GB" sz="2000" dirty="0"/>
              <a:t>Participants were often very quick to move away from the ill-defined and SATS focused views of good or standard English to something much more usage-based and holistic</a:t>
            </a:r>
          </a:p>
          <a:p>
            <a:r>
              <a:rPr lang="en-GB" sz="2000" dirty="0"/>
              <a:t>Key themes for further analysis and discussion, therefore, are:</a:t>
            </a:r>
          </a:p>
          <a:p>
            <a:pPr marL="0" indent="0">
              <a:buNone/>
            </a:pPr>
            <a:r>
              <a:rPr lang="en-GB" sz="2000" dirty="0"/>
              <a:t> </a:t>
            </a:r>
          </a:p>
          <a:p>
            <a:endParaRPr lang="en-GB" sz="2000" dirty="0"/>
          </a:p>
          <a:p>
            <a:endParaRPr lang="en-GB" sz="2000" dirty="0"/>
          </a:p>
          <a:p>
            <a:endParaRPr lang="en-GB" sz="2000" dirty="0"/>
          </a:p>
          <a:p>
            <a:endParaRPr lang="en-GB" sz="2000" dirty="0"/>
          </a:p>
          <a:p>
            <a:endParaRPr lang="en-GB" sz="2000" dirty="0"/>
          </a:p>
        </p:txBody>
      </p:sp>
      <p:graphicFrame>
        <p:nvGraphicFramePr>
          <p:cNvPr id="4" name="Diagram 3">
            <a:extLst>
              <a:ext uri="{FF2B5EF4-FFF2-40B4-BE49-F238E27FC236}">
                <a16:creationId xmlns:a16="http://schemas.microsoft.com/office/drawing/2014/main" id="{E271AAAC-D68D-4359-B75D-DBF0CDBEB3B1}"/>
              </a:ext>
            </a:extLst>
          </p:cNvPr>
          <p:cNvGraphicFramePr/>
          <p:nvPr>
            <p:extLst>
              <p:ext uri="{D42A27DB-BD31-4B8C-83A1-F6EECF244321}">
                <p14:modId xmlns:p14="http://schemas.microsoft.com/office/powerpoint/2010/main" val="1666248007"/>
              </p:ext>
            </p:extLst>
          </p:nvPr>
        </p:nvGraphicFramePr>
        <p:xfrm>
          <a:off x="1971675" y="2657474"/>
          <a:ext cx="4972050" cy="28035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377740"/>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F7E8E-73E8-CE4F-AD73-5B3CC86187A4}"/>
              </a:ext>
            </a:extLst>
          </p:cNvPr>
          <p:cNvSpPr>
            <a:spLocks noGrp="1"/>
          </p:cNvSpPr>
          <p:nvPr>
            <p:ph type="title"/>
          </p:nvPr>
        </p:nvSpPr>
        <p:spPr>
          <a:xfrm>
            <a:off x="628650" y="346077"/>
            <a:ext cx="7886700" cy="799139"/>
          </a:xfrm>
        </p:spPr>
        <p:txBody>
          <a:bodyPr/>
          <a:lstStyle/>
          <a:p>
            <a:r>
              <a:rPr lang="en-GB" dirty="0"/>
              <a:t>Different perspectives</a:t>
            </a:r>
          </a:p>
        </p:txBody>
      </p:sp>
      <p:graphicFrame>
        <p:nvGraphicFramePr>
          <p:cNvPr id="4" name="Table 4">
            <a:extLst>
              <a:ext uri="{FF2B5EF4-FFF2-40B4-BE49-F238E27FC236}">
                <a16:creationId xmlns:a16="http://schemas.microsoft.com/office/drawing/2014/main" id="{65543B86-7907-D843-B03C-15377F768E51}"/>
              </a:ext>
            </a:extLst>
          </p:cNvPr>
          <p:cNvGraphicFramePr>
            <a:graphicFrameLocks noGrp="1"/>
          </p:cNvGraphicFramePr>
          <p:nvPr>
            <p:extLst>
              <p:ext uri="{D42A27DB-BD31-4B8C-83A1-F6EECF244321}">
                <p14:modId xmlns:p14="http://schemas.microsoft.com/office/powerpoint/2010/main" val="3383136843"/>
              </p:ext>
            </p:extLst>
          </p:nvPr>
        </p:nvGraphicFramePr>
        <p:xfrm>
          <a:off x="865632" y="1353285"/>
          <a:ext cx="7412736" cy="1483360"/>
        </p:xfrm>
        <a:graphic>
          <a:graphicData uri="http://schemas.openxmlformats.org/drawingml/2006/table">
            <a:tbl>
              <a:tblPr bandRow="1">
                <a:tableStyleId>{5C22544A-7EE6-4342-B048-85BDC9FD1C3A}</a:tableStyleId>
              </a:tblPr>
              <a:tblGrid>
                <a:gridCol w="2010918">
                  <a:extLst>
                    <a:ext uri="{9D8B030D-6E8A-4147-A177-3AD203B41FA5}">
                      <a16:colId xmlns:a16="http://schemas.microsoft.com/office/drawing/2014/main" val="1996999387"/>
                    </a:ext>
                  </a:extLst>
                </a:gridCol>
                <a:gridCol w="5401818">
                  <a:extLst>
                    <a:ext uri="{9D8B030D-6E8A-4147-A177-3AD203B41FA5}">
                      <a16:colId xmlns:a16="http://schemas.microsoft.com/office/drawing/2014/main" val="2203304244"/>
                    </a:ext>
                  </a:extLst>
                </a:gridCol>
              </a:tblGrid>
              <a:tr h="370840">
                <a:tc>
                  <a:txBody>
                    <a:bodyPr/>
                    <a:lstStyle/>
                    <a:p>
                      <a:r>
                        <a:rPr lang="en-GB" dirty="0"/>
                        <a:t>Institutional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Expectations, standards, curriculum</a:t>
                      </a:r>
                    </a:p>
                  </a:txBody>
                  <a:tcPr/>
                </a:tc>
                <a:extLst>
                  <a:ext uri="{0D108BD9-81ED-4DB2-BD59-A6C34878D82A}">
                    <a16:rowId xmlns:a16="http://schemas.microsoft.com/office/drawing/2014/main" val="2502713477"/>
                  </a:ext>
                </a:extLst>
              </a:tr>
              <a:tr h="370840">
                <a:tc>
                  <a:txBody>
                    <a:bodyPr/>
                    <a:lstStyle/>
                    <a:p>
                      <a:r>
                        <a:rPr lang="en-GB" dirty="0"/>
                        <a:t>Teachers: personal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Communicate, get by, read it, speak it, creativity</a:t>
                      </a:r>
                    </a:p>
                  </a:txBody>
                  <a:tcPr/>
                </a:tc>
                <a:extLst>
                  <a:ext uri="{0D108BD9-81ED-4DB2-BD59-A6C34878D82A}">
                    <a16:rowId xmlns:a16="http://schemas.microsoft.com/office/drawing/2014/main" val="748700249"/>
                  </a:ext>
                </a:extLst>
              </a:tr>
              <a:tr h="370840">
                <a:tc>
                  <a:txBody>
                    <a:bodyPr/>
                    <a:lstStyle/>
                    <a:p>
                      <a:r>
                        <a:rPr lang="en-GB" dirty="0"/>
                        <a:t>Parents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Expectations, anxieties, capacity to support</a:t>
                      </a:r>
                    </a:p>
                  </a:txBody>
                  <a:tcPr/>
                </a:tc>
                <a:extLst>
                  <a:ext uri="{0D108BD9-81ED-4DB2-BD59-A6C34878D82A}">
                    <a16:rowId xmlns:a16="http://schemas.microsoft.com/office/drawing/2014/main" val="3187064185"/>
                  </a:ext>
                </a:extLst>
              </a:tr>
              <a:tr h="370840">
                <a:tc>
                  <a:txBody>
                    <a:bodyPr/>
                    <a:lstStyle/>
                    <a:p>
                      <a:r>
                        <a:rPr lang="en-GB" dirty="0"/>
                        <a:t>Employers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Interviews, getting a job</a:t>
                      </a:r>
                    </a:p>
                  </a:txBody>
                  <a:tcPr/>
                </a:tc>
                <a:extLst>
                  <a:ext uri="{0D108BD9-81ED-4DB2-BD59-A6C34878D82A}">
                    <a16:rowId xmlns:a16="http://schemas.microsoft.com/office/drawing/2014/main" val="640098127"/>
                  </a:ext>
                </a:extLst>
              </a:tr>
            </a:tbl>
          </a:graphicData>
        </a:graphic>
      </p:graphicFrame>
    </p:spTree>
    <p:extLst>
      <p:ext uri="{BB962C8B-B14F-4D97-AF65-F5344CB8AC3E}">
        <p14:creationId xmlns:p14="http://schemas.microsoft.com/office/powerpoint/2010/main" val="1360282143"/>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JH Default">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JH Default" id="{DDC8F518-1452-9A41-A1B5-7B7CCED966F0}" vid="{8F99FBD0-3BF2-DB4B-9E05-A7E18823A4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CJH Default</Template>
  <TotalTime>6658</TotalTime>
  <Words>3217</Words>
  <Application>Microsoft Office PowerPoint</Application>
  <PresentationFormat>On-screen Show (4:3)</PresentationFormat>
  <Paragraphs>209</Paragraphs>
  <Slides>23</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(Body)</vt:lpstr>
      <vt:lpstr>Calibri Light</vt:lpstr>
      <vt:lpstr>Courier New</vt:lpstr>
      <vt:lpstr>CJH Default</vt:lpstr>
      <vt:lpstr>Teachers’ perceptions of the concept of ‘good’ English</vt:lpstr>
      <vt:lpstr>Outline</vt:lpstr>
      <vt:lpstr>Background: ill-defined notions</vt:lpstr>
      <vt:lpstr>Background: language policing increases</vt:lpstr>
      <vt:lpstr>Background: language policing increases</vt:lpstr>
      <vt:lpstr>Research on perceptions of ‘good English’</vt:lpstr>
      <vt:lpstr>Research context and design</vt:lpstr>
      <vt:lpstr>Inductive analysis: key themes</vt:lpstr>
      <vt:lpstr>Different perspectives</vt:lpstr>
      <vt:lpstr>Different perspectives</vt:lpstr>
      <vt:lpstr>Different perspectives</vt:lpstr>
      <vt:lpstr>Different perspectives</vt:lpstr>
      <vt:lpstr>Different perspectives</vt:lpstr>
      <vt:lpstr>Different perspectives</vt:lpstr>
      <vt:lpstr>Different purposes</vt:lpstr>
      <vt:lpstr>Different elements</vt:lpstr>
      <vt:lpstr>Different cohorts</vt:lpstr>
      <vt:lpstr>Different cohorts</vt:lpstr>
      <vt:lpstr>Different cohorts</vt:lpstr>
      <vt:lpstr>Different cohorts</vt:lpstr>
      <vt:lpstr>Conclusions</vt:lpstr>
      <vt:lpstr>Implications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Analysing teachers’ ontologies of English: prospects for teacher education</dc:title>
  <dc:creator>Christopher Hall</dc:creator>
  <cp:lastModifiedBy>Clare Cunningham</cp:lastModifiedBy>
  <cp:revision>631</cp:revision>
  <cp:lastPrinted>2020-11-17T12:03:48Z</cp:lastPrinted>
  <dcterms:created xsi:type="dcterms:W3CDTF">2019-08-05T13:02:55Z</dcterms:created>
  <dcterms:modified xsi:type="dcterms:W3CDTF">2021-06-02T20:34:50Z</dcterms:modified>
</cp:coreProperties>
</file>