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7" r:id="rId5"/>
    <p:sldId id="312" r:id="rId6"/>
    <p:sldId id="261" r:id="rId7"/>
    <p:sldId id="260" r:id="rId8"/>
    <p:sldId id="298" r:id="rId9"/>
    <p:sldId id="266" r:id="rId10"/>
    <p:sldId id="313" r:id="rId11"/>
    <p:sldId id="265" r:id="rId12"/>
    <p:sldId id="320" r:id="rId13"/>
    <p:sldId id="318" r:id="rId14"/>
    <p:sldId id="308" r:id="rId15"/>
    <p:sldId id="299" r:id="rId16"/>
    <p:sldId id="317" r:id="rId17"/>
    <p:sldId id="321" r:id="rId18"/>
    <p:sldId id="301" r:id="rId19"/>
    <p:sldId id="319" r:id="rId20"/>
    <p:sldId id="303" r:id="rId21"/>
    <p:sldId id="314" r:id="rId22"/>
    <p:sldId id="322" r:id="rId23"/>
    <p:sldId id="323" r:id="rId24"/>
    <p:sldId id="307" r:id="rId25"/>
    <p:sldId id="297" r:id="rId26"/>
    <p:sldId id="300" r:id="rId27"/>
    <p:sldId id="311" r:id="rId28"/>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5" d="100"/>
          <a:sy n="115" d="100"/>
        </p:scale>
        <p:origin x="120" y="3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Edgar (r.edgar)" userId="4ad5fd51-ced4-49e6-8681-6424f54c926a" providerId="ADAL" clId="{9FE4C704-E2DD-4954-8476-2BA0F7A2B4D9}"/>
    <pc:docChg chg="modNotesMaster">
      <pc:chgData name="Robert Edgar (r.edgar)" userId="4ad5fd51-ced4-49e6-8681-6424f54c926a" providerId="ADAL" clId="{9FE4C704-E2DD-4954-8476-2BA0F7A2B4D9}" dt="2022-10-24T09:04:37.668" v="0"/>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E3827D-6EAE-43BC-B339-0D9FC965E79D}"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GB"/>
        </a:p>
      </dgm:t>
    </dgm:pt>
    <dgm:pt modelId="{C5BFAF75-E064-4606-A1E4-DD59A82C3B07}">
      <dgm:prSet/>
      <dgm:spPr/>
      <dgm:t>
        <a:bodyPr/>
        <a:lstStyle/>
        <a:p>
          <a:pPr rtl="0"/>
          <a:r>
            <a:rPr lang="en-GB" dirty="0"/>
            <a:t>Landscape</a:t>
          </a:r>
          <a:r>
            <a:rPr lang="en-GB" dirty="0">
              <a:latin typeface="Calibri"/>
            </a:rPr>
            <a:t> </a:t>
          </a:r>
          <a:endParaRPr lang="en-GB" dirty="0"/>
        </a:p>
      </dgm:t>
    </dgm:pt>
    <dgm:pt modelId="{AB246FD2-2A65-4CD7-AAC4-B93908138D51}" type="parTrans" cxnId="{F22C4E0C-05C1-4A55-A4B2-66C2A34D7405}">
      <dgm:prSet/>
      <dgm:spPr/>
      <dgm:t>
        <a:bodyPr/>
        <a:lstStyle/>
        <a:p>
          <a:endParaRPr lang="en-GB"/>
        </a:p>
      </dgm:t>
    </dgm:pt>
    <dgm:pt modelId="{91B81B9D-F594-4C20-9211-6143ED5C8C3B}" type="sibTrans" cxnId="{F22C4E0C-05C1-4A55-A4B2-66C2A34D7405}">
      <dgm:prSet/>
      <dgm:spPr/>
      <dgm:t>
        <a:bodyPr/>
        <a:lstStyle/>
        <a:p>
          <a:endParaRPr lang="en-GB"/>
        </a:p>
      </dgm:t>
    </dgm:pt>
    <dgm:pt modelId="{1314621C-2E9E-4104-A21E-616BACC65EFB}">
      <dgm:prSet/>
      <dgm:spPr/>
      <dgm:t>
        <a:bodyPr/>
        <a:lstStyle/>
        <a:p>
          <a:pPr rtl="0"/>
          <a:r>
            <a:rPr lang="en-GB" dirty="0"/>
            <a:t>Isolation</a:t>
          </a:r>
        </a:p>
      </dgm:t>
    </dgm:pt>
    <dgm:pt modelId="{C012E533-2DF8-4A64-AF1A-68305CA9DFEE}" type="parTrans" cxnId="{A4FB5D1B-69E9-447D-8FFC-FEA0527B6F1A}">
      <dgm:prSet/>
      <dgm:spPr/>
      <dgm:t>
        <a:bodyPr/>
        <a:lstStyle/>
        <a:p>
          <a:endParaRPr lang="en-GB"/>
        </a:p>
      </dgm:t>
    </dgm:pt>
    <dgm:pt modelId="{D1424012-1415-4D5F-AACD-472ECE17EBD8}" type="sibTrans" cxnId="{A4FB5D1B-69E9-447D-8FFC-FEA0527B6F1A}">
      <dgm:prSet/>
      <dgm:spPr/>
      <dgm:t>
        <a:bodyPr/>
        <a:lstStyle/>
        <a:p>
          <a:endParaRPr lang="en-GB"/>
        </a:p>
      </dgm:t>
    </dgm:pt>
    <dgm:pt modelId="{768560C4-3806-4538-8E52-591570C4A69D}">
      <dgm:prSet/>
      <dgm:spPr/>
      <dgm:t>
        <a:bodyPr/>
        <a:lstStyle/>
        <a:p>
          <a:pPr rtl="0"/>
          <a:r>
            <a:rPr lang="en-GB" dirty="0"/>
            <a:t>Skewed belief systems and morality</a:t>
          </a:r>
        </a:p>
      </dgm:t>
    </dgm:pt>
    <dgm:pt modelId="{9C48E96E-77E1-4113-BF31-A5A47A890B6C}" type="parTrans" cxnId="{B0449666-92F9-41BE-A48E-0A78539A8862}">
      <dgm:prSet/>
      <dgm:spPr/>
      <dgm:t>
        <a:bodyPr/>
        <a:lstStyle/>
        <a:p>
          <a:endParaRPr lang="en-GB"/>
        </a:p>
      </dgm:t>
    </dgm:pt>
    <dgm:pt modelId="{EC395E20-2844-4D4F-80F4-EAE70D76110F}" type="sibTrans" cxnId="{B0449666-92F9-41BE-A48E-0A78539A8862}">
      <dgm:prSet/>
      <dgm:spPr/>
      <dgm:t>
        <a:bodyPr/>
        <a:lstStyle/>
        <a:p>
          <a:endParaRPr lang="en-GB"/>
        </a:p>
      </dgm:t>
    </dgm:pt>
    <dgm:pt modelId="{F4F8C2E4-EA3A-49FD-B8C6-C77B56E7E017}">
      <dgm:prSet/>
      <dgm:spPr/>
      <dgm:t>
        <a:bodyPr/>
        <a:lstStyle/>
        <a:p>
          <a:pPr rtl="0"/>
          <a:r>
            <a:rPr lang="en-GB" dirty="0"/>
            <a:t>Happening/Summoning</a:t>
          </a:r>
        </a:p>
      </dgm:t>
    </dgm:pt>
    <dgm:pt modelId="{8BCC521E-4710-460B-AF4B-BC21132328EF}" type="parTrans" cxnId="{FB4D8EF6-9D0E-4B9E-B4F2-DA12D8554946}">
      <dgm:prSet/>
      <dgm:spPr/>
      <dgm:t>
        <a:bodyPr/>
        <a:lstStyle/>
        <a:p>
          <a:endParaRPr lang="en-GB"/>
        </a:p>
      </dgm:t>
    </dgm:pt>
    <dgm:pt modelId="{67202658-48D3-4B19-9647-F882FF9E4742}" type="sibTrans" cxnId="{FB4D8EF6-9D0E-4B9E-B4F2-DA12D8554946}">
      <dgm:prSet/>
      <dgm:spPr/>
      <dgm:t>
        <a:bodyPr/>
        <a:lstStyle/>
        <a:p>
          <a:endParaRPr lang="en-GB"/>
        </a:p>
      </dgm:t>
    </dgm:pt>
    <dgm:pt modelId="{7CFFFDBB-068D-4A22-99D5-8885D16301D2}" type="pres">
      <dgm:prSet presAssocID="{4AE3827D-6EAE-43BC-B339-0D9FC965E79D}" presName="vert0" presStyleCnt="0">
        <dgm:presLayoutVars>
          <dgm:dir/>
          <dgm:animOne val="branch"/>
          <dgm:animLvl val="lvl"/>
        </dgm:presLayoutVars>
      </dgm:prSet>
      <dgm:spPr/>
    </dgm:pt>
    <dgm:pt modelId="{0A8976D2-A704-48B3-903C-CF3288A4A94A}" type="pres">
      <dgm:prSet presAssocID="{C5BFAF75-E064-4606-A1E4-DD59A82C3B07}" presName="thickLine" presStyleLbl="alignNode1" presStyleIdx="0" presStyleCnt="4"/>
      <dgm:spPr/>
    </dgm:pt>
    <dgm:pt modelId="{DA43CED0-64DB-4B3B-87FE-40FAF1203A42}" type="pres">
      <dgm:prSet presAssocID="{C5BFAF75-E064-4606-A1E4-DD59A82C3B07}" presName="horz1" presStyleCnt="0"/>
      <dgm:spPr/>
    </dgm:pt>
    <dgm:pt modelId="{B223BCD8-884B-4725-93C4-E4D7F1B25774}" type="pres">
      <dgm:prSet presAssocID="{C5BFAF75-E064-4606-A1E4-DD59A82C3B07}" presName="tx1" presStyleLbl="revTx" presStyleIdx="0" presStyleCnt="4"/>
      <dgm:spPr/>
    </dgm:pt>
    <dgm:pt modelId="{D3670085-59C4-4851-95D2-C9CC3EB11200}" type="pres">
      <dgm:prSet presAssocID="{C5BFAF75-E064-4606-A1E4-DD59A82C3B07}" presName="vert1" presStyleCnt="0"/>
      <dgm:spPr/>
    </dgm:pt>
    <dgm:pt modelId="{3E6C3632-7B47-4E5E-8B18-14162975C71C}" type="pres">
      <dgm:prSet presAssocID="{1314621C-2E9E-4104-A21E-616BACC65EFB}" presName="thickLine" presStyleLbl="alignNode1" presStyleIdx="1" presStyleCnt="4"/>
      <dgm:spPr/>
    </dgm:pt>
    <dgm:pt modelId="{7E973F09-68B8-4C56-B10C-8566BBEFD279}" type="pres">
      <dgm:prSet presAssocID="{1314621C-2E9E-4104-A21E-616BACC65EFB}" presName="horz1" presStyleCnt="0"/>
      <dgm:spPr/>
    </dgm:pt>
    <dgm:pt modelId="{64C329C2-E8B8-4B31-9145-3EC3F37365FB}" type="pres">
      <dgm:prSet presAssocID="{1314621C-2E9E-4104-A21E-616BACC65EFB}" presName="tx1" presStyleLbl="revTx" presStyleIdx="1" presStyleCnt="4"/>
      <dgm:spPr/>
    </dgm:pt>
    <dgm:pt modelId="{EDAFAFE5-EFED-4252-8F7F-08364D09057A}" type="pres">
      <dgm:prSet presAssocID="{1314621C-2E9E-4104-A21E-616BACC65EFB}" presName="vert1" presStyleCnt="0"/>
      <dgm:spPr/>
    </dgm:pt>
    <dgm:pt modelId="{B262AADD-CD49-43F5-A438-C96049B52BE4}" type="pres">
      <dgm:prSet presAssocID="{768560C4-3806-4538-8E52-591570C4A69D}" presName="thickLine" presStyleLbl="alignNode1" presStyleIdx="2" presStyleCnt="4"/>
      <dgm:spPr/>
    </dgm:pt>
    <dgm:pt modelId="{EF346BF3-2713-4987-9450-F463A0B0F244}" type="pres">
      <dgm:prSet presAssocID="{768560C4-3806-4538-8E52-591570C4A69D}" presName="horz1" presStyleCnt="0"/>
      <dgm:spPr/>
    </dgm:pt>
    <dgm:pt modelId="{C8DD4EA9-BF45-44E7-A536-BC55BA80564F}" type="pres">
      <dgm:prSet presAssocID="{768560C4-3806-4538-8E52-591570C4A69D}" presName="tx1" presStyleLbl="revTx" presStyleIdx="2" presStyleCnt="4"/>
      <dgm:spPr/>
    </dgm:pt>
    <dgm:pt modelId="{4CA45259-2820-4CBC-9F25-4D3498893DCA}" type="pres">
      <dgm:prSet presAssocID="{768560C4-3806-4538-8E52-591570C4A69D}" presName="vert1" presStyleCnt="0"/>
      <dgm:spPr/>
    </dgm:pt>
    <dgm:pt modelId="{883C93FF-4388-42EC-89CA-4579998FE769}" type="pres">
      <dgm:prSet presAssocID="{F4F8C2E4-EA3A-49FD-B8C6-C77B56E7E017}" presName="thickLine" presStyleLbl="alignNode1" presStyleIdx="3" presStyleCnt="4"/>
      <dgm:spPr/>
    </dgm:pt>
    <dgm:pt modelId="{1B633FC1-CA5A-4E8B-A198-C09F31D10473}" type="pres">
      <dgm:prSet presAssocID="{F4F8C2E4-EA3A-49FD-B8C6-C77B56E7E017}" presName="horz1" presStyleCnt="0"/>
      <dgm:spPr/>
    </dgm:pt>
    <dgm:pt modelId="{BEA5F2B8-C64D-42BB-98F8-C6ADDAF7E981}" type="pres">
      <dgm:prSet presAssocID="{F4F8C2E4-EA3A-49FD-B8C6-C77B56E7E017}" presName="tx1" presStyleLbl="revTx" presStyleIdx="3" presStyleCnt="4"/>
      <dgm:spPr/>
    </dgm:pt>
    <dgm:pt modelId="{49C48552-6EB8-487E-942C-158B5858AD5D}" type="pres">
      <dgm:prSet presAssocID="{F4F8C2E4-EA3A-49FD-B8C6-C77B56E7E017}" presName="vert1" presStyleCnt="0"/>
      <dgm:spPr/>
    </dgm:pt>
  </dgm:ptLst>
  <dgm:cxnLst>
    <dgm:cxn modelId="{F22C4E0C-05C1-4A55-A4B2-66C2A34D7405}" srcId="{4AE3827D-6EAE-43BC-B339-0D9FC965E79D}" destId="{C5BFAF75-E064-4606-A1E4-DD59A82C3B07}" srcOrd="0" destOrd="0" parTransId="{AB246FD2-2A65-4CD7-AAC4-B93908138D51}" sibTransId="{91B81B9D-F594-4C20-9211-6143ED5C8C3B}"/>
    <dgm:cxn modelId="{6C339716-9840-46FC-A1EE-E663B8AF3F6A}" type="presOf" srcId="{C5BFAF75-E064-4606-A1E4-DD59A82C3B07}" destId="{B223BCD8-884B-4725-93C4-E4D7F1B25774}" srcOrd="0" destOrd="0" presId="urn:microsoft.com/office/officeart/2008/layout/LinedList"/>
    <dgm:cxn modelId="{A4FB5D1B-69E9-447D-8FFC-FEA0527B6F1A}" srcId="{4AE3827D-6EAE-43BC-B339-0D9FC965E79D}" destId="{1314621C-2E9E-4104-A21E-616BACC65EFB}" srcOrd="1" destOrd="0" parTransId="{C012E533-2DF8-4A64-AF1A-68305CA9DFEE}" sibTransId="{D1424012-1415-4D5F-AACD-472ECE17EBD8}"/>
    <dgm:cxn modelId="{9580C034-84F9-4B4D-97E6-1B3F26C875CA}" type="presOf" srcId="{1314621C-2E9E-4104-A21E-616BACC65EFB}" destId="{64C329C2-E8B8-4B31-9145-3EC3F37365FB}" srcOrd="0" destOrd="0" presId="urn:microsoft.com/office/officeart/2008/layout/LinedList"/>
    <dgm:cxn modelId="{2D3F9566-1181-4FB7-8B40-500413581031}" type="presOf" srcId="{768560C4-3806-4538-8E52-591570C4A69D}" destId="{C8DD4EA9-BF45-44E7-A536-BC55BA80564F}" srcOrd="0" destOrd="0" presId="urn:microsoft.com/office/officeart/2008/layout/LinedList"/>
    <dgm:cxn modelId="{B0449666-92F9-41BE-A48E-0A78539A8862}" srcId="{4AE3827D-6EAE-43BC-B339-0D9FC965E79D}" destId="{768560C4-3806-4538-8E52-591570C4A69D}" srcOrd="2" destOrd="0" parTransId="{9C48E96E-77E1-4113-BF31-A5A47A890B6C}" sibTransId="{EC395E20-2844-4D4F-80F4-EAE70D76110F}"/>
    <dgm:cxn modelId="{3F8349AF-4B11-4393-8E71-F7A09C9DF645}" type="presOf" srcId="{4AE3827D-6EAE-43BC-B339-0D9FC965E79D}" destId="{7CFFFDBB-068D-4A22-99D5-8885D16301D2}" srcOrd="0" destOrd="0" presId="urn:microsoft.com/office/officeart/2008/layout/LinedList"/>
    <dgm:cxn modelId="{96239DC9-BCDA-425E-BE98-D1F4B74FEB79}" type="presOf" srcId="{F4F8C2E4-EA3A-49FD-B8C6-C77B56E7E017}" destId="{BEA5F2B8-C64D-42BB-98F8-C6ADDAF7E981}" srcOrd="0" destOrd="0" presId="urn:microsoft.com/office/officeart/2008/layout/LinedList"/>
    <dgm:cxn modelId="{FB4D8EF6-9D0E-4B9E-B4F2-DA12D8554946}" srcId="{4AE3827D-6EAE-43BC-B339-0D9FC965E79D}" destId="{F4F8C2E4-EA3A-49FD-B8C6-C77B56E7E017}" srcOrd="3" destOrd="0" parTransId="{8BCC521E-4710-460B-AF4B-BC21132328EF}" sibTransId="{67202658-48D3-4B19-9647-F882FF9E4742}"/>
    <dgm:cxn modelId="{109A1C10-16BA-40C5-BDC4-3CFF9D664C5F}" type="presParOf" srcId="{7CFFFDBB-068D-4A22-99D5-8885D16301D2}" destId="{0A8976D2-A704-48B3-903C-CF3288A4A94A}" srcOrd="0" destOrd="0" presId="urn:microsoft.com/office/officeart/2008/layout/LinedList"/>
    <dgm:cxn modelId="{7407714F-4CCC-418E-B180-2582F99A0E86}" type="presParOf" srcId="{7CFFFDBB-068D-4A22-99D5-8885D16301D2}" destId="{DA43CED0-64DB-4B3B-87FE-40FAF1203A42}" srcOrd="1" destOrd="0" presId="urn:microsoft.com/office/officeart/2008/layout/LinedList"/>
    <dgm:cxn modelId="{D60FF7AA-FB7D-45FF-B127-8129BB2E1307}" type="presParOf" srcId="{DA43CED0-64DB-4B3B-87FE-40FAF1203A42}" destId="{B223BCD8-884B-4725-93C4-E4D7F1B25774}" srcOrd="0" destOrd="0" presId="urn:microsoft.com/office/officeart/2008/layout/LinedList"/>
    <dgm:cxn modelId="{ADC9D432-737F-4E7E-948D-442D3DABC68C}" type="presParOf" srcId="{DA43CED0-64DB-4B3B-87FE-40FAF1203A42}" destId="{D3670085-59C4-4851-95D2-C9CC3EB11200}" srcOrd="1" destOrd="0" presId="urn:microsoft.com/office/officeart/2008/layout/LinedList"/>
    <dgm:cxn modelId="{AA7CD4B2-FB64-41FE-BC73-48D29CDFE763}" type="presParOf" srcId="{7CFFFDBB-068D-4A22-99D5-8885D16301D2}" destId="{3E6C3632-7B47-4E5E-8B18-14162975C71C}" srcOrd="2" destOrd="0" presId="urn:microsoft.com/office/officeart/2008/layout/LinedList"/>
    <dgm:cxn modelId="{7BABA721-0539-4F5E-9362-87EF709F1F6D}" type="presParOf" srcId="{7CFFFDBB-068D-4A22-99D5-8885D16301D2}" destId="{7E973F09-68B8-4C56-B10C-8566BBEFD279}" srcOrd="3" destOrd="0" presId="urn:microsoft.com/office/officeart/2008/layout/LinedList"/>
    <dgm:cxn modelId="{6F6DC19C-AAA2-4100-AA6A-BA2CE0DC23CE}" type="presParOf" srcId="{7E973F09-68B8-4C56-B10C-8566BBEFD279}" destId="{64C329C2-E8B8-4B31-9145-3EC3F37365FB}" srcOrd="0" destOrd="0" presId="urn:microsoft.com/office/officeart/2008/layout/LinedList"/>
    <dgm:cxn modelId="{80F1C21E-9E82-4625-B801-75B5F8198C70}" type="presParOf" srcId="{7E973F09-68B8-4C56-B10C-8566BBEFD279}" destId="{EDAFAFE5-EFED-4252-8F7F-08364D09057A}" srcOrd="1" destOrd="0" presId="urn:microsoft.com/office/officeart/2008/layout/LinedList"/>
    <dgm:cxn modelId="{2B4D0636-DB9F-4CDE-8D52-1FDA5E36C8FC}" type="presParOf" srcId="{7CFFFDBB-068D-4A22-99D5-8885D16301D2}" destId="{B262AADD-CD49-43F5-A438-C96049B52BE4}" srcOrd="4" destOrd="0" presId="urn:microsoft.com/office/officeart/2008/layout/LinedList"/>
    <dgm:cxn modelId="{D5B1EDCB-3424-4D05-BC6F-F45A768B61D6}" type="presParOf" srcId="{7CFFFDBB-068D-4A22-99D5-8885D16301D2}" destId="{EF346BF3-2713-4987-9450-F463A0B0F244}" srcOrd="5" destOrd="0" presId="urn:microsoft.com/office/officeart/2008/layout/LinedList"/>
    <dgm:cxn modelId="{72E158C2-567F-4E54-90AC-F851D177AB8B}" type="presParOf" srcId="{EF346BF3-2713-4987-9450-F463A0B0F244}" destId="{C8DD4EA9-BF45-44E7-A536-BC55BA80564F}" srcOrd="0" destOrd="0" presId="urn:microsoft.com/office/officeart/2008/layout/LinedList"/>
    <dgm:cxn modelId="{59BFEA4D-4E3C-4B7E-8C33-91DBDFD4F540}" type="presParOf" srcId="{EF346BF3-2713-4987-9450-F463A0B0F244}" destId="{4CA45259-2820-4CBC-9F25-4D3498893DCA}" srcOrd="1" destOrd="0" presId="urn:microsoft.com/office/officeart/2008/layout/LinedList"/>
    <dgm:cxn modelId="{98AC21D4-1EAD-4EA2-B669-81D3FDAC94B3}" type="presParOf" srcId="{7CFFFDBB-068D-4A22-99D5-8885D16301D2}" destId="{883C93FF-4388-42EC-89CA-4579998FE769}" srcOrd="6" destOrd="0" presId="urn:microsoft.com/office/officeart/2008/layout/LinedList"/>
    <dgm:cxn modelId="{F3D9DF1A-5C0C-40FB-B4D5-10E96EF212F9}" type="presParOf" srcId="{7CFFFDBB-068D-4A22-99D5-8885D16301D2}" destId="{1B633FC1-CA5A-4E8B-A198-C09F31D10473}" srcOrd="7" destOrd="0" presId="urn:microsoft.com/office/officeart/2008/layout/LinedList"/>
    <dgm:cxn modelId="{93AB85AC-852E-4783-8ED0-51994BC59EBF}" type="presParOf" srcId="{1B633FC1-CA5A-4E8B-A198-C09F31D10473}" destId="{BEA5F2B8-C64D-42BB-98F8-C6ADDAF7E981}" srcOrd="0" destOrd="0" presId="urn:microsoft.com/office/officeart/2008/layout/LinedList"/>
    <dgm:cxn modelId="{09247770-5B58-4CAC-92E0-93EADCE9339E}" type="presParOf" srcId="{1B633FC1-CA5A-4E8B-A198-C09F31D10473}" destId="{49C48552-6EB8-487E-942C-158B5858AD5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976D2-A704-48B3-903C-CF3288A4A94A}">
      <dsp:nvSpPr>
        <dsp:cNvPr id="0" name=""/>
        <dsp:cNvSpPr/>
      </dsp:nvSpPr>
      <dsp:spPr>
        <a:xfrm>
          <a:off x="0" y="0"/>
          <a:ext cx="326483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23BCD8-884B-4725-93C4-E4D7F1B25774}">
      <dsp:nvSpPr>
        <dsp:cNvPr id="0" name=""/>
        <dsp:cNvSpPr/>
      </dsp:nvSpPr>
      <dsp:spPr>
        <a:xfrm>
          <a:off x="0" y="0"/>
          <a:ext cx="3264837" cy="70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GB" sz="1900" kern="1200" dirty="0"/>
            <a:t>Landscape</a:t>
          </a:r>
          <a:r>
            <a:rPr lang="en-GB" sz="1900" kern="1200" dirty="0">
              <a:latin typeface="Calibri"/>
            </a:rPr>
            <a:t> </a:t>
          </a:r>
          <a:endParaRPr lang="en-GB" sz="1900" kern="1200" dirty="0"/>
        </a:p>
      </dsp:txBody>
      <dsp:txXfrm>
        <a:off x="0" y="0"/>
        <a:ext cx="3264837" cy="706956"/>
      </dsp:txXfrm>
    </dsp:sp>
    <dsp:sp modelId="{3E6C3632-7B47-4E5E-8B18-14162975C71C}">
      <dsp:nvSpPr>
        <dsp:cNvPr id="0" name=""/>
        <dsp:cNvSpPr/>
      </dsp:nvSpPr>
      <dsp:spPr>
        <a:xfrm>
          <a:off x="0" y="706956"/>
          <a:ext cx="326483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C329C2-E8B8-4B31-9145-3EC3F37365FB}">
      <dsp:nvSpPr>
        <dsp:cNvPr id="0" name=""/>
        <dsp:cNvSpPr/>
      </dsp:nvSpPr>
      <dsp:spPr>
        <a:xfrm>
          <a:off x="0" y="706956"/>
          <a:ext cx="3264837" cy="70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GB" sz="1900" kern="1200" dirty="0"/>
            <a:t>Isolation</a:t>
          </a:r>
        </a:p>
      </dsp:txBody>
      <dsp:txXfrm>
        <a:off x="0" y="706956"/>
        <a:ext cx="3264837" cy="706956"/>
      </dsp:txXfrm>
    </dsp:sp>
    <dsp:sp modelId="{B262AADD-CD49-43F5-A438-C96049B52BE4}">
      <dsp:nvSpPr>
        <dsp:cNvPr id="0" name=""/>
        <dsp:cNvSpPr/>
      </dsp:nvSpPr>
      <dsp:spPr>
        <a:xfrm>
          <a:off x="0" y="1413913"/>
          <a:ext cx="326483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DD4EA9-BF45-44E7-A536-BC55BA80564F}">
      <dsp:nvSpPr>
        <dsp:cNvPr id="0" name=""/>
        <dsp:cNvSpPr/>
      </dsp:nvSpPr>
      <dsp:spPr>
        <a:xfrm>
          <a:off x="0" y="1413913"/>
          <a:ext cx="3264837" cy="70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GB" sz="1900" kern="1200" dirty="0"/>
            <a:t>Skewed belief systems and morality</a:t>
          </a:r>
        </a:p>
      </dsp:txBody>
      <dsp:txXfrm>
        <a:off x="0" y="1413913"/>
        <a:ext cx="3264837" cy="706956"/>
      </dsp:txXfrm>
    </dsp:sp>
    <dsp:sp modelId="{883C93FF-4388-42EC-89CA-4579998FE769}">
      <dsp:nvSpPr>
        <dsp:cNvPr id="0" name=""/>
        <dsp:cNvSpPr/>
      </dsp:nvSpPr>
      <dsp:spPr>
        <a:xfrm>
          <a:off x="0" y="2120869"/>
          <a:ext cx="326483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A5F2B8-C64D-42BB-98F8-C6ADDAF7E981}">
      <dsp:nvSpPr>
        <dsp:cNvPr id="0" name=""/>
        <dsp:cNvSpPr/>
      </dsp:nvSpPr>
      <dsp:spPr>
        <a:xfrm>
          <a:off x="0" y="2120869"/>
          <a:ext cx="3264837" cy="70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GB" sz="1900" kern="1200" dirty="0"/>
            <a:t>Happening/Summoning</a:t>
          </a:r>
        </a:p>
      </dsp:txBody>
      <dsp:txXfrm>
        <a:off x="0" y="2120869"/>
        <a:ext cx="3264837" cy="70695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058" cy="49841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530" y="1"/>
            <a:ext cx="2946058" cy="498419"/>
          </a:xfrm>
          <a:prstGeom prst="rect">
            <a:avLst/>
          </a:prstGeom>
        </p:spPr>
        <p:txBody>
          <a:bodyPr vert="horz" lIns="91440" tIns="45720" rIns="91440" bIns="45720" rtlCol="0"/>
          <a:lstStyle>
            <a:lvl1pPr algn="r">
              <a:defRPr sz="1200"/>
            </a:lvl1pPr>
          </a:lstStyle>
          <a:p>
            <a:fld id="{FA895493-A9BC-447C-B8CF-B2032B395960}" type="datetimeFigureOut">
              <a:rPr lang="en-GB" smtClean="0"/>
              <a:t>24/10/2022</a:t>
            </a:fld>
            <a:endParaRPr lang="en-GB"/>
          </a:p>
        </p:txBody>
      </p:sp>
      <p:sp>
        <p:nvSpPr>
          <p:cNvPr id="4" name="Slide Image Placeholder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42" y="4777862"/>
            <a:ext cx="5438792" cy="390852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220"/>
            <a:ext cx="2946058" cy="49841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530" y="9428220"/>
            <a:ext cx="2946058" cy="498418"/>
          </a:xfrm>
          <a:prstGeom prst="rect">
            <a:avLst/>
          </a:prstGeom>
        </p:spPr>
        <p:txBody>
          <a:bodyPr vert="horz" lIns="91440" tIns="45720" rIns="91440" bIns="45720" rtlCol="0" anchor="b"/>
          <a:lstStyle>
            <a:lvl1pPr algn="r">
              <a:defRPr sz="1200"/>
            </a:lvl1pPr>
          </a:lstStyle>
          <a:p>
            <a:fld id="{B48E49B3-3496-48BA-8709-E0F054A92580}" type="slidenum">
              <a:rPr lang="en-GB" smtClean="0"/>
              <a:t>‹#›</a:t>
            </a:fld>
            <a:endParaRPr lang="en-GB"/>
          </a:p>
        </p:txBody>
      </p:sp>
    </p:spTree>
    <p:extLst>
      <p:ext uri="{BB962C8B-B14F-4D97-AF65-F5344CB8AC3E}">
        <p14:creationId xmlns:p14="http://schemas.microsoft.com/office/powerpoint/2010/main" val="1850659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EF942F5-623C-40D7-9C27-B8ACD2340A3A}" type="datetimeFigureOut">
              <a:rPr lang="en-GB" smtClean="0"/>
              <a:t>24/10/2022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837EB3-4370-4A19-9321-CBF3639545CB}" type="slidenum">
              <a:rPr lang="en-GB" smtClean="0"/>
              <a:t>‹#›</a:t>
            </a:fld>
            <a:endParaRPr lang="en-GB"/>
          </a:p>
        </p:txBody>
      </p:sp>
    </p:spTree>
    <p:extLst>
      <p:ext uri="{BB962C8B-B14F-4D97-AF65-F5344CB8AC3E}">
        <p14:creationId xmlns:p14="http://schemas.microsoft.com/office/powerpoint/2010/main" val="3078779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EF942F5-623C-40D7-9C27-B8ACD2340A3A}" type="datetimeFigureOut">
              <a:rPr lang="en-GB" smtClean="0"/>
              <a:t>24/10/2022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837EB3-4370-4A19-9321-CBF3639545CB}" type="slidenum">
              <a:rPr lang="en-GB" smtClean="0"/>
              <a:t>‹#›</a:t>
            </a:fld>
            <a:endParaRPr lang="en-GB"/>
          </a:p>
        </p:txBody>
      </p:sp>
    </p:spTree>
    <p:extLst>
      <p:ext uri="{BB962C8B-B14F-4D97-AF65-F5344CB8AC3E}">
        <p14:creationId xmlns:p14="http://schemas.microsoft.com/office/powerpoint/2010/main" val="4106510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EF942F5-623C-40D7-9C27-B8ACD2340A3A}" type="datetimeFigureOut">
              <a:rPr lang="en-GB" smtClean="0"/>
              <a:t>24/10/2022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837EB3-4370-4A19-9321-CBF3639545CB}" type="slidenum">
              <a:rPr lang="en-GB" smtClean="0"/>
              <a:t>‹#›</a:t>
            </a:fld>
            <a:endParaRPr lang="en-GB"/>
          </a:p>
        </p:txBody>
      </p:sp>
    </p:spTree>
    <p:extLst>
      <p:ext uri="{BB962C8B-B14F-4D97-AF65-F5344CB8AC3E}">
        <p14:creationId xmlns:p14="http://schemas.microsoft.com/office/powerpoint/2010/main" val="1837715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EF942F5-623C-40D7-9C27-B8ACD2340A3A}" type="datetimeFigureOut">
              <a:rPr lang="en-GB" smtClean="0"/>
              <a:t>24/10/2022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837EB3-4370-4A19-9321-CBF3639545CB}" type="slidenum">
              <a:rPr lang="en-GB" smtClean="0"/>
              <a:t>‹#›</a:t>
            </a:fld>
            <a:endParaRPr lang="en-GB"/>
          </a:p>
        </p:txBody>
      </p:sp>
    </p:spTree>
    <p:extLst>
      <p:ext uri="{BB962C8B-B14F-4D97-AF65-F5344CB8AC3E}">
        <p14:creationId xmlns:p14="http://schemas.microsoft.com/office/powerpoint/2010/main" val="413805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F942F5-623C-40D7-9C27-B8ACD2340A3A}" type="datetimeFigureOut">
              <a:rPr lang="en-GB" smtClean="0"/>
              <a:t>24/10/2022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837EB3-4370-4A19-9321-CBF3639545CB}" type="slidenum">
              <a:rPr lang="en-GB" smtClean="0"/>
              <a:t>‹#›</a:t>
            </a:fld>
            <a:endParaRPr lang="en-GB"/>
          </a:p>
        </p:txBody>
      </p:sp>
    </p:spTree>
    <p:extLst>
      <p:ext uri="{BB962C8B-B14F-4D97-AF65-F5344CB8AC3E}">
        <p14:creationId xmlns:p14="http://schemas.microsoft.com/office/powerpoint/2010/main" val="3639508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EF942F5-623C-40D7-9C27-B8ACD2340A3A}" type="datetimeFigureOut">
              <a:rPr lang="en-GB" smtClean="0"/>
              <a:t>24/10/2022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837EB3-4370-4A19-9321-CBF3639545CB}" type="slidenum">
              <a:rPr lang="en-GB" smtClean="0"/>
              <a:t>‹#›</a:t>
            </a:fld>
            <a:endParaRPr lang="en-GB"/>
          </a:p>
        </p:txBody>
      </p:sp>
    </p:spTree>
    <p:extLst>
      <p:ext uri="{BB962C8B-B14F-4D97-AF65-F5344CB8AC3E}">
        <p14:creationId xmlns:p14="http://schemas.microsoft.com/office/powerpoint/2010/main" val="2047716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EF942F5-623C-40D7-9C27-B8ACD2340A3A}" type="datetimeFigureOut">
              <a:rPr lang="en-GB" smtClean="0"/>
              <a:t>24/10/2022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837EB3-4370-4A19-9321-CBF3639545CB}" type="slidenum">
              <a:rPr lang="en-GB" smtClean="0"/>
              <a:t>‹#›</a:t>
            </a:fld>
            <a:endParaRPr lang="en-GB"/>
          </a:p>
        </p:txBody>
      </p:sp>
    </p:spTree>
    <p:extLst>
      <p:ext uri="{BB962C8B-B14F-4D97-AF65-F5344CB8AC3E}">
        <p14:creationId xmlns:p14="http://schemas.microsoft.com/office/powerpoint/2010/main" val="847194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EF942F5-623C-40D7-9C27-B8ACD2340A3A}" type="datetimeFigureOut">
              <a:rPr lang="en-GB" smtClean="0"/>
              <a:t>24/10/2022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837EB3-4370-4A19-9321-CBF3639545CB}" type="slidenum">
              <a:rPr lang="en-GB" smtClean="0"/>
              <a:t>‹#›</a:t>
            </a:fld>
            <a:endParaRPr lang="en-GB"/>
          </a:p>
        </p:txBody>
      </p:sp>
    </p:spTree>
    <p:extLst>
      <p:ext uri="{BB962C8B-B14F-4D97-AF65-F5344CB8AC3E}">
        <p14:creationId xmlns:p14="http://schemas.microsoft.com/office/powerpoint/2010/main" val="1432432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942F5-623C-40D7-9C27-B8ACD2340A3A}" type="datetimeFigureOut">
              <a:rPr lang="en-GB" smtClean="0"/>
              <a:t>24/10/2022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837EB3-4370-4A19-9321-CBF3639545CB}" type="slidenum">
              <a:rPr lang="en-GB" smtClean="0"/>
              <a:t>‹#›</a:t>
            </a:fld>
            <a:endParaRPr lang="en-GB"/>
          </a:p>
        </p:txBody>
      </p:sp>
    </p:spTree>
    <p:extLst>
      <p:ext uri="{BB962C8B-B14F-4D97-AF65-F5344CB8AC3E}">
        <p14:creationId xmlns:p14="http://schemas.microsoft.com/office/powerpoint/2010/main" val="3572363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F942F5-623C-40D7-9C27-B8ACD2340A3A}" type="datetimeFigureOut">
              <a:rPr lang="en-GB" smtClean="0"/>
              <a:t>24/10/2022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837EB3-4370-4A19-9321-CBF3639545CB}" type="slidenum">
              <a:rPr lang="en-GB" smtClean="0"/>
              <a:t>‹#›</a:t>
            </a:fld>
            <a:endParaRPr lang="en-GB"/>
          </a:p>
        </p:txBody>
      </p:sp>
    </p:spTree>
    <p:extLst>
      <p:ext uri="{BB962C8B-B14F-4D97-AF65-F5344CB8AC3E}">
        <p14:creationId xmlns:p14="http://schemas.microsoft.com/office/powerpoint/2010/main" val="286113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F942F5-623C-40D7-9C27-B8ACD2340A3A}" type="datetimeFigureOut">
              <a:rPr lang="en-GB" smtClean="0"/>
              <a:t>24/10/2022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837EB3-4370-4A19-9321-CBF3639545CB}" type="slidenum">
              <a:rPr lang="en-GB" smtClean="0"/>
              <a:t>‹#›</a:t>
            </a:fld>
            <a:endParaRPr lang="en-GB"/>
          </a:p>
        </p:txBody>
      </p:sp>
    </p:spTree>
    <p:extLst>
      <p:ext uri="{BB962C8B-B14F-4D97-AF65-F5344CB8AC3E}">
        <p14:creationId xmlns:p14="http://schemas.microsoft.com/office/powerpoint/2010/main" val="2038737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EF942F5-623C-40D7-9C27-B8ACD2340A3A}" type="datetimeFigureOut">
              <a:rPr lang="en-GB" smtClean="0"/>
              <a:t>24/10/2022</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5837EB3-4370-4A19-9321-CBF3639545CB}" type="slidenum">
              <a:rPr lang="en-GB" smtClean="0"/>
              <a:t>‹#›</a:t>
            </a:fld>
            <a:endParaRPr lang="en-GB"/>
          </a:p>
        </p:txBody>
      </p:sp>
    </p:spTree>
    <p:extLst>
      <p:ext uri="{BB962C8B-B14F-4D97-AF65-F5344CB8AC3E}">
        <p14:creationId xmlns:p14="http://schemas.microsoft.com/office/powerpoint/2010/main" val="2711928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hyperlink" Target="mailto:j.marland@yorksj.ac.uk"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r.edgar@yorksj.ac.uk" TargetMode="External"/><Relationship Id="rId5" Type="http://schemas.openxmlformats.org/officeDocument/2006/relationships/hyperlink" Target="mailto:alan.jasper.smith@btinternet.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tm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34.tmp"/><Relationship Id="rId4" Type="http://schemas.openxmlformats.org/officeDocument/2006/relationships/hyperlink" Target="https://hookland.wordpress.com/about/"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0.tmp"/><Relationship Id="rId3" Type="http://schemas.openxmlformats.org/officeDocument/2006/relationships/slideLayout" Target="../slideLayouts/slideLayout7.xml"/><Relationship Id="rId7" Type="http://schemas.openxmlformats.org/officeDocument/2006/relationships/image" Target="../media/image39.tmp"/><Relationship Id="rId12"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8.tmp"/><Relationship Id="rId11" Type="http://schemas.openxmlformats.org/officeDocument/2006/relationships/hyperlink" Target="mailto:j.marland@yorksj.ac.uk" TargetMode="External"/><Relationship Id="rId5" Type="http://schemas.openxmlformats.org/officeDocument/2006/relationships/image" Target="../media/image37.tmp"/><Relationship Id="rId10" Type="http://schemas.openxmlformats.org/officeDocument/2006/relationships/hyperlink" Target="mailto:r.edgar@yorksj.ac.uk" TargetMode="External"/><Relationship Id="rId4" Type="http://schemas.openxmlformats.org/officeDocument/2006/relationships/image" Target="../media/image36.tmp"/><Relationship Id="rId9" Type="http://schemas.openxmlformats.org/officeDocument/2006/relationships/hyperlink" Target="mailto:alan.jasper.smith@btinternet.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tmp"/><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14.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EB6FF8-92B3-458B-A212-616090DB38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401" b="29000"/>
          <a:stretch/>
        </p:blipFill>
        <p:spPr>
          <a:xfrm>
            <a:off x="3595" y="-2637"/>
            <a:ext cx="4466897" cy="5146137"/>
          </a:xfrm>
          <a:prstGeom prst="rect">
            <a:avLst/>
          </a:prstGeom>
        </p:spPr>
      </p:pic>
      <p:sp>
        <p:nvSpPr>
          <p:cNvPr id="4" name="TextBox 3">
            <a:extLst>
              <a:ext uri="{FF2B5EF4-FFF2-40B4-BE49-F238E27FC236}">
                <a16:creationId xmlns:a16="http://schemas.microsoft.com/office/drawing/2014/main" id="{57D4C2FE-D736-C7DA-8BDC-2E9255940147}"/>
              </a:ext>
            </a:extLst>
          </p:cNvPr>
          <p:cNvSpPr txBox="1"/>
          <p:nvPr/>
        </p:nvSpPr>
        <p:spPr>
          <a:xfrm>
            <a:off x="4716016" y="267494"/>
            <a:ext cx="41044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chemeClr val="bg1"/>
                </a:solidFill>
                <a:cs typeface="Calibri"/>
              </a:rPr>
              <a:t>Thomas Hardy and the Folk Horror Tradition</a:t>
            </a:r>
          </a:p>
          <a:p>
            <a:endParaRPr lang="en-GB" sz="2800" dirty="0">
              <a:solidFill>
                <a:schemeClr val="bg1"/>
              </a:solidFill>
              <a:cs typeface="Calibri"/>
            </a:endParaRPr>
          </a:p>
        </p:txBody>
      </p:sp>
      <p:sp>
        <p:nvSpPr>
          <p:cNvPr id="5" name="TextBox 4">
            <a:extLst>
              <a:ext uri="{FF2B5EF4-FFF2-40B4-BE49-F238E27FC236}">
                <a16:creationId xmlns:a16="http://schemas.microsoft.com/office/drawing/2014/main" id="{D3E4513D-1808-E789-82DB-F34C34E66915}"/>
              </a:ext>
            </a:extLst>
          </p:cNvPr>
          <p:cNvSpPr txBox="1"/>
          <p:nvPr/>
        </p:nvSpPr>
        <p:spPr>
          <a:xfrm>
            <a:off x="4716016" y="1333927"/>
            <a:ext cx="3888432" cy="35421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600" dirty="0">
                <a:solidFill>
                  <a:schemeClr val="bg1"/>
                </a:solidFill>
                <a:cs typeface="Arial" panose="020B0604020202020204" pitchFamily="34" charset="0"/>
              </a:rPr>
              <a:t>Dr Alan G. Smith  </a:t>
            </a:r>
            <a:r>
              <a:rPr lang="sv-SE" sz="16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alan.jasper.smith@btinternet.com</a:t>
            </a:r>
            <a:endParaRPr lang="sv-SE" sz="1600" dirty="0">
              <a:solidFill>
                <a:schemeClr val="bg1"/>
              </a:solidFill>
              <a:cs typeface="Arial" panose="020B0604020202020204" pitchFamily="34" charset="0"/>
            </a:endParaRPr>
          </a:p>
          <a:p>
            <a:endParaRPr lang="sv-SE" sz="1600" dirty="0">
              <a:solidFill>
                <a:schemeClr val="bg1"/>
              </a:solidFill>
              <a:cs typeface="Arial" panose="020B0604020202020204" pitchFamily="34" charset="0"/>
            </a:endParaRPr>
          </a:p>
          <a:p>
            <a:r>
              <a:rPr lang="sv-SE" sz="1600" dirty="0">
                <a:solidFill>
                  <a:schemeClr val="bg1"/>
                </a:solidFill>
                <a:cs typeface="Arial" panose="020B0604020202020204" pitchFamily="34" charset="0"/>
              </a:rPr>
              <a:t>Professor Robert Edgar  </a:t>
            </a:r>
            <a:r>
              <a:rPr lang="sv-SE" sz="1600" dirty="0">
                <a:solidFill>
                  <a:schemeClr val="bg1"/>
                </a:solidFill>
                <a:cs typeface="Arial" panose="020B0604020202020204" pitchFamily="34" charset="0"/>
                <a:hlinkClick r:id="rId6">
                  <a:extLst>
                    <a:ext uri="{A12FA001-AC4F-418D-AE19-62706E023703}">
                      <ahyp:hlinkClr xmlns:ahyp="http://schemas.microsoft.com/office/drawing/2018/hyperlinkcolor" val="tx"/>
                    </a:ext>
                  </a:extLst>
                </a:hlinkClick>
              </a:rPr>
              <a:t>r.edgar@yorksj.ac.uk</a:t>
            </a:r>
            <a:endParaRPr lang="sv-SE" sz="1600" dirty="0">
              <a:solidFill>
                <a:schemeClr val="bg1"/>
              </a:solidFill>
              <a:cs typeface="Arial" panose="020B0604020202020204" pitchFamily="34" charset="0"/>
            </a:endParaRPr>
          </a:p>
          <a:p>
            <a:endParaRPr lang="sv-SE" sz="1600" dirty="0">
              <a:solidFill>
                <a:schemeClr val="bg1"/>
              </a:solidFill>
              <a:cs typeface="Arial" panose="020B0604020202020204" pitchFamily="34" charset="0"/>
            </a:endParaRPr>
          </a:p>
          <a:p>
            <a:r>
              <a:rPr lang="sv-SE" sz="1600" dirty="0">
                <a:solidFill>
                  <a:schemeClr val="bg1"/>
                </a:solidFill>
                <a:cs typeface="Arial" panose="020B0604020202020204" pitchFamily="34" charset="0"/>
              </a:rPr>
              <a:t>John Marland </a:t>
            </a:r>
          </a:p>
          <a:p>
            <a:r>
              <a:rPr lang="sv-SE" sz="1600" dirty="0">
                <a:solidFill>
                  <a:schemeClr val="bg1"/>
                </a:solidFill>
                <a:cs typeface="Arial" panose="020B0604020202020204" pitchFamily="34" charset="0"/>
                <a:hlinkClick r:id="rId7">
                  <a:extLst>
                    <a:ext uri="{A12FA001-AC4F-418D-AE19-62706E023703}">
                      <ahyp:hlinkClr xmlns:ahyp="http://schemas.microsoft.com/office/drawing/2018/hyperlinkcolor" val="tx"/>
                    </a:ext>
                  </a:extLst>
                </a:hlinkClick>
              </a:rPr>
              <a:t>j.marland@yorksj.ac.uk</a:t>
            </a:r>
            <a:endParaRPr lang="sv-SE" sz="1600" dirty="0">
              <a:solidFill>
                <a:schemeClr val="bg1"/>
              </a:solidFill>
              <a:cs typeface="Arial" panose="020B0604020202020204" pitchFamily="34" charset="0"/>
            </a:endParaRPr>
          </a:p>
          <a:p>
            <a:pPr>
              <a:lnSpc>
                <a:spcPct val="107000"/>
              </a:lnSpc>
              <a:spcAft>
                <a:spcPts val="800"/>
              </a:spcAft>
            </a:pPr>
            <a:endParaRPr lang="en-GB" dirty="0">
              <a:solidFill>
                <a:schemeClr val="bg1"/>
              </a:solidFill>
              <a:cs typeface="Calibri"/>
            </a:endParaRPr>
          </a:p>
          <a:p>
            <a:pPr>
              <a:lnSpc>
                <a:spcPct val="107000"/>
              </a:lnSpc>
              <a:spcAft>
                <a:spcPts val="800"/>
              </a:spcAft>
            </a:pPr>
            <a:r>
              <a:rPr lang="en-GB" dirty="0">
                <a:solidFill>
                  <a:schemeClr val="bg1"/>
                </a:solidFill>
                <a:cs typeface="Calibri"/>
              </a:rPr>
              <a:t>York Centre for Writing</a:t>
            </a:r>
          </a:p>
          <a:p>
            <a:pPr>
              <a:lnSpc>
                <a:spcPct val="107000"/>
              </a:lnSpc>
              <a:spcAft>
                <a:spcPts val="800"/>
              </a:spcAft>
            </a:pPr>
            <a:r>
              <a:rPr lang="en-GB" dirty="0">
                <a:solidFill>
                  <a:schemeClr val="bg1"/>
                </a:solidFill>
                <a:cs typeface="Calibri"/>
              </a:rPr>
              <a:t>School of Humanities</a:t>
            </a:r>
          </a:p>
          <a:p>
            <a:pPr>
              <a:lnSpc>
                <a:spcPct val="107000"/>
              </a:lnSpc>
              <a:spcAft>
                <a:spcPts val="800"/>
              </a:spcAft>
            </a:pPr>
            <a:r>
              <a:rPr lang="en-GB" dirty="0">
                <a:solidFill>
                  <a:schemeClr val="bg1"/>
                </a:solidFill>
                <a:cs typeface="Calibri"/>
              </a:rPr>
              <a:t>York St John University</a:t>
            </a:r>
          </a:p>
        </p:txBody>
      </p:sp>
      <p:pic>
        <p:nvPicPr>
          <p:cNvPr id="9" name="Audio 8">
            <a:hlinkClick r:id="" action="ppaction://media"/>
            <a:extLst>
              <a:ext uri="{FF2B5EF4-FFF2-40B4-BE49-F238E27FC236}">
                <a16:creationId xmlns:a16="http://schemas.microsoft.com/office/drawing/2014/main" id="{8E5BF363-C994-4452-AD69-D63C5EAC81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14448676"/>
      </p:ext>
    </p:extLst>
  </p:cSld>
  <p:clrMapOvr>
    <a:masterClrMapping/>
  </p:clrMapOvr>
  <mc:AlternateContent xmlns:mc="http://schemas.openxmlformats.org/markup-compatibility/2006" xmlns:p14="http://schemas.microsoft.com/office/powerpoint/2010/main">
    <mc:Choice Requires="p14">
      <p:transition spd="slow" p14:dur="2000" advClick="0" advTm="31463"/>
    </mc:Choice>
    <mc:Fallback xmlns="">
      <p:transition spd="slow" advClick="0" advTm="31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86BD84A-AC8C-476F-B817-748F546E222B}"/>
              </a:ext>
            </a:extLst>
          </p:cNvPr>
          <p:cNvPicPr>
            <a:picLocks noChangeAspect="1"/>
          </p:cNvPicPr>
          <p:nvPr/>
        </p:nvPicPr>
        <p:blipFill rotWithShape="1">
          <a:blip r:embed="rId4"/>
          <a:srcRect t="6063" r="-1" b="-1"/>
          <a:stretch/>
        </p:blipFill>
        <p:spPr>
          <a:xfrm>
            <a:off x="452753" y="10"/>
            <a:ext cx="8691247" cy="5143488"/>
          </a:xfrm>
          <a:prstGeom prst="rect">
            <a:avLst/>
          </a:prstGeom>
        </p:spPr>
      </p:pic>
      <p:sp>
        <p:nvSpPr>
          <p:cNvPr id="20" name="Rectangle 19">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51435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C9F84A-7379-424C-9770-47D0509B392F}"/>
              </a:ext>
            </a:extLst>
          </p:cNvPr>
          <p:cNvSpPr>
            <a:spLocks noGrp="1"/>
          </p:cNvSpPr>
          <p:nvPr>
            <p:ph type="title"/>
          </p:nvPr>
        </p:nvSpPr>
        <p:spPr>
          <a:xfrm>
            <a:off x="874986" y="541353"/>
            <a:ext cx="2906015" cy="1610640"/>
          </a:xfrm>
        </p:spPr>
        <p:txBody>
          <a:bodyPr vert="horz" lIns="91440" tIns="45720" rIns="91440" bIns="45720" rtlCol="0" anchor="ctr">
            <a:normAutofit/>
          </a:bodyPr>
          <a:lstStyle/>
          <a:p>
            <a:pPr algn="l">
              <a:lnSpc>
                <a:spcPct val="90000"/>
              </a:lnSpc>
            </a:pPr>
            <a:r>
              <a:rPr lang="en-US" sz="3400">
                <a:solidFill>
                  <a:schemeClr val="bg1"/>
                </a:solidFill>
              </a:rPr>
              <a:t>Happening and Summoning</a:t>
            </a:r>
          </a:p>
        </p:txBody>
      </p:sp>
      <p:sp>
        <p:nvSpPr>
          <p:cNvPr id="22" name="Rectangle 2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5228" cy="24254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54864"/>
            <a:ext cx="884223" cy="174721"/>
            <a:chOff x="1188720" y="73152"/>
            <a:chExt cx="1178966" cy="232963"/>
          </a:xfrm>
        </p:grpSpPr>
        <p:sp>
          <p:nvSpPr>
            <p:cNvPr id="25"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25488"/>
            <a:ext cx="455228" cy="271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FE23DF-E057-4CC3-AB4B-CC3BC011FCDF}"/>
              </a:ext>
            </a:extLst>
          </p:cNvPr>
          <p:cNvSpPr txBox="1"/>
          <p:nvPr/>
        </p:nvSpPr>
        <p:spPr>
          <a:xfrm>
            <a:off x="874986" y="2534984"/>
            <a:ext cx="2906014" cy="2389769"/>
          </a:xfrm>
          <a:prstGeom prst="rect">
            <a:avLst/>
          </a:prstGeom>
        </p:spPr>
        <p:txBody>
          <a:bodyPr vert="horz" lIns="91440" tIns="45720" rIns="91440" bIns="45720" rtlCol="0" anchor="ctr">
            <a:normAutofit/>
          </a:bodyPr>
          <a:lstStyle/>
          <a:p>
            <a:pPr>
              <a:lnSpc>
                <a:spcPct val="90000"/>
              </a:lnSpc>
              <a:spcAft>
                <a:spcPts val="600"/>
              </a:spcAft>
            </a:pPr>
            <a:r>
              <a:rPr lang="en-US" sz="1400" dirty="0">
                <a:solidFill>
                  <a:schemeClr val="bg1"/>
                </a:solidFill>
                <a:effectLst/>
              </a:rPr>
              <a:t>As Andrew Radford stated such landscapes and its people show:</a:t>
            </a:r>
            <a:r>
              <a:rPr lang="en-US" sz="1400" dirty="0">
                <a:solidFill>
                  <a:schemeClr val="bg1"/>
                </a:solidFill>
              </a:rPr>
              <a:t> </a:t>
            </a:r>
            <a:endParaRPr lang="en-US">
              <a:solidFill>
                <a:schemeClr val="bg1"/>
              </a:solidFill>
            </a:endParaRPr>
          </a:p>
          <a:p>
            <a:pPr>
              <a:lnSpc>
                <a:spcPct val="90000"/>
              </a:lnSpc>
              <a:spcAft>
                <a:spcPts val="600"/>
              </a:spcAft>
            </a:pPr>
            <a:endParaRPr lang="en-US" sz="1400">
              <a:solidFill>
                <a:schemeClr val="bg1"/>
              </a:solidFill>
              <a:effectLst/>
              <a:cs typeface="Calibri"/>
            </a:endParaRPr>
          </a:p>
          <a:p>
            <a:pPr marL="457200">
              <a:lnSpc>
                <a:spcPct val="90000"/>
              </a:lnSpc>
              <a:spcAft>
                <a:spcPts val="600"/>
              </a:spcAft>
            </a:pPr>
            <a:r>
              <a:rPr lang="en-US" sz="1400" dirty="0">
                <a:solidFill>
                  <a:schemeClr val="bg1"/>
                </a:solidFill>
                <a:effectLst/>
              </a:rPr>
              <a:t>‘The continuing existence of the past as a mythically relevant force in the present’.</a:t>
            </a:r>
            <a:endParaRPr lang="en-US" sz="1400" dirty="0">
              <a:solidFill>
                <a:schemeClr val="bg1"/>
              </a:solidFill>
              <a:effectLst/>
              <a:cs typeface="Calibri"/>
            </a:endParaRPr>
          </a:p>
          <a:p>
            <a:pPr marL="228600" indent="-228600">
              <a:lnSpc>
                <a:spcPct val="90000"/>
              </a:lnSpc>
              <a:spcAft>
                <a:spcPts val="600"/>
              </a:spcAft>
              <a:buFont typeface="Arial" panose="020B0604020202020204" pitchFamily="34" charset="0"/>
              <a:buChar char="•"/>
            </a:pPr>
            <a:endParaRPr lang="en-US" sz="1400">
              <a:solidFill>
                <a:schemeClr val="bg1"/>
              </a:solidFill>
              <a:effectLst/>
            </a:endParaRPr>
          </a:p>
        </p:txBody>
      </p:sp>
      <p:pic>
        <p:nvPicPr>
          <p:cNvPr id="3" name="Picture 2">
            <a:extLst>
              <a:ext uri="{FF2B5EF4-FFF2-40B4-BE49-F238E27FC236}">
                <a16:creationId xmlns:a16="http://schemas.microsoft.com/office/drawing/2014/main" id="{C395BC77-DD41-4034-84B1-75355FDA47C3}"/>
              </a:ext>
            </a:extLst>
          </p:cNvPr>
          <p:cNvPicPr>
            <a:picLocks noChangeAspect="1"/>
          </p:cNvPicPr>
          <p:nvPr/>
        </p:nvPicPr>
        <p:blipFill rotWithShape="1">
          <a:blip r:embed="rId5"/>
          <a:srcRect l="8917" t="7402" r="3782" b="5466"/>
          <a:stretch/>
        </p:blipFill>
        <p:spPr>
          <a:xfrm>
            <a:off x="7397535" y="85000"/>
            <a:ext cx="1673869" cy="1476943"/>
          </a:xfrm>
          <a:prstGeom prst="rect">
            <a:avLst/>
          </a:prstGeom>
        </p:spPr>
      </p:pic>
      <p:pic>
        <p:nvPicPr>
          <p:cNvPr id="4" name="Audio 3">
            <a:hlinkClick r:id="" action="ppaction://media"/>
            <a:extLst>
              <a:ext uri="{FF2B5EF4-FFF2-40B4-BE49-F238E27FC236}">
                <a16:creationId xmlns:a16="http://schemas.microsoft.com/office/drawing/2014/main" id="{9AC899BF-2D1B-4B35-940F-E3657F843F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821962341"/>
      </p:ext>
    </p:extLst>
  </p:cSld>
  <p:clrMapOvr>
    <a:masterClrMapping/>
  </p:clrMapOvr>
  <mc:AlternateContent xmlns:mc="http://schemas.openxmlformats.org/markup-compatibility/2006" xmlns:p14="http://schemas.microsoft.com/office/powerpoint/2010/main">
    <mc:Choice Requires="p14">
      <p:transition spd="slow" p14:dur="2000" advClick="0" advTm="14796"/>
    </mc:Choice>
    <mc:Fallback xmlns="">
      <p:transition spd="slow" advClick="0" advTm="14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ECA7BDC-778E-3D71-5F19-35DA3AA374C7}"/>
              </a:ext>
            </a:extLst>
          </p:cNvPr>
          <p:cNvPicPr>
            <a:picLocks noChangeAspect="1"/>
          </p:cNvPicPr>
          <p:nvPr/>
        </p:nvPicPr>
        <p:blipFill rotWithShape="1">
          <a:blip r:embed="rId4"/>
          <a:srcRect t="2845" r="2" b="2"/>
          <a:stretch/>
        </p:blipFill>
        <p:spPr>
          <a:xfrm>
            <a:off x="1891767" y="10"/>
            <a:ext cx="7252231" cy="51434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4C4F6A0-8949-AFAA-D513-4C861CB14C9C}"/>
              </a:ext>
            </a:extLst>
          </p:cNvPr>
          <p:cNvSpPr>
            <a:spLocks noGrp="1"/>
          </p:cNvSpPr>
          <p:nvPr>
            <p:ph idx="1"/>
          </p:nvPr>
        </p:nvSpPr>
        <p:spPr>
          <a:xfrm>
            <a:off x="179512" y="339502"/>
            <a:ext cx="3315779" cy="4293220"/>
          </a:xfrm>
        </p:spPr>
        <p:txBody>
          <a:bodyPr>
            <a:normAutofit fontScale="85000" lnSpcReduction="20000"/>
          </a:bodyPr>
          <a:lstStyle/>
          <a:p>
            <a:pPr marL="0" indent="0">
              <a:buNone/>
            </a:pPr>
            <a:r>
              <a:rPr lang="en-GB" sz="2800" dirty="0">
                <a:effectLst/>
                <a:latin typeface="Calibri" panose="020F0502020204030204" pitchFamily="34" charset="0"/>
                <a:ea typeface="Calibri" panose="020F0502020204030204" pitchFamily="34" charset="0"/>
                <a:cs typeface="Times New Roman" panose="02020603050405020304" pitchFamily="18" charset="0"/>
              </a:rPr>
              <a:t>‘[The] function of folklore in folk horror texts is complex but it is nonetheless critical to the task of defining folk horror … One must not, however, take the ‘traditions’ of folk horror at face value. They are typically not ‘authentic’ traditions, although they may well be presented as such in the text.’ </a:t>
            </a:r>
          </a:p>
          <a:p>
            <a:pPr marL="0" indent="0">
              <a:buNone/>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000" dirty="0">
                <a:effectLst/>
                <a:latin typeface="Times New Roman" panose="02020603050405020304" pitchFamily="18" charset="0"/>
                <a:ea typeface="Times New Roman" panose="02020603050405020304" pitchFamily="18" charset="0"/>
              </a:rPr>
              <a:t>Keetley, D (2020) Defining Folk Horror, Revenant Journal, 4</a:t>
            </a:r>
            <a:endParaRPr lang="en-GB" sz="1000" dirty="0"/>
          </a:p>
          <a:p>
            <a:endParaRPr lang="en-GB" sz="1500" dirty="0"/>
          </a:p>
        </p:txBody>
      </p:sp>
      <p:pic>
        <p:nvPicPr>
          <p:cNvPr id="5" name="Audio 4">
            <a:hlinkClick r:id="" action="ppaction://media"/>
            <a:extLst>
              <a:ext uri="{FF2B5EF4-FFF2-40B4-BE49-F238E27FC236}">
                <a16:creationId xmlns:a16="http://schemas.microsoft.com/office/drawing/2014/main" id="{A874612E-127B-4BD1-81A7-57588EA04D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90389828"/>
      </p:ext>
    </p:extLst>
  </p:cSld>
  <p:clrMapOvr>
    <a:masterClrMapping/>
  </p:clrMapOvr>
  <mc:AlternateContent xmlns:mc="http://schemas.openxmlformats.org/markup-compatibility/2006" xmlns:p14="http://schemas.microsoft.com/office/powerpoint/2010/main">
    <mc:Choice Requires="p14">
      <p:transition spd="slow" p14:dur="2000" advClick="0" advTm="54081"/>
    </mc:Choice>
    <mc:Fallback xmlns="">
      <p:transition spd="slow" advClick="0" advTm="54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64BADAFB-DD5D-A4C5-990E-075A357EF955}"/>
              </a:ext>
            </a:extLst>
          </p:cNvPr>
          <p:cNvPicPr>
            <a:picLocks noChangeAspect="1"/>
          </p:cNvPicPr>
          <p:nvPr/>
        </p:nvPicPr>
        <p:blipFill rotWithShape="1">
          <a:blip r:embed="rId4">
            <a:alphaModFix amt="60000"/>
          </a:blip>
          <a:srcRect l="16000" r="-1" b="-1"/>
          <a:stretch/>
        </p:blipFill>
        <p:spPr>
          <a:xfrm>
            <a:off x="20" y="10"/>
            <a:ext cx="9143980" cy="5143490"/>
          </a:xfrm>
          <a:prstGeom prst="rect">
            <a:avLst/>
          </a:prstGeom>
        </p:spPr>
      </p:pic>
      <p:sp>
        <p:nvSpPr>
          <p:cNvPr id="3" name="Content Placeholder 2">
            <a:extLst>
              <a:ext uri="{FF2B5EF4-FFF2-40B4-BE49-F238E27FC236}">
                <a16:creationId xmlns:a16="http://schemas.microsoft.com/office/drawing/2014/main" id="{5C108B2B-0E88-42A9-BF85-B0782B50E5FF}"/>
              </a:ext>
            </a:extLst>
          </p:cNvPr>
          <p:cNvSpPr>
            <a:spLocks noGrp="1"/>
          </p:cNvSpPr>
          <p:nvPr>
            <p:ph idx="1"/>
          </p:nvPr>
        </p:nvSpPr>
        <p:spPr>
          <a:xfrm>
            <a:off x="347847" y="520429"/>
            <a:ext cx="4870183" cy="3539267"/>
          </a:xfrm>
        </p:spPr>
        <p:txBody>
          <a:bodyPr vert="horz" lIns="91440" tIns="45720" rIns="91440" bIns="45720" rtlCol="0" anchor="t">
            <a:normAutofit/>
          </a:bodyPr>
          <a:lstStyle/>
          <a:p>
            <a:pPr marL="0" indent="0">
              <a:buNone/>
            </a:pPr>
            <a:r>
              <a:rPr lang="en-GB" sz="1800" dirty="0">
                <a:solidFill>
                  <a:srgbClr val="FFFFFF"/>
                </a:solidFill>
                <a:effectLst/>
                <a:latin typeface="Times New Roman"/>
                <a:ea typeface="Calibri" panose="020F0502020204030204" pitchFamily="34" charset="0"/>
                <a:cs typeface="Times New Roman"/>
              </a:rPr>
              <a:t>‘Hardy’s diffusion of Gothic motifs and taste for macabre folktales meant that he was able to provide much more concentrated instances of the bizarre and improbable than he could in his novels. Withered arms, devilish fiddle players and hideously defaced statues which make wives scream and faint are not the fare of general popular fiction.’</a:t>
            </a:r>
            <a:r>
              <a:rPr lang="en-GB" sz="1500" dirty="0">
                <a:solidFill>
                  <a:srgbClr val="FFFFFF"/>
                </a:solidFill>
                <a:effectLst/>
                <a:latin typeface="Times New Roman"/>
                <a:ea typeface="Calibri" panose="020F0502020204030204" pitchFamily="34" charset="0"/>
                <a:cs typeface="Times New Roman"/>
              </a:rPr>
              <a:t> </a:t>
            </a:r>
            <a:endParaRPr lang="en-US" dirty="0"/>
          </a:p>
          <a:p>
            <a:pPr marL="0" indent="0">
              <a:buNone/>
            </a:pPr>
            <a:endParaRPr lang="en-GB" sz="1500" dirty="0">
              <a:solidFill>
                <a:srgbClr val="FFFFFF"/>
              </a:solidFill>
              <a:latin typeface="Times New Roman"/>
              <a:ea typeface="Calibri" panose="020F0502020204030204" pitchFamily="34" charset="0"/>
              <a:cs typeface="Times New Roman"/>
            </a:endParaRPr>
          </a:p>
          <a:p>
            <a:pPr marL="0" indent="0">
              <a:buNone/>
            </a:pPr>
            <a:r>
              <a:rPr lang="en-GB" sz="1100" dirty="0">
                <a:solidFill>
                  <a:schemeClr val="bg1"/>
                </a:solidFill>
                <a:effectLst/>
                <a:latin typeface="+mj-lt"/>
                <a:ea typeface="Calibri" panose="020F0502020204030204" pitchFamily="34" charset="0"/>
                <a:cs typeface="Times New Roman"/>
              </a:rPr>
              <a:t>Hayes, T. (2014) </a:t>
            </a:r>
            <a:r>
              <a:rPr lang="en-GB" sz="1100" u="sng" dirty="0">
                <a:solidFill>
                  <a:schemeClr val="bg1"/>
                </a:solidFill>
                <a:effectLst/>
                <a:latin typeface="+mj-lt"/>
                <a:ea typeface="Calibri" panose="020F0502020204030204" pitchFamily="34" charset="0"/>
                <a:cs typeface="Times New Roman"/>
              </a:rPr>
              <a:t>When Thomas Hardy Met M.R. James: An Evening of Ghosts and Gothic</a:t>
            </a:r>
            <a:r>
              <a:rPr lang="en-GB" sz="1100" i="1" dirty="0">
                <a:solidFill>
                  <a:schemeClr val="bg1"/>
                </a:solidFill>
                <a:effectLst/>
                <a:latin typeface="+mj-lt"/>
                <a:ea typeface="Calibri" panose="020F0502020204030204" pitchFamily="34" charset="0"/>
              </a:rPr>
              <a:t> The Hardy Society Journal</a:t>
            </a:r>
            <a:r>
              <a:rPr lang="en-GB" sz="1100" i="1" dirty="0">
                <a:solidFill>
                  <a:schemeClr val="bg1"/>
                </a:solidFill>
                <a:latin typeface="+mj-lt"/>
                <a:ea typeface="Calibri" panose="020F0502020204030204" pitchFamily="34" charset="0"/>
              </a:rPr>
              <a:t>, </a:t>
            </a:r>
            <a:r>
              <a:rPr lang="en-GB" sz="1100" dirty="0">
                <a:solidFill>
                  <a:schemeClr val="bg1"/>
                </a:solidFill>
                <a:effectLst/>
                <a:latin typeface="+mj-lt"/>
                <a:ea typeface="Calibri" panose="020F0502020204030204" pitchFamily="34" charset="0"/>
              </a:rPr>
              <a:t>51-58</a:t>
            </a:r>
            <a:endParaRPr lang="en-GB" sz="1100" i="1" dirty="0">
              <a:solidFill>
                <a:schemeClr val="bg1"/>
              </a:solidFill>
              <a:latin typeface="+mj-lt"/>
              <a:cs typeface="Calibri"/>
            </a:endParaRPr>
          </a:p>
          <a:p>
            <a:endParaRPr lang="en-GB" sz="1500" dirty="0">
              <a:solidFill>
                <a:srgbClr val="FFFFFF"/>
              </a:solidFill>
            </a:endParaRPr>
          </a:p>
        </p:txBody>
      </p:sp>
      <p:pic>
        <p:nvPicPr>
          <p:cNvPr id="5" name="Audio 4">
            <a:hlinkClick r:id="" action="ppaction://media"/>
            <a:extLst>
              <a:ext uri="{FF2B5EF4-FFF2-40B4-BE49-F238E27FC236}">
                <a16:creationId xmlns:a16="http://schemas.microsoft.com/office/drawing/2014/main" id="{5A5C35C5-8E8A-446B-A6FD-F7FEC100B8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40180633"/>
      </p:ext>
    </p:extLst>
  </p:cSld>
  <p:clrMapOvr>
    <a:masterClrMapping/>
  </p:clrMapOvr>
  <mc:AlternateContent xmlns:mc="http://schemas.openxmlformats.org/markup-compatibility/2006" xmlns:p14="http://schemas.microsoft.com/office/powerpoint/2010/main">
    <mc:Choice Requires="p14">
      <p:transition spd="slow" p14:dur="2000" advClick="0" advTm="43044"/>
    </mc:Choice>
    <mc:Fallback xmlns="">
      <p:transition spd="slow" advClick="0" advTm="4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241299"/>
            <a:ext cx="5293730" cy="1473199"/>
          </a:xfrm>
          <a:prstGeom prst="rect">
            <a:avLst/>
          </a:prstGeom>
          <a:solidFill>
            <a:srgbClr val="9F783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A2B4BA-45DA-423B-8E18-37D2D7329785}"/>
              </a:ext>
            </a:extLst>
          </p:cNvPr>
          <p:cNvSpPr>
            <a:spLocks noGrp="1"/>
          </p:cNvSpPr>
          <p:nvPr>
            <p:ph type="title"/>
          </p:nvPr>
        </p:nvSpPr>
        <p:spPr>
          <a:xfrm>
            <a:off x="393192" y="368445"/>
            <a:ext cx="4945641" cy="1218907"/>
          </a:xfrm>
        </p:spPr>
        <p:txBody>
          <a:bodyPr>
            <a:normAutofit/>
          </a:bodyPr>
          <a:lstStyle/>
          <a:p>
            <a:r>
              <a:rPr lang="en-GB">
                <a:solidFill>
                  <a:srgbClr val="FFFFFF"/>
                </a:solidFill>
              </a:rPr>
              <a:t>Hardy and Heritage</a:t>
            </a:r>
          </a:p>
        </p:txBody>
      </p:sp>
      <p:pic>
        <p:nvPicPr>
          <p:cNvPr id="5" name="Picture 5">
            <a:extLst>
              <a:ext uri="{FF2B5EF4-FFF2-40B4-BE49-F238E27FC236}">
                <a16:creationId xmlns:a16="http://schemas.microsoft.com/office/drawing/2014/main" id="{8E5DDD03-005B-96A8-55DC-C640660A3715}"/>
              </a:ext>
            </a:extLst>
          </p:cNvPr>
          <p:cNvPicPr>
            <a:picLocks noChangeAspect="1"/>
          </p:cNvPicPr>
          <p:nvPr/>
        </p:nvPicPr>
        <p:blipFill rotWithShape="1">
          <a:blip r:embed="rId4"/>
          <a:srcRect r="-2" b="13394"/>
          <a:stretch/>
        </p:blipFill>
        <p:spPr>
          <a:xfrm>
            <a:off x="245660" y="1841177"/>
            <a:ext cx="5293729" cy="3060190"/>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241299"/>
            <a:ext cx="3234970" cy="46609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F0409A-7B6D-4DDA-9FC2-152D6F98EA45}"/>
              </a:ext>
            </a:extLst>
          </p:cNvPr>
          <p:cNvSpPr>
            <a:spLocks noGrp="1"/>
          </p:cNvSpPr>
          <p:nvPr>
            <p:ph idx="1"/>
          </p:nvPr>
        </p:nvSpPr>
        <p:spPr>
          <a:xfrm>
            <a:off x="6021989" y="688293"/>
            <a:ext cx="2568554" cy="3639272"/>
          </a:xfrm>
        </p:spPr>
        <p:txBody>
          <a:bodyPr vert="horz" lIns="91440" tIns="45720" rIns="91440" bIns="45720" rtlCol="0" anchor="ctr">
            <a:normAutofit/>
          </a:bodyPr>
          <a:lstStyle/>
          <a:p>
            <a:pPr marL="0" indent="0">
              <a:buNone/>
            </a:pPr>
            <a:r>
              <a:rPr lang="en-GB" sz="2000" dirty="0">
                <a:solidFill>
                  <a:srgbClr val="FFFFFF"/>
                </a:solidFill>
                <a:effectLst/>
                <a:latin typeface="Times New Roman"/>
                <a:ea typeface="Calibri" panose="020F0502020204030204" pitchFamily="34" charset="0"/>
                <a:cs typeface="Times New Roman"/>
              </a:rPr>
              <a:t>Successive Screen adaptations from 1967 onwards of Hardy’s work have been sanitised and softened often becoming little more than vehicles for pastoral romance.</a:t>
            </a:r>
            <a:r>
              <a:rPr lang="en-GB" sz="2000" dirty="0">
                <a:solidFill>
                  <a:srgbClr val="FFFFFF"/>
                </a:solidFill>
                <a:latin typeface="Times New Roman"/>
                <a:ea typeface="Calibri" panose="020F0502020204030204" pitchFamily="34" charset="0"/>
                <a:cs typeface="Times New Roman"/>
              </a:rPr>
              <a:t> </a:t>
            </a:r>
            <a:endParaRPr lang="en-GB"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500">
              <a:solidFill>
                <a:srgbClr val="FFFFFF"/>
              </a:solidFill>
            </a:endParaRPr>
          </a:p>
        </p:txBody>
      </p:sp>
      <p:pic>
        <p:nvPicPr>
          <p:cNvPr id="7" name="Audio 6">
            <a:hlinkClick r:id="" action="ppaction://media"/>
            <a:extLst>
              <a:ext uri="{FF2B5EF4-FFF2-40B4-BE49-F238E27FC236}">
                <a16:creationId xmlns:a16="http://schemas.microsoft.com/office/drawing/2014/main" id="{7B7E8A8D-9057-4EF5-A764-DE69F89160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71707027"/>
      </p:ext>
    </p:extLst>
  </p:cSld>
  <p:clrMapOvr>
    <a:masterClrMapping/>
  </p:clrMapOvr>
  <mc:AlternateContent xmlns:mc="http://schemas.openxmlformats.org/markup-compatibility/2006" xmlns:p14="http://schemas.microsoft.com/office/powerpoint/2010/main">
    <mc:Choice Requires="p14">
      <p:transition spd="slow" p14:dur="2000" advClick="0" advTm="61622"/>
    </mc:Choice>
    <mc:Fallback xmlns="">
      <p:transition spd="slow" advClick="0" advTm="61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1CF34E-7C64-4260-8BB6-937114994D4F}"/>
              </a:ext>
            </a:extLst>
          </p:cNvPr>
          <p:cNvPicPr>
            <a:picLocks noChangeAspect="1"/>
          </p:cNvPicPr>
          <p:nvPr/>
        </p:nvPicPr>
        <p:blipFill>
          <a:blip r:embed="rId4"/>
          <a:stretch>
            <a:fillRect/>
          </a:stretch>
        </p:blipFill>
        <p:spPr>
          <a:xfrm>
            <a:off x="6024590" y="-12566"/>
            <a:ext cx="3203848" cy="5156066"/>
          </a:xfrm>
          <a:prstGeom prst="rect">
            <a:avLst/>
          </a:prstGeom>
        </p:spPr>
      </p:pic>
      <p:pic>
        <p:nvPicPr>
          <p:cNvPr id="6" name="Audio 5">
            <a:hlinkClick r:id="" action="ppaction://media"/>
            <a:extLst>
              <a:ext uri="{FF2B5EF4-FFF2-40B4-BE49-F238E27FC236}">
                <a16:creationId xmlns:a16="http://schemas.microsoft.com/office/drawing/2014/main" id="{75F61DB5-C621-4AC9-B4CF-CA2AE9E445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pic>
        <p:nvPicPr>
          <p:cNvPr id="2" name="Picture 1">
            <a:extLst>
              <a:ext uri="{FF2B5EF4-FFF2-40B4-BE49-F238E27FC236}">
                <a16:creationId xmlns:a16="http://schemas.microsoft.com/office/drawing/2014/main" id="{431BD2AC-0456-7A19-DA93-8AC8816667C7}"/>
              </a:ext>
            </a:extLst>
          </p:cNvPr>
          <p:cNvPicPr>
            <a:picLocks noChangeAspect="1"/>
          </p:cNvPicPr>
          <p:nvPr/>
        </p:nvPicPr>
        <p:blipFill>
          <a:blip r:embed="rId6"/>
          <a:stretch>
            <a:fillRect/>
          </a:stretch>
        </p:blipFill>
        <p:spPr>
          <a:xfrm>
            <a:off x="2843808" y="30927"/>
            <a:ext cx="3203848" cy="5103250"/>
          </a:xfrm>
          <a:prstGeom prst="rect">
            <a:avLst/>
          </a:prstGeom>
        </p:spPr>
      </p:pic>
      <p:pic>
        <p:nvPicPr>
          <p:cNvPr id="7" name="Picture 6" descr="A hand holding a drawing&#10;&#10;Description automatically generated with low confidence">
            <a:extLst>
              <a:ext uri="{FF2B5EF4-FFF2-40B4-BE49-F238E27FC236}">
                <a16:creationId xmlns:a16="http://schemas.microsoft.com/office/drawing/2014/main" id="{1EE64F19-E301-F896-C12F-AFF2BC2C7E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750" t="20601" r="12663" b="16050"/>
          <a:stretch/>
        </p:blipFill>
        <p:spPr>
          <a:xfrm>
            <a:off x="-1" y="-12566"/>
            <a:ext cx="3245829" cy="5146742"/>
          </a:xfrm>
          <a:prstGeom prst="rect">
            <a:avLst/>
          </a:prstGeom>
        </p:spPr>
      </p:pic>
    </p:spTree>
    <p:extLst>
      <p:ext uri="{BB962C8B-B14F-4D97-AF65-F5344CB8AC3E}">
        <p14:creationId xmlns:p14="http://schemas.microsoft.com/office/powerpoint/2010/main" val="178223796"/>
      </p:ext>
    </p:extLst>
  </p:cSld>
  <p:clrMapOvr>
    <a:masterClrMapping/>
  </p:clrMapOvr>
  <mc:AlternateContent xmlns:mc="http://schemas.openxmlformats.org/markup-compatibility/2006" xmlns:p14="http://schemas.microsoft.com/office/powerpoint/2010/main">
    <mc:Choice Requires="p14">
      <p:transition spd="slow" p14:dur="2000" advClick="0" advTm="42146"/>
    </mc:Choice>
    <mc:Fallback xmlns="">
      <p:transition spd="slow" advClick="0" advTm="4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7000" b="-7000"/>
          </a:stretch>
        </a:blip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51435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7"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51435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udio 5">
            <a:hlinkClick r:id="" action="ppaction://media"/>
            <a:extLst>
              <a:ext uri="{FF2B5EF4-FFF2-40B4-BE49-F238E27FC236}">
                <a16:creationId xmlns:a16="http://schemas.microsoft.com/office/drawing/2014/main" id="{28F5714E-E0B2-483A-B2FF-E2B5C9264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pic>
        <p:nvPicPr>
          <p:cNvPr id="8" name="Picture 7" descr="A picture containing map&#10;&#10;Description automatically generated">
            <a:extLst>
              <a:ext uri="{FF2B5EF4-FFF2-40B4-BE49-F238E27FC236}">
                <a16:creationId xmlns:a16="http://schemas.microsoft.com/office/drawing/2014/main" id="{40E34EB5-12D0-FD43-3AC3-CDF971B353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 y="0"/>
            <a:ext cx="8012233" cy="5143500"/>
          </a:xfrm>
          <a:prstGeom prst="rect">
            <a:avLst/>
          </a:prstGeom>
        </p:spPr>
      </p:pic>
      <p:sp>
        <p:nvSpPr>
          <p:cNvPr id="9" name="TextBox 8">
            <a:extLst>
              <a:ext uri="{FF2B5EF4-FFF2-40B4-BE49-F238E27FC236}">
                <a16:creationId xmlns:a16="http://schemas.microsoft.com/office/drawing/2014/main" id="{12CC2955-E2E7-6C5B-626B-DE5CB9B57014}"/>
              </a:ext>
            </a:extLst>
          </p:cNvPr>
          <p:cNvSpPr txBox="1"/>
          <p:nvPr/>
        </p:nvSpPr>
        <p:spPr>
          <a:xfrm>
            <a:off x="8201290" y="251036"/>
            <a:ext cx="738664" cy="4132158"/>
          </a:xfrm>
          <a:prstGeom prst="rect">
            <a:avLst/>
          </a:prstGeom>
          <a:noFill/>
        </p:spPr>
        <p:txBody>
          <a:bodyPr vert="vert" wrap="square" rtlCol="0">
            <a:spAutoFit/>
          </a:bodyPr>
          <a:lstStyle/>
          <a:p>
            <a:r>
              <a:rPr lang="en-GB" sz="3600" dirty="0"/>
              <a:t>Wessex as Simulacra</a:t>
            </a:r>
          </a:p>
        </p:txBody>
      </p:sp>
    </p:spTree>
    <p:extLst>
      <p:ext uri="{BB962C8B-B14F-4D97-AF65-F5344CB8AC3E}">
        <p14:creationId xmlns:p14="http://schemas.microsoft.com/office/powerpoint/2010/main" val="1000913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870"/>
    </mc:Choice>
    <mc:Fallback xmlns="">
      <p:transition spd="slow" advTm="33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2F37CA-E105-4A4D-89F4-1104F4E534C1}"/>
              </a:ext>
            </a:extLst>
          </p:cNvPr>
          <p:cNvSpPr>
            <a:spLocks noGrp="1"/>
          </p:cNvSpPr>
          <p:nvPr>
            <p:ph idx="1"/>
          </p:nvPr>
        </p:nvSpPr>
        <p:spPr>
          <a:xfrm>
            <a:off x="-147566" y="479024"/>
            <a:ext cx="4462707" cy="4307235"/>
          </a:xfrm>
        </p:spPr>
        <p:txBody>
          <a:bodyPr vert="horz" lIns="91440" tIns="45720" rIns="91440" bIns="45720" rtlCol="0" anchor="t">
            <a:normAutofit/>
          </a:bodyPr>
          <a:lstStyle/>
          <a:p>
            <a:pPr marL="571500" indent="0">
              <a:lnSpc>
                <a:spcPct val="90000"/>
              </a:lnSpc>
              <a:buNone/>
            </a:pPr>
            <a:r>
              <a:rPr lang="en-GB" sz="2000" dirty="0">
                <a:effectLst/>
                <a:latin typeface="Calibri"/>
                <a:ea typeface="Calibri" panose="020F0502020204030204" pitchFamily="34" charset="0"/>
                <a:cs typeface="Times New Roman"/>
              </a:rPr>
              <a:t>‘I must say, once and for all, that every superstition and custom described in my novels may be depended on as true records of the same and not invention of mine.’</a:t>
            </a:r>
            <a:r>
              <a:rPr lang="en-GB" sz="2000" dirty="0">
                <a:latin typeface="Calibri"/>
                <a:ea typeface="Calibri" panose="020F0502020204030204" pitchFamily="34" charset="0"/>
                <a:cs typeface="Times New Roman"/>
              </a:rPr>
              <a:t> </a:t>
            </a:r>
            <a:endParaRPr lang="en-GB" sz="2000">
              <a:effectLst/>
              <a:latin typeface="Calibri"/>
              <a:ea typeface="Calibri" panose="020F0502020204030204" pitchFamily="34" charset="0"/>
              <a:cs typeface="Times New Roman" panose="02020603050405020304" pitchFamily="18" charset="0"/>
            </a:endParaRPr>
          </a:p>
          <a:p>
            <a:pPr marL="114300" indent="0">
              <a:lnSpc>
                <a:spcPct val="90000"/>
              </a:lnSpc>
              <a:buNone/>
            </a:pPr>
            <a:endParaRPr lang="en-GB" sz="2000" dirty="0">
              <a:effectLst/>
              <a:latin typeface="Calibri"/>
              <a:ea typeface="Calibri" panose="020F0502020204030204" pitchFamily="34" charset="0"/>
              <a:cs typeface="Times New Roman"/>
            </a:endParaRPr>
          </a:p>
          <a:p>
            <a:pPr marL="114300" indent="0">
              <a:lnSpc>
                <a:spcPct val="90000"/>
              </a:lnSpc>
              <a:buNone/>
            </a:pPr>
            <a:endParaRPr lang="en-GB" sz="2000" dirty="0">
              <a:effectLst/>
              <a:latin typeface="Calibri"/>
              <a:ea typeface="Calibri" panose="020F0502020204030204" pitchFamily="34" charset="0"/>
              <a:cs typeface="Times New Roman"/>
            </a:endParaRPr>
          </a:p>
          <a:p>
            <a:pPr marL="571500" indent="0">
              <a:lnSpc>
                <a:spcPct val="90000"/>
              </a:lnSpc>
              <a:buNone/>
            </a:pPr>
            <a:r>
              <a:rPr lang="en-GB" sz="2000" dirty="0">
                <a:effectLst/>
                <a:latin typeface="Calibri"/>
                <a:ea typeface="Calibri" panose="020F0502020204030204" pitchFamily="34" charset="0"/>
                <a:cs typeface="Times New Roman"/>
              </a:rPr>
              <a:t>‘To your question, if the legendary matter &amp; folk-lore in my books is traditionary &amp; not invented, I can answer yes, in every case; this being a point on which I was careful not to falsify local beliefs and customs.’</a:t>
            </a:r>
            <a:r>
              <a:rPr lang="en-GB" sz="2000" dirty="0">
                <a:latin typeface="Calibri"/>
                <a:ea typeface="Calibri" panose="020F0502020204030204" pitchFamily="34" charset="0"/>
                <a:cs typeface="Times New Roman"/>
              </a:rPr>
              <a:t> </a:t>
            </a:r>
            <a:endParaRPr lang="en-GB" sz="2000">
              <a:effectLst/>
              <a:latin typeface="Calibri"/>
              <a:ea typeface="Calibri" panose="020F0502020204030204" pitchFamily="34" charset="0"/>
              <a:cs typeface="Times New Roman" panose="02020603050405020304" pitchFamily="18" charset="0"/>
            </a:endParaRPr>
          </a:p>
          <a:p>
            <a:pPr marL="114300" indent="0">
              <a:lnSpc>
                <a:spcPct val="90000"/>
              </a:lnSpc>
              <a:buNone/>
            </a:pPr>
            <a:endParaRPr lang="en-GB" sz="130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GB" sz="1300"/>
          </a:p>
        </p:txBody>
      </p:sp>
      <p:pic>
        <p:nvPicPr>
          <p:cNvPr id="4" name="Picture 3">
            <a:extLst>
              <a:ext uri="{FF2B5EF4-FFF2-40B4-BE49-F238E27FC236}">
                <a16:creationId xmlns:a16="http://schemas.microsoft.com/office/drawing/2014/main" id="{AF299561-32E4-4C0D-BFA2-6F9AB9326F0D}"/>
              </a:ext>
            </a:extLst>
          </p:cNvPr>
          <p:cNvPicPr>
            <a:picLocks noChangeAspect="1"/>
          </p:cNvPicPr>
          <p:nvPr/>
        </p:nvPicPr>
        <p:blipFill rotWithShape="1">
          <a:blip r:embed="rId4"/>
          <a:srcRect t="7023" r="3" b="14771"/>
          <a:stretch/>
        </p:blipFill>
        <p:spPr>
          <a:xfrm>
            <a:off x="4671911" y="10"/>
            <a:ext cx="4472089" cy="51434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5" name="Audio 4">
            <a:hlinkClick r:id="" action="ppaction://media"/>
            <a:extLst>
              <a:ext uri="{FF2B5EF4-FFF2-40B4-BE49-F238E27FC236}">
                <a16:creationId xmlns:a16="http://schemas.microsoft.com/office/drawing/2014/main" id="{69BA9F5E-5BB2-4744-9167-700AA6C273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863752"/>
      </p:ext>
    </p:extLst>
  </p:cSld>
  <p:clrMapOvr>
    <a:masterClrMapping/>
  </p:clrMapOvr>
  <mc:AlternateContent xmlns:mc="http://schemas.openxmlformats.org/markup-compatibility/2006" xmlns:p14="http://schemas.microsoft.com/office/powerpoint/2010/main">
    <mc:Choice Requires="p14">
      <p:transition spd="slow" p14:dur="2000" advClick="0" advTm="64214"/>
    </mc:Choice>
    <mc:Fallback xmlns="">
      <p:transition spd="slow" advClick="0" advTm="64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96A1ED-E992-48B0-8C96-9FB4B2EEABC9}"/>
              </a:ext>
            </a:extLst>
          </p:cNvPr>
          <p:cNvSpPr txBox="1"/>
          <p:nvPr/>
        </p:nvSpPr>
        <p:spPr>
          <a:xfrm>
            <a:off x="338636" y="269988"/>
            <a:ext cx="5529508" cy="4688611"/>
          </a:xfrm>
          <a:prstGeom prst="rect">
            <a:avLst/>
          </a:prstGeom>
        </p:spPr>
        <p:txBody>
          <a:bodyPr rot="0" spcFirstLastPara="0" vertOverflow="overflow" horzOverflow="overflow" vert="horz" lIns="68580" tIns="34290" rIns="68580" bIns="34290" numCol="1" spcCol="0" rtlCol="0" fromWordArt="0" anchor="t" anchorCtr="0" forceAA="0" compatLnSpc="1">
            <a:prstTxWarp prst="textNoShape">
              <a:avLst/>
            </a:prstTxWarp>
            <a:noAutofit/>
          </a:bodyPr>
          <a:lstStyle/>
          <a:p>
            <a:pPr algn="ctr">
              <a:lnSpc>
                <a:spcPct val="90000"/>
              </a:lnSpc>
              <a:spcAft>
                <a:spcPts val="450"/>
              </a:spcAft>
            </a:pPr>
            <a:r>
              <a:rPr lang="en-US" sz="2800" dirty="0">
                <a:solidFill>
                  <a:schemeClr val="bg1">
                    <a:alpha val="80000"/>
                  </a:schemeClr>
                </a:solidFill>
                <a:latin typeface="+mj-lt"/>
              </a:rPr>
              <a:t>Hauntology</a:t>
            </a:r>
          </a:p>
          <a:p>
            <a:pPr>
              <a:lnSpc>
                <a:spcPct val="90000"/>
              </a:lnSpc>
              <a:spcAft>
                <a:spcPts val="450"/>
              </a:spcAft>
            </a:pPr>
            <a:endParaRPr lang="en-US" sz="1350" dirty="0">
              <a:solidFill>
                <a:schemeClr val="bg1">
                  <a:alpha val="80000"/>
                </a:schemeClr>
              </a:solidFill>
            </a:endParaRPr>
          </a:p>
          <a:p>
            <a:pPr>
              <a:lnSpc>
                <a:spcPct val="90000"/>
              </a:lnSpc>
              <a:spcAft>
                <a:spcPts val="450"/>
              </a:spcAft>
            </a:pPr>
            <a:r>
              <a:rPr lang="en-US" sz="1600" dirty="0">
                <a:solidFill>
                  <a:schemeClr val="bg1">
                    <a:alpha val="80000"/>
                  </a:schemeClr>
                </a:solidFill>
              </a:rPr>
              <a:t>As a concept this is derived from Jacques Derrida’s </a:t>
            </a:r>
            <a:r>
              <a:rPr lang="en-US" sz="1600" dirty="0" err="1">
                <a:solidFill>
                  <a:schemeClr val="bg1">
                    <a:alpha val="80000"/>
                  </a:schemeClr>
                </a:solidFill>
              </a:rPr>
              <a:t>Spectres</a:t>
            </a:r>
            <a:r>
              <a:rPr lang="en-US" sz="1600" dirty="0">
                <a:solidFill>
                  <a:schemeClr val="bg1">
                    <a:alpha val="80000"/>
                  </a:schemeClr>
                </a:solidFill>
              </a:rPr>
              <a:t> of Marx (1993).</a:t>
            </a:r>
            <a:endParaRPr lang="en-US" sz="1600" dirty="0">
              <a:solidFill>
                <a:schemeClr val="bg1">
                  <a:alpha val="80000"/>
                </a:schemeClr>
              </a:solidFill>
              <a:cs typeface="Calibri"/>
            </a:endParaRPr>
          </a:p>
          <a:p>
            <a:pPr marL="42863">
              <a:lnSpc>
                <a:spcPct val="90000"/>
              </a:lnSpc>
              <a:spcAft>
                <a:spcPts val="450"/>
              </a:spcAft>
            </a:pPr>
            <a:endParaRPr lang="en-US" sz="1600" dirty="0">
              <a:solidFill>
                <a:schemeClr val="bg1">
                  <a:alpha val="80000"/>
                </a:schemeClr>
              </a:solidFill>
              <a:cs typeface="Calibri"/>
            </a:endParaRPr>
          </a:p>
          <a:p>
            <a:pPr marL="42863">
              <a:lnSpc>
                <a:spcPct val="90000"/>
              </a:lnSpc>
              <a:spcAft>
                <a:spcPts val="450"/>
              </a:spcAft>
            </a:pPr>
            <a:r>
              <a:rPr lang="en-US" sz="1600" dirty="0">
                <a:solidFill>
                  <a:schemeClr val="bg1">
                    <a:alpha val="80000"/>
                  </a:schemeClr>
                </a:solidFill>
                <a:cs typeface="Calibri"/>
              </a:rPr>
              <a:t>We can equate this </a:t>
            </a:r>
            <a:r>
              <a:rPr lang="en-US" sz="1600" dirty="0">
                <a:solidFill>
                  <a:schemeClr val="bg1">
                    <a:alpha val="80000"/>
                  </a:schemeClr>
                </a:solidFill>
              </a:rPr>
              <a:t>to being haunted by our own ghosts and the </a:t>
            </a:r>
            <a:r>
              <a:rPr lang="en-US" sz="1600" dirty="0" err="1">
                <a:solidFill>
                  <a:schemeClr val="bg1">
                    <a:alpha val="80000"/>
                  </a:schemeClr>
                </a:solidFill>
              </a:rPr>
              <a:t>spectres</a:t>
            </a:r>
            <a:r>
              <a:rPr lang="en-US" sz="1600" dirty="0">
                <a:solidFill>
                  <a:schemeClr val="bg1">
                    <a:alpha val="80000"/>
                  </a:schemeClr>
                </a:solidFill>
              </a:rPr>
              <a:t> of our cultural past.</a:t>
            </a:r>
            <a:endParaRPr lang="en-US" sz="1600" dirty="0">
              <a:solidFill>
                <a:schemeClr val="bg1">
                  <a:alpha val="80000"/>
                </a:schemeClr>
              </a:solidFill>
              <a:cs typeface="Calibri"/>
            </a:endParaRPr>
          </a:p>
          <a:p>
            <a:pPr indent="-171450">
              <a:lnSpc>
                <a:spcPct val="90000"/>
              </a:lnSpc>
              <a:spcAft>
                <a:spcPts val="450"/>
              </a:spcAft>
              <a:buFont typeface="Arial" panose="020B0604020202020204" pitchFamily="34" charset="0"/>
              <a:buChar char="•"/>
            </a:pPr>
            <a:endParaRPr lang="en-US" sz="1600" dirty="0">
              <a:solidFill>
                <a:schemeClr val="bg1">
                  <a:alpha val="80000"/>
                </a:schemeClr>
              </a:solidFill>
              <a:cs typeface="Calibri"/>
            </a:endParaRPr>
          </a:p>
          <a:p>
            <a:pPr>
              <a:lnSpc>
                <a:spcPct val="90000"/>
              </a:lnSpc>
              <a:spcAft>
                <a:spcPts val="450"/>
              </a:spcAft>
            </a:pPr>
            <a:r>
              <a:rPr lang="en-US" sz="1600" dirty="0">
                <a:solidFill>
                  <a:schemeClr val="bg1">
                    <a:alpha val="80000"/>
                  </a:schemeClr>
                </a:solidFill>
              </a:rPr>
              <a:t>Mark Fisher suggests that:</a:t>
            </a:r>
            <a:endParaRPr lang="en-US" sz="1600" dirty="0">
              <a:solidFill>
                <a:schemeClr val="bg1">
                  <a:alpha val="80000"/>
                </a:schemeClr>
              </a:solidFill>
              <a:cs typeface="Calibri"/>
            </a:endParaRPr>
          </a:p>
          <a:p>
            <a:pPr>
              <a:lnSpc>
                <a:spcPct val="90000"/>
              </a:lnSpc>
              <a:spcAft>
                <a:spcPts val="450"/>
              </a:spcAft>
            </a:pPr>
            <a:r>
              <a:rPr lang="en-US" sz="1600" dirty="0">
                <a:solidFill>
                  <a:schemeClr val="bg1">
                    <a:alpha val="80000"/>
                  </a:schemeClr>
                </a:solidFill>
              </a:rPr>
              <a:t>“</a:t>
            </a:r>
            <a:r>
              <a:rPr lang="en-US" sz="1600" i="1" dirty="0">
                <a:solidFill>
                  <a:schemeClr val="bg1">
                    <a:alpha val="80000"/>
                  </a:schemeClr>
                </a:solidFill>
              </a:rPr>
              <a:t>it doesn’t feel as if the 21st century has started yet. We remain trapped in the 20th century… in 1981, the 1960s seemed much further away than they do today… cultural time has folded back on itself, and the impression of linear development has given way to a strange simultaneity”. </a:t>
            </a:r>
            <a:r>
              <a:rPr lang="en-US" sz="1600" dirty="0">
                <a:solidFill>
                  <a:schemeClr val="bg1">
                    <a:alpha val="80000"/>
                  </a:schemeClr>
                </a:solidFill>
              </a:rPr>
              <a:t>The ghost here, is a “</a:t>
            </a:r>
            <a:r>
              <a:rPr lang="en-US" sz="1600" i="1" dirty="0" err="1">
                <a:solidFill>
                  <a:schemeClr val="bg1">
                    <a:alpha val="80000"/>
                  </a:schemeClr>
                </a:solidFill>
              </a:rPr>
              <a:t>spectre</a:t>
            </a:r>
            <a:r>
              <a:rPr lang="en-US" sz="1600" i="1" dirty="0">
                <a:solidFill>
                  <a:schemeClr val="bg1">
                    <a:alpha val="80000"/>
                  </a:schemeClr>
                </a:solidFill>
              </a:rPr>
              <a:t> understood not as anything supernatural, but as that which acts without (physically) existing.</a:t>
            </a:r>
            <a:r>
              <a:rPr lang="en-US" sz="1600" dirty="0">
                <a:solidFill>
                  <a:schemeClr val="bg1">
                    <a:alpha val="80000"/>
                  </a:schemeClr>
                </a:solidFill>
              </a:rPr>
              <a:t>” </a:t>
            </a:r>
          </a:p>
          <a:p>
            <a:pPr>
              <a:lnSpc>
                <a:spcPct val="90000"/>
              </a:lnSpc>
              <a:spcAft>
                <a:spcPts val="450"/>
              </a:spcAft>
            </a:pPr>
            <a:r>
              <a:rPr lang="en-US" sz="1600" dirty="0">
                <a:solidFill>
                  <a:schemeClr val="bg1">
                    <a:alpha val="80000"/>
                  </a:schemeClr>
                </a:solidFill>
              </a:rPr>
              <a:t>Fisher, Mark (2014) </a:t>
            </a:r>
            <a:r>
              <a:rPr lang="en-US" sz="1600" i="1" dirty="0">
                <a:solidFill>
                  <a:schemeClr val="bg1">
                    <a:alpha val="80000"/>
                  </a:schemeClr>
                </a:solidFill>
              </a:rPr>
              <a:t>Ghosts of My Life</a:t>
            </a:r>
            <a:r>
              <a:rPr lang="en-US" sz="1600" dirty="0">
                <a:solidFill>
                  <a:schemeClr val="bg1">
                    <a:alpha val="80000"/>
                  </a:schemeClr>
                </a:solidFill>
              </a:rPr>
              <a:t>, Zero Books, 5</a:t>
            </a:r>
            <a:endParaRPr lang="en-US" sz="1600" dirty="0">
              <a:solidFill>
                <a:schemeClr val="bg1">
                  <a:alpha val="80000"/>
                </a:schemeClr>
              </a:solidFill>
              <a:cs typeface="Calibri"/>
            </a:endParaRPr>
          </a:p>
          <a:p>
            <a:pPr indent="-171450">
              <a:lnSpc>
                <a:spcPct val="90000"/>
              </a:lnSpc>
              <a:spcAft>
                <a:spcPts val="450"/>
              </a:spcAft>
              <a:buFont typeface="Arial" panose="020B0604020202020204" pitchFamily="34" charset="0"/>
              <a:buChar char="•"/>
            </a:pPr>
            <a:endParaRPr lang="en-US" sz="1600" dirty="0">
              <a:solidFill>
                <a:schemeClr val="bg1">
                  <a:alpha val="80000"/>
                </a:schemeClr>
              </a:solidFill>
            </a:endParaRPr>
          </a:p>
          <a:p>
            <a:pPr indent="-171450">
              <a:lnSpc>
                <a:spcPct val="90000"/>
              </a:lnSpc>
              <a:spcAft>
                <a:spcPts val="450"/>
              </a:spcAft>
              <a:buFont typeface="Arial" panose="020B0604020202020204" pitchFamily="34" charset="0"/>
              <a:buChar char="•"/>
            </a:pPr>
            <a:endParaRPr lang="en-US" sz="1600" dirty="0">
              <a:solidFill>
                <a:schemeClr val="bg1">
                  <a:alpha val="80000"/>
                </a:schemeClr>
              </a:solidFill>
            </a:endParaRPr>
          </a:p>
          <a:p>
            <a:pPr indent="-171450">
              <a:lnSpc>
                <a:spcPct val="90000"/>
              </a:lnSpc>
              <a:spcAft>
                <a:spcPts val="450"/>
              </a:spcAft>
              <a:buFont typeface="Arial" panose="020B0604020202020204" pitchFamily="34" charset="0"/>
              <a:buChar char="•"/>
            </a:pPr>
            <a:endParaRPr lang="en-US" sz="1600" dirty="0">
              <a:solidFill>
                <a:schemeClr val="bg1">
                  <a:alpha val="80000"/>
                </a:schemeClr>
              </a:solidFill>
            </a:endParaRPr>
          </a:p>
          <a:p>
            <a:pPr indent="-171450">
              <a:lnSpc>
                <a:spcPct val="90000"/>
              </a:lnSpc>
              <a:spcAft>
                <a:spcPts val="450"/>
              </a:spcAft>
              <a:buFont typeface="Arial" panose="020B0604020202020204" pitchFamily="34" charset="0"/>
              <a:buChar char="•"/>
            </a:pPr>
            <a:endParaRPr lang="en-US" sz="450" dirty="0">
              <a:solidFill>
                <a:schemeClr val="bg1">
                  <a:alpha val="80000"/>
                </a:schemeClr>
              </a:solidFill>
            </a:endParaRPr>
          </a:p>
        </p:txBody>
      </p:sp>
      <p:sp>
        <p:nvSpPr>
          <p:cNvPr id="5" name="TextBox 4">
            <a:extLst>
              <a:ext uri="{FF2B5EF4-FFF2-40B4-BE49-F238E27FC236}">
                <a16:creationId xmlns:a16="http://schemas.microsoft.com/office/drawing/2014/main" id="{132519EB-6D3C-426A-93C5-06EF28E004D4}"/>
              </a:ext>
            </a:extLst>
          </p:cNvPr>
          <p:cNvSpPr txBox="1"/>
          <p:nvPr/>
        </p:nvSpPr>
        <p:spPr>
          <a:xfrm>
            <a:off x="3543300" y="2400299"/>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350" dirty="0"/>
              <a:t>Click to add text</a:t>
            </a:r>
          </a:p>
        </p:txBody>
      </p:sp>
      <p:pic>
        <p:nvPicPr>
          <p:cNvPr id="8" name="Picture 7">
            <a:extLst>
              <a:ext uri="{FF2B5EF4-FFF2-40B4-BE49-F238E27FC236}">
                <a16:creationId xmlns:a16="http://schemas.microsoft.com/office/drawing/2014/main" id="{507907D2-623D-4B55-B06D-28E16EDEF920}"/>
              </a:ext>
            </a:extLst>
          </p:cNvPr>
          <p:cNvPicPr>
            <a:picLocks noChangeAspect="1"/>
          </p:cNvPicPr>
          <p:nvPr/>
        </p:nvPicPr>
        <p:blipFill>
          <a:blip r:embed="rId4"/>
          <a:stretch>
            <a:fillRect/>
          </a:stretch>
        </p:blipFill>
        <p:spPr>
          <a:xfrm>
            <a:off x="6300192" y="-26653"/>
            <a:ext cx="2436876" cy="5143500"/>
          </a:xfrm>
          <a:prstGeom prst="rect">
            <a:avLst/>
          </a:prstGeom>
        </p:spPr>
      </p:pic>
      <p:pic>
        <p:nvPicPr>
          <p:cNvPr id="6" name="Audio 5">
            <a:hlinkClick r:id="" action="ppaction://media"/>
            <a:extLst>
              <a:ext uri="{FF2B5EF4-FFF2-40B4-BE49-F238E27FC236}">
                <a16:creationId xmlns:a16="http://schemas.microsoft.com/office/drawing/2014/main" id="{49F7FCBE-59BF-4297-AF20-BFAFBD2953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210508043"/>
      </p:ext>
    </p:extLst>
  </p:cSld>
  <p:clrMapOvr>
    <a:masterClrMapping/>
  </p:clrMapOvr>
  <mc:AlternateContent xmlns:mc="http://schemas.openxmlformats.org/markup-compatibility/2006" xmlns:p14="http://schemas.microsoft.com/office/powerpoint/2010/main">
    <mc:Choice Requires="p14">
      <p:transition spd="slow" p14:dur="2000" advClick="0" advTm="84671"/>
    </mc:Choice>
    <mc:Fallback xmlns="">
      <p:transition spd="slow" advClick="0" advTm="84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517BA-75C6-47DB-8FA0-E9E3B6F04A80}"/>
              </a:ext>
            </a:extLst>
          </p:cNvPr>
          <p:cNvSpPr>
            <a:spLocks noGrp="1"/>
          </p:cNvSpPr>
          <p:nvPr>
            <p:ph type="title"/>
          </p:nvPr>
        </p:nvSpPr>
        <p:spPr>
          <a:xfrm>
            <a:off x="457200" y="176243"/>
            <a:ext cx="8229600" cy="857250"/>
          </a:xfrm>
        </p:spPr>
        <p:txBody>
          <a:bodyPr>
            <a:normAutofit fontScale="90000"/>
          </a:bodyPr>
          <a:lstStyle/>
          <a:p>
            <a:r>
              <a:rPr lang="en-GB" dirty="0">
                <a:solidFill>
                  <a:schemeClr val="bg1"/>
                </a:solidFill>
              </a:rPr>
              <a:t>Haunted Hardy The ‘Time-Torn Man’</a:t>
            </a:r>
          </a:p>
        </p:txBody>
      </p:sp>
      <p:pic>
        <p:nvPicPr>
          <p:cNvPr id="37" name="Audio 36">
            <a:hlinkClick r:id="" action="ppaction://media"/>
            <a:extLst>
              <a:ext uri="{FF2B5EF4-FFF2-40B4-BE49-F238E27FC236}">
                <a16:creationId xmlns:a16="http://schemas.microsoft.com/office/drawing/2014/main" id="{B488B5AC-DAF8-11AD-0D09-ACF713D179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60432" y="4299942"/>
            <a:ext cx="609600" cy="609600"/>
          </a:xfrm>
          <a:prstGeom prst="rect">
            <a:avLst/>
          </a:prstGeom>
        </p:spPr>
      </p:pic>
      <p:pic>
        <p:nvPicPr>
          <p:cNvPr id="1026" name="Picture 2" descr="Thomas Hardy: Amazon.co.uk: Tomalin, Claire: 9780143112877: Books">
            <a:extLst>
              <a:ext uri="{FF2B5EF4-FFF2-40B4-BE49-F238E27FC236}">
                <a16:creationId xmlns:a16="http://schemas.microsoft.com/office/drawing/2014/main" id="{565C3B86-A891-D708-02B0-A9D8EBDEBB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535" y="1188059"/>
            <a:ext cx="2588122" cy="3975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dington Biography Horatio Mosley Moule 1832-1873">
            <a:extLst>
              <a:ext uri="{FF2B5EF4-FFF2-40B4-BE49-F238E27FC236}">
                <a16:creationId xmlns:a16="http://schemas.microsoft.com/office/drawing/2014/main" id="{FC9A64B9-0500-F757-9ADE-581C8D676C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2" y="1190626"/>
            <a:ext cx="2786721" cy="3972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rs Thomas Hardy (Photos Prints, Framed, Posters, Cards, Puzzles,  Canvas,...) #4404647">
            <a:extLst>
              <a:ext uri="{FF2B5EF4-FFF2-40B4-BE49-F238E27FC236}">
                <a16:creationId xmlns:a16="http://schemas.microsoft.com/office/drawing/2014/main" id="{437FE893-E746-D64B-27F0-3A19D6EB01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5657" y="1164626"/>
            <a:ext cx="2915816" cy="3978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287286"/>
      </p:ext>
    </p:extLst>
  </p:cSld>
  <p:clrMapOvr>
    <a:masterClrMapping/>
  </p:clrMapOvr>
  <mc:AlternateContent xmlns:mc="http://schemas.openxmlformats.org/markup-compatibility/2006" xmlns:p14="http://schemas.microsoft.com/office/powerpoint/2010/main">
    <mc:Choice Requires="p14">
      <p:transition spd="slow" p14:dur="2000" advClick="0" advTm="92966"/>
    </mc:Choice>
    <mc:Fallback xmlns="">
      <p:transition spd="slow" advClick="0" advTm="9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C6E8-FBBC-F27D-223C-70468F3B8688}"/>
              </a:ext>
            </a:extLst>
          </p:cNvPr>
          <p:cNvSpPr>
            <a:spLocks noGrp="1"/>
          </p:cNvSpPr>
          <p:nvPr>
            <p:ph type="title"/>
          </p:nvPr>
        </p:nvSpPr>
        <p:spPr/>
        <p:txBody>
          <a:bodyPr/>
          <a:lstStyle/>
          <a:p>
            <a:r>
              <a:rPr lang="en-GB" dirty="0"/>
              <a:t>Cultural Bereavement</a:t>
            </a:r>
          </a:p>
        </p:txBody>
      </p:sp>
      <p:sp>
        <p:nvSpPr>
          <p:cNvPr id="3" name="Content Placeholder 2">
            <a:extLst>
              <a:ext uri="{FF2B5EF4-FFF2-40B4-BE49-F238E27FC236}">
                <a16:creationId xmlns:a16="http://schemas.microsoft.com/office/drawing/2014/main" id="{550E3F1F-8CC2-F1CA-0B5E-278E012163AE}"/>
              </a:ext>
            </a:extLst>
          </p:cNvPr>
          <p:cNvSpPr>
            <a:spLocks noGrp="1"/>
          </p:cNvSpPr>
          <p:nvPr>
            <p:ph idx="1"/>
          </p:nvPr>
        </p:nvSpPr>
        <p:spPr/>
        <p:txBody>
          <a:bodyPr>
            <a:normAutofit/>
          </a:bodyPr>
          <a:lstStyle/>
          <a:p>
            <a:r>
              <a:rPr lang="en-GB" sz="4000" dirty="0"/>
              <a:t>Victorian Pessimism</a:t>
            </a:r>
          </a:p>
          <a:p>
            <a:r>
              <a:rPr lang="en-GB" sz="4000" dirty="0"/>
              <a:t>The Death of God</a:t>
            </a:r>
          </a:p>
          <a:p>
            <a:r>
              <a:rPr lang="en-GB" sz="4000" dirty="0"/>
              <a:t>Social Darwinism</a:t>
            </a:r>
          </a:p>
          <a:p>
            <a:r>
              <a:rPr lang="en-GB" sz="4000" dirty="0"/>
              <a:t>Schopenhauer’s ‘Universal Will’</a:t>
            </a:r>
          </a:p>
        </p:txBody>
      </p:sp>
      <p:pic>
        <p:nvPicPr>
          <p:cNvPr id="46" name="Audio 45">
            <a:hlinkClick r:id="" action="ppaction://media"/>
            <a:extLst>
              <a:ext uri="{FF2B5EF4-FFF2-40B4-BE49-F238E27FC236}">
                <a16:creationId xmlns:a16="http://schemas.microsoft.com/office/drawing/2014/main" id="{71E4C0FF-B99A-2B29-E28A-279632A8DC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031078001"/>
      </p:ext>
    </p:extLst>
  </p:cSld>
  <p:clrMapOvr>
    <a:masterClrMapping/>
  </p:clrMapOvr>
  <mc:AlternateContent xmlns:mc="http://schemas.openxmlformats.org/markup-compatibility/2006" xmlns:p14="http://schemas.microsoft.com/office/powerpoint/2010/main">
    <mc:Choice Requires="p14">
      <p:transition spd="slow" p14:dur="2000" advTm="99203"/>
    </mc:Choice>
    <mc:Fallback xmlns="">
      <p:transition spd="slow" advTm="99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0D505-B229-4B5F-AD63-BE66640A5B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62112"/>
            <a:ext cx="3297398" cy="4819276"/>
          </a:xfrm>
          <a:prstGeom prst="rect">
            <a:avLst/>
          </a:prstGeom>
        </p:spPr>
      </p:pic>
      <p:pic>
        <p:nvPicPr>
          <p:cNvPr id="5" name="Picture 4">
            <a:extLst>
              <a:ext uri="{FF2B5EF4-FFF2-40B4-BE49-F238E27FC236}">
                <a16:creationId xmlns:a16="http://schemas.microsoft.com/office/drawing/2014/main" id="{49FD40C6-22C1-4A8E-BF2C-ACBF6A0043C0}"/>
              </a:ext>
            </a:extLst>
          </p:cNvPr>
          <p:cNvPicPr>
            <a:picLocks noChangeAspect="1"/>
          </p:cNvPicPr>
          <p:nvPr/>
        </p:nvPicPr>
        <p:blipFill>
          <a:blip r:embed="rId5"/>
          <a:stretch>
            <a:fillRect/>
          </a:stretch>
        </p:blipFill>
        <p:spPr>
          <a:xfrm>
            <a:off x="6732240" y="2436510"/>
            <a:ext cx="1944216" cy="2468074"/>
          </a:xfrm>
          <a:prstGeom prst="rect">
            <a:avLst/>
          </a:prstGeom>
        </p:spPr>
      </p:pic>
      <p:pic>
        <p:nvPicPr>
          <p:cNvPr id="7" name="Picture 6">
            <a:extLst>
              <a:ext uri="{FF2B5EF4-FFF2-40B4-BE49-F238E27FC236}">
                <a16:creationId xmlns:a16="http://schemas.microsoft.com/office/drawing/2014/main" id="{9E15E56D-EC4C-49F3-B553-1AFE332167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048" y="262891"/>
            <a:ext cx="3672408" cy="2065730"/>
          </a:xfrm>
          <a:prstGeom prst="rect">
            <a:avLst/>
          </a:prstGeom>
        </p:spPr>
      </p:pic>
      <p:sp>
        <p:nvSpPr>
          <p:cNvPr id="10" name="TextBox 9">
            <a:extLst>
              <a:ext uri="{FF2B5EF4-FFF2-40B4-BE49-F238E27FC236}">
                <a16:creationId xmlns:a16="http://schemas.microsoft.com/office/drawing/2014/main" id="{9AD6EB05-56D0-4B44-BFE5-6EDD9B53D6E0}"/>
              </a:ext>
            </a:extLst>
          </p:cNvPr>
          <p:cNvSpPr txBox="1"/>
          <p:nvPr/>
        </p:nvSpPr>
        <p:spPr>
          <a:xfrm>
            <a:off x="5297203" y="1635646"/>
            <a:ext cx="3582144" cy="646331"/>
          </a:xfrm>
          <a:prstGeom prst="rect">
            <a:avLst/>
          </a:prstGeom>
          <a:noFill/>
        </p:spPr>
        <p:txBody>
          <a:bodyPr wrap="square">
            <a:spAutoFit/>
          </a:bodyPr>
          <a:lstStyle/>
          <a:p>
            <a:r>
              <a:rPr lang="en-GB" dirty="0">
                <a:solidFill>
                  <a:schemeClr val="bg1"/>
                </a:solidFill>
                <a:latin typeface="Arial" panose="020B0604020202020204" pitchFamily="34" charset="0"/>
                <a:cs typeface="Arial" panose="020B0604020202020204" pitchFamily="34" charset="0"/>
              </a:rPr>
              <a:t>The Routledge Companion to Folk Horror, (Forthcoming 2023)</a:t>
            </a:r>
          </a:p>
        </p:txBody>
      </p:sp>
      <p:pic>
        <p:nvPicPr>
          <p:cNvPr id="13" name="Picture 12">
            <a:extLst>
              <a:ext uri="{FF2B5EF4-FFF2-40B4-BE49-F238E27FC236}">
                <a16:creationId xmlns:a16="http://schemas.microsoft.com/office/drawing/2014/main" id="{CE096CB1-5A68-452D-97BC-0A4EBDC904F0}"/>
              </a:ext>
            </a:extLst>
          </p:cNvPr>
          <p:cNvPicPr>
            <a:picLocks noChangeAspect="1"/>
          </p:cNvPicPr>
          <p:nvPr/>
        </p:nvPicPr>
        <p:blipFill rotWithShape="1">
          <a:blip r:embed="rId7"/>
          <a:srcRect l="1249" t="3832" r="70526" b="3832"/>
          <a:stretch/>
        </p:blipFill>
        <p:spPr>
          <a:xfrm>
            <a:off x="3378358" y="2162215"/>
            <a:ext cx="1938182" cy="2819173"/>
          </a:xfrm>
          <a:prstGeom prst="rect">
            <a:avLst/>
          </a:prstGeom>
        </p:spPr>
      </p:pic>
      <p:pic>
        <p:nvPicPr>
          <p:cNvPr id="15" name="Audio 14">
            <a:hlinkClick r:id="" action="ppaction://media"/>
            <a:extLst>
              <a:ext uri="{FF2B5EF4-FFF2-40B4-BE49-F238E27FC236}">
                <a16:creationId xmlns:a16="http://schemas.microsoft.com/office/drawing/2014/main" id="{0D52D478-2B82-46DD-B816-60BB84DDF0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17892637"/>
      </p:ext>
    </p:extLst>
  </p:cSld>
  <p:clrMapOvr>
    <a:masterClrMapping/>
  </p:clrMapOvr>
  <mc:AlternateContent xmlns:mc="http://schemas.openxmlformats.org/markup-compatibility/2006" xmlns:p14="http://schemas.microsoft.com/office/powerpoint/2010/main">
    <mc:Choice Requires="p14">
      <p:transition spd="slow" p14:dur="2000" advClick="0" advTm="86711"/>
    </mc:Choice>
    <mc:Fallback xmlns="">
      <p:transition spd="slow" advClick="0" advTm="86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064E-1EBC-6D9E-BA59-C0603AADECD0}"/>
              </a:ext>
            </a:extLst>
          </p:cNvPr>
          <p:cNvSpPr>
            <a:spLocks noGrp="1"/>
          </p:cNvSpPr>
          <p:nvPr>
            <p:ph type="title"/>
          </p:nvPr>
        </p:nvSpPr>
        <p:spPr>
          <a:xfrm>
            <a:off x="25152" y="80075"/>
            <a:ext cx="5482952" cy="857250"/>
          </a:xfrm>
        </p:spPr>
        <p:txBody>
          <a:bodyPr/>
          <a:lstStyle/>
          <a:p>
            <a:r>
              <a:rPr lang="en-GB" dirty="0" err="1">
                <a:solidFill>
                  <a:schemeClr val="bg1"/>
                </a:solidFill>
              </a:rPr>
              <a:t>‘Re</a:t>
            </a:r>
            <a:r>
              <a:rPr lang="en-GB" dirty="0">
                <a:solidFill>
                  <a:schemeClr val="bg1"/>
                </a:solidFill>
              </a:rPr>
              <a:t>-Enchantment’</a:t>
            </a:r>
          </a:p>
        </p:txBody>
      </p:sp>
      <p:sp>
        <p:nvSpPr>
          <p:cNvPr id="3" name="Content Placeholder 2">
            <a:extLst>
              <a:ext uri="{FF2B5EF4-FFF2-40B4-BE49-F238E27FC236}">
                <a16:creationId xmlns:a16="http://schemas.microsoft.com/office/drawing/2014/main" id="{F8291FC6-0B6B-DA3B-A85E-3C7B2DCC2BA5}"/>
              </a:ext>
            </a:extLst>
          </p:cNvPr>
          <p:cNvSpPr>
            <a:spLocks noGrp="1"/>
          </p:cNvSpPr>
          <p:nvPr>
            <p:ph idx="1"/>
          </p:nvPr>
        </p:nvSpPr>
        <p:spPr>
          <a:xfrm>
            <a:off x="114697" y="1063229"/>
            <a:ext cx="5194920" cy="3394472"/>
          </a:xfrm>
        </p:spPr>
        <p:txBody>
          <a:bodyPr/>
          <a:lstStyle/>
          <a:p>
            <a:pPr marL="0" indent="0">
              <a:buNone/>
            </a:pPr>
            <a:r>
              <a:rPr lang="en-GB" sz="2400" dirty="0">
                <a:solidFill>
                  <a:schemeClr val="bg1"/>
                </a:solidFill>
              </a:rPr>
              <a:t>Edward Burnett Tylor </a:t>
            </a:r>
            <a:r>
              <a:rPr lang="en-GB" sz="2400" i="1" dirty="0">
                <a:solidFill>
                  <a:schemeClr val="bg1"/>
                </a:solidFill>
              </a:rPr>
              <a:t>Primitive Culture: Researches into the Development of Mythology, Philosophy, Religion, Art and Custom </a:t>
            </a:r>
            <a:r>
              <a:rPr lang="en-GB" sz="2400" dirty="0">
                <a:solidFill>
                  <a:schemeClr val="bg1"/>
                </a:solidFill>
              </a:rPr>
              <a:t>(1871)</a:t>
            </a:r>
          </a:p>
          <a:p>
            <a:pPr marL="0" indent="0">
              <a:buNone/>
            </a:pPr>
            <a:endParaRPr lang="en-GB" dirty="0"/>
          </a:p>
          <a:p>
            <a:endParaRPr lang="en-GB" dirty="0"/>
          </a:p>
        </p:txBody>
      </p:sp>
      <p:pic>
        <p:nvPicPr>
          <p:cNvPr id="77" name="Audio 76">
            <a:hlinkClick r:id="" action="ppaction://media"/>
            <a:extLst>
              <a:ext uri="{FF2B5EF4-FFF2-40B4-BE49-F238E27FC236}">
                <a16:creationId xmlns:a16="http://schemas.microsoft.com/office/drawing/2014/main" id="{82972171-304A-9AA8-1D6C-AF943EB624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pic>
        <p:nvPicPr>
          <p:cNvPr id="3074" name="Picture 2" descr="Primitive Culture by Edward Burnett Tylor 1877 2 vol. ethnography  anthropology | eBay">
            <a:extLst>
              <a:ext uri="{FF2B5EF4-FFF2-40B4-BE49-F238E27FC236}">
                <a16:creationId xmlns:a16="http://schemas.microsoft.com/office/drawing/2014/main" id="{461A378B-5297-82AC-8C9C-D4432B8AD1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0890" y="0"/>
            <a:ext cx="2827958" cy="41203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dward Burnett Tylor - Wikipedia">
            <a:extLst>
              <a:ext uri="{FF2B5EF4-FFF2-40B4-BE49-F238E27FC236}">
                <a16:creationId xmlns:a16="http://schemas.microsoft.com/office/drawing/2014/main" id="{1F9E5896-7E1D-2F51-E235-0A6334AB1E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2461626"/>
            <a:ext cx="1907282" cy="25019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64B3C0-4F9B-802B-AD47-0A80D3C48386}"/>
              </a:ext>
            </a:extLst>
          </p:cNvPr>
          <p:cNvSpPr txBox="1"/>
          <p:nvPr/>
        </p:nvSpPr>
        <p:spPr>
          <a:xfrm>
            <a:off x="114696" y="2835176"/>
            <a:ext cx="4385295" cy="2369880"/>
          </a:xfrm>
          <a:prstGeom prst="rect">
            <a:avLst/>
          </a:prstGeom>
          <a:noFill/>
        </p:spPr>
        <p:txBody>
          <a:bodyPr wrap="square" rtlCol="0">
            <a:spAutoFit/>
          </a:bodyPr>
          <a:lstStyle/>
          <a:p>
            <a:r>
              <a:rPr lang="en-GB" sz="1400" dirty="0">
                <a:solidFill>
                  <a:schemeClr val="bg1"/>
                </a:solidFill>
              </a:rPr>
              <a:t>Tylor’s theory of ‘survivals’ or ‘remnants’: </a:t>
            </a:r>
          </a:p>
          <a:p>
            <a:endParaRPr lang="en-GB" sz="1400" dirty="0">
              <a:solidFill>
                <a:schemeClr val="bg1"/>
              </a:solidFill>
            </a:endParaRPr>
          </a:p>
          <a:p>
            <a:r>
              <a:rPr lang="en-GB" sz="1400" dirty="0">
                <a:solidFill>
                  <a:schemeClr val="bg1"/>
                </a:solidFill>
              </a:rPr>
              <a:t>‘…processes, customs, and opinions, and so forth, which have been carried on by force of habit into a new state of society different from that in which they had their original home, and they remain as proofs and examples of an older conditions of culture out of which a newer has been evolved’ </a:t>
            </a:r>
          </a:p>
          <a:p>
            <a:endParaRPr lang="en-GB" sz="1200" dirty="0">
              <a:solidFill>
                <a:schemeClr val="bg1"/>
              </a:solidFill>
            </a:endParaRPr>
          </a:p>
          <a:p>
            <a:r>
              <a:rPr lang="en-GB" sz="1200" dirty="0">
                <a:solidFill>
                  <a:schemeClr val="bg1"/>
                </a:solidFill>
              </a:rPr>
              <a:t>Tylor, EB, </a:t>
            </a:r>
            <a:r>
              <a:rPr lang="en-GB" sz="1200" i="1" dirty="0">
                <a:solidFill>
                  <a:schemeClr val="bg1"/>
                </a:solidFill>
              </a:rPr>
              <a:t>Primitive Culture</a:t>
            </a:r>
            <a:r>
              <a:rPr lang="en-GB" sz="1200" dirty="0">
                <a:solidFill>
                  <a:schemeClr val="bg1"/>
                </a:solidFill>
              </a:rPr>
              <a:t>, 1871/1920, 16</a:t>
            </a:r>
          </a:p>
          <a:p>
            <a:endParaRPr lang="en-GB" sz="1200" dirty="0"/>
          </a:p>
        </p:txBody>
      </p:sp>
    </p:spTree>
    <p:extLst>
      <p:ext uri="{BB962C8B-B14F-4D97-AF65-F5344CB8AC3E}">
        <p14:creationId xmlns:p14="http://schemas.microsoft.com/office/powerpoint/2010/main" val="3225785979"/>
      </p:ext>
    </p:extLst>
  </p:cSld>
  <p:clrMapOvr>
    <a:masterClrMapping/>
  </p:clrMapOvr>
  <mc:AlternateContent xmlns:mc="http://schemas.openxmlformats.org/markup-compatibility/2006" xmlns:p14="http://schemas.microsoft.com/office/powerpoint/2010/main">
    <mc:Choice Requires="p14">
      <p:transition spd="slow" p14:dur="2000" advClick="0" advTm="92235"/>
    </mc:Choice>
    <mc:Fallback xmlns="">
      <p:transition spd="slow" advClick="0" advTm="9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E881A4-A468-403A-9941-F8FFD5C68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C74437E-99C2-89C2-438A-42A69DC55CCB}"/>
              </a:ext>
            </a:extLst>
          </p:cNvPr>
          <p:cNvPicPr>
            <a:picLocks noChangeAspect="1"/>
          </p:cNvPicPr>
          <p:nvPr/>
        </p:nvPicPr>
        <p:blipFill>
          <a:blip r:embed="rId4"/>
          <a:stretch>
            <a:fillRect/>
          </a:stretch>
        </p:blipFill>
        <p:spPr>
          <a:xfrm>
            <a:off x="574380" y="675889"/>
            <a:ext cx="2415349" cy="3864559"/>
          </a:xfrm>
          <a:prstGeom prst="rect">
            <a:avLst/>
          </a:prstGeom>
        </p:spPr>
      </p:pic>
      <p:sp>
        <p:nvSpPr>
          <p:cNvPr id="10" name="Rectangle 9">
            <a:extLst>
              <a:ext uri="{FF2B5EF4-FFF2-40B4-BE49-F238E27FC236}">
                <a16:creationId xmlns:a16="http://schemas.microsoft.com/office/drawing/2014/main" id="{6F168544-607B-491A-8601-3087D0FCE1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6527" y="0"/>
            <a:ext cx="5567473"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3" name="Content Placeholder 2">
            <a:extLst>
              <a:ext uri="{FF2B5EF4-FFF2-40B4-BE49-F238E27FC236}">
                <a16:creationId xmlns:a16="http://schemas.microsoft.com/office/drawing/2014/main" id="{B573B40E-4A18-5C78-CEFD-2BA07E075770}"/>
              </a:ext>
            </a:extLst>
          </p:cNvPr>
          <p:cNvSpPr>
            <a:spLocks noGrp="1"/>
          </p:cNvSpPr>
          <p:nvPr>
            <p:ph idx="1"/>
          </p:nvPr>
        </p:nvSpPr>
        <p:spPr>
          <a:xfrm>
            <a:off x="4239965" y="675890"/>
            <a:ext cx="4250452" cy="3814028"/>
          </a:xfrm>
        </p:spPr>
        <p:txBody>
          <a:bodyPr vert="horz" lIns="91440" tIns="45720" rIns="91440" bIns="45720" rtlCol="0" anchor="t">
            <a:normAutofit/>
          </a:bodyPr>
          <a:lstStyle/>
          <a:p>
            <a:pPr marL="0" indent="0">
              <a:buNone/>
            </a:pPr>
            <a:r>
              <a:rPr lang="en-US" sz="1500" dirty="0">
                <a:solidFill>
                  <a:schemeClr val="bg1"/>
                </a:solidFill>
                <a:ea typeface="+mn-lt"/>
                <a:cs typeface="+mn-lt"/>
              </a:rPr>
              <a:t>‘</a:t>
            </a:r>
            <a:r>
              <a:rPr lang="en-US" sz="2000" dirty="0">
                <a:solidFill>
                  <a:schemeClr val="bg1"/>
                </a:solidFill>
                <a:ea typeface="+mn-lt"/>
                <a:cs typeface="+mn-lt"/>
              </a:rPr>
              <a:t>Our perennial ruminations on war mean we are always just a heritage open day away from a sandbag and bunting re-enactment, overseen by the military gimp of an air-raid warden role-player. Rather than the faux pagan festivals of straw bears and hobby horses, the new land rites are happening on our D-Day visits to costal forts.’ </a:t>
            </a:r>
          </a:p>
          <a:p>
            <a:pPr marL="0" indent="0">
              <a:buNone/>
            </a:pPr>
            <a:endParaRPr lang="en-US" sz="1500" dirty="0">
              <a:solidFill>
                <a:schemeClr val="bg1"/>
              </a:solidFill>
              <a:ea typeface="+mn-lt"/>
              <a:cs typeface="+mn-lt"/>
            </a:endParaRPr>
          </a:p>
          <a:p>
            <a:pPr marL="0" indent="0">
              <a:buNone/>
            </a:pPr>
            <a:r>
              <a:rPr lang="en-US" sz="1200" dirty="0">
                <a:solidFill>
                  <a:schemeClr val="bg1"/>
                </a:solidFill>
                <a:ea typeface="+mn-lt"/>
                <a:cs typeface="+mn-lt"/>
              </a:rPr>
              <a:t>Sharp, A. (2020) </a:t>
            </a:r>
            <a:r>
              <a:rPr lang="en-US" sz="1200" i="1" dirty="0">
                <a:solidFill>
                  <a:schemeClr val="bg1"/>
                </a:solidFill>
                <a:ea typeface="+mn-lt"/>
                <a:cs typeface="+mn-lt"/>
              </a:rPr>
              <a:t>The English Heretic Collection</a:t>
            </a:r>
            <a:r>
              <a:rPr lang="en-US" sz="1200" dirty="0">
                <a:solidFill>
                  <a:schemeClr val="bg1"/>
                </a:solidFill>
                <a:ea typeface="+mn-lt"/>
                <a:cs typeface="+mn-lt"/>
              </a:rPr>
              <a:t>, Repeater, 51</a:t>
            </a:r>
            <a:endParaRPr lang="en-US" sz="1200" dirty="0">
              <a:solidFill>
                <a:schemeClr val="bg1"/>
              </a:solidFill>
              <a:cs typeface="Calibri"/>
            </a:endParaRPr>
          </a:p>
        </p:txBody>
      </p:sp>
      <p:pic>
        <p:nvPicPr>
          <p:cNvPr id="5" name="Audio 4">
            <a:hlinkClick r:id="" action="ppaction://media"/>
            <a:extLst>
              <a:ext uri="{FF2B5EF4-FFF2-40B4-BE49-F238E27FC236}">
                <a16:creationId xmlns:a16="http://schemas.microsoft.com/office/drawing/2014/main" id="{3008BFED-240A-4D6F-BCEA-4668E4981F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15646877"/>
      </p:ext>
    </p:extLst>
  </p:cSld>
  <p:clrMapOvr>
    <a:masterClrMapping/>
  </p:clrMapOvr>
  <mc:AlternateContent xmlns:mc="http://schemas.openxmlformats.org/markup-compatibility/2006" xmlns:p14="http://schemas.microsoft.com/office/powerpoint/2010/main">
    <mc:Choice Requires="p14">
      <p:transition spd="slow" p14:dur="2000" advClick="0" advTm="45877"/>
    </mc:Choice>
    <mc:Fallback xmlns="">
      <p:transition spd="slow" advClick="0" advTm="45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1">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 name="Straight Connector 13">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6616" y="617220"/>
            <a:ext cx="0" cy="6858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16DEAF-84C6-4165-B05C-EFFE8688E313}"/>
              </a:ext>
            </a:extLst>
          </p:cNvPr>
          <p:cNvSpPr>
            <a:spLocks noGrp="1"/>
          </p:cNvSpPr>
          <p:nvPr>
            <p:ph idx="1"/>
          </p:nvPr>
        </p:nvSpPr>
        <p:spPr>
          <a:xfrm>
            <a:off x="630936" y="617220"/>
            <a:ext cx="3867912" cy="4011930"/>
          </a:xfrm>
        </p:spPr>
        <p:txBody>
          <a:bodyPr anchor="t">
            <a:normAutofit lnSpcReduction="10000"/>
          </a:bodyPr>
          <a:lstStyle/>
          <a:p>
            <a:pPr marL="0" indent="0">
              <a:lnSpc>
                <a:spcPct val="90000"/>
              </a:lnSpc>
              <a:buNone/>
            </a:pPr>
            <a:r>
              <a:rPr lang="en-GB" sz="2000" dirty="0" err="1"/>
              <a:t>Hookland</a:t>
            </a:r>
            <a:r>
              <a:rPr lang="en-GB" sz="2000" dirty="0"/>
              <a:t>: </a:t>
            </a:r>
          </a:p>
          <a:p>
            <a:pPr marL="0" indent="0">
              <a:lnSpc>
                <a:spcPct val="90000"/>
              </a:lnSpc>
              <a:buNone/>
            </a:pPr>
            <a:endParaRPr lang="en-GB" sz="2000" dirty="0"/>
          </a:p>
          <a:p>
            <a:pPr marL="0" indent="0">
              <a:lnSpc>
                <a:spcPct val="90000"/>
              </a:lnSpc>
              <a:buNone/>
            </a:pPr>
            <a:r>
              <a:rPr lang="en-GB" sz="2000" dirty="0"/>
              <a:t>It’s the psychogeography of a place that doesn’t exist built around the real myth circuits, </a:t>
            </a:r>
            <a:r>
              <a:rPr lang="en-GB" sz="2000" dirty="0" err="1"/>
              <a:t>Albionic</a:t>
            </a:r>
            <a:r>
              <a:rPr lang="en-GB" sz="2000" dirty="0"/>
              <a:t> shadows and actual places of a 1970s childhood. Stories told in the form of the sort of travel that used to be given away at petrol stations, a cultural artifact from when the TV news carried UFO sightings and ghosts on their nightly bulletins along with reports of IRA bombs.</a:t>
            </a:r>
          </a:p>
          <a:p>
            <a:pPr marL="0" indent="0">
              <a:lnSpc>
                <a:spcPct val="90000"/>
              </a:lnSpc>
              <a:buNone/>
            </a:pPr>
            <a:endParaRPr lang="en-GB" sz="2000" dirty="0"/>
          </a:p>
          <a:p>
            <a:pPr marL="0" indent="0">
              <a:lnSpc>
                <a:spcPct val="90000"/>
              </a:lnSpc>
              <a:buNone/>
            </a:pPr>
            <a:r>
              <a:rPr lang="en-GB" sz="1700" dirty="0"/>
              <a:t> </a:t>
            </a:r>
            <a:r>
              <a:rPr lang="en-GB" sz="1700" dirty="0">
                <a:hlinkClick r:id="rId4">
                  <a:extLst>
                    <a:ext uri="{A12FA001-AC4F-418D-AE19-62706E023703}">
                      <ahyp:hlinkClr xmlns:ahyp="http://schemas.microsoft.com/office/drawing/2018/hyperlinkcolor" val="tx"/>
                    </a:ext>
                  </a:extLst>
                </a:hlinkClick>
              </a:rPr>
              <a:t>https://hookland.wordpress.com/about/</a:t>
            </a:r>
            <a:endParaRPr lang="en-GB" sz="1700" dirty="0"/>
          </a:p>
          <a:p>
            <a:pPr marL="0" indent="0">
              <a:lnSpc>
                <a:spcPct val="90000"/>
              </a:lnSpc>
              <a:buNone/>
            </a:pPr>
            <a:endParaRPr lang="en-GB" sz="1700" dirty="0"/>
          </a:p>
        </p:txBody>
      </p:sp>
      <p:pic>
        <p:nvPicPr>
          <p:cNvPr id="7" name="Picture 6">
            <a:extLst>
              <a:ext uri="{FF2B5EF4-FFF2-40B4-BE49-F238E27FC236}">
                <a16:creationId xmlns:a16="http://schemas.microsoft.com/office/drawing/2014/main" id="{B957791E-A9E0-4212-9CC9-1D472C9F4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7980" y="534924"/>
            <a:ext cx="3633625" cy="4094226"/>
          </a:xfrm>
          <a:prstGeom prst="rect">
            <a:avLst/>
          </a:prstGeom>
        </p:spPr>
      </p:pic>
      <p:pic>
        <p:nvPicPr>
          <p:cNvPr id="2" name="Audio 1">
            <a:hlinkClick r:id="" action="ppaction://media"/>
            <a:extLst>
              <a:ext uri="{FF2B5EF4-FFF2-40B4-BE49-F238E27FC236}">
                <a16:creationId xmlns:a16="http://schemas.microsoft.com/office/drawing/2014/main" id="{4710D2C6-55C8-4B77-A322-60B2F9FE3F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948315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42989"/>
    </mc:Choice>
    <mc:Fallback xmlns="">
      <p:transition spd="slow" advClick="0" advTm="42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24CE00-D583-40E6-A4E7-4911C1D77A02}"/>
              </a:ext>
            </a:extLst>
          </p:cNvPr>
          <p:cNvSpPr>
            <a:spLocks noGrp="1"/>
          </p:cNvSpPr>
          <p:nvPr>
            <p:ph type="title"/>
          </p:nvPr>
        </p:nvSpPr>
        <p:spPr>
          <a:xfrm>
            <a:off x="429369" y="178904"/>
            <a:ext cx="8263890" cy="1075811"/>
          </a:xfrm>
        </p:spPr>
        <p:txBody>
          <a:bodyPr anchor="b">
            <a:normAutofit/>
          </a:bodyPr>
          <a:lstStyle/>
          <a:p>
            <a:r>
              <a:rPr lang="en-GB" sz="4100"/>
              <a:t>Towards a Hardyan Folk Horror</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261158"/>
            <a:ext cx="8229600" cy="13716"/>
          </a:xfrm>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 name="connsiteX0" fmla="*/ 0 w 8229600"/>
              <a:gd name="connsiteY0" fmla="*/ 0 h 13716"/>
              <a:gd name="connsiteX1" fmla="*/ 521208 w 8229600"/>
              <a:gd name="connsiteY1" fmla="*/ 0 h 13716"/>
              <a:gd name="connsiteX2" fmla="*/ 960120 w 8229600"/>
              <a:gd name="connsiteY2" fmla="*/ 0 h 13716"/>
              <a:gd name="connsiteX3" fmla="*/ 1481328 w 8229600"/>
              <a:gd name="connsiteY3" fmla="*/ 0 h 13716"/>
              <a:gd name="connsiteX4" fmla="*/ 2167128 w 8229600"/>
              <a:gd name="connsiteY4" fmla="*/ 0 h 13716"/>
              <a:gd name="connsiteX5" fmla="*/ 2935224 w 8229600"/>
              <a:gd name="connsiteY5" fmla="*/ 0 h 13716"/>
              <a:gd name="connsiteX6" fmla="*/ 3785616 w 8229600"/>
              <a:gd name="connsiteY6" fmla="*/ 0 h 13716"/>
              <a:gd name="connsiteX7" fmla="*/ 4636008 w 8229600"/>
              <a:gd name="connsiteY7" fmla="*/ 0 h 13716"/>
              <a:gd name="connsiteX8" fmla="*/ 5239512 w 8229600"/>
              <a:gd name="connsiteY8" fmla="*/ 0 h 13716"/>
              <a:gd name="connsiteX9" fmla="*/ 6007608 w 8229600"/>
              <a:gd name="connsiteY9" fmla="*/ 0 h 13716"/>
              <a:gd name="connsiteX10" fmla="*/ 6693408 w 8229600"/>
              <a:gd name="connsiteY10" fmla="*/ 0 h 13716"/>
              <a:gd name="connsiteX11" fmla="*/ 7296912 w 8229600"/>
              <a:gd name="connsiteY11" fmla="*/ 0 h 13716"/>
              <a:gd name="connsiteX12" fmla="*/ 8229600 w 8229600"/>
              <a:gd name="connsiteY12" fmla="*/ 0 h 13716"/>
              <a:gd name="connsiteX13" fmla="*/ 8229600 w 8229600"/>
              <a:gd name="connsiteY13" fmla="*/ 13716 h 13716"/>
              <a:gd name="connsiteX14" fmla="*/ 7626096 w 8229600"/>
              <a:gd name="connsiteY14" fmla="*/ 13716 h 13716"/>
              <a:gd name="connsiteX15" fmla="*/ 7022592 w 8229600"/>
              <a:gd name="connsiteY15" fmla="*/ 13716 h 13716"/>
              <a:gd name="connsiteX16" fmla="*/ 6172200 w 8229600"/>
              <a:gd name="connsiteY16" fmla="*/ 13716 h 13716"/>
              <a:gd name="connsiteX17" fmla="*/ 5650992 w 8229600"/>
              <a:gd name="connsiteY17" fmla="*/ 13716 h 13716"/>
              <a:gd name="connsiteX18" fmla="*/ 4882896 w 8229600"/>
              <a:gd name="connsiteY18" fmla="*/ 13716 h 13716"/>
              <a:gd name="connsiteX19" fmla="*/ 4443984 w 8229600"/>
              <a:gd name="connsiteY19" fmla="*/ 13716 h 13716"/>
              <a:gd name="connsiteX20" fmla="*/ 3758184 w 8229600"/>
              <a:gd name="connsiteY20" fmla="*/ 13716 h 13716"/>
              <a:gd name="connsiteX21" fmla="*/ 3236976 w 8229600"/>
              <a:gd name="connsiteY21" fmla="*/ 13716 h 13716"/>
              <a:gd name="connsiteX22" fmla="*/ 2386584 w 8229600"/>
              <a:gd name="connsiteY22" fmla="*/ 13716 h 13716"/>
              <a:gd name="connsiteX23" fmla="*/ 1947672 w 8229600"/>
              <a:gd name="connsiteY23" fmla="*/ 13716 h 13716"/>
              <a:gd name="connsiteX24" fmla="*/ 1261872 w 8229600"/>
              <a:gd name="connsiteY24" fmla="*/ 13716 h 13716"/>
              <a:gd name="connsiteX25" fmla="*/ 822960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997" y="6635"/>
                  <a:pt x="8229550" y="9822"/>
                  <a:pt x="8229600" y="13716"/>
                </a:cubicBezTo>
                <a:cubicBezTo>
                  <a:pt x="7945777" y="15373"/>
                  <a:pt x="7812308" y="-13083"/>
                  <a:pt x="7461504" y="13716"/>
                </a:cubicBezTo>
                <a:cubicBezTo>
                  <a:pt x="7129391" y="48613"/>
                  <a:pt x="7087333" y="37334"/>
                  <a:pt x="6940296" y="13716"/>
                </a:cubicBezTo>
                <a:cubicBezTo>
                  <a:pt x="6810862" y="-27592"/>
                  <a:pt x="6701312" y="14789"/>
                  <a:pt x="6419088" y="13716"/>
                </a:cubicBezTo>
                <a:cubicBezTo>
                  <a:pt x="6152777" y="14283"/>
                  <a:pt x="5868611" y="44230"/>
                  <a:pt x="5650992" y="13716"/>
                </a:cubicBezTo>
                <a:cubicBezTo>
                  <a:pt x="5439747" y="10678"/>
                  <a:pt x="5334901" y="-5616"/>
                  <a:pt x="5129784" y="13716"/>
                </a:cubicBezTo>
                <a:cubicBezTo>
                  <a:pt x="4955906" y="35886"/>
                  <a:pt x="4793216" y="29316"/>
                  <a:pt x="4690872" y="13716"/>
                </a:cubicBezTo>
                <a:cubicBezTo>
                  <a:pt x="4552374" y="26515"/>
                  <a:pt x="4318742" y="1676"/>
                  <a:pt x="4087368" y="13716"/>
                </a:cubicBezTo>
                <a:cubicBezTo>
                  <a:pt x="3849418" y="28053"/>
                  <a:pt x="3751577" y="25116"/>
                  <a:pt x="3401568" y="13716"/>
                </a:cubicBezTo>
                <a:cubicBezTo>
                  <a:pt x="3067953" y="15837"/>
                  <a:pt x="3012425" y="22307"/>
                  <a:pt x="2798064" y="13716"/>
                </a:cubicBezTo>
                <a:cubicBezTo>
                  <a:pt x="2565154" y="11948"/>
                  <a:pt x="2426719" y="-36366"/>
                  <a:pt x="2276856" y="13716"/>
                </a:cubicBezTo>
                <a:cubicBezTo>
                  <a:pt x="2090980" y="-190"/>
                  <a:pt x="1702030" y="-12752"/>
                  <a:pt x="1426464" y="13716"/>
                </a:cubicBezTo>
                <a:cubicBezTo>
                  <a:pt x="1104481" y="65071"/>
                  <a:pt x="985013" y="-12262"/>
                  <a:pt x="740664" y="13716"/>
                </a:cubicBezTo>
                <a:cubicBezTo>
                  <a:pt x="507391" y="37071"/>
                  <a:pt x="191740" y="-16226"/>
                  <a:pt x="0" y="13716"/>
                </a:cubicBezTo>
                <a:cubicBezTo>
                  <a:pt x="503" y="9208"/>
                  <a:pt x="165" y="5575"/>
                  <a:pt x="0" y="0"/>
                </a:cubicBezTo>
                <a:close/>
              </a:path>
              <a:path w="8229600" h="13716"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29236" y="7266"/>
                  <a:pt x="8229919" y="9308"/>
                  <a:pt x="8229600" y="13716"/>
                </a:cubicBezTo>
                <a:cubicBezTo>
                  <a:pt x="8094333" y="-9824"/>
                  <a:pt x="7850928" y="32876"/>
                  <a:pt x="7626096" y="13716"/>
                </a:cubicBezTo>
                <a:cubicBezTo>
                  <a:pt x="7448378" y="-5141"/>
                  <a:pt x="7315174" y="-6416"/>
                  <a:pt x="7022592" y="13716"/>
                </a:cubicBezTo>
                <a:cubicBezTo>
                  <a:pt x="6686163" y="45927"/>
                  <a:pt x="6352629" y="18938"/>
                  <a:pt x="6172200" y="13716"/>
                </a:cubicBezTo>
                <a:cubicBezTo>
                  <a:pt x="6015590" y="37773"/>
                  <a:pt x="5770309" y="16706"/>
                  <a:pt x="5650992" y="13716"/>
                </a:cubicBezTo>
                <a:cubicBezTo>
                  <a:pt x="5483975" y="7520"/>
                  <a:pt x="5165324" y="64376"/>
                  <a:pt x="4882896" y="13716"/>
                </a:cubicBezTo>
                <a:cubicBezTo>
                  <a:pt x="4568934" y="2481"/>
                  <a:pt x="4556334" y="23104"/>
                  <a:pt x="4443984" y="13716"/>
                </a:cubicBezTo>
                <a:cubicBezTo>
                  <a:pt x="4320775" y="6004"/>
                  <a:pt x="4034988" y="-8062"/>
                  <a:pt x="3758184" y="13716"/>
                </a:cubicBezTo>
                <a:cubicBezTo>
                  <a:pt x="3445155" y="-5570"/>
                  <a:pt x="3367892" y="9252"/>
                  <a:pt x="3236976" y="13716"/>
                </a:cubicBezTo>
                <a:cubicBezTo>
                  <a:pt x="3093796" y="21836"/>
                  <a:pt x="2635824" y="19560"/>
                  <a:pt x="2386584" y="13716"/>
                </a:cubicBezTo>
                <a:cubicBezTo>
                  <a:pt x="2139815" y="-7869"/>
                  <a:pt x="2105958" y="21373"/>
                  <a:pt x="1947672" y="13716"/>
                </a:cubicBezTo>
                <a:cubicBezTo>
                  <a:pt x="1801011" y="-24483"/>
                  <a:pt x="1533636" y="10074"/>
                  <a:pt x="1261872" y="13716"/>
                </a:cubicBezTo>
                <a:cubicBezTo>
                  <a:pt x="989528" y="27655"/>
                  <a:pt x="1025848" y="10113"/>
                  <a:pt x="822960" y="13716"/>
                </a:cubicBezTo>
                <a:cubicBezTo>
                  <a:pt x="653456" y="16384"/>
                  <a:pt x="304027" y="3429"/>
                  <a:pt x="0" y="13716"/>
                </a:cubicBezTo>
                <a:cubicBezTo>
                  <a:pt x="326" y="10292"/>
                  <a:pt x="-17" y="5199"/>
                  <a:pt x="0" y="0"/>
                </a:cubicBezTo>
                <a:close/>
              </a:path>
              <a:path w="8229600" h="13716"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815" y="6665"/>
                  <a:pt x="8229309" y="10133"/>
                  <a:pt x="8229600" y="13716"/>
                </a:cubicBezTo>
                <a:cubicBezTo>
                  <a:pt x="7944174" y="-33676"/>
                  <a:pt x="7795646" y="-38977"/>
                  <a:pt x="7461504" y="13716"/>
                </a:cubicBezTo>
                <a:cubicBezTo>
                  <a:pt x="7129776" y="46515"/>
                  <a:pt x="7082769" y="26874"/>
                  <a:pt x="6940296" y="13716"/>
                </a:cubicBezTo>
                <a:cubicBezTo>
                  <a:pt x="6799665" y="-20447"/>
                  <a:pt x="6652769" y="27211"/>
                  <a:pt x="6419088" y="13716"/>
                </a:cubicBezTo>
                <a:cubicBezTo>
                  <a:pt x="6143970" y="47703"/>
                  <a:pt x="5863165" y="-21103"/>
                  <a:pt x="5650992" y="13716"/>
                </a:cubicBezTo>
                <a:cubicBezTo>
                  <a:pt x="5419172" y="36034"/>
                  <a:pt x="5309448" y="-4977"/>
                  <a:pt x="5129784" y="13716"/>
                </a:cubicBezTo>
                <a:cubicBezTo>
                  <a:pt x="4947928" y="21451"/>
                  <a:pt x="4795021" y="1288"/>
                  <a:pt x="4690872" y="13716"/>
                </a:cubicBezTo>
                <a:cubicBezTo>
                  <a:pt x="4564358" y="-14151"/>
                  <a:pt x="4295485" y="-29852"/>
                  <a:pt x="4087368" y="13716"/>
                </a:cubicBezTo>
                <a:cubicBezTo>
                  <a:pt x="3871704" y="35834"/>
                  <a:pt x="3732927" y="-15470"/>
                  <a:pt x="3401568" y="13716"/>
                </a:cubicBezTo>
                <a:cubicBezTo>
                  <a:pt x="3075889" y="15088"/>
                  <a:pt x="3025898" y="39828"/>
                  <a:pt x="2798064" y="13716"/>
                </a:cubicBezTo>
                <a:cubicBezTo>
                  <a:pt x="2581856" y="-25441"/>
                  <a:pt x="2428311" y="-9472"/>
                  <a:pt x="2276856" y="13716"/>
                </a:cubicBezTo>
                <a:cubicBezTo>
                  <a:pt x="2098246" y="48711"/>
                  <a:pt x="1737531" y="51387"/>
                  <a:pt x="1426464" y="13716"/>
                </a:cubicBezTo>
                <a:cubicBezTo>
                  <a:pt x="1104708" y="21917"/>
                  <a:pt x="1006595" y="11356"/>
                  <a:pt x="740664" y="13716"/>
                </a:cubicBezTo>
                <a:cubicBezTo>
                  <a:pt x="480378" y="28512"/>
                  <a:pt x="202592" y="-16929"/>
                  <a:pt x="0" y="13716"/>
                </a:cubicBezTo>
                <a:cubicBezTo>
                  <a:pt x="244" y="8978"/>
                  <a:pt x="436" y="6414"/>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169" y="6566"/>
                          <a:pt x="8229218" y="9895"/>
                          <a:pt x="8229600" y="13716"/>
                        </a:cubicBezTo>
                        <a:cubicBezTo>
                          <a:pt x="7940706" y="-13865"/>
                          <a:pt x="7792584" y="-20581"/>
                          <a:pt x="7461504" y="13716"/>
                        </a:cubicBezTo>
                        <a:cubicBezTo>
                          <a:pt x="7130424" y="48013"/>
                          <a:pt x="7080072" y="39273"/>
                          <a:pt x="6940296" y="13716"/>
                        </a:cubicBezTo>
                        <a:cubicBezTo>
                          <a:pt x="6800520" y="-11841"/>
                          <a:pt x="6672872" y="22099"/>
                          <a:pt x="6419088" y="13716"/>
                        </a:cubicBezTo>
                        <a:cubicBezTo>
                          <a:pt x="6165304" y="5333"/>
                          <a:pt x="5869721" y="415"/>
                          <a:pt x="5650992" y="13716"/>
                        </a:cubicBezTo>
                        <a:cubicBezTo>
                          <a:pt x="5432263" y="27017"/>
                          <a:pt x="5308310" y="-1549"/>
                          <a:pt x="5129784" y="13716"/>
                        </a:cubicBezTo>
                        <a:cubicBezTo>
                          <a:pt x="4951258" y="28981"/>
                          <a:pt x="4799696" y="10785"/>
                          <a:pt x="4690872" y="13716"/>
                        </a:cubicBezTo>
                        <a:cubicBezTo>
                          <a:pt x="4582048" y="16647"/>
                          <a:pt x="4311124" y="-12408"/>
                          <a:pt x="4087368" y="13716"/>
                        </a:cubicBezTo>
                        <a:cubicBezTo>
                          <a:pt x="3863612" y="39840"/>
                          <a:pt x="3730288" y="8802"/>
                          <a:pt x="3401568" y="13716"/>
                        </a:cubicBezTo>
                        <a:cubicBezTo>
                          <a:pt x="3072848" y="18630"/>
                          <a:pt x="3020684" y="27853"/>
                          <a:pt x="2798064" y="13716"/>
                        </a:cubicBezTo>
                        <a:cubicBezTo>
                          <a:pt x="2575444" y="-421"/>
                          <a:pt x="2440915" y="-11924"/>
                          <a:pt x="2276856" y="13716"/>
                        </a:cubicBezTo>
                        <a:cubicBezTo>
                          <a:pt x="2112797" y="39356"/>
                          <a:pt x="1726502" y="-14132"/>
                          <a:pt x="1426464" y="13716"/>
                        </a:cubicBezTo>
                        <a:cubicBezTo>
                          <a:pt x="1126426" y="41564"/>
                          <a:pt x="992925" y="16444"/>
                          <a:pt x="740664" y="13716"/>
                        </a:cubicBezTo>
                        <a:cubicBezTo>
                          <a:pt x="488403" y="10988"/>
                          <a:pt x="195650" y="-20633"/>
                          <a:pt x="0" y="13716"/>
                        </a:cubicBezTo>
                        <a:cubicBezTo>
                          <a:pt x="120" y="8944"/>
                          <a:pt x="-32" y="6034"/>
                          <a:pt x="0" y="0"/>
                        </a:cubicBezTo>
                        <a:close/>
                      </a:path>
                      <a:path w="8229600" h="13716"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365" y="6754"/>
                          <a:pt x="8229865" y="9234"/>
                          <a:pt x="8229600" y="13716"/>
                        </a:cubicBezTo>
                        <a:cubicBezTo>
                          <a:pt x="8075287" y="30482"/>
                          <a:pt x="7821366" y="17278"/>
                          <a:pt x="7626096" y="13716"/>
                        </a:cubicBezTo>
                        <a:cubicBezTo>
                          <a:pt x="7430826" y="10154"/>
                          <a:pt x="7320004" y="-14241"/>
                          <a:pt x="7022592" y="13716"/>
                        </a:cubicBezTo>
                        <a:cubicBezTo>
                          <a:pt x="6725180" y="41673"/>
                          <a:pt x="6348804" y="-18597"/>
                          <a:pt x="6172200" y="13716"/>
                        </a:cubicBezTo>
                        <a:cubicBezTo>
                          <a:pt x="5995596" y="46029"/>
                          <a:pt x="5788102" y="18318"/>
                          <a:pt x="5650992" y="13716"/>
                        </a:cubicBezTo>
                        <a:cubicBezTo>
                          <a:pt x="5513882" y="9114"/>
                          <a:pt x="5198399" y="24549"/>
                          <a:pt x="4882896" y="13716"/>
                        </a:cubicBezTo>
                        <a:cubicBezTo>
                          <a:pt x="4567393" y="2883"/>
                          <a:pt x="4557008" y="22393"/>
                          <a:pt x="4443984" y="13716"/>
                        </a:cubicBezTo>
                        <a:cubicBezTo>
                          <a:pt x="4330960" y="5039"/>
                          <a:pt x="4061674" y="24319"/>
                          <a:pt x="3758184" y="13716"/>
                        </a:cubicBezTo>
                        <a:cubicBezTo>
                          <a:pt x="3454694" y="3113"/>
                          <a:pt x="3380392" y="14547"/>
                          <a:pt x="3236976" y="13716"/>
                        </a:cubicBezTo>
                        <a:cubicBezTo>
                          <a:pt x="3093560" y="12885"/>
                          <a:pt x="2632116" y="33035"/>
                          <a:pt x="2386584" y="13716"/>
                        </a:cubicBezTo>
                        <a:cubicBezTo>
                          <a:pt x="2141052" y="-5603"/>
                          <a:pt x="2110884" y="24205"/>
                          <a:pt x="1947672" y="13716"/>
                        </a:cubicBezTo>
                        <a:cubicBezTo>
                          <a:pt x="1784460" y="3227"/>
                          <a:pt x="1535467" y="-4111"/>
                          <a:pt x="1261872" y="13716"/>
                        </a:cubicBezTo>
                        <a:cubicBezTo>
                          <a:pt x="988277" y="31543"/>
                          <a:pt x="1021096" y="5803"/>
                          <a:pt x="822960" y="13716"/>
                        </a:cubicBezTo>
                        <a:cubicBezTo>
                          <a:pt x="624824" y="21629"/>
                          <a:pt x="298309" y="-3289"/>
                          <a:pt x="0" y="13716"/>
                        </a:cubicBezTo>
                        <a:cubicBezTo>
                          <a:pt x="52" y="10594"/>
                          <a:pt x="386" y="536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536C65-1691-406E-ACA5-1299585E51F6}"/>
              </a:ext>
            </a:extLst>
          </p:cNvPr>
          <p:cNvSpPr>
            <a:spLocks noGrp="1"/>
          </p:cNvSpPr>
          <p:nvPr>
            <p:ph idx="1"/>
          </p:nvPr>
        </p:nvSpPr>
        <p:spPr>
          <a:xfrm>
            <a:off x="429369" y="1564270"/>
            <a:ext cx="5035164" cy="3574614"/>
          </a:xfrm>
        </p:spPr>
        <p:txBody>
          <a:bodyPr anchor="t">
            <a:normAutofit/>
          </a:bodyPr>
          <a:lstStyle/>
          <a:p>
            <a:pPr marL="342900" lvl="0" indent="-342900">
              <a:lnSpc>
                <a:spcPct val="90000"/>
              </a:lnSpc>
              <a:buFont typeface="Symbol" panose="05050102010706020507" pitchFamily="18" charset="2"/>
              <a:buChar char=""/>
            </a:pPr>
            <a:r>
              <a:rPr lang="en-GB" sz="1400" dirty="0">
                <a:effectLst/>
                <a:latin typeface="Times New Roman"/>
                <a:ea typeface="Calibri" panose="020F0502020204030204" pitchFamily="34" charset="0"/>
                <a:cs typeface="Times New Roman"/>
              </a:rPr>
              <a:t>The perpetual co-existence of two or more different states of being or philosophical positions.</a:t>
            </a:r>
          </a:p>
          <a:p>
            <a:pPr marL="342900" lvl="0" indent="-342900">
              <a:lnSpc>
                <a:spcPct val="90000"/>
              </a:lnSpc>
              <a:buFont typeface="Symbol" panose="05050102010706020507" pitchFamily="18" charset="2"/>
              <a:buChar char=""/>
            </a:pPr>
            <a:r>
              <a:rPr lang="en-GB" sz="1400" dirty="0">
                <a:effectLst/>
                <a:latin typeface="Times New Roman"/>
                <a:ea typeface="Calibri" panose="020F0502020204030204" pitchFamily="34" charset="0"/>
                <a:cs typeface="Times New Roman"/>
              </a:rPr>
              <a:t>The absence of the supernatural or summoned but the perpetual belief in this. Folklore is given equivalent status to science or established religion.</a:t>
            </a:r>
          </a:p>
          <a:p>
            <a:pPr marL="342900" lvl="0" indent="-342900">
              <a:lnSpc>
                <a:spcPct val="90000"/>
              </a:lnSpc>
              <a:buFont typeface="Symbol" panose="05050102010706020507" pitchFamily="18" charset="2"/>
              <a:buChar char=""/>
            </a:pPr>
            <a:r>
              <a:rPr lang="en-GB" sz="1400" dirty="0">
                <a:effectLst/>
                <a:latin typeface="Times New Roman"/>
                <a:ea typeface="Calibri" panose="020F0502020204030204" pitchFamily="34" charset="0"/>
                <a:cs typeface="Times New Roman"/>
              </a:rPr>
              <a:t>The landscape as threatening because of its pastoral quality.</a:t>
            </a:r>
          </a:p>
          <a:p>
            <a:pPr marL="342900" lvl="0" indent="-342900">
              <a:lnSpc>
                <a:spcPct val="90000"/>
              </a:lnSpc>
              <a:buFont typeface="Symbol" panose="05050102010706020507" pitchFamily="18" charset="2"/>
              <a:buChar char=""/>
            </a:pPr>
            <a:r>
              <a:rPr lang="en-GB" sz="1400" dirty="0">
                <a:effectLst/>
                <a:latin typeface="Times New Roman"/>
                <a:ea typeface="Calibri" panose="020F0502020204030204" pitchFamily="34" charset="0"/>
                <a:cs typeface="Times New Roman"/>
              </a:rPr>
              <a:t>The creation of a story world as a simulacra, where not only is there a difficulty in seeing the line between the real and the fictional but where the two fade between each other.</a:t>
            </a:r>
          </a:p>
          <a:p>
            <a:pPr marL="342900" lvl="0" indent="-342900">
              <a:lnSpc>
                <a:spcPct val="90000"/>
              </a:lnSpc>
              <a:buFont typeface="Symbol" panose="05050102010706020507" pitchFamily="18" charset="2"/>
              <a:buChar char=""/>
            </a:pPr>
            <a:r>
              <a:rPr lang="en-GB" sz="1400" dirty="0">
                <a:effectLst/>
                <a:latin typeface="Times New Roman"/>
                <a:ea typeface="Calibri" panose="020F0502020204030204" pitchFamily="34" charset="0"/>
                <a:cs typeface="Times New Roman"/>
              </a:rPr>
              <a:t>People haunt themselves by engaging with the recent past; that which is within living memory.</a:t>
            </a:r>
          </a:p>
          <a:p>
            <a:pPr>
              <a:lnSpc>
                <a:spcPct val="90000"/>
              </a:lnSpc>
              <a:buFont typeface="Symbol" panose="05050102010706020507" pitchFamily="18" charset="2"/>
              <a:buChar char=""/>
            </a:pPr>
            <a:r>
              <a:rPr lang="en-GB" sz="1400" dirty="0">
                <a:effectLst/>
                <a:latin typeface="Times New Roman"/>
                <a:ea typeface="Calibri" panose="020F0502020204030204" pitchFamily="34" charset="0"/>
                <a:cs typeface="Times New Roman"/>
              </a:rPr>
              <a:t>The creation of an world by reference to what </a:t>
            </a:r>
            <a:r>
              <a:rPr lang="en-GB" sz="1400" dirty="0">
                <a:latin typeface="Times New Roman"/>
                <a:ea typeface="Calibri" panose="020F0502020204030204" pitchFamily="34" charset="0"/>
                <a:cs typeface="Times New Roman"/>
              </a:rPr>
              <a:t>is within </a:t>
            </a:r>
            <a:r>
              <a:rPr lang="en-GB" sz="1400" dirty="0">
                <a:effectLst/>
                <a:latin typeface="Times New Roman"/>
                <a:ea typeface="Calibri" panose="020F0502020204030204" pitchFamily="34" charset="0"/>
                <a:cs typeface="Times New Roman"/>
              </a:rPr>
              <a:t>living memory, thus conferring a sense of authenticity.</a:t>
            </a:r>
            <a:r>
              <a:rPr lang="en-GB" sz="1400" dirty="0">
                <a:latin typeface="Times New Roman"/>
                <a:ea typeface="Calibri" panose="020F0502020204030204" pitchFamily="34" charset="0"/>
                <a:cs typeface="Times New Roman"/>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800"/>
              </a:spcAft>
              <a:buFont typeface="Symbol" panose="05050102010706020507" pitchFamily="18" charset="2"/>
              <a:buChar char=""/>
            </a:pPr>
            <a:r>
              <a:rPr lang="en-GB" sz="1400" dirty="0">
                <a:effectLst/>
                <a:latin typeface="Times New Roman"/>
                <a:ea typeface="Calibri" panose="020F0502020204030204" pitchFamily="34" charset="0"/>
                <a:cs typeface="Times New Roman"/>
              </a:rPr>
              <a:t>There is an inclusive narrative where the boundaries of the world exist beyond the edges of the text.</a:t>
            </a:r>
          </a:p>
          <a:p>
            <a:pPr>
              <a:lnSpc>
                <a:spcPct val="90000"/>
              </a:lnSpc>
            </a:pPr>
            <a:endParaRPr lang="en-GB" sz="1200" dirty="0"/>
          </a:p>
        </p:txBody>
      </p:sp>
      <p:pic>
        <p:nvPicPr>
          <p:cNvPr id="4" name="Picture 3">
            <a:extLst>
              <a:ext uri="{FF2B5EF4-FFF2-40B4-BE49-F238E27FC236}">
                <a16:creationId xmlns:a16="http://schemas.microsoft.com/office/drawing/2014/main" id="{F800CBF3-F3CA-45DF-8ED4-4E14D6974D22}"/>
              </a:ext>
            </a:extLst>
          </p:cNvPr>
          <p:cNvPicPr>
            <a:picLocks noChangeAspect="1"/>
          </p:cNvPicPr>
          <p:nvPr/>
        </p:nvPicPr>
        <p:blipFill rotWithShape="1">
          <a:blip r:embed="rId4"/>
          <a:srcRect l="35021" r="19522"/>
          <a:stretch/>
        </p:blipFill>
        <p:spPr>
          <a:xfrm>
            <a:off x="5756743" y="1570482"/>
            <a:ext cx="2955798" cy="3072384"/>
          </a:xfrm>
          <a:prstGeom prst="rect">
            <a:avLst/>
          </a:prstGeom>
        </p:spPr>
      </p:pic>
      <p:pic>
        <p:nvPicPr>
          <p:cNvPr id="6" name="Audio 5">
            <a:hlinkClick r:id="" action="ppaction://media"/>
            <a:extLst>
              <a:ext uri="{FF2B5EF4-FFF2-40B4-BE49-F238E27FC236}">
                <a16:creationId xmlns:a16="http://schemas.microsoft.com/office/drawing/2014/main" id="{A071137D-6B3A-446E-B058-E80BF825D7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37419595"/>
      </p:ext>
    </p:extLst>
  </p:cSld>
  <p:clrMapOvr>
    <a:masterClrMapping/>
  </p:clrMapOvr>
  <mc:AlternateContent xmlns:mc="http://schemas.openxmlformats.org/markup-compatibility/2006" xmlns:p14="http://schemas.microsoft.com/office/powerpoint/2010/main">
    <mc:Choice Requires="p14">
      <p:transition spd="slow" p14:dur="2000" advClick="0" advTm="74586"/>
    </mc:Choice>
    <mc:Fallback xmlns="">
      <p:transition spd="slow" advClick="0" advTm="7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076E3B-8044-4CAE-939A-6496FC560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23478"/>
            <a:ext cx="8416243" cy="3744416"/>
          </a:xfrm>
          <a:prstGeom prst="rect">
            <a:avLst/>
          </a:prstGeom>
        </p:spPr>
      </p:pic>
      <p:pic>
        <p:nvPicPr>
          <p:cNvPr id="8" name="Picture 7">
            <a:extLst>
              <a:ext uri="{FF2B5EF4-FFF2-40B4-BE49-F238E27FC236}">
                <a16:creationId xmlns:a16="http://schemas.microsoft.com/office/drawing/2014/main" id="{26DB9988-7FDA-46DE-A1DE-0C8A7F8462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363" y="3939902"/>
            <a:ext cx="6973273" cy="485843"/>
          </a:xfrm>
          <a:prstGeom prst="rect">
            <a:avLst/>
          </a:prstGeom>
        </p:spPr>
      </p:pic>
      <p:pic>
        <p:nvPicPr>
          <p:cNvPr id="10" name="Picture 9">
            <a:extLst>
              <a:ext uri="{FF2B5EF4-FFF2-40B4-BE49-F238E27FC236}">
                <a16:creationId xmlns:a16="http://schemas.microsoft.com/office/drawing/2014/main" id="{C1EA30BB-09CE-40C3-9B53-A60C0FA4F7FA}"/>
              </a:ext>
            </a:extLst>
          </p:cNvPr>
          <p:cNvPicPr>
            <a:picLocks noChangeAspect="1"/>
          </p:cNvPicPr>
          <p:nvPr/>
        </p:nvPicPr>
        <p:blipFill rotWithShape="1">
          <a:blip r:embed="rId6">
            <a:extLst>
              <a:ext uri="{28A0092B-C50C-407E-A947-70E740481C1C}">
                <a14:useLocalDpi xmlns:a14="http://schemas.microsoft.com/office/drawing/2010/main" val="0"/>
              </a:ext>
            </a:extLst>
          </a:blip>
          <a:srcRect b="2527"/>
          <a:stretch/>
        </p:blipFill>
        <p:spPr>
          <a:xfrm>
            <a:off x="1085363" y="4425745"/>
            <a:ext cx="6973273" cy="594277"/>
          </a:xfrm>
          <a:prstGeom prst="rect">
            <a:avLst/>
          </a:prstGeom>
        </p:spPr>
      </p:pic>
      <p:pic>
        <p:nvPicPr>
          <p:cNvPr id="14" name="Picture 13">
            <a:extLst>
              <a:ext uri="{FF2B5EF4-FFF2-40B4-BE49-F238E27FC236}">
                <a16:creationId xmlns:a16="http://schemas.microsoft.com/office/drawing/2014/main" id="{18B144DB-6F08-4AEB-9663-33655B2BCD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1680" y="3939902"/>
            <a:ext cx="3610479" cy="266737"/>
          </a:xfrm>
          <a:prstGeom prst="rect">
            <a:avLst/>
          </a:prstGeom>
        </p:spPr>
      </p:pic>
      <p:pic>
        <p:nvPicPr>
          <p:cNvPr id="16" name="Picture 15">
            <a:extLst>
              <a:ext uri="{FF2B5EF4-FFF2-40B4-BE49-F238E27FC236}">
                <a16:creationId xmlns:a16="http://schemas.microsoft.com/office/drawing/2014/main" id="{2B7B5938-2104-442F-A82D-B9DCBE970932}"/>
              </a:ext>
            </a:extLst>
          </p:cNvPr>
          <p:cNvPicPr>
            <a:picLocks noChangeAspect="1"/>
          </p:cNvPicPr>
          <p:nvPr/>
        </p:nvPicPr>
        <p:blipFill rotWithShape="1">
          <a:blip r:embed="rId8">
            <a:extLst>
              <a:ext uri="{28A0092B-C50C-407E-A947-70E740481C1C}">
                <a14:useLocalDpi xmlns:a14="http://schemas.microsoft.com/office/drawing/2010/main" val="0"/>
              </a:ext>
            </a:extLst>
          </a:blip>
          <a:srcRect l="-223" t="48150" r="223" b="-12744"/>
          <a:stretch/>
        </p:blipFill>
        <p:spPr>
          <a:xfrm>
            <a:off x="5293144" y="3956062"/>
            <a:ext cx="1381318" cy="250577"/>
          </a:xfrm>
          <a:prstGeom prst="rect">
            <a:avLst/>
          </a:prstGeom>
        </p:spPr>
      </p:pic>
      <p:sp>
        <p:nvSpPr>
          <p:cNvPr id="17" name="TextBox 16">
            <a:extLst>
              <a:ext uri="{FF2B5EF4-FFF2-40B4-BE49-F238E27FC236}">
                <a16:creationId xmlns:a16="http://schemas.microsoft.com/office/drawing/2014/main" id="{42C26303-2E4E-4C97-93B2-112E7642533C}"/>
              </a:ext>
            </a:extLst>
          </p:cNvPr>
          <p:cNvSpPr txBox="1"/>
          <p:nvPr/>
        </p:nvSpPr>
        <p:spPr>
          <a:xfrm>
            <a:off x="2987824" y="2735556"/>
            <a:ext cx="5184576" cy="1015663"/>
          </a:xfrm>
          <a:prstGeom prst="rect">
            <a:avLst/>
          </a:prstGeom>
          <a:noFill/>
        </p:spPr>
        <p:txBody>
          <a:bodyPr wrap="square" rtlCol="0">
            <a:spAutoFit/>
          </a:bodyPr>
          <a:lstStyle/>
          <a:p>
            <a:r>
              <a:rPr lang="sv-SE" sz="1400" b="1" dirty="0">
                <a:solidFill>
                  <a:schemeClr val="tx1">
                    <a:lumMod val="75000"/>
                    <a:lumOff val="25000"/>
                  </a:schemeClr>
                </a:solidFill>
                <a:latin typeface="Arial" panose="020B0604020202020204" pitchFamily="34" charset="0"/>
                <a:cs typeface="Arial" panose="020B0604020202020204" pitchFamily="34" charset="0"/>
              </a:rPr>
              <a:t>Dr Alan G. Smith - </a:t>
            </a:r>
            <a:r>
              <a:rPr lang="sv-SE" sz="1400" b="1" dirty="0">
                <a:solidFill>
                  <a:schemeClr val="tx1">
                    <a:lumMod val="75000"/>
                    <a:lumOff val="25000"/>
                  </a:schemeClr>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alan.jasper.smith@btinternet.com</a:t>
            </a:r>
            <a:endParaRPr lang="sv-SE" sz="1400" b="1" dirty="0">
              <a:solidFill>
                <a:schemeClr val="tx1">
                  <a:lumMod val="75000"/>
                  <a:lumOff val="25000"/>
                </a:schemeClr>
              </a:solidFill>
              <a:latin typeface="Arial" panose="020B0604020202020204" pitchFamily="34" charset="0"/>
              <a:cs typeface="Arial" panose="020B0604020202020204" pitchFamily="34" charset="0"/>
            </a:endParaRPr>
          </a:p>
          <a:p>
            <a:r>
              <a:rPr lang="sv-SE" sz="1400" b="1" dirty="0">
                <a:solidFill>
                  <a:schemeClr val="tx1">
                    <a:lumMod val="75000"/>
                    <a:lumOff val="25000"/>
                  </a:schemeClr>
                </a:solidFill>
                <a:latin typeface="Arial" panose="020B0604020202020204" pitchFamily="34" charset="0"/>
                <a:cs typeface="Arial" panose="020B0604020202020204" pitchFamily="34" charset="0"/>
              </a:rPr>
              <a:t>Professor Robert Edgar – </a:t>
            </a:r>
            <a:r>
              <a:rPr lang="sv-SE" sz="1400" b="1" dirty="0">
                <a:solidFill>
                  <a:schemeClr val="tx1">
                    <a:lumMod val="75000"/>
                    <a:lumOff val="25000"/>
                  </a:schemeClr>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r.edgar@yorksj.ac.uk</a:t>
            </a:r>
            <a:endParaRPr lang="sv-SE" sz="1400" b="1" dirty="0">
              <a:solidFill>
                <a:schemeClr val="tx1">
                  <a:lumMod val="75000"/>
                  <a:lumOff val="25000"/>
                </a:schemeClr>
              </a:solidFill>
              <a:latin typeface="Arial" panose="020B0604020202020204" pitchFamily="34" charset="0"/>
              <a:cs typeface="Arial" panose="020B0604020202020204" pitchFamily="34" charset="0"/>
            </a:endParaRPr>
          </a:p>
          <a:p>
            <a:r>
              <a:rPr lang="sv-SE" sz="1400" b="1" dirty="0">
                <a:solidFill>
                  <a:schemeClr val="tx1">
                    <a:lumMod val="75000"/>
                    <a:lumOff val="25000"/>
                  </a:schemeClr>
                </a:solidFill>
                <a:latin typeface="Arial" panose="020B0604020202020204" pitchFamily="34" charset="0"/>
                <a:cs typeface="Arial" panose="020B0604020202020204" pitchFamily="34" charset="0"/>
              </a:rPr>
              <a:t>John Marland – </a:t>
            </a:r>
            <a:r>
              <a:rPr lang="sv-SE" sz="1400" b="1" dirty="0">
                <a:solidFill>
                  <a:schemeClr val="tx1">
                    <a:lumMod val="75000"/>
                    <a:lumOff val="25000"/>
                  </a:schemeClr>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j.marland@yorksj.ac.uk</a:t>
            </a:r>
            <a:endParaRPr lang="sv-SE" sz="1400" b="1" dirty="0">
              <a:solidFill>
                <a:schemeClr val="tx1">
                  <a:lumMod val="75000"/>
                  <a:lumOff val="25000"/>
                </a:schemeClr>
              </a:solidFill>
              <a:latin typeface="Arial" panose="020B0604020202020204" pitchFamily="34" charset="0"/>
              <a:cs typeface="Arial" panose="020B0604020202020204" pitchFamily="34" charset="0"/>
            </a:endParaRPr>
          </a:p>
          <a:p>
            <a:endParaRPr lang="en-GB" dirty="0"/>
          </a:p>
        </p:txBody>
      </p:sp>
      <p:pic>
        <p:nvPicPr>
          <p:cNvPr id="2" name="Audio 1">
            <a:hlinkClick r:id="" action="ppaction://media"/>
            <a:extLst>
              <a:ext uri="{FF2B5EF4-FFF2-40B4-BE49-F238E27FC236}">
                <a16:creationId xmlns:a16="http://schemas.microsoft.com/office/drawing/2014/main" id="{89115E93-1D72-4F07-AAFF-17F6746D283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99875077"/>
      </p:ext>
    </p:extLst>
  </p:cSld>
  <p:clrMapOvr>
    <a:masterClrMapping/>
  </p:clrMapOvr>
  <mc:AlternateContent xmlns:mc="http://schemas.openxmlformats.org/markup-compatibility/2006" xmlns:p14="http://schemas.microsoft.com/office/powerpoint/2010/main">
    <mc:Choice Requires="p14">
      <p:transition spd="slow" p14:dur="2000" advClick="0" advTm="29109"/>
    </mc:Choice>
    <mc:Fallback xmlns="">
      <p:transition spd="slow" advClick="0" advTm="29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73843"/>
            <a:ext cx="3938487" cy="1355479"/>
          </a:xfrm>
        </p:spPr>
        <p:txBody>
          <a:bodyPr>
            <a:normAutofit/>
          </a:bodyPr>
          <a:lstStyle/>
          <a:p>
            <a:pPr algn="l">
              <a:lnSpc>
                <a:spcPct val="90000"/>
              </a:lnSpc>
            </a:pPr>
            <a:r>
              <a:rPr lang="en-GB" dirty="0"/>
              <a:t>Folk Horror: Definitions</a:t>
            </a:r>
          </a:p>
        </p:txBody>
      </p:sp>
      <p:sp>
        <p:nvSpPr>
          <p:cNvPr id="3" name="Content Placeholder 2"/>
          <p:cNvSpPr>
            <a:spLocks noGrp="1"/>
          </p:cNvSpPr>
          <p:nvPr>
            <p:ph idx="1"/>
          </p:nvPr>
        </p:nvSpPr>
        <p:spPr>
          <a:xfrm>
            <a:off x="628650" y="1749972"/>
            <a:ext cx="3464715" cy="2882750"/>
          </a:xfrm>
        </p:spPr>
        <p:txBody>
          <a:bodyPr vert="horz" lIns="68580" tIns="34290" rIns="68580" bIns="34290" rtlCol="0">
            <a:normAutofit/>
          </a:bodyPr>
          <a:lstStyle/>
          <a:p>
            <a:pPr marL="0" indent="0">
              <a:buNone/>
            </a:pPr>
            <a:r>
              <a:rPr lang="en-GB" sz="1500" dirty="0"/>
              <a:t>Folk Horror is best seen, not simply as a set of criteria to be read with hindsight into all sorts of media, but as a way of opening up discussions on subtly interconnected work and how we now interact with such work. If anything, its genealogy is less important than its stark ability to draw links between oddities and idiosyncrasies, especially within post-war British Culture. </a:t>
            </a:r>
          </a:p>
          <a:p>
            <a:pPr marL="0" indent="0">
              <a:buNone/>
            </a:pPr>
            <a:endParaRPr lang="en-GB" sz="1500" dirty="0"/>
          </a:p>
          <a:p>
            <a:pPr marL="0" indent="0">
              <a:buNone/>
            </a:pPr>
            <a:r>
              <a:rPr lang="en-GB" sz="1200" dirty="0" err="1"/>
              <a:t>Scovell</a:t>
            </a:r>
            <a:r>
              <a:rPr lang="en-GB" sz="1200" dirty="0"/>
              <a:t>, A. (2017) </a:t>
            </a:r>
            <a:r>
              <a:rPr lang="en-GB" sz="1200" i="1" dirty="0"/>
              <a:t>Folk Horror</a:t>
            </a:r>
            <a:r>
              <a:rPr lang="en-GB" sz="1200" dirty="0"/>
              <a:t>, Auteur Press, 5-6</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2424" r="2" b="1668"/>
          <a:stretch/>
        </p:blipFill>
        <p:spPr bwMode="auto">
          <a:xfrm>
            <a:off x="4671911" y="10"/>
            <a:ext cx="4472089" cy="51434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3F78BE23-B2B0-4E1F-8144-4A7452E2A1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96617424"/>
      </p:ext>
    </p:extLst>
  </p:cSld>
  <p:clrMapOvr>
    <a:masterClrMapping/>
  </p:clrMapOvr>
  <mc:AlternateContent xmlns:mc="http://schemas.openxmlformats.org/markup-compatibility/2006" xmlns:p14="http://schemas.microsoft.com/office/powerpoint/2010/main">
    <mc:Choice Requires="p14">
      <p:transition spd="slow" p14:dur="2000" advClick="0" advTm="86529"/>
    </mc:Choice>
    <mc:Fallback xmlns="">
      <p:transition spd="slow" advClick="0" advTm="86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 y="0"/>
            <a:ext cx="9144001" cy="5143500"/>
          </a:xfrm>
          <a:prstGeom prst="rect">
            <a:avLst/>
          </a:prstGeom>
        </p:spPr>
      </p:pic>
      <p:sp>
        <p:nvSpPr>
          <p:cNvPr id="2" name="Rectangle 1"/>
          <p:cNvSpPr/>
          <p:nvPr/>
        </p:nvSpPr>
        <p:spPr>
          <a:xfrm>
            <a:off x="102359" y="92122"/>
            <a:ext cx="4391167" cy="101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350" dirty="0"/>
          </a:p>
          <a:p>
            <a:r>
              <a:rPr lang="en-GB" sz="1350" dirty="0">
                <a:solidFill>
                  <a:schemeClr val="tx1"/>
                </a:solidFill>
              </a:rPr>
              <a:t>The Unholy Trinity:</a:t>
            </a:r>
          </a:p>
          <a:p>
            <a:pPr marL="214313" indent="-214313">
              <a:buFont typeface="Arial" panose="020B0604020202020204" pitchFamily="34" charset="0"/>
              <a:buChar char="•"/>
            </a:pPr>
            <a:r>
              <a:rPr lang="en-GB" sz="1350" i="1" dirty="0">
                <a:solidFill>
                  <a:schemeClr val="tx1"/>
                </a:solidFill>
              </a:rPr>
              <a:t>The </a:t>
            </a:r>
            <a:r>
              <a:rPr lang="en-GB" sz="1350" i="1" dirty="0" err="1">
                <a:solidFill>
                  <a:schemeClr val="tx1"/>
                </a:solidFill>
              </a:rPr>
              <a:t>Witchfinder</a:t>
            </a:r>
            <a:r>
              <a:rPr lang="en-GB" sz="1350" i="1" dirty="0">
                <a:solidFill>
                  <a:schemeClr val="tx1"/>
                </a:solidFill>
              </a:rPr>
              <a:t> General </a:t>
            </a:r>
            <a:r>
              <a:rPr lang="en-GB" sz="1350" dirty="0">
                <a:solidFill>
                  <a:schemeClr val="tx1"/>
                </a:solidFill>
              </a:rPr>
              <a:t>– Michael Reeves (1968)</a:t>
            </a:r>
          </a:p>
          <a:p>
            <a:pPr marL="214313" indent="-214313">
              <a:buFont typeface="Arial" panose="020B0604020202020204" pitchFamily="34" charset="0"/>
              <a:buChar char="•"/>
            </a:pPr>
            <a:r>
              <a:rPr lang="en-GB" sz="1350" i="1" dirty="0">
                <a:solidFill>
                  <a:schemeClr val="tx1"/>
                </a:solidFill>
              </a:rPr>
              <a:t>The Blood on Satan’s Claw </a:t>
            </a:r>
            <a:r>
              <a:rPr lang="en-GB" sz="1350" dirty="0">
                <a:solidFill>
                  <a:schemeClr val="tx1"/>
                </a:solidFill>
              </a:rPr>
              <a:t>– Piers Haggard (1971) </a:t>
            </a:r>
          </a:p>
          <a:p>
            <a:pPr marL="214313" indent="-214313">
              <a:buFont typeface="Arial" panose="020B0604020202020204" pitchFamily="34" charset="0"/>
              <a:buChar char="•"/>
            </a:pPr>
            <a:r>
              <a:rPr lang="en-GB" sz="1350" i="1" dirty="0">
                <a:solidFill>
                  <a:schemeClr val="tx1"/>
                </a:solidFill>
              </a:rPr>
              <a:t>The Wicker Man </a:t>
            </a:r>
            <a:r>
              <a:rPr lang="en-GB" sz="1350" dirty="0">
                <a:solidFill>
                  <a:schemeClr val="tx1"/>
                </a:solidFill>
              </a:rPr>
              <a:t>– Robin Hardy (1973)</a:t>
            </a:r>
          </a:p>
          <a:p>
            <a:endParaRPr lang="en-GB" sz="1350" dirty="0"/>
          </a:p>
        </p:txBody>
      </p:sp>
      <p:pic>
        <p:nvPicPr>
          <p:cNvPr id="5" name="Audio 4">
            <a:hlinkClick r:id="" action="ppaction://media"/>
            <a:extLst>
              <a:ext uri="{FF2B5EF4-FFF2-40B4-BE49-F238E27FC236}">
                <a16:creationId xmlns:a16="http://schemas.microsoft.com/office/drawing/2014/main" id="{4BB44A11-13AA-487E-878F-D9429EEA8C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95599289"/>
      </p:ext>
    </p:extLst>
  </p:cSld>
  <p:clrMapOvr>
    <a:masterClrMapping/>
  </p:clrMapOvr>
  <mc:AlternateContent xmlns:mc="http://schemas.openxmlformats.org/markup-compatibility/2006" xmlns:p14="http://schemas.microsoft.com/office/powerpoint/2010/main">
    <mc:Choice Requires="p14">
      <p:transition spd="slow" p14:dur="2000" advClick="0" advTm="22340"/>
    </mc:Choice>
    <mc:Fallback xmlns="">
      <p:transition spd="slow" advClick="0" advTm="22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Content Placeholder 2">
            <a:extLst>
              <a:ext uri="{FF2B5EF4-FFF2-40B4-BE49-F238E27FC236}">
                <a16:creationId xmlns:a16="http://schemas.microsoft.com/office/drawing/2014/main" id="{1496E805-0009-43F2-95E0-A19FDD182BE7}"/>
              </a:ext>
            </a:extLst>
          </p:cNvPr>
          <p:cNvSpPr>
            <a:spLocks noGrp="1"/>
          </p:cNvSpPr>
          <p:nvPr>
            <p:ph idx="1"/>
          </p:nvPr>
        </p:nvSpPr>
        <p:spPr>
          <a:xfrm>
            <a:off x="3727079" y="1278289"/>
            <a:ext cx="4591421" cy="4189214"/>
          </a:xfrm>
        </p:spPr>
        <p:txBody>
          <a:bodyPr anchor="ctr">
            <a:normAutofit/>
          </a:bodyPr>
          <a:lstStyle/>
          <a:p>
            <a:pPr marL="0" indent="0">
              <a:lnSpc>
                <a:spcPct val="90000"/>
              </a:lnSpc>
              <a:buNone/>
            </a:pPr>
            <a:r>
              <a:rPr lang="en-GB" sz="1800" dirty="0">
                <a:effectLst/>
                <a:latin typeface="Times New Roman" panose="02020603050405020304" pitchFamily="18" charset="0"/>
                <a:ea typeface="Times New Roman" panose="02020603050405020304" pitchFamily="18" charset="0"/>
              </a:rPr>
              <a:t>The first wave of folk horror extended from roughly 1968 to 1979 ... The second wave began in roughly 2008 … [and] has moved in two directions— forward, shaping new incarnations, as well as backward, revisiting and reworking the defining folk horror texts from the late 1960s and 1970s. </a:t>
            </a:r>
          </a:p>
          <a:p>
            <a:pPr marL="0" indent="0">
              <a:lnSpc>
                <a:spcPct val="90000"/>
              </a:lnSpc>
              <a:buNone/>
            </a:pPr>
            <a:endParaRPr lang="en-GB" sz="2400" dirty="0">
              <a:latin typeface="Times New Roman" panose="02020603050405020304" pitchFamily="18" charset="0"/>
              <a:ea typeface="Times New Roman" panose="02020603050405020304" pitchFamily="18" charset="0"/>
            </a:endParaRPr>
          </a:p>
          <a:p>
            <a:pPr marL="0" indent="0">
              <a:lnSpc>
                <a:spcPct val="90000"/>
              </a:lnSpc>
              <a:buNone/>
            </a:pPr>
            <a:r>
              <a:rPr lang="en-GB" sz="1600" dirty="0">
                <a:effectLst/>
                <a:latin typeface="Times New Roman" panose="02020603050405020304" pitchFamily="18" charset="0"/>
                <a:ea typeface="Times New Roman" panose="02020603050405020304" pitchFamily="18" charset="0"/>
              </a:rPr>
              <a:t>Keetley, D (2020) Defining Folk Horror, Revenant Journal, 1</a:t>
            </a:r>
          </a:p>
        </p:txBody>
      </p:sp>
      <p:pic>
        <p:nvPicPr>
          <p:cNvPr id="4" name="Audio 3">
            <a:hlinkClick r:id="" action="ppaction://media"/>
            <a:extLst>
              <a:ext uri="{FF2B5EF4-FFF2-40B4-BE49-F238E27FC236}">
                <a16:creationId xmlns:a16="http://schemas.microsoft.com/office/drawing/2014/main" id="{C58DB81B-5148-43C3-8749-F817582AD5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pic>
        <p:nvPicPr>
          <p:cNvPr id="3" name="Picture 2">
            <a:extLst>
              <a:ext uri="{FF2B5EF4-FFF2-40B4-BE49-F238E27FC236}">
                <a16:creationId xmlns:a16="http://schemas.microsoft.com/office/drawing/2014/main" id="{F319496B-EA4F-A79D-3BE4-CD54476A4A01}"/>
              </a:ext>
            </a:extLst>
          </p:cNvPr>
          <p:cNvPicPr>
            <a:picLocks noChangeAspect="1"/>
          </p:cNvPicPr>
          <p:nvPr/>
        </p:nvPicPr>
        <p:blipFill rotWithShape="1">
          <a:blip r:embed="rId5"/>
          <a:srcRect t="9401" b="16049"/>
          <a:stretch/>
        </p:blipFill>
        <p:spPr>
          <a:xfrm>
            <a:off x="-6237" y="1309018"/>
            <a:ext cx="3429000" cy="383448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C1AB2FC-7F0D-EB82-781E-3D30BDF5D6A4}"/>
              </a:ext>
            </a:extLst>
          </p:cNvPr>
          <p:cNvPicPr>
            <a:picLocks noChangeAspect="1"/>
          </p:cNvPicPr>
          <p:nvPr/>
        </p:nvPicPr>
        <p:blipFill rotWithShape="1">
          <a:blip r:embed="rId6">
            <a:extLst>
              <a:ext uri="{28A0092B-C50C-407E-A947-70E740481C1C}">
                <a14:useLocalDpi xmlns:a14="http://schemas.microsoft.com/office/drawing/2010/main" val="0"/>
              </a:ext>
            </a:extLst>
          </a:blip>
          <a:srcRect l="-234" t="40159" r="234" b="-16707"/>
          <a:stretch/>
        </p:blipFill>
        <p:spPr>
          <a:xfrm>
            <a:off x="-6237" y="2936"/>
            <a:ext cx="9144000" cy="1838674"/>
          </a:xfrm>
          <a:prstGeom prst="rect">
            <a:avLst/>
          </a:prstGeom>
        </p:spPr>
      </p:pic>
    </p:spTree>
    <p:extLst>
      <p:ext uri="{BB962C8B-B14F-4D97-AF65-F5344CB8AC3E}">
        <p14:creationId xmlns:p14="http://schemas.microsoft.com/office/powerpoint/2010/main" val="3875079483"/>
      </p:ext>
    </p:extLst>
  </p:cSld>
  <p:clrMapOvr>
    <a:masterClrMapping/>
  </p:clrMapOvr>
  <mc:AlternateContent xmlns:mc="http://schemas.openxmlformats.org/markup-compatibility/2006" xmlns:p14="http://schemas.microsoft.com/office/powerpoint/2010/main">
    <mc:Choice Requires="p14">
      <p:transition spd="slow" p14:dur="2000" advClick="0" advTm="53103"/>
    </mc:Choice>
    <mc:Fallback xmlns="">
      <p:transition spd="slow" advClick="0" advTm="53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1" name="Rectangle 309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759EB0A-6645-4DA6-9F83-C32C5207B989}"/>
              </a:ext>
            </a:extLst>
          </p:cNvPr>
          <p:cNvPicPr>
            <a:picLocks noChangeAspect="1"/>
          </p:cNvPicPr>
          <p:nvPr/>
        </p:nvPicPr>
        <p:blipFill rotWithShape="1">
          <a:blip r:embed="rId4"/>
          <a:srcRect t="12260" r="-1" b="10380"/>
          <a:stretch/>
        </p:blipFill>
        <p:spPr>
          <a:xfrm>
            <a:off x="452753" y="10"/>
            <a:ext cx="8691247" cy="5143488"/>
          </a:xfrm>
          <a:prstGeom prst="rect">
            <a:avLst/>
          </a:prstGeom>
        </p:spPr>
      </p:pic>
      <p:sp>
        <p:nvSpPr>
          <p:cNvPr id="3093" name="Rectangle 309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51435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4986" y="541353"/>
            <a:ext cx="2906015" cy="1610640"/>
          </a:xfrm>
        </p:spPr>
        <p:txBody>
          <a:bodyPr>
            <a:normAutofit/>
          </a:bodyPr>
          <a:lstStyle/>
          <a:p>
            <a:pPr>
              <a:lnSpc>
                <a:spcPct val="90000"/>
              </a:lnSpc>
            </a:pPr>
            <a:r>
              <a:rPr lang="en-GB" sz="3400" dirty="0">
                <a:solidFill>
                  <a:schemeClr val="bg1"/>
                </a:solidFill>
              </a:rPr>
              <a:t>Folk Horror -  Conflicts</a:t>
            </a:r>
          </a:p>
        </p:txBody>
      </p:sp>
      <p:sp>
        <p:nvSpPr>
          <p:cNvPr id="3095" name="Rectangle 309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5228" cy="24254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7" name="Group 309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54864"/>
            <a:ext cx="884223" cy="174721"/>
            <a:chOff x="1188720" y="73152"/>
            <a:chExt cx="1178966" cy="232963"/>
          </a:xfrm>
        </p:grpSpPr>
        <p:sp>
          <p:nvSpPr>
            <p:cNvPr id="309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19" name="Rectangle 311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25488"/>
            <a:ext cx="455228" cy="271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74986" y="2534984"/>
            <a:ext cx="2906014" cy="2389769"/>
          </a:xfrm>
        </p:spPr>
        <p:txBody>
          <a:bodyPr anchor="ctr">
            <a:normAutofit/>
          </a:bodyPr>
          <a:lstStyle/>
          <a:p>
            <a:pPr marL="0" indent="0">
              <a:buNone/>
            </a:pPr>
            <a:r>
              <a:rPr lang="en-GB" sz="1400" dirty="0">
                <a:solidFill>
                  <a:schemeClr val="bg1"/>
                </a:solidFill>
              </a:rPr>
              <a:t>Themes:</a:t>
            </a:r>
          </a:p>
          <a:p>
            <a:r>
              <a:rPr lang="en-GB" sz="1400" dirty="0">
                <a:solidFill>
                  <a:schemeClr val="bg1"/>
                </a:solidFill>
              </a:rPr>
              <a:t>Rural and Urban</a:t>
            </a:r>
          </a:p>
          <a:p>
            <a:r>
              <a:rPr lang="en-GB" sz="1400" dirty="0">
                <a:solidFill>
                  <a:schemeClr val="bg1"/>
                </a:solidFill>
              </a:rPr>
              <a:t>Rural spaces as threatening</a:t>
            </a:r>
          </a:p>
          <a:p>
            <a:r>
              <a:rPr lang="en-GB" sz="1400" dirty="0">
                <a:solidFill>
                  <a:schemeClr val="bg1"/>
                </a:solidFill>
              </a:rPr>
              <a:t>Tradition and ‘Progress’</a:t>
            </a:r>
          </a:p>
          <a:p>
            <a:r>
              <a:rPr lang="en-GB" sz="1400" dirty="0">
                <a:solidFill>
                  <a:schemeClr val="bg1"/>
                </a:solidFill>
              </a:rPr>
              <a:t>Manual and Mechanical</a:t>
            </a:r>
          </a:p>
          <a:p>
            <a:r>
              <a:rPr lang="en-GB" sz="1400" dirty="0">
                <a:solidFill>
                  <a:schemeClr val="bg1"/>
                </a:solidFill>
              </a:rPr>
              <a:t>Past and Future</a:t>
            </a:r>
          </a:p>
          <a:p>
            <a:r>
              <a:rPr lang="en-GB" sz="1400" dirty="0">
                <a:solidFill>
                  <a:schemeClr val="bg1"/>
                </a:solidFill>
              </a:rPr>
              <a:t>Belief - Pagan and Christian</a:t>
            </a:r>
          </a:p>
          <a:p>
            <a:r>
              <a:rPr lang="en-GB" sz="1400" dirty="0">
                <a:solidFill>
                  <a:schemeClr val="bg1"/>
                </a:solidFill>
              </a:rPr>
              <a:t>The belief in folklore</a:t>
            </a:r>
          </a:p>
          <a:p>
            <a:pPr marL="0" indent="0">
              <a:buNone/>
            </a:pPr>
            <a:endParaRPr lang="en-GB" sz="1400" dirty="0">
              <a:solidFill>
                <a:schemeClr val="bg1"/>
              </a:solidFill>
            </a:endParaRPr>
          </a:p>
        </p:txBody>
      </p:sp>
      <p:pic>
        <p:nvPicPr>
          <p:cNvPr id="5" name="Audio 4">
            <a:hlinkClick r:id="" action="ppaction://media"/>
            <a:extLst>
              <a:ext uri="{FF2B5EF4-FFF2-40B4-BE49-F238E27FC236}">
                <a16:creationId xmlns:a16="http://schemas.microsoft.com/office/drawing/2014/main" id="{A15BA492-9C67-4FFD-873C-6414ED2B54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77182113"/>
      </p:ext>
    </p:extLst>
  </p:cSld>
  <p:clrMapOvr>
    <a:masterClrMapping/>
  </p:clrMapOvr>
  <mc:AlternateContent xmlns:mc="http://schemas.openxmlformats.org/markup-compatibility/2006" xmlns:p14="http://schemas.microsoft.com/office/powerpoint/2010/main">
    <mc:Choice Requires="p14">
      <p:transition spd="slow" p14:dur="2000" advClick="0" advTm="40436"/>
    </mc:Choice>
    <mc:Fallback xmlns="">
      <p:transition spd="slow" advClick="0" advTm="40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241299"/>
            <a:ext cx="5293730" cy="14731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19A83C-6A17-47FC-B18F-C54990F3D569}"/>
              </a:ext>
            </a:extLst>
          </p:cNvPr>
          <p:cNvSpPr txBox="1"/>
          <p:nvPr/>
        </p:nvSpPr>
        <p:spPr>
          <a:xfrm>
            <a:off x="393192" y="368445"/>
            <a:ext cx="4945642" cy="121890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450"/>
              </a:spcAft>
            </a:pPr>
            <a:r>
              <a:rPr lang="en-US" sz="4400" kern="1200">
                <a:solidFill>
                  <a:srgbClr val="FFFFFF"/>
                </a:solidFill>
                <a:latin typeface="+mj-lt"/>
                <a:ea typeface="+mj-ea"/>
                <a:cs typeface="+mj-cs"/>
              </a:rPr>
              <a:t>Victorian Origins</a:t>
            </a:r>
          </a:p>
        </p:txBody>
      </p:sp>
      <p:pic>
        <p:nvPicPr>
          <p:cNvPr id="4" name="Picture 3">
            <a:extLst>
              <a:ext uri="{FF2B5EF4-FFF2-40B4-BE49-F238E27FC236}">
                <a16:creationId xmlns:a16="http://schemas.microsoft.com/office/drawing/2014/main" id="{344B8B3E-9B72-4C9D-8112-74024393E904}"/>
              </a:ext>
            </a:extLst>
          </p:cNvPr>
          <p:cNvPicPr>
            <a:picLocks noChangeAspect="1"/>
          </p:cNvPicPr>
          <p:nvPr/>
        </p:nvPicPr>
        <p:blipFill rotWithShape="1">
          <a:blip r:embed="rId4"/>
          <a:srcRect r="-5" b="18517"/>
          <a:stretch/>
        </p:blipFill>
        <p:spPr>
          <a:xfrm>
            <a:off x="245660" y="1841177"/>
            <a:ext cx="2582101" cy="3060191"/>
          </a:xfrm>
          <a:prstGeom prst="rect">
            <a:avLst/>
          </a:prstGeom>
        </p:spPr>
      </p:pic>
      <p:pic>
        <p:nvPicPr>
          <p:cNvPr id="5" name="Picture 4">
            <a:extLst>
              <a:ext uri="{FF2B5EF4-FFF2-40B4-BE49-F238E27FC236}">
                <a16:creationId xmlns:a16="http://schemas.microsoft.com/office/drawing/2014/main" id="{93F508C4-3747-4981-AAB2-D6694410F706}"/>
              </a:ext>
            </a:extLst>
          </p:cNvPr>
          <p:cNvPicPr>
            <a:picLocks noChangeAspect="1"/>
          </p:cNvPicPr>
          <p:nvPr/>
        </p:nvPicPr>
        <p:blipFill rotWithShape="1">
          <a:blip r:embed="rId5"/>
          <a:srcRect t="11001" r="1" b="15224"/>
          <a:stretch/>
        </p:blipFill>
        <p:spPr>
          <a:xfrm>
            <a:off x="2956696" y="1841176"/>
            <a:ext cx="2582102" cy="3060191"/>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241299"/>
            <a:ext cx="3234970" cy="46609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5F7D90A-CDB0-4487-80FC-0EE3E819F7D7}"/>
              </a:ext>
            </a:extLst>
          </p:cNvPr>
          <p:cNvSpPr>
            <a:spLocks noGrp="1"/>
          </p:cNvSpPr>
          <p:nvPr>
            <p:ph idx="1"/>
          </p:nvPr>
        </p:nvSpPr>
        <p:spPr>
          <a:xfrm>
            <a:off x="5968480" y="572642"/>
            <a:ext cx="2633472" cy="3998214"/>
          </a:xfrm>
        </p:spPr>
        <p:txBody>
          <a:bodyPr vert="horz" lIns="91440" tIns="45720" rIns="91440" bIns="45720" rtlCol="0" anchor="ctr">
            <a:normAutofit/>
          </a:bodyPr>
          <a:lstStyle/>
          <a:p>
            <a:pPr marL="0" indent="-228600">
              <a:lnSpc>
                <a:spcPct val="90000"/>
              </a:lnSpc>
            </a:pPr>
            <a:r>
              <a:rPr lang="en-US" sz="1800" dirty="0">
                <a:solidFill>
                  <a:srgbClr val="FFFFFF"/>
                </a:solidFill>
              </a:rPr>
              <a:t>MR James – A Warning to the Curious/Oh, Whistle My Lad  and I’ll Come To You</a:t>
            </a:r>
            <a:endParaRPr lang="en-US" sz="1800">
              <a:solidFill>
                <a:srgbClr val="FFFFFF"/>
              </a:solidFill>
            </a:endParaRPr>
          </a:p>
          <a:p>
            <a:pPr marL="0" indent="-228600">
              <a:lnSpc>
                <a:spcPct val="90000"/>
              </a:lnSpc>
            </a:pPr>
            <a:endParaRPr lang="en-US" sz="1800">
              <a:solidFill>
                <a:srgbClr val="FFFFFF"/>
              </a:solidFill>
            </a:endParaRPr>
          </a:p>
          <a:p>
            <a:pPr marL="0" indent="-228600">
              <a:lnSpc>
                <a:spcPct val="90000"/>
              </a:lnSpc>
            </a:pPr>
            <a:r>
              <a:rPr lang="en-US" sz="1800" dirty="0">
                <a:solidFill>
                  <a:srgbClr val="FFFFFF"/>
                </a:solidFill>
              </a:rPr>
              <a:t>Algernon Blackwood – The Centaur/The Willows/The Wendigo</a:t>
            </a:r>
            <a:endParaRPr lang="en-US" sz="1800">
              <a:solidFill>
                <a:srgbClr val="FFFFFF"/>
              </a:solidFill>
            </a:endParaRPr>
          </a:p>
          <a:p>
            <a:pPr marL="0" indent="-228600">
              <a:lnSpc>
                <a:spcPct val="90000"/>
              </a:lnSpc>
            </a:pPr>
            <a:endParaRPr lang="en-US" sz="1800">
              <a:solidFill>
                <a:srgbClr val="FFFFFF"/>
              </a:solidFill>
            </a:endParaRPr>
          </a:p>
          <a:p>
            <a:pPr marL="0" indent="-228600">
              <a:lnSpc>
                <a:spcPct val="90000"/>
              </a:lnSpc>
            </a:pPr>
            <a:r>
              <a:rPr lang="en-US" sz="1800" dirty="0">
                <a:solidFill>
                  <a:srgbClr val="FFFFFF"/>
                </a:solidFill>
              </a:rPr>
              <a:t>Arthur Machen – The Great God Pan</a:t>
            </a:r>
            <a:endParaRPr lang="en-US" sz="1800">
              <a:solidFill>
                <a:srgbClr val="FFFFFF"/>
              </a:solidFill>
            </a:endParaRPr>
          </a:p>
          <a:p>
            <a:pPr marL="0" indent="-228600">
              <a:lnSpc>
                <a:spcPct val="90000"/>
              </a:lnSpc>
            </a:pPr>
            <a:endParaRPr lang="en-US" sz="1800">
              <a:solidFill>
                <a:srgbClr val="FFFFFF"/>
              </a:solidFill>
            </a:endParaRPr>
          </a:p>
          <a:p>
            <a:pPr marL="0" indent="-228600">
              <a:lnSpc>
                <a:spcPct val="90000"/>
              </a:lnSpc>
            </a:pPr>
            <a:r>
              <a:rPr lang="en-US" sz="1800" dirty="0">
                <a:solidFill>
                  <a:srgbClr val="FFFFFF"/>
                </a:solidFill>
              </a:rPr>
              <a:t>Margery Lawrence – The Terraces of Night</a:t>
            </a:r>
            <a:endParaRPr lang="en-US" sz="1800">
              <a:solidFill>
                <a:srgbClr val="FFFFFF"/>
              </a:solidFill>
            </a:endParaRPr>
          </a:p>
          <a:p>
            <a:pPr indent="-228600">
              <a:lnSpc>
                <a:spcPct val="90000"/>
              </a:lnSpc>
            </a:pPr>
            <a:endParaRPr lang="en-US" sz="1800">
              <a:solidFill>
                <a:srgbClr val="FFFFFF"/>
              </a:solidFill>
            </a:endParaRPr>
          </a:p>
        </p:txBody>
      </p:sp>
      <p:pic>
        <p:nvPicPr>
          <p:cNvPr id="7" name="Audio 6">
            <a:hlinkClick r:id="" action="ppaction://media"/>
            <a:extLst>
              <a:ext uri="{FF2B5EF4-FFF2-40B4-BE49-F238E27FC236}">
                <a16:creationId xmlns:a16="http://schemas.microsoft.com/office/drawing/2014/main" id="{866BE191-CB27-439C-9FD9-1E35AFAB6A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189252151"/>
      </p:ext>
    </p:extLst>
  </p:cSld>
  <p:clrMapOvr>
    <a:masterClrMapping/>
  </p:clrMapOvr>
  <mc:AlternateContent xmlns:mc="http://schemas.openxmlformats.org/markup-compatibility/2006" xmlns:p14="http://schemas.microsoft.com/office/powerpoint/2010/main">
    <mc:Choice Requires="p14">
      <p:transition spd="slow" p14:dur="2000" advClick="0" advTm="25139"/>
    </mc:Choice>
    <mc:Fallback xmlns="">
      <p:transition spd="slow" advClick="0" advTm="25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51491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3581" y="514350"/>
            <a:ext cx="3264837" cy="1105999"/>
          </a:xfrm>
        </p:spPr>
        <p:txBody>
          <a:bodyPr anchor="b">
            <a:normAutofit fontScale="90000"/>
          </a:bodyPr>
          <a:lstStyle/>
          <a:p>
            <a:pPr>
              <a:lnSpc>
                <a:spcPct val="90000"/>
              </a:lnSpc>
            </a:pPr>
            <a:r>
              <a:rPr lang="en-GB" sz="2000" dirty="0">
                <a:solidFill>
                  <a:srgbClr val="595959"/>
                </a:solidFill>
              </a:rPr>
              <a:t>Scovell’s Folk Horror Chain:</a:t>
            </a:r>
            <a:br>
              <a:rPr lang="en-GB" sz="2000" dirty="0">
                <a:solidFill>
                  <a:srgbClr val="595959"/>
                </a:solidFill>
                <a:cs typeface="Calibri"/>
              </a:rPr>
            </a:br>
            <a:br>
              <a:rPr lang="en-GB" sz="2000" dirty="0"/>
            </a:br>
            <a:r>
              <a:rPr lang="en-GB" sz="2000" dirty="0">
                <a:solidFill>
                  <a:srgbClr val="595959"/>
                </a:solidFill>
              </a:rPr>
              <a:t>The ambiguity of ‘happening and summoning’.</a:t>
            </a:r>
          </a:p>
        </p:txBody>
      </p:sp>
      <p:pic>
        <p:nvPicPr>
          <p:cNvPr id="5" name="Picture 4">
            <a:extLst>
              <a:ext uri="{FF2B5EF4-FFF2-40B4-BE49-F238E27FC236}">
                <a16:creationId xmlns:a16="http://schemas.microsoft.com/office/drawing/2014/main" id="{AA63C373-A376-4978-8689-235ED9C59633}"/>
              </a:ext>
            </a:extLst>
          </p:cNvPr>
          <p:cNvPicPr>
            <a:picLocks noChangeAspect="1"/>
          </p:cNvPicPr>
          <p:nvPr/>
        </p:nvPicPr>
        <p:blipFill rotWithShape="1">
          <a:blip r:embed="rId4"/>
          <a:srcRect l="56299" t="45967" r="28738" b="20141"/>
          <a:stretch/>
        </p:blipFill>
        <p:spPr>
          <a:xfrm>
            <a:off x="4787806" y="709730"/>
            <a:ext cx="4203411" cy="3715567"/>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1414611271"/>
              </p:ext>
            </p:extLst>
          </p:nvPr>
        </p:nvGraphicFramePr>
        <p:xfrm>
          <a:off x="653581" y="1835502"/>
          <a:ext cx="3264837" cy="28278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2A824D7C-CDC2-4CC4-836D-55FCE88A51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75303071"/>
      </p:ext>
    </p:extLst>
  </p:cSld>
  <p:clrMapOvr>
    <a:masterClrMapping/>
  </p:clrMapOvr>
  <mc:AlternateContent xmlns:mc="http://schemas.openxmlformats.org/markup-compatibility/2006" xmlns:p14="http://schemas.microsoft.com/office/powerpoint/2010/main">
    <mc:Choice Requires="p14">
      <p:transition spd="slow" p14:dur="2000" advClick="0" advTm="76915"/>
    </mc:Choice>
    <mc:Fallback xmlns="">
      <p:transition spd="slow" advClick="0" advTm="76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2">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D0301B9-849F-4DDF-8E1E-A8417C125F65}"/>
              </a:ext>
            </a:extLst>
          </p:cNvPr>
          <p:cNvPicPr>
            <a:picLocks noChangeAspect="1"/>
          </p:cNvPicPr>
          <p:nvPr/>
        </p:nvPicPr>
        <p:blipFill rotWithShape="1">
          <a:blip r:embed="rId4">
            <a:alphaModFix amt="60000"/>
          </a:blip>
          <a:srcRect t="19355"/>
          <a:stretch/>
        </p:blipFill>
        <p:spPr>
          <a:xfrm>
            <a:off x="-2286" y="10"/>
            <a:ext cx="9143980" cy="5143490"/>
          </a:xfrm>
          <a:prstGeom prst="rect">
            <a:avLst/>
          </a:prstGeom>
        </p:spPr>
      </p:pic>
      <p:sp>
        <p:nvSpPr>
          <p:cNvPr id="5" name="TextBox 4">
            <a:extLst>
              <a:ext uri="{FF2B5EF4-FFF2-40B4-BE49-F238E27FC236}">
                <a16:creationId xmlns:a16="http://schemas.microsoft.com/office/drawing/2014/main" id="{886F1742-219F-4F4B-AE09-CDB8B1525512}"/>
              </a:ext>
            </a:extLst>
          </p:cNvPr>
          <p:cNvSpPr txBox="1"/>
          <p:nvPr/>
        </p:nvSpPr>
        <p:spPr>
          <a:xfrm>
            <a:off x="107504" y="339502"/>
            <a:ext cx="8784975" cy="2378568"/>
          </a:xfrm>
          <a:prstGeom prst="rect">
            <a:avLst/>
          </a:prstGeom>
        </p:spPr>
        <p:txBody>
          <a:bodyPr vert="horz" lIns="91440" tIns="45720" rIns="91440" bIns="45720" rtlCol="0">
            <a:normAutofit/>
          </a:bodyPr>
          <a:lstStyle/>
          <a:p>
            <a:pPr marL="228600">
              <a:lnSpc>
                <a:spcPct val="90000"/>
              </a:lnSpc>
              <a:spcAft>
                <a:spcPts val="600"/>
              </a:spcAft>
            </a:pPr>
            <a:r>
              <a:rPr lang="en-US" sz="2000" b="1" dirty="0">
                <a:solidFill>
                  <a:srgbClr val="FFFFFF"/>
                </a:solidFill>
                <a:effectLst/>
              </a:rPr>
              <a:t>Happening and Summoning:</a:t>
            </a:r>
          </a:p>
          <a:p>
            <a:pPr marL="228600">
              <a:lnSpc>
                <a:spcPct val="90000"/>
              </a:lnSpc>
              <a:spcAft>
                <a:spcPts val="600"/>
              </a:spcAft>
            </a:pPr>
            <a:endParaRPr lang="en-US" sz="2000" b="1" dirty="0">
              <a:solidFill>
                <a:srgbClr val="FFFFFF"/>
              </a:solidFill>
            </a:endParaRPr>
          </a:p>
          <a:p>
            <a:pPr marL="228600">
              <a:lnSpc>
                <a:spcPct val="90000"/>
              </a:lnSpc>
              <a:spcAft>
                <a:spcPts val="600"/>
              </a:spcAft>
            </a:pPr>
            <a:r>
              <a:rPr lang="en-US" sz="2000" b="1" dirty="0">
                <a:solidFill>
                  <a:srgbClr val="FFFFFF"/>
                </a:solidFill>
                <a:effectLst/>
              </a:rPr>
              <a:t>As in much of folk horror, landscape, as Adam </a:t>
            </a:r>
            <a:r>
              <a:rPr lang="en-US" sz="2000" b="1" dirty="0" err="1">
                <a:solidFill>
                  <a:srgbClr val="FFFFFF"/>
                </a:solidFill>
                <a:effectLst/>
              </a:rPr>
              <a:t>Scovell</a:t>
            </a:r>
            <a:r>
              <a:rPr lang="en-US" sz="2000" b="1" dirty="0">
                <a:solidFill>
                  <a:srgbClr val="FFFFFF"/>
                </a:solidFill>
                <a:effectLst/>
              </a:rPr>
              <a:t> comments is: ‘essentially the first link, where elements within its topography have adverse effects on the social and moral identity of its inhabitants’.</a:t>
            </a:r>
          </a:p>
        </p:txBody>
      </p:sp>
      <p:pic>
        <p:nvPicPr>
          <p:cNvPr id="2" name="Audio 1">
            <a:hlinkClick r:id="" action="ppaction://media"/>
            <a:extLst>
              <a:ext uri="{FF2B5EF4-FFF2-40B4-BE49-F238E27FC236}">
                <a16:creationId xmlns:a16="http://schemas.microsoft.com/office/drawing/2014/main" id="{97FC6412-6B2B-4F20-AB8E-9217CE8B80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93453906"/>
      </p:ext>
    </p:extLst>
  </p:cSld>
  <p:clrMapOvr>
    <a:masterClrMapping/>
  </p:clrMapOvr>
  <mc:AlternateContent xmlns:mc="http://schemas.openxmlformats.org/markup-compatibility/2006" xmlns:p14="http://schemas.microsoft.com/office/powerpoint/2010/main">
    <mc:Choice Requires="p14">
      <p:transition spd="slow" p14:dur="2000" advClick="0" advTm="67208"/>
    </mc:Choice>
    <mc:Fallback xmlns="">
      <p:transition spd="slow" advClick="0" advTm="6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74FDB83F4D314785B5B7ADFC918C4C" ma:contentTypeVersion="4" ma:contentTypeDescription="Create a new document." ma:contentTypeScope="" ma:versionID="6148d8598185ddf39b97a9fcc5f3678e">
  <xsd:schema xmlns:xsd="http://www.w3.org/2001/XMLSchema" xmlns:xs="http://www.w3.org/2001/XMLSchema" xmlns:p="http://schemas.microsoft.com/office/2006/metadata/properties" xmlns:ns2="fc246d45-50ba-4e1a-963b-61a8a0248dab" targetNamespace="http://schemas.microsoft.com/office/2006/metadata/properties" ma:root="true" ma:fieldsID="de97abdefdf2e58ae8be5f1d2d9e6a2f" ns2:_="">
    <xsd:import namespace="fc246d45-50ba-4e1a-963b-61a8a0248d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246d45-50ba-4e1a-963b-61a8a0248d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F3183B-A111-4F3D-871B-E638DC59AE48}">
  <ds:schemaRefs>
    <ds:schemaRef ds:uri="http://schemas.microsoft.com/sharepoint/v3/contenttype/forms"/>
  </ds:schemaRefs>
</ds:datastoreItem>
</file>

<file path=customXml/itemProps2.xml><?xml version="1.0" encoding="utf-8"?>
<ds:datastoreItem xmlns:ds="http://schemas.openxmlformats.org/officeDocument/2006/customXml" ds:itemID="{DD38C664-4C16-4A6D-BD35-D7CEDD307492}">
  <ds:schemaRefs>
    <ds:schemaRef ds:uri="fc246d45-50ba-4e1a-963b-61a8a0248dab"/>
    <ds:schemaRef ds:uri="http://schemas.microsoft.com/office/2006/metadata/properties"/>
    <ds:schemaRef ds:uri="http://schemas.microsoft.com/office/2006/documentManagement/types"/>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7617F7F0-A636-403E-99EF-E32A53CC24DE}">
  <ds:schemaRefs>
    <ds:schemaRef ds:uri="fc246d45-50ba-4e1a-963b-61a8a0248d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1328</Words>
  <Application>Microsoft Office PowerPoint</Application>
  <PresentationFormat>On-screen Show (16:9)</PresentationFormat>
  <Paragraphs>110</Paragraphs>
  <Slides>24</Slides>
  <Notes>0</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Symbol</vt:lpstr>
      <vt:lpstr>Times New Roman</vt:lpstr>
      <vt:lpstr>Tw Cen MT</vt:lpstr>
      <vt:lpstr>Office Theme</vt:lpstr>
      <vt:lpstr>PowerPoint Presentation</vt:lpstr>
      <vt:lpstr>PowerPoint Presentation</vt:lpstr>
      <vt:lpstr>Folk Horror: Definitions</vt:lpstr>
      <vt:lpstr>PowerPoint Presentation</vt:lpstr>
      <vt:lpstr>PowerPoint Presentation</vt:lpstr>
      <vt:lpstr>Folk Horror -  Conflicts</vt:lpstr>
      <vt:lpstr>PowerPoint Presentation</vt:lpstr>
      <vt:lpstr>Scovell’s Folk Horror Chain:  The ambiguity of ‘happening and summoning’.</vt:lpstr>
      <vt:lpstr>PowerPoint Presentation</vt:lpstr>
      <vt:lpstr>Happening and Summoning</vt:lpstr>
      <vt:lpstr>PowerPoint Presentation</vt:lpstr>
      <vt:lpstr>PowerPoint Presentation</vt:lpstr>
      <vt:lpstr>Hardy and Heritage</vt:lpstr>
      <vt:lpstr>PowerPoint Presentation</vt:lpstr>
      <vt:lpstr>PowerPoint Presentation</vt:lpstr>
      <vt:lpstr>PowerPoint Presentation</vt:lpstr>
      <vt:lpstr>PowerPoint Presentation</vt:lpstr>
      <vt:lpstr>Haunted Hardy The ‘Time-Torn Man’</vt:lpstr>
      <vt:lpstr>Cultural Bereavement</vt:lpstr>
      <vt:lpstr>‘Re-Enchantment’</vt:lpstr>
      <vt:lpstr>PowerPoint Presentation</vt:lpstr>
      <vt:lpstr>PowerPoint Presentation</vt:lpstr>
      <vt:lpstr>Towards a Hardyan Folk Horror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Robert Edgar (r.edgar)</cp:lastModifiedBy>
  <cp:revision>238</cp:revision>
  <cp:lastPrinted>2022-10-24T09:05:03Z</cp:lastPrinted>
  <dcterms:created xsi:type="dcterms:W3CDTF">2018-10-09T14:53:35Z</dcterms:created>
  <dcterms:modified xsi:type="dcterms:W3CDTF">2022-10-24T09:05:07Z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0x010100F174FDB83F4D314785B5B7ADFC918C4C</vt:lpwstr>
  </property>
</Properties>
</file>