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8" r:id="rId5"/>
    <p:sldId id="259" r:id="rId6"/>
    <p:sldId id="257" r:id="rId7"/>
    <p:sldId id="262" r:id="rId8"/>
    <p:sldId id="263" r:id="rId9"/>
    <p:sldId id="261" r:id="rId10"/>
    <p:sldId id="264"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B61F41F9-FBF9-4E8F-B054-4EB828DE81A2}">
          <p14:sldIdLst>
            <p14:sldId id="256"/>
            <p14:sldId id="258"/>
            <p14:sldId id="260"/>
            <p14:sldId id="268"/>
            <p14:sldId id="259"/>
            <p14:sldId id="257"/>
            <p14:sldId id="262"/>
            <p14:sldId id="263"/>
            <p14:sldId id="261"/>
            <p14:sldId id="264"/>
            <p14:sldId id="266"/>
            <p14:sldId id="26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14" d="100"/>
          <a:sy n="114" d="100"/>
        </p:scale>
        <p:origin x="18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8F3AB-4F22-D85B-BB17-75E312F73A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8BD1C6-0121-F794-3ECE-F9FF527AB3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71FA8BB-FE37-1A41-E672-7BFF72E47A79}"/>
              </a:ext>
            </a:extLst>
          </p:cNvPr>
          <p:cNvSpPr>
            <a:spLocks noGrp="1"/>
          </p:cNvSpPr>
          <p:nvPr>
            <p:ph type="dt" sz="half" idx="10"/>
          </p:nvPr>
        </p:nvSpPr>
        <p:spPr/>
        <p:txBody>
          <a:bodyPr/>
          <a:lstStyle/>
          <a:p>
            <a:fld id="{720C5DE6-9630-42B2-8AFB-DACDD66D56AD}" type="datetimeFigureOut">
              <a:rPr lang="en-GB" smtClean="0"/>
              <a:t>04/05/2023</a:t>
            </a:fld>
            <a:endParaRPr lang="en-GB"/>
          </a:p>
        </p:txBody>
      </p:sp>
      <p:sp>
        <p:nvSpPr>
          <p:cNvPr id="5" name="Footer Placeholder 4">
            <a:extLst>
              <a:ext uri="{FF2B5EF4-FFF2-40B4-BE49-F238E27FC236}">
                <a16:creationId xmlns:a16="http://schemas.microsoft.com/office/drawing/2014/main" id="{3D46AA67-7F25-369B-D65E-BD9B93CDF3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93ABC5-9749-7EF5-2E15-7E694B314BF7}"/>
              </a:ext>
            </a:extLst>
          </p:cNvPr>
          <p:cNvSpPr>
            <a:spLocks noGrp="1"/>
          </p:cNvSpPr>
          <p:nvPr>
            <p:ph type="sldNum" sz="quarter" idx="12"/>
          </p:nvPr>
        </p:nvSpPr>
        <p:spPr/>
        <p:txBody>
          <a:bodyPr/>
          <a:lstStyle/>
          <a:p>
            <a:fld id="{9FDBED75-6A2C-42D9-AAB4-8785AF9B9759}" type="slidenum">
              <a:rPr lang="en-GB" smtClean="0"/>
              <a:t>‹#›</a:t>
            </a:fld>
            <a:endParaRPr lang="en-GB"/>
          </a:p>
        </p:txBody>
      </p:sp>
    </p:spTree>
    <p:extLst>
      <p:ext uri="{BB962C8B-B14F-4D97-AF65-F5344CB8AC3E}">
        <p14:creationId xmlns:p14="http://schemas.microsoft.com/office/powerpoint/2010/main" val="275028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A9D4D-264B-C31E-93B5-80F0316932E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650E984-DD76-7805-4572-B536471F5B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38BD3A-FB4F-FFE2-FAE1-AD5E60D8F988}"/>
              </a:ext>
            </a:extLst>
          </p:cNvPr>
          <p:cNvSpPr>
            <a:spLocks noGrp="1"/>
          </p:cNvSpPr>
          <p:nvPr>
            <p:ph type="dt" sz="half" idx="10"/>
          </p:nvPr>
        </p:nvSpPr>
        <p:spPr/>
        <p:txBody>
          <a:bodyPr/>
          <a:lstStyle/>
          <a:p>
            <a:fld id="{720C5DE6-9630-42B2-8AFB-DACDD66D56AD}" type="datetimeFigureOut">
              <a:rPr lang="en-GB" smtClean="0"/>
              <a:t>04/05/2023</a:t>
            </a:fld>
            <a:endParaRPr lang="en-GB"/>
          </a:p>
        </p:txBody>
      </p:sp>
      <p:sp>
        <p:nvSpPr>
          <p:cNvPr id="5" name="Footer Placeholder 4">
            <a:extLst>
              <a:ext uri="{FF2B5EF4-FFF2-40B4-BE49-F238E27FC236}">
                <a16:creationId xmlns:a16="http://schemas.microsoft.com/office/drawing/2014/main" id="{59D6267D-9A4F-DD4D-E3AE-7A6ACD2DA3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AE242C-68AF-4E73-70B9-D4ADEED2F48D}"/>
              </a:ext>
            </a:extLst>
          </p:cNvPr>
          <p:cNvSpPr>
            <a:spLocks noGrp="1"/>
          </p:cNvSpPr>
          <p:nvPr>
            <p:ph type="sldNum" sz="quarter" idx="12"/>
          </p:nvPr>
        </p:nvSpPr>
        <p:spPr/>
        <p:txBody>
          <a:bodyPr/>
          <a:lstStyle/>
          <a:p>
            <a:fld id="{9FDBED75-6A2C-42D9-AAB4-8785AF9B9759}" type="slidenum">
              <a:rPr lang="en-GB" smtClean="0"/>
              <a:t>‹#›</a:t>
            </a:fld>
            <a:endParaRPr lang="en-GB"/>
          </a:p>
        </p:txBody>
      </p:sp>
    </p:spTree>
    <p:extLst>
      <p:ext uri="{BB962C8B-B14F-4D97-AF65-F5344CB8AC3E}">
        <p14:creationId xmlns:p14="http://schemas.microsoft.com/office/powerpoint/2010/main" val="4112350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F9C8B4-9FD6-A524-EE73-CCB51538909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F3BE39-F46A-AF98-00E2-9DBB2BB1EC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E2E747-921D-73E5-08F2-1C7590D2CCC8}"/>
              </a:ext>
            </a:extLst>
          </p:cNvPr>
          <p:cNvSpPr>
            <a:spLocks noGrp="1"/>
          </p:cNvSpPr>
          <p:nvPr>
            <p:ph type="dt" sz="half" idx="10"/>
          </p:nvPr>
        </p:nvSpPr>
        <p:spPr/>
        <p:txBody>
          <a:bodyPr/>
          <a:lstStyle/>
          <a:p>
            <a:fld id="{720C5DE6-9630-42B2-8AFB-DACDD66D56AD}" type="datetimeFigureOut">
              <a:rPr lang="en-GB" smtClean="0"/>
              <a:t>04/05/2023</a:t>
            </a:fld>
            <a:endParaRPr lang="en-GB"/>
          </a:p>
        </p:txBody>
      </p:sp>
      <p:sp>
        <p:nvSpPr>
          <p:cNvPr id="5" name="Footer Placeholder 4">
            <a:extLst>
              <a:ext uri="{FF2B5EF4-FFF2-40B4-BE49-F238E27FC236}">
                <a16:creationId xmlns:a16="http://schemas.microsoft.com/office/drawing/2014/main" id="{D2039B65-C1C9-792D-E19F-5EA57F146D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4F53D2-2F9D-C5D8-D4AB-4D1B55270346}"/>
              </a:ext>
            </a:extLst>
          </p:cNvPr>
          <p:cNvSpPr>
            <a:spLocks noGrp="1"/>
          </p:cNvSpPr>
          <p:nvPr>
            <p:ph type="sldNum" sz="quarter" idx="12"/>
          </p:nvPr>
        </p:nvSpPr>
        <p:spPr/>
        <p:txBody>
          <a:bodyPr/>
          <a:lstStyle/>
          <a:p>
            <a:fld id="{9FDBED75-6A2C-42D9-AAB4-8785AF9B9759}" type="slidenum">
              <a:rPr lang="en-GB" smtClean="0"/>
              <a:t>‹#›</a:t>
            </a:fld>
            <a:endParaRPr lang="en-GB"/>
          </a:p>
        </p:txBody>
      </p:sp>
    </p:spTree>
    <p:extLst>
      <p:ext uri="{BB962C8B-B14F-4D97-AF65-F5344CB8AC3E}">
        <p14:creationId xmlns:p14="http://schemas.microsoft.com/office/powerpoint/2010/main" val="386503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BFDDF-EE41-F5E3-6CEF-B93D6F7AFD1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86FF5C-A19C-C685-5D45-5EB6CFA562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3B9BE7-4F4F-65BB-E382-4A34CF581FBA}"/>
              </a:ext>
            </a:extLst>
          </p:cNvPr>
          <p:cNvSpPr>
            <a:spLocks noGrp="1"/>
          </p:cNvSpPr>
          <p:nvPr>
            <p:ph type="dt" sz="half" idx="10"/>
          </p:nvPr>
        </p:nvSpPr>
        <p:spPr/>
        <p:txBody>
          <a:bodyPr/>
          <a:lstStyle/>
          <a:p>
            <a:fld id="{720C5DE6-9630-42B2-8AFB-DACDD66D56AD}" type="datetimeFigureOut">
              <a:rPr lang="en-GB" smtClean="0"/>
              <a:t>04/05/2023</a:t>
            </a:fld>
            <a:endParaRPr lang="en-GB"/>
          </a:p>
        </p:txBody>
      </p:sp>
      <p:sp>
        <p:nvSpPr>
          <p:cNvPr id="5" name="Footer Placeholder 4">
            <a:extLst>
              <a:ext uri="{FF2B5EF4-FFF2-40B4-BE49-F238E27FC236}">
                <a16:creationId xmlns:a16="http://schemas.microsoft.com/office/drawing/2014/main" id="{3DF65AB3-AD0F-B79D-C6EA-1F6CDF6AF5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0E0007-C188-34A7-5D6D-C85A0BEB1915}"/>
              </a:ext>
            </a:extLst>
          </p:cNvPr>
          <p:cNvSpPr>
            <a:spLocks noGrp="1"/>
          </p:cNvSpPr>
          <p:nvPr>
            <p:ph type="sldNum" sz="quarter" idx="12"/>
          </p:nvPr>
        </p:nvSpPr>
        <p:spPr/>
        <p:txBody>
          <a:bodyPr/>
          <a:lstStyle/>
          <a:p>
            <a:fld id="{9FDBED75-6A2C-42D9-AAB4-8785AF9B9759}" type="slidenum">
              <a:rPr lang="en-GB" smtClean="0"/>
              <a:t>‹#›</a:t>
            </a:fld>
            <a:endParaRPr lang="en-GB"/>
          </a:p>
        </p:txBody>
      </p:sp>
    </p:spTree>
    <p:extLst>
      <p:ext uri="{BB962C8B-B14F-4D97-AF65-F5344CB8AC3E}">
        <p14:creationId xmlns:p14="http://schemas.microsoft.com/office/powerpoint/2010/main" val="3543811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7BF09-9A77-A87B-4FCF-AE9C5B63C3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C642395-F107-71D7-B8AE-AC8253F9B3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9064A3-8D4D-17CA-AAED-DE22D26ECDF0}"/>
              </a:ext>
            </a:extLst>
          </p:cNvPr>
          <p:cNvSpPr>
            <a:spLocks noGrp="1"/>
          </p:cNvSpPr>
          <p:nvPr>
            <p:ph type="dt" sz="half" idx="10"/>
          </p:nvPr>
        </p:nvSpPr>
        <p:spPr/>
        <p:txBody>
          <a:bodyPr/>
          <a:lstStyle/>
          <a:p>
            <a:fld id="{720C5DE6-9630-42B2-8AFB-DACDD66D56AD}" type="datetimeFigureOut">
              <a:rPr lang="en-GB" smtClean="0"/>
              <a:t>04/05/2023</a:t>
            </a:fld>
            <a:endParaRPr lang="en-GB"/>
          </a:p>
        </p:txBody>
      </p:sp>
      <p:sp>
        <p:nvSpPr>
          <p:cNvPr id="5" name="Footer Placeholder 4">
            <a:extLst>
              <a:ext uri="{FF2B5EF4-FFF2-40B4-BE49-F238E27FC236}">
                <a16:creationId xmlns:a16="http://schemas.microsoft.com/office/drawing/2014/main" id="{7F51B41E-877A-D48F-633D-BE92CAE1B9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943B45-D47B-206B-1C6D-6592A8A980D8}"/>
              </a:ext>
            </a:extLst>
          </p:cNvPr>
          <p:cNvSpPr>
            <a:spLocks noGrp="1"/>
          </p:cNvSpPr>
          <p:nvPr>
            <p:ph type="sldNum" sz="quarter" idx="12"/>
          </p:nvPr>
        </p:nvSpPr>
        <p:spPr/>
        <p:txBody>
          <a:bodyPr/>
          <a:lstStyle/>
          <a:p>
            <a:fld id="{9FDBED75-6A2C-42D9-AAB4-8785AF9B9759}" type="slidenum">
              <a:rPr lang="en-GB" smtClean="0"/>
              <a:t>‹#›</a:t>
            </a:fld>
            <a:endParaRPr lang="en-GB"/>
          </a:p>
        </p:txBody>
      </p:sp>
    </p:spTree>
    <p:extLst>
      <p:ext uri="{BB962C8B-B14F-4D97-AF65-F5344CB8AC3E}">
        <p14:creationId xmlns:p14="http://schemas.microsoft.com/office/powerpoint/2010/main" val="1766472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FAF35-6F7C-15F1-3744-446752AB59D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95E9D28-42CA-298D-4DE2-E6CEC20724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D787D1F-B268-A928-A99C-C1DA6B1ACE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1D63A1C-7494-4DDD-9F9D-FF981C89E63A}"/>
              </a:ext>
            </a:extLst>
          </p:cNvPr>
          <p:cNvSpPr>
            <a:spLocks noGrp="1"/>
          </p:cNvSpPr>
          <p:nvPr>
            <p:ph type="dt" sz="half" idx="10"/>
          </p:nvPr>
        </p:nvSpPr>
        <p:spPr/>
        <p:txBody>
          <a:bodyPr/>
          <a:lstStyle/>
          <a:p>
            <a:fld id="{720C5DE6-9630-42B2-8AFB-DACDD66D56AD}" type="datetimeFigureOut">
              <a:rPr lang="en-GB" smtClean="0"/>
              <a:t>04/05/2023</a:t>
            </a:fld>
            <a:endParaRPr lang="en-GB"/>
          </a:p>
        </p:txBody>
      </p:sp>
      <p:sp>
        <p:nvSpPr>
          <p:cNvPr id="6" name="Footer Placeholder 5">
            <a:extLst>
              <a:ext uri="{FF2B5EF4-FFF2-40B4-BE49-F238E27FC236}">
                <a16:creationId xmlns:a16="http://schemas.microsoft.com/office/drawing/2014/main" id="{ECFEC516-B273-CB03-ECF5-D150F56592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29293C-B530-DADE-ECBF-642C6DA976D9}"/>
              </a:ext>
            </a:extLst>
          </p:cNvPr>
          <p:cNvSpPr>
            <a:spLocks noGrp="1"/>
          </p:cNvSpPr>
          <p:nvPr>
            <p:ph type="sldNum" sz="quarter" idx="12"/>
          </p:nvPr>
        </p:nvSpPr>
        <p:spPr/>
        <p:txBody>
          <a:bodyPr/>
          <a:lstStyle/>
          <a:p>
            <a:fld id="{9FDBED75-6A2C-42D9-AAB4-8785AF9B9759}" type="slidenum">
              <a:rPr lang="en-GB" smtClean="0"/>
              <a:t>‹#›</a:t>
            </a:fld>
            <a:endParaRPr lang="en-GB"/>
          </a:p>
        </p:txBody>
      </p:sp>
    </p:spTree>
    <p:extLst>
      <p:ext uri="{BB962C8B-B14F-4D97-AF65-F5344CB8AC3E}">
        <p14:creationId xmlns:p14="http://schemas.microsoft.com/office/powerpoint/2010/main" val="1398768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14D98-A248-D84C-8586-51F33F83560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C1C5CB2-98CB-2112-CA84-086F3A1785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1A696D-912D-7832-BEB7-015B833AEA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DBFF169-AC0B-0755-43A1-22D4788097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AB8036-7B17-B96E-037A-B66734F564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2296300-75A6-8C81-8F8F-578FD8AFF186}"/>
              </a:ext>
            </a:extLst>
          </p:cNvPr>
          <p:cNvSpPr>
            <a:spLocks noGrp="1"/>
          </p:cNvSpPr>
          <p:nvPr>
            <p:ph type="dt" sz="half" idx="10"/>
          </p:nvPr>
        </p:nvSpPr>
        <p:spPr/>
        <p:txBody>
          <a:bodyPr/>
          <a:lstStyle/>
          <a:p>
            <a:fld id="{720C5DE6-9630-42B2-8AFB-DACDD66D56AD}" type="datetimeFigureOut">
              <a:rPr lang="en-GB" smtClean="0"/>
              <a:t>04/05/2023</a:t>
            </a:fld>
            <a:endParaRPr lang="en-GB"/>
          </a:p>
        </p:txBody>
      </p:sp>
      <p:sp>
        <p:nvSpPr>
          <p:cNvPr id="8" name="Footer Placeholder 7">
            <a:extLst>
              <a:ext uri="{FF2B5EF4-FFF2-40B4-BE49-F238E27FC236}">
                <a16:creationId xmlns:a16="http://schemas.microsoft.com/office/drawing/2014/main" id="{1E631D38-2246-AD12-AF88-70C7E841B44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5043929-647E-6D09-3BF0-466C60FF3F35}"/>
              </a:ext>
            </a:extLst>
          </p:cNvPr>
          <p:cNvSpPr>
            <a:spLocks noGrp="1"/>
          </p:cNvSpPr>
          <p:nvPr>
            <p:ph type="sldNum" sz="quarter" idx="12"/>
          </p:nvPr>
        </p:nvSpPr>
        <p:spPr/>
        <p:txBody>
          <a:bodyPr/>
          <a:lstStyle/>
          <a:p>
            <a:fld id="{9FDBED75-6A2C-42D9-AAB4-8785AF9B9759}" type="slidenum">
              <a:rPr lang="en-GB" smtClean="0"/>
              <a:t>‹#›</a:t>
            </a:fld>
            <a:endParaRPr lang="en-GB"/>
          </a:p>
        </p:txBody>
      </p:sp>
    </p:spTree>
    <p:extLst>
      <p:ext uri="{BB962C8B-B14F-4D97-AF65-F5344CB8AC3E}">
        <p14:creationId xmlns:p14="http://schemas.microsoft.com/office/powerpoint/2010/main" val="2878242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D69CF-D329-B4CE-EF3F-DF91AE1168B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085B533-2A41-A4C0-A173-127227BB9E9E}"/>
              </a:ext>
            </a:extLst>
          </p:cNvPr>
          <p:cNvSpPr>
            <a:spLocks noGrp="1"/>
          </p:cNvSpPr>
          <p:nvPr>
            <p:ph type="dt" sz="half" idx="10"/>
          </p:nvPr>
        </p:nvSpPr>
        <p:spPr/>
        <p:txBody>
          <a:bodyPr/>
          <a:lstStyle/>
          <a:p>
            <a:fld id="{720C5DE6-9630-42B2-8AFB-DACDD66D56AD}" type="datetimeFigureOut">
              <a:rPr lang="en-GB" smtClean="0"/>
              <a:t>04/05/2023</a:t>
            </a:fld>
            <a:endParaRPr lang="en-GB"/>
          </a:p>
        </p:txBody>
      </p:sp>
      <p:sp>
        <p:nvSpPr>
          <p:cNvPr id="4" name="Footer Placeholder 3">
            <a:extLst>
              <a:ext uri="{FF2B5EF4-FFF2-40B4-BE49-F238E27FC236}">
                <a16:creationId xmlns:a16="http://schemas.microsoft.com/office/drawing/2014/main" id="{EF94601A-09FF-4921-2CC0-AEA313890F1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6DAF6BD-33AE-C7AD-DD61-E8C9D72E2223}"/>
              </a:ext>
            </a:extLst>
          </p:cNvPr>
          <p:cNvSpPr>
            <a:spLocks noGrp="1"/>
          </p:cNvSpPr>
          <p:nvPr>
            <p:ph type="sldNum" sz="quarter" idx="12"/>
          </p:nvPr>
        </p:nvSpPr>
        <p:spPr/>
        <p:txBody>
          <a:bodyPr/>
          <a:lstStyle/>
          <a:p>
            <a:fld id="{9FDBED75-6A2C-42D9-AAB4-8785AF9B9759}" type="slidenum">
              <a:rPr lang="en-GB" smtClean="0"/>
              <a:t>‹#›</a:t>
            </a:fld>
            <a:endParaRPr lang="en-GB"/>
          </a:p>
        </p:txBody>
      </p:sp>
    </p:spTree>
    <p:extLst>
      <p:ext uri="{BB962C8B-B14F-4D97-AF65-F5344CB8AC3E}">
        <p14:creationId xmlns:p14="http://schemas.microsoft.com/office/powerpoint/2010/main" val="4134177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8987DC-065D-A09A-1309-01E4C9D4D30A}"/>
              </a:ext>
            </a:extLst>
          </p:cNvPr>
          <p:cNvSpPr>
            <a:spLocks noGrp="1"/>
          </p:cNvSpPr>
          <p:nvPr>
            <p:ph type="dt" sz="half" idx="10"/>
          </p:nvPr>
        </p:nvSpPr>
        <p:spPr/>
        <p:txBody>
          <a:bodyPr/>
          <a:lstStyle/>
          <a:p>
            <a:fld id="{720C5DE6-9630-42B2-8AFB-DACDD66D56AD}" type="datetimeFigureOut">
              <a:rPr lang="en-GB" smtClean="0"/>
              <a:t>04/05/2023</a:t>
            </a:fld>
            <a:endParaRPr lang="en-GB"/>
          </a:p>
        </p:txBody>
      </p:sp>
      <p:sp>
        <p:nvSpPr>
          <p:cNvPr id="3" name="Footer Placeholder 2">
            <a:extLst>
              <a:ext uri="{FF2B5EF4-FFF2-40B4-BE49-F238E27FC236}">
                <a16:creationId xmlns:a16="http://schemas.microsoft.com/office/drawing/2014/main" id="{26265D0A-7853-482C-8637-36CE4EBCED6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4F9F57E-BF0F-B5EC-26E8-A3E86B73CC58}"/>
              </a:ext>
            </a:extLst>
          </p:cNvPr>
          <p:cNvSpPr>
            <a:spLocks noGrp="1"/>
          </p:cNvSpPr>
          <p:nvPr>
            <p:ph type="sldNum" sz="quarter" idx="12"/>
          </p:nvPr>
        </p:nvSpPr>
        <p:spPr/>
        <p:txBody>
          <a:bodyPr/>
          <a:lstStyle/>
          <a:p>
            <a:fld id="{9FDBED75-6A2C-42D9-AAB4-8785AF9B9759}" type="slidenum">
              <a:rPr lang="en-GB" smtClean="0"/>
              <a:t>‹#›</a:t>
            </a:fld>
            <a:endParaRPr lang="en-GB"/>
          </a:p>
        </p:txBody>
      </p:sp>
    </p:spTree>
    <p:extLst>
      <p:ext uri="{BB962C8B-B14F-4D97-AF65-F5344CB8AC3E}">
        <p14:creationId xmlns:p14="http://schemas.microsoft.com/office/powerpoint/2010/main" val="3252900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73C4D-8D3F-227C-6945-831F6CE0B0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53AD90A-E12D-A094-0231-1CF3727965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541C187-4775-B32C-EE11-66F9B5BC21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2BF948-0119-7D2A-CD19-A38AF3517001}"/>
              </a:ext>
            </a:extLst>
          </p:cNvPr>
          <p:cNvSpPr>
            <a:spLocks noGrp="1"/>
          </p:cNvSpPr>
          <p:nvPr>
            <p:ph type="dt" sz="half" idx="10"/>
          </p:nvPr>
        </p:nvSpPr>
        <p:spPr/>
        <p:txBody>
          <a:bodyPr/>
          <a:lstStyle/>
          <a:p>
            <a:fld id="{720C5DE6-9630-42B2-8AFB-DACDD66D56AD}" type="datetimeFigureOut">
              <a:rPr lang="en-GB" smtClean="0"/>
              <a:t>04/05/2023</a:t>
            </a:fld>
            <a:endParaRPr lang="en-GB"/>
          </a:p>
        </p:txBody>
      </p:sp>
      <p:sp>
        <p:nvSpPr>
          <p:cNvPr id="6" name="Footer Placeholder 5">
            <a:extLst>
              <a:ext uri="{FF2B5EF4-FFF2-40B4-BE49-F238E27FC236}">
                <a16:creationId xmlns:a16="http://schemas.microsoft.com/office/drawing/2014/main" id="{318DA04B-7B6A-016D-8699-58EC3ECA00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1E0FF37-A7BA-5DF0-C78E-D596387C2B3F}"/>
              </a:ext>
            </a:extLst>
          </p:cNvPr>
          <p:cNvSpPr>
            <a:spLocks noGrp="1"/>
          </p:cNvSpPr>
          <p:nvPr>
            <p:ph type="sldNum" sz="quarter" idx="12"/>
          </p:nvPr>
        </p:nvSpPr>
        <p:spPr/>
        <p:txBody>
          <a:bodyPr/>
          <a:lstStyle/>
          <a:p>
            <a:fld id="{9FDBED75-6A2C-42D9-AAB4-8785AF9B9759}" type="slidenum">
              <a:rPr lang="en-GB" smtClean="0"/>
              <a:t>‹#›</a:t>
            </a:fld>
            <a:endParaRPr lang="en-GB"/>
          </a:p>
        </p:txBody>
      </p:sp>
    </p:spTree>
    <p:extLst>
      <p:ext uri="{BB962C8B-B14F-4D97-AF65-F5344CB8AC3E}">
        <p14:creationId xmlns:p14="http://schemas.microsoft.com/office/powerpoint/2010/main" val="175478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6CA09-BE3A-50B7-1DAA-A8D1E1EA1C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1A377D0-DCA6-1F50-3026-327BE46785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16C3E60-92A5-5EDF-2A0C-A58735B2D4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C6E5D7-3614-D336-068F-5CBB8D7DE7F4}"/>
              </a:ext>
            </a:extLst>
          </p:cNvPr>
          <p:cNvSpPr>
            <a:spLocks noGrp="1"/>
          </p:cNvSpPr>
          <p:nvPr>
            <p:ph type="dt" sz="half" idx="10"/>
          </p:nvPr>
        </p:nvSpPr>
        <p:spPr/>
        <p:txBody>
          <a:bodyPr/>
          <a:lstStyle/>
          <a:p>
            <a:fld id="{720C5DE6-9630-42B2-8AFB-DACDD66D56AD}" type="datetimeFigureOut">
              <a:rPr lang="en-GB" smtClean="0"/>
              <a:t>04/05/2023</a:t>
            </a:fld>
            <a:endParaRPr lang="en-GB"/>
          </a:p>
        </p:txBody>
      </p:sp>
      <p:sp>
        <p:nvSpPr>
          <p:cNvPr id="6" name="Footer Placeholder 5">
            <a:extLst>
              <a:ext uri="{FF2B5EF4-FFF2-40B4-BE49-F238E27FC236}">
                <a16:creationId xmlns:a16="http://schemas.microsoft.com/office/drawing/2014/main" id="{80230818-DF48-2196-ADED-90940F52E0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34E0D61-E046-5A63-38A9-D93CE573FAE3}"/>
              </a:ext>
            </a:extLst>
          </p:cNvPr>
          <p:cNvSpPr>
            <a:spLocks noGrp="1"/>
          </p:cNvSpPr>
          <p:nvPr>
            <p:ph type="sldNum" sz="quarter" idx="12"/>
          </p:nvPr>
        </p:nvSpPr>
        <p:spPr/>
        <p:txBody>
          <a:bodyPr/>
          <a:lstStyle/>
          <a:p>
            <a:fld id="{9FDBED75-6A2C-42D9-AAB4-8785AF9B9759}" type="slidenum">
              <a:rPr lang="en-GB" smtClean="0"/>
              <a:t>‹#›</a:t>
            </a:fld>
            <a:endParaRPr lang="en-GB"/>
          </a:p>
        </p:txBody>
      </p:sp>
    </p:spTree>
    <p:extLst>
      <p:ext uri="{BB962C8B-B14F-4D97-AF65-F5344CB8AC3E}">
        <p14:creationId xmlns:p14="http://schemas.microsoft.com/office/powerpoint/2010/main" val="4250506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318BE8-9031-6C6A-C5DB-5D11D130D2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17F7B37-0F37-119A-8092-10782D6C0D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CDFBB7-6689-4708-1D0B-1187273501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0C5DE6-9630-42B2-8AFB-DACDD66D56AD}" type="datetimeFigureOut">
              <a:rPr lang="en-GB" smtClean="0"/>
              <a:t>04/05/2023</a:t>
            </a:fld>
            <a:endParaRPr lang="en-GB"/>
          </a:p>
        </p:txBody>
      </p:sp>
      <p:sp>
        <p:nvSpPr>
          <p:cNvPr id="5" name="Footer Placeholder 4">
            <a:extLst>
              <a:ext uri="{FF2B5EF4-FFF2-40B4-BE49-F238E27FC236}">
                <a16:creationId xmlns:a16="http://schemas.microsoft.com/office/drawing/2014/main" id="{F9CD71D2-5F65-E13E-5649-D36F8EA076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BA8054A-2F94-5BF0-7986-BC69381C89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DBED75-6A2C-42D9-AAB4-8785AF9B9759}" type="slidenum">
              <a:rPr lang="en-GB" smtClean="0"/>
              <a:t>‹#›</a:t>
            </a:fld>
            <a:endParaRPr lang="en-GB"/>
          </a:p>
        </p:txBody>
      </p:sp>
    </p:spTree>
    <p:extLst>
      <p:ext uri="{BB962C8B-B14F-4D97-AF65-F5344CB8AC3E}">
        <p14:creationId xmlns:p14="http://schemas.microsoft.com/office/powerpoint/2010/main" val="3418793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8E9C5-67A7-A689-ECD8-539EF4AA5129}"/>
              </a:ext>
            </a:extLst>
          </p:cNvPr>
          <p:cNvSpPr>
            <a:spLocks noGrp="1"/>
          </p:cNvSpPr>
          <p:nvPr>
            <p:ph type="ctrTitle"/>
          </p:nvPr>
        </p:nvSpPr>
        <p:spPr>
          <a:xfrm>
            <a:off x="635238" y="999858"/>
            <a:ext cx="11058258" cy="1301838"/>
          </a:xfrm>
          <a:solidFill>
            <a:schemeClr val="accent1">
              <a:lumMod val="75000"/>
            </a:schemeClr>
          </a:solidFill>
        </p:spPr>
        <p:txBody>
          <a:bodyPr>
            <a:noAutofit/>
          </a:bodyPr>
          <a:lstStyle/>
          <a:p>
            <a:r>
              <a:rPr lang="en-GB" sz="4400" dirty="0">
                <a:solidFill>
                  <a:schemeClr val="bg1"/>
                </a:solidFill>
              </a:rPr>
              <a:t>How can set effectiveness be improved by incorporating Person-Centred theory?</a:t>
            </a:r>
          </a:p>
        </p:txBody>
      </p:sp>
      <p:sp>
        <p:nvSpPr>
          <p:cNvPr id="3" name="Subtitle 2">
            <a:extLst>
              <a:ext uri="{FF2B5EF4-FFF2-40B4-BE49-F238E27FC236}">
                <a16:creationId xmlns:a16="http://schemas.microsoft.com/office/drawing/2014/main" id="{CA548B7B-02C6-9E3B-1E9D-15485BD6D764}"/>
              </a:ext>
            </a:extLst>
          </p:cNvPr>
          <p:cNvSpPr>
            <a:spLocks noGrp="1"/>
          </p:cNvSpPr>
          <p:nvPr>
            <p:ph type="subTitle" idx="1"/>
          </p:nvPr>
        </p:nvSpPr>
        <p:spPr>
          <a:xfrm>
            <a:off x="1524000" y="4685566"/>
            <a:ext cx="9144000" cy="1655762"/>
          </a:xfrm>
        </p:spPr>
        <p:txBody>
          <a:bodyPr>
            <a:normAutofit fontScale="85000" lnSpcReduction="20000"/>
          </a:bodyPr>
          <a:lstStyle/>
          <a:p>
            <a:r>
              <a:rPr lang="en-GB" b="1" dirty="0"/>
              <a:t>Dr Gary Shepherd</a:t>
            </a:r>
          </a:p>
          <a:p>
            <a:r>
              <a:rPr lang="en-GB" b="1" dirty="0"/>
              <a:t>Senior Lecturer &amp; Research Lead </a:t>
            </a:r>
          </a:p>
          <a:p>
            <a:r>
              <a:rPr lang="en-GB" b="1" dirty="0"/>
              <a:t>Counselling Department, York St John University</a:t>
            </a:r>
          </a:p>
          <a:p>
            <a:r>
              <a:rPr lang="en-GB" sz="2000" dirty="0"/>
              <a:t>8th  International Action Learning Conference </a:t>
            </a:r>
          </a:p>
          <a:p>
            <a:r>
              <a:rPr lang="en-GB" sz="1800" dirty="0"/>
              <a:t>York St John University 17-19 April 2023</a:t>
            </a:r>
          </a:p>
        </p:txBody>
      </p:sp>
    </p:spTree>
    <p:extLst>
      <p:ext uri="{BB962C8B-B14F-4D97-AF65-F5344CB8AC3E}">
        <p14:creationId xmlns:p14="http://schemas.microsoft.com/office/powerpoint/2010/main" val="3427507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F23AAFB-0E3C-C365-C43A-B3DF589B58B0}"/>
              </a:ext>
            </a:extLst>
          </p:cNvPr>
          <p:cNvPicPr>
            <a:picLocks noChangeAspect="1"/>
          </p:cNvPicPr>
          <p:nvPr/>
        </p:nvPicPr>
        <p:blipFill rotWithShape="1">
          <a:blip r:embed="rId2"/>
          <a:srcRect l="50585" t="16556" r="7048" b="6978"/>
          <a:stretch/>
        </p:blipFill>
        <p:spPr>
          <a:xfrm>
            <a:off x="608347" y="41333"/>
            <a:ext cx="10975305" cy="6741149"/>
          </a:xfrm>
          <a:prstGeom prst="rect">
            <a:avLst/>
          </a:prstGeom>
        </p:spPr>
      </p:pic>
      <p:sp>
        <p:nvSpPr>
          <p:cNvPr id="2" name="Rectangle 1">
            <a:extLst>
              <a:ext uri="{FF2B5EF4-FFF2-40B4-BE49-F238E27FC236}">
                <a16:creationId xmlns:a16="http://schemas.microsoft.com/office/drawing/2014/main" id="{5B9CC8D5-4189-6301-C6EB-A7F8BCE9E9D2}"/>
              </a:ext>
            </a:extLst>
          </p:cNvPr>
          <p:cNvSpPr/>
          <p:nvPr/>
        </p:nvSpPr>
        <p:spPr>
          <a:xfrm>
            <a:off x="3418318" y="461473"/>
            <a:ext cx="1794617" cy="4443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FE1DE8D8-5C1A-8184-4D07-B4653D9F2BFD}"/>
              </a:ext>
            </a:extLst>
          </p:cNvPr>
          <p:cNvSpPr/>
          <p:nvPr/>
        </p:nvSpPr>
        <p:spPr>
          <a:xfrm>
            <a:off x="1726251" y="1183592"/>
            <a:ext cx="2555192" cy="4285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C77E4DE-7139-631D-A6C1-994BBC0E3951}"/>
              </a:ext>
            </a:extLst>
          </p:cNvPr>
          <p:cNvSpPr/>
          <p:nvPr/>
        </p:nvSpPr>
        <p:spPr>
          <a:xfrm>
            <a:off x="3418318" y="5621694"/>
            <a:ext cx="1794617" cy="4443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601AA3AA-4F1A-1E8C-DDAF-659DE9B09D70}"/>
              </a:ext>
            </a:extLst>
          </p:cNvPr>
          <p:cNvSpPr/>
          <p:nvPr/>
        </p:nvSpPr>
        <p:spPr>
          <a:xfrm>
            <a:off x="6979067" y="461472"/>
            <a:ext cx="1794617" cy="4443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D48E3AF8-2BF6-8866-391B-E97A78037B9D}"/>
              </a:ext>
            </a:extLst>
          </p:cNvPr>
          <p:cNvSpPr/>
          <p:nvPr/>
        </p:nvSpPr>
        <p:spPr>
          <a:xfrm>
            <a:off x="7733944" y="962839"/>
            <a:ext cx="2238998" cy="33527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A9DF8CC-0277-A5BA-8472-41B954E70F59}"/>
              </a:ext>
            </a:extLst>
          </p:cNvPr>
          <p:cNvSpPr/>
          <p:nvPr/>
        </p:nvSpPr>
        <p:spPr>
          <a:xfrm rot="5400000">
            <a:off x="8606680" y="3205739"/>
            <a:ext cx="3450367" cy="7178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E057D4D-82C3-074E-9CCD-96B06ED87E36}"/>
              </a:ext>
            </a:extLst>
          </p:cNvPr>
          <p:cNvSpPr/>
          <p:nvPr/>
        </p:nvSpPr>
        <p:spPr>
          <a:xfrm rot="5400000">
            <a:off x="9759291" y="3170488"/>
            <a:ext cx="2307365" cy="4443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DA291CA3-72AF-95F6-DFE5-DDE03375297B}"/>
              </a:ext>
            </a:extLst>
          </p:cNvPr>
          <p:cNvSpPr/>
          <p:nvPr/>
        </p:nvSpPr>
        <p:spPr>
          <a:xfrm>
            <a:off x="391684" y="253537"/>
            <a:ext cx="1334567" cy="3446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A4C83A25-806E-5459-79B4-ADCC3292A587}"/>
              </a:ext>
            </a:extLst>
          </p:cNvPr>
          <p:cNvSpPr/>
          <p:nvPr/>
        </p:nvSpPr>
        <p:spPr>
          <a:xfrm>
            <a:off x="10023497" y="244993"/>
            <a:ext cx="1334567" cy="3446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F782674-C7A8-B7FE-A7DF-109F779727B5}"/>
              </a:ext>
            </a:extLst>
          </p:cNvPr>
          <p:cNvSpPr/>
          <p:nvPr/>
        </p:nvSpPr>
        <p:spPr>
          <a:xfrm>
            <a:off x="7612169" y="4372611"/>
            <a:ext cx="2411328" cy="16265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F9EA79F-E2F0-3926-2E50-C12E147DE851}"/>
              </a:ext>
            </a:extLst>
          </p:cNvPr>
          <p:cNvSpPr/>
          <p:nvPr/>
        </p:nvSpPr>
        <p:spPr>
          <a:xfrm>
            <a:off x="1328495" y="2744624"/>
            <a:ext cx="2627829" cy="1163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00B050"/>
                </a:solidFill>
              </a:rPr>
              <a:t>How can this model be developed further?</a:t>
            </a:r>
          </a:p>
        </p:txBody>
      </p:sp>
      <p:sp>
        <p:nvSpPr>
          <p:cNvPr id="14" name="Rectangle 13">
            <a:extLst>
              <a:ext uri="{FF2B5EF4-FFF2-40B4-BE49-F238E27FC236}">
                <a16:creationId xmlns:a16="http://schemas.microsoft.com/office/drawing/2014/main" id="{EE1A500A-68A5-3B11-BA18-D07FDF167CA8}"/>
              </a:ext>
            </a:extLst>
          </p:cNvPr>
          <p:cNvSpPr/>
          <p:nvPr/>
        </p:nvSpPr>
        <p:spPr>
          <a:xfrm>
            <a:off x="8115986" y="2609122"/>
            <a:ext cx="2848681" cy="1163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00B050"/>
                </a:solidFill>
              </a:rPr>
              <a:t>What is problematic with this model?</a:t>
            </a:r>
          </a:p>
        </p:txBody>
      </p:sp>
    </p:spTree>
    <p:extLst>
      <p:ext uri="{BB962C8B-B14F-4D97-AF65-F5344CB8AC3E}">
        <p14:creationId xmlns:p14="http://schemas.microsoft.com/office/powerpoint/2010/main" val="347886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D4D4E-AD19-23A9-A8BC-D74DF0F1130D}"/>
              </a:ext>
            </a:extLst>
          </p:cNvPr>
          <p:cNvSpPr>
            <a:spLocks noGrp="1"/>
          </p:cNvSpPr>
          <p:nvPr>
            <p:ph type="title"/>
          </p:nvPr>
        </p:nvSpPr>
        <p:spPr>
          <a:xfrm>
            <a:off x="495656" y="205574"/>
            <a:ext cx="11254811" cy="837014"/>
          </a:xfrm>
          <a:solidFill>
            <a:schemeClr val="accent1">
              <a:lumMod val="75000"/>
            </a:schemeClr>
          </a:solidFill>
        </p:spPr>
        <p:txBody>
          <a:bodyPr vert="horz" lIns="91440" tIns="45720" rIns="91440" bIns="45720" rtlCol="0" anchor="ctr">
            <a:noAutofit/>
          </a:bodyPr>
          <a:lstStyle/>
          <a:p>
            <a:r>
              <a:rPr lang="en-GB" sz="3600" dirty="0">
                <a:solidFill>
                  <a:schemeClr val="bg1"/>
                </a:solidFill>
              </a:rPr>
              <a:t>Bibliography</a:t>
            </a:r>
          </a:p>
        </p:txBody>
      </p:sp>
      <p:sp>
        <p:nvSpPr>
          <p:cNvPr id="3" name="Rectangle 1">
            <a:extLst>
              <a:ext uri="{FF2B5EF4-FFF2-40B4-BE49-F238E27FC236}">
                <a16:creationId xmlns:a16="http://schemas.microsoft.com/office/drawing/2014/main" id="{70B87903-48DA-18FD-0451-487E2F6896E4}"/>
              </a:ext>
            </a:extLst>
          </p:cNvPr>
          <p:cNvSpPr>
            <a:spLocks noChangeArrowheads="1"/>
          </p:cNvSpPr>
          <p:nvPr/>
        </p:nvSpPr>
        <p:spPr bwMode="auto">
          <a:xfrm>
            <a:off x="495656" y="1042588"/>
            <a:ext cx="11129145"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Boshyk</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Y., &amp; Dilworth, L. (2010). </a:t>
            </a:r>
            <a:r>
              <a:rPr kumimoji="0" lang="en-US" altLang="en-US"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Action learning: History and evolution.</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Basingstoke: Palgrave MacMillan.</a:t>
            </a:r>
            <a:endParaRPr kumimoji="0" lang="en-GB" altLang="en-US" sz="10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Boud</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 Cohen, R., &amp; Walker, D. (1993). </a:t>
            </a:r>
            <a:r>
              <a:rPr kumimoji="0" lang="en-US" altLang="en-US"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Using experience for learning.</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Maidenhead: McGraw-Hill Education.</a:t>
            </a:r>
            <a:endParaRPr kumimoji="0" lang="en-GB" altLang="en-US" sz="10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Bourner</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 &amp; </a:t>
            </a:r>
            <a:r>
              <a:rPr kumimoji="0" lang="en-US" altLang="en-US"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Rospigliosi</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A. (2019). Origins of the ethos of action learning,. </a:t>
            </a:r>
            <a:r>
              <a:rPr kumimoji="0" lang="en-US" altLang="en-US"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Action Learning: Research and Practice, 16</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 238-253.</a:t>
            </a:r>
            <a:endParaRPr kumimoji="0" lang="en-GB" altLang="en-US" sz="10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Brockbank, A., &amp; McGill, I. (2003). </a:t>
            </a:r>
            <a:r>
              <a:rPr kumimoji="0" lang="en-US" altLang="en-US"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action learning handbook: powerful techniques for education, professional development and training.</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London: Routledge.</a:t>
            </a:r>
            <a:endParaRPr kumimoji="0" lang="en-GB" altLang="en-US" sz="10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Brook, C., </a:t>
            </a:r>
            <a:r>
              <a:rPr kumimoji="0" lang="en-US" altLang="en-US"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Pedler</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 &amp; Burgoyne, J. (2012). Some debates and challenges in the literature on action learning: the state of the art since Revans. </a:t>
            </a:r>
            <a:r>
              <a:rPr kumimoji="0" lang="en-US" altLang="en-US"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Human Resource Development International, 15</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 269-282.</a:t>
            </a:r>
            <a:endParaRPr kumimoji="0" lang="en-GB" altLang="en-US" sz="10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Bugental, J. F. (1964). The third force in psychology. </a:t>
            </a:r>
            <a:r>
              <a:rPr kumimoji="0" lang="en-US" altLang="en-US"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Journal of humanistic psychology, 4</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 19-26.</a:t>
            </a:r>
            <a:endParaRPr kumimoji="0" lang="en-GB" altLang="en-US" sz="10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Cooper, M., O'Hara, M., Schmid, P. F., &amp; </a:t>
            </a:r>
            <a:r>
              <a:rPr kumimoji="0" lang="en-US" altLang="en-US"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Bohart</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 (2013). </a:t>
            </a:r>
            <a:r>
              <a:rPr kumimoji="0" lang="en-US" altLang="en-US"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handbook of person-</a:t>
            </a:r>
            <a:r>
              <a:rPr kumimoji="0" lang="en-US" altLang="en-US" sz="140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centred</a:t>
            </a:r>
            <a:r>
              <a:rPr kumimoji="0" lang="en-US" altLang="en-US"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psychotherapy and counselling.</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Basingstoke, UK: Macmillan International Higher Education.</a:t>
            </a:r>
            <a:endParaRPr kumimoji="0" lang="en-GB" altLang="en-US" sz="10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Coulson, W., &amp; Rogers, C. R. (Eds.). (1968). </a:t>
            </a:r>
            <a:r>
              <a:rPr kumimoji="0" lang="en-US" altLang="en-US"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Man and the science of man.</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Columbus, Ohio: Charles E Merrill.</a:t>
            </a:r>
            <a:endParaRPr kumimoji="0" lang="en-GB" altLang="en-US" sz="10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 </a:t>
            </a:r>
            <a:r>
              <a:rPr kumimoji="0" lang="en-US" altLang="en-US"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Haan</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 &amp; Burger, Y. (2014). Person-</a:t>
            </a:r>
            <a:r>
              <a:rPr kumimoji="0" lang="en-US" altLang="en-US"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centred</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coaching: Facilitating the </a:t>
            </a:r>
            <a:r>
              <a:rPr kumimoji="0" lang="en-US" altLang="en-US"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coachee</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In </a:t>
            </a:r>
            <a:r>
              <a:rPr kumimoji="0" lang="en-US" altLang="en-US"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Coaching with colleagues</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(pp. 77-84). London: Palgrave Macmillan.</a:t>
            </a:r>
            <a:endParaRPr kumimoji="0" lang="en-GB" altLang="en-US" sz="10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Dewey, J. (1916). </a:t>
            </a:r>
            <a:r>
              <a:rPr kumimoji="0" lang="en-US" altLang="en-US"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Democracy and education.</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New York: MacMillan.</a:t>
            </a:r>
            <a:endParaRPr kumimoji="0" lang="en-GB" altLang="en-US" sz="10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Dewey, J. (1933). </a:t>
            </a:r>
            <a:r>
              <a:rPr kumimoji="0" lang="en-US" altLang="en-US"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How we think: A restatement of the relation of reflective thinking to the educative process.</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Boston: D.C.: Heath and company.</a:t>
            </a:r>
            <a:endParaRPr kumimoji="0" lang="en-GB" altLang="en-US" sz="10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Dewey, J. (1986). Experience and education. </a:t>
            </a:r>
            <a:r>
              <a:rPr kumimoji="0" lang="en-US" altLang="en-US"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educational forum, 50</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 241-252.</a:t>
            </a:r>
            <a:endParaRPr kumimoji="0" lang="en-GB" altLang="en-US" sz="10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Gibbs, G. (1988). </a:t>
            </a:r>
            <a:r>
              <a:rPr kumimoji="0" lang="en-US" altLang="en-US"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Learning by doing: A guide to teaching and learning methods.</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London: Further Education Unit at Oxford Polytechnic.</a:t>
            </a:r>
            <a:endParaRPr kumimoji="0" lang="en-GB" altLang="en-US" sz="10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Husebø</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 E., </a:t>
            </a:r>
            <a:r>
              <a:rPr kumimoji="0" lang="en-US" altLang="en-US"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O'Regan</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 &amp; </a:t>
            </a:r>
            <a:r>
              <a:rPr kumimoji="0" lang="en-US" altLang="en-US"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Nestel</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 (2015). Reflective practice and its role in simulation. </a:t>
            </a:r>
            <a:r>
              <a:rPr kumimoji="0" lang="en-US" altLang="en-US"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Clinical Simulation in Nursing, 11</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(8), 368-375.</a:t>
            </a:r>
            <a:endParaRPr kumimoji="0" lang="en-GB" altLang="en-US" sz="10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Joseph, S. (2014). The person-</a:t>
            </a:r>
            <a:r>
              <a:rPr kumimoji="0" lang="en-US" altLang="en-US"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centred</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approach to coaching. , pp. In E. Cox, T. </a:t>
            </a:r>
            <a:r>
              <a:rPr kumimoji="0" lang="en-US" altLang="en-US"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Bachkirova</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&amp; D. Clutterbuck (Eds.), </a:t>
            </a:r>
            <a:r>
              <a:rPr kumimoji="0" lang="en-US" altLang="en-US"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complete handbook of coaching</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(pp. 68-79). London : Sage.</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a:latin typeface="Calibri" panose="020F0502020204030204" pitchFamily="34" charset="0"/>
                <a:cs typeface="Times New Roman" panose="02020603050405020304" pitchFamily="18" charset="0"/>
              </a:rPr>
              <a:t>Joseph, S., &amp; Murphy, D. (2013). Person-centered approach, positive psychology, and relational helping: Building bridges. Journal of Humanistic Psychology, 53(1), 26-51.</a:t>
            </a:r>
            <a:endParaRPr lang="en-GB" altLang="en-US" sz="1400" dirty="0">
              <a:latin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a:latin typeface="Calibri" panose="020F0502020204030204" pitchFamily="34" charset="0"/>
                <a:cs typeface="Times New Roman" panose="02020603050405020304" pitchFamily="18" charset="0"/>
              </a:rPr>
              <a:t>Kirschenbaum, H., &amp; Land Henderson, V. (Eds.). (1989). The Carl Rogers Reader. Boston MA: Houghton Mifflin.</a:t>
            </a:r>
            <a:endParaRPr lang="en-GB" altLang="en-US" sz="1400" dirty="0">
              <a:latin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a:latin typeface="Calibri" panose="020F0502020204030204" pitchFamily="34" charset="0"/>
                <a:cs typeface="Times New Roman" panose="02020603050405020304" pitchFamily="18" charset="0"/>
              </a:rPr>
              <a:t>Kolb, D. A. (1984). Experiential learning: Experience as the source of learning and development. Englewood Cliffs NJ: Prentice Hall.</a:t>
            </a:r>
            <a:endParaRPr lang="en-GB" altLang="en-US" sz="1400" dirty="0">
              <a:latin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err="1">
                <a:latin typeface="Calibri" panose="020F0502020204030204" pitchFamily="34" charset="0"/>
                <a:cs typeface="Times New Roman" panose="02020603050405020304" pitchFamily="18" charset="0"/>
              </a:rPr>
              <a:t>Kozubska</a:t>
            </a:r>
            <a:r>
              <a:rPr lang="en-US" altLang="en-US" sz="1400" dirty="0">
                <a:latin typeface="Calibri" panose="020F0502020204030204" pitchFamily="34" charset="0"/>
                <a:cs typeface="Times New Roman" panose="02020603050405020304" pitchFamily="18" charset="0"/>
              </a:rPr>
              <a:t>, J., &amp; </a:t>
            </a:r>
            <a:r>
              <a:rPr lang="en-US" altLang="en-US" sz="1400" dirty="0" err="1">
                <a:latin typeface="Calibri" panose="020F0502020204030204" pitchFamily="34" charset="0"/>
                <a:cs typeface="Times New Roman" panose="02020603050405020304" pitchFamily="18" charset="0"/>
              </a:rPr>
              <a:t>MacKenzie</a:t>
            </a:r>
            <a:r>
              <a:rPr lang="en-US" altLang="en-US" sz="1400" dirty="0">
                <a:latin typeface="Calibri" panose="020F0502020204030204" pitchFamily="34" charset="0"/>
                <a:cs typeface="Times New Roman" panose="02020603050405020304" pitchFamily="18" charset="0"/>
              </a:rPr>
              <a:t>, B. (2012). Differences and impacts through action learning. Action Learning: Research and Practice, 9(2), 145-164.</a:t>
            </a:r>
            <a:endParaRPr lang="en-GB" altLang="en-US" sz="1400" dirty="0">
              <a:latin typeface="Calibri" panose="020F0502020204030204" pitchFamily="34"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08169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D4D4E-AD19-23A9-A8BC-D74DF0F1130D}"/>
              </a:ext>
            </a:extLst>
          </p:cNvPr>
          <p:cNvSpPr>
            <a:spLocks noGrp="1"/>
          </p:cNvSpPr>
          <p:nvPr>
            <p:ph type="title"/>
          </p:nvPr>
        </p:nvSpPr>
        <p:spPr>
          <a:xfrm>
            <a:off x="495656" y="205574"/>
            <a:ext cx="11254811" cy="837014"/>
          </a:xfrm>
          <a:solidFill>
            <a:schemeClr val="accent1">
              <a:lumMod val="75000"/>
            </a:schemeClr>
          </a:solidFill>
        </p:spPr>
        <p:txBody>
          <a:bodyPr vert="horz" lIns="91440" tIns="45720" rIns="91440" bIns="45720" rtlCol="0" anchor="ctr">
            <a:noAutofit/>
          </a:bodyPr>
          <a:lstStyle/>
          <a:p>
            <a:r>
              <a:rPr lang="en-GB" sz="3600" dirty="0">
                <a:solidFill>
                  <a:schemeClr val="bg1"/>
                </a:solidFill>
              </a:rPr>
              <a:t>Bibliography</a:t>
            </a:r>
          </a:p>
        </p:txBody>
      </p:sp>
      <p:sp>
        <p:nvSpPr>
          <p:cNvPr id="3" name="Rectangle 1">
            <a:extLst>
              <a:ext uri="{FF2B5EF4-FFF2-40B4-BE49-F238E27FC236}">
                <a16:creationId xmlns:a16="http://schemas.microsoft.com/office/drawing/2014/main" id="{70B87903-48DA-18FD-0451-487E2F6896E4}"/>
              </a:ext>
            </a:extLst>
          </p:cNvPr>
          <p:cNvSpPr>
            <a:spLocks noChangeArrowheads="1"/>
          </p:cNvSpPr>
          <p:nvPr/>
        </p:nvSpPr>
        <p:spPr bwMode="auto">
          <a:xfrm>
            <a:off x="495656" y="1112448"/>
            <a:ext cx="10232329" cy="553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Kutash</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 &amp; Wolf, A. (Eds.). (1986). </a:t>
            </a:r>
            <a:r>
              <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Psychotherapist's Casebook.</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New York: Jossey-Bass.</a:t>
            </a:r>
            <a:endParaRPr kumimoji="0" lang="en-GB"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Merry, T., &amp; </a:t>
            </a:r>
            <a:r>
              <a:rPr kumimoji="0" lang="en-US" altLang="en-US" sz="1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Brodley</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 T. (2002). The nondirective attitude in client-centered therapy: A response to Kahn. </a:t>
            </a:r>
            <a:r>
              <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Journal of Humanistic Psychology, 42</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 66-77.</a:t>
            </a:r>
            <a:endParaRPr kumimoji="0" lang="en-GB"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Mezirow , J. (1991). </a:t>
            </a:r>
            <a:r>
              <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Transformative dimensions of adult learning.</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San Francisco: Jossey-Bass.</a:t>
            </a:r>
            <a:endParaRPr kumimoji="0" lang="en-GB"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Moon, J. A. (2013). </a:t>
            </a:r>
            <a:r>
              <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Reflection in learning and professional development: Theory and practice.</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New York: Routledge Falmer.</a:t>
            </a:r>
            <a:endParaRPr kumimoji="0" lang="en-GB"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O'Connell, B. (2016). </a:t>
            </a:r>
            <a:r>
              <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Solution-focused therapy</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(2nd ed.). London: Sage.</a:t>
            </a:r>
            <a:endParaRPr kumimoji="0" lang="en-GB"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Pedler</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 (2017). Reginald Revans: The Pioneer of Action Learning. In D. B. Szabla, W. A. </a:t>
            </a:r>
            <a:r>
              <a:rPr kumimoji="0" lang="en-US" altLang="en-US" sz="1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Pasmore</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 A. Barnes, &amp; A. N. Gipson (Eds.), </a:t>
            </a:r>
            <a:r>
              <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Palgrave Handbook of </a:t>
            </a:r>
            <a:r>
              <a:rPr kumimoji="0" lang="en-US" altLang="en-US" sz="120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Organisational</a:t>
            </a:r>
            <a:r>
              <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Change Thinkers.</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New York: Palgrave Macmillan.</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200" dirty="0">
                <a:latin typeface="Calibri" panose="020F0502020204030204" pitchFamily="34" charset="0"/>
                <a:cs typeface="Times New Roman" panose="02020603050405020304" pitchFamily="18" charset="0"/>
              </a:rPr>
              <a:t>Revans, R. (1982). Action learning: Its origins and nature. Higher Education Review, 15(1), 20-28.</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200" dirty="0">
                <a:latin typeface="Calibri" panose="020F0502020204030204" pitchFamily="34" charset="0"/>
                <a:cs typeface="Times New Roman" panose="02020603050405020304" pitchFamily="18" charset="0"/>
              </a:rPr>
              <a:t>Revans, R. (2011). ABC of action learning. Farnham: Gower.</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200" dirty="0">
                <a:latin typeface="Calibri" panose="020F0502020204030204" pitchFamily="34" charset="0"/>
                <a:cs typeface="Times New Roman" panose="02020603050405020304" pitchFamily="18" charset="0"/>
              </a:rPr>
              <a:t>Revans, R. W. (1971). Developing effective managers. New York: Praeger.</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200" dirty="0">
                <a:latin typeface="Calibri" panose="020F0502020204030204" pitchFamily="34" charset="0"/>
                <a:cs typeface="Times New Roman" panose="02020603050405020304" pitchFamily="18" charset="0"/>
              </a:rPr>
              <a:t>Revans, R. W. (1982a). The origins and growth of action learning. Bromley: Chartwell-Bratt.</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200" dirty="0">
                <a:latin typeface="Calibri" panose="020F0502020204030204" pitchFamily="34" charset="0"/>
                <a:cs typeface="Times New Roman" panose="02020603050405020304" pitchFamily="18" charset="0"/>
              </a:rPr>
              <a:t>Rogers, C. (1942). Counselling and Psychotherapy . Boston: Houghton Mifflin.</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200" dirty="0">
                <a:latin typeface="Calibri" panose="020F0502020204030204" pitchFamily="34" charset="0"/>
                <a:cs typeface="Times New Roman" panose="02020603050405020304" pitchFamily="18" charset="0"/>
              </a:rPr>
              <a:t>Rogers, C. (1966). Client-</a:t>
            </a:r>
            <a:r>
              <a:rPr lang="en-GB" altLang="en-US" sz="1200" dirty="0" err="1">
                <a:latin typeface="Calibri" panose="020F0502020204030204" pitchFamily="34" charset="0"/>
                <a:cs typeface="Times New Roman" panose="02020603050405020304" pitchFamily="18" charset="0"/>
              </a:rPr>
              <a:t>centered</a:t>
            </a:r>
            <a:r>
              <a:rPr lang="en-GB" altLang="en-US" sz="1200" dirty="0">
                <a:latin typeface="Calibri" panose="020F0502020204030204" pitchFamily="34" charset="0"/>
                <a:cs typeface="Times New Roman" panose="02020603050405020304" pitchFamily="18" charset="0"/>
              </a:rPr>
              <a:t> therapy. Washington, DC: American Psychological Association.</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200" dirty="0">
                <a:latin typeface="Calibri" panose="020F0502020204030204" pitchFamily="34" charset="0"/>
                <a:cs typeface="Times New Roman" panose="02020603050405020304" pitchFamily="18" charset="0"/>
              </a:rPr>
              <a:t>Rogers, C. R. (1956). On becoming a person: A therapist's view of psychotherapy. Boston, MA: Houghton Mifflin Harcourt.</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200" dirty="0">
                <a:latin typeface="Calibri" panose="020F0502020204030204" pitchFamily="34" charset="0"/>
                <a:cs typeface="Times New Roman" panose="02020603050405020304" pitchFamily="18" charset="0"/>
              </a:rPr>
              <a:t>Rogers, C. R. (1957). The necessary and sufficient conditions of therapeutic personality change. Journal of Consulting Psychology, 21(2), 95–103.</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200" dirty="0">
                <a:latin typeface="Calibri" panose="020F0502020204030204" pitchFamily="34" charset="0"/>
                <a:cs typeface="Times New Roman" panose="02020603050405020304" pitchFamily="18" charset="0"/>
              </a:rPr>
              <a:t>Rogers, C. R. (1964). Toward a modern approach to values: The valuing process in the mature person. The Journal of Abnormal and Social Psychology, 68(2), 160-167.</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200" dirty="0">
                <a:latin typeface="Calibri" panose="020F0502020204030204" pitchFamily="34" charset="0"/>
                <a:cs typeface="Times New Roman" panose="02020603050405020304" pitchFamily="18" charset="0"/>
              </a:rPr>
              <a:t>Rogers, C. R. (1989). The carl rogers reader. (H. Kirschenbaum, &amp; V. Land Henderson, Eds.) New York: Houghton Mifflin Harcourt.</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200" dirty="0">
                <a:latin typeface="Calibri" panose="020F0502020204030204" pitchFamily="34" charset="0"/>
                <a:cs typeface="Times New Roman" panose="02020603050405020304" pitchFamily="18" charset="0"/>
              </a:rPr>
              <a:t>Rogers, C., &amp; Freiberg, H. J. (1994). Freedom to Learn. (third, Ed.) New York: Merrill.</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200" dirty="0" err="1">
                <a:latin typeface="Calibri" panose="020F0502020204030204" pitchFamily="34" charset="0"/>
                <a:cs typeface="Times New Roman" panose="02020603050405020304" pitchFamily="18" charset="0"/>
              </a:rPr>
              <a:t>Rud</a:t>
            </a:r>
            <a:r>
              <a:rPr lang="en-GB" altLang="en-US" sz="1200" dirty="0">
                <a:latin typeface="Calibri" panose="020F0502020204030204" pitchFamily="34" charset="0"/>
                <a:cs typeface="Times New Roman" panose="02020603050405020304" pitchFamily="18" charset="0"/>
              </a:rPr>
              <a:t>, C. (2003). Empathy: The adventure of being present/ </a:t>
            </a:r>
            <a:r>
              <a:rPr lang="en-GB" altLang="en-US" sz="1200" dirty="0" err="1">
                <a:latin typeface="Calibri" panose="020F0502020204030204" pitchFamily="34" charset="0"/>
                <a:cs typeface="Times New Roman" panose="02020603050405020304" pitchFamily="18" charset="0"/>
              </a:rPr>
              <a:t>Empathie</a:t>
            </a:r>
            <a:r>
              <a:rPr lang="en-GB" altLang="en-US" sz="1200" dirty="0">
                <a:latin typeface="Calibri" panose="020F0502020204030204" pitchFamily="34" charset="0"/>
                <a:cs typeface="Times New Roman" panose="02020603050405020304" pitchFamily="18" charset="0"/>
              </a:rPr>
              <a:t>: Das </a:t>
            </a:r>
            <a:r>
              <a:rPr lang="en-GB" altLang="en-US" sz="1200" dirty="0" err="1">
                <a:latin typeface="Calibri" panose="020F0502020204030204" pitchFamily="34" charset="0"/>
                <a:cs typeface="Times New Roman" panose="02020603050405020304" pitchFamily="18" charset="0"/>
              </a:rPr>
              <a:t>Abenteuer</a:t>
            </a:r>
            <a:r>
              <a:rPr lang="en-GB" altLang="en-US" sz="1200" dirty="0">
                <a:latin typeface="Calibri" panose="020F0502020204030204" pitchFamily="34" charset="0"/>
                <a:cs typeface="Times New Roman" panose="02020603050405020304" pitchFamily="18" charset="0"/>
              </a:rPr>
              <a:t>, </a:t>
            </a:r>
            <a:r>
              <a:rPr lang="en-GB" altLang="en-US" sz="1200" dirty="0" err="1">
                <a:latin typeface="Calibri" panose="020F0502020204030204" pitchFamily="34" charset="0"/>
                <a:cs typeface="Times New Roman" panose="02020603050405020304" pitchFamily="18" charset="0"/>
              </a:rPr>
              <a:t>gegenwärtig</a:t>
            </a:r>
            <a:r>
              <a:rPr lang="en-GB" altLang="en-US" sz="1200" dirty="0">
                <a:latin typeface="Calibri" panose="020F0502020204030204" pitchFamily="34" charset="0"/>
                <a:cs typeface="Times New Roman" panose="02020603050405020304" pitchFamily="18" charset="0"/>
              </a:rPr>
              <a:t> </a:t>
            </a:r>
            <a:r>
              <a:rPr lang="en-GB" altLang="en-US" sz="1200" dirty="0" err="1">
                <a:latin typeface="Calibri" panose="020F0502020204030204" pitchFamily="34" charset="0"/>
                <a:cs typeface="Times New Roman" panose="02020603050405020304" pitchFamily="18" charset="0"/>
              </a:rPr>
              <a:t>zu</a:t>
            </a:r>
            <a:r>
              <a:rPr lang="en-GB" altLang="en-US" sz="1200" dirty="0">
                <a:latin typeface="Calibri" panose="020F0502020204030204" pitchFamily="34" charset="0"/>
                <a:cs typeface="Times New Roman" panose="02020603050405020304" pitchFamily="18" charset="0"/>
              </a:rPr>
              <a:t> sein / </a:t>
            </a:r>
            <a:r>
              <a:rPr lang="en-GB" altLang="en-US" sz="1200" dirty="0" err="1">
                <a:latin typeface="Calibri" panose="020F0502020204030204" pitchFamily="34" charset="0"/>
                <a:cs typeface="Times New Roman" panose="02020603050405020304" pitchFamily="18" charset="0"/>
              </a:rPr>
              <a:t>Empatía</a:t>
            </a:r>
            <a:r>
              <a:rPr lang="en-GB" altLang="en-US" sz="1200" dirty="0">
                <a:latin typeface="Calibri" panose="020F0502020204030204" pitchFamily="34" charset="0"/>
                <a:cs typeface="Times New Roman" panose="02020603050405020304" pitchFamily="18" charset="0"/>
              </a:rPr>
              <a:t>: La </a:t>
            </a:r>
            <a:r>
              <a:rPr lang="en-GB" altLang="en-US" sz="1200" dirty="0" err="1">
                <a:latin typeface="Calibri" panose="020F0502020204030204" pitchFamily="34" charset="0"/>
                <a:cs typeface="Times New Roman" panose="02020603050405020304" pitchFamily="18" charset="0"/>
              </a:rPr>
              <a:t>aventura</a:t>
            </a:r>
            <a:r>
              <a:rPr lang="en-GB" altLang="en-US" sz="1200" dirty="0">
                <a:latin typeface="Calibri" panose="020F0502020204030204" pitchFamily="34" charset="0"/>
                <a:cs typeface="Times New Roman" panose="02020603050405020304" pitchFamily="18" charset="0"/>
              </a:rPr>
              <a:t> de </a:t>
            </a:r>
            <a:r>
              <a:rPr lang="en-GB" altLang="en-US" sz="1200" dirty="0" err="1">
                <a:latin typeface="Calibri" panose="020F0502020204030204" pitchFamily="34" charset="0"/>
                <a:cs typeface="Times New Roman" panose="02020603050405020304" pitchFamily="18" charset="0"/>
              </a:rPr>
              <a:t>estar</a:t>
            </a:r>
            <a:r>
              <a:rPr lang="en-GB" altLang="en-US" sz="1200" dirty="0">
                <a:latin typeface="Calibri" panose="020F0502020204030204" pitchFamily="34" charset="0"/>
                <a:cs typeface="Times New Roman" panose="02020603050405020304" pitchFamily="18" charset="0"/>
              </a:rPr>
              <a:t> </a:t>
            </a:r>
            <a:r>
              <a:rPr lang="en-GB" altLang="en-US" sz="1200" dirty="0" err="1">
                <a:latin typeface="Calibri" panose="020F0502020204030204" pitchFamily="34" charset="0"/>
                <a:cs typeface="Times New Roman" panose="02020603050405020304" pitchFamily="18" charset="0"/>
              </a:rPr>
              <a:t>presente</a:t>
            </a:r>
            <a:r>
              <a:rPr lang="en-GB" altLang="en-US" sz="1200" dirty="0">
                <a:latin typeface="Calibri" panose="020F0502020204030204" pitchFamily="34" charset="0"/>
                <a:cs typeface="Times New Roman" panose="02020603050405020304" pitchFamily="18" charset="0"/>
              </a:rPr>
              <a:t>. Person-</a:t>
            </a:r>
            <a:r>
              <a:rPr lang="en-GB" altLang="en-US" sz="1200" dirty="0" err="1">
                <a:latin typeface="Calibri" panose="020F0502020204030204" pitchFamily="34" charset="0"/>
                <a:cs typeface="Times New Roman" panose="02020603050405020304" pitchFamily="18" charset="0"/>
              </a:rPr>
              <a:t>Centered</a:t>
            </a:r>
            <a:r>
              <a:rPr lang="en-GB" altLang="en-US" sz="1200" dirty="0">
                <a:latin typeface="Calibri" panose="020F0502020204030204" pitchFamily="34" charset="0"/>
                <a:cs typeface="Times New Roman" panose="02020603050405020304" pitchFamily="18" charset="0"/>
              </a:rPr>
              <a:t> &amp; Experiential Psychotherapies, 2(3), 162-171.</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200" dirty="0">
                <a:latin typeface="Calibri" panose="020F0502020204030204" pitchFamily="34" charset="0"/>
                <a:cs typeface="Times New Roman" panose="02020603050405020304" pitchFamily="18" charset="0"/>
              </a:rPr>
              <a:t>Sanders, P. (Ed.). (2012). The tribes of the person-centred nation. Monmouth: PCCS Books Ltd.</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200" dirty="0" err="1">
                <a:latin typeface="Calibri" panose="020F0502020204030204" pitchFamily="34" charset="0"/>
                <a:cs typeface="Times New Roman" panose="02020603050405020304" pitchFamily="18" charset="0"/>
              </a:rPr>
              <a:t>Simuforosa</a:t>
            </a:r>
            <a:r>
              <a:rPr lang="en-GB" altLang="en-US" sz="1200" dirty="0">
                <a:latin typeface="Calibri" panose="020F0502020204030204" pitchFamily="34" charset="0"/>
                <a:cs typeface="Times New Roman" panose="02020603050405020304" pitchFamily="18" charset="0"/>
              </a:rPr>
              <a:t>, M., &amp; </a:t>
            </a:r>
            <a:r>
              <a:rPr lang="en-GB" altLang="en-US" sz="1200" dirty="0" err="1">
                <a:latin typeface="Calibri" panose="020F0502020204030204" pitchFamily="34" charset="0"/>
                <a:cs typeface="Times New Roman" panose="02020603050405020304" pitchFamily="18" charset="0"/>
              </a:rPr>
              <a:t>Loveness</a:t>
            </a:r>
            <a:r>
              <a:rPr lang="en-GB" altLang="en-US" sz="1200" dirty="0">
                <a:latin typeface="Calibri" panose="020F0502020204030204" pitchFamily="34" charset="0"/>
                <a:cs typeface="Times New Roman" panose="02020603050405020304" pitchFamily="18" charset="0"/>
              </a:rPr>
              <a:t>, C. (2017). Counselling Needs Among Primary School Learners: The Role of School Counsellor. Advances in Social Sciences Research Journal, 41(6), 88-94.</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200" dirty="0">
                <a:latin typeface="Calibri" panose="020F0502020204030204" pitchFamily="34" charset="0"/>
                <a:cs typeface="Times New Roman" panose="02020603050405020304" pitchFamily="18" charset="0"/>
              </a:rPr>
              <a:t>Vaughan, M. (2006). Summerhill and AS Neill. Maidenhead: McGraw-Hill Education.</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200" dirty="0">
                <a:latin typeface="Calibri" panose="020F0502020204030204" pitchFamily="34" charset="0"/>
                <a:cs typeface="Times New Roman" panose="02020603050405020304" pitchFamily="18" charset="0"/>
              </a:rPr>
              <a:t>Vince, R. (2008). 'Learning-in-action’ and ‘learning inaction’: Advancing the theory and practice of critical action learning. Action Learning: Research and Practice, 5(2), 93–104.</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200" dirty="0">
                <a:latin typeface="Calibri" panose="020F0502020204030204" pitchFamily="34" charset="0"/>
                <a:cs typeface="Times New Roman" panose="02020603050405020304" pitchFamily="18" charset="0"/>
              </a:rPr>
              <a:t>Weinstein, K. (1999). Action Learning: A practical guide (2nd ed.). Burlington, USA: Ashgate Publishing Ltd.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14521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746CEA-E02D-A486-2099-CD21F7EADD63}"/>
              </a:ext>
            </a:extLst>
          </p:cNvPr>
          <p:cNvSpPr>
            <a:spLocks noGrp="1"/>
          </p:cNvSpPr>
          <p:nvPr>
            <p:ph idx="1"/>
          </p:nvPr>
        </p:nvSpPr>
        <p:spPr>
          <a:xfrm>
            <a:off x="601499" y="1298959"/>
            <a:ext cx="7952841" cy="5170205"/>
          </a:xfrm>
        </p:spPr>
        <p:txBody>
          <a:bodyPr>
            <a:normAutofit/>
          </a:bodyPr>
          <a:lstStyle/>
          <a:p>
            <a:r>
              <a:rPr lang="en-GB" dirty="0"/>
              <a:t>Could the effectiveness of an action learning set be improved through the adoption of key elements of the Person Centred Approach (PCA) developed by the humanistic counsellor and academic Carl Rogers. </a:t>
            </a:r>
          </a:p>
          <a:p>
            <a:r>
              <a:rPr lang="en-GB" dirty="0"/>
              <a:t>Set effectiveness in this respect means how effectively set facilitators and set members can connect with one another on a humanistic level </a:t>
            </a:r>
          </a:p>
          <a:p>
            <a:r>
              <a:rPr lang="en-GB" dirty="0"/>
              <a:t>How this behaviour may encourage greater ‘authenticity’, reflection and problem solving within the group</a:t>
            </a:r>
          </a:p>
        </p:txBody>
      </p:sp>
      <p:sp>
        <p:nvSpPr>
          <p:cNvPr id="4" name="Title 1">
            <a:extLst>
              <a:ext uri="{FF2B5EF4-FFF2-40B4-BE49-F238E27FC236}">
                <a16:creationId xmlns:a16="http://schemas.microsoft.com/office/drawing/2014/main" id="{B8E03740-6734-9AF3-4C64-8E4577D1F5FB}"/>
              </a:ext>
            </a:extLst>
          </p:cNvPr>
          <p:cNvSpPr>
            <a:spLocks noGrp="1"/>
          </p:cNvSpPr>
          <p:nvPr>
            <p:ph type="title"/>
          </p:nvPr>
        </p:nvSpPr>
        <p:spPr>
          <a:xfrm>
            <a:off x="495656" y="205573"/>
            <a:ext cx="11254811" cy="950927"/>
          </a:xfrm>
          <a:solidFill>
            <a:schemeClr val="accent1">
              <a:lumMod val="75000"/>
            </a:schemeClr>
          </a:solidFill>
        </p:spPr>
        <p:txBody>
          <a:bodyPr>
            <a:noAutofit/>
          </a:bodyPr>
          <a:lstStyle/>
          <a:p>
            <a:r>
              <a:rPr lang="en-GB" sz="3600" dirty="0">
                <a:solidFill>
                  <a:schemeClr val="bg1"/>
                </a:solidFill>
              </a:rPr>
              <a:t>How can set effectiveness be improved by incorporating Person-Centred theory?</a:t>
            </a:r>
          </a:p>
        </p:txBody>
      </p:sp>
      <p:pic>
        <p:nvPicPr>
          <p:cNvPr id="2" name="Picture 1">
            <a:extLst>
              <a:ext uri="{FF2B5EF4-FFF2-40B4-BE49-F238E27FC236}">
                <a16:creationId xmlns:a16="http://schemas.microsoft.com/office/drawing/2014/main" id="{F493CF3F-90A7-746B-7D44-00885C52E165}"/>
              </a:ext>
            </a:extLst>
          </p:cNvPr>
          <p:cNvPicPr>
            <a:picLocks noChangeAspect="1"/>
          </p:cNvPicPr>
          <p:nvPr/>
        </p:nvPicPr>
        <p:blipFill rotWithShape="1">
          <a:blip r:embed="rId2"/>
          <a:srcRect l="5872" r="18809"/>
          <a:stretch/>
        </p:blipFill>
        <p:spPr>
          <a:xfrm>
            <a:off x="8554340" y="1896893"/>
            <a:ext cx="3311710" cy="3297677"/>
          </a:xfrm>
          <a:prstGeom prst="rect">
            <a:avLst/>
          </a:prstGeom>
        </p:spPr>
      </p:pic>
    </p:spTree>
    <p:extLst>
      <p:ext uri="{BB962C8B-B14F-4D97-AF65-F5344CB8AC3E}">
        <p14:creationId xmlns:p14="http://schemas.microsoft.com/office/powerpoint/2010/main" val="400495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746CEA-E02D-A486-2099-CD21F7EADD63}"/>
              </a:ext>
            </a:extLst>
          </p:cNvPr>
          <p:cNvSpPr>
            <a:spLocks noGrp="1"/>
          </p:cNvSpPr>
          <p:nvPr>
            <p:ph idx="1"/>
          </p:nvPr>
        </p:nvSpPr>
        <p:spPr>
          <a:xfrm>
            <a:off x="838200" y="1298960"/>
            <a:ext cx="7536679" cy="5170205"/>
          </a:xfrm>
        </p:spPr>
        <p:txBody>
          <a:bodyPr>
            <a:normAutofit fontScale="85000" lnSpcReduction="20000"/>
          </a:bodyPr>
          <a:lstStyle/>
          <a:p>
            <a:pPr algn="just">
              <a:lnSpc>
                <a:spcPct val="107000"/>
              </a:lnSpc>
              <a:spcAft>
                <a:spcPts val="80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Leader of the humanistic psychology movement from the 1960s to the 1980s and the developer of person-centred therapy</a:t>
            </a:r>
          </a:p>
          <a:p>
            <a:pPr algn="just">
              <a:lnSpc>
                <a:spcPct val="107000"/>
              </a:lnSpc>
              <a:spcAft>
                <a:spcPts val="80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Rogers was a prolific academic and practitioner who wrote sixteen books and more than two hundred articles and research studies, aimed at helping human beings lead fuller, more meaningful lives. </a:t>
            </a:r>
          </a:p>
          <a:p>
            <a:pPr algn="just">
              <a:lnSpc>
                <a:spcPct val="107000"/>
              </a:lnSpc>
              <a:spcAft>
                <a:spcPts val="80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In terms of Rogers’ international reach, Cooper, et al. (2013, p. 496) explain there are:</a:t>
            </a:r>
          </a:p>
          <a:p>
            <a:pPr marL="457200">
              <a:lnSpc>
                <a:spcPct val="107000"/>
              </a:lnSpc>
              <a:spcAft>
                <a:spcPts val="800"/>
              </a:spcAft>
            </a:pPr>
            <a:r>
              <a:rPr lang="en-GB" sz="2800" i="1" dirty="0">
                <a:effectLst/>
                <a:latin typeface="Calibri" panose="020F0502020204030204" pitchFamily="34" charset="0"/>
                <a:ea typeface="Calibri" panose="020F0502020204030204" pitchFamily="34" charset="0"/>
                <a:cs typeface="Times New Roman" panose="02020603050405020304" pitchFamily="18" charset="0"/>
              </a:rPr>
              <a:t>“[a]round 200 national organisations and training centres … dedicated to researching and applying the principles developed by Rogers and the person-centred approach.”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B8E03740-6734-9AF3-4C64-8E4577D1F5FB}"/>
              </a:ext>
            </a:extLst>
          </p:cNvPr>
          <p:cNvSpPr>
            <a:spLocks noGrp="1"/>
          </p:cNvSpPr>
          <p:nvPr>
            <p:ph type="title"/>
          </p:nvPr>
        </p:nvSpPr>
        <p:spPr>
          <a:xfrm>
            <a:off x="838200" y="205573"/>
            <a:ext cx="10912267" cy="950927"/>
          </a:xfrm>
          <a:solidFill>
            <a:schemeClr val="accent1">
              <a:lumMod val="75000"/>
            </a:schemeClr>
          </a:solidFill>
        </p:spPr>
        <p:txBody>
          <a:bodyPr vert="horz" lIns="91440" tIns="45720" rIns="91440" bIns="45720" rtlCol="0" anchor="ctr">
            <a:noAutofit/>
          </a:bodyPr>
          <a:lstStyle/>
          <a:p>
            <a:r>
              <a:rPr lang="en-GB" sz="3600" dirty="0">
                <a:solidFill>
                  <a:schemeClr val="bg1"/>
                </a:solidFill>
              </a:rPr>
              <a:t>Carl Rogers</a:t>
            </a:r>
          </a:p>
        </p:txBody>
      </p:sp>
      <p:pic>
        <p:nvPicPr>
          <p:cNvPr id="5" name="Picture 4">
            <a:extLst>
              <a:ext uri="{FF2B5EF4-FFF2-40B4-BE49-F238E27FC236}">
                <a16:creationId xmlns:a16="http://schemas.microsoft.com/office/drawing/2014/main" id="{59B7D8C5-C9B7-D6F3-FC86-6B99511787D8}"/>
              </a:ext>
            </a:extLst>
          </p:cNvPr>
          <p:cNvPicPr>
            <a:picLocks noChangeAspect="1"/>
          </p:cNvPicPr>
          <p:nvPr/>
        </p:nvPicPr>
        <p:blipFill>
          <a:blip r:embed="rId2"/>
          <a:stretch>
            <a:fillRect/>
          </a:stretch>
        </p:blipFill>
        <p:spPr>
          <a:xfrm>
            <a:off x="8813302" y="1883059"/>
            <a:ext cx="2937165" cy="4158817"/>
          </a:xfrm>
          <a:prstGeom prst="rect">
            <a:avLst/>
          </a:prstGeom>
        </p:spPr>
      </p:pic>
    </p:spTree>
    <p:extLst>
      <p:ext uri="{BB962C8B-B14F-4D97-AF65-F5344CB8AC3E}">
        <p14:creationId xmlns:p14="http://schemas.microsoft.com/office/powerpoint/2010/main" val="236224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746CEA-E02D-A486-2099-CD21F7EADD63}"/>
              </a:ext>
            </a:extLst>
          </p:cNvPr>
          <p:cNvSpPr>
            <a:spLocks noGrp="1"/>
          </p:cNvSpPr>
          <p:nvPr>
            <p:ph idx="1"/>
          </p:nvPr>
        </p:nvSpPr>
        <p:spPr>
          <a:xfrm>
            <a:off x="838200" y="1298960"/>
            <a:ext cx="7536679" cy="5170205"/>
          </a:xfrm>
        </p:spPr>
        <p:txBody>
          <a:bodyPr>
            <a:normAutofit/>
          </a:bodyPr>
          <a:lstStyle/>
          <a:p>
            <a:pPr algn="just">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Empathy</a:t>
            </a:r>
          </a:p>
          <a:p>
            <a:pPr algn="just">
              <a:lnSpc>
                <a:spcPct val="107000"/>
              </a:lnSpc>
              <a:spcAft>
                <a:spcPts val="80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Congruence</a:t>
            </a:r>
          </a:p>
          <a:p>
            <a:pPr algn="just">
              <a:lnSpc>
                <a:spcPct val="107000"/>
              </a:lnSpc>
              <a:spcAft>
                <a:spcPts val="80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Unconditional Positive Regard (Rogers 1957)</a:t>
            </a:r>
          </a:p>
          <a:p>
            <a:pPr algn="just">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Active listening</a:t>
            </a:r>
          </a:p>
          <a:p>
            <a:pPr algn="just">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‘Open’ questions- 5w &amp; h</a:t>
            </a:r>
          </a:p>
          <a:p>
            <a:pPr algn="just">
              <a:lnSpc>
                <a:spcPct val="107000"/>
              </a:lnSpc>
              <a:spcAft>
                <a:spcPts val="80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Paraphrasing</a:t>
            </a:r>
          </a:p>
          <a:p>
            <a:pPr algn="just">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Mirroring language</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B8E03740-6734-9AF3-4C64-8E4577D1F5FB}"/>
              </a:ext>
            </a:extLst>
          </p:cNvPr>
          <p:cNvSpPr>
            <a:spLocks noGrp="1"/>
          </p:cNvSpPr>
          <p:nvPr>
            <p:ph type="title"/>
          </p:nvPr>
        </p:nvSpPr>
        <p:spPr>
          <a:xfrm>
            <a:off x="838200" y="205573"/>
            <a:ext cx="10912267" cy="950927"/>
          </a:xfrm>
          <a:solidFill>
            <a:schemeClr val="accent1">
              <a:lumMod val="75000"/>
            </a:schemeClr>
          </a:solidFill>
        </p:spPr>
        <p:txBody>
          <a:bodyPr vert="horz" lIns="91440" tIns="45720" rIns="91440" bIns="45720" rtlCol="0" anchor="ctr">
            <a:noAutofit/>
          </a:bodyPr>
          <a:lstStyle/>
          <a:p>
            <a:r>
              <a:rPr lang="en-GB" sz="3600" dirty="0">
                <a:solidFill>
                  <a:schemeClr val="bg1"/>
                </a:solidFill>
              </a:rPr>
              <a:t>Person Centred traits</a:t>
            </a:r>
          </a:p>
        </p:txBody>
      </p:sp>
      <p:pic>
        <p:nvPicPr>
          <p:cNvPr id="5" name="Picture 4">
            <a:extLst>
              <a:ext uri="{FF2B5EF4-FFF2-40B4-BE49-F238E27FC236}">
                <a16:creationId xmlns:a16="http://schemas.microsoft.com/office/drawing/2014/main" id="{59B7D8C5-C9B7-D6F3-FC86-6B99511787D8}"/>
              </a:ext>
            </a:extLst>
          </p:cNvPr>
          <p:cNvPicPr>
            <a:picLocks noChangeAspect="1"/>
          </p:cNvPicPr>
          <p:nvPr/>
        </p:nvPicPr>
        <p:blipFill>
          <a:blip r:embed="rId2"/>
          <a:stretch>
            <a:fillRect/>
          </a:stretch>
        </p:blipFill>
        <p:spPr>
          <a:xfrm>
            <a:off x="8813302" y="1883059"/>
            <a:ext cx="2937165" cy="4158817"/>
          </a:xfrm>
          <a:prstGeom prst="rect">
            <a:avLst/>
          </a:prstGeom>
        </p:spPr>
      </p:pic>
    </p:spTree>
    <p:extLst>
      <p:ext uri="{BB962C8B-B14F-4D97-AF65-F5344CB8AC3E}">
        <p14:creationId xmlns:p14="http://schemas.microsoft.com/office/powerpoint/2010/main" val="320426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746CEA-E02D-A486-2099-CD21F7EADD63}"/>
              </a:ext>
            </a:extLst>
          </p:cNvPr>
          <p:cNvSpPr>
            <a:spLocks noGrp="1"/>
          </p:cNvSpPr>
          <p:nvPr>
            <p:ph idx="1"/>
          </p:nvPr>
        </p:nvSpPr>
        <p:spPr>
          <a:xfrm>
            <a:off x="598206" y="1298960"/>
            <a:ext cx="7776673" cy="5170205"/>
          </a:xfrm>
        </p:spPr>
        <p:txBody>
          <a:bodyPr>
            <a:normAutofit/>
          </a:bodyPr>
          <a:lstStyle/>
          <a:p>
            <a:r>
              <a:rPr lang="en-GB" dirty="0"/>
              <a:t>Revans was insistent that action learning was not counselling which it certainly is not, there are still a number of facets of the PCA which resonate with Revans underlying philosophy</a:t>
            </a:r>
          </a:p>
          <a:p>
            <a:r>
              <a:rPr lang="en-GB" dirty="0"/>
              <a:t>Although some writers have proposed the use of some PCA behaviours as the basis of set development (e.g. Brockbank &amp; McGill (2003)) </a:t>
            </a:r>
          </a:p>
          <a:p>
            <a:r>
              <a:rPr lang="en-GB" dirty="0"/>
              <a:t>No studies exploring the underlying ideas of both approaches to argue for a closer relationship between the PC approach and action learning </a:t>
            </a:r>
          </a:p>
          <a:p>
            <a:endParaRPr lang="en-GB" dirty="0"/>
          </a:p>
        </p:txBody>
      </p:sp>
      <p:sp>
        <p:nvSpPr>
          <p:cNvPr id="4" name="Title 1">
            <a:extLst>
              <a:ext uri="{FF2B5EF4-FFF2-40B4-BE49-F238E27FC236}">
                <a16:creationId xmlns:a16="http://schemas.microsoft.com/office/drawing/2014/main" id="{B8E03740-6734-9AF3-4C64-8E4577D1F5FB}"/>
              </a:ext>
            </a:extLst>
          </p:cNvPr>
          <p:cNvSpPr>
            <a:spLocks noGrp="1"/>
          </p:cNvSpPr>
          <p:nvPr>
            <p:ph type="title"/>
          </p:nvPr>
        </p:nvSpPr>
        <p:spPr>
          <a:xfrm>
            <a:off x="598206" y="205573"/>
            <a:ext cx="11152261" cy="950927"/>
          </a:xfrm>
          <a:solidFill>
            <a:schemeClr val="accent1">
              <a:lumMod val="75000"/>
            </a:schemeClr>
          </a:solidFill>
        </p:spPr>
        <p:txBody>
          <a:bodyPr vert="horz" lIns="91440" tIns="45720" rIns="91440" bIns="45720" rtlCol="0" anchor="ctr">
            <a:noAutofit/>
          </a:bodyPr>
          <a:lstStyle/>
          <a:p>
            <a:r>
              <a:rPr lang="en-GB" sz="3600" dirty="0">
                <a:solidFill>
                  <a:schemeClr val="bg1"/>
                </a:solidFill>
              </a:rPr>
              <a:t>Can Action Learning and PCA coexist?</a:t>
            </a:r>
          </a:p>
        </p:txBody>
      </p:sp>
      <p:pic>
        <p:nvPicPr>
          <p:cNvPr id="6" name="Picture 5">
            <a:extLst>
              <a:ext uri="{FF2B5EF4-FFF2-40B4-BE49-F238E27FC236}">
                <a16:creationId xmlns:a16="http://schemas.microsoft.com/office/drawing/2014/main" id="{78D8D053-ABF9-C00B-54D2-9D5D1910A224}"/>
              </a:ext>
            </a:extLst>
          </p:cNvPr>
          <p:cNvPicPr>
            <a:picLocks noChangeAspect="1"/>
          </p:cNvPicPr>
          <p:nvPr/>
        </p:nvPicPr>
        <p:blipFill>
          <a:blip r:embed="rId2"/>
          <a:stretch>
            <a:fillRect/>
          </a:stretch>
        </p:blipFill>
        <p:spPr>
          <a:xfrm>
            <a:off x="8374879" y="3948077"/>
            <a:ext cx="2195202" cy="2780203"/>
          </a:xfrm>
          <a:prstGeom prst="rect">
            <a:avLst/>
          </a:prstGeom>
        </p:spPr>
      </p:pic>
      <p:pic>
        <p:nvPicPr>
          <p:cNvPr id="5" name="Picture 4">
            <a:extLst>
              <a:ext uri="{FF2B5EF4-FFF2-40B4-BE49-F238E27FC236}">
                <a16:creationId xmlns:a16="http://schemas.microsoft.com/office/drawing/2014/main" id="{59B7D8C5-C9B7-D6F3-FC86-6B99511787D8}"/>
              </a:ext>
            </a:extLst>
          </p:cNvPr>
          <p:cNvPicPr>
            <a:picLocks noChangeAspect="1"/>
          </p:cNvPicPr>
          <p:nvPr/>
        </p:nvPicPr>
        <p:blipFill>
          <a:blip r:embed="rId3"/>
          <a:stretch>
            <a:fillRect/>
          </a:stretch>
        </p:blipFill>
        <p:spPr>
          <a:xfrm>
            <a:off x="9682384" y="1182304"/>
            <a:ext cx="1908117" cy="2701758"/>
          </a:xfrm>
          <a:prstGeom prst="rect">
            <a:avLst/>
          </a:prstGeom>
        </p:spPr>
      </p:pic>
    </p:spTree>
    <p:extLst>
      <p:ext uri="{BB962C8B-B14F-4D97-AF65-F5344CB8AC3E}">
        <p14:creationId xmlns:p14="http://schemas.microsoft.com/office/powerpoint/2010/main" val="1372537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5C330321-2D0D-4347-BB5C-4C2018749A38}"/>
              </a:ext>
            </a:extLst>
          </p:cNvPr>
          <p:cNvGrpSpPr/>
          <p:nvPr/>
        </p:nvGrpSpPr>
        <p:grpSpPr>
          <a:xfrm>
            <a:off x="2629803" y="116272"/>
            <a:ext cx="3682083" cy="3989077"/>
            <a:chOff x="5579064" y="154377"/>
            <a:chExt cx="3120887" cy="3643955"/>
          </a:xfrm>
        </p:grpSpPr>
        <p:pic>
          <p:nvPicPr>
            <p:cNvPr id="7" name="Picture 6">
              <a:extLst>
                <a:ext uri="{FF2B5EF4-FFF2-40B4-BE49-F238E27FC236}">
                  <a16:creationId xmlns:a16="http://schemas.microsoft.com/office/drawing/2014/main" id="{195AD7D5-21B5-3C0F-E38F-958CE98572E7}"/>
                </a:ext>
              </a:extLst>
            </p:cNvPr>
            <p:cNvPicPr>
              <a:picLocks noChangeAspect="1"/>
            </p:cNvPicPr>
            <p:nvPr/>
          </p:nvPicPr>
          <p:blipFill rotWithShape="1">
            <a:blip r:embed="rId2"/>
            <a:srcRect l="53070" t="13033" r="21332" b="5923"/>
            <a:stretch/>
          </p:blipFill>
          <p:spPr>
            <a:xfrm>
              <a:off x="5579064" y="154377"/>
              <a:ext cx="3120887" cy="3362589"/>
            </a:xfrm>
            <a:prstGeom prst="rect">
              <a:avLst/>
            </a:prstGeom>
            <a:ln>
              <a:solidFill>
                <a:schemeClr val="tx1"/>
              </a:solidFill>
            </a:ln>
          </p:spPr>
        </p:pic>
        <p:sp>
          <p:nvSpPr>
            <p:cNvPr id="18" name="TextBox 17">
              <a:extLst>
                <a:ext uri="{FF2B5EF4-FFF2-40B4-BE49-F238E27FC236}">
                  <a16:creationId xmlns:a16="http://schemas.microsoft.com/office/drawing/2014/main" id="{AD16245B-2B47-D029-125B-B066A7C34FF5}"/>
                </a:ext>
              </a:extLst>
            </p:cNvPr>
            <p:cNvSpPr txBox="1"/>
            <p:nvPr/>
          </p:nvSpPr>
          <p:spPr>
            <a:xfrm>
              <a:off x="6995338" y="3429000"/>
              <a:ext cx="666837" cy="369332"/>
            </a:xfrm>
            <a:prstGeom prst="rect">
              <a:avLst/>
            </a:prstGeom>
            <a:noFill/>
          </p:spPr>
          <p:txBody>
            <a:bodyPr wrap="square" rtlCol="0">
              <a:spAutoFit/>
            </a:bodyPr>
            <a:lstStyle/>
            <a:p>
              <a:r>
                <a:rPr lang="en-GB" dirty="0"/>
                <a:t>2020</a:t>
              </a:r>
            </a:p>
          </p:txBody>
        </p:sp>
      </p:grpSp>
      <p:grpSp>
        <p:nvGrpSpPr>
          <p:cNvPr id="17" name="Group 16">
            <a:extLst>
              <a:ext uri="{FF2B5EF4-FFF2-40B4-BE49-F238E27FC236}">
                <a16:creationId xmlns:a16="http://schemas.microsoft.com/office/drawing/2014/main" id="{EC122D62-ACAA-2014-D861-F23C48309BAB}"/>
              </a:ext>
            </a:extLst>
          </p:cNvPr>
          <p:cNvGrpSpPr/>
          <p:nvPr/>
        </p:nvGrpSpPr>
        <p:grpSpPr>
          <a:xfrm>
            <a:off x="283261" y="2110811"/>
            <a:ext cx="3682083" cy="4468639"/>
            <a:chOff x="2810598" y="2629794"/>
            <a:chExt cx="3180521" cy="3936057"/>
          </a:xfrm>
        </p:grpSpPr>
        <p:pic>
          <p:nvPicPr>
            <p:cNvPr id="5" name="Picture 4">
              <a:extLst>
                <a:ext uri="{FF2B5EF4-FFF2-40B4-BE49-F238E27FC236}">
                  <a16:creationId xmlns:a16="http://schemas.microsoft.com/office/drawing/2014/main" id="{4A912407-2A30-4C44-1DE5-C5B4F657E2AA}"/>
                </a:ext>
              </a:extLst>
            </p:cNvPr>
            <p:cNvPicPr>
              <a:picLocks noChangeAspect="1"/>
            </p:cNvPicPr>
            <p:nvPr/>
          </p:nvPicPr>
          <p:blipFill rotWithShape="1">
            <a:blip r:embed="rId3"/>
            <a:srcRect l="58803" t="20342" r="18857" b="6041"/>
            <a:stretch/>
          </p:blipFill>
          <p:spPr>
            <a:xfrm>
              <a:off x="2810598" y="2629794"/>
              <a:ext cx="3180521" cy="3566725"/>
            </a:xfrm>
            <a:prstGeom prst="rect">
              <a:avLst/>
            </a:prstGeom>
            <a:ln>
              <a:solidFill>
                <a:schemeClr val="tx1"/>
              </a:solidFill>
            </a:ln>
          </p:spPr>
        </p:pic>
        <p:sp>
          <p:nvSpPr>
            <p:cNvPr id="16" name="TextBox 15">
              <a:extLst>
                <a:ext uri="{FF2B5EF4-FFF2-40B4-BE49-F238E27FC236}">
                  <a16:creationId xmlns:a16="http://schemas.microsoft.com/office/drawing/2014/main" id="{8887AA26-8FDD-8F8B-32A6-B5A218AFF715}"/>
                </a:ext>
              </a:extLst>
            </p:cNvPr>
            <p:cNvSpPr txBox="1"/>
            <p:nvPr/>
          </p:nvSpPr>
          <p:spPr>
            <a:xfrm>
              <a:off x="4067439" y="6196519"/>
              <a:ext cx="666837" cy="369332"/>
            </a:xfrm>
            <a:prstGeom prst="rect">
              <a:avLst/>
            </a:prstGeom>
            <a:noFill/>
          </p:spPr>
          <p:txBody>
            <a:bodyPr wrap="square" rtlCol="0">
              <a:spAutoFit/>
            </a:bodyPr>
            <a:lstStyle/>
            <a:p>
              <a:r>
                <a:rPr lang="en-GB" dirty="0"/>
                <a:t>2020</a:t>
              </a:r>
            </a:p>
          </p:txBody>
        </p:sp>
      </p:grpSp>
      <p:sp>
        <p:nvSpPr>
          <p:cNvPr id="3" name="Content Placeholder 2">
            <a:extLst>
              <a:ext uri="{FF2B5EF4-FFF2-40B4-BE49-F238E27FC236}">
                <a16:creationId xmlns:a16="http://schemas.microsoft.com/office/drawing/2014/main" id="{3EDEA942-8710-2DB3-80EA-E3BA48E0E746}"/>
              </a:ext>
            </a:extLst>
          </p:cNvPr>
          <p:cNvSpPr>
            <a:spLocks noGrp="1"/>
          </p:cNvSpPr>
          <p:nvPr>
            <p:ph idx="1"/>
          </p:nvPr>
        </p:nvSpPr>
        <p:spPr>
          <a:xfrm>
            <a:off x="5650821" y="3886298"/>
            <a:ext cx="4383280" cy="4351338"/>
          </a:xfrm>
        </p:spPr>
        <p:txBody>
          <a:bodyPr/>
          <a:lstStyle/>
          <a:p>
            <a:endParaRPr lang="en-GB" dirty="0"/>
          </a:p>
        </p:txBody>
      </p:sp>
      <p:grpSp>
        <p:nvGrpSpPr>
          <p:cNvPr id="13" name="Group 12">
            <a:extLst>
              <a:ext uri="{FF2B5EF4-FFF2-40B4-BE49-F238E27FC236}">
                <a16:creationId xmlns:a16="http://schemas.microsoft.com/office/drawing/2014/main" id="{10D0D3C1-EAB4-EABB-68ED-786936CE3622}"/>
              </a:ext>
            </a:extLst>
          </p:cNvPr>
          <p:cNvGrpSpPr/>
          <p:nvPr/>
        </p:nvGrpSpPr>
        <p:grpSpPr>
          <a:xfrm>
            <a:off x="8218732" y="278550"/>
            <a:ext cx="3608647" cy="5096755"/>
            <a:chOff x="8930864" y="796033"/>
            <a:chExt cx="2998489" cy="4368271"/>
          </a:xfrm>
        </p:grpSpPr>
        <p:pic>
          <p:nvPicPr>
            <p:cNvPr id="9" name="Picture 8">
              <a:extLst>
                <a:ext uri="{FF2B5EF4-FFF2-40B4-BE49-F238E27FC236}">
                  <a16:creationId xmlns:a16="http://schemas.microsoft.com/office/drawing/2014/main" id="{3D4B290A-638F-3A7B-F9B9-68C30CD02F3A}"/>
                </a:ext>
              </a:extLst>
            </p:cNvPr>
            <p:cNvPicPr>
              <a:picLocks noChangeAspect="1"/>
            </p:cNvPicPr>
            <p:nvPr/>
          </p:nvPicPr>
          <p:blipFill rotWithShape="1">
            <a:blip r:embed="rId4"/>
            <a:srcRect l="55624" t="15984" r="16196" b="8558"/>
            <a:stretch/>
          </p:blipFill>
          <p:spPr>
            <a:xfrm>
              <a:off x="8930864" y="796033"/>
              <a:ext cx="2998489" cy="3980248"/>
            </a:xfrm>
            <a:prstGeom prst="rect">
              <a:avLst/>
            </a:prstGeom>
            <a:ln>
              <a:solidFill>
                <a:schemeClr val="tx1"/>
              </a:solidFill>
            </a:ln>
          </p:spPr>
        </p:pic>
        <p:sp>
          <p:nvSpPr>
            <p:cNvPr id="12" name="TextBox 11">
              <a:extLst>
                <a:ext uri="{FF2B5EF4-FFF2-40B4-BE49-F238E27FC236}">
                  <a16:creationId xmlns:a16="http://schemas.microsoft.com/office/drawing/2014/main" id="{96151E26-B355-BC36-E78E-7597C70922C7}"/>
                </a:ext>
              </a:extLst>
            </p:cNvPr>
            <p:cNvSpPr txBox="1"/>
            <p:nvPr/>
          </p:nvSpPr>
          <p:spPr>
            <a:xfrm>
              <a:off x="10262681" y="4794972"/>
              <a:ext cx="666837" cy="369332"/>
            </a:xfrm>
            <a:prstGeom prst="rect">
              <a:avLst/>
            </a:prstGeom>
            <a:noFill/>
          </p:spPr>
          <p:txBody>
            <a:bodyPr wrap="square" rtlCol="0">
              <a:spAutoFit/>
            </a:bodyPr>
            <a:lstStyle/>
            <a:p>
              <a:r>
                <a:rPr lang="en-GB" dirty="0"/>
                <a:t>2016</a:t>
              </a:r>
            </a:p>
          </p:txBody>
        </p:sp>
      </p:grpSp>
      <p:grpSp>
        <p:nvGrpSpPr>
          <p:cNvPr id="15" name="Group 14">
            <a:extLst>
              <a:ext uri="{FF2B5EF4-FFF2-40B4-BE49-F238E27FC236}">
                <a16:creationId xmlns:a16="http://schemas.microsoft.com/office/drawing/2014/main" id="{56C37C39-3EB9-F9C8-BB93-B210BE1BBF09}"/>
              </a:ext>
            </a:extLst>
          </p:cNvPr>
          <p:cNvGrpSpPr/>
          <p:nvPr/>
        </p:nvGrpSpPr>
        <p:grpSpPr>
          <a:xfrm>
            <a:off x="5256727" y="2204203"/>
            <a:ext cx="3475233" cy="4446478"/>
            <a:chOff x="1201274" y="1079006"/>
            <a:chExt cx="2998489" cy="3881941"/>
          </a:xfrm>
        </p:grpSpPr>
        <p:pic>
          <p:nvPicPr>
            <p:cNvPr id="11" name="Picture 10">
              <a:extLst>
                <a:ext uri="{FF2B5EF4-FFF2-40B4-BE49-F238E27FC236}">
                  <a16:creationId xmlns:a16="http://schemas.microsoft.com/office/drawing/2014/main" id="{BEC1040E-D7CD-27EB-3B6F-577E7525B53C}"/>
                </a:ext>
              </a:extLst>
            </p:cNvPr>
            <p:cNvPicPr>
              <a:picLocks noChangeAspect="1"/>
            </p:cNvPicPr>
            <p:nvPr/>
          </p:nvPicPr>
          <p:blipFill rotWithShape="1">
            <a:blip r:embed="rId5"/>
            <a:srcRect l="58207" t="18956" r="19783" b="5923"/>
            <a:stretch/>
          </p:blipFill>
          <p:spPr>
            <a:xfrm>
              <a:off x="1201274" y="1079006"/>
              <a:ext cx="2998489" cy="3482614"/>
            </a:xfrm>
            <a:prstGeom prst="rect">
              <a:avLst/>
            </a:prstGeom>
            <a:ln>
              <a:solidFill>
                <a:schemeClr val="tx1"/>
              </a:solidFill>
            </a:ln>
          </p:spPr>
        </p:pic>
        <p:sp>
          <p:nvSpPr>
            <p:cNvPr id="14" name="TextBox 13">
              <a:extLst>
                <a:ext uri="{FF2B5EF4-FFF2-40B4-BE49-F238E27FC236}">
                  <a16:creationId xmlns:a16="http://schemas.microsoft.com/office/drawing/2014/main" id="{6F7A8DE4-FABF-D772-A97A-49815F88C4AB}"/>
                </a:ext>
              </a:extLst>
            </p:cNvPr>
            <p:cNvSpPr txBox="1"/>
            <p:nvPr/>
          </p:nvSpPr>
          <p:spPr>
            <a:xfrm>
              <a:off x="2285015" y="4591615"/>
              <a:ext cx="666837" cy="369332"/>
            </a:xfrm>
            <a:prstGeom prst="rect">
              <a:avLst/>
            </a:prstGeom>
            <a:noFill/>
          </p:spPr>
          <p:txBody>
            <a:bodyPr wrap="square" rtlCol="0">
              <a:spAutoFit/>
            </a:bodyPr>
            <a:lstStyle/>
            <a:p>
              <a:r>
                <a:rPr lang="en-GB" dirty="0"/>
                <a:t>2019</a:t>
              </a:r>
            </a:p>
          </p:txBody>
        </p:sp>
      </p:grpSp>
    </p:spTree>
    <p:extLst>
      <p:ext uri="{BB962C8B-B14F-4D97-AF65-F5344CB8AC3E}">
        <p14:creationId xmlns:p14="http://schemas.microsoft.com/office/powerpoint/2010/main" val="348889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F5494BC-7110-6B46-E299-B3D2DAC4C6F4}"/>
              </a:ext>
            </a:extLst>
          </p:cNvPr>
          <p:cNvPicPr>
            <a:picLocks noChangeAspect="1"/>
          </p:cNvPicPr>
          <p:nvPr/>
        </p:nvPicPr>
        <p:blipFill rotWithShape="1">
          <a:blip r:embed="rId2"/>
          <a:srcRect l="58037" t="19053" r="18972" b="10093"/>
          <a:stretch/>
        </p:blipFill>
        <p:spPr>
          <a:xfrm>
            <a:off x="1871526" y="0"/>
            <a:ext cx="6622993" cy="6946069"/>
          </a:xfrm>
          <a:prstGeom prst="rect">
            <a:avLst/>
          </a:prstGeom>
        </p:spPr>
      </p:pic>
      <p:sp>
        <p:nvSpPr>
          <p:cNvPr id="11" name="Rectangle 10">
            <a:extLst>
              <a:ext uri="{FF2B5EF4-FFF2-40B4-BE49-F238E27FC236}">
                <a16:creationId xmlns:a16="http://schemas.microsoft.com/office/drawing/2014/main" id="{E63D6DE8-CDAA-FAFB-55EE-9DFC3463E30F}"/>
              </a:ext>
            </a:extLst>
          </p:cNvPr>
          <p:cNvSpPr/>
          <p:nvPr/>
        </p:nvSpPr>
        <p:spPr>
          <a:xfrm>
            <a:off x="6400799" y="0"/>
            <a:ext cx="2068082" cy="6716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63584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F5494BC-7110-6B46-E299-B3D2DAC4C6F4}"/>
              </a:ext>
            </a:extLst>
          </p:cNvPr>
          <p:cNvPicPr>
            <a:picLocks noChangeAspect="1"/>
          </p:cNvPicPr>
          <p:nvPr/>
        </p:nvPicPr>
        <p:blipFill rotWithShape="1">
          <a:blip r:embed="rId2"/>
          <a:srcRect l="58037" t="19053" r="18972" b="10093"/>
          <a:stretch/>
        </p:blipFill>
        <p:spPr>
          <a:xfrm>
            <a:off x="1871526" y="0"/>
            <a:ext cx="6622993" cy="6946069"/>
          </a:xfrm>
          <a:prstGeom prst="rect">
            <a:avLst/>
          </a:prstGeom>
        </p:spPr>
      </p:pic>
    </p:spTree>
    <p:extLst>
      <p:ext uri="{BB962C8B-B14F-4D97-AF65-F5344CB8AC3E}">
        <p14:creationId xmlns:p14="http://schemas.microsoft.com/office/powerpoint/2010/main" val="2470690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F23AAFB-0E3C-C365-C43A-B3DF589B58B0}"/>
              </a:ext>
            </a:extLst>
          </p:cNvPr>
          <p:cNvPicPr>
            <a:picLocks noChangeAspect="1"/>
          </p:cNvPicPr>
          <p:nvPr/>
        </p:nvPicPr>
        <p:blipFill rotWithShape="1">
          <a:blip r:embed="rId2"/>
          <a:srcRect l="50585" t="16556" r="7048" b="6978"/>
          <a:stretch/>
        </p:blipFill>
        <p:spPr>
          <a:xfrm>
            <a:off x="608347" y="58425"/>
            <a:ext cx="10975305" cy="6741149"/>
          </a:xfrm>
          <a:prstGeom prst="rect">
            <a:avLst/>
          </a:prstGeom>
        </p:spPr>
      </p:pic>
    </p:spTree>
    <p:extLst>
      <p:ext uri="{BB962C8B-B14F-4D97-AF65-F5344CB8AC3E}">
        <p14:creationId xmlns:p14="http://schemas.microsoft.com/office/powerpoint/2010/main" val="25709302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4135</TotalTime>
  <Words>1559</Words>
  <Application>Microsoft Office PowerPoint</Application>
  <PresentationFormat>Widescreen</PresentationFormat>
  <Paragraphs>77</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How can set effectiveness be improved by incorporating Person-Centred theory?</vt:lpstr>
      <vt:lpstr>How can set effectiveness be improved by incorporating Person-Centred theory?</vt:lpstr>
      <vt:lpstr>Carl Rogers</vt:lpstr>
      <vt:lpstr>Person Centred traits</vt:lpstr>
      <vt:lpstr>Can Action Learning and PCA coexist?</vt:lpstr>
      <vt:lpstr>PowerPoint Presentation</vt:lpstr>
      <vt:lpstr>PowerPoint Presentation</vt:lpstr>
      <vt:lpstr>PowerPoint Presentation</vt:lpstr>
      <vt:lpstr>PowerPoint Presentation</vt:lpstr>
      <vt:lpstr>PowerPoint Presentation</vt:lpstr>
      <vt:lpstr>Bibliography</vt:lpstr>
      <vt:lpstr>Bibliography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dc:creator>
  <cp:lastModifiedBy>Gary Shepherd</cp:lastModifiedBy>
  <cp:revision>22</cp:revision>
  <dcterms:created xsi:type="dcterms:W3CDTF">2023-04-15T00:28:03Z</dcterms:created>
  <dcterms:modified xsi:type="dcterms:W3CDTF">2023-05-04T15:33:51Z</dcterms:modified>
</cp:coreProperties>
</file>