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</p:sldMasterIdLst>
  <p:sldIdLst>
    <p:sldId id="256" r:id="rId3"/>
    <p:sldId id="280" r:id="rId4"/>
    <p:sldId id="331" r:id="rId5"/>
    <p:sldId id="311" r:id="rId6"/>
    <p:sldId id="332" r:id="rId7"/>
    <p:sldId id="330" r:id="rId8"/>
    <p:sldId id="333" r:id="rId9"/>
    <p:sldId id="312" r:id="rId10"/>
    <p:sldId id="324" r:id="rId11"/>
    <p:sldId id="283" r:id="rId12"/>
    <p:sldId id="26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AF79670-9F44-97EC-99B2-2E0676BCA549}" v="185" dt="2024-07-01T14:48:33.8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9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88EF5-2B1A-4AA1-9F97-3A435A883D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A7738C-1510-4E00-85B3-2129A14FE2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567123-1F75-435E-A235-DEAC7DB53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846B8-E0AA-486F-AA6E-71F68402BD62}" type="datetimeFigureOut">
              <a:rPr lang="en-GB" smtClean="0"/>
              <a:t>23/07/2024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A29227-A919-498B-9C1A-16863E244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A03FAC-DA35-4636-B346-F29AD7FD1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6BA26-8BE9-4B2B-93DE-9310306FA6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3829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C20C8-A06B-4594-B5BB-279534FE0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BDF4CA-3C6C-4C59-96B3-DFDECD6936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A565BA-7722-4FD7-B899-DB8A57349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846B8-E0AA-486F-AA6E-71F68402BD62}" type="datetimeFigureOut">
              <a:rPr lang="en-GB" smtClean="0"/>
              <a:t>23/07/2024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D63C4B-2A9B-4929-9073-D3C496F36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7BBF5D-4EC3-4383-8413-1E456EEEF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6BA26-8BE9-4B2B-93DE-9310306FA6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191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35DA89-E534-4A63-B3D8-121F93481D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F3BE86-E78F-406D-B019-48A853D02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143B4-B95B-473F-9CA6-2CB83F2B6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846B8-E0AA-486F-AA6E-71F68402BD62}" type="datetimeFigureOut">
              <a:rPr lang="en-GB" smtClean="0"/>
              <a:t>23/07/2024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250297-38E7-4E05-B183-02CA1071A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8F17D-4FCE-4592-B759-206AC2DF6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6BA26-8BE9-4B2B-93DE-9310306FA6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73412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0CA78-C571-4C79-8135-CBA50AE33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1BE38A-6AA2-46C4-B639-6C324A5E0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F006F7-A30D-4595-AC3C-FEE59061F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F27A4-1CAB-4EA4-A756-DF821954CB8C}" type="datetimeFigureOut">
              <a:rPr lang="en-GB" smtClean="0"/>
              <a:t>23/07/2024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234234-3421-4BDF-AB4E-68E865A70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CA19C0-B58B-4AFF-B7BB-41036DA17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0289-8551-4BBF-B595-D9E33E605D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4992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E9962-6317-4ED4-B381-A42E8C466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2C3255-3E48-4CEC-A2DE-4D4A42B36C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88B76D-0255-4982-9797-F32920227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846B8-E0AA-486F-AA6E-71F68402BD62}" type="datetimeFigureOut">
              <a:rPr lang="en-GB" smtClean="0"/>
              <a:t>23/07/2024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86007C-0B75-4866-A393-CF05765A4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4D2D06-28FD-44B8-BFA2-C913BC34A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6BA26-8BE9-4B2B-93DE-9310306FA6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8519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E10F0-0B9B-4753-876B-3417FC0CC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DEAB5E-F41C-4822-8FA3-1E302EDEBC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180A03-759A-4907-822F-AE79C1965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846B8-E0AA-486F-AA6E-71F68402BD62}" type="datetimeFigureOut">
              <a:rPr lang="en-GB" smtClean="0"/>
              <a:t>23/07/2024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7E937-053E-46AF-8E41-9540F7AC6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9D8FCC-5C3B-476B-AC7B-3E38442F4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6BA26-8BE9-4B2B-93DE-9310306FA6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9406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93408-E13D-4DB0-83E4-87E456AC3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8DEBE3-EC94-464C-843C-3FFE285909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57E057-0BC6-4A06-BE62-9941A09563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0D48B2-7BA3-4E94-BA9F-A8D250DED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846B8-E0AA-486F-AA6E-71F68402BD62}" type="datetimeFigureOut">
              <a:rPr lang="en-GB" smtClean="0"/>
              <a:t>23/07/2024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D9226C-C8FB-42F2-B78E-7DE108C82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5D5C19-2B13-4635-9016-3869B0021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6BA26-8BE9-4B2B-93DE-9310306FA6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801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4B760-4681-4147-AA70-55B3E8C0C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3B71B4-6AEF-4B53-AB0E-29ECC0D601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145A3C-49A3-4706-B869-D0F0B1A5AC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5A0AD0-7840-4220-80DF-780D892F4B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0AF47C-B722-4153-B8AC-F18CE4CB64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D10B44-F66A-4F33-9050-335722E6B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846B8-E0AA-486F-AA6E-71F68402BD62}" type="datetimeFigureOut">
              <a:rPr lang="en-GB" smtClean="0"/>
              <a:t>23/07/2024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EDC9AF-6701-453C-9414-28CE7512D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117B5A-3B99-458E-B7AF-41610B5C5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6BA26-8BE9-4B2B-93DE-9310306FA6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8557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EC2BA-6D37-4F9E-8640-0173CC535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00CF63-DA17-409F-841E-813578A96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846B8-E0AA-486F-AA6E-71F68402BD62}" type="datetimeFigureOut">
              <a:rPr lang="en-GB" smtClean="0"/>
              <a:t>23/07/2024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8CB5CB-D3CE-4824-AC79-7B2495818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CE037A-379F-46A7-AA0F-661EE71DA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6BA26-8BE9-4B2B-93DE-9310306FA6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825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BBCE23-435B-4EAC-A482-E8FBED50B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846B8-E0AA-486F-AA6E-71F68402BD62}" type="datetimeFigureOut">
              <a:rPr lang="en-GB" smtClean="0"/>
              <a:t>23/07/2024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0EE916-54C4-4A9F-B8FC-3BBD7C5EF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C645A3-7A0B-41ED-B4E1-EEAF7B23F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6BA26-8BE9-4B2B-93DE-9310306FA6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0680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07EC5-BDEF-42E1-8B12-4FB5E5450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F40AE9-5D9A-4E47-B270-A732B243BC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2D135F-825F-469E-BE22-0E48D40FB8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B36DA0-5BA5-4778-AB52-1DEF647CB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846B8-E0AA-486F-AA6E-71F68402BD62}" type="datetimeFigureOut">
              <a:rPr lang="en-GB" smtClean="0"/>
              <a:t>23/07/2024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7ADC4B-2D06-4E8F-91EF-3C8BD3366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0285B9-1D4E-44BE-BA4F-5F2E204BC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6BA26-8BE9-4B2B-93DE-9310306FA6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0845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6C81A-86C1-4C93-B013-64FC9F82D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BC5E35-583D-4C3F-BE0D-EC0534739B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B67E15-F628-4555-A611-E1938629EC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373146-AFBC-487B-BEC2-F9C077A8D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846B8-E0AA-486F-AA6E-71F68402BD62}" type="datetimeFigureOut">
              <a:rPr lang="en-GB" smtClean="0"/>
              <a:t>23/07/2024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72E307-37F1-4F7D-8C26-E3014F86A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081568-3F8E-4233-9519-8667A15BE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6BA26-8BE9-4B2B-93DE-9310306FA6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74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6A1BC1-8065-4FF7-9EB7-AE037ACB5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BA67C3-A3D4-46D4-A737-7EDC915E92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710397-F71E-46E0-9AC1-E2AE3BBA73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846B8-E0AA-486F-AA6E-71F68402BD62}" type="datetimeFigureOut">
              <a:rPr lang="en-GB" smtClean="0"/>
              <a:t>23/07/2024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B73DE-E1E1-46F0-B633-5FF60B67F8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AC75A4-177E-4BB2-92A9-AACEB3F3B4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6BA26-8BE9-4B2B-93DE-9310306FA6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4647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F6E0FB-E208-474D-BAB5-7B8F82566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226C4C-A7F0-4434-A64C-6AA7A612E4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98936-1156-4A17-99FB-26BD66E3AF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F27A4-1CAB-4EA4-A756-DF821954CB8C}" type="datetimeFigureOut">
              <a:rPr lang="en-GB" smtClean="0"/>
              <a:t>23/07/2024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A688F4-373B-420D-BD3C-A08D17AB56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6D6E5-4523-454B-9033-3CA3BEE8CC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50289-8551-4BBF-B595-D9E33E605D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438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rksj.ac.uk/research/people-in-employment-settings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69" name="Slide Background Fill">
            <a:extLst>
              <a:ext uri="{FF2B5EF4-FFF2-40B4-BE49-F238E27FC236}">
                <a16:creationId xmlns:a16="http://schemas.microsoft.com/office/drawing/2014/main" id="{03AF1C04-3FEF-41BD-BB84-2F263765BE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1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70" name="Group 1069">
            <a:extLst>
              <a:ext uri="{FF2B5EF4-FFF2-40B4-BE49-F238E27FC236}">
                <a16:creationId xmlns:a16="http://schemas.microsoft.com/office/drawing/2014/main" id="{094DE5E8-C080-45A4-B2F4-8FE7D8F8E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848" y="0"/>
            <a:ext cx="12188949" cy="6858000"/>
            <a:chOff x="-2848" y="0"/>
            <a:chExt cx="12188949" cy="6858000"/>
          </a:xfrm>
        </p:grpSpPr>
        <p:sp>
          <p:nvSpPr>
            <p:cNvPr id="1075" name="Color Cover">
              <a:extLst>
                <a:ext uri="{FF2B5EF4-FFF2-40B4-BE49-F238E27FC236}">
                  <a16:creationId xmlns:a16="http://schemas.microsoft.com/office/drawing/2014/main" id="{1FAC8321-8295-4F58-80B8-C1A774606B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2848" y="0"/>
              <a:ext cx="12188949" cy="6858000"/>
            </a:xfrm>
            <a:prstGeom prst="rect">
              <a:avLst/>
            </a:prstGeom>
            <a:solidFill>
              <a:schemeClr val="accent5">
                <a:alpha val="4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1" name="Color Cover">
              <a:extLst>
                <a:ext uri="{FF2B5EF4-FFF2-40B4-BE49-F238E27FC236}">
                  <a16:creationId xmlns:a16="http://schemas.microsoft.com/office/drawing/2014/main" id="{2BE89D78-556E-4C9E-A234-78B0850234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2848" y="0"/>
              <a:ext cx="12188949" cy="6858000"/>
            </a:xfrm>
            <a:prstGeom prst="rect">
              <a:avLst/>
            </a:prstGeom>
            <a:solidFill>
              <a:schemeClr val="accent6">
                <a:alpha val="1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78" name="Group 1077">
            <a:extLst>
              <a:ext uri="{FF2B5EF4-FFF2-40B4-BE49-F238E27FC236}">
                <a16:creationId xmlns:a16="http://schemas.microsoft.com/office/drawing/2014/main" id="{9A28EBCD-582B-4E3B-AB95-15EA16034C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51279" y="598259"/>
            <a:ext cx="10889442" cy="5680742"/>
            <a:chOff x="651279" y="598259"/>
            <a:chExt cx="10889442" cy="5680742"/>
          </a:xfrm>
        </p:grpSpPr>
        <p:sp>
          <p:nvSpPr>
            <p:cNvPr id="1079" name="Color">
              <a:extLst>
                <a:ext uri="{FF2B5EF4-FFF2-40B4-BE49-F238E27FC236}">
                  <a16:creationId xmlns:a16="http://schemas.microsoft.com/office/drawing/2014/main" id="{49E29E18-2832-4FBD-901C-97986DBD0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80" name="Color">
              <a:extLst>
                <a:ext uri="{FF2B5EF4-FFF2-40B4-BE49-F238E27FC236}">
                  <a16:creationId xmlns:a16="http://schemas.microsoft.com/office/drawing/2014/main" id="{7327E470-287A-4E1E-8A04-A3596DBD97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icture 28" descr="A picture containing table&#10;&#10;Description automatically generated">
            <a:extLst>
              <a:ext uri="{FF2B5EF4-FFF2-40B4-BE49-F238E27FC236}">
                <a16:creationId xmlns:a16="http://schemas.microsoft.com/office/drawing/2014/main" id="{B7CD49C5-1611-4064-A5DE-5CA72D3F5AF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415" r="-1" b="10804"/>
          <a:stretch/>
        </p:blipFill>
        <p:spPr>
          <a:xfrm>
            <a:off x="6708758" y="1467629"/>
            <a:ext cx="4358797" cy="181136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BFDC9B8-F41E-1C61-ED42-C87CC8DE0E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8758" y="4240098"/>
            <a:ext cx="4358797" cy="1174610"/>
          </a:xfrm>
          <a:prstGeom prst="rect">
            <a:avLst/>
          </a:prstGeom>
        </p:spPr>
      </p:pic>
      <p:grpSp>
        <p:nvGrpSpPr>
          <p:cNvPr id="1082" name="Group 1081">
            <a:extLst>
              <a:ext uri="{FF2B5EF4-FFF2-40B4-BE49-F238E27FC236}">
                <a16:creationId xmlns:a16="http://schemas.microsoft.com/office/drawing/2014/main" id="{E27AF472-EAE3-4572-AB69-B92BD10DBC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848" y="0"/>
            <a:ext cx="12188952" cy="6858000"/>
            <a:chOff x="0" y="0"/>
            <a:chExt cx="12188952" cy="6858000"/>
          </a:xfrm>
        </p:grpSpPr>
        <p:sp>
          <p:nvSpPr>
            <p:cNvPr id="1083" name="Freeform: Shape 1082">
              <a:extLst>
                <a:ext uri="{FF2B5EF4-FFF2-40B4-BE49-F238E27FC236}">
                  <a16:creationId xmlns:a16="http://schemas.microsoft.com/office/drawing/2014/main" id="{BF4DB9D2-6215-420C-874C-82EADF8C6C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084" name="Freeform: Shape 1083">
              <a:extLst>
                <a:ext uri="{FF2B5EF4-FFF2-40B4-BE49-F238E27FC236}">
                  <a16:creationId xmlns:a16="http://schemas.microsoft.com/office/drawing/2014/main" id="{1F003139-C97C-44FA-B139-32E4DFDCE9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085" name="Freeform: Shape 1084">
              <a:extLst>
                <a:ext uri="{FF2B5EF4-FFF2-40B4-BE49-F238E27FC236}">
                  <a16:creationId xmlns:a16="http://schemas.microsoft.com/office/drawing/2014/main" id="{5CE4DD6E-8CEA-45EE-B630-DBC22144D8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086" name="Freeform: Shape 1085">
              <a:extLst>
                <a:ext uri="{FF2B5EF4-FFF2-40B4-BE49-F238E27FC236}">
                  <a16:creationId xmlns:a16="http://schemas.microsoft.com/office/drawing/2014/main" id="{A4372F7F-AA3C-470B-AA61-7C35B7722C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087" name="Freeform: Shape 1086">
              <a:extLst>
                <a:ext uri="{FF2B5EF4-FFF2-40B4-BE49-F238E27FC236}">
                  <a16:creationId xmlns:a16="http://schemas.microsoft.com/office/drawing/2014/main" id="{34B605BF-D199-43DD-9328-E99F2ADFC6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088" name="Freeform: Shape 1087">
              <a:extLst>
                <a:ext uri="{FF2B5EF4-FFF2-40B4-BE49-F238E27FC236}">
                  <a16:creationId xmlns:a16="http://schemas.microsoft.com/office/drawing/2014/main" id="{E5D42A77-7336-4A35-8922-8098A16AA2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089" name="Freeform: Shape 1088">
              <a:extLst>
                <a:ext uri="{FF2B5EF4-FFF2-40B4-BE49-F238E27FC236}">
                  <a16:creationId xmlns:a16="http://schemas.microsoft.com/office/drawing/2014/main" id="{7401EE7D-B85D-4C10-AB8C-71884EFB11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B0EDFC5-DB75-4062-B9F2-FF510B71B1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4985" y="819015"/>
            <a:ext cx="5392454" cy="275448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4400" dirty="0" err="1">
                <a:solidFill>
                  <a:schemeClr val="bg1"/>
                </a:solidFill>
              </a:rPr>
              <a:t>PiES</a:t>
            </a:r>
            <a:r>
              <a:rPr lang="en-US" sz="4400" dirty="0">
                <a:solidFill>
                  <a:schemeClr val="bg1"/>
                </a:solidFill>
              </a:rPr>
              <a:t>: Establishing a research group within a teaching-</a:t>
            </a:r>
            <a:r>
              <a:rPr lang="en-US" sz="4400" dirty="0" err="1">
                <a:solidFill>
                  <a:schemeClr val="bg1"/>
                </a:solidFill>
              </a:rPr>
              <a:t>focussed</a:t>
            </a:r>
            <a:r>
              <a:rPr lang="en-US" sz="4400" dirty="0">
                <a:solidFill>
                  <a:schemeClr val="bg1"/>
                </a:solidFill>
              </a:rPr>
              <a:t> post-92 university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8498D0-3FA2-4090-86BE-F34E5819F4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4985" y="3855819"/>
            <a:ext cx="5392454" cy="2183165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1800">
                <a:solidFill>
                  <a:schemeClr val="bg1"/>
                </a:solidFill>
              </a:rPr>
              <a:t>Dr Steven Cock and Dr Alan Johnston</a:t>
            </a:r>
            <a:endParaRPr lang="en-US"/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1800">
                <a:solidFill>
                  <a:schemeClr val="bg1"/>
                </a:solidFill>
              </a:rPr>
              <a:t>York Business School, York St John University</a:t>
            </a:r>
            <a:endParaRPr lang="en-US" sz="1800">
              <a:solidFill>
                <a:schemeClr val="bg1"/>
              </a:solidFill>
              <a:cs typeface="Calibri" panose="020F0502020204030204"/>
            </a:endParaRPr>
          </a:p>
          <a:p>
            <a:pPr algn="l">
              <a:spcBef>
                <a:spcPts val="0"/>
              </a:spcBef>
              <a:spcAft>
                <a:spcPts val="600"/>
              </a:spcAft>
            </a:pPr>
            <a:endParaRPr lang="en-US" sz="1800">
              <a:solidFill>
                <a:schemeClr val="bg1"/>
              </a:solidFill>
              <a:cs typeface="Calibri" panose="020F0502020204030204"/>
            </a:endParaRP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1800">
                <a:solidFill>
                  <a:schemeClr val="bg1"/>
                </a:solidFill>
              </a:rPr>
              <a:t>Innovate, Inspire, Lead: Transforming Research Culture Symposium – Advance HE</a:t>
            </a:r>
            <a:endParaRPr lang="en-US" sz="1800">
              <a:solidFill>
                <a:schemeClr val="bg1"/>
              </a:solidFill>
              <a:cs typeface="Calibri" panose="020F0502020204030204"/>
            </a:endParaRPr>
          </a:p>
          <a:p>
            <a:pPr algn="l">
              <a:spcBef>
                <a:spcPts val="0"/>
              </a:spcBef>
              <a:spcAft>
                <a:spcPts val="600"/>
              </a:spcAft>
            </a:pPr>
            <a:endParaRPr lang="en-US" sz="1800">
              <a:solidFill>
                <a:schemeClr val="bg1"/>
              </a:solidFill>
              <a:cs typeface="Calibri" panose="020F0502020204030204"/>
            </a:endParaRP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1800">
                <a:solidFill>
                  <a:schemeClr val="bg1"/>
                </a:solidFill>
              </a:rPr>
              <a:t>16 July 2024</a:t>
            </a:r>
            <a:endParaRPr lang="en-US" sz="1800">
              <a:solidFill>
                <a:schemeClr val="bg1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5414938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A0E59D-BF05-4A3A-A917-A7C506EE2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631" y="1441938"/>
            <a:ext cx="7080738" cy="39741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5400">
                <a:solidFill>
                  <a:schemeClr val="bg1">
                    <a:lumMod val="95000"/>
                    <a:lumOff val="5000"/>
                  </a:schemeClr>
                </a:solidFill>
              </a:rPr>
              <a:t>Discussion and Any Questions?</a:t>
            </a:r>
          </a:p>
        </p:txBody>
      </p:sp>
    </p:spTree>
    <p:extLst>
      <p:ext uri="{BB962C8B-B14F-4D97-AF65-F5344CB8AC3E}">
        <p14:creationId xmlns:p14="http://schemas.microsoft.com/office/powerpoint/2010/main" val="1231249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CEB41C5C-0F34-4DDA-9D7C-5E717F35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384" y="303591"/>
            <a:ext cx="5735590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FD9C0A-8186-7518-9FFD-E34538424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40263"/>
            <a:ext cx="5239512" cy="1344975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  <a:cs typeface="Calibri Light"/>
              </a:rPr>
              <a:t>Thank you!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57E1E5E6-F385-4E9C-B201-BA5BDE5CA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07023" y="2050687"/>
            <a:ext cx="4562441" cy="0"/>
          </a:xfrm>
          <a:prstGeom prst="line">
            <a:avLst/>
          </a:prstGeom>
          <a:ln w="22225">
            <a:solidFill>
              <a:srgbClr val="E7E6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1FFC88-EA99-4946-F332-541A2A674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609" y="2220686"/>
            <a:ext cx="5239512" cy="389510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bg1"/>
                </a:solidFill>
                <a:ea typeface="Calibri"/>
                <a:cs typeface="Calibri"/>
              </a:rPr>
              <a:t>Dr Steven Cock</a:t>
            </a:r>
            <a:endParaRPr lang="en-US" sz="18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solidFill>
                  <a:schemeClr val="bg1"/>
                </a:solidFill>
                <a:ea typeface="Calibri"/>
                <a:cs typeface="Calibri"/>
              </a:rPr>
              <a:t>Senior Lecturer in Business and Management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solidFill>
                  <a:schemeClr val="bg1"/>
                </a:solidFill>
                <a:ea typeface="Calibri"/>
                <a:cs typeface="Calibri"/>
              </a:rPr>
              <a:t>Email: s.cock@yorksj.ac.uk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schemeClr val="bg1"/>
              </a:solidFill>
              <a:ea typeface="Calibri"/>
              <a:cs typeface="Calibri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bg1"/>
                </a:solidFill>
                <a:ea typeface="Calibri"/>
                <a:cs typeface="Calibri"/>
              </a:rPr>
              <a:t>Dr Alan Johnston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solidFill>
                  <a:schemeClr val="bg1"/>
                </a:solidFill>
                <a:ea typeface="Calibri"/>
                <a:cs typeface="Calibri"/>
              </a:rPr>
              <a:t>Senior Lecturer in Management and </a:t>
            </a:r>
            <a:r>
              <a:rPr lang="en-US" sz="1800" dirty="0" err="1">
                <a:solidFill>
                  <a:schemeClr val="bg1"/>
                </a:solidFill>
                <a:ea typeface="Calibri"/>
                <a:cs typeface="Calibri"/>
              </a:rPr>
              <a:t>Organisational</a:t>
            </a:r>
            <a:r>
              <a:rPr lang="en-US" sz="1800" dirty="0">
                <a:solidFill>
                  <a:schemeClr val="bg1"/>
                </a:solidFill>
                <a:ea typeface="Calibri"/>
                <a:cs typeface="Calibri"/>
              </a:rPr>
              <a:t> Development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solidFill>
                  <a:schemeClr val="bg1"/>
                </a:solidFill>
                <a:ea typeface="Calibri"/>
                <a:cs typeface="Calibri"/>
              </a:rPr>
              <a:t>Email: a.johnston@yorksj.ac.uk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schemeClr val="bg1"/>
              </a:solidFill>
              <a:ea typeface="Calibri"/>
              <a:cs typeface="Calibri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chemeClr val="bg1"/>
                </a:solidFill>
                <a:ea typeface="Calibri"/>
                <a:cs typeface="Calibri"/>
              </a:rPr>
              <a:t>York Business School, York St John University, Lord Mayor’s Walk, York, YO31 7EX.</a:t>
            </a:r>
          </a:p>
        </p:txBody>
      </p:sp>
      <p:pic>
        <p:nvPicPr>
          <p:cNvPr id="5" name="Picture 28" descr="A picture containing table&#10;&#10;Description automatically generated">
            <a:extLst>
              <a:ext uri="{FF2B5EF4-FFF2-40B4-BE49-F238E27FC236}">
                <a16:creationId xmlns:a16="http://schemas.microsoft.com/office/drawing/2014/main" id="{AC962C3D-F504-30B5-38E4-D7C98C8ED63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870" t="10415" r="7351" b="10804"/>
          <a:stretch/>
        </p:blipFill>
        <p:spPr>
          <a:xfrm>
            <a:off x="7253777" y="3196335"/>
            <a:ext cx="3791355" cy="192664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99AA311-3B89-4151-87A4-F63CB04EB3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3777" y="1686295"/>
            <a:ext cx="3791355" cy="1021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171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55" name="Rectangle 1054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845044-6607-4C55-B330-C77FEB3E3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en-GB" sz="5400"/>
              <a:t>Introduction</a:t>
            </a:r>
          </a:p>
        </p:txBody>
      </p:sp>
      <p:sp>
        <p:nvSpPr>
          <p:cNvPr id="1057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844342-248D-45FF-B548-6E8A7BC369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GB" sz="2200"/>
              <a:t>Workshop</a:t>
            </a:r>
          </a:p>
          <a:p>
            <a:r>
              <a:rPr lang="en-GB" sz="2200"/>
              <a:t>Institutional Context</a:t>
            </a:r>
          </a:p>
          <a:p>
            <a:r>
              <a:rPr lang="en-GB" sz="2200"/>
              <a:t>Institutional Challenges</a:t>
            </a:r>
          </a:p>
          <a:p>
            <a:r>
              <a:rPr lang="en-GB" sz="2200"/>
              <a:t>Research Group Activities</a:t>
            </a:r>
          </a:p>
          <a:p>
            <a:pPr marL="0" indent="0">
              <a:buNone/>
            </a:pPr>
            <a:endParaRPr lang="en-GB" sz="2200"/>
          </a:p>
          <a:p>
            <a:pPr marL="0" indent="0">
              <a:buNone/>
            </a:pPr>
            <a:r>
              <a:rPr lang="en-GB" sz="2200"/>
              <a:t>Include Discussion and Feedback</a:t>
            </a:r>
            <a:endParaRPr lang="en-GB" sz="2200">
              <a:cs typeface="Calibri"/>
            </a:endParaRPr>
          </a:p>
          <a:p>
            <a:pPr marL="0" indent="0">
              <a:buNone/>
            </a:pPr>
            <a:endParaRPr lang="en-GB" sz="2200"/>
          </a:p>
          <a:p>
            <a:pPr marL="0" indent="0">
              <a:buNone/>
            </a:pPr>
            <a:r>
              <a:rPr lang="en-GB" sz="2200"/>
              <a:t>Opportunities for Question and Answer</a:t>
            </a:r>
            <a:endParaRPr lang="en-GB" sz="22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61870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87F4F1C-8D3D-4EC1-B72D-A0470A5A0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1E3DD61-64DB-46AD-B249-E273CD86B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296011"/>
            <a:ext cx="12192000" cy="3561989"/>
            <a:chOff x="0" y="3296011"/>
            <a:chExt cx="12192000" cy="3561989"/>
          </a:xfrm>
          <a:effectLst>
            <a:outerShdw blurRad="254000" dist="152400" dir="16200000" rotWithShape="0">
              <a:prstClr val="black">
                <a:alpha val="10000"/>
              </a:prstClr>
            </a:outerShdw>
          </a:effectLst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0D7053D3-590A-4E94-B092-C96EAF744C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0" y="3681702"/>
              <a:ext cx="12192000" cy="3176298"/>
              <a:chOff x="0" y="3681702"/>
              <a:chExt cx="12192000" cy="3176298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2EB67199-6FF0-4DED-89D1-BAEA95F9F59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D1A0BEEB-C008-4150-A935-C6AAF537DA1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5148B0F-801C-45A1-80C1-EEC25A22A7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44" y="3296011"/>
              <a:ext cx="12191456" cy="2849975"/>
              <a:chOff x="544" y="3296011"/>
              <a:chExt cx="12191456" cy="2849975"/>
            </a:xfrm>
          </p:grpSpPr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E7715ED9-C8CE-4651-82AA-1C4B5F14A03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B911230A-EF3B-4760-9087-E4FBE05BDC5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blipFill>
                <a:blip r:embed="rId2">
                  <a:alphaModFix amt="57000"/>
                </a:blip>
                <a:tile tx="0" ty="0" sx="100000" sy="100000" flip="none" algn="tl"/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24BED52-AF35-5BEC-CBF3-09E8E9798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120676"/>
            <a:ext cx="7021513" cy="230832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7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Activity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A416C-FD95-6D81-166D-CF560B9D25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5024" y="3809999"/>
            <a:ext cx="7025753" cy="101277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Please login to </a:t>
            </a:r>
            <a:r>
              <a:rPr lang="en-US" dirty="0" err="1">
                <a:solidFill>
                  <a:schemeClr val="bg1"/>
                </a:solidFill>
              </a:rPr>
              <a:t>Mentimeter</a:t>
            </a:r>
            <a:endParaRPr lang="en-US" kern="1200" dirty="0" err="1">
              <a:solidFill>
                <a:schemeClr val="bg1"/>
              </a:solidFill>
              <a:latin typeface="+mn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74330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01" name="Rectangle 2100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E96292-A17B-AFF3-A347-3429C5AD0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en-GB" sz="5400"/>
              <a:t>YSJU and York Business School: Context</a:t>
            </a:r>
          </a:p>
        </p:txBody>
      </p:sp>
      <p:sp>
        <p:nvSpPr>
          <p:cNvPr id="2103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536A1E-D631-A474-C447-03715B8C9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2200"/>
              <a:t>York St John University</a:t>
            </a:r>
          </a:p>
          <a:p>
            <a:r>
              <a:rPr lang="en-GB" sz="2200"/>
              <a:t>Former College of Higher Education</a:t>
            </a:r>
            <a:endParaRPr lang="en-GB" sz="2200">
              <a:cs typeface="Calibri"/>
            </a:endParaRPr>
          </a:p>
          <a:p>
            <a:r>
              <a:rPr lang="en-GB" sz="2200"/>
              <a:t>Traditionally more teaching focussed</a:t>
            </a:r>
            <a:endParaRPr lang="en-GB" sz="2200">
              <a:cs typeface="Calibri"/>
            </a:endParaRPr>
          </a:p>
          <a:p>
            <a:r>
              <a:rPr lang="en-GB" sz="2200"/>
              <a:t>Changing focus towards research...</a:t>
            </a:r>
            <a:endParaRPr lang="en-GB" sz="2200">
              <a:cs typeface="Calibri"/>
            </a:endParaRPr>
          </a:p>
          <a:p>
            <a:pPr marL="0" indent="0">
              <a:buNone/>
            </a:pPr>
            <a:endParaRPr lang="en-GB" sz="2200"/>
          </a:p>
          <a:p>
            <a:pPr marL="0" indent="0">
              <a:buNone/>
            </a:pPr>
            <a:r>
              <a:rPr lang="en-GB" sz="2200"/>
              <a:t>York Business School</a:t>
            </a:r>
            <a:endParaRPr lang="en-GB" sz="2200">
              <a:cs typeface="Calibri"/>
            </a:endParaRPr>
          </a:p>
          <a:p>
            <a:r>
              <a:rPr lang="en-GB" sz="2200"/>
              <a:t>Largest School in YSJU</a:t>
            </a:r>
            <a:endParaRPr lang="en-GB" sz="2200">
              <a:cs typeface="Calibri"/>
            </a:endParaRPr>
          </a:p>
          <a:p>
            <a:r>
              <a:rPr lang="en-GB" sz="2200" b="1"/>
              <a:t>Business Management</a:t>
            </a:r>
            <a:r>
              <a:rPr lang="en-GB" sz="2200"/>
              <a:t>; Law and Policing; Sociology and Criminology</a:t>
            </a:r>
            <a:endParaRPr lang="en-GB" sz="2200">
              <a:cs typeface="Calibri"/>
            </a:endParaRPr>
          </a:p>
          <a:p>
            <a:r>
              <a:rPr lang="en-GB" sz="2200"/>
              <a:t>Teaching heavy</a:t>
            </a:r>
            <a:endParaRPr lang="en-GB" sz="22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36308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87F4F1C-8D3D-4EC1-B72D-A0470A5A0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1E3DD61-64DB-46AD-B249-E273CD86B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296011"/>
            <a:ext cx="12192000" cy="3561989"/>
            <a:chOff x="0" y="3296011"/>
            <a:chExt cx="12192000" cy="3561989"/>
          </a:xfrm>
          <a:effectLst>
            <a:outerShdw blurRad="254000" dist="152400" dir="16200000" rotWithShape="0">
              <a:prstClr val="black">
                <a:alpha val="10000"/>
              </a:prstClr>
            </a:outerShdw>
          </a:effectLst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0D7053D3-590A-4E94-B092-C96EAF744C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0" y="3681702"/>
              <a:ext cx="12192000" cy="3176298"/>
              <a:chOff x="0" y="3681702"/>
              <a:chExt cx="12192000" cy="3176298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2EB67199-6FF0-4DED-89D1-BAEA95F9F59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D1A0BEEB-C008-4150-A935-C6AAF537DA1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5148B0F-801C-45A1-80C1-EEC25A22A7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44" y="3296011"/>
              <a:ext cx="12191456" cy="2849975"/>
              <a:chOff x="544" y="3296011"/>
              <a:chExt cx="12191456" cy="2849975"/>
            </a:xfrm>
          </p:grpSpPr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E7715ED9-C8CE-4651-82AA-1C4B5F14A03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B911230A-EF3B-4760-9087-E4FBE05BDC5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blipFill>
                <a:blip r:embed="rId2">
                  <a:alphaModFix amt="57000"/>
                </a:blip>
                <a:tile tx="0" ty="0" sx="100000" sy="100000" flip="none" algn="tl"/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24BED52-AF35-5BEC-CBF3-09E8E9798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120676"/>
            <a:ext cx="7021513" cy="230832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72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Activity </a:t>
            </a:r>
            <a:r>
              <a:rPr lang="en-US" sz="7200" dirty="0">
                <a:solidFill>
                  <a:schemeClr val="bg1"/>
                </a:solidFill>
              </a:rPr>
              <a:t>2</a:t>
            </a:r>
            <a:endParaRPr lang="en-US" sz="72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A416C-FD95-6D81-166D-CF560B9D25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5024" y="3809999"/>
            <a:ext cx="7025753" cy="101277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Please login to </a:t>
            </a:r>
            <a:r>
              <a:rPr lang="en-US" dirty="0" err="1">
                <a:solidFill>
                  <a:schemeClr val="bg1"/>
                </a:solidFill>
              </a:rPr>
              <a:t>Mentimeter</a:t>
            </a:r>
            <a:endParaRPr lang="en-US" kern="1200" dirty="0" err="1">
              <a:solidFill>
                <a:schemeClr val="bg1"/>
              </a:solidFill>
              <a:latin typeface="+mn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49735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9335F5-2E64-488A-A67D-C7F6CD7BF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en-GB" sz="5000"/>
              <a:t>People in Employment Settings (PiES) Research Group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DEC05A65-9E3B-4AAC-88D9-0DDD03D3AA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GB" sz="2000" dirty="0"/>
              <a:t>People in Employment Settings (</a:t>
            </a:r>
            <a:r>
              <a:rPr lang="en-GB" sz="2000" dirty="0">
                <a:hlinkClick r:id="rId2"/>
              </a:rPr>
              <a:t>PiES</a:t>
            </a:r>
            <a:r>
              <a:rPr lang="en-GB" sz="2000" dirty="0"/>
              <a:t>) Research Group</a:t>
            </a:r>
            <a:endParaRPr lang="en-GB" sz="2000" dirty="0">
              <a:cs typeface="Calibri"/>
            </a:endParaRPr>
          </a:p>
          <a:p>
            <a:r>
              <a:rPr lang="en-GB" sz="2000" dirty="0"/>
              <a:t>Established December 2022</a:t>
            </a:r>
            <a:endParaRPr lang="en-GB" sz="2000" dirty="0">
              <a:cs typeface="Calibri"/>
            </a:endParaRPr>
          </a:p>
          <a:p>
            <a:r>
              <a:rPr lang="en-GB" sz="2000" dirty="0"/>
              <a:t>Intended as an umbrella/eclectic interdisciplinary group</a:t>
            </a:r>
            <a:endParaRPr lang="en-GB" sz="2000" dirty="0">
              <a:cs typeface="Calibri"/>
            </a:endParaRPr>
          </a:p>
          <a:p>
            <a:r>
              <a:rPr lang="en-GB" sz="2000" dirty="0">
                <a:cs typeface="Calibri"/>
              </a:rPr>
              <a:t>Intended as a mechanism to encourage discussion and foster an emerging research culture</a:t>
            </a:r>
          </a:p>
          <a:p>
            <a:endParaRPr lang="en-GB" sz="2000" dirty="0">
              <a:cs typeface="Calibri"/>
            </a:endParaRPr>
          </a:p>
          <a:p>
            <a:pPr marL="0" indent="0">
              <a:buNone/>
            </a:pPr>
            <a:r>
              <a:rPr lang="en-GB" sz="2000" dirty="0">
                <a:cs typeface="Calibri"/>
              </a:rPr>
              <a:t>Key Challenges</a:t>
            </a:r>
            <a:endParaRPr lang="en-US" sz="2000" dirty="0">
              <a:cs typeface="Calibri"/>
            </a:endParaRPr>
          </a:p>
          <a:p>
            <a:r>
              <a:rPr lang="en-GB" sz="2000" dirty="0">
                <a:cs typeface="Calibri"/>
              </a:rPr>
              <a:t>ECR bias</a:t>
            </a:r>
          </a:p>
          <a:p>
            <a:r>
              <a:rPr lang="en-GB" sz="2000" dirty="0">
                <a:cs typeface="Calibri"/>
              </a:rPr>
              <a:t>Culture &amp; Environment</a:t>
            </a:r>
          </a:p>
          <a:p>
            <a:pPr marL="0" indent="0">
              <a:buNone/>
            </a:pPr>
            <a:endParaRPr lang="en-GB" sz="2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56572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87F4F1C-8D3D-4EC1-B72D-A0470A5A0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1E3DD61-64DB-46AD-B249-E273CD86B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296011"/>
            <a:ext cx="12192000" cy="3561989"/>
            <a:chOff x="0" y="3296011"/>
            <a:chExt cx="12192000" cy="3561989"/>
          </a:xfrm>
          <a:effectLst>
            <a:outerShdw blurRad="254000" dist="152400" dir="16200000" rotWithShape="0">
              <a:prstClr val="black">
                <a:alpha val="10000"/>
              </a:prstClr>
            </a:outerShdw>
          </a:effectLst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0D7053D3-590A-4E94-B092-C96EAF744C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0" y="3681702"/>
              <a:ext cx="12192000" cy="3176298"/>
              <a:chOff x="0" y="3681702"/>
              <a:chExt cx="12192000" cy="3176298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2EB67199-6FF0-4DED-89D1-BAEA95F9F59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D1A0BEEB-C008-4150-A935-C6AAF537DA1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5148B0F-801C-45A1-80C1-EEC25A22A7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44" y="3296011"/>
              <a:ext cx="12191456" cy="2849975"/>
              <a:chOff x="544" y="3296011"/>
              <a:chExt cx="12191456" cy="2849975"/>
            </a:xfrm>
          </p:grpSpPr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E7715ED9-C8CE-4651-82AA-1C4B5F14A03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B911230A-EF3B-4760-9087-E4FBE05BDC5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blipFill>
                <a:blip r:embed="rId2">
                  <a:alphaModFix amt="57000"/>
                </a:blip>
                <a:tile tx="0" ty="0" sx="100000" sy="100000" flip="none" algn="tl"/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24BED52-AF35-5BEC-CBF3-09E8E9798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120676"/>
            <a:ext cx="7021513" cy="230832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72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Activity </a:t>
            </a:r>
            <a:r>
              <a:rPr lang="en-US" sz="7200" dirty="0">
                <a:solidFill>
                  <a:schemeClr val="bg1"/>
                </a:solidFill>
              </a:rPr>
              <a:t>3</a:t>
            </a:r>
            <a:endParaRPr lang="en-US" sz="72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A416C-FD95-6D81-166D-CF560B9D25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5024" y="3809999"/>
            <a:ext cx="7025753" cy="101277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Please login to </a:t>
            </a:r>
            <a:r>
              <a:rPr lang="en-US" dirty="0" err="1">
                <a:solidFill>
                  <a:schemeClr val="bg1"/>
                </a:solidFill>
              </a:rPr>
              <a:t>Mentimeter</a:t>
            </a:r>
            <a:endParaRPr lang="en-US" kern="1200" dirty="0" err="1">
              <a:solidFill>
                <a:schemeClr val="bg1"/>
              </a:solidFill>
              <a:latin typeface="+mn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01087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2" name="Freeform: Shape 21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4" name="Freeform: Shape 23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C60D59-8F72-6827-1C40-294D67840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en-GB" sz="4000" dirty="0"/>
              <a:t>People in Employment Settings (</a:t>
            </a:r>
            <a:r>
              <a:rPr lang="en-GB" sz="4000"/>
              <a:t>PiES</a:t>
            </a:r>
            <a:r>
              <a:rPr lang="en-GB" sz="4000" dirty="0"/>
              <a:t>) Research Group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2AFFC-F2C9-BB9D-D9C4-7080CE0CE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4149" y="932688"/>
            <a:ext cx="5916603" cy="49926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GB" sz="2000" dirty="0"/>
              <a:t>Activities and Events</a:t>
            </a:r>
            <a:endParaRPr lang="en-US" dirty="0"/>
          </a:p>
          <a:p>
            <a:r>
              <a:rPr lang="en-GB" sz="2000" dirty="0"/>
              <a:t>Seminar Series (internal and external speakers) and staff research-focussed training</a:t>
            </a:r>
            <a:endParaRPr lang="en-GB" sz="2000" dirty="0">
              <a:cs typeface="Calibri"/>
            </a:endParaRPr>
          </a:p>
          <a:p>
            <a:r>
              <a:rPr lang="en-GB" sz="2000" dirty="0"/>
              <a:t>Collaborations (encouragement and publications)</a:t>
            </a:r>
            <a:endParaRPr lang="en-GB" sz="2000" dirty="0">
              <a:cs typeface="Calibri"/>
            </a:endParaRPr>
          </a:p>
          <a:p>
            <a:r>
              <a:rPr lang="en-GB" sz="2000" dirty="0"/>
              <a:t>External engagement</a:t>
            </a:r>
            <a:endParaRPr lang="en-GB" sz="2000" dirty="0">
              <a:cs typeface="Calibri"/>
            </a:endParaRPr>
          </a:p>
          <a:p>
            <a:r>
              <a:rPr lang="en-GB" sz="2000" dirty="0"/>
              <a:t>Visual Presence</a:t>
            </a:r>
            <a:endParaRPr lang="en-GB" sz="2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40460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1A74F5-AACD-41E7-8724-16C782BA1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en-GB" sz="5400"/>
              <a:t>Plans moving forwards…</a:t>
            </a:r>
          </a:p>
        </p:txBody>
      </p:sp>
      <p:sp>
        <p:nvSpPr>
          <p:cNvPr id="27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649FD3-B874-4529-A491-CB292344F4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r>
              <a:rPr lang="en-GB" sz="2200"/>
              <a:t>Maintain website and blog (and introduce newsletter)</a:t>
            </a:r>
          </a:p>
          <a:p>
            <a:r>
              <a:rPr lang="en-GB" sz="2200"/>
              <a:t>Symposium</a:t>
            </a:r>
            <a:endParaRPr lang="en-GB" sz="2200">
              <a:cs typeface="Calibri"/>
            </a:endParaRPr>
          </a:p>
          <a:p>
            <a:r>
              <a:rPr lang="en-GB" sz="2200"/>
              <a:t>Collaborate on Outputs (internal and external)</a:t>
            </a:r>
            <a:endParaRPr lang="en-GB" sz="2200">
              <a:cs typeface="Calibri"/>
            </a:endParaRPr>
          </a:p>
          <a:p>
            <a:r>
              <a:rPr lang="en-GB" sz="2200"/>
              <a:t>Knowledge Transfer Activities</a:t>
            </a:r>
            <a:endParaRPr lang="en-GB" sz="2200">
              <a:cs typeface="Calibri"/>
            </a:endParaRPr>
          </a:p>
          <a:p>
            <a:pPr lvl="1">
              <a:buFont typeface="Courier New" panose="020B0604020202020204" pitchFamily="34" charset="0"/>
              <a:buChar char="o"/>
            </a:pPr>
            <a:r>
              <a:rPr lang="en-GB" sz="2200">
                <a:cs typeface="Calibri"/>
              </a:rPr>
              <a:t>ICB</a:t>
            </a:r>
          </a:p>
          <a:p>
            <a:r>
              <a:rPr lang="en-GB" sz="2200"/>
              <a:t>Journal Special Issues</a:t>
            </a:r>
            <a:endParaRPr lang="en-GB" sz="2200">
              <a:cs typeface="Calibri"/>
            </a:endParaRPr>
          </a:p>
          <a:p>
            <a:r>
              <a:rPr lang="en-GB" sz="2200"/>
              <a:t>Partnerships, including other Research Groups (external)</a:t>
            </a:r>
            <a:endParaRPr lang="en-GB" sz="2200">
              <a:cs typeface="Calibri"/>
            </a:endParaRPr>
          </a:p>
          <a:p>
            <a:r>
              <a:rPr lang="en-GB" sz="2200"/>
              <a:t>Funding bids (internal and external)</a:t>
            </a:r>
            <a:endParaRPr lang="en-GB" sz="22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92933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</TotalTime>
  <Words>317</Words>
  <Application>Microsoft Office PowerPoint</Application>
  <PresentationFormat>Widescreen</PresentationFormat>
  <Paragraphs>67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Courier New</vt:lpstr>
      <vt:lpstr>Office Theme</vt:lpstr>
      <vt:lpstr>Office Theme</vt:lpstr>
      <vt:lpstr>PiES: Establishing a research group within a teaching-focussed post-92 university</vt:lpstr>
      <vt:lpstr>Introduction</vt:lpstr>
      <vt:lpstr>Activity 1</vt:lpstr>
      <vt:lpstr>YSJU and York Business School: Context</vt:lpstr>
      <vt:lpstr>Activity 2</vt:lpstr>
      <vt:lpstr>People in Employment Settings (PiES) Research Group</vt:lpstr>
      <vt:lpstr>Activity 3</vt:lpstr>
      <vt:lpstr>People in Employment Settings (PiES) Research Group</vt:lpstr>
      <vt:lpstr>Plans moving forwards…</vt:lpstr>
      <vt:lpstr>Discussion and Any Questions?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York Business School: Staff Induction Workshop (2022-23)</dc:title>
  <dc:creator>Steven Cock</dc:creator>
  <cp:lastModifiedBy>Ruth Mardall (R.Mardall)</cp:lastModifiedBy>
  <cp:revision>2000</cp:revision>
  <dcterms:created xsi:type="dcterms:W3CDTF">2022-09-07T10:54:37Z</dcterms:created>
  <dcterms:modified xsi:type="dcterms:W3CDTF">2024-07-23T09:42:39Z</dcterms:modified>
</cp:coreProperties>
</file>