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1" r:id="rId8"/>
    <p:sldId id="260" r:id="rId9"/>
    <p:sldId id="270" r:id="rId10"/>
    <p:sldId id="265" r:id="rId11"/>
    <p:sldId id="266" r:id="rId12"/>
    <p:sldId id="267" r:id="rId13"/>
  </p:sldIdLst>
  <p:sldSz cx="12239625" cy="6840538"/>
  <p:notesSz cx="6858000" cy="9144000"/>
  <p:defaultTextStyle>
    <a:defPPr>
      <a:defRPr lang="it-IT"/>
    </a:defPPr>
    <a:lvl1pPr marL="0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C2"/>
    <a:srgbClr val="802187"/>
    <a:srgbClr val="2C7FC2"/>
    <a:srgbClr val="F1E7F2"/>
    <a:srgbClr val="5E81A7"/>
    <a:srgbClr val="87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40" autoAdjust="0"/>
  </p:normalViewPr>
  <p:slideViewPr>
    <p:cSldViewPr snapToObjects="1" showGuides="1">
      <p:cViewPr varScale="1">
        <p:scale>
          <a:sx n="85" d="100"/>
          <a:sy n="85" d="100"/>
        </p:scale>
        <p:origin x="312" y="39"/>
      </p:cViewPr>
      <p:guideLst>
        <p:guide orient="horz" pos="2155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56" d="100"/>
          <a:sy n="56" d="100"/>
        </p:scale>
        <p:origin x="-26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CB81E-F9D2-45D2-B4D0-A46A3921A6D7}" type="datetimeFigureOut">
              <a:rPr lang="it-IT" smtClean="0"/>
              <a:pPr/>
              <a:t>17/07/2024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D84A-2D66-4FB3-B67B-40BB532520E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AADE6-BE62-4A7B-9FA6-44CB79D4FBA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143000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92644-4414-44C5-B72D-3C9FA3981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direction from each biomarker back to burnout (for IgA and DHEA-S) was about half as strong as the forward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2644-4414-44C5-B72D-3C9FA39813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0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 userDrawn="1"/>
        </p:nvCxnSpPr>
        <p:spPr>
          <a:xfrm>
            <a:off x="7228125" y="1888010"/>
            <a:ext cx="46741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Titolo 31"/>
          <p:cNvSpPr>
            <a:spLocks noGrp="1"/>
          </p:cNvSpPr>
          <p:nvPr>
            <p:ph type="title" hasCustomPrompt="1"/>
          </p:nvPr>
        </p:nvSpPr>
        <p:spPr>
          <a:xfrm>
            <a:off x="7228125" y="3132971"/>
            <a:ext cx="4674188" cy="100535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990"/>
              </a:lnSpc>
              <a:defRPr sz="4256" b="1" i="0" baseline="0">
                <a:solidFill>
                  <a:srgbClr val="802187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4" name="Segnaposto testo 33"/>
          <p:cNvSpPr>
            <a:spLocks noGrp="1"/>
          </p:cNvSpPr>
          <p:nvPr>
            <p:ph type="body" sz="quarter" idx="11" hasCustomPrompt="1"/>
          </p:nvPr>
        </p:nvSpPr>
        <p:spPr>
          <a:xfrm>
            <a:off x="7228125" y="4147298"/>
            <a:ext cx="4674188" cy="670289"/>
          </a:xfrm>
        </p:spPr>
        <p:txBody>
          <a:bodyPr lIns="0" tIns="0" rIns="0" bIns="0">
            <a:normAutofit/>
          </a:bodyPr>
          <a:lstStyle>
            <a:lvl1pPr>
              <a:buNone/>
              <a:defRPr sz="2128" b="1" i="0" cap="all" spc="266" baseline="0">
                <a:solidFill>
                  <a:srgbClr val="2C7FC2"/>
                </a:solidFill>
                <a:latin typeface="+mj-lt"/>
              </a:defRPr>
            </a:lvl1pPr>
            <a:lvl2pPr>
              <a:defRPr cap="all" baseline="0">
                <a:solidFill>
                  <a:schemeClr val="accent2"/>
                </a:solidFill>
                <a:latin typeface="+mj-lt"/>
              </a:defRPr>
            </a:lvl2pPr>
            <a:lvl3pPr>
              <a:defRPr cap="all" baseline="0">
                <a:solidFill>
                  <a:schemeClr val="accent2"/>
                </a:solidFill>
                <a:latin typeface="+mj-lt"/>
              </a:defRPr>
            </a:lvl3pPr>
            <a:lvl4pPr>
              <a:defRPr cap="all" baseline="0">
                <a:solidFill>
                  <a:schemeClr val="accent2"/>
                </a:solidFill>
                <a:latin typeface="+mj-lt"/>
              </a:defRPr>
            </a:lvl4pPr>
            <a:lvl5pPr>
              <a:defRPr cap="all" baseline="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38" name="Segnaposto immagine 37"/>
          <p:cNvSpPr>
            <a:spLocks noGrp="1"/>
          </p:cNvSpPr>
          <p:nvPr>
            <p:ph type="pic" sz="quarter" idx="13" hasCustomPrompt="1"/>
          </p:nvPr>
        </p:nvSpPr>
        <p:spPr>
          <a:xfrm>
            <a:off x="7228124" y="2021156"/>
            <a:ext cx="3132660" cy="1053527"/>
          </a:xfrm>
        </p:spPr>
        <p:txBody>
          <a:bodyPr>
            <a:normAutofit/>
          </a:bodyPr>
          <a:lstStyle>
            <a:lvl1pPr>
              <a:defRPr sz="1596"/>
            </a:lvl1pPr>
          </a:lstStyle>
          <a:p>
            <a:r>
              <a:rPr lang="it-IT" dirty="0"/>
              <a:t>University or Company Logo</a:t>
            </a:r>
          </a:p>
        </p:txBody>
      </p:sp>
      <p:sp>
        <p:nvSpPr>
          <p:cNvPr id="40" name="Segnaposto testo 39"/>
          <p:cNvSpPr>
            <a:spLocks noGrp="1"/>
          </p:cNvSpPr>
          <p:nvPr>
            <p:ph type="body" sz="quarter" idx="14" hasCustomPrompt="1"/>
          </p:nvPr>
        </p:nvSpPr>
        <p:spPr>
          <a:xfrm>
            <a:off x="7228123" y="4817588"/>
            <a:ext cx="4674188" cy="184061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28" b="1" i="0" spc="266" baseline="0"/>
            </a:lvl1pPr>
            <a:lvl2pPr marL="722036" indent="0">
              <a:spcBef>
                <a:spcPts val="0"/>
              </a:spcBef>
              <a:buNone/>
              <a:defRPr sz="2128" b="1" i="0" spc="266" baseline="0"/>
            </a:lvl2pPr>
            <a:lvl3pPr marL="1427182" indent="0">
              <a:spcBef>
                <a:spcPts val="0"/>
              </a:spcBef>
              <a:buNone/>
              <a:defRPr sz="2128" b="1" i="0" spc="266" baseline="0"/>
            </a:lvl3pPr>
            <a:lvl4pPr indent="0">
              <a:spcBef>
                <a:spcPts val="0"/>
              </a:spcBef>
              <a:buNone/>
              <a:defRPr sz="2128" b="1" i="0" spc="266" baseline="0"/>
            </a:lvl4pPr>
            <a:lvl5pPr indent="0">
              <a:spcBef>
                <a:spcPts val="0"/>
              </a:spcBef>
              <a:buNone/>
              <a:defRPr sz="2128" b="1" i="0" spc="266" baseline="0"/>
            </a:lvl5pPr>
          </a:lstStyle>
          <a:p>
            <a:pPr lvl="0"/>
            <a:r>
              <a:rPr lang="it-IT" dirty="0" err="1"/>
              <a:t>Speakers</a:t>
            </a:r>
            <a:endParaRPr lang="it-IT" dirty="0"/>
          </a:p>
        </p:txBody>
      </p:sp>
      <p:pic>
        <p:nvPicPr>
          <p:cNvPr id="4" name="Grafik 3" descr="Ein Bild, das Text, Person, Cartoon, Kleidung enthält.&#10;&#10;Automatisch generierte Beschreibung">
            <a:extLst>
              <a:ext uri="{FF2B5EF4-FFF2-40B4-BE49-F238E27FC236}">
                <a16:creationId xmlns:a16="http://schemas.microsoft.com/office/drawing/2014/main" id="{853D76D2-1AB6-0D74-EB1B-87678A56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" y="0"/>
            <a:ext cx="6841764" cy="6840538"/>
          </a:xfrm>
          <a:prstGeom prst="rect">
            <a:avLst/>
          </a:prstGeom>
        </p:spPr>
      </p:pic>
      <p:pic>
        <p:nvPicPr>
          <p:cNvPr id="8" name="Grafik 7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36F3BB3A-20B0-F4EE-7D67-C2AB8CCCB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89" y="-1"/>
            <a:ext cx="3582837" cy="1696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7312" y="239389"/>
            <a:ext cx="9445157" cy="670369"/>
          </a:xfrm>
        </p:spPr>
        <p:txBody>
          <a:bodyPr lIns="0" tIns="0" rIns="0" bIns="0">
            <a:noAutofit/>
          </a:bodyPr>
          <a:lstStyle>
            <a:lvl1pPr algn="l">
              <a:defRPr sz="4256">
                <a:solidFill>
                  <a:srgbClr val="802187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337313" y="1313414"/>
            <a:ext cx="11565000" cy="5075605"/>
          </a:xfrm>
        </p:spPr>
        <p:txBody>
          <a:bodyPr/>
          <a:lstStyle>
            <a:lvl1pPr>
              <a:defRPr sz="3724">
                <a:latin typeface="+mn-lt"/>
              </a:defRPr>
            </a:lvl1pPr>
            <a:lvl2pPr>
              <a:defRPr sz="3192">
                <a:latin typeface="+mn-lt"/>
              </a:defRPr>
            </a:lvl2pPr>
            <a:lvl3pPr>
              <a:defRPr sz="2660">
                <a:latin typeface="+mn-lt"/>
              </a:defRPr>
            </a:lvl3pPr>
            <a:lvl4pPr>
              <a:defRPr sz="2394">
                <a:latin typeface="+mn-lt"/>
              </a:defRPr>
            </a:lvl4pPr>
            <a:lvl5pPr>
              <a:defRPr sz="2128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it-IT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973" y="1217646"/>
            <a:ext cx="122396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104ADBC3-3651-A41A-16D0-0679FF980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72" y="0"/>
            <a:ext cx="2369327" cy="1121875"/>
          </a:xfrm>
          <a:prstGeom prst="rect">
            <a:avLst/>
          </a:prstGeom>
        </p:spPr>
      </p:pic>
      <p:pic>
        <p:nvPicPr>
          <p:cNvPr id="4" name="Grafik 3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35740E73-763D-6351-381F-26C658886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6414012"/>
            <a:ext cx="2276038" cy="4265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11981" y="273939"/>
            <a:ext cx="11015663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981" y="1596127"/>
            <a:ext cx="11015663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11981" y="6340166"/>
            <a:ext cx="2855913" cy="364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35F1-EAD8-49E3-81A6-2DC672BCCC29}" type="datetimeFigureOut">
              <a:rPr lang="it-IT" smtClean="0"/>
              <a:pPr/>
              <a:t>17/07/2024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81872" y="6340166"/>
            <a:ext cx="3875881" cy="364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71731" y="6340166"/>
            <a:ext cx="2855913" cy="364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8C578-ADC2-4730-98A9-2EAD99DF142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216061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23" indent="-456023" algn="l" defTabSz="1216061" rtl="0" eaLnBrk="1" latinLnBrk="0" hangingPunct="1">
        <a:spcBef>
          <a:spcPct val="20000"/>
        </a:spcBef>
        <a:buFont typeface="Arial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049" indent="-380019" algn="l" defTabSz="1216061" rtl="0" eaLnBrk="1" latinLnBrk="0" hangingPunct="1">
        <a:spcBef>
          <a:spcPct val="20000"/>
        </a:spcBef>
        <a:buFont typeface="Arial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076" indent="-304015" algn="l" defTabSz="1216061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106" indent="-304015" algn="l" defTabSz="1216061" rtl="0" eaLnBrk="1" latinLnBrk="0" hangingPunct="1">
        <a:spcBef>
          <a:spcPct val="20000"/>
        </a:spcBef>
        <a:buFont typeface="Arial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136" indent="-304015" algn="l" defTabSz="1216061" rtl="0" eaLnBrk="1" latinLnBrk="0" hangingPunct="1">
        <a:spcBef>
          <a:spcPct val="20000"/>
        </a:spcBef>
        <a:buFont typeface="Arial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167" indent="-304015" algn="l" defTabSz="1216061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197" indent="-304015" algn="l" defTabSz="1216061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227" indent="-304015" algn="l" defTabSz="1216061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257" indent="-304015" algn="l" defTabSz="1216061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30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61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91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121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151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182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212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242" algn="l" defTabSz="1216061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cd.who.i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221001" y="3420269"/>
            <a:ext cx="4644144" cy="1340727"/>
          </a:xfrm>
        </p:spPr>
        <p:txBody>
          <a:bodyPr/>
          <a:lstStyle/>
          <a:p>
            <a:pPr>
              <a:lnSpc>
                <a:spcPts val="3325"/>
              </a:lnSpc>
            </a:pPr>
            <a:r>
              <a:rPr lang="it-IT" sz="3192" dirty="0"/>
              <a:t>A Multi-Study Examination of the Physical and Mental Health Consequences of Burnout in Athletes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61FDE3D-0545-45A5-8EC0-022F2AC219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 b="9566"/>
          <a:stretch>
            <a:fillRect/>
          </a:stretch>
        </p:blipFill>
        <p:spPr>
          <a:xfrm>
            <a:off x="7221898" y="2117612"/>
            <a:ext cx="2153503" cy="920517"/>
          </a:xfrm>
        </p:spPr>
      </p:pic>
      <p:sp>
        <p:nvSpPr>
          <p:cNvPr id="9" name="Segnaposto tes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Hanna L. Glandorf</a:t>
            </a:r>
          </a:p>
          <a:p>
            <a:r>
              <a:rPr lang="it-IT" dirty="0"/>
              <a:t>Co-authors: Daniel J. Madigan, Owen Kavanagh, </a:t>
            </a:r>
          </a:p>
          <a:p>
            <a:r>
              <a:rPr lang="it-IT" dirty="0"/>
              <a:t>Sarah H. Mallinson-Howard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24" dirty="0"/>
              <a:t>What is athlete burnout?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374479" y="1409179"/>
            <a:ext cx="11490667" cy="497983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An «occupational phenomenon»</a:t>
            </a:r>
          </a:p>
          <a:p>
            <a:pPr marL="0" indent="0" algn="r">
              <a:buNone/>
            </a:pPr>
            <a:r>
              <a:rPr lang="it-IT" sz="3192" dirty="0"/>
              <a:t>- International Classification of Diseases (WHO, 2022)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F437C9-D4A0-487B-9024-BDB3DD6179AA}"/>
              </a:ext>
            </a:extLst>
          </p:cNvPr>
          <p:cNvGrpSpPr/>
          <p:nvPr/>
        </p:nvGrpSpPr>
        <p:grpSpPr>
          <a:xfrm>
            <a:off x="651426" y="3132971"/>
            <a:ext cx="11127667" cy="2517419"/>
            <a:chOff x="460241" y="2407058"/>
            <a:chExt cx="8367055" cy="18928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ADD941A-37AE-4907-A8E5-855CC2CAB31C}"/>
                </a:ext>
              </a:extLst>
            </p:cNvPr>
            <p:cNvGrpSpPr/>
            <p:nvPr/>
          </p:nvGrpSpPr>
          <p:grpSpPr>
            <a:xfrm>
              <a:off x="460241" y="2407058"/>
              <a:ext cx="2592288" cy="1890210"/>
              <a:chOff x="219306" y="2121700"/>
              <a:chExt cx="2592288" cy="189021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24CAB7A-CD5D-4313-A2F1-6001499ABD1B}"/>
                  </a:ext>
                </a:extLst>
              </p:cNvPr>
              <p:cNvSpPr/>
              <p:nvPr/>
            </p:nvSpPr>
            <p:spPr>
              <a:xfrm>
                <a:off x="219306" y="2121700"/>
                <a:ext cx="2592288" cy="1890210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rgbClr val="2F80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197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2EA99F-755E-4D86-9B9F-1978EA182C35}"/>
                  </a:ext>
                </a:extLst>
              </p:cNvPr>
              <p:cNvSpPr txBox="1"/>
              <p:nvPr/>
            </p:nvSpPr>
            <p:spPr>
              <a:xfrm>
                <a:off x="248679" y="2478052"/>
                <a:ext cx="2519471" cy="11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192" b="1" dirty="0">
                    <a:cs typeface="Arial" panose="020B0604020202020204" pitchFamily="34" charset="0"/>
                  </a:rPr>
                  <a:t>Emotional and physical exhaustion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C4BBB8-3C15-4283-80CB-23700CC94021}"/>
                </a:ext>
              </a:extLst>
            </p:cNvPr>
            <p:cNvGrpSpPr/>
            <p:nvPr/>
          </p:nvGrpSpPr>
          <p:grpSpPr>
            <a:xfrm>
              <a:off x="3311741" y="2407058"/>
              <a:ext cx="2592288" cy="1890210"/>
              <a:chOff x="3295753" y="2121700"/>
              <a:chExt cx="2592288" cy="189021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8B2FF7A-6697-4BBB-B4B0-18966177942C}"/>
                  </a:ext>
                </a:extLst>
              </p:cNvPr>
              <p:cNvSpPr/>
              <p:nvPr/>
            </p:nvSpPr>
            <p:spPr>
              <a:xfrm>
                <a:off x="3295753" y="2121700"/>
                <a:ext cx="2592288" cy="1890210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rgbClr val="2F80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197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1D227C-556E-4CCD-A14B-05F6A6886550}"/>
                  </a:ext>
                </a:extLst>
              </p:cNvPr>
              <p:cNvSpPr txBox="1"/>
              <p:nvPr/>
            </p:nvSpPr>
            <p:spPr>
              <a:xfrm>
                <a:off x="3368570" y="2847412"/>
                <a:ext cx="2519471" cy="438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192" b="1" dirty="0">
                    <a:cs typeface="Arial" panose="020B0604020202020204" pitchFamily="34" charset="0"/>
                  </a:rPr>
                  <a:t>Sport devaluation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50188-2789-475B-A522-B3B3069E6EED}"/>
                </a:ext>
              </a:extLst>
            </p:cNvPr>
            <p:cNvGrpSpPr/>
            <p:nvPr/>
          </p:nvGrpSpPr>
          <p:grpSpPr>
            <a:xfrm>
              <a:off x="6091472" y="2409732"/>
              <a:ext cx="2735824" cy="1890210"/>
              <a:chOff x="6300431" y="2121700"/>
              <a:chExt cx="2735824" cy="18902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8C6CB44-4EF3-4B71-952C-19416D570E94}"/>
                  </a:ext>
                </a:extLst>
              </p:cNvPr>
              <p:cNvSpPr/>
              <p:nvPr/>
            </p:nvSpPr>
            <p:spPr>
              <a:xfrm>
                <a:off x="6372200" y="2121700"/>
                <a:ext cx="2592288" cy="1890210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rgbClr val="2F80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197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47F353-C8ED-431A-88C7-32C564E4D915}"/>
                  </a:ext>
                </a:extLst>
              </p:cNvPr>
              <p:cNvSpPr txBox="1"/>
              <p:nvPr/>
            </p:nvSpPr>
            <p:spPr>
              <a:xfrm>
                <a:off x="6300431" y="2660059"/>
                <a:ext cx="2735824" cy="8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192" b="1" dirty="0">
                    <a:cs typeface="Arial" panose="020B0604020202020204" pitchFamily="34" charset="0"/>
                  </a:rPr>
                  <a:t>Reduced sense of accomplishment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FF4C1B0-53F8-4DF5-B864-824457FB8805}"/>
              </a:ext>
            </a:extLst>
          </p:cNvPr>
          <p:cNvSpPr txBox="1"/>
          <p:nvPr/>
        </p:nvSpPr>
        <p:spPr>
          <a:xfrm>
            <a:off x="7173559" y="6178292"/>
            <a:ext cx="5170736" cy="2872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1216061">
              <a:lnSpc>
                <a:spcPct val="90000"/>
              </a:lnSpc>
              <a:spcBef>
                <a:spcPts val="1330"/>
              </a:spcBef>
            </a:pPr>
            <a:r>
              <a:rPr lang="en-GB" sz="1862" spc="266" dirty="0"/>
              <a:t>Based on </a:t>
            </a:r>
            <a:r>
              <a:rPr lang="en-GB" sz="1862" spc="266" dirty="0" err="1"/>
              <a:t>Raedeke</a:t>
            </a:r>
            <a:r>
              <a:rPr lang="en-GB" sz="1862" spc="266" dirty="0"/>
              <a:t> &amp; Smith (2001)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24" dirty="0"/>
              <a:t>Why would burnout relate to health?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F4C1B0-53F8-4DF5-B864-824457FB8805}"/>
              </a:ext>
            </a:extLst>
          </p:cNvPr>
          <p:cNvSpPr txBox="1"/>
          <p:nvPr/>
        </p:nvSpPr>
        <p:spPr>
          <a:xfrm>
            <a:off x="3151060" y="6057896"/>
            <a:ext cx="7086060" cy="66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GB" sz="1862" dirty="0">
                <a:cs typeface="Arial" panose="020B0604020202020204" pitchFamily="34" charset="0"/>
              </a:rPr>
              <a:t>Smith’s (1986) cognitive-affective model of athlete burnout and </a:t>
            </a:r>
            <a:r>
              <a:rPr lang="en-GB" sz="1862" dirty="0">
                <a:solidFill>
                  <a:srgbClr val="000000"/>
                </a:solidFill>
                <a:cs typeface="Arial" panose="020B0604020202020204" pitchFamily="34" charset="0"/>
              </a:rPr>
              <a:t>McEwen &amp; </a:t>
            </a:r>
            <a:r>
              <a:rPr lang="en-GB" sz="1862" dirty="0" err="1">
                <a:solidFill>
                  <a:srgbClr val="000000"/>
                </a:solidFill>
                <a:cs typeface="Arial" panose="020B0604020202020204" pitchFamily="34" charset="0"/>
              </a:rPr>
              <a:t>Stellar’s</a:t>
            </a:r>
            <a:r>
              <a:rPr lang="en-GB" sz="1862" dirty="0">
                <a:solidFill>
                  <a:srgbClr val="000000"/>
                </a:solidFill>
                <a:cs typeface="Arial" panose="020B0604020202020204" pitchFamily="34" charset="0"/>
              </a:rPr>
              <a:t> (1993) allostatic load theory</a:t>
            </a:r>
            <a:endParaRPr lang="en-GB" sz="1862" dirty="0"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768871-28E5-4C16-98AB-1EFCCD74AE80}"/>
              </a:ext>
            </a:extLst>
          </p:cNvPr>
          <p:cNvGrpSpPr/>
          <p:nvPr/>
        </p:nvGrpSpPr>
        <p:grpSpPr>
          <a:xfrm>
            <a:off x="250582" y="1860191"/>
            <a:ext cx="4265772" cy="3666730"/>
            <a:chOff x="888066" y="2407646"/>
            <a:chExt cx="4338771" cy="3435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CD2D298-ED75-4DA3-A7C4-466588623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416" y="3375916"/>
              <a:ext cx="2905289" cy="246745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34E14E-C2F8-4AC5-94A8-37C72B24C80C}"/>
                </a:ext>
              </a:extLst>
            </p:cNvPr>
            <p:cNvSpPr txBox="1"/>
            <p:nvPr/>
          </p:nvSpPr>
          <p:spPr>
            <a:xfrm>
              <a:off x="888066" y="4797146"/>
              <a:ext cx="2298700" cy="49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cs typeface="Arial" panose="020B0604020202020204" pitchFamily="34" charset="0"/>
                </a:rPr>
                <a:t>Resources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A9A9C8-36E4-47C1-9873-3E12AB07B188}"/>
                </a:ext>
              </a:extLst>
            </p:cNvPr>
            <p:cNvSpPr txBox="1"/>
            <p:nvPr/>
          </p:nvSpPr>
          <p:spPr>
            <a:xfrm>
              <a:off x="2737637" y="5188650"/>
              <a:ext cx="2489200" cy="49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cs typeface="Arial" panose="020B0604020202020204" pitchFamily="34" charset="0"/>
                </a:rPr>
                <a:t>Demands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E8C2EE-2337-40EC-8EE8-0D97403B0798}"/>
                </a:ext>
              </a:extLst>
            </p:cNvPr>
            <p:cNvSpPr txBox="1"/>
            <p:nvPr/>
          </p:nvSpPr>
          <p:spPr>
            <a:xfrm>
              <a:off x="1783337" y="2407646"/>
              <a:ext cx="2397445" cy="100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cs typeface="Arial" panose="020B0604020202020204" pitchFamily="34" charset="0"/>
                </a:rPr>
                <a:t>Cognitive appraisal</a:t>
              </a:r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7B4C7A8-E945-4CBA-BC75-BD4825815757}"/>
              </a:ext>
            </a:extLst>
          </p:cNvPr>
          <p:cNvSpPr/>
          <p:nvPr/>
        </p:nvSpPr>
        <p:spPr>
          <a:xfrm>
            <a:off x="4134025" y="2496133"/>
            <a:ext cx="939800" cy="596900"/>
          </a:xfrm>
          <a:prstGeom prst="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06A8E5-EAFD-49B1-B016-87983E1A814F}"/>
              </a:ext>
            </a:extLst>
          </p:cNvPr>
          <p:cNvSpPr txBox="1"/>
          <p:nvPr/>
        </p:nvSpPr>
        <p:spPr>
          <a:xfrm>
            <a:off x="5220651" y="2001476"/>
            <a:ext cx="24879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Physiological responses </a:t>
            </a:r>
            <a:br>
              <a:rPr lang="en-GB" sz="32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(e.g., insomnia, illness susceptibility)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B803AD3-9288-4B54-84F3-ACB4CAFA00A8}"/>
              </a:ext>
            </a:extLst>
          </p:cNvPr>
          <p:cNvSpPr/>
          <p:nvPr/>
        </p:nvSpPr>
        <p:spPr>
          <a:xfrm>
            <a:off x="4134025" y="4652243"/>
            <a:ext cx="939800" cy="596900"/>
          </a:xfrm>
          <a:prstGeom prst="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97F1C8-4DFA-420E-8396-C833F68E66B5}"/>
              </a:ext>
            </a:extLst>
          </p:cNvPr>
          <p:cNvSpPr txBox="1"/>
          <p:nvPr/>
        </p:nvSpPr>
        <p:spPr>
          <a:xfrm>
            <a:off x="5220651" y="4473637"/>
            <a:ext cx="2487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Allostatic overload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514A34-A536-4510-956E-EDA6E73D7DA9}"/>
              </a:ext>
            </a:extLst>
          </p:cNvPr>
          <p:cNvSpPr txBox="1"/>
          <p:nvPr/>
        </p:nvSpPr>
        <p:spPr>
          <a:xfrm>
            <a:off x="8942012" y="3919640"/>
            <a:ext cx="28564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Multisystem dysfunction</a:t>
            </a:r>
            <a:br>
              <a:rPr lang="en-GB" sz="32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(HPA axis, immune system, anabolic activity, cardiovascular system)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735A5471-22D7-49EE-869C-74849B8E749C}"/>
              </a:ext>
            </a:extLst>
          </p:cNvPr>
          <p:cNvSpPr/>
          <p:nvPr/>
        </p:nvSpPr>
        <p:spPr>
          <a:xfrm>
            <a:off x="7855386" y="4652243"/>
            <a:ext cx="939800" cy="596900"/>
          </a:xfrm>
          <a:prstGeom prst="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5" grpId="0" animBg="1"/>
      <p:bldP spid="46" grpId="0"/>
      <p:bldP spid="47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A8A2B8-9761-4DE1-A296-3B5D10CCA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46969"/>
              </p:ext>
            </p:extLst>
          </p:nvPr>
        </p:nvGraphicFramePr>
        <p:xfrm>
          <a:off x="431180" y="1301852"/>
          <a:ext cx="11467292" cy="4541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129764047"/>
                    </a:ext>
                  </a:extLst>
                </a:gridCol>
                <a:gridCol w="7074804">
                  <a:extLst>
                    <a:ext uri="{9D8B030D-6E8A-4147-A177-3AD203B41FA5}">
                      <a16:colId xmlns:a16="http://schemas.microsoft.com/office/drawing/2014/main" val="3605098799"/>
                    </a:ext>
                  </a:extLst>
                </a:gridCol>
              </a:tblGrid>
              <a:tr h="4541506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Systematic review + 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multilevel meta-analyses</a:t>
                      </a:r>
                    </a:p>
                    <a:p>
                      <a:endParaRPr lang="en-GB" sz="2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54 studies</a:t>
                      </a:r>
                    </a:p>
                    <a:p>
                      <a:r>
                        <a:rPr lang="en-GB" sz="2800" i="1" dirty="0">
                          <a:latin typeface="+mn-lt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= 13,976 athletes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405608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02E5335-074C-4597-B4DD-1AA26180CC02}"/>
              </a:ext>
            </a:extLst>
          </p:cNvPr>
          <p:cNvSpPr/>
          <p:nvPr/>
        </p:nvSpPr>
        <p:spPr>
          <a:xfrm>
            <a:off x="8267380" y="4955222"/>
            <a:ext cx="3618420" cy="145841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8021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97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CB8DA82-FD1A-48E9-89E7-2C7E80B87816}"/>
              </a:ext>
            </a:extLst>
          </p:cNvPr>
          <p:cNvSpPr/>
          <p:nvPr/>
        </p:nvSpPr>
        <p:spPr>
          <a:xfrm>
            <a:off x="8280052" y="3371577"/>
            <a:ext cx="3618420" cy="145841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8021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97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0B3D99-C4BA-4CAD-BBEE-6BD3797F5B9D}"/>
              </a:ext>
            </a:extLst>
          </p:cNvPr>
          <p:cNvSpPr/>
          <p:nvPr/>
        </p:nvSpPr>
        <p:spPr>
          <a:xfrm>
            <a:off x="8267380" y="1787932"/>
            <a:ext cx="3618420" cy="145841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8021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97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39AA64-069D-4FF0-BA38-2279F4721847}"/>
              </a:ext>
            </a:extLst>
          </p:cNvPr>
          <p:cNvSpPr/>
          <p:nvPr/>
        </p:nvSpPr>
        <p:spPr>
          <a:xfrm>
            <a:off x="5059890" y="3350053"/>
            <a:ext cx="2017306" cy="109732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2F80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97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24" dirty="0"/>
              <a:t>Is burnout associated with health?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D9BB7-AF0E-4434-A3E6-98898AF0AA68}"/>
              </a:ext>
            </a:extLst>
          </p:cNvPr>
          <p:cNvSpPr txBox="1"/>
          <p:nvPr/>
        </p:nvSpPr>
        <p:spPr>
          <a:xfrm>
            <a:off x="5258858" y="3720902"/>
            <a:ext cx="1656184" cy="432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8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Burnout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169900E-0EEB-4210-8DD3-08E8FC80F2AC}"/>
              </a:ext>
            </a:extLst>
          </p:cNvPr>
          <p:cNvSpPr/>
          <p:nvPr/>
        </p:nvSpPr>
        <p:spPr>
          <a:xfrm>
            <a:off x="7114010" y="3720902"/>
            <a:ext cx="1080120" cy="432048"/>
          </a:xfrm>
          <a:prstGeom prst="left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16190-FC4F-40CC-A144-621D7A0F1111}"/>
              </a:ext>
            </a:extLst>
          </p:cNvPr>
          <p:cNvSpPr txBox="1"/>
          <p:nvPr/>
        </p:nvSpPr>
        <p:spPr>
          <a:xfrm>
            <a:off x="8826350" y="1878225"/>
            <a:ext cx="2880320" cy="8640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8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Negative Mental Health Variables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800" spc="200" dirty="0"/>
              <a:t>(e.g., depression, insomnia)</a:t>
            </a:r>
            <a:endParaRPr kumimoji="0" lang="en-GB" sz="1600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4CCF5-F3BC-4B7E-9CD6-548DBA904559}"/>
              </a:ext>
            </a:extLst>
          </p:cNvPr>
          <p:cNvSpPr txBox="1"/>
          <p:nvPr/>
        </p:nvSpPr>
        <p:spPr>
          <a:xfrm>
            <a:off x="8826350" y="5026553"/>
            <a:ext cx="2880320" cy="8640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800" b="1" spc="200" dirty="0"/>
              <a:t>Physical</a:t>
            </a:r>
            <a:r>
              <a:rPr kumimoji="0" lang="en-GB" sz="28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Health Variables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800" spc="200" dirty="0"/>
              <a:t>(e.g., physical symptoms)</a:t>
            </a:r>
            <a:endParaRPr kumimoji="0" lang="en-GB" sz="1800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0A0C5A83-C3EB-42CC-A62F-FC6929164098}"/>
              </a:ext>
            </a:extLst>
          </p:cNvPr>
          <p:cNvSpPr/>
          <p:nvPr/>
        </p:nvSpPr>
        <p:spPr>
          <a:xfrm>
            <a:off x="8381176" y="2229107"/>
            <a:ext cx="360040" cy="576064"/>
          </a:xfrm>
          <a:prstGeom prst="upArrow">
            <a:avLst/>
          </a:prstGeom>
          <a:solidFill>
            <a:srgbClr val="2F8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A6748867-B319-43EA-9CB9-321C97B7152F}"/>
              </a:ext>
            </a:extLst>
          </p:cNvPr>
          <p:cNvSpPr/>
          <p:nvPr/>
        </p:nvSpPr>
        <p:spPr>
          <a:xfrm>
            <a:off x="8406768" y="5402540"/>
            <a:ext cx="360040" cy="576064"/>
          </a:xfrm>
          <a:prstGeom prst="upArrow">
            <a:avLst/>
          </a:prstGeom>
          <a:solidFill>
            <a:srgbClr val="2F8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89FE7FE-7460-4E1B-BC05-2A90721E181E}"/>
              </a:ext>
            </a:extLst>
          </p:cNvPr>
          <p:cNvSpPr/>
          <p:nvPr/>
        </p:nvSpPr>
        <p:spPr>
          <a:xfrm rot="10800000">
            <a:off x="8410193" y="3812752"/>
            <a:ext cx="360040" cy="576064"/>
          </a:xfrm>
          <a:prstGeom prst="upArrow">
            <a:avLst/>
          </a:prstGeom>
          <a:solidFill>
            <a:srgbClr val="2F8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3E09D6-8EA0-4F9A-AA6B-56C5F953B303}"/>
              </a:ext>
            </a:extLst>
          </p:cNvPr>
          <p:cNvSpPr txBox="1"/>
          <p:nvPr/>
        </p:nvSpPr>
        <p:spPr>
          <a:xfrm>
            <a:off x="8826350" y="3442908"/>
            <a:ext cx="2880320" cy="8640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800" b="1" spc="200" dirty="0"/>
              <a:t>Positive </a:t>
            </a:r>
            <a:r>
              <a:rPr kumimoji="0" lang="en-GB" sz="28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Mental Health Variables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800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(e.g., satisfaction)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F71694-E8CE-439B-A14C-C6325161E161}"/>
              </a:ext>
            </a:extLst>
          </p:cNvPr>
          <p:cNvSpPr txBox="1"/>
          <p:nvPr/>
        </p:nvSpPr>
        <p:spPr>
          <a:xfrm>
            <a:off x="0" y="6112793"/>
            <a:ext cx="335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cs typeface="Arial" panose="020B0604020202020204" pitchFamily="34" charset="0"/>
              </a:rPr>
              <a:t>Glandorf et al. (2023)</a:t>
            </a:r>
          </a:p>
        </p:txBody>
      </p:sp>
    </p:spTree>
    <p:extLst>
      <p:ext uri="{BB962C8B-B14F-4D97-AF65-F5344CB8AC3E}">
        <p14:creationId xmlns:p14="http://schemas.microsoft.com/office/powerpoint/2010/main" val="8331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4" grpId="0" animBg="1"/>
      <p:bldP spid="23" grpId="0" animBg="1"/>
      <p:bldP spid="15" grpId="0"/>
      <p:bldP spid="16" grpId="0" animBg="1"/>
      <p:bldP spid="17" grpId="0"/>
      <p:bldP spid="19" grpId="0"/>
      <p:bldP spid="20" grpId="0" animBg="1"/>
      <p:bldP spid="21" grpId="0" animBg="1"/>
      <p:bldP spid="2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0A92FC-5A78-4684-82F8-77DE171E8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65579"/>
              </p:ext>
            </p:extLst>
          </p:nvPr>
        </p:nvGraphicFramePr>
        <p:xfrm>
          <a:off x="431180" y="1301852"/>
          <a:ext cx="11467292" cy="4541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129764047"/>
                    </a:ext>
                  </a:extLst>
                </a:gridCol>
                <a:gridCol w="7074804">
                  <a:extLst>
                    <a:ext uri="{9D8B030D-6E8A-4147-A177-3AD203B41FA5}">
                      <a16:colId xmlns:a16="http://schemas.microsoft.com/office/drawing/2014/main" val="3605098799"/>
                    </a:ext>
                  </a:extLst>
                </a:gridCol>
              </a:tblGrid>
              <a:tr h="4541506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3-wave design (6 months)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267 athletes (M</a:t>
                      </a: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 = 20.87)</a:t>
                      </a:r>
                    </a:p>
                    <a:p>
                      <a:endParaRPr lang="en-GB" sz="2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Athlete burnout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(ABQ), 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depressive symptoms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(CES-D), 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sleep disruptions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(PSQI), 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life satisfaction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(SWLS), 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physical symptoms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(PSC), 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illness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(WURSS-11)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</a:p>
                    <a:p>
                      <a:pPr marL="0" marR="0" lvl="0" indent="0" algn="l" defTabSz="12160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Random-intercept cross-lagged panel model</a:t>
                      </a: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405608"/>
                  </a:ext>
                </a:extLst>
              </a:tr>
            </a:tbl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24" dirty="0"/>
              <a:t>Does burnout predict health?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756E960-B089-49A7-8684-4AC66B236EED}"/>
              </a:ext>
            </a:extLst>
          </p:cNvPr>
          <p:cNvGrpSpPr/>
          <p:nvPr/>
        </p:nvGrpSpPr>
        <p:grpSpPr>
          <a:xfrm>
            <a:off x="4942200" y="2556173"/>
            <a:ext cx="6866245" cy="3403939"/>
            <a:chOff x="5111700" y="2412157"/>
            <a:chExt cx="6866245" cy="3403939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1F6ECB2-45CB-44B3-97D1-C97F2DFDEA6C}"/>
                </a:ext>
              </a:extLst>
            </p:cNvPr>
            <p:cNvGrpSpPr/>
            <p:nvPr/>
          </p:nvGrpSpPr>
          <p:grpSpPr>
            <a:xfrm>
              <a:off x="5111700" y="2412157"/>
              <a:ext cx="6866245" cy="3403939"/>
              <a:chOff x="1424339" y="2218037"/>
              <a:chExt cx="8325143" cy="3743497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6F26AAEB-87D6-425B-A3F7-A93863D5596D}"/>
                  </a:ext>
                </a:extLst>
              </p:cNvPr>
              <p:cNvSpPr/>
              <p:nvPr/>
            </p:nvSpPr>
            <p:spPr>
              <a:xfrm rot="5400000">
                <a:off x="3715162" y="-72786"/>
                <a:ext cx="3743497" cy="832514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FFD38649-F3A0-4A1B-999D-8763FD630FF6}"/>
                  </a:ext>
                </a:extLst>
              </p:cNvPr>
              <p:cNvSpPr/>
              <p:nvPr/>
            </p:nvSpPr>
            <p:spPr>
              <a:xfrm>
                <a:off x="7092605" y="2545029"/>
                <a:ext cx="2413437" cy="106318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F80C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44DEF30-59AA-48E4-BB4F-2FF8D4F1AA54}"/>
                  </a:ext>
                </a:extLst>
              </p:cNvPr>
              <p:cNvSpPr txBox="1"/>
              <p:nvPr/>
            </p:nvSpPr>
            <p:spPr>
              <a:xfrm>
                <a:off x="7368425" y="2753880"/>
                <a:ext cx="1888537" cy="74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00" dirty="0">
                    <a:cs typeface="Times New Roman" panose="02020603050405020304" pitchFamily="18" charset="0"/>
                  </a:rPr>
                  <a:t>Exhaustion W3</a:t>
                </a:r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428DE6B-BC20-47BC-8522-3FB60E3FDB0F}"/>
                </a:ext>
              </a:extLst>
            </p:cNvPr>
            <p:cNvSpPr/>
            <p:nvPr/>
          </p:nvSpPr>
          <p:spPr>
            <a:xfrm>
              <a:off x="5326121" y="2713320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F80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2D02540-17D7-47DE-A106-24F61A1A0769}"/>
                </a:ext>
              </a:extLst>
            </p:cNvPr>
            <p:cNvSpPr txBox="1"/>
            <p:nvPr/>
          </p:nvSpPr>
          <p:spPr>
            <a:xfrm>
              <a:off x="5542579" y="2904747"/>
              <a:ext cx="15575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Exhaustion W1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8E40279-3843-4059-BBF6-BA385AEE408D}"/>
                </a:ext>
              </a:extLst>
            </p:cNvPr>
            <p:cNvSpPr/>
            <p:nvPr/>
          </p:nvSpPr>
          <p:spPr>
            <a:xfrm>
              <a:off x="7549668" y="2713922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F80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16C8E02-CB33-4E32-BDA6-F8642F0F093B}"/>
                </a:ext>
              </a:extLst>
            </p:cNvPr>
            <p:cNvSpPr txBox="1"/>
            <p:nvPr/>
          </p:nvSpPr>
          <p:spPr>
            <a:xfrm>
              <a:off x="7766126" y="2905349"/>
              <a:ext cx="15575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Exhaustion W2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7F5365C-D7B2-4494-9F7F-459BA550F9A3}"/>
                </a:ext>
              </a:extLst>
            </p:cNvPr>
            <p:cNvSpPr/>
            <p:nvPr/>
          </p:nvSpPr>
          <p:spPr>
            <a:xfrm>
              <a:off x="5326121" y="4639117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8880AE2-F436-4842-8EE0-BA36C442FF4A}"/>
                </a:ext>
              </a:extLst>
            </p:cNvPr>
            <p:cNvSpPr/>
            <p:nvPr/>
          </p:nvSpPr>
          <p:spPr>
            <a:xfrm>
              <a:off x="7553376" y="4639117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C4E42A3-664F-4AA1-A6AD-2C2B4E622E35}"/>
                </a:ext>
              </a:extLst>
            </p:cNvPr>
            <p:cNvSpPr/>
            <p:nvPr/>
          </p:nvSpPr>
          <p:spPr>
            <a:xfrm>
              <a:off x="9791743" y="4644982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800056A2-AF96-44E9-9019-BC821645827A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27" y="5128358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39A3838E-D50B-4DA9-84AC-EA877A039B64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27" y="3204245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5EBD4882-D761-490F-845E-94CC52530EFB}"/>
                </a:ext>
              </a:extLst>
            </p:cNvPr>
            <p:cNvCxnSpPr>
              <a:cxnSpLocks/>
            </p:cNvCxnSpPr>
            <p:nvPr/>
          </p:nvCxnSpPr>
          <p:spPr>
            <a:xfrm>
              <a:off x="9553055" y="3189103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07CE3284-43BD-4216-AED5-C2724DA82B64}"/>
                </a:ext>
              </a:extLst>
            </p:cNvPr>
            <p:cNvCxnSpPr>
              <a:cxnSpLocks/>
            </p:cNvCxnSpPr>
            <p:nvPr/>
          </p:nvCxnSpPr>
          <p:spPr>
            <a:xfrm>
              <a:off x="9554994" y="5128358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4BE2092-6413-4287-AC7F-5B65C7FD6DF6}"/>
                </a:ext>
              </a:extLst>
            </p:cNvPr>
            <p:cNvSpPr txBox="1"/>
            <p:nvPr/>
          </p:nvSpPr>
          <p:spPr>
            <a:xfrm>
              <a:off x="5578159" y="4729115"/>
              <a:ext cx="1510565" cy="88945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Depressive Symptoms</a:t>
              </a:r>
            </a:p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 W1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837FA35-6C01-41CF-9473-39DD7B63686A}"/>
                </a:ext>
              </a:extLst>
            </p:cNvPr>
            <p:cNvSpPr txBox="1"/>
            <p:nvPr/>
          </p:nvSpPr>
          <p:spPr>
            <a:xfrm>
              <a:off x="7775320" y="4747377"/>
              <a:ext cx="1510565" cy="85903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Depressive Symptoms</a:t>
              </a:r>
            </a:p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 W2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3D2F6D5-D2D2-45B0-AE1A-D9D8E803CC96}"/>
                </a:ext>
              </a:extLst>
            </p:cNvPr>
            <p:cNvSpPr txBox="1"/>
            <p:nvPr/>
          </p:nvSpPr>
          <p:spPr>
            <a:xfrm>
              <a:off x="10021632" y="4747377"/>
              <a:ext cx="1510565" cy="85292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Depressive Symptoms</a:t>
              </a:r>
            </a:p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 W3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9857632A-D925-4EA1-9439-FB1B03630A97}"/>
                </a:ext>
              </a:extLst>
            </p:cNvPr>
            <p:cNvCxnSpPr>
              <a:cxnSpLocks/>
            </p:cNvCxnSpPr>
            <p:nvPr/>
          </p:nvCxnSpPr>
          <p:spPr>
            <a:xfrm>
              <a:off x="6983908" y="3564285"/>
              <a:ext cx="864825" cy="12160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26647426-F789-4F99-B324-B85BC136CE8E}"/>
                </a:ext>
              </a:extLst>
            </p:cNvPr>
            <p:cNvCxnSpPr>
              <a:cxnSpLocks/>
            </p:cNvCxnSpPr>
            <p:nvPr/>
          </p:nvCxnSpPr>
          <p:spPr>
            <a:xfrm>
              <a:off x="9285885" y="3529162"/>
              <a:ext cx="864825" cy="12160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8E55BAE-C597-43E7-9965-3B6CFB0A96AD}"/>
                </a:ext>
              </a:extLst>
            </p:cNvPr>
            <p:cNvSpPr txBox="1"/>
            <p:nvPr/>
          </p:nvSpPr>
          <p:spPr>
            <a:xfrm>
              <a:off x="7438913" y="3930461"/>
              <a:ext cx="778591" cy="395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GB" sz="2400" b="1" i="0" u="none" strike="noStrike" kern="1200" cap="none" spc="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.19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346C5987-13B1-4B10-9C40-78E61FD13CDF}"/>
                </a:ext>
              </a:extLst>
            </p:cNvPr>
            <p:cNvSpPr txBox="1"/>
            <p:nvPr/>
          </p:nvSpPr>
          <p:spPr>
            <a:xfrm>
              <a:off x="9793554" y="3932015"/>
              <a:ext cx="778591" cy="395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GB" sz="2400" b="1" i="0" u="none" strike="noStrike" kern="1200" cap="none" spc="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.23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3C0FFC2-1D2B-4E6C-B6C3-3D3E4F1E66D0}"/>
              </a:ext>
            </a:extLst>
          </p:cNvPr>
          <p:cNvGrpSpPr/>
          <p:nvPr/>
        </p:nvGrpSpPr>
        <p:grpSpPr>
          <a:xfrm>
            <a:off x="4942264" y="2558152"/>
            <a:ext cx="6866245" cy="3403939"/>
            <a:chOff x="5111700" y="2412157"/>
            <a:chExt cx="6866245" cy="3403939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E619E957-E3EC-435E-828C-A2F20A4BA248}"/>
                </a:ext>
              </a:extLst>
            </p:cNvPr>
            <p:cNvGrpSpPr/>
            <p:nvPr/>
          </p:nvGrpSpPr>
          <p:grpSpPr>
            <a:xfrm>
              <a:off x="5111700" y="2412157"/>
              <a:ext cx="6866245" cy="3403939"/>
              <a:chOff x="1424339" y="2218037"/>
              <a:chExt cx="8325143" cy="3743497"/>
            </a:xfrm>
          </p:grpSpPr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8781479B-8EB7-4048-AA60-1345732E7BB5}"/>
                  </a:ext>
                </a:extLst>
              </p:cNvPr>
              <p:cNvSpPr/>
              <p:nvPr/>
            </p:nvSpPr>
            <p:spPr>
              <a:xfrm rot="5400000">
                <a:off x="3715162" y="-72786"/>
                <a:ext cx="3743497" cy="832514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E5C5B647-1C83-46EC-939B-FEC86E96CCDF}"/>
                  </a:ext>
                </a:extLst>
              </p:cNvPr>
              <p:cNvSpPr/>
              <p:nvPr/>
            </p:nvSpPr>
            <p:spPr>
              <a:xfrm>
                <a:off x="7092605" y="2545029"/>
                <a:ext cx="2413437" cy="106318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F80C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35D387C2-9087-4926-AC8C-D4349EA8DD11}"/>
                  </a:ext>
                </a:extLst>
              </p:cNvPr>
              <p:cNvSpPr txBox="1"/>
              <p:nvPr/>
            </p:nvSpPr>
            <p:spPr>
              <a:xfrm>
                <a:off x="7368425" y="2753880"/>
                <a:ext cx="1888537" cy="74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00" dirty="0">
                    <a:cs typeface="Times New Roman" panose="02020603050405020304" pitchFamily="18" charset="0"/>
                  </a:rPr>
                  <a:t>Devaluation W3</a:t>
                </a:r>
              </a:p>
            </p:txBody>
          </p:sp>
        </p:grp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682170B-301F-484B-9300-18A4205DD971}"/>
                </a:ext>
              </a:extLst>
            </p:cNvPr>
            <p:cNvSpPr/>
            <p:nvPr/>
          </p:nvSpPr>
          <p:spPr>
            <a:xfrm>
              <a:off x="5326121" y="2713320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F80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D597672-F850-46C1-9E9A-1BB6C5664C09}"/>
                </a:ext>
              </a:extLst>
            </p:cNvPr>
            <p:cNvSpPr txBox="1"/>
            <p:nvPr/>
          </p:nvSpPr>
          <p:spPr>
            <a:xfrm>
              <a:off x="5542579" y="2904747"/>
              <a:ext cx="15575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Devaluation W1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032129-4B4C-4F52-9C12-41FB6E7EE2D6}"/>
                </a:ext>
              </a:extLst>
            </p:cNvPr>
            <p:cNvSpPr/>
            <p:nvPr/>
          </p:nvSpPr>
          <p:spPr>
            <a:xfrm>
              <a:off x="7549668" y="2713922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F80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2A75CB0B-A9C9-4CE4-93D0-1688EF4711F2}"/>
                </a:ext>
              </a:extLst>
            </p:cNvPr>
            <p:cNvSpPr txBox="1"/>
            <p:nvPr/>
          </p:nvSpPr>
          <p:spPr>
            <a:xfrm>
              <a:off x="7766126" y="2905349"/>
              <a:ext cx="15575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Devaluation W2</a:t>
              </a: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046EC1B-2F1F-460B-B690-44E701FD5DBF}"/>
                </a:ext>
              </a:extLst>
            </p:cNvPr>
            <p:cNvSpPr/>
            <p:nvPr/>
          </p:nvSpPr>
          <p:spPr>
            <a:xfrm>
              <a:off x="5326121" y="4639117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65645668-3E7E-4D01-96E5-44CAEACECC7F}"/>
                </a:ext>
              </a:extLst>
            </p:cNvPr>
            <p:cNvSpPr/>
            <p:nvPr/>
          </p:nvSpPr>
          <p:spPr>
            <a:xfrm>
              <a:off x="7553376" y="4639117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A69BBE56-8653-4A71-8F81-C501BCBC489E}"/>
                </a:ext>
              </a:extLst>
            </p:cNvPr>
            <p:cNvSpPr/>
            <p:nvPr/>
          </p:nvSpPr>
          <p:spPr>
            <a:xfrm>
              <a:off x="9791743" y="4644982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0E1ABB11-9CFF-4CCD-B0F0-65A19E835619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27" y="5128358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E39A67AF-7159-49BD-AA5C-9D69BA3AC27E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27" y="3204245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EF10A629-EC0C-42A9-8627-444B99D5182A}"/>
                </a:ext>
              </a:extLst>
            </p:cNvPr>
            <p:cNvCxnSpPr>
              <a:cxnSpLocks/>
            </p:cNvCxnSpPr>
            <p:nvPr/>
          </p:nvCxnSpPr>
          <p:spPr>
            <a:xfrm>
              <a:off x="9553055" y="3189103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495B6ECF-FDC9-4693-9786-14A24835A9F3}"/>
                </a:ext>
              </a:extLst>
            </p:cNvPr>
            <p:cNvCxnSpPr>
              <a:cxnSpLocks/>
            </p:cNvCxnSpPr>
            <p:nvPr/>
          </p:nvCxnSpPr>
          <p:spPr>
            <a:xfrm>
              <a:off x="9554994" y="5128358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14C82B1-D7F0-4EB6-BA9D-6CBAF306937A}"/>
                </a:ext>
              </a:extLst>
            </p:cNvPr>
            <p:cNvSpPr txBox="1"/>
            <p:nvPr/>
          </p:nvSpPr>
          <p:spPr>
            <a:xfrm>
              <a:off x="5560536" y="4710852"/>
              <a:ext cx="1510565" cy="88945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Sleep Disruptions W1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130B0FE5-8FE2-4D92-A99C-7A7DDCB36379}"/>
                </a:ext>
              </a:extLst>
            </p:cNvPr>
            <p:cNvSpPr txBox="1"/>
            <p:nvPr/>
          </p:nvSpPr>
          <p:spPr>
            <a:xfrm>
              <a:off x="7793535" y="4701439"/>
              <a:ext cx="1510565" cy="85903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Sleep Disruptions W2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9AFA6D5-C839-449E-9783-89C5592BAF2E}"/>
                </a:ext>
              </a:extLst>
            </p:cNvPr>
            <p:cNvSpPr txBox="1"/>
            <p:nvPr/>
          </p:nvSpPr>
          <p:spPr>
            <a:xfrm>
              <a:off x="10037656" y="4710861"/>
              <a:ext cx="1510565" cy="85292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Sleep Disruptions W3</a:t>
              </a: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F9CB59CC-0F06-4B2D-9AB9-B742409B4D03}"/>
                </a:ext>
              </a:extLst>
            </p:cNvPr>
            <p:cNvCxnSpPr>
              <a:cxnSpLocks/>
              <a:endCxn id="211" idx="3"/>
            </p:cNvCxnSpPr>
            <p:nvPr/>
          </p:nvCxnSpPr>
          <p:spPr>
            <a:xfrm flipV="1">
              <a:off x="7074249" y="3539096"/>
              <a:ext cx="766922" cy="1258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6BC9A8C-3A98-41B7-AB47-3AEC03DB1511}"/>
                </a:ext>
              </a:extLst>
            </p:cNvPr>
            <p:cNvSpPr txBox="1"/>
            <p:nvPr/>
          </p:nvSpPr>
          <p:spPr>
            <a:xfrm>
              <a:off x="7464513" y="4105449"/>
              <a:ext cx="778591" cy="395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GB" sz="2400" b="1" i="0" u="none" strike="noStrike" kern="1200" cap="none" spc="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.26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007552F-BE87-4F1D-A6D2-7BAC1CA12BF5}"/>
              </a:ext>
            </a:extLst>
          </p:cNvPr>
          <p:cNvGrpSpPr/>
          <p:nvPr/>
        </p:nvGrpSpPr>
        <p:grpSpPr>
          <a:xfrm>
            <a:off x="4942264" y="2554194"/>
            <a:ext cx="6866245" cy="3403939"/>
            <a:chOff x="5111700" y="2412157"/>
            <a:chExt cx="6866245" cy="3403939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91EA0612-D15B-4994-B9DF-A5E50D92654B}"/>
                </a:ext>
              </a:extLst>
            </p:cNvPr>
            <p:cNvGrpSpPr/>
            <p:nvPr/>
          </p:nvGrpSpPr>
          <p:grpSpPr>
            <a:xfrm>
              <a:off x="5111700" y="2412157"/>
              <a:ext cx="6866245" cy="3403939"/>
              <a:chOff x="1424339" y="2218037"/>
              <a:chExt cx="8325143" cy="3743497"/>
            </a:xfrm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053295A2-1A74-40AC-8FD4-622E7F50222A}"/>
                  </a:ext>
                </a:extLst>
              </p:cNvPr>
              <p:cNvSpPr/>
              <p:nvPr/>
            </p:nvSpPr>
            <p:spPr>
              <a:xfrm rot="5400000">
                <a:off x="3715162" y="-72786"/>
                <a:ext cx="3743497" cy="832514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3E33F27C-F4D3-4BB3-934E-BB45562C34E0}"/>
                  </a:ext>
                </a:extLst>
              </p:cNvPr>
              <p:cNvSpPr/>
              <p:nvPr/>
            </p:nvSpPr>
            <p:spPr>
              <a:xfrm>
                <a:off x="7092605" y="2545029"/>
                <a:ext cx="2413437" cy="106318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2F80C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FB0DD009-38B6-43F9-90FE-3DF3134B831B}"/>
                  </a:ext>
                </a:extLst>
              </p:cNvPr>
              <p:cNvSpPr txBox="1"/>
              <p:nvPr/>
            </p:nvSpPr>
            <p:spPr>
              <a:xfrm>
                <a:off x="7390284" y="2791721"/>
                <a:ext cx="1888537" cy="74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00" dirty="0">
                    <a:cs typeface="Times New Roman" panose="02020603050405020304" pitchFamily="18" charset="0"/>
                  </a:rPr>
                  <a:t>Total Burnout W3</a:t>
                </a:r>
              </a:p>
            </p:txBody>
          </p:sp>
        </p:grp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C2CB33D5-DEF5-467A-8259-3F87A6666605}"/>
                </a:ext>
              </a:extLst>
            </p:cNvPr>
            <p:cNvSpPr/>
            <p:nvPr/>
          </p:nvSpPr>
          <p:spPr>
            <a:xfrm>
              <a:off x="5326121" y="2713320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F80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BDEC237F-4ED2-4B3F-BD50-BAF7D11528A2}"/>
                </a:ext>
              </a:extLst>
            </p:cNvPr>
            <p:cNvSpPr txBox="1"/>
            <p:nvPr/>
          </p:nvSpPr>
          <p:spPr>
            <a:xfrm>
              <a:off x="5560193" y="2930978"/>
              <a:ext cx="15575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Total Burnout W1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6495506-EEB7-4539-91BD-7A60840205A7}"/>
                </a:ext>
              </a:extLst>
            </p:cNvPr>
            <p:cNvSpPr/>
            <p:nvPr/>
          </p:nvSpPr>
          <p:spPr>
            <a:xfrm>
              <a:off x="7549668" y="2713922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F80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23F9890D-EDF8-4336-BBEC-17EDF621337D}"/>
                </a:ext>
              </a:extLst>
            </p:cNvPr>
            <p:cNvSpPr txBox="1"/>
            <p:nvPr/>
          </p:nvSpPr>
          <p:spPr>
            <a:xfrm>
              <a:off x="7783873" y="2930978"/>
              <a:ext cx="15575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dirty="0">
                  <a:cs typeface="Times New Roman" panose="02020603050405020304" pitchFamily="18" charset="0"/>
                </a:rPr>
                <a:t>Total Burnout W2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6227A899-04AE-4650-BE08-E0FB8EA795DB}"/>
                </a:ext>
              </a:extLst>
            </p:cNvPr>
            <p:cNvSpPr/>
            <p:nvPr/>
          </p:nvSpPr>
          <p:spPr>
            <a:xfrm>
              <a:off x="5326121" y="4639117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1324D81-A41A-402F-8789-7B9C83D2F1D7}"/>
                </a:ext>
              </a:extLst>
            </p:cNvPr>
            <p:cNvSpPr/>
            <p:nvPr/>
          </p:nvSpPr>
          <p:spPr>
            <a:xfrm>
              <a:off x="7553376" y="4639117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8AAC1BF-D90C-4738-8E8C-A3C2CCA22A3D}"/>
                </a:ext>
              </a:extLst>
            </p:cNvPr>
            <p:cNvSpPr/>
            <p:nvPr/>
          </p:nvSpPr>
          <p:spPr>
            <a:xfrm>
              <a:off x="9791743" y="4644982"/>
              <a:ext cx="1990506" cy="9667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02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95D3066C-ACDA-451E-8CAC-EB87F55D40FC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27" y="5128358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31C74594-2827-42EB-B4EB-9D99AAB540C6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27" y="3204245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725BFBE5-B7D8-42A4-9865-00AAD24E42C2}"/>
                </a:ext>
              </a:extLst>
            </p:cNvPr>
            <p:cNvCxnSpPr>
              <a:cxnSpLocks/>
            </p:cNvCxnSpPr>
            <p:nvPr/>
          </p:nvCxnSpPr>
          <p:spPr>
            <a:xfrm>
              <a:off x="9553055" y="3189103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F1223881-4D46-43EA-AE03-683165C9F846}"/>
                </a:ext>
              </a:extLst>
            </p:cNvPr>
            <p:cNvCxnSpPr>
              <a:cxnSpLocks/>
            </p:cNvCxnSpPr>
            <p:nvPr/>
          </p:nvCxnSpPr>
          <p:spPr>
            <a:xfrm>
              <a:off x="9554994" y="5128358"/>
              <a:ext cx="236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CDF1E14-BF95-4497-878C-BAE0AF690E1C}"/>
                </a:ext>
              </a:extLst>
            </p:cNvPr>
            <p:cNvSpPr txBox="1"/>
            <p:nvPr/>
          </p:nvSpPr>
          <p:spPr>
            <a:xfrm>
              <a:off x="5563684" y="4703104"/>
              <a:ext cx="1510565" cy="88945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GB" sz="1900" dirty="0">
                  <a:cs typeface="Times New Roman" panose="02020603050405020304" pitchFamily="18" charset="0"/>
                </a:rPr>
                <a:t>Life Satisfaction W1</a:t>
              </a:r>
              <a:endParaRPr kumimoji="0" lang="en-GB" sz="1900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81166B46-37CB-4D6A-80F7-CA8CA74D5D93}"/>
                </a:ext>
              </a:extLst>
            </p:cNvPr>
            <p:cNvSpPr txBox="1"/>
            <p:nvPr/>
          </p:nvSpPr>
          <p:spPr>
            <a:xfrm>
              <a:off x="7814690" y="4712273"/>
              <a:ext cx="1510565" cy="85903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GB" sz="1900" dirty="0">
                  <a:cs typeface="Times New Roman" panose="02020603050405020304" pitchFamily="18" charset="0"/>
                </a:rPr>
                <a:t>Life Satisfaction W2</a:t>
              </a:r>
              <a:endParaRPr kumimoji="0" lang="en-GB" sz="1900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590887E7-472A-46B9-B018-0C08D8C8448F}"/>
                </a:ext>
              </a:extLst>
            </p:cNvPr>
            <p:cNvSpPr txBox="1"/>
            <p:nvPr/>
          </p:nvSpPr>
          <p:spPr>
            <a:xfrm>
              <a:off x="10065589" y="4701893"/>
              <a:ext cx="1510565" cy="85292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GB" sz="1900" dirty="0">
                  <a:cs typeface="Times New Roman" panose="02020603050405020304" pitchFamily="18" charset="0"/>
                </a:rPr>
                <a:t>Life Satisfaction W3</a:t>
              </a:r>
              <a:endParaRPr kumimoji="0" lang="en-GB" sz="1900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044AD9FB-4F00-4E34-BD4C-EE9E1E560D5F}"/>
                </a:ext>
              </a:extLst>
            </p:cNvPr>
            <p:cNvCxnSpPr>
              <a:cxnSpLocks/>
              <a:endCxn id="259" idx="3"/>
            </p:cNvCxnSpPr>
            <p:nvPr/>
          </p:nvCxnSpPr>
          <p:spPr>
            <a:xfrm flipV="1">
              <a:off x="7074249" y="3539096"/>
              <a:ext cx="766922" cy="1258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CFAF66D9-8EF9-46FA-858B-BB0311F274BD}"/>
                </a:ext>
              </a:extLst>
            </p:cNvPr>
            <p:cNvSpPr txBox="1"/>
            <p:nvPr/>
          </p:nvSpPr>
          <p:spPr>
            <a:xfrm>
              <a:off x="7464513" y="4105449"/>
              <a:ext cx="778591" cy="395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GB" sz="2400" b="1" spc="200" dirty="0"/>
                <a:t>-.48</a:t>
              </a:r>
              <a:endParaRPr kumimoji="0" lang="en-GB" sz="24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DCC7F3C2-0FDF-4EDA-A39E-041268FEFC2B}"/>
              </a:ext>
            </a:extLst>
          </p:cNvPr>
          <p:cNvSpPr txBox="1"/>
          <p:nvPr/>
        </p:nvSpPr>
        <p:spPr>
          <a:xfrm>
            <a:off x="0" y="6112793"/>
            <a:ext cx="335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cs typeface="Arial" panose="020B0604020202020204" pitchFamily="34" charset="0"/>
              </a:rPr>
              <a:t>Glandorf et al. (</a:t>
            </a:r>
            <a:r>
              <a:rPr lang="en-GB" sz="1800" i="1" dirty="0">
                <a:cs typeface="Arial" panose="020B0604020202020204" pitchFamily="34" charset="0"/>
              </a:rPr>
              <a:t>in press</a:t>
            </a:r>
            <a:r>
              <a:rPr lang="en-GB" sz="1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66EF1B-C1A0-4240-BFEA-038241994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40360"/>
              </p:ext>
            </p:extLst>
          </p:nvPr>
        </p:nvGraphicFramePr>
        <p:xfrm>
          <a:off x="431180" y="1301852"/>
          <a:ext cx="11305256" cy="4541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129764047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3605098799"/>
                    </a:ext>
                  </a:extLst>
                </a:gridCol>
              </a:tblGrid>
              <a:tr h="4541506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N-of-1 design (4 athletes)</a:t>
                      </a:r>
                    </a:p>
                    <a:p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Athlete burnout </a:t>
                      </a:r>
                      <a:r>
                        <a:rPr lang="en-GB" sz="2000" dirty="0">
                          <a:latin typeface="+mn-lt"/>
                          <a:cs typeface="Arial" panose="020B0604020202020204" pitchFamily="34" charset="0"/>
                        </a:rPr>
                        <a:t>(ABQ)</a:t>
                      </a:r>
                    </a:p>
                    <a:p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Acute </a:t>
                      </a:r>
                      <a:r>
                        <a:rPr lang="en-GB" sz="2800" b="0" dirty="0">
                          <a:latin typeface="+mn-lt"/>
                          <a:cs typeface="Arial" panose="020B0604020202020204" pitchFamily="34" charset="0"/>
                        </a:rPr>
                        <a:t>(6 months): </a:t>
                      </a:r>
                    </a:p>
                    <a:p>
                      <a:r>
                        <a:rPr lang="en-GB" sz="2800" dirty="0" err="1">
                          <a:latin typeface="+mn-lt"/>
                          <a:cs typeface="Arial" panose="020B0604020202020204" pitchFamily="34" charset="0"/>
                        </a:rPr>
                        <a:t>SCortisol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, testosterone, DHEA-S, IgA, CRP</a:t>
                      </a:r>
                    </a:p>
                    <a:p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Chronic </a:t>
                      </a:r>
                      <a:r>
                        <a:rPr lang="en-GB" sz="2800" b="0" dirty="0">
                          <a:latin typeface="+mn-lt"/>
                          <a:cs typeface="Arial" panose="020B0604020202020204" pitchFamily="34" charset="0"/>
                        </a:rPr>
                        <a:t>(12 months): </a:t>
                      </a:r>
                      <a:r>
                        <a:rPr lang="en-GB" sz="2800" dirty="0" err="1">
                          <a:latin typeface="+mn-lt"/>
                          <a:cs typeface="Arial" panose="020B0604020202020204" pitchFamily="34" charset="0"/>
                        </a:rPr>
                        <a:t>HCortisol</a:t>
                      </a:r>
                      <a:r>
                        <a:rPr lang="en-GB" sz="2800" dirty="0">
                          <a:latin typeface="+mn-lt"/>
                          <a:cs typeface="Arial" panose="020B0604020202020204" pitchFamily="34" charset="0"/>
                        </a:rPr>
                        <a:t>, HbA1c, lipids, DNA methylation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</a:p>
                    <a:p>
                      <a:pPr algn="l"/>
                      <a:r>
                        <a:rPr lang="en-GB" sz="2800" b="0" dirty="0">
                          <a:latin typeface="+mn-lt"/>
                          <a:cs typeface="Arial" panose="020B0604020202020204" pitchFamily="34" charset="0"/>
                        </a:rPr>
                        <a:t>Dynamic regression model + visual analysis</a:t>
                      </a: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2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40560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559E7-FE75-B400-E62B-3F17DF3D1EB7}"/>
              </a:ext>
            </a:extLst>
          </p:cNvPr>
          <p:cNvGrpSpPr/>
          <p:nvPr/>
        </p:nvGrpSpPr>
        <p:grpSpPr>
          <a:xfrm>
            <a:off x="4967684" y="2129517"/>
            <a:ext cx="4032448" cy="2271092"/>
            <a:chOff x="4967684" y="2129517"/>
            <a:chExt cx="4032448" cy="2271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92C2F0-7AB3-F808-9E4D-104D963F8743}"/>
                </a:ext>
              </a:extLst>
            </p:cNvPr>
            <p:cNvSpPr txBox="1"/>
            <p:nvPr/>
          </p:nvSpPr>
          <p:spPr>
            <a:xfrm>
              <a:off x="4967684" y="2129517"/>
              <a:ext cx="4032448" cy="19991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800" b="1" dirty="0">
                  <a:cs typeface="Arial" panose="020B0604020202020204" pitchFamily="34" charset="0"/>
                </a:rPr>
                <a:t>Acute</a:t>
              </a:r>
            </a:p>
            <a:p>
              <a:pPr>
                <a:lnSpc>
                  <a:spcPct val="150000"/>
                </a:lnSpc>
              </a:pPr>
              <a:r>
                <a:rPr lang="en-GB" sz="2800" b="0" dirty="0">
                  <a:cs typeface="Arial" panose="020B0604020202020204" pitchFamily="34" charset="0"/>
                </a:rPr>
                <a:t>RSA </a:t>
              </a:r>
              <a:r>
                <a:rPr lang="en-GB" sz="2800" b="0" dirty="0">
                  <a:cs typeface="Arial" panose="020B0604020202020204" pitchFamily="34" charset="0"/>
                  <a:sym typeface="Wingdings" panose="05000000000000000000" pitchFamily="2" charset="2"/>
                </a:rPr>
                <a:t>              Testosterone </a:t>
              </a:r>
            </a:p>
            <a:p>
              <a:pPr>
                <a:lnSpc>
                  <a:spcPct val="150000"/>
                </a:lnSpc>
              </a:pPr>
              <a:r>
                <a:rPr lang="en-GB" sz="2800" b="0" dirty="0">
                  <a:cs typeface="Arial" panose="020B0604020202020204" pitchFamily="34" charset="0"/>
                  <a:sym typeface="Wingdings" panose="05000000000000000000" pitchFamily="2" charset="2"/>
                </a:rPr>
                <a:t>DEV               DHEA-S, IgA </a:t>
              </a:r>
              <a:endParaRPr lang="en-GB" sz="2800" b="0" dirty="0">
                <a:cs typeface="Arial" panose="020B0604020202020204" pitchFamily="34" charset="0"/>
              </a:endParaRPr>
            </a:p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endParaRPr kumimoji="0" lang="en-GB" sz="16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F70CECC-7758-15EE-344B-EA8320759103}"/>
                </a:ext>
              </a:extLst>
            </p:cNvPr>
            <p:cNvCxnSpPr/>
            <p:nvPr/>
          </p:nvCxnSpPr>
          <p:spPr>
            <a:xfrm>
              <a:off x="5738850" y="3767456"/>
              <a:ext cx="100811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CAF364-138B-E338-7649-A39B81C2EC8B}"/>
                </a:ext>
              </a:extLst>
            </p:cNvPr>
            <p:cNvCxnSpPr/>
            <p:nvPr/>
          </p:nvCxnSpPr>
          <p:spPr>
            <a:xfrm>
              <a:off x="5738850" y="3119384"/>
              <a:ext cx="1008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E2A9BC-D6F6-5591-E045-8B6B41B4C7FE}"/>
                </a:ext>
              </a:extLst>
            </p:cNvPr>
            <p:cNvSpPr txBox="1"/>
            <p:nvPr/>
          </p:nvSpPr>
          <p:spPr>
            <a:xfrm>
              <a:off x="5903788" y="2812797"/>
              <a:ext cx="648072" cy="63062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GB" sz="2400" b="1" i="0" u="none" strike="noStrike" kern="1200" cap="none" spc="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-.56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33CEBD-B7DB-E89B-10FB-A0C664398550}"/>
                </a:ext>
              </a:extLst>
            </p:cNvPr>
            <p:cNvSpPr txBox="1"/>
            <p:nvPr/>
          </p:nvSpPr>
          <p:spPr>
            <a:xfrm>
              <a:off x="5903788" y="3454675"/>
              <a:ext cx="648072" cy="63062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GB" sz="2400" b="1" i="0" u="none" strike="noStrike" kern="1200" cap="none" spc="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-.98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D7C0A-9E19-A3DC-A091-423456BD4357}"/>
                </a:ext>
              </a:extLst>
            </p:cNvPr>
            <p:cNvSpPr txBox="1"/>
            <p:nvPr/>
          </p:nvSpPr>
          <p:spPr>
            <a:xfrm>
              <a:off x="5903149" y="3769986"/>
              <a:ext cx="648072" cy="63062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GB" sz="2400" b="1" i="0" u="none" strike="noStrike" kern="1200" cap="none" spc="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-.</a:t>
              </a:r>
              <a:r>
                <a:rPr lang="en-GB" sz="2400" b="1" spc="200" dirty="0"/>
                <a:t>94</a:t>
              </a:r>
              <a:endParaRPr kumimoji="0" lang="en-GB" sz="24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24" dirty="0"/>
              <a:t>Does burnout </a:t>
            </a:r>
            <a:r>
              <a:rPr lang="it-IT" sz="3724" dirty="0" err="1"/>
              <a:t>have</a:t>
            </a:r>
            <a:r>
              <a:rPr lang="it-IT" sz="3724" dirty="0"/>
              <a:t> </a:t>
            </a:r>
            <a:r>
              <a:rPr lang="it-IT" sz="3724" dirty="0" err="1"/>
              <a:t>physiological</a:t>
            </a:r>
            <a:r>
              <a:rPr lang="it-IT" sz="3724" dirty="0"/>
              <a:t> </a:t>
            </a:r>
            <a:r>
              <a:rPr lang="it-IT" sz="3724" dirty="0" err="1"/>
              <a:t>effects</a:t>
            </a:r>
            <a:r>
              <a:rPr lang="it-IT" sz="3724" dirty="0"/>
              <a:t>?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20BC2A-AF2C-47DA-9815-1D7CD3372A9B}"/>
              </a:ext>
            </a:extLst>
          </p:cNvPr>
          <p:cNvSpPr txBox="1"/>
          <p:nvPr/>
        </p:nvSpPr>
        <p:spPr>
          <a:xfrm>
            <a:off x="0" y="6118914"/>
            <a:ext cx="335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cs typeface="Arial" panose="020B0604020202020204" pitchFamily="34" charset="0"/>
              </a:rPr>
              <a:t>Glandorf et al. (</a:t>
            </a:r>
            <a:r>
              <a:rPr lang="en-GB" sz="1800" i="1" dirty="0">
                <a:cs typeface="Arial" panose="020B0604020202020204" pitchFamily="34" charset="0"/>
              </a:rPr>
              <a:t>in prep</a:t>
            </a:r>
            <a:r>
              <a:rPr lang="en-GB" sz="18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6" descr="A graph showing the results of a time point&#10;&#10;Description automatically generated with medium confidence">
            <a:extLst>
              <a:ext uri="{FF2B5EF4-FFF2-40B4-BE49-F238E27FC236}">
                <a16:creationId xmlns:a16="http://schemas.microsoft.com/office/drawing/2014/main" id="{7B7B34A7-7C40-ABB0-F5B8-F8A1C91EAD3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84" y="2684699"/>
            <a:ext cx="5940000" cy="4140000"/>
          </a:xfrm>
          <a:prstGeom prst="rect">
            <a:avLst/>
          </a:prstGeom>
        </p:spPr>
      </p:pic>
      <p:pic>
        <p:nvPicPr>
          <p:cNvPr id="9" name="Picture 8" descr="A graph showing the results of a performance&#10;&#10;Description automatically generated with medium confidence">
            <a:extLst>
              <a:ext uri="{FF2B5EF4-FFF2-40B4-BE49-F238E27FC236}">
                <a16:creationId xmlns:a16="http://schemas.microsoft.com/office/drawing/2014/main" id="{18AAFD6E-2D09-7E88-F1A7-7290C8A71FD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97" y="2700538"/>
            <a:ext cx="5940000" cy="41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5061EC-CCF0-FD47-0E5E-78DC07FF8CC8}"/>
              </a:ext>
            </a:extLst>
          </p:cNvPr>
          <p:cNvSpPr txBox="1"/>
          <p:nvPr/>
        </p:nvSpPr>
        <p:spPr>
          <a:xfrm>
            <a:off x="4977166" y="2126778"/>
            <a:ext cx="1246888" cy="642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cs typeface="Arial" panose="020B0604020202020204" pitchFamily="34" charset="0"/>
              </a:rPr>
              <a:t>Chronic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16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Burnout impacts health</a:t>
            </a:r>
            <a:endParaRPr lang="it-IT" sz="3724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F4C1B0-53F8-4DF5-B864-824457FB8805}"/>
              </a:ext>
            </a:extLst>
          </p:cNvPr>
          <p:cNvSpPr txBox="1"/>
          <p:nvPr/>
        </p:nvSpPr>
        <p:spPr>
          <a:xfrm>
            <a:off x="3151060" y="6057896"/>
            <a:ext cx="7086060" cy="66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GB" sz="1862" dirty="0">
                <a:cs typeface="Arial" panose="020B0604020202020204" pitchFamily="34" charset="0"/>
              </a:rPr>
              <a:t>Smith’s (1986) cognitive-affective model of athlete burnout and </a:t>
            </a:r>
            <a:r>
              <a:rPr lang="en-GB" sz="1862" dirty="0">
                <a:solidFill>
                  <a:srgbClr val="000000"/>
                </a:solidFill>
                <a:cs typeface="Arial" panose="020B0604020202020204" pitchFamily="34" charset="0"/>
              </a:rPr>
              <a:t>McEwen &amp; </a:t>
            </a:r>
            <a:r>
              <a:rPr lang="en-GB" sz="1862" dirty="0" err="1">
                <a:solidFill>
                  <a:srgbClr val="000000"/>
                </a:solidFill>
                <a:cs typeface="Arial" panose="020B0604020202020204" pitchFamily="34" charset="0"/>
              </a:rPr>
              <a:t>Stellar’s</a:t>
            </a:r>
            <a:r>
              <a:rPr lang="en-GB" sz="1862" dirty="0">
                <a:solidFill>
                  <a:srgbClr val="000000"/>
                </a:solidFill>
                <a:cs typeface="Arial" panose="020B0604020202020204" pitchFamily="34" charset="0"/>
              </a:rPr>
              <a:t> (1993) allostatic load theory</a:t>
            </a:r>
            <a:endParaRPr lang="en-GB" sz="1862" dirty="0"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768871-28E5-4C16-98AB-1EFCCD74AE80}"/>
              </a:ext>
            </a:extLst>
          </p:cNvPr>
          <p:cNvGrpSpPr/>
          <p:nvPr/>
        </p:nvGrpSpPr>
        <p:grpSpPr>
          <a:xfrm>
            <a:off x="150040" y="1860191"/>
            <a:ext cx="4366313" cy="3666730"/>
            <a:chOff x="785804" y="2407646"/>
            <a:chExt cx="4441033" cy="3435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CD2D298-ED75-4DA3-A7C4-466588623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416" y="3375916"/>
              <a:ext cx="2905289" cy="246745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34E14E-C2F8-4AC5-94A8-37C72B24C80C}"/>
                </a:ext>
              </a:extLst>
            </p:cNvPr>
            <p:cNvSpPr txBox="1"/>
            <p:nvPr/>
          </p:nvSpPr>
          <p:spPr>
            <a:xfrm>
              <a:off x="785804" y="4655135"/>
              <a:ext cx="2298700" cy="106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cs typeface="Arial" panose="020B0604020202020204" pitchFamily="34" charset="0"/>
                </a:rPr>
                <a:t>Resources</a:t>
              </a:r>
            </a:p>
            <a:p>
              <a:pPr algn="ctr"/>
              <a:r>
                <a:rPr lang="en-GB" sz="2000" dirty="0">
                  <a:cs typeface="Arial" panose="020B0604020202020204" pitchFamily="34" charset="0"/>
                </a:rPr>
                <a:t>(e.g. sleep, life satisfaction)</a:t>
              </a:r>
              <a:endParaRPr lang="en-GB" sz="1800" dirty="0"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A9A9C8-36E4-47C1-9873-3E12AB07B188}"/>
                </a:ext>
              </a:extLst>
            </p:cNvPr>
            <p:cNvSpPr txBox="1"/>
            <p:nvPr/>
          </p:nvSpPr>
          <p:spPr>
            <a:xfrm>
              <a:off x="2737637" y="5188650"/>
              <a:ext cx="2489200" cy="49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cs typeface="Arial" panose="020B0604020202020204" pitchFamily="34" charset="0"/>
                </a:rPr>
                <a:t>Demands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E8C2EE-2337-40EC-8EE8-0D97403B0798}"/>
                </a:ext>
              </a:extLst>
            </p:cNvPr>
            <p:cNvSpPr txBox="1"/>
            <p:nvPr/>
          </p:nvSpPr>
          <p:spPr>
            <a:xfrm>
              <a:off x="1783337" y="2407646"/>
              <a:ext cx="2397445" cy="100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cs typeface="Arial" panose="020B0604020202020204" pitchFamily="34" charset="0"/>
                </a:rPr>
                <a:t>Cognitive appraisal</a:t>
              </a:r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7B4C7A8-E945-4CBA-BC75-BD4825815757}"/>
              </a:ext>
            </a:extLst>
          </p:cNvPr>
          <p:cNvSpPr/>
          <p:nvPr/>
        </p:nvSpPr>
        <p:spPr>
          <a:xfrm>
            <a:off x="4134025" y="2496133"/>
            <a:ext cx="939800" cy="596900"/>
          </a:xfrm>
          <a:prstGeom prst="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06A8E5-EAFD-49B1-B016-87983E1A814F}"/>
              </a:ext>
            </a:extLst>
          </p:cNvPr>
          <p:cNvSpPr txBox="1"/>
          <p:nvPr/>
        </p:nvSpPr>
        <p:spPr>
          <a:xfrm>
            <a:off x="5220651" y="2001476"/>
            <a:ext cx="2487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Psychological responses </a:t>
            </a:r>
            <a:br>
              <a:rPr lang="en-GB" sz="32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(e.g., depression)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B803AD3-9288-4B54-84F3-ACB4CAFA00A8}"/>
              </a:ext>
            </a:extLst>
          </p:cNvPr>
          <p:cNvSpPr/>
          <p:nvPr/>
        </p:nvSpPr>
        <p:spPr>
          <a:xfrm>
            <a:off x="4134025" y="4652243"/>
            <a:ext cx="939800" cy="596900"/>
          </a:xfrm>
          <a:prstGeom prst="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97F1C8-4DFA-420E-8396-C833F68E66B5}"/>
              </a:ext>
            </a:extLst>
          </p:cNvPr>
          <p:cNvSpPr txBox="1"/>
          <p:nvPr/>
        </p:nvSpPr>
        <p:spPr>
          <a:xfrm>
            <a:off x="5220651" y="4473637"/>
            <a:ext cx="2487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Allostatic overload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514A34-A536-4510-956E-EDA6E73D7DA9}"/>
              </a:ext>
            </a:extLst>
          </p:cNvPr>
          <p:cNvSpPr txBox="1"/>
          <p:nvPr/>
        </p:nvSpPr>
        <p:spPr>
          <a:xfrm>
            <a:off x="8942012" y="3674015"/>
            <a:ext cx="2856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Multisystem dysfunction</a:t>
            </a:r>
            <a:br>
              <a:rPr lang="en-GB" sz="32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(HPA axis, immune system, anabolic activity, cardiovascular system, nervous system)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735A5471-22D7-49EE-869C-74849B8E749C}"/>
              </a:ext>
            </a:extLst>
          </p:cNvPr>
          <p:cNvSpPr/>
          <p:nvPr/>
        </p:nvSpPr>
        <p:spPr>
          <a:xfrm>
            <a:off x="7855386" y="4652243"/>
            <a:ext cx="939800" cy="596900"/>
          </a:xfrm>
          <a:prstGeom prst="right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C2BD52E0-26DC-46BC-8286-00A4D920A1B2}"/>
              </a:ext>
            </a:extLst>
          </p:cNvPr>
          <p:cNvSpPr/>
          <p:nvPr/>
        </p:nvSpPr>
        <p:spPr>
          <a:xfrm>
            <a:off x="6096490" y="3524179"/>
            <a:ext cx="597600" cy="939600"/>
          </a:xfrm>
          <a:prstGeom prst="upDownArrow">
            <a:avLst/>
          </a:prstGeom>
          <a:solidFill>
            <a:srgbClr val="8021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5" grpId="0" animBg="1"/>
      <p:bldP spid="46" grpId="0"/>
      <p:bldP spid="47" grpId="0"/>
      <p:bldP spid="4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question mark question pile illustration">
            <a:extLst>
              <a:ext uri="{FF2B5EF4-FFF2-40B4-BE49-F238E27FC236}">
                <a16:creationId xmlns:a16="http://schemas.microsoft.com/office/drawing/2014/main" id="{6E342234-936F-41B4-9DCD-C3D0B981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9" y="6152"/>
            <a:ext cx="12255823" cy="68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0EC1F786-2207-4E60-90C2-AC72B2D9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12" y="239389"/>
            <a:ext cx="9445157" cy="670369"/>
          </a:xfrm>
        </p:spPr>
        <p:txBody>
          <a:bodyPr/>
          <a:lstStyle/>
          <a:p>
            <a:r>
              <a:rPr lang="en-GB" sz="4000" dirty="0"/>
              <a:t>Questions</a:t>
            </a:r>
            <a:endParaRPr lang="it-IT" sz="3724" dirty="0"/>
          </a:p>
        </p:txBody>
      </p:sp>
    </p:spTree>
    <p:extLst>
      <p:ext uri="{BB962C8B-B14F-4D97-AF65-F5344CB8AC3E}">
        <p14:creationId xmlns:p14="http://schemas.microsoft.com/office/powerpoint/2010/main" val="161472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79FC-9971-4693-A992-9753F84D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BE16-C5E5-4B97-B68B-8D7F39083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Glandorf, H. L., Madigan, D. J., Kavanagh, O., &amp; Mallinson-Howard, S. H. (2023). Mental and physical health outcomes of 	burnout in athletes: A systematic review and meta-analysis.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International Review of Sport and Exercise Psychology.</a:t>
            </a: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Advance online publication.</a:t>
            </a: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Glandorf, H. L., Madigan, D. J., Kavanagh, O., Mallinson-Howard, S. H.,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Donachie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T. C., Olsson, L. F., &amp; Rumbold, J. L. (in press). 	Athlete burnout and mental and physical health: A three-wave longitudinal study of direct and 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eciprocal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effects.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Sport, 	Exercise, and Performance Psychology.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Glandorf, H. L., Madigan, D. J., Kavanagh, O., &amp; Mallinson-Howard, S. H. (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prep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). Mental and physical health outcomes of 	burnout in athletes: A systematic review and meta-analysis. Examining biomarkers of athlete burnout: An exploratory, 	longitudinal N-of-1 study.</a:t>
            </a: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McEwen, B., &amp; Stellar, E. (1993). Stress and the Individual.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Archives Of Internal Medicine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153(18), 20-93. </a:t>
            </a: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Raedeke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T. D., &amp; Smith, A. L. (2001). Development and preliminary validation of an athlete burnout measure.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Journal of 	Sport and Exercise Psychology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23, 281-306.</a:t>
            </a: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Smith, R. (1986). Toward a cognitive-affective model of athletic burnout.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Journal of Sport Psychology, 8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(1), 36-50.</a:t>
            </a:r>
          </a:p>
          <a:p>
            <a:pPr marL="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World Health Organization. (2022).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ICD-11: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International classification of diseases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(11th revision).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hlinkClick r:id="rId2"/>
              </a:rPr>
              <a:t>https://icd.who.int/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518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 typeface="Arial"/>
          <a:buNone/>
          <a:tabLst/>
          <a:defRPr kumimoji="0" sz="1600" b="1" i="0" u="none" strike="noStrike" kern="1200" cap="none" spc="20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200978-e3d5-4de8-97fa-f295f4dc14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E41A2110F674D991D176A2C3B363F" ma:contentTypeVersion="17" ma:contentTypeDescription="Create a new document." ma:contentTypeScope="" ma:versionID="ad127a4a92512b2d34554d86f894f057">
  <xsd:schema xmlns:xsd="http://www.w3.org/2001/XMLSchema" xmlns:xs="http://www.w3.org/2001/XMLSchema" xmlns:p="http://schemas.microsoft.com/office/2006/metadata/properties" xmlns:ns3="b3200978-e3d5-4de8-97fa-f295f4dc14a5" xmlns:ns4="21b7344f-c61d-4305-94af-afc34666377c" targetNamespace="http://schemas.microsoft.com/office/2006/metadata/properties" ma:root="true" ma:fieldsID="8610caac12ff7c3b84f4467d01144250" ns3:_="" ns4:_="">
    <xsd:import namespace="b3200978-e3d5-4de8-97fa-f295f4dc14a5"/>
    <xsd:import namespace="21b7344f-c61d-4305-94af-afc3466637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00978-e3d5-4de8-97fa-f295f4dc1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7344f-c61d-4305-94af-afc3466637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9E405-5E26-4FE0-89AD-786242FF3825}">
  <ds:schemaRefs>
    <ds:schemaRef ds:uri="http://www.w3.org/XML/1998/namespace"/>
    <ds:schemaRef ds:uri="http://purl.org/dc/elements/1.1/"/>
    <ds:schemaRef ds:uri="21b7344f-c61d-4305-94af-afc34666377c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b3200978-e3d5-4de8-97fa-f295f4dc14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9A16D8-96BA-437B-9607-F1865A73C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0FC19-1772-4984-AFBA-08D6A5C1B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00978-e3d5-4de8-97fa-f295f4dc14a5"/>
    <ds:schemaRef ds:uri="21b7344f-c61d-4305-94af-afc346663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ECFG15 Abstract - Slide</Template>
  <TotalTime>0</TotalTime>
  <Words>781</Words>
  <Application>Microsoft Office PowerPoint</Application>
  <PresentationFormat>Custom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Times New Roman</vt:lpstr>
      <vt:lpstr>Presentazione</vt:lpstr>
      <vt:lpstr>A Multi-Study Examination of the Physical and Mental Health Consequences of Burnout in Athletes</vt:lpstr>
      <vt:lpstr>What is athlete burnout?</vt:lpstr>
      <vt:lpstr>Why would burnout relate to health?</vt:lpstr>
      <vt:lpstr>Is burnout associated with health?</vt:lpstr>
      <vt:lpstr>Does burnout predict health?</vt:lpstr>
      <vt:lpstr>Does burnout have physiological effects?</vt:lpstr>
      <vt:lpstr>Burnout impacts health</vt:lpstr>
      <vt:lpstr>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Anna-Theresa Faik</dc:creator>
  <cp:lastModifiedBy>Hanna Glandorf</cp:lastModifiedBy>
  <cp:revision>28</cp:revision>
  <dcterms:created xsi:type="dcterms:W3CDTF">2023-01-30T11:22:29Z</dcterms:created>
  <dcterms:modified xsi:type="dcterms:W3CDTF">2024-07-17T05:36:43Z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0x010100E4FE41A2110F674D991D176A2C3B363F</vt:lpwstr>
  </property>
</Properties>
</file>