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userDrawn="1">
          <p15:clr>
            <a:srgbClr val="A4A3A4"/>
          </p15:clr>
        </p15:guide>
        <p15:guide id="2" pos="95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849" autoAdjust="0"/>
  </p:normalViewPr>
  <p:slideViewPr>
    <p:cSldViewPr snapToGrid="0">
      <p:cViewPr>
        <p:scale>
          <a:sx n="39" d="100"/>
          <a:sy n="39" d="100"/>
        </p:scale>
        <p:origin x="30" y="-4698"/>
      </p:cViewPr>
      <p:guideLst>
        <p:guide orient="horz" pos="13481"/>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smtClean="0"/>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19FC0B-60C0-49D6-8D88-B3A71FEAB58E}"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573945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19FC0B-60C0-49D6-8D88-B3A71FEAB58E}"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399181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19FC0B-60C0-49D6-8D88-B3A71FEAB58E}"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3961794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19FC0B-60C0-49D6-8D88-B3A71FEAB58E}"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357979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smtClean="0"/>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19FC0B-60C0-49D6-8D88-B3A71FEAB58E}" type="datetimeFigureOut">
              <a:rPr lang="en-GB" smtClean="0"/>
              <a:t>29/06/2021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3755289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19FC0B-60C0-49D6-8D88-B3A71FEAB58E}" type="datetimeFigureOut">
              <a:rPr lang="en-GB" smtClean="0"/>
              <a:t>29/06/2021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958469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19FC0B-60C0-49D6-8D88-B3A71FEAB58E}" type="datetimeFigureOut">
              <a:rPr lang="en-GB" smtClean="0"/>
              <a:t>29/06/2021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782168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19FC0B-60C0-49D6-8D88-B3A71FEAB58E}" type="datetimeFigureOut">
              <a:rPr lang="en-GB" smtClean="0"/>
              <a:t>29/06/2021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3072391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9FC0B-60C0-49D6-8D88-B3A71FEAB58E}" type="datetimeFigureOut">
              <a:rPr lang="en-GB" smtClean="0"/>
              <a:t>29/06/2021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3658832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Edit Master text styles</a:t>
            </a:r>
          </a:p>
        </p:txBody>
      </p:sp>
      <p:sp>
        <p:nvSpPr>
          <p:cNvPr id="5" name="Date Placeholder 4"/>
          <p:cNvSpPr>
            <a:spLocks noGrp="1"/>
          </p:cNvSpPr>
          <p:nvPr>
            <p:ph type="dt" sz="half" idx="10"/>
          </p:nvPr>
        </p:nvSpPr>
        <p:spPr/>
        <p:txBody>
          <a:bodyPr/>
          <a:lstStyle/>
          <a:p>
            <a:fld id="{2019FC0B-60C0-49D6-8D88-B3A71FEAB58E}" type="datetimeFigureOut">
              <a:rPr lang="en-GB" smtClean="0"/>
              <a:t>29/06/2021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3271823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smtClean="0"/>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Edit Master text styles</a:t>
            </a:r>
          </a:p>
        </p:txBody>
      </p:sp>
      <p:sp>
        <p:nvSpPr>
          <p:cNvPr id="5" name="Date Placeholder 4"/>
          <p:cNvSpPr>
            <a:spLocks noGrp="1"/>
          </p:cNvSpPr>
          <p:nvPr>
            <p:ph type="dt" sz="half" idx="10"/>
          </p:nvPr>
        </p:nvSpPr>
        <p:spPr/>
        <p:txBody>
          <a:bodyPr/>
          <a:lstStyle/>
          <a:p>
            <a:fld id="{2019FC0B-60C0-49D6-8D88-B3A71FEAB58E}" type="datetimeFigureOut">
              <a:rPr lang="en-GB" smtClean="0"/>
              <a:t>29/06/2021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7346DC-022D-4BB5-93A1-50911F87C626}" type="slidenum">
              <a:rPr lang="en-GB" smtClean="0"/>
              <a:t>‹#›</a:t>
            </a:fld>
            <a:endParaRPr lang="en-GB"/>
          </a:p>
        </p:txBody>
      </p:sp>
    </p:spTree>
    <p:extLst>
      <p:ext uri="{BB962C8B-B14F-4D97-AF65-F5344CB8AC3E}">
        <p14:creationId xmlns:p14="http://schemas.microsoft.com/office/powerpoint/2010/main" val="3424427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19FC0B-60C0-49D6-8D88-B3A71FEAB58E}" type="datetimeFigureOut">
              <a:rPr lang="en-GB" smtClean="0"/>
              <a:t>29/06/2021</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0D7346DC-022D-4BB5-93A1-50911F87C626}" type="slidenum">
              <a:rPr lang="en-GB" smtClean="0"/>
              <a:t>‹#›</a:t>
            </a:fld>
            <a:endParaRPr lang="en-GB"/>
          </a:p>
        </p:txBody>
      </p:sp>
    </p:spTree>
    <p:extLst>
      <p:ext uri="{BB962C8B-B14F-4D97-AF65-F5344CB8AC3E}">
        <p14:creationId xmlns:p14="http://schemas.microsoft.com/office/powerpoint/2010/main" val="1345172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dx.doi.org/10.1155/2014/802706" TargetMode="External"/><Relationship Id="rId3" Type="http://schemas.openxmlformats.org/officeDocument/2006/relationships/image" Target="../media/image1.jpg"/><Relationship Id="rId7" Type="http://schemas.openxmlformats.org/officeDocument/2006/relationships/hyperlink" Target="http://www.organic-world.net/yearbook/yearbook-2019.htm" TargetMode="External"/><Relationship Id="rId2" Type="http://schemas.openxmlformats.org/officeDocument/2006/relationships/hyperlink" Target="mailto:linda.familusi@uniport.edu.ng" TargetMode="External"/><Relationship Id="rId1" Type="http://schemas.openxmlformats.org/officeDocument/2006/relationships/slideLayout" Target="../slideLayouts/slideLayout1.xml"/><Relationship Id="rId6" Type="http://schemas.openxmlformats.org/officeDocument/2006/relationships/hyperlink" Target="http://www.fao.org/nigeria/fao-in-nigeria/nigeria-at-a-glance/en/" TargetMode="External"/><Relationship Id="rId5" Type="http://schemas.openxmlformats.org/officeDocument/2006/relationships/image" Target="../media/image3.jpg"/><Relationship Id="rId10" Type="http://schemas.openxmlformats.org/officeDocument/2006/relationships/image" Target="../media/image5.jpg"/><Relationship Id="rId4" Type="http://schemas.openxmlformats.org/officeDocument/2006/relationships/image" Target="../media/image2.jp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792" y="416860"/>
            <a:ext cx="28879388" cy="8922639"/>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r"/>
            <a:r>
              <a:rPr lang="en-GB" sz="9600" b="1" dirty="0" smtClean="0"/>
              <a:t> </a:t>
            </a:r>
            <a:r>
              <a:rPr lang="en-GB" sz="9600" b="1" dirty="0"/>
              <a:t>ECONOMIC EFFICIENCY </a:t>
            </a:r>
            <a:r>
              <a:rPr lang="en-GB" sz="9600" b="1" dirty="0" smtClean="0"/>
              <a:t>COMPARISON</a:t>
            </a:r>
            <a:br>
              <a:rPr lang="en-GB" sz="9600" b="1" dirty="0" smtClean="0"/>
            </a:br>
            <a:r>
              <a:rPr lang="en-GB" sz="9600" b="1" dirty="0" smtClean="0"/>
              <a:t>BETWEEN ORGANIC AND INORGANIC </a:t>
            </a:r>
            <a:br>
              <a:rPr lang="en-GB" sz="9600" b="1" dirty="0" smtClean="0"/>
            </a:br>
            <a:r>
              <a:rPr lang="en-GB" sz="9600" b="1" dirty="0" smtClean="0"/>
              <a:t>TOMATO </a:t>
            </a:r>
            <a:r>
              <a:rPr lang="en-GB" sz="9600" b="1" dirty="0" smtClean="0"/>
              <a:t>FARMERS </a:t>
            </a:r>
            <a:r>
              <a:rPr lang="en-GB" sz="9600" b="1" dirty="0" smtClean="0"/>
              <a:t>IN SOUTH-WEST</a:t>
            </a:r>
            <a:br>
              <a:rPr lang="en-GB" sz="9600" b="1" dirty="0" smtClean="0"/>
            </a:br>
            <a:r>
              <a:rPr lang="en-GB" sz="9600" b="1" dirty="0" smtClean="0"/>
              <a:t>NIGERIA </a:t>
            </a:r>
            <a:r>
              <a:rPr lang="en-GB" sz="10700" b="1" dirty="0" smtClean="0"/>
              <a:t/>
            </a:r>
            <a:br>
              <a:rPr lang="en-GB" sz="10700" b="1" dirty="0" smtClean="0"/>
            </a:br>
            <a:r>
              <a:rPr lang="en-GB" sz="6200" b="1" dirty="0"/>
              <a:t>Familusi, L. C.</a:t>
            </a:r>
            <a:r>
              <a:rPr lang="en-GB" sz="6200" b="1" baseline="30000" dirty="0"/>
              <a:t>1</a:t>
            </a:r>
            <a:r>
              <a:rPr lang="en-GB" sz="6200" b="1" dirty="0"/>
              <a:t>, </a:t>
            </a:r>
            <a:r>
              <a:rPr lang="en-GB" sz="6200" b="1" dirty="0" err="1"/>
              <a:t>Edriss</a:t>
            </a:r>
            <a:r>
              <a:rPr lang="en-GB" sz="6200" b="1" dirty="0"/>
              <a:t> A.</a:t>
            </a:r>
            <a:r>
              <a:rPr lang="en-GB" sz="6200" b="1" baseline="30000" dirty="0"/>
              <a:t>1</a:t>
            </a:r>
            <a:r>
              <a:rPr lang="en-GB" sz="6200" b="1" dirty="0"/>
              <a:t>, </a:t>
            </a:r>
            <a:r>
              <a:rPr lang="en-GB" sz="6200" b="1" dirty="0" err="1" smtClean="0"/>
              <a:t>Phiri</a:t>
            </a:r>
            <a:r>
              <a:rPr lang="en-GB" sz="6200" b="1" dirty="0"/>
              <a:t>, M. A. R.</a:t>
            </a:r>
            <a:r>
              <a:rPr lang="en-GB" sz="6200" b="1" baseline="30000" dirty="0"/>
              <a:t>1</a:t>
            </a:r>
            <a:r>
              <a:rPr lang="en-GB" sz="6200" b="1" dirty="0"/>
              <a:t>, Kazembe, J.</a:t>
            </a:r>
            <a:r>
              <a:rPr lang="en-GB" sz="6200" b="1" baseline="30000" dirty="0"/>
              <a:t>1</a:t>
            </a:r>
            <a:r>
              <a:rPr lang="en-GB" sz="6200" b="1" dirty="0"/>
              <a:t>, </a:t>
            </a:r>
            <a:r>
              <a:rPr lang="en-GB" sz="6200" b="1" dirty="0" err="1"/>
              <a:t>Onoja</a:t>
            </a:r>
            <a:r>
              <a:rPr lang="en-GB" sz="6200" b="1" dirty="0"/>
              <a:t>, A. O.</a:t>
            </a:r>
            <a:r>
              <a:rPr lang="en-GB" sz="6200" b="1" baseline="30000" dirty="0"/>
              <a:t>2</a:t>
            </a:r>
            <a:r>
              <a:rPr lang="en-GB" sz="6200" dirty="0"/>
              <a:t/>
            </a:r>
            <a:br>
              <a:rPr lang="en-GB" sz="6200" dirty="0"/>
            </a:br>
            <a:r>
              <a:rPr lang="en-GB" sz="6200" dirty="0" smtClean="0"/>
              <a:t>1. </a:t>
            </a:r>
            <a:r>
              <a:rPr lang="en-US" sz="6200" b="1" dirty="0" smtClean="0"/>
              <a:t>Lilongwe </a:t>
            </a:r>
            <a:r>
              <a:rPr lang="en-US" sz="6200" b="1" dirty="0"/>
              <a:t>University of Agriculture and Natural Resource, </a:t>
            </a:r>
            <a:r>
              <a:rPr lang="en-US" sz="6200" b="1" dirty="0" err="1"/>
              <a:t>Bunda</a:t>
            </a:r>
            <a:r>
              <a:rPr lang="en-US" sz="6200" b="1" dirty="0"/>
              <a:t> College Campus, </a:t>
            </a:r>
            <a:r>
              <a:rPr lang="en-US" sz="6200" b="1" dirty="0" smtClean="0"/>
              <a:t/>
            </a:r>
            <a:br>
              <a:rPr lang="en-US" sz="6200" b="1" dirty="0" smtClean="0"/>
            </a:br>
            <a:r>
              <a:rPr lang="en-US" sz="6200" b="1" dirty="0" smtClean="0"/>
              <a:t>P</a:t>
            </a:r>
            <a:r>
              <a:rPr lang="en-US" sz="6200" b="1" dirty="0"/>
              <a:t>. O. Box 219, Lilongwe, Malawi</a:t>
            </a:r>
            <a:r>
              <a:rPr lang="en-GB" sz="6200" dirty="0"/>
              <a:t/>
            </a:r>
            <a:br>
              <a:rPr lang="en-GB" sz="6200" dirty="0"/>
            </a:br>
            <a:r>
              <a:rPr lang="en-GB" sz="6200" dirty="0" smtClean="0"/>
              <a:t>2. </a:t>
            </a:r>
            <a:r>
              <a:rPr lang="en-US" sz="6200" b="1" dirty="0" smtClean="0"/>
              <a:t>University </a:t>
            </a:r>
            <a:r>
              <a:rPr lang="en-US" sz="6200" b="1" dirty="0"/>
              <a:t>of Port Harcourt, East-West Road </a:t>
            </a:r>
            <a:r>
              <a:rPr lang="en-US" sz="6200" b="1" dirty="0" err="1"/>
              <a:t>Choba</a:t>
            </a:r>
            <a:r>
              <a:rPr lang="en-US" sz="6200" b="1" dirty="0"/>
              <a:t>, PMB 5323, Port Harcourt, Nigeria</a:t>
            </a:r>
            <a:r>
              <a:rPr lang="en-GB" sz="6200" dirty="0"/>
              <a:t/>
            </a:r>
            <a:br>
              <a:rPr lang="en-GB" sz="6200" dirty="0"/>
            </a:br>
            <a:r>
              <a:rPr lang="en-US" sz="6200" b="1" dirty="0"/>
              <a:t>E-mail: </a:t>
            </a:r>
            <a:r>
              <a:rPr lang="en-US" sz="6200" b="1" u="sng" dirty="0" smtClean="0">
                <a:hlinkClick r:id="rId2"/>
              </a:rPr>
              <a:t>linda.familusi@uniport.edu.ng</a:t>
            </a:r>
            <a:endParaRPr lang="en-GB" sz="62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98549" y="39258610"/>
            <a:ext cx="3936255" cy="3128213"/>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44738" y="39448038"/>
            <a:ext cx="5569701" cy="2961702"/>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174220" y="39258610"/>
            <a:ext cx="4541520" cy="3243746"/>
          </a:xfrm>
          <a:prstGeom prst="rect">
            <a:avLst/>
          </a:prstGeom>
        </p:spPr>
      </p:pic>
      <p:graphicFrame>
        <p:nvGraphicFramePr>
          <p:cNvPr id="13" name="Table 12"/>
          <p:cNvGraphicFramePr>
            <a:graphicFrameLocks noGrp="1"/>
          </p:cNvGraphicFramePr>
          <p:nvPr>
            <p:extLst>
              <p:ext uri="{D42A27DB-BD31-4B8C-83A1-F6EECF244321}">
                <p14:modId xmlns:p14="http://schemas.microsoft.com/office/powerpoint/2010/main" val="2848717748"/>
              </p:ext>
            </p:extLst>
          </p:nvPr>
        </p:nvGraphicFramePr>
        <p:xfrm>
          <a:off x="15172631" y="21175580"/>
          <a:ext cx="14232546" cy="9575424"/>
        </p:xfrm>
        <a:graphic>
          <a:graphicData uri="http://schemas.openxmlformats.org/drawingml/2006/table">
            <a:tbl>
              <a:tblPr firstRow="1" firstCol="1" bandRow="1">
                <a:tableStyleId>{9D7B26C5-4107-4FEC-AEDC-1716B250A1EF}</a:tableStyleId>
              </a:tblPr>
              <a:tblGrid>
                <a:gridCol w="6135415">
                  <a:extLst>
                    <a:ext uri="{9D8B030D-6E8A-4147-A177-3AD203B41FA5}">
                      <a16:colId xmlns:a16="http://schemas.microsoft.com/office/drawing/2014/main" val="2927428471"/>
                    </a:ext>
                  </a:extLst>
                </a:gridCol>
                <a:gridCol w="5033244">
                  <a:extLst>
                    <a:ext uri="{9D8B030D-6E8A-4147-A177-3AD203B41FA5}">
                      <a16:colId xmlns:a16="http://schemas.microsoft.com/office/drawing/2014/main" val="3029848117"/>
                    </a:ext>
                  </a:extLst>
                </a:gridCol>
                <a:gridCol w="3063887">
                  <a:extLst>
                    <a:ext uri="{9D8B030D-6E8A-4147-A177-3AD203B41FA5}">
                      <a16:colId xmlns:a16="http://schemas.microsoft.com/office/drawing/2014/main" val="3135779329"/>
                    </a:ext>
                  </a:extLst>
                </a:gridCol>
              </a:tblGrid>
              <a:tr h="598464">
                <a:tc>
                  <a:txBody>
                    <a:bodyPr/>
                    <a:lstStyle/>
                    <a:p>
                      <a:pPr>
                        <a:lnSpc>
                          <a:spcPct val="107000"/>
                        </a:lnSpc>
                        <a:spcAft>
                          <a:spcPts val="0"/>
                        </a:spcAft>
                      </a:pPr>
                      <a:r>
                        <a:rPr lang="en-GB" sz="3200" dirty="0" smtClean="0">
                          <a:effectLst/>
                        </a:rPr>
                        <a:t>EE (n=52)</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AME</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smtClean="0">
                          <a:effectLst/>
                        </a:rPr>
                        <a:t>Z scores</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860210833"/>
                  </a:ext>
                </a:extLst>
              </a:tr>
              <a:tr h="598464">
                <a:tc>
                  <a:txBody>
                    <a:bodyPr/>
                    <a:lstStyle/>
                    <a:p>
                      <a:pPr>
                        <a:lnSpc>
                          <a:spcPct val="107000"/>
                        </a:lnSpc>
                        <a:spcAft>
                          <a:spcPts val="0"/>
                        </a:spcAft>
                      </a:pPr>
                      <a:r>
                        <a:rPr lang="en-GB" sz="3200" dirty="0">
                          <a:effectLst/>
                        </a:rPr>
                        <a:t>Male</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a:effectLst/>
                        </a:rPr>
                        <a:t>-0.023</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-0.96</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067592343"/>
                  </a:ext>
                </a:extLst>
              </a:tr>
              <a:tr h="598464">
                <a:tc>
                  <a:txBody>
                    <a:bodyPr/>
                    <a:lstStyle/>
                    <a:p>
                      <a:pPr>
                        <a:lnSpc>
                          <a:spcPct val="107000"/>
                        </a:lnSpc>
                        <a:spcAft>
                          <a:spcPts val="0"/>
                        </a:spcAft>
                      </a:pPr>
                      <a:r>
                        <a:rPr lang="en-GB" sz="3200" dirty="0">
                          <a:effectLst/>
                        </a:rPr>
                        <a:t>Age</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a:effectLst/>
                        </a:rPr>
                        <a:t>0.000</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a:effectLst/>
                        </a:rPr>
                        <a:t>0.50</a:t>
                      </a:r>
                      <a:endParaRPr lang="en-GB" sz="3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210307498"/>
                  </a:ext>
                </a:extLst>
              </a:tr>
              <a:tr h="598464">
                <a:tc>
                  <a:txBody>
                    <a:bodyPr/>
                    <a:lstStyle/>
                    <a:p>
                      <a:pPr>
                        <a:lnSpc>
                          <a:spcPct val="107000"/>
                        </a:lnSpc>
                        <a:spcAft>
                          <a:spcPts val="0"/>
                        </a:spcAft>
                      </a:pPr>
                      <a:r>
                        <a:rPr lang="en-GB" sz="3200" dirty="0" smtClean="0">
                          <a:effectLst/>
                        </a:rPr>
                        <a:t>Household</a:t>
                      </a:r>
                      <a:r>
                        <a:rPr lang="en-GB" sz="3200" baseline="0" dirty="0" smtClean="0">
                          <a:effectLst/>
                        </a:rPr>
                        <a:t> size</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a:effectLst/>
                        </a:rPr>
                        <a:t>-0.002</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a:effectLst/>
                        </a:rPr>
                        <a:t>-0.43</a:t>
                      </a:r>
                      <a:endParaRPr lang="en-GB" sz="3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81556313"/>
                  </a:ext>
                </a:extLst>
              </a:tr>
              <a:tr h="598464">
                <a:tc>
                  <a:txBody>
                    <a:bodyPr/>
                    <a:lstStyle/>
                    <a:p>
                      <a:pPr>
                        <a:lnSpc>
                          <a:spcPct val="107000"/>
                        </a:lnSpc>
                        <a:spcAft>
                          <a:spcPts val="0"/>
                        </a:spcAft>
                      </a:pPr>
                      <a:r>
                        <a:rPr lang="en-GB" sz="3200" dirty="0" smtClean="0">
                          <a:effectLst/>
                        </a:rPr>
                        <a:t>Years of</a:t>
                      </a:r>
                      <a:r>
                        <a:rPr lang="en-GB" sz="3200" baseline="0" dirty="0" smtClean="0">
                          <a:effectLst/>
                        </a:rPr>
                        <a:t> schooling</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b="1" dirty="0">
                          <a:effectLst/>
                        </a:rPr>
                        <a:t>0.011</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b="1" dirty="0">
                          <a:effectLst/>
                        </a:rPr>
                        <a:t>2.28**</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794907947"/>
                  </a:ext>
                </a:extLst>
              </a:tr>
              <a:tr h="598464">
                <a:tc>
                  <a:txBody>
                    <a:bodyPr/>
                    <a:lstStyle/>
                    <a:p>
                      <a:pPr>
                        <a:lnSpc>
                          <a:spcPct val="107000"/>
                        </a:lnSpc>
                        <a:spcAft>
                          <a:spcPts val="0"/>
                        </a:spcAft>
                      </a:pPr>
                      <a:r>
                        <a:rPr lang="en-GB" sz="3200" dirty="0" smtClean="0">
                          <a:effectLst/>
                        </a:rPr>
                        <a:t>Association</a:t>
                      </a:r>
                      <a:r>
                        <a:rPr lang="en-GB" sz="3200" baseline="0" dirty="0" smtClean="0">
                          <a:effectLst/>
                        </a:rPr>
                        <a:t> member </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a:effectLst/>
                        </a:rPr>
                        <a:t>-0.011</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-0.44</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631377407"/>
                  </a:ext>
                </a:extLst>
              </a:tr>
              <a:tr h="598464">
                <a:tc>
                  <a:txBody>
                    <a:bodyPr/>
                    <a:lstStyle/>
                    <a:p>
                      <a:pPr>
                        <a:lnSpc>
                          <a:spcPct val="107000"/>
                        </a:lnSpc>
                        <a:spcAft>
                          <a:spcPts val="0"/>
                        </a:spcAft>
                      </a:pPr>
                      <a:r>
                        <a:rPr lang="en-GB" sz="3200" dirty="0" smtClean="0">
                          <a:effectLst/>
                        </a:rPr>
                        <a:t>Received</a:t>
                      </a:r>
                      <a:r>
                        <a:rPr lang="en-GB" sz="3200" baseline="0" dirty="0" smtClean="0">
                          <a:effectLst/>
                        </a:rPr>
                        <a:t> farm </a:t>
                      </a:r>
                      <a:r>
                        <a:rPr lang="en-GB" sz="3200" dirty="0" smtClean="0">
                          <a:effectLst/>
                        </a:rPr>
                        <a:t>credit</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a:effectLst/>
                        </a:rPr>
                        <a:t>-0.024</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-0.35</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64220420"/>
                  </a:ext>
                </a:extLst>
              </a:tr>
              <a:tr h="598464">
                <a:tc>
                  <a:txBody>
                    <a:bodyPr/>
                    <a:lstStyle/>
                    <a:p>
                      <a:pPr>
                        <a:lnSpc>
                          <a:spcPct val="107000"/>
                        </a:lnSpc>
                        <a:spcAft>
                          <a:spcPts val="0"/>
                        </a:spcAft>
                      </a:pPr>
                      <a:r>
                        <a:rPr lang="en-GB" sz="3200" dirty="0" smtClean="0">
                          <a:effectLst/>
                        </a:rPr>
                        <a:t>Cooperative member</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a:effectLst/>
                        </a:rPr>
                        <a:t>-0.046</a:t>
                      </a:r>
                      <a:endParaRPr lang="en-GB" sz="3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-1.23</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148745221"/>
                  </a:ext>
                </a:extLst>
              </a:tr>
              <a:tr h="598464">
                <a:tc>
                  <a:txBody>
                    <a:bodyPr/>
                    <a:lstStyle/>
                    <a:p>
                      <a:pPr>
                        <a:lnSpc>
                          <a:spcPct val="107000"/>
                        </a:lnSpc>
                        <a:spcAft>
                          <a:spcPts val="0"/>
                        </a:spcAft>
                      </a:pPr>
                      <a:r>
                        <a:rPr lang="en-GB" sz="3200" dirty="0" smtClean="0">
                          <a:effectLst/>
                        </a:rPr>
                        <a:t>Organic</a:t>
                      </a:r>
                      <a:r>
                        <a:rPr lang="en-GB" sz="3200" baseline="0" dirty="0" smtClean="0">
                          <a:effectLst/>
                        </a:rPr>
                        <a:t> f</a:t>
                      </a:r>
                      <a:r>
                        <a:rPr lang="en-GB" sz="3200" dirty="0" smtClean="0">
                          <a:effectLst/>
                        </a:rPr>
                        <a:t>arming Years</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b="1" dirty="0">
                          <a:effectLst/>
                        </a:rPr>
                        <a:t>0.005</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b="1" dirty="0">
                          <a:effectLst/>
                        </a:rPr>
                        <a:t>2.42**</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689493054"/>
                  </a:ext>
                </a:extLst>
              </a:tr>
              <a:tr h="598464">
                <a:tc>
                  <a:txBody>
                    <a:bodyPr/>
                    <a:lstStyle/>
                    <a:p>
                      <a:pPr>
                        <a:lnSpc>
                          <a:spcPct val="107000"/>
                        </a:lnSpc>
                        <a:spcAft>
                          <a:spcPts val="0"/>
                        </a:spcAft>
                      </a:pPr>
                      <a:r>
                        <a:rPr lang="en-GB" sz="3200" dirty="0" smtClean="0">
                          <a:effectLst/>
                        </a:rPr>
                        <a:t>Other income from Agric. </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a:effectLst/>
                        </a:rPr>
                        <a:t>0.000</a:t>
                      </a:r>
                      <a:endParaRPr lang="en-GB" sz="3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0.57</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592613907"/>
                  </a:ext>
                </a:extLst>
              </a:tr>
              <a:tr h="598464">
                <a:tc>
                  <a:txBody>
                    <a:bodyPr/>
                    <a:lstStyle/>
                    <a:p>
                      <a:pPr>
                        <a:lnSpc>
                          <a:spcPct val="107000"/>
                        </a:lnSpc>
                        <a:spcAft>
                          <a:spcPts val="0"/>
                        </a:spcAft>
                      </a:pPr>
                      <a:r>
                        <a:rPr lang="en-GB" sz="3200" dirty="0" smtClean="0">
                          <a:effectLst/>
                        </a:rPr>
                        <a:t>ln Total</a:t>
                      </a:r>
                      <a:r>
                        <a:rPr lang="en-GB" sz="3200" baseline="0" dirty="0" smtClean="0">
                          <a:effectLst/>
                        </a:rPr>
                        <a:t> Revenue</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b="1" dirty="0">
                          <a:effectLst/>
                        </a:rPr>
                        <a:t>-0.017</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b="1" dirty="0">
                          <a:effectLst/>
                        </a:rPr>
                        <a:t>-1.70*</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344004691"/>
                  </a:ext>
                </a:extLst>
              </a:tr>
              <a:tr h="598464">
                <a:tc>
                  <a:txBody>
                    <a:bodyPr/>
                    <a:lstStyle/>
                    <a:p>
                      <a:pPr>
                        <a:lnSpc>
                          <a:spcPct val="107000"/>
                        </a:lnSpc>
                        <a:spcAft>
                          <a:spcPts val="0"/>
                        </a:spcAft>
                      </a:pPr>
                      <a:r>
                        <a:rPr lang="en-GB" sz="3200" dirty="0" smtClean="0">
                          <a:effectLst/>
                        </a:rPr>
                        <a:t>ln Area Planted</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a:effectLst/>
                        </a:rPr>
                        <a:t>0.048</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1.02</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58846527"/>
                  </a:ext>
                </a:extLst>
              </a:tr>
              <a:tr h="598464">
                <a:tc>
                  <a:txBody>
                    <a:bodyPr/>
                    <a:lstStyle/>
                    <a:p>
                      <a:pPr>
                        <a:lnSpc>
                          <a:spcPct val="107000"/>
                        </a:lnSpc>
                        <a:spcAft>
                          <a:spcPts val="0"/>
                        </a:spcAft>
                      </a:pPr>
                      <a:r>
                        <a:rPr lang="en-GB" sz="3200" dirty="0" smtClean="0">
                          <a:effectLst/>
                        </a:rPr>
                        <a:t>ln Quantity of Seeds used</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a:effectLst/>
                        </a:rPr>
                        <a:t>-0.016</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-0.60</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197919818"/>
                  </a:ext>
                </a:extLst>
              </a:tr>
              <a:tr h="598464">
                <a:tc>
                  <a:txBody>
                    <a:bodyPr/>
                    <a:lstStyle/>
                    <a:p>
                      <a:pPr>
                        <a:lnSpc>
                          <a:spcPct val="107000"/>
                        </a:lnSpc>
                        <a:spcAft>
                          <a:spcPts val="0"/>
                        </a:spcAft>
                      </a:pPr>
                      <a:r>
                        <a:rPr lang="en-GB" sz="3200" dirty="0" smtClean="0">
                          <a:effectLst/>
                        </a:rPr>
                        <a:t>ln Quantity</a:t>
                      </a:r>
                      <a:r>
                        <a:rPr lang="en-GB" sz="3200" baseline="0" dirty="0" smtClean="0">
                          <a:effectLst/>
                        </a:rPr>
                        <a:t> of </a:t>
                      </a:r>
                      <a:r>
                        <a:rPr lang="en-GB" sz="3200" dirty="0" smtClean="0">
                          <a:effectLst/>
                        </a:rPr>
                        <a:t>manure</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a:effectLst/>
                        </a:rPr>
                        <a:t>-0.039</a:t>
                      </a:r>
                      <a:endParaRPr lang="en-GB" sz="3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-0.90</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089085641"/>
                  </a:ext>
                </a:extLst>
              </a:tr>
              <a:tr h="598464">
                <a:tc>
                  <a:txBody>
                    <a:bodyPr/>
                    <a:lstStyle/>
                    <a:p>
                      <a:pPr>
                        <a:lnSpc>
                          <a:spcPct val="107000"/>
                        </a:lnSpc>
                        <a:spcAft>
                          <a:spcPts val="0"/>
                        </a:spcAft>
                      </a:pPr>
                      <a:r>
                        <a:rPr lang="en-GB" sz="3200" dirty="0" smtClean="0">
                          <a:effectLst/>
                        </a:rPr>
                        <a:t>ln Land Cost</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a:effectLst/>
                        </a:rPr>
                        <a:t>0.005</a:t>
                      </a:r>
                      <a:endParaRPr lang="en-GB" sz="3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1.45</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339558440"/>
                  </a:ext>
                </a:extLst>
              </a:tr>
              <a:tr h="598464">
                <a:tc>
                  <a:txBody>
                    <a:bodyPr/>
                    <a:lstStyle/>
                    <a:p>
                      <a:pPr>
                        <a:lnSpc>
                          <a:spcPct val="107000"/>
                        </a:lnSpc>
                        <a:spcAft>
                          <a:spcPts val="0"/>
                        </a:spcAft>
                      </a:pPr>
                      <a:r>
                        <a:rPr lang="en-GB" sz="3200" dirty="0" smtClean="0">
                          <a:effectLst/>
                        </a:rPr>
                        <a:t>ln Cost of Labour</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ctr">
                        <a:lnSpc>
                          <a:spcPct val="107000"/>
                        </a:lnSpc>
                        <a:spcAft>
                          <a:spcPts val="0"/>
                        </a:spcAft>
                      </a:pPr>
                      <a:r>
                        <a:rPr lang="en-GB" sz="3200" dirty="0">
                          <a:effectLst/>
                        </a:rPr>
                        <a:t>-0.004</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7000"/>
                        </a:lnSpc>
                        <a:spcAft>
                          <a:spcPts val="0"/>
                        </a:spcAft>
                      </a:pPr>
                      <a:r>
                        <a:rPr lang="en-GB" sz="3200" dirty="0">
                          <a:effectLst/>
                        </a:rPr>
                        <a:t>-0.80</a:t>
                      </a:r>
                      <a:endParaRPr lang="en-GB" sz="3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34382974"/>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610880624"/>
              </p:ext>
            </p:extLst>
          </p:nvPr>
        </p:nvGraphicFramePr>
        <p:xfrm>
          <a:off x="15172630" y="16698326"/>
          <a:ext cx="14232548" cy="3413760"/>
        </p:xfrm>
        <a:graphic>
          <a:graphicData uri="http://schemas.openxmlformats.org/drawingml/2006/table">
            <a:tbl>
              <a:tblPr firstRow="1" firstCol="1" bandRow="1">
                <a:tableStyleId>{9D7B26C5-4107-4FEC-AEDC-1716B250A1EF}</a:tableStyleId>
              </a:tblPr>
              <a:tblGrid>
                <a:gridCol w="3558137">
                  <a:extLst>
                    <a:ext uri="{9D8B030D-6E8A-4147-A177-3AD203B41FA5}">
                      <a16:colId xmlns:a16="http://schemas.microsoft.com/office/drawing/2014/main" val="343222601"/>
                    </a:ext>
                  </a:extLst>
                </a:gridCol>
                <a:gridCol w="3558137">
                  <a:extLst>
                    <a:ext uri="{9D8B030D-6E8A-4147-A177-3AD203B41FA5}">
                      <a16:colId xmlns:a16="http://schemas.microsoft.com/office/drawing/2014/main" val="1461245507"/>
                    </a:ext>
                  </a:extLst>
                </a:gridCol>
                <a:gridCol w="3558137">
                  <a:extLst>
                    <a:ext uri="{9D8B030D-6E8A-4147-A177-3AD203B41FA5}">
                      <a16:colId xmlns:a16="http://schemas.microsoft.com/office/drawing/2014/main" val="1828296938"/>
                    </a:ext>
                  </a:extLst>
                </a:gridCol>
                <a:gridCol w="3558137">
                  <a:extLst>
                    <a:ext uri="{9D8B030D-6E8A-4147-A177-3AD203B41FA5}">
                      <a16:colId xmlns:a16="http://schemas.microsoft.com/office/drawing/2014/main" val="385636884"/>
                    </a:ext>
                  </a:extLst>
                </a:gridCol>
              </a:tblGrid>
              <a:tr h="336900">
                <a:tc>
                  <a:txBody>
                    <a:bodyPr/>
                    <a:lstStyle/>
                    <a:p>
                      <a:pPr>
                        <a:lnSpc>
                          <a:spcPct val="100000"/>
                        </a:lnSpc>
                        <a:spcAft>
                          <a:spcPts val="0"/>
                        </a:spcAft>
                      </a:pPr>
                      <a:r>
                        <a:rPr lang="en-GB" sz="3200" b="1" dirty="0" smtClean="0">
                          <a:solidFill>
                            <a:schemeClr val="tx1"/>
                          </a:solidFill>
                          <a:effectLst/>
                          <a:latin typeface="+mn-lt"/>
                          <a:ea typeface="+mn-ea"/>
                          <a:cs typeface="+mn-cs"/>
                        </a:rPr>
                        <a:t>Farmer</a:t>
                      </a:r>
                      <a:r>
                        <a:rPr lang="en-GB" sz="3200" b="1" baseline="0" dirty="0" smtClean="0">
                          <a:solidFill>
                            <a:schemeClr val="tx1"/>
                          </a:solidFill>
                          <a:effectLst/>
                          <a:latin typeface="+mn-lt"/>
                          <a:ea typeface="+mn-ea"/>
                          <a:cs typeface="+mn-cs"/>
                        </a:rPr>
                        <a:t> </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spcAft>
                          <a:spcPts val="0"/>
                        </a:spcAft>
                      </a:pPr>
                      <a:r>
                        <a:rPr lang="en-GB" sz="3200" b="1"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TE</a:t>
                      </a:r>
                      <a:r>
                        <a:rPr lang="en-GB" sz="3200" b="1"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Mean</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pPr>
                      <a:r>
                        <a:rPr lang="en-GB" sz="3200" dirty="0" smtClean="0"/>
                        <a:t>AE Mean</a:t>
                      </a:r>
                      <a:endParaRPr lang="en-GB" sz="3200" dirty="0"/>
                    </a:p>
                  </a:txBody>
                  <a:tcPr marL="68580" marR="68580" marT="0" marB="0">
                    <a:solidFill>
                      <a:schemeClr val="bg1"/>
                    </a:solidFill>
                  </a:tcPr>
                </a:tc>
                <a:tc>
                  <a:txBody>
                    <a:bodyPr/>
                    <a:lstStyle/>
                    <a:p>
                      <a:pPr>
                        <a:lnSpc>
                          <a:spcPct val="100000"/>
                        </a:lnSpc>
                        <a:spcAft>
                          <a:spcPts val="0"/>
                        </a:spcAft>
                      </a:pPr>
                      <a:r>
                        <a:rPr lang="en-GB" sz="3200" b="1" dirty="0" smtClean="0">
                          <a:effectLst/>
                        </a:rPr>
                        <a:t>EE Mean</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48752772"/>
                  </a:ext>
                </a:extLst>
              </a:tr>
              <a:tr h="336900">
                <a:tc>
                  <a:txBody>
                    <a:bodyPr/>
                    <a:lstStyle/>
                    <a:p>
                      <a:pPr>
                        <a:lnSpc>
                          <a:spcPct val="100000"/>
                        </a:lnSpc>
                        <a:spcAft>
                          <a:spcPts val="0"/>
                        </a:spcAft>
                      </a:pPr>
                      <a:r>
                        <a:rPr lang="en-GB" sz="3200" b="1" dirty="0" smtClean="0">
                          <a:effectLst/>
                        </a:rPr>
                        <a:t>Inorganic</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spcAft>
                          <a:spcPts val="0"/>
                        </a:spcAft>
                      </a:pPr>
                      <a:r>
                        <a:rPr lang="en-GB" sz="3200" b="1" dirty="0" smtClean="0">
                          <a:solidFill>
                            <a:schemeClr val="tx1"/>
                          </a:solidFill>
                          <a:effectLst/>
                          <a:latin typeface="+mn-lt"/>
                          <a:ea typeface="+mn-ea"/>
                          <a:cs typeface="+mn-cs"/>
                        </a:rPr>
                        <a:t>0.842</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pPr>
                      <a:r>
                        <a:rPr lang="en-GB" sz="3200" dirty="0" smtClean="0"/>
                        <a:t>0.718</a:t>
                      </a:r>
                      <a:endParaRPr lang="en-GB" sz="3200" dirty="0"/>
                    </a:p>
                  </a:txBody>
                  <a:tcPr marL="68580" marR="68580" marT="0" marB="0">
                    <a:solidFill>
                      <a:schemeClr val="bg1"/>
                    </a:solidFill>
                  </a:tcPr>
                </a:tc>
                <a:tc>
                  <a:txBody>
                    <a:bodyPr/>
                    <a:lstStyle/>
                    <a:p>
                      <a:pPr>
                        <a:lnSpc>
                          <a:spcPct val="100000"/>
                        </a:lnSpc>
                        <a:spcAft>
                          <a:spcPts val="0"/>
                        </a:spcAft>
                      </a:pPr>
                      <a:r>
                        <a:rPr lang="en-GB" sz="3200" b="1" dirty="0">
                          <a:effectLst/>
                        </a:rPr>
                        <a:t>.594</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358182851"/>
                  </a:ext>
                </a:extLst>
              </a:tr>
              <a:tr h="336900">
                <a:tc>
                  <a:txBody>
                    <a:bodyPr/>
                    <a:lstStyle/>
                    <a:p>
                      <a:pPr>
                        <a:lnSpc>
                          <a:spcPct val="100000"/>
                        </a:lnSpc>
                        <a:spcAft>
                          <a:spcPts val="0"/>
                        </a:spcAft>
                      </a:pPr>
                      <a:r>
                        <a:rPr lang="en-GB" sz="3200" b="1" dirty="0" smtClean="0">
                          <a:effectLst/>
                        </a:rPr>
                        <a:t>Organic</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spcAft>
                          <a:spcPts val="0"/>
                        </a:spcAft>
                      </a:pPr>
                      <a:r>
                        <a:rPr lang="en-GB" sz="3200" b="1" dirty="0" smtClean="0">
                          <a:solidFill>
                            <a:schemeClr val="tx1"/>
                          </a:solidFill>
                          <a:effectLst/>
                          <a:latin typeface="+mn-lt"/>
                          <a:ea typeface="+mn-ea"/>
                          <a:cs typeface="+mn-cs"/>
                        </a:rPr>
                        <a:t>0.856</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pPr>
                      <a:r>
                        <a:rPr lang="en-GB" sz="3200" dirty="0" smtClean="0"/>
                        <a:t>0.784</a:t>
                      </a:r>
                      <a:endParaRPr lang="en-GB" sz="3200" dirty="0"/>
                    </a:p>
                  </a:txBody>
                  <a:tcPr marL="68580" marR="68580" marT="0" marB="0">
                    <a:solidFill>
                      <a:schemeClr val="bg1"/>
                    </a:solidFill>
                  </a:tcPr>
                </a:tc>
                <a:tc>
                  <a:txBody>
                    <a:bodyPr/>
                    <a:lstStyle/>
                    <a:p>
                      <a:pPr>
                        <a:lnSpc>
                          <a:spcPct val="100000"/>
                        </a:lnSpc>
                        <a:spcAft>
                          <a:spcPts val="0"/>
                        </a:spcAft>
                      </a:pPr>
                      <a:r>
                        <a:rPr lang="en-GB" sz="3200" b="1" dirty="0">
                          <a:effectLst/>
                        </a:rPr>
                        <a:t>.671</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862472513"/>
                  </a:ext>
                </a:extLst>
              </a:tr>
              <a:tr h="336900">
                <a:tc>
                  <a:txBody>
                    <a:bodyPr/>
                    <a:lstStyle/>
                    <a:p>
                      <a:pPr>
                        <a:lnSpc>
                          <a:spcPct val="100000"/>
                        </a:lnSpc>
                        <a:spcAft>
                          <a:spcPts val="0"/>
                        </a:spcAft>
                      </a:pPr>
                      <a:r>
                        <a:rPr lang="en-GB" sz="3200" b="1" dirty="0" smtClean="0">
                          <a:solidFill>
                            <a:schemeClr val="tx1"/>
                          </a:solidFill>
                          <a:effectLst/>
                          <a:latin typeface="+mn-lt"/>
                          <a:ea typeface="+mn-ea"/>
                          <a:cs typeface="+mn-cs"/>
                        </a:rPr>
                        <a:t>Pooled</a:t>
                      </a:r>
                      <a:r>
                        <a:rPr lang="en-GB" sz="3200" b="1" baseline="0" dirty="0" smtClean="0">
                          <a:solidFill>
                            <a:schemeClr val="tx1"/>
                          </a:solidFill>
                          <a:effectLst/>
                          <a:latin typeface="+mn-lt"/>
                          <a:ea typeface="+mn-ea"/>
                          <a:cs typeface="+mn-cs"/>
                        </a:rPr>
                        <a:t> </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spcAft>
                          <a:spcPts val="0"/>
                        </a:spcAft>
                      </a:pPr>
                      <a:r>
                        <a:rPr lang="en-GB" sz="3200" b="1" dirty="0" smtClean="0">
                          <a:solidFill>
                            <a:schemeClr val="tx1"/>
                          </a:solidFill>
                          <a:effectLst/>
                          <a:latin typeface="+mn-lt"/>
                          <a:ea typeface="+mn-ea"/>
                          <a:cs typeface="+mn-cs"/>
                        </a:rPr>
                        <a:t>0.850</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pPr>
                      <a:r>
                        <a:rPr lang="en-GB" sz="3200" dirty="0" smtClean="0"/>
                        <a:t>0.752</a:t>
                      </a:r>
                      <a:endParaRPr lang="en-GB" sz="3200" dirty="0"/>
                    </a:p>
                  </a:txBody>
                  <a:tcPr marL="68580" marR="68580" marT="0" marB="0">
                    <a:solidFill>
                      <a:schemeClr val="bg1"/>
                    </a:solidFill>
                  </a:tcPr>
                </a:tc>
                <a:tc>
                  <a:txBody>
                    <a:bodyPr/>
                    <a:lstStyle/>
                    <a:p>
                      <a:pPr>
                        <a:lnSpc>
                          <a:spcPct val="100000"/>
                        </a:lnSpc>
                        <a:spcAft>
                          <a:spcPts val="0"/>
                        </a:spcAft>
                      </a:pPr>
                      <a:r>
                        <a:rPr lang="en-GB" sz="3200" b="1" dirty="0">
                          <a:effectLst/>
                        </a:rPr>
                        <a:t>.634</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80086997"/>
                  </a:ext>
                </a:extLst>
              </a:tr>
              <a:tr h="336900">
                <a:tc>
                  <a:txBody>
                    <a:bodyPr/>
                    <a:lstStyle/>
                    <a:p>
                      <a:pPr>
                        <a:lnSpc>
                          <a:spcPct val="100000"/>
                        </a:lnSpc>
                        <a:spcAft>
                          <a:spcPts val="0"/>
                        </a:spcAft>
                      </a:pPr>
                      <a:r>
                        <a:rPr lang="en-GB" sz="3200" b="1" dirty="0" smtClean="0">
                          <a:effectLst/>
                        </a:rPr>
                        <a:t>Difference</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spcAft>
                          <a:spcPts val="0"/>
                        </a:spcAft>
                      </a:pPr>
                      <a:r>
                        <a:rPr lang="en-GB" sz="3200" b="1" dirty="0">
                          <a:effectLst/>
                        </a:rPr>
                        <a:t> </a:t>
                      </a:r>
                      <a:r>
                        <a:rPr lang="en-GB" sz="3200" b="1" dirty="0" smtClean="0">
                          <a:effectLst/>
                        </a:rPr>
                        <a:t>-0.014</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pPr>
                      <a:r>
                        <a:rPr lang="en-GB" sz="3200" dirty="0" smtClean="0"/>
                        <a:t>-0.067</a:t>
                      </a:r>
                      <a:endParaRPr lang="en-GB" sz="3200" dirty="0"/>
                    </a:p>
                  </a:txBody>
                  <a:tcPr marL="68580" marR="68580" marT="0" marB="0">
                    <a:solidFill>
                      <a:schemeClr val="bg1"/>
                    </a:solidFill>
                  </a:tcPr>
                </a:tc>
                <a:tc>
                  <a:txBody>
                    <a:bodyPr/>
                    <a:lstStyle/>
                    <a:p>
                      <a:pPr>
                        <a:lnSpc>
                          <a:spcPct val="100000"/>
                        </a:lnSpc>
                        <a:spcAft>
                          <a:spcPts val="0"/>
                        </a:spcAft>
                      </a:pPr>
                      <a:r>
                        <a:rPr lang="en-GB" sz="3200" b="1" dirty="0">
                          <a:effectLst/>
                        </a:rPr>
                        <a:t>-.077</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470104441"/>
                  </a:ext>
                </a:extLst>
              </a:tr>
              <a:tr h="673800">
                <a:tc>
                  <a:txBody>
                    <a:bodyPr/>
                    <a:lstStyle/>
                    <a:p>
                      <a:pPr>
                        <a:lnSpc>
                          <a:spcPct val="100000"/>
                        </a:lnSpc>
                        <a:spcAft>
                          <a:spcPts val="0"/>
                        </a:spcAft>
                      </a:pPr>
                      <a:r>
                        <a:rPr lang="en-GB" sz="3200" b="1" dirty="0" smtClean="0">
                          <a:effectLst/>
                        </a:rPr>
                        <a:t>P-value</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spcAft>
                          <a:spcPts val="0"/>
                        </a:spcAft>
                      </a:pPr>
                      <a:r>
                        <a:rPr lang="en-GB" sz="3200" b="1"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0.6192</a:t>
                      </a:r>
                      <a:endParaRPr lang="en-GB"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0000"/>
                        </a:lnSpc>
                      </a:pPr>
                      <a:r>
                        <a:rPr lang="en-GB" sz="3200" b="1" dirty="0" smtClean="0">
                          <a:solidFill>
                            <a:srgbClr val="000000"/>
                          </a:solidFill>
                          <a:effectLst/>
                          <a:latin typeface="Calibri" panose="020F0502020204030204" pitchFamily="34" charset="0"/>
                          <a:cs typeface="Times New Roman" panose="02020603050405020304" pitchFamily="18" charset="0"/>
                        </a:rPr>
                        <a:t>0.0884*</a:t>
                      </a:r>
                      <a:endParaRPr lang="en-GB" sz="3200" b="1" dirty="0">
                        <a:solidFill>
                          <a:srgbClr val="000000"/>
                        </a:solidFill>
                        <a:effectLst/>
                        <a:latin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indent="0" algn="l" defTabSz="3027487" rtl="0" eaLnBrk="1" fontAlgn="auto" latinLnBrk="0" hangingPunct="1">
                        <a:lnSpc>
                          <a:spcPct val="100000"/>
                        </a:lnSpc>
                        <a:spcBef>
                          <a:spcPts val="0"/>
                        </a:spcBef>
                        <a:spcAft>
                          <a:spcPts val="0"/>
                        </a:spcAft>
                        <a:buClrTx/>
                        <a:buSzTx/>
                        <a:buFontTx/>
                        <a:buNone/>
                        <a:tabLst/>
                        <a:defRPr/>
                      </a:pPr>
                      <a:r>
                        <a:rPr lang="en-GB" sz="3200" b="1" dirty="0" smtClean="0">
                          <a:effectLst/>
                        </a:rPr>
                        <a:t>0.0495**</a:t>
                      </a:r>
                      <a:endParaRPr lang="en-GB" sz="3200" b="1"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en-GB" sz="3200" b="1" dirty="0">
                        <a:solidFill>
                          <a:srgbClr val="000000"/>
                        </a:solidFill>
                        <a:effectLst/>
                        <a:latin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435922798"/>
                  </a:ext>
                </a:extLst>
              </a:tr>
            </a:tbl>
          </a:graphicData>
        </a:graphic>
      </p:graphicFrame>
      <p:sp>
        <p:nvSpPr>
          <p:cNvPr id="15" name="TextBox 14"/>
          <p:cNvSpPr txBox="1"/>
          <p:nvPr/>
        </p:nvSpPr>
        <p:spPr>
          <a:xfrm>
            <a:off x="525792" y="9585664"/>
            <a:ext cx="28879388" cy="603242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just"/>
            <a:r>
              <a:rPr lang="en-GB" sz="3400" b="1" dirty="0" smtClean="0"/>
              <a:t>Abstract</a:t>
            </a:r>
            <a:endParaRPr lang="en-GB" sz="3400" b="1" dirty="0" smtClean="0"/>
          </a:p>
          <a:p>
            <a:pPr algn="just"/>
            <a:r>
              <a:rPr lang="en-GB" sz="3200" dirty="0" smtClean="0"/>
              <a:t>Agricultural production can be organic or inorganic. Organic farming is not as developed as the inorganic counterpart in the country. Inorganic farming involves using agrochemicals and inorganic materials for food production while organic farming involves using organic, natural and readily available materials. The production of food inorganically is usually associated with high cost of production and high capital requirements and thus affects farmers income negatively. However, organic farming is associated with low production cost, improved productivity and improves farmers income. Therefore, this study determined the efficiency level for organic and inorganic tomato farmers. The study also compared the economic efficiencies of producing organic tomato versus inorganic tomato.  Furthermore, the factors influencing the economic efficiency for organic farmers was determined. Results showed that the Technical efficiencies of organic and inorganic tomato farming was 86% and 84% respectively. The allocative efficiencies </a:t>
            </a:r>
            <a:r>
              <a:rPr lang="en-GB" sz="3200" dirty="0"/>
              <a:t>of organic and inorganic tomato farming was </a:t>
            </a:r>
            <a:r>
              <a:rPr lang="en-GB" sz="3200" dirty="0" smtClean="0"/>
              <a:t>78% </a:t>
            </a:r>
            <a:r>
              <a:rPr lang="en-GB" sz="3200" dirty="0"/>
              <a:t>and </a:t>
            </a:r>
            <a:r>
              <a:rPr lang="en-GB" sz="3200" dirty="0" smtClean="0"/>
              <a:t>72% respectively while the Economic  </a:t>
            </a:r>
            <a:r>
              <a:rPr lang="en-GB" sz="3200" dirty="0"/>
              <a:t>efficiencies of organic and inorganic tomato farming was </a:t>
            </a:r>
            <a:r>
              <a:rPr lang="en-GB" sz="3200" dirty="0" smtClean="0"/>
              <a:t>67% </a:t>
            </a:r>
            <a:r>
              <a:rPr lang="en-GB" sz="3200" dirty="0"/>
              <a:t>and </a:t>
            </a:r>
            <a:r>
              <a:rPr lang="en-GB" sz="3200" dirty="0" smtClean="0"/>
              <a:t>59% </a:t>
            </a:r>
            <a:r>
              <a:rPr lang="en-GB" sz="3200" dirty="0"/>
              <a:t>respectively</a:t>
            </a:r>
            <a:r>
              <a:rPr lang="en-GB" sz="3200" dirty="0" smtClean="0"/>
              <a:t>. Years of schooling and organic farming experience positively influenced the economic efficiency level for </a:t>
            </a:r>
            <a:r>
              <a:rPr lang="en-GB" sz="3200" dirty="0"/>
              <a:t>organic tomato </a:t>
            </a:r>
            <a:r>
              <a:rPr lang="en-GB" sz="3200" dirty="0" smtClean="0"/>
              <a:t>farmers. Therefore, the study concluded that organic farmers were more efficient in production than the inorganic farmers. Therefore, farmers were encouraged  to grow their agricultural produce the organic way if they desire to improve their economic wellbeing.</a:t>
            </a:r>
          </a:p>
          <a:p>
            <a:pPr algn="just"/>
            <a:r>
              <a:rPr lang="en-GB" sz="3200" b="1" dirty="0" smtClean="0"/>
              <a:t>Keywords: Economic efficiency, Organic agriculture, Tomato farming</a:t>
            </a:r>
            <a:endParaRPr lang="en-GB" sz="3200" dirty="0"/>
          </a:p>
        </p:txBody>
      </p:sp>
      <p:sp>
        <p:nvSpPr>
          <p:cNvPr id="16" name="TextBox 15"/>
          <p:cNvSpPr txBox="1"/>
          <p:nvPr/>
        </p:nvSpPr>
        <p:spPr>
          <a:xfrm>
            <a:off x="525791" y="23216048"/>
            <a:ext cx="14585873" cy="4062651"/>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3400" b="1" dirty="0" smtClean="0"/>
              <a:t>Objectives</a:t>
            </a:r>
          </a:p>
          <a:p>
            <a:r>
              <a:rPr lang="en-GB" sz="3200" dirty="0" smtClean="0"/>
              <a:t>The aim of this study is to determine the best farming </a:t>
            </a:r>
            <a:r>
              <a:rPr lang="en-GB" sz="3200" dirty="0" smtClean="0"/>
              <a:t>method </a:t>
            </a:r>
            <a:r>
              <a:rPr lang="en-GB" sz="3200" dirty="0" smtClean="0"/>
              <a:t>with respect to the </a:t>
            </a:r>
            <a:r>
              <a:rPr lang="en-GB" sz="3200" dirty="0" smtClean="0"/>
              <a:t>efficiencies </a:t>
            </a:r>
            <a:r>
              <a:rPr lang="en-GB" sz="3200" dirty="0" smtClean="0"/>
              <a:t>derived from the production of tomato. </a:t>
            </a:r>
          </a:p>
          <a:p>
            <a:r>
              <a:rPr lang="en-GB" sz="3200" dirty="0" smtClean="0"/>
              <a:t>Specifically, the study:</a:t>
            </a:r>
          </a:p>
          <a:p>
            <a:pPr marL="857250" lvl="0" indent="-857250">
              <a:buFont typeface="Wingdings" panose="05000000000000000000" pitchFamily="2" charset="2"/>
              <a:buChar char="q"/>
            </a:pPr>
            <a:r>
              <a:rPr lang="en-GB" sz="3200" dirty="0" smtClean="0"/>
              <a:t>Determined </a:t>
            </a:r>
            <a:r>
              <a:rPr lang="en-GB" sz="3200" dirty="0"/>
              <a:t>the </a:t>
            </a:r>
            <a:r>
              <a:rPr lang="en-GB" sz="3200" dirty="0" smtClean="0"/>
              <a:t>efficiency levels </a:t>
            </a:r>
            <a:r>
              <a:rPr lang="en-GB" sz="3200" dirty="0" smtClean="0"/>
              <a:t>for </a:t>
            </a:r>
            <a:r>
              <a:rPr lang="en-GB" sz="3200" dirty="0"/>
              <a:t>organic and inorganic </a:t>
            </a:r>
            <a:r>
              <a:rPr lang="en-GB" sz="3200" dirty="0" smtClean="0"/>
              <a:t>tomato </a:t>
            </a:r>
            <a:r>
              <a:rPr lang="en-GB" sz="3200" dirty="0" smtClean="0"/>
              <a:t>farming</a:t>
            </a:r>
          </a:p>
          <a:p>
            <a:pPr marL="857250" lvl="0" indent="-857250">
              <a:buFont typeface="Wingdings" panose="05000000000000000000" pitchFamily="2" charset="2"/>
              <a:buChar char="q"/>
            </a:pPr>
            <a:r>
              <a:rPr lang="en-GB" sz="3200" dirty="0" smtClean="0"/>
              <a:t>Compared </a:t>
            </a:r>
            <a:r>
              <a:rPr lang="en-GB" sz="3200" dirty="0" smtClean="0"/>
              <a:t>the economic </a:t>
            </a:r>
            <a:r>
              <a:rPr lang="en-GB" sz="3200" dirty="0" smtClean="0"/>
              <a:t>efficiencies for </a:t>
            </a:r>
            <a:r>
              <a:rPr lang="en-GB" sz="3200" dirty="0" smtClean="0"/>
              <a:t>organic and </a:t>
            </a:r>
            <a:r>
              <a:rPr lang="en-GB" sz="3200" dirty="0" smtClean="0"/>
              <a:t>inorganic tomato </a:t>
            </a:r>
            <a:r>
              <a:rPr lang="en-GB" sz="3200" dirty="0" smtClean="0"/>
              <a:t>farmers</a:t>
            </a:r>
            <a:endParaRPr lang="en-GB" sz="3200" dirty="0" smtClean="0"/>
          </a:p>
          <a:p>
            <a:pPr marL="857250" indent="-857250">
              <a:buFont typeface="Wingdings" panose="05000000000000000000" pitchFamily="2" charset="2"/>
              <a:buChar char="q"/>
            </a:pPr>
            <a:r>
              <a:rPr lang="en-GB" sz="3200" dirty="0" smtClean="0"/>
              <a:t>Determined the factors influencing </a:t>
            </a:r>
            <a:r>
              <a:rPr lang="en-GB" sz="3200" dirty="0" smtClean="0"/>
              <a:t>the economic </a:t>
            </a:r>
            <a:r>
              <a:rPr lang="en-GB" sz="3200" dirty="0" smtClean="0"/>
              <a:t>efficiency for organic tomato production</a:t>
            </a:r>
          </a:p>
        </p:txBody>
      </p:sp>
      <p:sp>
        <p:nvSpPr>
          <p:cNvPr id="17" name="TextBox 16"/>
          <p:cNvSpPr txBox="1"/>
          <p:nvPr/>
        </p:nvSpPr>
        <p:spPr>
          <a:xfrm>
            <a:off x="15172629" y="31334052"/>
            <a:ext cx="14232547" cy="255454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3200" b="1" dirty="0" smtClean="0"/>
              <a:t>Conclusion</a:t>
            </a:r>
            <a:endParaRPr lang="en-GB" sz="3200" b="1" dirty="0" smtClean="0"/>
          </a:p>
          <a:p>
            <a:pPr marL="857250" indent="-857250">
              <a:buFont typeface="Wingdings" panose="05000000000000000000" pitchFamily="2" charset="2"/>
              <a:buChar char="q"/>
            </a:pPr>
            <a:r>
              <a:rPr lang="en-GB" sz="3200" dirty="0" smtClean="0"/>
              <a:t>Organic tomato farmers are more </a:t>
            </a:r>
            <a:r>
              <a:rPr lang="en-GB" sz="3200" dirty="0" smtClean="0"/>
              <a:t>technically, allocative, economically </a:t>
            </a:r>
            <a:r>
              <a:rPr lang="en-GB" sz="3200" dirty="0" smtClean="0"/>
              <a:t>efficient </a:t>
            </a:r>
            <a:endParaRPr lang="en-GB" sz="3200" dirty="0" smtClean="0"/>
          </a:p>
          <a:p>
            <a:pPr marL="857250" indent="-857250">
              <a:buFont typeface="Wingdings" panose="05000000000000000000" pitchFamily="2" charset="2"/>
              <a:buChar char="q"/>
            </a:pPr>
            <a:r>
              <a:rPr lang="en-GB" sz="3200" dirty="0" smtClean="0"/>
              <a:t>Therefore, organic farming provides farmers with better economic security</a:t>
            </a:r>
            <a:endParaRPr lang="en-GB" sz="3200" dirty="0" smtClean="0"/>
          </a:p>
          <a:p>
            <a:pPr marL="857250" indent="-857250">
              <a:buFont typeface="Wingdings" panose="05000000000000000000" pitchFamily="2" charset="2"/>
              <a:buChar char="q"/>
            </a:pPr>
            <a:r>
              <a:rPr lang="en-GB" sz="3200" dirty="0" smtClean="0"/>
              <a:t>Farmers </a:t>
            </a:r>
            <a:r>
              <a:rPr lang="en-GB" sz="3200" dirty="0" smtClean="0"/>
              <a:t>are encouraged to </a:t>
            </a:r>
            <a:r>
              <a:rPr lang="en-GB" sz="3200" dirty="0" smtClean="0"/>
              <a:t>practice organic farming  </a:t>
            </a:r>
            <a:r>
              <a:rPr lang="en-GB" sz="3200" dirty="0" smtClean="0"/>
              <a:t>for improved economic wellbeing</a:t>
            </a:r>
            <a:endParaRPr lang="en-GB" sz="3200" dirty="0"/>
          </a:p>
        </p:txBody>
      </p:sp>
      <p:sp>
        <p:nvSpPr>
          <p:cNvPr id="18" name="TextBox 17"/>
          <p:cNvSpPr txBox="1"/>
          <p:nvPr/>
        </p:nvSpPr>
        <p:spPr>
          <a:xfrm>
            <a:off x="15172632" y="34036828"/>
            <a:ext cx="14293511" cy="526297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2400" b="1" dirty="0" smtClean="0"/>
              <a:t>References</a:t>
            </a:r>
          </a:p>
          <a:p>
            <a:pPr marL="457200" indent="-457200">
              <a:buFont typeface="Wingdings" panose="05000000000000000000" pitchFamily="2" charset="2"/>
              <a:buChar char="§"/>
            </a:pPr>
            <a:r>
              <a:rPr lang="en-NG" sz="2400" dirty="0"/>
              <a:t>FAO. (2019). </a:t>
            </a:r>
            <a:r>
              <a:rPr lang="en-NG" sz="2400" i="1" dirty="0"/>
              <a:t>Nigeria at a glance.</a:t>
            </a:r>
            <a:r>
              <a:rPr lang="en-NG" sz="2400" dirty="0"/>
              <a:t> FAO. Retrieved Novemeber 20, 2019, </a:t>
            </a:r>
            <a:r>
              <a:rPr lang="en-NG" sz="2400" dirty="0" smtClean="0"/>
              <a:t>from</a:t>
            </a:r>
            <a:r>
              <a:rPr lang="en-GB" sz="2400" dirty="0" smtClean="0"/>
              <a:t> </a:t>
            </a:r>
            <a:r>
              <a:rPr lang="en-NG" sz="2400" dirty="0" smtClean="0">
                <a:hlinkClick r:id="rId6"/>
              </a:rPr>
              <a:t>http</a:t>
            </a:r>
            <a:r>
              <a:rPr lang="en-NG" sz="2400" dirty="0">
                <a:hlinkClick r:id="rId6"/>
              </a:rPr>
              <a:t>://</a:t>
            </a:r>
            <a:r>
              <a:rPr lang="en-NG" sz="2400" dirty="0" smtClean="0">
                <a:hlinkClick r:id="rId6"/>
              </a:rPr>
              <a:t>www.fao.org/nigeria/fao-in-nigeria/nigeria-at-a-glance/en/</a:t>
            </a:r>
            <a:endParaRPr lang="en-GB" sz="2400" dirty="0" smtClean="0"/>
          </a:p>
          <a:p>
            <a:pPr marL="457200" indent="-457200">
              <a:buFont typeface="Wingdings" panose="05000000000000000000" pitchFamily="2" charset="2"/>
              <a:buChar char="§"/>
            </a:pPr>
            <a:r>
              <a:rPr lang="en-NG" sz="2400" dirty="0" smtClean="0"/>
              <a:t>Gama</a:t>
            </a:r>
            <a:r>
              <a:rPr lang="en-NG" sz="2400" dirty="0"/>
              <a:t>, J., &amp; Millinga, M. L. (2019). Latest developments in organic agriculture in Africa. In H. W. (eds.), </a:t>
            </a:r>
            <a:r>
              <a:rPr lang="en-NG" sz="2400" i="1" dirty="0"/>
              <a:t>FiBL &amp; IFOAM - Organics international. The world of organic agriculture. Statistics &amp; emerging trends 2019</a:t>
            </a:r>
            <a:r>
              <a:rPr lang="en-NG" sz="2400" dirty="0"/>
              <a:t> (pp. 174-178). Frick and Bonn: Research Institute of Organic Agriculture (FiBL) and IFOAM - Organics International. Retrieved from </a:t>
            </a:r>
            <a:r>
              <a:rPr lang="en-NG" sz="2400" dirty="0">
                <a:hlinkClick r:id="rId7"/>
              </a:rPr>
              <a:t>http://</a:t>
            </a:r>
            <a:r>
              <a:rPr lang="en-NG" sz="2400" dirty="0" smtClean="0">
                <a:hlinkClick r:id="rId7"/>
              </a:rPr>
              <a:t>www.organic-world.net/yearbook/yearbook-2019.htm</a:t>
            </a:r>
            <a:endParaRPr lang="en-GB" sz="2400" dirty="0" smtClean="0"/>
          </a:p>
          <a:p>
            <a:pPr marL="457200" indent="-457200">
              <a:buFont typeface="Wingdings" panose="05000000000000000000" pitchFamily="2" charset="2"/>
              <a:buChar char="§"/>
            </a:pPr>
            <a:r>
              <a:rPr lang="en-NG" sz="2400" dirty="0" smtClean="0"/>
              <a:t>Mburu</a:t>
            </a:r>
            <a:r>
              <a:rPr lang="en-NG" sz="2400" dirty="0"/>
              <a:t>, S., Ackello-Ogutu, C., &amp; Mulwa, R. (2014). Analysis of Economic Efficiency and Farm Size: A Case Study of Wheat Farmers in Nakuru District, Kenya. </a:t>
            </a:r>
            <a:r>
              <a:rPr lang="en-NG" sz="2400" i="1" dirty="0"/>
              <a:t>Hindawi Publishing Corporation Economics Research International</a:t>
            </a:r>
            <a:r>
              <a:rPr lang="en-NG" sz="2400" dirty="0"/>
              <a:t>, 1-10. Retrieved Novemebr 11, 2019, from </a:t>
            </a:r>
            <a:r>
              <a:rPr lang="en-NG" sz="2400" dirty="0">
                <a:hlinkClick r:id="rId8"/>
              </a:rPr>
              <a:t>http://</a:t>
            </a:r>
            <a:r>
              <a:rPr lang="en-NG" sz="2400" dirty="0" smtClean="0">
                <a:hlinkClick r:id="rId8"/>
              </a:rPr>
              <a:t>dx.doi.org/10.1155/2014/802706</a:t>
            </a:r>
            <a:endParaRPr lang="en-GB" sz="2400" dirty="0" smtClean="0"/>
          </a:p>
          <a:p>
            <a:pPr marL="457200" indent="-457200">
              <a:buFont typeface="Wingdings" panose="05000000000000000000" pitchFamily="2" charset="2"/>
              <a:buChar char="§"/>
            </a:pPr>
            <a:r>
              <a:rPr lang="en-GB" sz="2400" dirty="0" smtClean="0"/>
              <a:t>T</a:t>
            </a:r>
            <a:r>
              <a:rPr lang="en-NG" sz="2400" dirty="0" smtClean="0"/>
              <a:t>habethe</a:t>
            </a:r>
            <a:r>
              <a:rPr lang="en-NG" sz="2400" dirty="0"/>
              <a:t>, L., Mungatana, E., &amp; Labuschagne, M. (2014). Estimation of Technical, Economic and Allocative Efficiencies in Sugarcane Production in South Africa: A Case of Mpumalanga Growers. </a:t>
            </a:r>
            <a:r>
              <a:rPr lang="en-NG" sz="2400" i="1" dirty="0"/>
              <a:t>Journal of Economics and Sustainable Development, 5</a:t>
            </a:r>
            <a:r>
              <a:rPr lang="en-NG" sz="2400" dirty="0"/>
              <a:t>(16), 86-95</a:t>
            </a:r>
            <a:endParaRPr lang="en-GB" sz="2400" dirty="0"/>
          </a:p>
          <a:p>
            <a:pPr marL="857250" indent="-857250">
              <a:buFont typeface="Arial" panose="020B0604020202020204" pitchFamily="34" charset="0"/>
              <a:buChar char="•"/>
            </a:pPr>
            <a:endParaRPr lang="en-GB" sz="2400" dirty="0"/>
          </a:p>
        </p:txBody>
      </p:sp>
      <mc:AlternateContent xmlns:mc="http://schemas.openxmlformats.org/markup-compatibility/2006">
        <mc:Choice xmlns:a14="http://schemas.microsoft.com/office/drawing/2010/main" Requires="a14">
          <p:sp>
            <p:nvSpPr>
              <p:cNvPr id="19" name="TextBox 18"/>
              <p:cNvSpPr txBox="1"/>
              <p:nvPr/>
            </p:nvSpPr>
            <p:spPr>
              <a:xfrm>
                <a:off x="525792" y="27533047"/>
                <a:ext cx="14633997" cy="82655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3200" b="1" dirty="0" smtClean="0"/>
                  <a:t>Methodology</a:t>
                </a:r>
              </a:p>
              <a:p>
                <a:pPr marL="857250" indent="-857250">
                  <a:buFont typeface="Wingdings" panose="05000000000000000000" pitchFamily="2" charset="2"/>
                  <a:buChar char="q"/>
                </a:pPr>
                <a:r>
                  <a:rPr lang="en-GB" sz="3200" dirty="0" smtClean="0"/>
                  <a:t>Study area include </a:t>
                </a:r>
                <a:r>
                  <a:rPr lang="en-GB" sz="3200" dirty="0" err="1" smtClean="0"/>
                  <a:t>Ekiti</a:t>
                </a:r>
                <a:r>
                  <a:rPr lang="en-GB" sz="3200" dirty="0" smtClean="0"/>
                  <a:t> and Oyo state, Nigeria</a:t>
                </a:r>
              </a:p>
              <a:p>
                <a:pPr marL="857250" indent="-857250">
                  <a:buFont typeface="Wingdings" panose="05000000000000000000" pitchFamily="2" charset="2"/>
                  <a:buChar char="q"/>
                </a:pPr>
                <a:r>
                  <a:rPr lang="en-GB" sz="3200" dirty="0" smtClean="0"/>
                  <a:t>155 tomato farmers were sampled of which organic tomato farmers were 72  and non-organic farmer were 83</a:t>
                </a:r>
              </a:p>
              <a:p>
                <a:pPr marL="857250" indent="-857250">
                  <a:buFont typeface="Wingdings" panose="05000000000000000000" pitchFamily="2" charset="2"/>
                  <a:buChar char="q"/>
                </a:pPr>
                <a:r>
                  <a:rPr lang="en-GB" sz="3200" dirty="0" smtClean="0"/>
                  <a:t>Stochastic Frontier Production and </a:t>
                </a:r>
                <a:r>
                  <a:rPr lang="en-GB" sz="3200" dirty="0" smtClean="0"/>
                  <a:t>Cost Function </a:t>
                </a:r>
                <a:r>
                  <a:rPr lang="en-GB" sz="3200" dirty="0" smtClean="0"/>
                  <a:t>was used to ascertain the Technical and Allocative </a:t>
                </a:r>
                <a:r>
                  <a:rPr lang="en-GB" sz="3200" dirty="0" smtClean="0"/>
                  <a:t>efficiencies </a:t>
                </a:r>
                <a:r>
                  <a:rPr lang="en-GB" sz="3200" dirty="0" smtClean="0"/>
                  <a:t>which was used to calculate the Economic Efficiency </a:t>
                </a:r>
                <a:r>
                  <a:rPr lang="en-GB" sz="3200" dirty="0"/>
                  <a:t>(</a:t>
                </a:r>
                <a:r>
                  <a:rPr lang="en-GB" sz="3200" dirty="0" err="1" smtClean="0"/>
                  <a:t>Aigner</a:t>
                </a:r>
                <a:r>
                  <a:rPr lang="en-GB" sz="3200" dirty="0"/>
                  <a:t> </a:t>
                </a:r>
                <a:r>
                  <a:rPr lang="en-GB" sz="3200" dirty="0" smtClean="0"/>
                  <a:t>et al., </a:t>
                </a:r>
                <a:r>
                  <a:rPr lang="en-GB" sz="3200" dirty="0"/>
                  <a:t>1977; </a:t>
                </a:r>
                <a:r>
                  <a:rPr lang="en-GB" sz="3200" dirty="0" err="1"/>
                  <a:t>Battese</a:t>
                </a:r>
                <a:r>
                  <a:rPr lang="en-GB" sz="3200" dirty="0"/>
                  <a:t>, </a:t>
                </a:r>
                <a:r>
                  <a:rPr lang="en-GB" sz="3200" dirty="0" smtClean="0"/>
                  <a:t>1991;</a:t>
                </a:r>
                <a:r>
                  <a:rPr lang="en-US" sz="3200" dirty="0" err="1" smtClean="0"/>
                  <a:t>Thabethe</a:t>
                </a:r>
                <a:r>
                  <a:rPr lang="en-US" sz="3200" dirty="0" smtClean="0"/>
                  <a:t> et al., </a:t>
                </a:r>
                <a:r>
                  <a:rPr lang="en-US" sz="3200" dirty="0"/>
                  <a:t>2014; </a:t>
                </a:r>
                <a:r>
                  <a:rPr lang="en-US" sz="3200" dirty="0" err="1" smtClean="0"/>
                  <a:t>Mburu</a:t>
                </a:r>
                <a:r>
                  <a:rPr lang="en-US" sz="3200" dirty="0" smtClean="0"/>
                  <a:t> et al., </a:t>
                </a:r>
                <a:r>
                  <a:rPr lang="en-US" sz="3200" dirty="0"/>
                  <a:t>2014</a:t>
                </a:r>
                <a:r>
                  <a:rPr lang="en-GB" sz="3200" dirty="0" smtClean="0"/>
                  <a:t>)</a:t>
                </a:r>
                <a:endParaRPr lang="en-GB" sz="3200" dirty="0" smtClean="0"/>
              </a:p>
              <a:p>
                <a:pPr marL="857250" indent="-857250">
                  <a:buFont typeface="Wingdings" panose="05000000000000000000" pitchFamily="2" charset="2"/>
                  <a:buChar char="q"/>
                </a:pPr>
                <a:r>
                  <a:rPr lang="en-GB" sz="3200" dirty="0" smtClean="0"/>
                  <a:t>Cobb Douglas functional form </a:t>
                </a:r>
                <a:r>
                  <a:rPr lang="en-GB" sz="3200" dirty="0" smtClean="0"/>
                  <a:t>was adopted as used by </a:t>
                </a:r>
                <a:r>
                  <a:rPr lang="en-US" sz="3200" dirty="0" err="1"/>
                  <a:t>Thabethe</a:t>
                </a:r>
                <a:r>
                  <a:rPr lang="en-US" sz="3200" dirty="0"/>
                  <a:t> et al</a:t>
                </a:r>
                <a:r>
                  <a:rPr lang="en-US" sz="3200" dirty="0" smtClean="0"/>
                  <a:t>. (2014) and </a:t>
                </a:r>
                <a:r>
                  <a:rPr lang="en-US" sz="3200" dirty="0" err="1" smtClean="0"/>
                  <a:t>Nkaki</a:t>
                </a:r>
                <a:r>
                  <a:rPr lang="en-US" sz="3200" dirty="0" smtClean="0"/>
                  <a:t> (2019)</a:t>
                </a:r>
                <a:endParaRPr lang="en-GB" sz="3200" dirty="0" smtClean="0"/>
              </a:p>
              <a:p>
                <a:pPr marL="857250" indent="-857250">
                  <a:buFont typeface="Wingdings" panose="05000000000000000000" pitchFamily="2" charset="2"/>
                  <a:buChar char="q"/>
                </a:pPr>
                <a:r>
                  <a:rPr lang="en-GB" sz="3200" dirty="0"/>
                  <a:t>Economic </a:t>
                </a:r>
                <a:r>
                  <a:rPr lang="en-GB" sz="3200" dirty="0" smtClean="0"/>
                  <a:t>Efficiency (</a:t>
                </a:r>
                <a:r>
                  <a:rPr lang="en-GB" sz="3200" dirty="0"/>
                  <a:t>EE) =  Technical </a:t>
                </a:r>
                <a:r>
                  <a:rPr lang="en-GB" sz="3200" dirty="0" smtClean="0"/>
                  <a:t>Efficiency (</a:t>
                </a:r>
                <a:r>
                  <a:rPr lang="en-GB" sz="3200" dirty="0"/>
                  <a:t>TE) * Allocative </a:t>
                </a:r>
                <a:r>
                  <a:rPr lang="en-GB" sz="3200" dirty="0" smtClean="0"/>
                  <a:t>Efficiency (</a:t>
                </a:r>
                <a:r>
                  <a:rPr lang="en-GB" sz="3200" dirty="0"/>
                  <a:t>AE</a:t>
                </a:r>
                <a:r>
                  <a:rPr lang="en-GB" sz="3200" dirty="0" smtClean="0"/>
                  <a:t>)</a:t>
                </a:r>
              </a:p>
              <a:p>
                <a:pPr marL="857250" indent="-857250">
                  <a:buFont typeface="Wingdings" panose="05000000000000000000" pitchFamily="2" charset="2"/>
                  <a:buChar char="q"/>
                </a:pPr>
                <a:r>
                  <a:rPr lang="en-GB" sz="3200" dirty="0" smtClean="0"/>
                  <a:t>Two limit Tobit model was used to determine the factors influencing Economic Efficiency (</a:t>
                </a:r>
                <a:r>
                  <a:rPr lang="en-GB" sz="3200" dirty="0" err="1" smtClean="0"/>
                  <a:t>Nkaki</a:t>
                </a:r>
                <a:r>
                  <a:rPr lang="en-GB" sz="3200" dirty="0" smtClean="0"/>
                  <a:t>, 2019)</a:t>
                </a:r>
              </a:p>
              <a:p>
                <a:pPr marL="857250" indent="-857250">
                  <a:buFont typeface="Wingdings" panose="05000000000000000000" pitchFamily="2" charset="2"/>
                  <a:buChar char="q"/>
                </a:pPr>
                <a14:m>
                  <m:oMath xmlns:m="http://schemas.openxmlformats.org/officeDocument/2006/math">
                    <m:r>
                      <a:rPr lang="en-GB" sz="3200" i="1">
                        <a:latin typeface="Cambria Math" panose="02040503050406030204" pitchFamily="18" charset="0"/>
                      </a:rPr>
                      <m:t> </m:t>
                    </m:r>
                    <m:sSup>
                      <m:sSupPr>
                        <m:ctrlPr>
                          <a:rPr lang="en-GB" sz="3200" i="1">
                            <a:latin typeface="Cambria Math" panose="02040503050406030204" pitchFamily="18" charset="0"/>
                          </a:rPr>
                        </m:ctrlPr>
                      </m:sSupPr>
                      <m:e>
                        <m:sSubSup>
                          <m:sSubSupPr>
                            <m:ctrlPr>
                              <a:rPr lang="en-GB" sz="3200" i="1">
                                <a:latin typeface="Cambria Math" panose="02040503050406030204" pitchFamily="18" charset="0"/>
                              </a:rPr>
                            </m:ctrlPr>
                          </m:sSubSupPr>
                          <m:e>
                            <m:sSup>
                              <m:sSupPr>
                                <m:ctrlPr>
                                  <a:rPr lang="en-GB" sz="3200" i="1">
                                    <a:latin typeface="Cambria Math" panose="02040503050406030204" pitchFamily="18" charset="0"/>
                                  </a:rPr>
                                </m:ctrlPr>
                              </m:sSupPr>
                              <m:e>
                                <m:r>
                                  <a:rPr lang="en-GB" sz="3200" i="1">
                                    <a:latin typeface="Cambria Math" panose="02040503050406030204" pitchFamily="18" charset="0"/>
                                  </a:rPr>
                                  <m:t>𝑌</m:t>
                                </m:r>
                              </m:e>
                              <m:sup>
                                <m:r>
                                  <a:rPr lang="en-GB" sz="3200" i="1">
                                    <a:latin typeface="Cambria Math" panose="02040503050406030204" pitchFamily="18" charset="0"/>
                                  </a:rPr>
                                  <m:t> </m:t>
                                </m:r>
                              </m:sup>
                            </m:sSup>
                          </m:e>
                          <m:sub>
                            <m:r>
                              <a:rPr lang="en-GB" sz="3200" i="1">
                                <a:latin typeface="Cambria Math" panose="02040503050406030204" pitchFamily="18" charset="0"/>
                              </a:rPr>
                              <m:t>𝑖</m:t>
                            </m:r>
                          </m:sub>
                          <m:sup>
                            <m:r>
                              <a:rPr lang="en-GB" sz="3200" i="1">
                                <a:latin typeface="Cambria Math" panose="02040503050406030204" pitchFamily="18" charset="0"/>
                              </a:rPr>
                              <m:t>∗</m:t>
                            </m:r>
                          </m:sup>
                        </m:sSubSup>
                      </m:e>
                      <m:sup>
                        <m:r>
                          <a:rPr lang="en-GB" sz="3200" i="1">
                            <a:latin typeface="Cambria Math" panose="02040503050406030204" pitchFamily="18" charset="0"/>
                          </a:rPr>
                          <m:t> </m:t>
                        </m:r>
                      </m:sup>
                    </m:sSup>
                  </m:oMath>
                </a14:m>
                <a:r>
                  <a:rPr lang="en-GB" sz="3200" dirty="0"/>
                  <a:t> </a:t>
                </a:r>
                <a14:m>
                  <m:oMath xmlns:m="http://schemas.openxmlformats.org/officeDocument/2006/math">
                    <m:r>
                      <a:rPr lang="en-GB" sz="3200">
                        <a:latin typeface="Cambria Math" panose="02040503050406030204" pitchFamily="18" charset="0"/>
                      </a:rPr>
                      <m:t>=</m:t>
                    </m:r>
                    <m:sSub>
                      <m:sSubPr>
                        <m:ctrlPr>
                          <a:rPr lang="en-GB" sz="3200" i="1">
                            <a:latin typeface="Cambria Math" panose="02040503050406030204" pitchFamily="18" charset="0"/>
                          </a:rPr>
                        </m:ctrlPr>
                      </m:sSubPr>
                      <m:e>
                        <m:r>
                          <m:rPr>
                            <m:sty m:val="p"/>
                          </m:rPr>
                          <a:rPr lang="en-GB" sz="3200">
                            <a:latin typeface="Cambria Math" panose="02040503050406030204" pitchFamily="18" charset="0"/>
                          </a:rPr>
                          <m:t>β</m:t>
                        </m:r>
                        <m:r>
                          <a:rPr lang="en-GB" sz="3200">
                            <a:latin typeface="Cambria Math" panose="02040503050406030204" pitchFamily="18" charset="0"/>
                          </a:rPr>
                          <m:t> </m:t>
                        </m:r>
                      </m:e>
                      <m:sub>
                        <m:r>
                          <a:rPr lang="en-GB" sz="3200" i="1">
                            <a:latin typeface="Cambria Math" panose="02040503050406030204" pitchFamily="18" charset="0"/>
                          </a:rPr>
                          <m:t>1</m:t>
                        </m:r>
                      </m:sub>
                    </m:sSub>
                    <m:sSub>
                      <m:sSubPr>
                        <m:ctrlPr>
                          <a:rPr lang="en-GB" sz="3200" i="1">
                            <a:latin typeface="Cambria Math" panose="02040503050406030204" pitchFamily="18" charset="0"/>
                          </a:rPr>
                        </m:ctrlPr>
                      </m:sSubPr>
                      <m:e>
                        <m:r>
                          <m:rPr>
                            <m:sty m:val="p"/>
                          </m:rPr>
                          <a:rPr lang="en-GB" sz="3200">
                            <a:latin typeface="Cambria Math" panose="02040503050406030204" pitchFamily="18" charset="0"/>
                          </a:rPr>
                          <m:t>Ζ</m:t>
                        </m:r>
                      </m:e>
                      <m:sub>
                        <m:r>
                          <a:rPr lang="en-GB" sz="3200" i="1">
                            <a:latin typeface="Cambria Math" panose="02040503050406030204" pitchFamily="18" charset="0"/>
                          </a:rPr>
                          <m:t>1</m:t>
                        </m:r>
                      </m:sub>
                    </m:sSub>
                    <m:r>
                      <a:rPr lang="en-GB" sz="3200">
                        <a:latin typeface="Cambria Math" panose="02040503050406030204" pitchFamily="18" charset="0"/>
                      </a:rPr>
                      <m:t>+</m:t>
                    </m:r>
                    <m:sSub>
                      <m:sSubPr>
                        <m:ctrlPr>
                          <a:rPr lang="en-GB" sz="3200" i="1">
                            <a:latin typeface="Cambria Math" panose="02040503050406030204" pitchFamily="18" charset="0"/>
                          </a:rPr>
                        </m:ctrlPr>
                      </m:sSubPr>
                      <m:e>
                        <m:r>
                          <m:rPr>
                            <m:sty m:val="p"/>
                          </m:rPr>
                          <a:rPr lang="en-GB" sz="3200">
                            <a:latin typeface="Cambria Math" panose="02040503050406030204" pitchFamily="18" charset="0"/>
                          </a:rPr>
                          <m:t>β</m:t>
                        </m:r>
                        <m:r>
                          <a:rPr lang="en-GB" sz="3200">
                            <a:latin typeface="Cambria Math" panose="02040503050406030204" pitchFamily="18" charset="0"/>
                          </a:rPr>
                          <m:t> </m:t>
                        </m:r>
                      </m:e>
                      <m:sub>
                        <m:r>
                          <a:rPr lang="en-GB" sz="3200" i="1">
                            <a:latin typeface="Cambria Math" panose="02040503050406030204" pitchFamily="18" charset="0"/>
                          </a:rPr>
                          <m:t>2</m:t>
                        </m:r>
                      </m:sub>
                    </m:sSub>
                    <m:sSub>
                      <m:sSubPr>
                        <m:ctrlPr>
                          <a:rPr lang="en-GB" sz="3200" i="1">
                            <a:latin typeface="Cambria Math" panose="02040503050406030204" pitchFamily="18" charset="0"/>
                          </a:rPr>
                        </m:ctrlPr>
                      </m:sSubPr>
                      <m:e>
                        <m:r>
                          <m:rPr>
                            <m:sty m:val="p"/>
                          </m:rPr>
                          <a:rPr lang="en-GB" sz="3200">
                            <a:latin typeface="Cambria Math" panose="02040503050406030204" pitchFamily="18" charset="0"/>
                          </a:rPr>
                          <m:t>Ζ</m:t>
                        </m:r>
                      </m:e>
                      <m:sub>
                        <m:r>
                          <a:rPr lang="en-GB" sz="3200" i="1">
                            <a:latin typeface="Cambria Math" panose="02040503050406030204" pitchFamily="18" charset="0"/>
                          </a:rPr>
                          <m:t>2</m:t>
                        </m:r>
                      </m:sub>
                    </m:sSub>
                    <m:r>
                      <a:rPr lang="en-GB" sz="3200">
                        <a:latin typeface="Cambria Math" panose="02040503050406030204" pitchFamily="18" charset="0"/>
                      </a:rPr>
                      <m:t>+…+</m:t>
                    </m:r>
                    <m:sSub>
                      <m:sSubPr>
                        <m:ctrlPr>
                          <a:rPr lang="en-GB" sz="3200" i="1">
                            <a:latin typeface="Cambria Math" panose="02040503050406030204" pitchFamily="18" charset="0"/>
                          </a:rPr>
                        </m:ctrlPr>
                      </m:sSubPr>
                      <m:e>
                        <m:r>
                          <m:rPr>
                            <m:sty m:val="p"/>
                          </m:rPr>
                          <a:rPr lang="en-GB" sz="3200">
                            <a:latin typeface="Cambria Math" panose="02040503050406030204" pitchFamily="18" charset="0"/>
                          </a:rPr>
                          <m:t>β</m:t>
                        </m:r>
                        <m:r>
                          <a:rPr lang="en-GB" sz="3200">
                            <a:latin typeface="Cambria Math" panose="02040503050406030204" pitchFamily="18" charset="0"/>
                          </a:rPr>
                          <m:t> </m:t>
                        </m:r>
                      </m:e>
                      <m:sub>
                        <m:r>
                          <a:rPr lang="en-GB" sz="3200" i="1">
                            <a:latin typeface="Cambria Math" panose="02040503050406030204" pitchFamily="18" charset="0"/>
                          </a:rPr>
                          <m:t>1</m:t>
                        </m:r>
                        <m:r>
                          <a:rPr lang="en-GB" sz="3200" b="0" i="1" smtClean="0">
                            <a:latin typeface="Cambria Math" panose="02040503050406030204" pitchFamily="18" charset="0"/>
                          </a:rPr>
                          <m:t>5</m:t>
                        </m:r>
                      </m:sub>
                    </m:sSub>
                    <m:sSub>
                      <m:sSubPr>
                        <m:ctrlPr>
                          <a:rPr lang="en-GB" sz="3200" i="1">
                            <a:latin typeface="Cambria Math" panose="02040503050406030204" pitchFamily="18" charset="0"/>
                          </a:rPr>
                        </m:ctrlPr>
                      </m:sSubPr>
                      <m:e>
                        <m:r>
                          <m:rPr>
                            <m:sty m:val="p"/>
                          </m:rPr>
                          <a:rPr lang="en-GB" sz="3200">
                            <a:latin typeface="Cambria Math" panose="02040503050406030204" pitchFamily="18" charset="0"/>
                          </a:rPr>
                          <m:t>Ζ</m:t>
                        </m:r>
                      </m:e>
                      <m:sub>
                        <m:r>
                          <a:rPr lang="en-GB" sz="3200" i="1">
                            <a:latin typeface="Cambria Math" panose="02040503050406030204" pitchFamily="18" charset="0"/>
                          </a:rPr>
                          <m:t>1</m:t>
                        </m:r>
                        <m:r>
                          <a:rPr lang="en-GB" sz="3200" b="0" i="1" smtClean="0">
                            <a:latin typeface="Cambria Math" panose="02040503050406030204" pitchFamily="18" charset="0"/>
                          </a:rPr>
                          <m:t>5</m:t>
                        </m:r>
                      </m:sub>
                    </m:sSub>
                    <m:r>
                      <a:rPr lang="en-GB" sz="3200">
                        <a:latin typeface="Cambria Math" panose="02040503050406030204" pitchFamily="18" charset="0"/>
                      </a:rPr>
                      <m:t>+ </m:t>
                    </m:r>
                    <m:r>
                      <m:rPr>
                        <m:sty m:val="p"/>
                      </m:rPr>
                      <a:rPr lang="en-GB" sz="3200">
                        <a:latin typeface="Cambria Math" panose="02040503050406030204" pitchFamily="18" charset="0"/>
                      </a:rPr>
                      <m:t>μ</m:t>
                    </m:r>
                  </m:oMath>
                </a14:m>
                <a:r>
                  <a:rPr lang="en-GB" sz="3200" dirty="0" smtClean="0"/>
                  <a:t>	(1)</a:t>
                </a:r>
              </a:p>
              <a:p>
                <a:pPr marL="857250" indent="-857250">
                  <a:buFont typeface="Wingdings" panose="05000000000000000000" pitchFamily="2" charset="2"/>
                  <a:buChar char="q"/>
                </a:pPr>
                <a14:m>
                  <m:oMath xmlns:m="http://schemas.openxmlformats.org/officeDocument/2006/math">
                    <m:sSubSup>
                      <m:sSubSupPr>
                        <m:ctrlPr>
                          <a:rPr lang="en-GB" sz="3200" i="1">
                            <a:latin typeface="Cambria Math" panose="02040503050406030204" pitchFamily="18" charset="0"/>
                          </a:rPr>
                        </m:ctrlPr>
                      </m:sSubSupPr>
                      <m:e>
                        <m:r>
                          <a:rPr lang="en-GB" sz="3200" i="1">
                            <a:latin typeface="Cambria Math" panose="02040503050406030204" pitchFamily="18" charset="0"/>
                          </a:rPr>
                          <m:t>𝑌</m:t>
                        </m:r>
                      </m:e>
                      <m:sub>
                        <m:r>
                          <a:rPr lang="en-GB" sz="3200" i="1">
                            <a:latin typeface="Cambria Math" panose="02040503050406030204" pitchFamily="18" charset="0"/>
                          </a:rPr>
                          <m:t>𝑖</m:t>
                        </m:r>
                      </m:sub>
                      <m:sup>
                        <m:r>
                          <a:rPr lang="en-GB" sz="3200" i="1">
                            <a:latin typeface="Cambria Math" panose="02040503050406030204" pitchFamily="18" charset="0"/>
                          </a:rPr>
                          <m:t> </m:t>
                        </m:r>
                      </m:sup>
                    </m:sSubSup>
                    <m:r>
                      <a:rPr lang="en-GB" sz="3200" i="1">
                        <a:latin typeface="Cambria Math" panose="02040503050406030204" pitchFamily="18" charset="0"/>
                      </a:rPr>
                      <m:t>=</m:t>
                    </m:r>
                    <m:d>
                      <m:dPr>
                        <m:begChr m:val="{"/>
                        <m:endChr m:val=""/>
                        <m:ctrlPr>
                          <a:rPr lang="en-GB" sz="3200" i="1">
                            <a:latin typeface="Cambria Math" panose="02040503050406030204" pitchFamily="18" charset="0"/>
                          </a:rPr>
                        </m:ctrlPr>
                      </m:dPr>
                      <m:e>
                        <m:eqArr>
                          <m:eqArrPr>
                            <m:ctrlPr>
                              <a:rPr lang="en-GB" sz="3200" i="1">
                                <a:latin typeface="Cambria Math" panose="02040503050406030204" pitchFamily="18" charset="0"/>
                              </a:rPr>
                            </m:ctrlPr>
                          </m:eqArrPr>
                          <m:e>
                            <m:sSubSup>
                              <m:sSubSupPr>
                                <m:ctrlPr>
                                  <a:rPr lang="en-GB" sz="3200" i="1">
                                    <a:latin typeface="Cambria Math" panose="02040503050406030204" pitchFamily="18" charset="0"/>
                                  </a:rPr>
                                </m:ctrlPr>
                              </m:sSubSupPr>
                              <m:e>
                                <m:sSup>
                                  <m:sSupPr>
                                    <m:ctrlPr>
                                      <a:rPr lang="en-GB" sz="3200" i="1">
                                        <a:latin typeface="Cambria Math" panose="02040503050406030204" pitchFamily="18" charset="0"/>
                                      </a:rPr>
                                    </m:ctrlPr>
                                  </m:sSupPr>
                                  <m:e>
                                    <m:r>
                                      <a:rPr lang="en-GB" sz="3200" i="1">
                                        <a:latin typeface="Cambria Math" panose="02040503050406030204" pitchFamily="18" charset="0"/>
                                      </a:rPr>
                                      <m:t>𝑌</m:t>
                                    </m:r>
                                  </m:e>
                                  <m:sup>
                                    <m:r>
                                      <a:rPr lang="en-GB" sz="3200" i="1">
                                        <a:latin typeface="Cambria Math" panose="02040503050406030204" pitchFamily="18" charset="0"/>
                                      </a:rPr>
                                      <m:t> </m:t>
                                    </m:r>
                                  </m:sup>
                                </m:sSup>
                              </m:e>
                              <m:sub>
                                <m:r>
                                  <a:rPr lang="en-GB" sz="3200" i="1">
                                    <a:latin typeface="Cambria Math" panose="02040503050406030204" pitchFamily="18" charset="0"/>
                                  </a:rPr>
                                  <m:t>𝑖</m:t>
                                </m:r>
                              </m:sub>
                              <m:sup>
                                <m:r>
                                  <a:rPr lang="en-GB" sz="3200" i="1">
                                    <a:latin typeface="Cambria Math" panose="02040503050406030204" pitchFamily="18" charset="0"/>
                                  </a:rPr>
                                  <m:t>∗</m:t>
                                </m:r>
                              </m:sup>
                            </m:sSubSup>
                            <m:r>
                              <a:rPr lang="en-GB" sz="3200" i="1">
                                <a:latin typeface="Cambria Math" panose="02040503050406030204" pitchFamily="18" charset="0"/>
                              </a:rPr>
                              <m:t> </m:t>
                            </m:r>
                            <m:r>
                              <a:rPr lang="en-GB" sz="3200" i="1">
                                <a:latin typeface="Cambria Math" panose="02040503050406030204" pitchFamily="18" charset="0"/>
                              </a:rPr>
                              <m:t>𝑖𝑓</m:t>
                            </m:r>
                            <m:r>
                              <a:rPr lang="en-GB" sz="3200" i="1">
                                <a:latin typeface="Cambria Math" panose="02040503050406030204" pitchFamily="18" charset="0"/>
                              </a:rPr>
                              <m:t> </m:t>
                            </m:r>
                            <m:sSubSup>
                              <m:sSubSupPr>
                                <m:ctrlPr>
                                  <a:rPr lang="en-GB" sz="3200" i="1">
                                    <a:latin typeface="Cambria Math" panose="02040503050406030204" pitchFamily="18" charset="0"/>
                                  </a:rPr>
                                </m:ctrlPr>
                              </m:sSubSupPr>
                              <m:e>
                                <m:sSup>
                                  <m:sSupPr>
                                    <m:ctrlPr>
                                      <a:rPr lang="en-GB" sz="3200" i="1">
                                        <a:latin typeface="Cambria Math" panose="02040503050406030204" pitchFamily="18" charset="0"/>
                                      </a:rPr>
                                    </m:ctrlPr>
                                  </m:sSupPr>
                                  <m:e>
                                    <m:r>
                                      <a:rPr lang="en-GB" sz="3200" i="1">
                                        <a:latin typeface="Cambria Math" panose="02040503050406030204" pitchFamily="18" charset="0"/>
                                      </a:rPr>
                                      <m:t>𝑌</m:t>
                                    </m:r>
                                  </m:e>
                                  <m:sup>
                                    <m:r>
                                      <a:rPr lang="en-GB" sz="3200" i="1">
                                        <a:latin typeface="Cambria Math" panose="02040503050406030204" pitchFamily="18" charset="0"/>
                                      </a:rPr>
                                      <m:t> </m:t>
                                    </m:r>
                                  </m:sup>
                                </m:sSup>
                              </m:e>
                              <m:sub>
                                <m:r>
                                  <a:rPr lang="en-GB" sz="3200" i="1">
                                    <a:latin typeface="Cambria Math" panose="02040503050406030204" pitchFamily="18" charset="0"/>
                                  </a:rPr>
                                  <m:t>𝑖</m:t>
                                </m:r>
                              </m:sub>
                              <m:sup>
                                <m:r>
                                  <a:rPr lang="en-GB" sz="3200" i="1">
                                    <a:latin typeface="Cambria Math" panose="02040503050406030204" pitchFamily="18" charset="0"/>
                                  </a:rPr>
                                  <m:t>∗</m:t>
                                </m:r>
                              </m:sup>
                            </m:sSubSup>
                            <m:r>
                              <a:rPr lang="en-GB" sz="3200" i="1" smtClean="0">
                                <a:latin typeface="Cambria Math" panose="02040503050406030204" pitchFamily="18" charset="0"/>
                              </a:rPr>
                              <m:t>≥</m:t>
                            </m:r>
                            <m:r>
                              <a:rPr lang="en-GB" sz="3200" b="0" i="1" smtClean="0">
                                <a:latin typeface="Cambria Math" panose="02040503050406030204" pitchFamily="18" charset="0"/>
                              </a:rPr>
                              <m:t>1</m:t>
                            </m:r>
                            <m:r>
                              <a:rPr lang="en-GB" sz="3200" i="1">
                                <a:latin typeface="Cambria Math" panose="02040503050406030204" pitchFamily="18" charset="0"/>
                              </a:rPr>
                              <m:t> </m:t>
                            </m:r>
                          </m:e>
                          <m:e>
                            <m:r>
                              <a:rPr lang="en-GB" sz="3200" i="1">
                                <a:latin typeface="Cambria Math" panose="02040503050406030204" pitchFamily="18" charset="0"/>
                              </a:rPr>
                              <m:t>0</m:t>
                            </m:r>
                            <m:r>
                              <a:rPr lang="en-GB" sz="3200" b="0" i="1" smtClean="0">
                                <a:latin typeface="Cambria Math" panose="02040503050406030204" pitchFamily="18" charset="0"/>
                              </a:rPr>
                              <m:t>  </m:t>
                            </m:r>
                            <m:r>
                              <a:rPr lang="en-GB" sz="3200" i="1" smtClean="0">
                                <a:latin typeface="Cambria Math" panose="02040503050406030204" pitchFamily="18" charset="0"/>
                              </a:rPr>
                              <m:t>𝑖𝑓</m:t>
                            </m:r>
                            <m:r>
                              <a:rPr lang="en-GB" sz="3200" i="1" smtClean="0">
                                <a:latin typeface="Cambria Math" panose="02040503050406030204" pitchFamily="18" charset="0"/>
                              </a:rPr>
                              <m:t> </m:t>
                            </m:r>
                            <m:sSubSup>
                              <m:sSubSupPr>
                                <m:ctrlPr>
                                  <a:rPr lang="en-GB" sz="3200" i="1">
                                    <a:latin typeface="Cambria Math" panose="02040503050406030204" pitchFamily="18" charset="0"/>
                                  </a:rPr>
                                </m:ctrlPr>
                              </m:sSubSupPr>
                              <m:e>
                                <m:sSup>
                                  <m:sSupPr>
                                    <m:ctrlPr>
                                      <a:rPr lang="en-GB" sz="3200" i="1">
                                        <a:latin typeface="Cambria Math" panose="02040503050406030204" pitchFamily="18" charset="0"/>
                                      </a:rPr>
                                    </m:ctrlPr>
                                  </m:sSupPr>
                                  <m:e>
                                    <m:r>
                                      <a:rPr lang="en-GB" sz="3200" i="1">
                                        <a:latin typeface="Cambria Math" panose="02040503050406030204" pitchFamily="18" charset="0"/>
                                      </a:rPr>
                                      <m:t>𝑌</m:t>
                                    </m:r>
                                  </m:e>
                                  <m:sup>
                                    <m:r>
                                      <a:rPr lang="en-GB" sz="3200" i="1">
                                        <a:latin typeface="Cambria Math" panose="02040503050406030204" pitchFamily="18" charset="0"/>
                                      </a:rPr>
                                      <m:t> </m:t>
                                    </m:r>
                                  </m:sup>
                                </m:sSup>
                              </m:e>
                              <m:sub>
                                <m:r>
                                  <a:rPr lang="en-GB" sz="3200" i="1">
                                    <a:latin typeface="Cambria Math" panose="02040503050406030204" pitchFamily="18" charset="0"/>
                                  </a:rPr>
                                  <m:t>𝑖</m:t>
                                </m:r>
                              </m:sub>
                              <m:sup>
                                <m:r>
                                  <a:rPr lang="en-GB" sz="3200" i="1">
                                    <a:latin typeface="Cambria Math" panose="02040503050406030204" pitchFamily="18" charset="0"/>
                                  </a:rPr>
                                  <m:t>∗</m:t>
                                </m:r>
                              </m:sup>
                            </m:sSubSup>
                            <m:r>
                              <a:rPr lang="en-GB" sz="3200" i="1" smtClean="0">
                                <a:latin typeface="Cambria Math" panose="02040503050406030204" pitchFamily="18" charset="0"/>
                              </a:rPr>
                              <m:t>≤</m:t>
                            </m:r>
                            <m:r>
                              <a:rPr lang="en-GB" sz="3200" b="0" i="1" smtClean="0">
                                <a:latin typeface="Cambria Math" panose="02040503050406030204" pitchFamily="18" charset="0"/>
                              </a:rPr>
                              <m:t>0</m:t>
                            </m:r>
                          </m:e>
                        </m:eqArr>
                      </m:e>
                    </m:d>
                  </m:oMath>
                </a14:m>
                <a:r>
                  <a:rPr lang="en-GB" sz="3200" dirty="0" smtClean="0"/>
                  <a:t>		(2)</a:t>
                </a:r>
                <a:endParaRPr lang="en-GB" sz="3200" dirty="0"/>
              </a:p>
            </p:txBody>
          </p:sp>
        </mc:Choice>
        <mc:Fallback>
          <p:sp>
            <p:nvSpPr>
              <p:cNvPr id="19" name="TextBox 18"/>
              <p:cNvSpPr txBox="1">
                <a:spLocks noRot="1" noChangeAspect="1" noMove="1" noResize="1" noEditPoints="1" noAdjustHandles="1" noChangeArrowheads="1" noChangeShapeType="1" noTextEdit="1"/>
              </p:cNvSpPr>
              <p:nvPr/>
            </p:nvSpPr>
            <p:spPr>
              <a:xfrm>
                <a:off x="525792" y="27533047"/>
                <a:ext cx="14633997" cy="8265532"/>
              </a:xfrm>
              <a:prstGeom prst="rect">
                <a:avLst/>
              </a:prstGeom>
              <a:blipFill>
                <a:blip r:embed="rId9"/>
                <a:stretch>
                  <a:fillRect l="-999" t="-884" r="-416"/>
                </a:stretch>
              </a:blipFill>
            </p:spPr>
            <p:txBody>
              <a:bodyPr/>
              <a:lstStyle/>
              <a:p>
                <a:r>
                  <a:rPr lang="en-GB">
                    <a:noFill/>
                  </a:rPr>
                  <a:t> </a:t>
                </a:r>
              </a:p>
            </p:txBody>
          </p:sp>
        </mc:Fallback>
      </mc:AlternateContent>
      <p:sp>
        <p:nvSpPr>
          <p:cNvPr id="20" name="TextBox 19"/>
          <p:cNvSpPr txBox="1"/>
          <p:nvPr/>
        </p:nvSpPr>
        <p:spPr>
          <a:xfrm>
            <a:off x="525792" y="15929811"/>
            <a:ext cx="14585872" cy="7017306"/>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3400" b="1" dirty="0" smtClean="0"/>
              <a:t>Introduction</a:t>
            </a:r>
            <a:r>
              <a:rPr lang="en-GB" sz="3200" dirty="0" smtClean="0"/>
              <a:t> </a:t>
            </a:r>
          </a:p>
          <a:p>
            <a:pPr marL="571500" indent="-571500">
              <a:buFont typeface="Wingdings" panose="05000000000000000000" pitchFamily="2" charset="2"/>
              <a:buChar char="q"/>
            </a:pPr>
            <a:r>
              <a:rPr lang="en-GB" sz="3200" dirty="0"/>
              <a:t>Agriculture remains a major sector of the Nigerian economy and serves as a major source of </a:t>
            </a:r>
            <a:r>
              <a:rPr lang="en-GB" sz="3200" dirty="0" smtClean="0"/>
              <a:t>livelihood </a:t>
            </a:r>
            <a:r>
              <a:rPr lang="en-GB" sz="3200" dirty="0"/>
              <a:t>for households </a:t>
            </a:r>
            <a:r>
              <a:rPr lang="en-US" sz="3200" dirty="0"/>
              <a:t>(FAO, </a:t>
            </a:r>
            <a:r>
              <a:rPr lang="en-US" sz="3200" dirty="0" smtClean="0"/>
              <a:t>2019</a:t>
            </a:r>
            <a:r>
              <a:rPr lang="en-US" sz="3200" dirty="0" smtClean="0"/>
              <a:t>)</a:t>
            </a:r>
            <a:endParaRPr lang="en-US" sz="3200" dirty="0" smtClean="0"/>
          </a:p>
          <a:p>
            <a:pPr marL="571500" indent="-571500">
              <a:buFont typeface="Wingdings" panose="05000000000000000000" pitchFamily="2" charset="2"/>
              <a:buChar char="q"/>
            </a:pPr>
            <a:r>
              <a:rPr lang="en-US" sz="3200" dirty="0"/>
              <a:t>F</a:t>
            </a:r>
            <a:r>
              <a:rPr lang="en-GB" sz="3200" dirty="0" err="1" smtClean="0"/>
              <a:t>ood</a:t>
            </a:r>
            <a:r>
              <a:rPr lang="en-GB" sz="3200" dirty="0" smtClean="0"/>
              <a:t> </a:t>
            </a:r>
            <a:r>
              <a:rPr lang="en-GB" sz="3200" dirty="0" smtClean="0"/>
              <a:t>are mostly produced by organic </a:t>
            </a:r>
            <a:r>
              <a:rPr lang="en-GB" sz="3200" dirty="0" smtClean="0"/>
              <a:t>or </a:t>
            </a:r>
            <a:r>
              <a:rPr lang="en-GB" sz="3200" dirty="0" smtClean="0"/>
              <a:t>inorganic methods</a:t>
            </a:r>
          </a:p>
          <a:p>
            <a:pPr marL="571500" indent="-571500">
              <a:buFont typeface="Wingdings" panose="05000000000000000000" pitchFamily="2" charset="2"/>
              <a:buChar char="q"/>
            </a:pPr>
            <a:r>
              <a:rPr lang="en-GB" sz="3200" dirty="0" smtClean="0"/>
              <a:t>Organic </a:t>
            </a:r>
            <a:r>
              <a:rPr lang="en-GB" sz="3200" dirty="0"/>
              <a:t>farming entails using indigenous knowledge, local and available resource, low and inexpensive input for agricultural production </a:t>
            </a:r>
            <a:endParaRPr lang="en-GB" sz="3200" dirty="0" smtClean="0"/>
          </a:p>
          <a:p>
            <a:pPr marL="571500" indent="-571500">
              <a:buFont typeface="Wingdings" panose="05000000000000000000" pitchFamily="2" charset="2"/>
              <a:buChar char="q"/>
            </a:pPr>
            <a:r>
              <a:rPr lang="en-GB" sz="3200" dirty="0" smtClean="0"/>
              <a:t>Organic farming also improves farmers’ </a:t>
            </a:r>
            <a:r>
              <a:rPr lang="en-GB" sz="3200" dirty="0"/>
              <a:t>income from sales of organic products given its </a:t>
            </a:r>
            <a:r>
              <a:rPr lang="en-GB" sz="3200" dirty="0" smtClean="0"/>
              <a:t>high premium </a:t>
            </a:r>
            <a:r>
              <a:rPr lang="en-GB" sz="3200" dirty="0"/>
              <a:t>price</a:t>
            </a:r>
            <a:endParaRPr lang="en-GB" sz="3200" dirty="0" smtClean="0"/>
          </a:p>
          <a:p>
            <a:pPr marL="571500" indent="-571500">
              <a:buFont typeface="Wingdings" panose="05000000000000000000" pitchFamily="2" charset="2"/>
              <a:buChar char="q"/>
            </a:pPr>
            <a:r>
              <a:rPr lang="en-GB" sz="3200" dirty="0" smtClean="0"/>
              <a:t>While inorganic </a:t>
            </a:r>
            <a:r>
              <a:rPr lang="en-GB" sz="3200" dirty="0"/>
              <a:t>farming involves the use of </a:t>
            </a:r>
            <a:r>
              <a:rPr lang="en-GB" sz="3200" dirty="0" smtClean="0"/>
              <a:t>agrochemicals and inorganic </a:t>
            </a:r>
            <a:r>
              <a:rPr lang="en-GB" sz="3200" dirty="0"/>
              <a:t>fertilizers </a:t>
            </a:r>
            <a:r>
              <a:rPr lang="en-GB" sz="3200" dirty="0" smtClean="0"/>
              <a:t>for food </a:t>
            </a:r>
            <a:r>
              <a:rPr lang="en-GB" sz="3200" dirty="0"/>
              <a:t>production (</a:t>
            </a:r>
            <a:r>
              <a:rPr lang="en-GB" sz="3200" dirty="0" err="1"/>
              <a:t>Kutama</a:t>
            </a:r>
            <a:r>
              <a:rPr lang="en-GB" sz="3200" dirty="0"/>
              <a:t> et al., 2013).</a:t>
            </a:r>
            <a:endParaRPr lang="en-GB" sz="3200" dirty="0" smtClean="0"/>
          </a:p>
          <a:p>
            <a:pPr marL="685800" indent="-685800">
              <a:buFont typeface="Wingdings" panose="05000000000000000000" pitchFamily="2" charset="2"/>
              <a:buChar char="q"/>
            </a:pPr>
            <a:r>
              <a:rPr lang="en-GB" sz="3200" dirty="0" smtClean="0"/>
              <a:t>Inorganic methods has economic implications as it is usually associated with high cost of input, low productivity, and  low income for farmers  (FAO, 2019)</a:t>
            </a:r>
          </a:p>
          <a:p>
            <a:pPr marL="685800" indent="-685800">
              <a:buFont typeface="Wingdings" panose="05000000000000000000" pitchFamily="2" charset="2"/>
              <a:buChar char="q"/>
            </a:pPr>
            <a:r>
              <a:rPr lang="en-GB" sz="3200" dirty="0" smtClean="0"/>
              <a:t>However, organic </a:t>
            </a:r>
            <a:r>
              <a:rPr lang="en-GB" sz="3200" dirty="0"/>
              <a:t>agriculture has the ability to improve farmers’ </a:t>
            </a:r>
            <a:r>
              <a:rPr lang="en-GB" sz="3200" dirty="0" smtClean="0"/>
              <a:t>productivity and economic wellbeing </a:t>
            </a:r>
            <a:r>
              <a:rPr lang="en-US" sz="3200" dirty="0"/>
              <a:t>(Gama &amp; </a:t>
            </a:r>
            <a:r>
              <a:rPr lang="en-US" sz="3200" dirty="0" err="1"/>
              <a:t>Millinga</a:t>
            </a:r>
            <a:r>
              <a:rPr lang="en-US" sz="3200" dirty="0"/>
              <a:t>, 2019</a:t>
            </a:r>
            <a:r>
              <a:rPr lang="en-US" sz="3200" dirty="0" smtClean="0"/>
              <a:t>)</a:t>
            </a:r>
            <a:endParaRPr lang="en-GB" sz="3200" dirty="0"/>
          </a:p>
        </p:txBody>
      </p:sp>
      <p:sp>
        <p:nvSpPr>
          <p:cNvPr id="22" name="TextBox 21"/>
          <p:cNvSpPr txBox="1"/>
          <p:nvPr/>
        </p:nvSpPr>
        <p:spPr>
          <a:xfrm>
            <a:off x="15172634" y="15887607"/>
            <a:ext cx="14232546" cy="58477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3200" b="1" dirty="0" smtClean="0"/>
              <a:t>Table 1: </a:t>
            </a:r>
            <a:r>
              <a:rPr lang="en-GB" sz="3200" b="1" smtClean="0"/>
              <a:t>Efficiency levels for </a:t>
            </a:r>
            <a:r>
              <a:rPr lang="en-GB" sz="3200" b="1" dirty="0" smtClean="0"/>
              <a:t>organic and inorganic farmers </a:t>
            </a:r>
            <a:endParaRPr lang="en-GB" sz="3200" b="1" dirty="0"/>
          </a:p>
        </p:txBody>
      </p:sp>
      <p:sp>
        <p:nvSpPr>
          <p:cNvPr id="23" name="TextBox 22"/>
          <p:cNvSpPr txBox="1"/>
          <p:nvPr/>
        </p:nvSpPr>
        <p:spPr>
          <a:xfrm>
            <a:off x="15172630" y="20482143"/>
            <a:ext cx="14232547" cy="58477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3200" b="1" dirty="0" smtClean="0"/>
              <a:t>Table 2: Factors affecting Economic Efficiency for organic tomato farmers </a:t>
            </a:r>
            <a:endParaRPr lang="en-GB" sz="3200" b="1" dirty="0"/>
          </a:p>
        </p:txBody>
      </p:sp>
      <p:sp>
        <p:nvSpPr>
          <p:cNvPr id="24" name="TextBox 23"/>
          <p:cNvSpPr txBox="1"/>
          <p:nvPr/>
        </p:nvSpPr>
        <p:spPr>
          <a:xfrm>
            <a:off x="15172630" y="19983819"/>
            <a:ext cx="14232548" cy="584775"/>
          </a:xfrm>
          <a:prstGeom prst="rect">
            <a:avLst/>
          </a:prstGeom>
          <a:noFill/>
        </p:spPr>
        <p:txBody>
          <a:bodyPr wrap="square" rtlCol="0">
            <a:spAutoFit/>
          </a:bodyPr>
          <a:lstStyle/>
          <a:p>
            <a:r>
              <a:rPr lang="en-GB" sz="3200" dirty="0" smtClean="0"/>
              <a:t>Source: Field survey, 2021                                  </a:t>
            </a:r>
            <a:endParaRPr lang="en-GB" sz="3200" dirty="0"/>
          </a:p>
        </p:txBody>
      </p:sp>
      <p:sp>
        <p:nvSpPr>
          <p:cNvPr id="25" name="TextBox 24"/>
          <p:cNvSpPr txBox="1"/>
          <p:nvPr/>
        </p:nvSpPr>
        <p:spPr>
          <a:xfrm>
            <a:off x="525791" y="36113199"/>
            <a:ext cx="14633998" cy="452431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3200" b="1" dirty="0" smtClean="0"/>
              <a:t>Results and discussion</a:t>
            </a:r>
          </a:p>
          <a:p>
            <a:pPr marL="571500" indent="-571500">
              <a:buFont typeface="Wingdings" panose="05000000000000000000" pitchFamily="2" charset="2"/>
              <a:buChar char="q"/>
            </a:pPr>
            <a:r>
              <a:rPr lang="en-GB" sz="3200" dirty="0"/>
              <a:t>Technical efficiencies of organic and inorganic tomato farming was 86% and 84% </a:t>
            </a:r>
            <a:r>
              <a:rPr lang="en-GB" sz="3200" dirty="0" smtClean="0"/>
              <a:t>respectively as shown in Table 1 </a:t>
            </a:r>
          </a:p>
          <a:p>
            <a:pPr marL="571500" indent="-571500">
              <a:buFont typeface="Wingdings" panose="05000000000000000000" pitchFamily="2" charset="2"/>
              <a:buChar char="q"/>
            </a:pPr>
            <a:r>
              <a:rPr lang="en-GB" sz="3200" dirty="0" smtClean="0"/>
              <a:t>Allocative </a:t>
            </a:r>
            <a:r>
              <a:rPr lang="en-GB" sz="3200" dirty="0"/>
              <a:t>efficiencies of organic and inorganic tomato farming was 78% and 72% </a:t>
            </a:r>
            <a:r>
              <a:rPr lang="en-GB" sz="3200" dirty="0" smtClean="0"/>
              <a:t>respectively </a:t>
            </a:r>
            <a:r>
              <a:rPr lang="en-GB" sz="3200" dirty="0"/>
              <a:t>as shown in Table 1</a:t>
            </a:r>
            <a:endParaRPr lang="en-GB" sz="3200" dirty="0" smtClean="0"/>
          </a:p>
          <a:p>
            <a:pPr marL="571500" indent="-571500">
              <a:buFont typeface="Wingdings" panose="05000000000000000000" pitchFamily="2" charset="2"/>
              <a:buChar char="q"/>
            </a:pPr>
            <a:r>
              <a:rPr lang="en-GB" sz="3200" dirty="0" smtClean="0"/>
              <a:t>Economic  </a:t>
            </a:r>
            <a:r>
              <a:rPr lang="en-GB" sz="3200" dirty="0"/>
              <a:t>efficiencies of organic and inorganic tomato farming was 67% and 59</a:t>
            </a:r>
            <a:r>
              <a:rPr lang="en-GB" sz="3200" dirty="0" smtClean="0"/>
              <a:t>%</a:t>
            </a:r>
            <a:r>
              <a:rPr lang="en-GB" sz="3200" dirty="0"/>
              <a:t> as shown in Table 1</a:t>
            </a:r>
            <a:endParaRPr lang="en-GB" sz="3200" b="1" dirty="0" smtClean="0"/>
          </a:p>
          <a:p>
            <a:pPr marL="571500" indent="-571500">
              <a:buFont typeface="Wingdings" panose="05000000000000000000" pitchFamily="2" charset="2"/>
              <a:buChar char="q"/>
            </a:pPr>
            <a:r>
              <a:rPr lang="en-GB" sz="3200" dirty="0"/>
              <a:t>Years of schooling and experience positively </a:t>
            </a:r>
            <a:r>
              <a:rPr lang="en-GB" sz="3200" dirty="0" smtClean="0"/>
              <a:t>influenced </a:t>
            </a:r>
            <a:r>
              <a:rPr lang="en-GB" sz="3200" dirty="0"/>
              <a:t>the economic efficiency </a:t>
            </a:r>
            <a:r>
              <a:rPr lang="en-GB" sz="3200" dirty="0" smtClean="0"/>
              <a:t>level</a:t>
            </a:r>
            <a:r>
              <a:rPr lang="en-GB" sz="3200" dirty="0"/>
              <a:t> as shown in Table </a:t>
            </a:r>
            <a:r>
              <a:rPr lang="en-GB" sz="3200" dirty="0" smtClean="0"/>
              <a:t>2</a:t>
            </a:r>
          </a:p>
        </p:txBody>
      </p:sp>
      <p:sp>
        <p:nvSpPr>
          <p:cNvPr id="27" name="TextBox 26"/>
          <p:cNvSpPr txBox="1"/>
          <p:nvPr/>
        </p:nvSpPr>
        <p:spPr>
          <a:xfrm>
            <a:off x="15172630" y="30751006"/>
            <a:ext cx="14293514" cy="584775"/>
          </a:xfrm>
          <a:prstGeom prst="rect">
            <a:avLst/>
          </a:prstGeom>
          <a:noFill/>
        </p:spPr>
        <p:txBody>
          <a:bodyPr wrap="square" rtlCol="0">
            <a:spAutoFit/>
          </a:bodyPr>
          <a:lstStyle/>
          <a:p>
            <a:r>
              <a:rPr lang="en-GB" sz="3200" dirty="0" smtClean="0"/>
              <a:t>Source: Field survey, 2021                                  </a:t>
            </a:r>
            <a:endParaRPr lang="en-GB" sz="3200" dirty="0"/>
          </a:p>
        </p:txBody>
      </p:sp>
      <p:pic>
        <p:nvPicPr>
          <p:cNvPr id="28" name="Picture 2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56957" y="898120"/>
            <a:ext cx="7722349" cy="5138937"/>
          </a:xfrm>
          <a:prstGeom prst="rect">
            <a:avLst/>
          </a:prstGeom>
        </p:spPr>
      </p:pic>
    </p:spTree>
    <p:extLst>
      <p:ext uri="{BB962C8B-B14F-4D97-AF65-F5344CB8AC3E}">
        <p14:creationId xmlns:p14="http://schemas.microsoft.com/office/powerpoint/2010/main" val="4231425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TotalTime>
  <Words>1074</Words>
  <Application>Microsoft Office PowerPoint</Application>
  <PresentationFormat>Custom</PresentationFormat>
  <Paragraphs>117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Cambria Math</vt:lpstr>
      <vt:lpstr>Times New Roman</vt:lpstr>
      <vt:lpstr>Wingdings</vt:lpstr>
      <vt:lpstr>Office Theme</vt:lpstr>
      <vt:lpstr> ECONOMIC EFFICIENCY COMPARISON BETWEEN ORGANIC AND INORGANIC  TOMATO FARMERS IN SOUTH-WEST NIGERIA  Familusi, L. C.1, Edriss A.1, Phiri, M. A. R.1, Kazembe, J.1, Onoja, A. O.2 1. Lilongwe University of Agriculture and Natural Resource, Bunda College Campus,  P. O. Box 219, Lilongwe, Malawi 2. University of Port Harcourt, East-West Road Choba, PMB 5323, Port Harcourt, Nigeria E-mail: linda.familusi@uniport.edu.ng</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hvkhvkhcgcdg</dc:title>
  <dc:creator>Linda Familusi</dc:creator>
  <cp:lastModifiedBy>Linda Familusi</cp:lastModifiedBy>
  <cp:revision>40</cp:revision>
  <dcterms:created xsi:type="dcterms:W3CDTF">2021-06-28T17:40:15Z</dcterms:created>
  <dcterms:modified xsi:type="dcterms:W3CDTF">2021-06-29T08:24:47Z</dcterms:modified>
</cp:coreProperties>
</file>