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54C04-824B-4CC0-9A3A-3771B1A3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E5132D6-5DEA-4875-9CAC-40F6A190B60E}">
      <dgm:prSet phldrT="[Text]"/>
      <dgm:spPr/>
      <dgm:t>
        <a:bodyPr/>
        <a:lstStyle/>
        <a:p>
          <a:r>
            <a:rPr lang="en-GB" dirty="0"/>
            <a:t>Documentary Analysis</a:t>
          </a:r>
        </a:p>
      </dgm:t>
    </dgm:pt>
    <dgm:pt modelId="{2363C454-794E-48B6-B4F7-859DEDB74EA0}" type="parTrans" cxnId="{8C6D2647-A1BE-4D70-8EC6-D993AFEFEA9D}">
      <dgm:prSet/>
      <dgm:spPr/>
      <dgm:t>
        <a:bodyPr/>
        <a:lstStyle/>
        <a:p>
          <a:endParaRPr lang="en-GB"/>
        </a:p>
      </dgm:t>
    </dgm:pt>
    <dgm:pt modelId="{84918204-098B-4E94-A862-8D44542857A7}" type="sibTrans" cxnId="{8C6D2647-A1BE-4D70-8EC6-D993AFEFEA9D}">
      <dgm:prSet/>
      <dgm:spPr/>
      <dgm:t>
        <a:bodyPr/>
        <a:lstStyle/>
        <a:p>
          <a:endParaRPr lang="en-GB"/>
        </a:p>
      </dgm:t>
    </dgm:pt>
    <dgm:pt modelId="{16421EBE-561B-4BD1-A7DC-F226211D2CD9}">
      <dgm:prSet phldrT="[Text]"/>
      <dgm:spPr/>
      <dgm:t>
        <a:bodyPr/>
        <a:lstStyle/>
        <a:p>
          <a:r>
            <a:rPr lang="en-GB" dirty="0"/>
            <a:t>Observation</a:t>
          </a:r>
        </a:p>
      </dgm:t>
    </dgm:pt>
    <dgm:pt modelId="{131342B9-ABA3-4D9E-A2AE-69E7EF17D8D2}" type="parTrans" cxnId="{0018D196-CC30-4029-BA61-685F5FC0CD45}">
      <dgm:prSet/>
      <dgm:spPr/>
      <dgm:t>
        <a:bodyPr/>
        <a:lstStyle/>
        <a:p>
          <a:endParaRPr lang="en-GB"/>
        </a:p>
      </dgm:t>
    </dgm:pt>
    <dgm:pt modelId="{FA43926B-F96C-403A-9737-64110ED4F20E}" type="sibTrans" cxnId="{0018D196-CC30-4029-BA61-685F5FC0CD45}">
      <dgm:prSet/>
      <dgm:spPr/>
      <dgm:t>
        <a:bodyPr/>
        <a:lstStyle/>
        <a:p>
          <a:endParaRPr lang="en-GB"/>
        </a:p>
      </dgm:t>
    </dgm:pt>
    <dgm:pt modelId="{AE42F925-90B7-4B99-A140-E4295457C771}">
      <dgm:prSet phldrT="[Text]"/>
      <dgm:spPr/>
      <dgm:t>
        <a:bodyPr/>
        <a:lstStyle/>
        <a:p>
          <a:r>
            <a:rPr lang="en-GB" dirty="0"/>
            <a:t> Focus groups</a:t>
          </a:r>
        </a:p>
      </dgm:t>
    </dgm:pt>
    <dgm:pt modelId="{2D068387-AF2F-4511-B2F3-9296D930A097}" type="parTrans" cxnId="{3163A832-59C5-4AE7-9384-311EDF84A42C}">
      <dgm:prSet/>
      <dgm:spPr/>
      <dgm:t>
        <a:bodyPr/>
        <a:lstStyle/>
        <a:p>
          <a:endParaRPr lang="en-GB"/>
        </a:p>
      </dgm:t>
    </dgm:pt>
    <dgm:pt modelId="{D133BF8C-47B3-453E-BE66-EF89D67A143C}" type="sibTrans" cxnId="{3163A832-59C5-4AE7-9384-311EDF84A42C}">
      <dgm:prSet/>
      <dgm:spPr/>
      <dgm:t>
        <a:bodyPr/>
        <a:lstStyle/>
        <a:p>
          <a:endParaRPr lang="en-GB"/>
        </a:p>
      </dgm:t>
    </dgm:pt>
    <dgm:pt modelId="{7C7D4611-935D-45DB-A7DA-AF6437BFC8AD}">
      <dgm:prSet/>
      <dgm:spPr/>
      <dgm:t>
        <a:bodyPr/>
        <a:lstStyle/>
        <a:p>
          <a:r>
            <a:rPr lang="en-GB"/>
            <a:t>Semi-structured Interviews </a:t>
          </a:r>
        </a:p>
      </dgm:t>
    </dgm:pt>
    <dgm:pt modelId="{37141F8E-A1E4-414A-975E-28026D090EC7}" type="parTrans" cxnId="{56FA8181-D289-4CA8-968F-998B7D5BBD08}">
      <dgm:prSet/>
      <dgm:spPr/>
      <dgm:t>
        <a:bodyPr/>
        <a:lstStyle/>
        <a:p>
          <a:endParaRPr lang="en-GB"/>
        </a:p>
      </dgm:t>
    </dgm:pt>
    <dgm:pt modelId="{7F2A5EC8-F036-4A18-B366-C5FA134EEFE2}" type="sibTrans" cxnId="{56FA8181-D289-4CA8-968F-998B7D5BBD08}">
      <dgm:prSet/>
      <dgm:spPr/>
      <dgm:t>
        <a:bodyPr/>
        <a:lstStyle/>
        <a:p>
          <a:endParaRPr lang="en-GB"/>
        </a:p>
      </dgm:t>
    </dgm:pt>
    <dgm:pt modelId="{D449D1AE-BE80-42B3-AF26-453A89DEF1F1}" type="pres">
      <dgm:prSet presAssocID="{BBC54C04-824B-4CC0-9A3A-3771B1A3563F}" presName="Name0" presStyleCnt="0">
        <dgm:presLayoutVars>
          <dgm:dir/>
          <dgm:resizeHandles val="exact"/>
        </dgm:presLayoutVars>
      </dgm:prSet>
      <dgm:spPr/>
    </dgm:pt>
    <dgm:pt modelId="{750973DA-AB73-4385-B04E-40768C9648D6}" type="pres">
      <dgm:prSet presAssocID="{FE5132D6-5DEA-4875-9CAC-40F6A190B60E}" presName="node" presStyleLbl="node1" presStyleIdx="0" presStyleCnt="4">
        <dgm:presLayoutVars>
          <dgm:bulletEnabled val="1"/>
        </dgm:presLayoutVars>
      </dgm:prSet>
      <dgm:spPr/>
    </dgm:pt>
    <dgm:pt modelId="{1A410DE1-45F6-462C-8922-A5A3AD98C057}" type="pres">
      <dgm:prSet presAssocID="{84918204-098B-4E94-A862-8D44542857A7}" presName="sibTrans" presStyleLbl="sibTrans2D1" presStyleIdx="0" presStyleCnt="3"/>
      <dgm:spPr/>
    </dgm:pt>
    <dgm:pt modelId="{EADE057A-19BD-483E-A3FD-799ADC8AC85C}" type="pres">
      <dgm:prSet presAssocID="{84918204-098B-4E94-A862-8D44542857A7}" presName="connectorText" presStyleLbl="sibTrans2D1" presStyleIdx="0" presStyleCnt="3"/>
      <dgm:spPr/>
    </dgm:pt>
    <dgm:pt modelId="{6B3E8AC3-7819-4291-A54A-072F87338F81}" type="pres">
      <dgm:prSet presAssocID="{16421EBE-561B-4BD1-A7DC-F226211D2CD9}" presName="node" presStyleLbl="node1" presStyleIdx="1" presStyleCnt="4">
        <dgm:presLayoutVars>
          <dgm:bulletEnabled val="1"/>
        </dgm:presLayoutVars>
      </dgm:prSet>
      <dgm:spPr/>
    </dgm:pt>
    <dgm:pt modelId="{9C9D2D56-F5D9-4018-B844-531726070553}" type="pres">
      <dgm:prSet presAssocID="{FA43926B-F96C-403A-9737-64110ED4F20E}" presName="sibTrans" presStyleLbl="sibTrans2D1" presStyleIdx="1" presStyleCnt="3"/>
      <dgm:spPr/>
    </dgm:pt>
    <dgm:pt modelId="{B677E6B4-5FB7-4DB2-AA7F-F84EF6125219}" type="pres">
      <dgm:prSet presAssocID="{FA43926B-F96C-403A-9737-64110ED4F20E}" presName="connectorText" presStyleLbl="sibTrans2D1" presStyleIdx="1" presStyleCnt="3"/>
      <dgm:spPr/>
    </dgm:pt>
    <dgm:pt modelId="{16534EBD-C359-4DF8-913B-F906AF0388D3}" type="pres">
      <dgm:prSet presAssocID="{7C7D4611-935D-45DB-A7DA-AF6437BFC8AD}" presName="node" presStyleLbl="node1" presStyleIdx="2" presStyleCnt="4">
        <dgm:presLayoutVars>
          <dgm:bulletEnabled val="1"/>
        </dgm:presLayoutVars>
      </dgm:prSet>
      <dgm:spPr/>
    </dgm:pt>
    <dgm:pt modelId="{5A426B32-8D35-4E19-9043-AFF02751FA07}" type="pres">
      <dgm:prSet presAssocID="{7F2A5EC8-F036-4A18-B366-C5FA134EEFE2}" presName="sibTrans" presStyleLbl="sibTrans2D1" presStyleIdx="2" presStyleCnt="3"/>
      <dgm:spPr/>
    </dgm:pt>
    <dgm:pt modelId="{52E1CE11-FA9B-4AC7-865F-0F6B72DFB8CD}" type="pres">
      <dgm:prSet presAssocID="{7F2A5EC8-F036-4A18-B366-C5FA134EEFE2}" presName="connectorText" presStyleLbl="sibTrans2D1" presStyleIdx="2" presStyleCnt="3"/>
      <dgm:spPr/>
    </dgm:pt>
    <dgm:pt modelId="{EC232316-31EC-4B1A-9F5C-4BB6453081FD}" type="pres">
      <dgm:prSet presAssocID="{AE42F925-90B7-4B99-A140-E4295457C771}" presName="node" presStyleLbl="node1" presStyleIdx="3" presStyleCnt="4">
        <dgm:presLayoutVars>
          <dgm:bulletEnabled val="1"/>
        </dgm:presLayoutVars>
      </dgm:prSet>
      <dgm:spPr/>
    </dgm:pt>
  </dgm:ptLst>
  <dgm:cxnLst>
    <dgm:cxn modelId="{73ADB306-2468-4E0E-A35C-557413A44079}" type="presOf" srcId="{FA43926B-F96C-403A-9737-64110ED4F20E}" destId="{9C9D2D56-F5D9-4018-B844-531726070553}" srcOrd="0" destOrd="0" presId="urn:microsoft.com/office/officeart/2005/8/layout/process1"/>
    <dgm:cxn modelId="{26742721-C4EC-4680-A2F3-913960A5F9FA}" type="presOf" srcId="{BBC54C04-824B-4CC0-9A3A-3771B1A3563F}" destId="{D449D1AE-BE80-42B3-AF26-453A89DEF1F1}" srcOrd="0" destOrd="0" presId="urn:microsoft.com/office/officeart/2005/8/layout/process1"/>
    <dgm:cxn modelId="{361DD429-F7A3-4E2C-B9F1-36EDC264F653}" type="presOf" srcId="{7F2A5EC8-F036-4A18-B366-C5FA134EEFE2}" destId="{5A426B32-8D35-4E19-9043-AFF02751FA07}" srcOrd="0" destOrd="0" presId="urn:microsoft.com/office/officeart/2005/8/layout/process1"/>
    <dgm:cxn modelId="{3163A832-59C5-4AE7-9384-311EDF84A42C}" srcId="{BBC54C04-824B-4CC0-9A3A-3771B1A3563F}" destId="{AE42F925-90B7-4B99-A140-E4295457C771}" srcOrd="3" destOrd="0" parTransId="{2D068387-AF2F-4511-B2F3-9296D930A097}" sibTransId="{D133BF8C-47B3-453E-BE66-EF89D67A143C}"/>
    <dgm:cxn modelId="{282B0038-9513-42F9-AB55-288084B8B23A}" type="presOf" srcId="{16421EBE-561B-4BD1-A7DC-F226211D2CD9}" destId="{6B3E8AC3-7819-4291-A54A-072F87338F81}" srcOrd="0" destOrd="0" presId="urn:microsoft.com/office/officeart/2005/8/layout/process1"/>
    <dgm:cxn modelId="{43735E41-FE8E-4566-9AA3-DD3C7A8AE899}" type="presOf" srcId="{AE42F925-90B7-4B99-A140-E4295457C771}" destId="{EC232316-31EC-4B1A-9F5C-4BB6453081FD}" srcOrd="0" destOrd="0" presId="urn:microsoft.com/office/officeart/2005/8/layout/process1"/>
    <dgm:cxn modelId="{8C6D2647-A1BE-4D70-8EC6-D993AFEFEA9D}" srcId="{BBC54C04-824B-4CC0-9A3A-3771B1A3563F}" destId="{FE5132D6-5DEA-4875-9CAC-40F6A190B60E}" srcOrd="0" destOrd="0" parTransId="{2363C454-794E-48B6-B4F7-859DEDB74EA0}" sibTransId="{84918204-098B-4E94-A862-8D44542857A7}"/>
    <dgm:cxn modelId="{FF901453-5237-4C69-A766-087F2C3F8086}" type="presOf" srcId="{FA43926B-F96C-403A-9737-64110ED4F20E}" destId="{B677E6B4-5FB7-4DB2-AA7F-F84EF6125219}" srcOrd="1" destOrd="0" presId="urn:microsoft.com/office/officeart/2005/8/layout/process1"/>
    <dgm:cxn modelId="{A4C2DF53-1177-4792-B46C-F44537897326}" type="presOf" srcId="{7F2A5EC8-F036-4A18-B366-C5FA134EEFE2}" destId="{52E1CE11-FA9B-4AC7-865F-0F6B72DFB8CD}" srcOrd="1" destOrd="0" presId="urn:microsoft.com/office/officeart/2005/8/layout/process1"/>
    <dgm:cxn modelId="{56FA8181-D289-4CA8-968F-998B7D5BBD08}" srcId="{BBC54C04-824B-4CC0-9A3A-3771B1A3563F}" destId="{7C7D4611-935D-45DB-A7DA-AF6437BFC8AD}" srcOrd="2" destOrd="0" parTransId="{37141F8E-A1E4-414A-975E-28026D090EC7}" sibTransId="{7F2A5EC8-F036-4A18-B366-C5FA134EEFE2}"/>
    <dgm:cxn modelId="{0018D196-CC30-4029-BA61-685F5FC0CD45}" srcId="{BBC54C04-824B-4CC0-9A3A-3771B1A3563F}" destId="{16421EBE-561B-4BD1-A7DC-F226211D2CD9}" srcOrd="1" destOrd="0" parTransId="{131342B9-ABA3-4D9E-A2AE-69E7EF17D8D2}" sibTransId="{FA43926B-F96C-403A-9737-64110ED4F20E}"/>
    <dgm:cxn modelId="{9B51FDB6-485D-4AE0-BF4E-BCB2B19F09B9}" type="presOf" srcId="{7C7D4611-935D-45DB-A7DA-AF6437BFC8AD}" destId="{16534EBD-C359-4DF8-913B-F906AF0388D3}" srcOrd="0" destOrd="0" presId="urn:microsoft.com/office/officeart/2005/8/layout/process1"/>
    <dgm:cxn modelId="{170E58CF-FAE3-4D70-88E9-369D8C8CEF87}" type="presOf" srcId="{84918204-098B-4E94-A862-8D44542857A7}" destId="{1A410DE1-45F6-462C-8922-A5A3AD98C057}" srcOrd="0" destOrd="0" presId="urn:microsoft.com/office/officeart/2005/8/layout/process1"/>
    <dgm:cxn modelId="{D00C09EC-75B3-45E5-987C-98EDE08ED7B5}" type="presOf" srcId="{84918204-098B-4E94-A862-8D44542857A7}" destId="{EADE057A-19BD-483E-A3FD-799ADC8AC85C}" srcOrd="1" destOrd="0" presId="urn:microsoft.com/office/officeart/2005/8/layout/process1"/>
    <dgm:cxn modelId="{1B5CD2F7-FE1E-4E34-A28B-854016D4F3DB}" type="presOf" srcId="{FE5132D6-5DEA-4875-9CAC-40F6A190B60E}" destId="{750973DA-AB73-4385-B04E-40768C9648D6}" srcOrd="0" destOrd="0" presId="urn:microsoft.com/office/officeart/2005/8/layout/process1"/>
    <dgm:cxn modelId="{E1EF5B97-A8DD-47DA-9B30-A5E22E168EEB}" type="presParOf" srcId="{D449D1AE-BE80-42B3-AF26-453A89DEF1F1}" destId="{750973DA-AB73-4385-B04E-40768C9648D6}" srcOrd="0" destOrd="0" presId="urn:microsoft.com/office/officeart/2005/8/layout/process1"/>
    <dgm:cxn modelId="{3EC60FDA-321A-4121-B243-5274CE5FB4D7}" type="presParOf" srcId="{D449D1AE-BE80-42B3-AF26-453A89DEF1F1}" destId="{1A410DE1-45F6-462C-8922-A5A3AD98C057}" srcOrd="1" destOrd="0" presId="urn:microsoft.com/office/officeart/2005/8/layout/process1"/>
    <dgm:cxn modelId="{B2D6588A-B0EA-4131-B441-66C6C1C495AA}" type="presParOf" srcId="{1A410DE1-45F6-462C-8922-A5A3AD98C057}" destId="{EADE057A-19BD-483E-A3FD-799ADC8AC85C}" srcOrd="0" destOrd="0" presId="urn:microsoft.com/office/officeart/2005/8/layout/process1"/>
    <dgm:cxn modelId="{A7C0F366-5BA6-4A75-99CC-C2A74BE59827}" type="presParOf" srcId="{D449D1AE-BE80-42B3-AF26-453A89DEF1F1}" destId="{6B3E8AC3-7819-4291-A54A-072F87338F81}" srcOrd="2" destOrd="0" presId="urn:microsoft.com/office/officeart/2005/8/layout/process1"/>
    <dgm:cxn modelId="{E31E640E-388E-4CF4-959C-C7E90C8EB110}" type="presParOf" srcId="{D449D1AE-BE80-42B3-AF26-453A89DEF1F1}" destId="{9C9D2D56-F5D9-4018-B844-531726070553}" srcOrd="3" destOrd="0" presId="urn:microsoft.com/office/officeart/2005/8/layout/process1"/>
    <dgm:cxn modelId="{A4D774D4-5A7F-404A-BFE7-610D8D378B77}" type="presParOf" srcId="{9C9D2D56-F5D9-4018-B844-531726070553}" destId="{B677E6B4-5FB7-4DB2-AA7F-F84EF6125219}" srcOrd="0" destOrd="0" presId="urn:microsoft.com/office/officeart/2005/8/layout/process1"/>
    <dgm:cxn modelId="{8B7E2BB8-BBFC-4C31-81C6-A4ECB6DE52AC}" type="presParOf" srcId="{D449D1AE-BE80-42B3-AF26-453A89DEF1F1}" destId="{16534EBD-C359-4DF8-913B-F906AF0388D3}" srcOrd="4" destOrd="0" presId="urn:microsoft.com/office/officeart/2005/8/layout/process1"/>
    <dgm:cxn modelId="{591EFE22-4574-4910-B38B-C6340BFC2B2D}" type="presParOf" srcId="{D449D1AE-BE80-42B3-AF26-453A89DEF1F1}" destId="{5A426B32-8D35-4E19-9043-AFF02751FA07}" srcOrd="5" destOrd="0" presId="urn:microsoft.com/office/officeart/2005/8/layout/process1"/>
    <dgm:cxn modelId="{1BEF4157-D196-4313-BC29-C7376EB0F0EA}" type="presParOf" srcId="{5A426B32-8D35-4E19-9043-AFF02751FA07}" destId="{52E1CE11-FA9B-4AC7-865F-0F6B72DFB8CD}" srcOrd="0" destOrd="0" presId="urn:microsoft.com/office/officeart/2005/8/layout/process1"/>
    <dgm:cxn modelId="{0F37D9B7-5C78-4328-ACE9-34A44193E614}" type="presParOf" srcId="{D449D1AE-BE80-42B3-AF26-453A89DEF1F1}" destId="{EC232316-31EC-4B1A-9F5C-4BB6453081F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973DA-AB73-4385-B04E-40768C9648D6}">
      <dsp:nvSpPr>
        <dsp:cNvPr id="0" name=""/>
        <dsp:cNvSpPr/>
      </dsp:nvSpPr>
      <dsp:spPr>
        <a:xfrm>
          <a:off x="1640" y="128560"/>
          <a:ext cx="717323" cy="430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Documentary Analysis</a:t>
          </a:r>
        </a:p>
      </dsp:txBody>
      <dsp:txXfrm>
        <a:off x="14246" y="141166"/>
        <a:ext cx="692111" cy="405181"/>
      </dsp:txXfrm>
    </dsp:sp>
    <dsp:sp modelId="{1A410DE1-45F6-462C-8922-A5A3AD98C057}">
      <dsp:nvSpPr>
        <dsp:cNvPr id="0" name=""/>
        <dsp:cNvSpPr/>
      </dsp:nvSpPr>
      <dsp:spPr>
        <a:xfrm>
          <a:off x="790696" y="254809"/>
          <a:ext cx="152072" cy="177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790696" y="290388"/>
        <a:ext cx="106450" cy="106738"/>
      </dsp:txXfrm>
    </dsp:sp>
    <dsp:sp modelId="{6B3E8AC3-7819-4291-A54A-072F87338F81}">
      <dsp:nvSpPr>
        <dsp:cNvPr id="0" name=""/>
        <dsp:cNvSpPr/>
      </dsp:nvSpPr>
      <dsp:spPr>
        <a:xfrm>
          <a:off x="1005893" y="128560"/>
          <a:ext cx="717323" cy="430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Observation</a:t>
          </a:r>
        </a:p>
      </dsp:txBody>
      <dsp:txXfrm>
        <a:off x="1018499" y="141166"/>
        <a:ext cx="692111" cy="405181"/>
      </dsp:txXfrm>
    </dsp:sp>
    <dsp:sp modelId="{9C9D2D56-F5D9-4018-B844-531726070553}">
      <dsp:nvSpPr>
        <dsp:cNvPr id="0" name=""/>
        <dsp:cNvSpPr/>
      </dsp:nvSpPr>
      <dsp:spPr>
        <a:xfrm>
          <a:off x="1794948" y="254809"/>
          <a:ext cx="152072" cy="177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794948" y="290388"/>
        <a:ext cx="106450" cy="106738"/>
      </dsp:txXfrm>
    </dsp:sp>
    <dsp:sp modelId="{16534EBD-C359-4DF8-913B-F906AF0388D3}">
      <dsp:nvSpPr>
        <dsp:cNvPr id="0" name=""/>
        <dsp:cNvSpPr/>
      </dsp:nvSpPr>
      <dsp:spPr>
        <a:xfrm>
          <a:off x="2010145" y="128560"/>
          <a:ext cx="717323" cy="430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Semi-structured Interviews </a:t>
          </a:r>
        </a:p>
      </dsp:txBody>
      <dsp:txXfrm>
        <a:off x="2022751" y="141166"/>
        <a:ext cx="692111" cy="405181"/>
      </dsp:txXfrm>
    </dsp:sp>
    <dsp:sp modelId="{5A426B32-8D35-4E19-9043-AFF02751FA07}">
      <dsp:nvSpPr>
        <dsp:cNvPr id="0" name=""/>
        <dsp:cNvSpPr/>
      </dsp:nvSpPr>
      <dsp:spPr>
        <a:xfrm>
          <a:off x="2799201" y="254809"/>
          <a:ext cx="152072" cy="177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799201" y="290388"/>
        <a:ext cx="106450" cy="106738"/>
      </dsp:txXfrm>
    </dsp:sp>
    <dsp:sp modelId="{EC232316-31EC-4B1A-9F5C-4BB6453081FD}">
      <dsp:nvSpPr>
        <dsp:cNvPr id="0" name=""/>
        <dsp:cNvSpPr/>
      </dsp:nvSpPr>
      <dsp:spPr>
        <a:xfrm>
          <a:off x="3014398" y="128560"/>
          <a:ext cx="717323" cy="430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 Focus groups</a:t>
          </a:r>
        </a:p>
      </dsp:txBody>
      <dsp:txXfrm>
        <a:off x="3027004" y="141166"/>
        <a:ext cx="692111" cy="405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5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4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4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8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4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2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8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5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C77F-A058-49FD-9467-72606FDF2539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34E8-6138-4217-8DAA-12774A83B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9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1.xml"/><Relationship Id="rId3" Type="http://schemas.openxmlformats.org/officeDocument/2006/relationships/hyperlink" Target="https://doi.org/10.1177/101269000035002003" TargetMode="External"/><Relationship Id="rId7" Type="http://schemas.openxmlformats.org/officeDocument/2006/relationships/image" Target="../media/image3.jpeg"/><Relationship Id="rId12" Type="http://schemas.openxmlformats.org/officeDocument/2006/relationships/diagramColors" Target="../diagrams/colors1.xml"/><Relationship Id="rId2" Type="http://schemas.openxmlformats.org/officeDocument/2006/relationships/hyperlink" Target="https://doi.org/10.1080/24733938.2021.196743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.png"/><Relationship Id="rId10" Type="http://schemas.openxmlformats.org/officeDocument/2006/relationships/diagramLayout" Target="../diagrams/layout1.xml"/><Relationship Id="rId4" Type="http://schemas.openxmlformats.org/officeDocument/2006/relationships/hyperlink" Target="https://doi.org/10.1001/jamapediatrics.2016.0338" TargetMode="External"/><Relationship Id="rId9" Type="http://schemas.openxmlformats.org/officeDocument/2006/relationships/diagramData" Target="../diagrams/data1.xml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816CDFA-7A38-3FF8-E736-30BCDAA28548}"/>
              </a:ext>
            </a:extLst>
          </p:cNvPr>
          <p:cNvSpPr/>
          <p:nvPr/>
        </p:nvSpPr>
        <p:spPr>
          <a:xfrm>
            <a:off x="41146" y="5443109"/>
            <a:ext cx="1300953" cy="20077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FAD54-CC93-7E82-4F11-E57BB42FEBB6}"/>
              </a:ext>
            </a:extLst>
          </p:cNvPr>
          <p:cNvSpPr/>
          <p:nvPr/>
        </p:nvSpPr>
        <p:spPr>
          <a:xfrm>
            <a:off x="4588892" y="5312485"/>
            <a:ext cx="1908520" cy="2261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33A132-53A6-7873-F979-0561E34D6ECE}"/>
              </a:ext>
            </a:extLst>
          </p:cNvPr>
          <p:cNvSpPr/>
          <p:nvPr/>
        </p:nvSpPr>
        <p:spPr>
          <a:xfrm>
            <a:off x="33306" y="2021999"/>
            <a:ext cx="1224423" cy="2084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B0831D-D619-6512-2602-469B2295E983}"/>
              </a:ext>
            </a:extLst>
          </p:cNvPr>
          <p:cNvSpPr/>
          <p:nvPr/>
        </p:nvSpPr>
        <p:spPr>
          <a:xfrm>
            <a:off x="8349706" y="2001069"/>
            <a:ext cx="1649433" cy="32808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A7D733-7B4F-6B12-1E22-7D863705629E}"/>
              </a:ext>
            </a:extLst>
          </p:cNvPr>
          <p:cNvSpPr/>
          <p:nvPr/>
        </p:nvSpPr>
        <p:spPr>
          <a:xfrm>
            <a:off x="41146" y="2843350"/>
            <a:ext cx="1300953" cy="2261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AA807F-F572-F5BF-91B7-3D8FE5015056}"/>
              </a:ext>
            </a:extLst>
          </p:cNvPr>
          <p:cNvSpPr/>
          <p:nvPr/>
        </p:nvSpPr>
        <p:spPr>
          <a:xfrm>
            <a:off x="0" y="1511939"/>
            <a:ext cx="12188345" cy="4683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EF457-D874-1115-6603-C4F18C1D7A76}"/>
              </a:ext>
            </a:extLst>
          </p:cNvPr>
          <p:cNvSpPr txBox="1"/>
          <p:nvPr/>
        </p:nvSpPr>
        <p:spPr>
          <a:xfrm>
            <a:off x="132080" y="1481542"/>
            <a:ext cx="119509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Title: A </a:t>
            </a:r>
            <a:r>
              <a:rPr lang="en-GB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Figurational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Analysis of Heading Policies in Professional Football</a:t>
            </a:r>
            <a:b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Name: Bright </a:t>
            </a:r>
            <a:r>
              <a:rPr lang="en-GB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Uzoramaka</a:t>
            </a: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Nduka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4410D-7E90-53BD-FE44-7C9EB1FF61ED}"/>
              </a:ext>
            </a:extLst>
          </p:cNvPr>
          <p:cNvSpPr txBox="1"/>
          <p:nvPr/>
        </p:nvSpPr>
        <p:spPr>
          <a:xfrm>
            <a:off x="41653" y="2825793"/>
            <a:ext cx="449825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football has been described as a high-risk vocation with a record of injury rates exceeding those of other industries </a:t>
            </a:r>
            <a:r>
              <a:rPr lang="en-GB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Roderick et al., 2000</a:t>
            </a:r>
            <a:r>
              <a:rPr lang="en-GB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Concussion has become prevalent with growing research interest leading to the formulation of policies </a:t>
            </a:r>
            <a:r>
              <a:rPr lang="en-GB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(Liston et al., 2016; Malcolm, 2020</a:t>
            </a:r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GB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people are the focus of heading policies in football </a:t>
            </a:r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(Yang and Baugh, 2016; FA, 2020; Gilbert et al., 2022)</a:t>
            </a:r>
            <a:endParaRPr lang="en-GB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990F5D-B6FE-3B41-43DF-78D35CCB6728}"/>
              </a:ext>
            </a:extLst>
          </p:cNvPr>
          <p:cNvSpPr txBox="1"/>
          <p:nvPr/>
        </p:nvSpPr>
        <p:spPr>
          <a:xfrm>
            <a:off x="8349706" y="2007645"/>
            <a:ext cx="3784838" cy="19543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</a:p>
          <a:p>
            <a:pPr algn="just"/>
            <a:endParaRPr lang="en-GB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 d</a:t>
            </a: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will be gathered using a methodological triangulation approach </a:t>
            </a:r>
            <a:r>
              <a:rPr lang="en-GB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May, 2011</a:t>
            </a:r>
            <a:r>
              <a:rPr lang="en-GB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purposively sampled U-16 professional football academies – players, coaches, parents/guardians, club doctors, and club physiotherapists </a:t>
            </a:r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(Prior, 2003; Bryman, 2012).</a:t>
            </a:r>
            <a:endParaRPr lang="en-GB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57712C-8B24-21E0-1CC3-A85F5B23425E}"/>
              </a:ext>
            </a:extLst>
          </p:cNvPr>
          <p:cNvSpPr txBox="1"/>
          <p:nvPr/>
        </p:nvSpPr>
        <p:spPr>
          <a:xfrm>
            <a:off x="41146" y="2014592"/>
            <a:ext cx="825957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Aims:         </a:t>
            </a: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critically evaluate the extent of the application of head-related policies and their impact on the health and welfare of young males in professional football academies. It identifies some factors that have either promoted or </a:t>
            </a: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hindered such policy implementation and probes into the perception of stakeholders about these policies and how they have influenced the attitudes of these players towards the sport of football.</a:t>
            </a:r>
            <a:endParaRPr lang="en-GB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343AB8-BBFE-DA3C-2B88-339063E26AD8}"/>
              </a:ext>
            </a:extLst>
          </p:cNvPr>
          <p:cNvSpPr txBox="1"/>
          <p:nvPr/>
        </p:nvSpPr>
        <p:spPr>
          <a:xfrm>
            <a:off x="8438721" y="5150852"/>
            <a:ext cx="3711626" cy="16619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  <a:p>
            <a:r>
              <a:rPr lang="en-GB" sz="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Bloyce</a:t>
            </a:r>
            <a:r>
              <a:rPr lang="en-GB" sz="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and Murphy, P. (2008) ‘Baseball in England: A case of prolonged cultural resistance’, </a:t>
            </a:r>
            <a:r>
              <a:rPr lang="en-GB" sz="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Historical Sociology</a:t>
            </a:r>
            <a:r>
              <a:rPr lang="en-GB" sz="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21(1), pp. 120–142. doi:10.1111/j.1467-6443.2008.00332.x. </a:t>
            </a:r>
            <a:endParaRPr lang="en-GB" sz="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Bryman, A. (2012). </a:t>
            </a:r>
            <a:r>
              <a:rPr lang="en-GB" sz="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research methods</a:t>
            </a:r>
            <a:r>
              <a:rPr lang="en-GB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(4</a:t>
            </a:r>
            <a:r>
              <a:rPr lang="en-GB" sz="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ed.). Oxford, United Kingdom: Oxford University Press.</a:t>
            </a:r>
            <a:endParaRPr lang="en-GB" sz="600" kern="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just"/>
            <a:r>
              <a:rPr lang="en-GB" sz="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Gilbert, A. W., Bering, J. M., &amp; Anderson, L. C. (2022). Addressing head injury risk in youth football: Are heading guidelines the answer? </a:t>
            </a:r>
            <a:r>
              <a:rPr lang="en-GB" sz="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 and Medicine in Football</a:t>
            </a:r>
            <a:r>
              <a:rPr lang="en-GB" sz="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340–346. </a:t>
            </a:r>
            <a:r>
              <a:rPr lang="en-GB" sz="600" u="sng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https://doi.org/10.1080/24733938.2021.1967435</a:t>
            </a:r>
            <a:r>
              <a:rPr lang="en-GB" sz="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Malcolm, D. (2020). </a:t>
            </a:r>
            <a:r>
              <a:rPr lang="en-GB" sz="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concussion crisis in sport</a:t>
            </a:r>
            <a:r>
              <a:rPr lang="en-GB" sz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Routledge. </a:t>
            </a:r>
          </a:p>
          <a:p>
            <a:pPr algn="just"/>
            <a:r>
              <a:rPr lang="en-GB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May, T. (2011). Social research: Issues, methods and process (4th ed.) Maidenhead, UK: McGraw-Hill Education/Open University Press.</a:t>
            </a:r>
          </a:p>
          <a:p>
            <a:pPr algn="just"/>
            <a:r>
              <a:rPr lang="en-GB" sz="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Prior, L. (2003). </a:t>
            </a:r>
            <a:r>
              <a:rPr lang="en-GB" sz="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documents in social research</a:t>
            </a:r>
            <a:r>
              <a:rPr lang="en-GB" sz="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Thousand Oaks, CA: Sage.</a:t>
            </a:r>
            <a:endParaRPr lang="en-GB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Roderick, M., Waddington, I., &amp; Parker, G. (2000). Playing hurt. </a:t>
            </a:r>
            <a:r>
              <a:rPr lang="en-GB" sz="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Review for the Sociology of Sport</a:t>
            </a:r>
            <a:r>
              <a:rPr lang="en-GB" sz="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GB" sz="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165–180. </a:t>
            </a:r>
            <a:r>
              <a:rPr lang="en-GB" sz="6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https://doi.org/10.1177/101269000035002003</a:t>
            </a:r>
            <a:endParaRPr lang="en-GB" sz="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Webb, E. J., Campbell, D. T., Schwartz, R. D., and </a:t>
            </a:r>
            <a:r>
              <a:rPr lang="en-GB" sz="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Sechrest</a:t>
            </a:r>
            <a:r>
              <a:rPr lang="en-GB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(1966). Unobtrusive Measures: Nonreactive Measures in the Social Sciences. Chicago: Rand McNally.</a:t>
            </a:r>
          </a:p>
          <a:p>
            <a:pPr algn="just"/>
            <a:r>
              <a:rPr lang="en-GB" sz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Yang, Y. T., &amp; Baugh, C. M. (2016). US Youth Soccer Concussion policy. </a:t>
            </a:r>
            <a:r>
              <a:rPr lang="en-GB" sz="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JAMA </a:t>
            </a:r>
            <a:r>
              <a:rPr lang="en-GB" sz="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Pediatrics</a:t>
            </a:r>
            <a:r>
              <a:rPr lang="en-GB" sz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GB" sz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(5), 413. </a:t>
            </a:r>
            <a:r>
              <a:rPr lang="en-GB" sz="6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https://doi.org/10.1001/jamapediatrics.2016.0338</a:t>
            </a:r>
            <a:r>
              <a:rPr lang="en-GB" sz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AC200-D6F9-8B32-8949-6FA592247A48}"/>
              </a:ext>
            </a:extLst>
          </p:cNvPr>
          <p:cNvSpPr txBox="1"/>
          <p:nvPr/>
        </p:nvSpPr>
        <p:spPr>
          <a:xfrm>
            <a:off x="41653" y="5444524"/>
            <a:ext cx="449825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05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Findings</a:t>
            </a:r>
          </a:p>
          <a:p>
            <a:r>
              <a:rPr lang="en-GB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Documentary analysis </a:t>
            </a:r>
            <a:r>
              <a:rPr lang="en-GB" sz="10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yielded the following results: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hese policies, focused on children/teenagers, are formulated based on the findings of research on adults.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Focus/emphasis is on heading in training, with little attention given to activities on match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are precautionary in nature – no substantial scientific evidence linking heading to brain injuries yet.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ED881-DC30-214A-25DC-CF8AEDA6FA71}"/>
              </a:ext>
            </a:extLst>
          </p:cNvPr>
          <p:cNvSpPr txBox="1"/>
          <p:nvPr/>
        </p:nvSpPr>
        <p:spPr>
          <a:xfrm>
            <a:off x="4588892" y="5291474"/>
            <a:ext cx="3808786" cy="15334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 underpinning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from Norbert Elias (1987-1900) - Theory of </a:t>
            </a:r>
            <a:r>
              <a:rPr lang="en-GB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figurational</a:t>
            </a: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sociology as the theoretical framework upon which this study is premise 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discussions/concepts: the sociology of injuries in football, policies and power, process sociology of policies, figuration, and the civilising process. </a:t>
            </a:r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1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Bloyce</a:t>
            </a:r>
            <a:r>
              <a:rPr lang="en-GB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Murphy, 2008)</a:t>
            </a:r>
            <a:endParaRPr lang="en-GB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red and white flag&#10;&#10;Description automatically generated">
            <a:extLst>
              <a:ext uri="{FF2B5EF4-FFF2-40B4-BE49-F238E27FC236}">
                <a16:creationId xmlns:a16="http://schemas.microsoft.com/office/drawing/2014/main" id="{EFA971D9-4896-BC31-1EA0-AC50D63B4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111"/>
            <a:ext cx="12192000" cy="15287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993A39-8EF1-0BC2-E7B5-4949E3D73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04" y="3997658"/>
            <a:ext cx="2385848" cy="11274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8356695-27D8-6D5C-3612-AF7B39BF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" y="4289900"/>
            <a:ext cx="2237000" cy="11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images on heading policies in soccer in the UK">
            <a:extLst>
              <a:ext uri="{FF2B5EF4-FFF2-40B4-BE49-F238E27FC236}">
                <a16:creationId xmlns:a16="http://schemas.microsoft.com/office/drawing/2014/main" id="{E8DB6A2F-370B-E0AF-985C-EAAD7328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46" y="4257588"/>
            <a:ext cx="2261249" cy="11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F5E73F3-65B3-C84A-98BE-9FAD6610D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367671"/>
              </p:ext>
            </p:extLst>
          </p:nvPr>
        </p:nvGraphicFramePr>
        <p:xfrm>
          <a:off x="8375444" y="2267505"/>
          <a:ext cx="3733362" cy="68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56357B-351C-86B0-6F0B-8A395A14C3A0}"/>
              </a:ext>
            </a:extLst>
          </p:cNvPr>
          <p:cNvSpPr txBox="1"/>
          <p:nvPr/>
        </p:nvSpPr>
        <p:spPr>
          <a:xfrm>
            <a:off x="4588892" y="2830714"/>
            <a:ext cx="3711825" cy="2462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endParaRPr lang="en-GB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buAutoNum type="arabicPeriod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 Youth Soccer Con</a:t>
            </a: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cussion Policy</a:t>
            </a:r>
          </a:p>
          <a:p>
            <a:pPr marL="228600" lvl="0" indent="-228600">
              <a:buAutoNum type="arabicPeriod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Englis</a:t>
            </a: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FA Youth Heading in Training Guidance</a:t>
            </a:r>
          </a:p>
          <a:p>
            <a:pPr marL="228600" lvl="0" indent="-228600">
              <a:buAutoNum type="arabicPeriod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Independent Review of Duty of Care</a:t>
            </a:r>
          </a:p>
          <a:p>
            <a:pPr marL="228600" lvl="0" indent="-228600">
              <a:buAutoNum type="arabicPeriod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UK Concussion Guidelines for Non-Elite (Grassroots) Sports</a:t>
            </a:r>
          </a:p>
          <a:p>
            <a:pPr marL="228600" lvl="0" indent="-228600">
              <a:buAutoNum type="arabicPeriod"/>
            </a:pPr>
            <a:r>
              <a:rPr lang="en-GB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 Concussion Guidelines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Heading should not be introduced in training sessions for U-11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Recognise, Remove, and Return concussed players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policies are aimed at ensuring the safety of players while encouraging more participation in sports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lack of awareness of these policies among coaches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policies’ implementation requires heavy funding.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3630D-1AB6-0CFE-760A-59F01B3F2547}"/>
              </a:ext>
            </a:extLst>
          </p:cNvPr>
          <p:cNvSpPr/>
          <p:nvPr/>
        </p:nvSpPr>
        <p:spPr>
          <a:xfrm>
            <a:off x="4613041" y="2850787"/>
            <a:ext cx="985554" cy="2084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Key Policies</a:t>
            </a:r>
          </a:p>
        </p:txBody>
      </p:sp>
      <p:pic>
        <p:nvPicPr>
          <p:cNvPr id="8" name="Picture 2" descr="Image result for Pictures of FA concussion guidelines">
            <a:extLst>
              <a:ext uri="{FF2B5EF4-FFF2-40B4-BE49-F238E27FC236}">
                <a16:creationId xmlns:a16="http://schemas.microsoft.com/office/drawing/2014/main" id="{1A722B46-38ED-335A-118F-2069470F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553" y="3971897"/>
            <a:ext cx="1400992" cy="11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7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18488</TotalTime>
  <Words>741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BRIGHT NDUKA</dc:creator>
  <cp:lastModifiedBy>BRIGHT NDUKA</cp:lastModifiedBy>
  <cp:revision>84</cp:revision>
  <dcterms:created xsi:type="dcterms:W3CDTF">2023-05-25T03:13:23Z</dcterms:created>
  <dcterms:modified xsi:type="dcterms:W3CDTF">2025-02-21T10:13:32Z</dcterms:modified>
</cp:coreProperties>
</file>