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7" r:id="rId5"/>
    <p:sldId id="273" r:id="rId6"/>
    <p:sldId id="271" r:id="rId7"/>
    <p:sldId id="260" r:id="rId8"/>
    <p:sldId id="274" r:id="rId9"/>
    <p:sldId id="269" r:id="rId10"/>
    <p:sldId id="276" r:id="rId11"/>
    <p:sldId id="278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37C6-4767-713D-258B-54D563A61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3DCAC-27A9-0C5D-6E54-DA2385B39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87167-A586-38F8-0FDD-954AE600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CFDA7-4AB8-C52D-1D1C-F2CB2A5D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07F52-51BC-2047-AEE0-FED9A9E0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7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0E30-3904-6F09-CBDF-F2F48C49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92B40-4789-3256-31AE-E43E2F79F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E8EBC-8517-B409-0BA0-669E6263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E7525-F4B4-9BEF-58F5-759FD986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82A5E-A869-2C05-6501-510B8C9F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1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E7A283-08CF-4924-2FCA-4D163C4BA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AA779-CBBC-B37F-BFC3-CCE676552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34DC-AF00-5942-7BC4-15A66462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4041-4675-2FAE-478C-2A5D612F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847E-161B-220F-4F1C-0054FE81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7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8CFF-8C3A-E8C8-3EC7-9061E0FF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54BC-7AC5-2F15-4F79-F477C54D3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F1759-6343-DD8F-CA3D-A941AC3B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1D7EC-19E7-AF41-B339-3BABDB16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1E8E7-8BF8-EA8F-26F5-F484E4A4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4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F3CD-92D3-1015-2102-B04C2320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1E55-4DA3-A335-E01C-1544A176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F350E-FA0A-887A-7110-F01880C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2532A-DE3D-E3F8-B2F5-753D2468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10C-2233-486C-7F46-5D4B5C5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2AAF-42E9-CE89-F2CE-A431BD47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F793-CA24-C81C-F8B4-A702D4B40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164D6-C7EA-6035-5075-77766770C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FA406-2E7D-0376-7B9C-AC8B5F99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165EC-61E8-5828-91E5-1C66FBE1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70D62-4C07-184B-9340-B195AA57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4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677D-460B-04A2-ED1B-E3829A00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BC449-30AA-58A7-B124-AE65E5487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B0697-1570-1EC1-AF77-AA400EEE5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6DFE4-2960-6E35-FFB1-205304C90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F99DF-F1F9-6D68-90CD-68A40524F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713AC-1F86-5EEE-BB62-FF5869B2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AB191-8111-3C65-61FB-1B3851FB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3B15A-8C51-E490-3818-AACBB7EF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AEF2-A6D3-0D9E-FECB-72FBBF15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95A66-C432-42FC-6481-8F69A5E0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E054C-79E2-45E2-EA64-021FFD10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FF509-827E-0786-2048-5FBD989E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4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5429F-E88B-B25D-6287-71276719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780AD-2886-8CFB-BA46-6C6ACE41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6856B-8AF6-C017-738E-CE07275A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C8EE-971E-CEE0-670A-C5CB6CDE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9835-F4D3-8B4E-4146-129055B25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2264E-1569-B68A-4ED9-C9FA47AA8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C716D-578B-FF45-41A9-5D183F11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555E5-2410-226C-B0B8-A5BB6727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4F2AE-A0F1-58DA-8B7D-076B782B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9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437F-C8E8-061F-5F63-E7EB0418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49CDC-0937-DB6A-58EF-EA8FE0613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4AEF2-C476-E505-F948-D7D9895B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13CB1-7D55-D313-D665-EEB1591C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F5346-D03F-C79C-E111-F7164CF7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8D29D-E09F-09DA-36C4-611CE044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3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43EA1-A702-86B4-5289-DD1A6244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6FB3D-8A74-25F4-FEAE-876BDC0EE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3056-8386-65E3-F441-985F68434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4DBC9-62B3-4D1A-9F3C-502A6924CE22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D6EB-37B4-E896-5CA5-C1FBE6E95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D1B2-A6B1-476D-F6B7-847F66A3E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0FB6D-451D-47CE-A111-A349DE79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7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C55C64DA-99F1-191C-CA9B-4F397A02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5" y="1077595"/>
            <a:ext cx="5362401" cy="44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25BA8BE4-3418-CAA8-8958-3ABE637D9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2270" y="1089025"/>
            <a:ext cx="4668221" cy="2138400"/>
          </a:xfrm>
        </p:spPr>
        <p:txBody>
          <a:bodyPr rtlCol="0">
            <a:noAutofit/>
          </a:bodyPr>
          <a:lstStyle/>
          <a:p>
            <a:pPr algn="r">
              <a:lnSpc>
                <a:spcPct val="20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KNOWING BETTER: KNOWLEDGE JUSTICE IN UNIVERSITIES</a:t>
            </a:r>
          </a:p>
        </p:txBody>
      </p:sp>
      <p:sp>
        <p:nvSpPr>
          <p:cNvPr id="6" name="Subtitle 10">
            <a:extLst>
              <a:ext uri="{FF2B5EF4-FFF2-40B4-BE49-F238E27FC236}">
                <a16:creationId xmlns:a16="http://schemas.microsoft.com/office/drawing/2014/main" id="{BE6E9D80-8A25-DE4F-B15E-C3C4B165D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270" y="4113213"/>
            <a:ext cx="4668222" cy="1655762"/>
          </a:xfrm>
        </p:spPr>
        <p:txBody>
          <a:bodyPr rtlCol="0">
            <a:noAutofit/>
          </a:bodyPr>
          <a:lstStyle/>
          <a:p>
            <a:pPr algn="r" rtl="0"/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Margaret Meredith</a:t>
            </a:r>
          </a:p>
          <a:p>
            <a:pPr algn="r" rtl="0"/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Vanessa Corby</a:t>
            </a:r>
          </a:p>
          <a:p>
            <a:pPr algn="r" rtl="0"/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Nkosinathi ‘</a:t>
            </a:r>
            <a:r>
              <a:rPr lang="en-GB" sz="2800" dirty="0" err="1">
                <a:solidFill>
                  <a:schemeClr val="bg2">
                    <a:lumMod val="90000"/>
                  </a:schemeClr>
                </a:solidFill>
              </a:rPr>
              <a:t>Nathi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’ </a:t>
            </a:r>
            <a:r>
              <a:rPr lang="en-GB" sz="2800" dirty="0" err="1">
                <a:solidFill>
                  <a:schemeClr val="bg2">
                    <a:lumMod val="90000"/>
                  </a:schemeClr>
                </a:solidFill>
              </a:rPr>
              <a:t>Madondo</a:t>
            </a:r>
            <a:endParaRPr lang="en-GB" sz="2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5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FD75-97C4-C2F9-E24D-16FF6CB5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9039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Any questions? Any answers?</a:t>
            </a:r>
          </a:p>
        </p:txBody>
      </p:sp>
    </p:spTree>
    <p:extLst>
      <p:ext uri="{BB962C8B-B14F-4D97-AF65-F5344CB8AC3E}">
        <p14:creationId xmlns:p14="http://schemas.microsoft.com/office/powerpoint/2010/main" val="33370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5934-7A8E-F89E-4D37-C5D3302F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5ACE9-226C-E655-121A-CECAB1DCB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25987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Which knowers and which knowledges tend to be delegitimised or marginalised in universities? Which tend to be favoured?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How might academics work towards knowledge justice in their specific contexts?</a:t>
            </a: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DF80-58CC-D1B5-3369-28DFBC38B04A}"/>
              </a:ext>
            </a:extLst>
          </p:cNvPr>
          <p:cNvSpPr txBox="1">
            <a:spLocks/>
          </p:cNvSpPr>
          <p:nvPr/>
        </p:nvSpPr>
        <p:spPr>
          <a:xfrm>
            <a:off x="191394" y="1460017"/>
            <a:ext cx="4795188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042B-3C4F-6A6F-4563-5E347BEBCC07}"/>
              </a:ext>
            </a:extLst>
          </p:cNvPr>
          <p:cNvSpPr txBox="1">
            <a:spLocks/>
          </p:cNvSpPr>
          <p:nvPr/>
        </p:nvSpPr>
        <p:spPr>
          <a:xfrm>
            <a:off x="5792993" y="1590840"/>
            <a:ext cx="6009141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chemeClr val="bg1"/>
                </a:solidFill>
              </a:rPr>
              <a:t>How does the idea of epistemic justice in education resonate for you?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B9A6A-B359-7E2C-7806-66D7E85E6523}"/>
              </a:ext>
            </a:extLst>
          </p:cNvPr>
          <p:cNvCxnSpPr/>
          <p:nvPr/>
        </p:nvCxnSpPr>
        <p:spPr>
          <a:xfrm>
            <a:off x="5422605" y="1722474"/>
            <a:ext cx="0" cy="51355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7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DF80-58CC-D1B5-3369-28DFBC38B04A}"/>
              </a:ext>
            </a:extLst>
          </p:cNvPr>
          <p:cNvSpPr txBox="1">
            <a:spLocks/>
          </p:cNvSpPr>
          <p:nvPr/>
        </p:nvSpPr>
        <p:spPr>
          <a:xfrm>
            <a:off x="191394" y="1242298"/>
            <a:ext cx="4795188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FFFF00"/>
                </a:solidFill>
              </a:rPr>
              <a:t>Please write:</a:t>
            </a:r>
          </a:p>
          <a:p>
            <a:pPr algn="r"/>
            <a:endParaRPr lang="en-US" dirty="0">
              <a:solidFill>
                <a:srgbClr val="FFFF00"/>
              </a:solidFill>
            </a:endParaRPr>
          </a:p>
          <a:p>
            <a:pPr algn="r"/>
            <a:endParaRPr lang="en-US" dirty="0">
              <a:solidFill>
                <a:srgbClr val="FFFF00"/>
              </a:solidFill>
            </a:endParaRPr>
          </a:p>
          <a:p>
            <a:pPr algn="r"/>
            <a:r>
              <a:rPr lang="en-US" dirty="0">
                <a:solidFill>
                  <a:srgbClr val="FFFF00"/>
                </a:solidFill>
              </a:rPr>
              <a:t> …and place on the notice board outside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042B-3C4F-6A6F-4563-5E347BEBCC07}"/>
              </a:ext>
            </a:extLst>
          </p:cNvPr>
          <p:cNvSpPr txBox="1">
            <a:spLocks/>
          </p:cNvSpPr>
          <p:nvPr/>
        </p:nvSpPr>
        <p:spPr>
          <a:xfrm>
            <a:off x="5792993" y="1253381"/>
            <a:ext cx="6009141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chemeClr val="bg1"/>
                </a:solidFill>
              </a:rPr>
              <a:t>What words, phrases, ideas or thoughts will you take from this session?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B9A6A-B359-7E2C-7806-66D7E85E6523}"/>
              </a:ext>
            </a:extLst>
          </p:cNvPr>
          <p:cNvCxnSpPr/>
          <p:nvPr/>
        </p:nvCxnSpPr>
        <p:spPr>
          <a:xfrm>
            <a:off x="5422605" y="1722474"/>
            <a:ext cx="0" cy="51355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773E8DA-BB0F-4EC8-84C7-88510FE6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629" y="4556388"/>
            <a:ext cx="3080715" cy="209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72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0">
            <a:extLst>
              <a:ext uri="{FF2B5EF4-FFF2-40B4-BE49-F238E27FC236}">
                <a16:creationId xmlns:a16="http://schemas.microsoft.com/office/drawing/2014/main" id="{BE6E9D80-8A25-DE4F-B15E-C3C4B165D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270" y="4113213"/>
            <a:ext cx="4668222" cy="1655762"/>
          </a:xfrm>
        </p:spPr>
        <p:txBody>
          <a:bodyPr rtlCol="0">
            <a:noAutofit/>
          </a:bodyPr>
          <a:lstStyle/>
          <a:p>
            <a:pPr algn="r" rtl="0"/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Margaret Meredith</a:t>
            </a:r>
          </a:p>
          <a:p>
            <a:pPr algn="r" rtl="0"/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Vanessa Corby</a:t>
            </a:r>
          </a:p>
          <a:p>
            <a:pPr algn="r" rtl="0"/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Nkosinathi ‘</a:t>
            </a:r>
            <a:r>
              <a:rPr lang="en-GB" sz="2800" dirty="0" err="1">
                <a:solidFill>
                  <a:schemeClr val="bg2">
                    <a:lumMod val="90000"/>
                  </a:schemeClr>
                </a:solidFill>
              </a:rPr>
              <a:t>Nathi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’ </a:t>
            </a:r>
            <a:r>
              <a:rPr lang="en-GB" sz="2800" dirty="0" err="1">
                <a:solidFill>
                  <a:schemeClr val="bg2">
                    <a:lumMod val="90000"/>
                  </a:schemeClr>
                </a:solidFill>
              </a:rPr>
              <a:t>Madondo</a:t>
            </a:r>
            <a:endParaRPr lang="en-GB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Picture 2" descr="Book cover">
            <a:extLst>
              <a:ext uri="{FF2B5EF4-FFF2-40B4-BE49-F238E27FC236}">
                <a16:creationId xmlns:a16="http://schemas.microsoft.com/office/drawing/2014/main" id="{9C29E94D-AE8F-4CAB-CA0E-0E4DA70CF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86" y="519730"/>
            <a:ext cx="3861518" cy="5818540"/>
          </a:xfrm>
          <a:prstGeom prst="rect">
            <a:avLst/>
          </a:prstGeom>
          <a:ln w="22225"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0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5934-7A8E-F89E-4D37-C5D3302F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5ACE9-226C-E655-121A-CECAB1DCB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25987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Which knowers and which knowledges tend to be delegitimised or marginalised in universities? Which tend to be favoured?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How might academics work towards knowledge justice in their specific contexts?</a:t>
            </a: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….in teaching, research and outreach to the community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5CE6-8972-D699-68EA-E12234CD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Why is this an issue of social justice?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98D74-DFF2-04A2-E53F-28BA1594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79" y="1596136"/>
            <a:ext cx="3919428" cy="489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8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2FA0B-B204-F6E7-68E9-DA36B036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81" y="4985230"/>
            <a:ext cx="6245646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Recognition of equal difference</a:t>
            </a:r>
          </a:p>
        </p:txBody>
      </p:sp>
      <p:pic>
        <p:nvPicPr>
          <p:cNvPr id="1036" name="Picture 12" descr="FILE - In this Nov. 4, 2020, file photo, protesters representing Black Lives Matter and Protect the Results march in Seattle. A financial snapshot shared exclusively with The Associated Press shows the Black Lives Matter Global Network Foundation took in just over $90 million last year. (AP Photo/Ted S. Warren, File)">
            <a:extLst>
              <a:ext uri="{FF2B5EF4-FFF2-40B4-BE49-F238E27FC236}">
                <a16:creationId xmlns:a16="http://schemas.microsoft.com/office/drawing/2014/main" id="{3F8933F1-6B9C-094C-302B-7A9E52A18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r="9487"/>
          <a:stretch/>
        </p:blipFill>
        <p:spPr bwMode="auto">
          <a:xfrm>
            <a:off x="21" y="2694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#MeToo Movement Hasn't Been ...">
            <a:extLst>
              <a:ext uri="{FF2B5EF4-FFF2-40B4-BE49-F238E27FC236}">
                <a16:creationId xmlns:a16="http://schemas.microsoft.com/office/drawing/2014/main" id="{B25CB05E-2BD3-2868-8901-43C693DF2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r="21927" b="2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AutoShape 8" descr="July 26, 2020, Boston, Massachusetts, USA: A Black Lives Matter protester holds &quot;Black Lives Matter&quot; sign during a rally at Nubian Square in Boston.  (Photo by Keiko Hiromi/AFLO)  No Use China. No Use Taiwan. No Use Korea. No Use Japan.">
            <a:extLst>
              <a:ext uri="{FF2B5EF4-FFF2-40B4-BE49-F238E27FC236}">
                <a16:creationId xmlns:a16="http://schemas.microsoft.com/office/drawing/2014/main" id="{60083EEA-ABC1-96CC-DB2B-AB80A48A5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9DFC9-6B66-61ED-F37E-EA7C515505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47"/>
          <a:stretch/>
        </p:blipFill>
        <p:spPr>
          <a:xfrm>
            <a:off x="4000500" y="-197841"/>
            <a:ext cx="4190999" cy="39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B0D6C-3557-017A-07E2-804EDCA1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767106"/>
            <a:ext cx="322379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Social j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ustice as recognition</a:t>
            </a:r>
          </a:p>
        </p:txBody>
      </p:sp>
      <p:pic>
        <p:nvPicPr>
          <p:cNvPr id="13" name="Picture 12" descr="A white paper with blue writing on it&#10;&#10;Description automatically generated">
            <a:extLst>
              <a:ext uri="{FF2B5EF4-FFF2-40B4-BE49-F238E27FC236}">
                <a16:creationId xmlns:a16="http://schemas.microsoft.com/office/drawing/2014/main" id="{FE2380C1-51A5-5027-C461-7A5A7EC5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8106" y="-464262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F0E4BD-42B8-D1B8-B7FC-5B8CF1B96892}"/>
              </a:ext>
            </a:extLst>
          </p:cNvPr>
          <p:cNvSpPr txBox="1"/>
          <p:nvPr/>
        </p:nvSpPr>
        <p:spPr>
          <a:xfrm>
            <a:off x="4653968" y="5757127"/>
            <a:ext cx="678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Iris Marion Young</a:t>
            </a:r>
          </a:p>
          <a:p>
            <a:r>
              <a:rPr lang="en-GB" sz="2000" dirty="0"/>
              <a:t>Axel Honneth</a:t>
            </a:r>
          </a:p>
        </p:txBody>
      </p:sp>
    </p:spTree>
    <p:extLst>
      <p:ext uri="{BB962C8B-B14F-4D97-AF65-F5344CB8AC3E}">
        <p14:creationId xmlns:p14="http://schemas.microsoft.com/office/powerpoint/2010/main" val="33020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FADB5-927C-6078-4159-405747BC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Epistemic injustice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1B8B-3DAF-D3BC-D7A7-42F0902AA3B2}"/>
              </a:ext>
            </a:extLst>
          </p:cNvPr>
          <p:cNvSpPr>
            <a:spLocks/>
          </p:cNvSpPr>
          <p:nvPr/>
        </p:nvSpPr>
        <p:spPr>
          <a:xfrm>
            <a:off x="6398814" y="2683177"/>
            <a:ext cx="3527507" cy="791587"/>
          </a:xfrm>
          <a:prstGeom prst="rect">
            <a:avLst/>
          </a:prstGeom>
        </p:spPr>
        <p:txBody>
          <a:bodyPr/>
          <a:lstStyle/>
          <a:p>
            <a:pPr defTabSz="740664">
              <a:spcAft>
                <a:spcPts val="600"/>
              </a:spcAft>
            </a:pPr>
            <a:r>
              <a:rPr lang="en-GB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Systems of knowledge are part of systems of power</a:t>
            </a:r>
            <a:endParaRPr lang="en-GB" sz="1458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D73A98-697B-96CF-54A8-039247D1698E}"/>
              </a:ext>
            </a:extLst>
          </p:cNvPr>
          <p:cNvSpPr txBox="1">
            <a:spLocks/>
          </p:cNvSpPr>
          <p:nvPr/>
        </p:nvSpPr>
        <p:spPr>
          <a:xfrm>
            <a:off x="1383564" y="2716546"/>
            <a:ext cx="4342866" cy="335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0664">
              <a:spcBef>
                <a:spcPts val="810"/>
              </a:spcBef>
              <a:buNone/>
            </a:pPr>
            <a:r>
              <a:rPr lang="en-GB" sz="2268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‘People wronged in their capacity as knowers’ </a:t>
            </a:r>
          </a:p>
          <a:p>
            <a:pPr marL="0" indent="0" defTabSz="740664">
              <a:spcBef>
                <a:spcPts val="810"/>
              </a:spcBef>
              <a:buNone/>
            </a:pPr>
            <a:r>
              <a:rPr lang="en-GB" sz="2268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Miranda Fricker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AB66C-E447-C7A7-1AFE-FF3D72C0DEB2}"/>
              </a:ext>
            </a:extLst>
          </p:cNvPr>
          <p:cNvSpPr txBox="1"/>
          <p:nvPr/>
        </p:nvSpPr>
        <p:spPr>
          <a:xfrm>
            <a:off x="6398814" y="3597722"/>
            <a:ext cx="4981475" cy="44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2268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‘Coloniality’ </a:t>
            </a:r>
            <a:r>
              <a:rPr lang="en-GB" sz="2268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Aníbal</a:t>
            </a:r>
            <a:r>
              <a:rPr lang="en-GB" sz="2268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Quijano 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099E6FAF-3960-9BD4-01D7-E2056CA8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>
            <a:off x="6509589" y="4261163"/>
            <a:ext cx="3473758" cy="215536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dventures in Oxford: Intellectual Experience Post 2">
            <a:extLst>
              <a:ext uri="{FF2B5EF4-FFF2-40B4-BE49-F238E27FC236}">
                <a16:creationId xmlns:a16="http://schemas.microsoft.com/office/drawing/2014/main" id="{0513B741-C12C-7DE1-15A7-C44DAB58D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7" t="-4401" r="5775" b="13335"/>
          <a:stretch/>
        </p:blipFill>
        <p:spPr bwMode="auto">
          <a:xfrm>
            <a:off x="1463041" y="4141454"/>
            <a:ext cx="4263389" cy="232493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DF80-58CC-D1B5-3369-28DFBC38B04A}"/>
              </a:ext>
            </a:extLst>
          </p:cNvPr>
          <p:cNvSpPr txBox="1">
            <a:spLocks/>
          </p:cNvSpPr>
          <p:nvPr/>
        </p:nvSpPr>
        <p:spPr>
          <a:xfrm>
            <a:off x="242910" y="1460017"/>
            <a:ext cx="4626709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>
                <a:solidFill>
                  <a:srgbClr val="FFFFFF"/>
                </a:solidFill>
              </a:rPr>
              <a:t>Epistemic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7042B-3C4F-6A6F-4563-5E347BEBCC07}"/>
              </a:ext>
            </a:extLst>
          </p:cNvPr>
          <p:cNvSpPr txBox="1">
            <a:spLocks/>
          </p:cNvSpPr>
          <p:nvPr/>
        </p:nvSpPr>
        <p:spPr>
          <a:xfrm>
            <a:off x="5792994" y="1590840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>
                <a:solidFill>
                  <a:srgbClr val="FFFFFF"/>
                </a:solidFill>
              </a:rPr>
              <a:t>People recognised in their capacity as knowers</a:t>
            </a: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B9A6A-B359-7E2C-7806-66D7E85E6523}"/>
              </a:ext>
            </a:extLst>
          </p:cNvPr>
          <p:cNvCxnSpPr/>
          <p:nvPr/>
        </p:nvCxnSpPr>
        <p:spPr>
          <a:xfrm>
            <a:off x="5422605" y="1722474"/>
            <a:ext cx="0" cy="51355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38E26-48D6-0837-048F-7B183CAE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27"/>
          <a:stretch/>
        </p:blipFill>
        <p:spPr>
          <a:xfrm>
            <a:off x="1140934" y="2228113"/>
            <a:ext cx="4616434" cy="222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A78D04-EBD2-7560-742C-C97BF907E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12" r="4161" b="2"/>
          <a:stretch/>
        </p:blipFill>
        <p:spPr>
          <a:xfrm>
            <a:off x="6434633" y="2070498"/>
            <a:ext cx="4644528" cy="253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63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208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Palatino Linotype</vt:lpstr>
      <vt:lpstr>Office Theme</vt:lpstr>
      <vt:lpstr>KNOWING BETTER: KNOWLEDGE JUSTICE IN UNIVERSITIES</vt:lpstr>
      <vt:lpstr>PowerPoint Presentation</vt:lpstr>
      <vt:lpstr>Two questions</vt:lpstr>
      <vt:lpstr>Why is this an issue of social justice?</vt:lpstr>
      <vt:lpstr>Recognition of equal difference</vt:lpstr>
      <vt:lpstr>Social justice as recognition</vt:lpstr>
      <vt:lpstr>Epistemic injustice </vt:lpstr>
      <vt:lpstr>PowerPoint Presentation</vt:lpstr>
      <vt:lpstr>PowerPoint Presentation</vt:lpstr>
      <vt:lpstr>Any questions? Any answers?</vt:lpstr>
      <vt:lpstr>Two 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 meredith</dc:creator>
  <cp:lastModifiedBy>m meredith</cp:lastModifiedBy>
  <cp:revision>53</cp:revision>
  <dcterms:created xsi:type="dcterms:W3CDTF">2024-06-02T10:26:29Z</dcterms:created>
  <dcterms:modified xsi:type="dcterms:W3CDTF">2024-06-12T10:41:04Z</dcterms:modified>
</cp:coreProperties>
</file>