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7" r:id="rId6"/>
    <p:sldId id="263" r:id="rId7"/>
    <p:sldId id="262" r:id="rId8"/>
    <p:sldId id="258"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0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FDF1-177B-5129-5253-BCAEE730D4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B06510-186A-9561-7964-DF3D6AC9D5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2FDDD5-C05E-80E0-6768-841BBD5ABE77}"/>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5" name="Footer Placeholder 4">
            <a:extLst>
              <a:ext uri="{FF2B5EF4-FFF2-40B4-BE49-F238E27FC236}">
                <a16:creationId xmlns:a16="http://schemas.microsoft.com/office/drawing/2014/main" id="{7988240F-CCEA-D2AA-7822-CE8F412664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FD9444-87B9-88B4-E7AC-3BF1D6576161}"/>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213994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DF783-8C9C-5DA9-6F54-4BE1456D9E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256EA9-1017-58C3-86C6-E47E8B4F5C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FA565E-AAED-5C8E-968C-56B227675343}"/>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5" name="Footer Placeholder 4">
            <a:extLst>
              <a:ext uri="{FF2B5EF4-FFF2-40B4-BE49-F238E27FC236}">
                <a16:creationId xmlns:a16="http://schemas.microsoft.com/office/drawing/2014/main" id="{CE4E7DC2-5C71-0987-DCF9-88F9DC0C53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0698DA-6755-CB1F-0B46-D7D0B979BF51}"/>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248842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2A17B8-F5CA-DA55-28B6-7345183554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F68AA6-4641-4BB5-39AF-A1C0078D81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F05189-FC75-AFDB-7A57-67F989AD6A1C}"/>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5" name="Footer Placeholder 4">
            <a:extLst>
              <a:ext uri="{FF2B5EF4-FFF2-40B4-BE49-F238E27FC236}">
                <a16:creationId xmlns:a16="http://schemas.microsoft.com/office/drawing/2014/main" id="{F599D065-BB04-4366-8785-F8AF7F4672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8487DB-5E41-6097-A03C-76CD09180CD6}"/>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288361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EEF6-FE67-164A-B621-AC9E131A7D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3659DD-C8D4-7193-4387-49B87C33FA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FAEF5-6779-CE68-8B8F-4DA7C1421932}"/>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5" name="Footer Placeholder 4">
            <a:extLst>
              <a:ext uri="{FF2B5EF4-FFF2-40B4-BE49-F238E27FC236}">
                <a16:creationId xmlns:a16="http://schemas.microsoft.com/office/drawing/2014/main" id="{7554A033-20CD-CF0B-BE4E-C92237563E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94679A-C110-1600-4F02-CE8F962FB3BF}"/>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300169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B187-D47B-8FE3-7857-607FCA5D73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5F58E3-35BB-77BB-3D83-6EB5FFCD76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B8D7FC-8D54-9323-7E14-28E6C5AFA65C}"/>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5" name="Footer Placeholder 4">
            <a:extLst>
              <a:ext uri="{FF2B5EF4-FFF2-40B4-BE49-F238E27FC236}">
                <a16:creationId xmlns:a16="http://schemas.microsoft.com/office/drawing/2014/main" id="{F4F80748-AE7F-A08A-4407-AE4246D983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E09DC7-9EF4-046F-1ACD-13E3162EE197}"/>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278455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35B4A-5AB4-2638-3073-5298347D2B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7BC38D-E474-6038-8593-79A7B638F5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5E3626-9F94-1C1C-3326-57698278DA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A8B978-3DF1-13EE-819C-3D3688C33D6A}"/>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6" name="Footer Placeholder 5">
            <a:extLst>
              <a:ext uri="{FF2B5EF4-FFF2-40B4-BE49-F238E27FC236}">
                <a16:creationId xmlns:a16="http://schemas.microsoft.com/office/drawing/2014/main" id="{21573D61-CB2E-CC55-C57C-0B80BBF52F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B1947-E1C7-B9E8-30C0-566AA3C09220}"/>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65830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6DBD3-3810-87EA-1C74-CDE4C413F2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5419C8-DA05-2F4B-D067-4E5F5010A3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23C17E-75A4-49DD-3AA8-A3E0E6A6CD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2BF839-5481-74C9-801E-BC401D2C59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7AF065-D05D-7A01-D6BB-4AAF5EC5C1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A8BEEE-5C3E-8B00-62C9-9EF8972B3795}"/>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8" name="Footer Placeholder 7">
            <a:extLst>
              <a:ext uri="{FF2B5EF4-FFF2-40B4-BE49-F238E27FC236}">
                <a16:creationId xmlns:a16="http://schemas.microsoft.com/office/drawing/2014/main" id="{6BB03EF9-FD64-C1A0-338D-FB5AC05C52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983AE1-257E-7345-6346-DCA15A5374EA}"/>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22220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31A2-8AE1-73C5-B7A9-D92E02D887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03A0F1-8544-096F-A56E-3D73F656FBD9}"/>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4" name="Footer Placeholder 3">
            <a:extLst>
              <a:ext uri="{FF2B5EF4-FFF2-40B4-BE49-F238E27FC236}">
                <a16:creationId xmlns:a16="http://schemas.microsoft.com/office/drawing/2014/main" id="{CBC33CA0-B166-663F-C2BA-4F2F4A4B90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4EC2F9-FB52-3CDA-6489-602049F40F30}"/>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309267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31C247-8302-4E88-C70A-5E4A7E525986}"/>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3" name="Footer Placeholder 2">
            <a:extLst>
              <a:ext uri="{FF2B5EF4-FFF2-40B4-BE49-F238E27FC236}">
                <a16:creationId xmlns:a16="http://schemas.microsoft.com/office/drawing/2014/main" id="{C28884B1-7BB1-C024-D5C2-34BDC12019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40DFC6-2A7C-B546-BE1D-98731439BCE7}"/>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4126235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3DC5-5A18-CB4E-D64C-0991CAF17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48D9D50-7E3B-7870-11BD-5E449497BA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3FDAAF-65E5-C730-7685-81A3E4B0B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7F33B5-0B7D-196B-B749-5729F2E58B3E}"/>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6" name="Footer Placeholder 5">
            <a:extLst>
              <a:ext uri="{FF2B5EF4-FFF2-40B4-BE49-F238E27FC236}">
                <a16:creationId xmlns:a16="http://schemas.microsoft.com/office/drawing/2014/main" id="{2F473CE1-52F1-784D-86D5-6265597515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8B2617-A227-135F-87EC-0E89CB8A8593}"/>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377245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8C03-EB3E-2FC4-E73B-18E5F616D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75303DF-1B31-18A2-A07B-4E54D73D1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0C13C4-A697-1A06-376D-2CF089DF0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AE78F5-B11B-AC61-22F5-94BCD85EEC4D}"/>
              </a:ext>
            </a:extLst>
          </p:cNvPr>
          <p:cNvSpPr>
            <a:spLocks noGrp="1"/>
          </p:cNvSpPr>
          <p:nvPr>
            <p:ph type="dt" sz="half" idx="10"/>
          </p:nvPr>
        </p:nvSpPr>
        <p:spPr/>
        <p:txBody>
          <a:bodyPr/>
          <a:lstStyle/>
          <a:p>
            <a:fld id="{2408F6D4-9BE4-4FB4-919D-6CDD87F6BB6C}" type="datetimeFigureOut">
              <a:rPr lang="en-GB" smtClean="0"/>
              <a:t>21/03/2024</a:t>
            </a:fld>
            <a:endParaRPr lang="en-GB"/>
          </a:p>
        </p:txBody>
      </p:sp>
      <p:sp>
        <p:nvSpPr>
          <p:cNvPr id="6" name="Footer Placeholder 5">
            <a:extLst>
              <a:ext uri="{FF2B5EF4-FFF2-40B4-BE49-F238E27FC236}">
                <a16:creationId xmlns:a16="http://schemas.microsoft.com/office/drawing/2014/main" id="{BBCC9250-22D2-35F8-222D-90A25AE6EC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C1592D-D491-15D0-3C1F-567D586ADFA7}"/>
              </a:ext>
            </a:extLst>
          </p:cNvPr>
          <p:cNvSpPr>
            <a:spLocks noGrp="1"/>
          </p:cNvSpPr>
          <p:nvPr>
            <p:ph type="sldNum" sz="quarter" idx="12"/>
          </p:nvPr>
        </p:nvSpPr>
        <p:spPr/>
        <p:txBody>
          <a:bodyPr/>
          <a:lstStyle/>
          <a:p>
            <a:fld id="{C741D669-5A41-4B0F-9A22-DBD7E7ED6332}" type="slidenum">
              <a:rPr lang="en-GB" smtClean="0"/>
              <a:t>‹#›</a:t>
            </a:fld>
            <a:endParaRPr lang="en-GB"/>
          </a:p>
        </p:txBody>
      </p:sp>
    </p:spTree>
    <p:extLst>
      <p:ext uri="{BB962C8B-B14F-4D97-AF65-F5344CB8AC3E}">
        <p14:creationId xmlns:p14="http://schemas.microsoft.com/office/powerpoint/2010/main" val="340738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D425C-0C54-FB78-F666-6318878D0D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16230B-E951-0994-AB0F-3BE7474C3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EC16C1-988F-036F-82C4-8BA995668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08F6D4-9BE4-4FB4-919D-6CDD87F6BB6C}" type="datetimeFigureOut">
              <a:rPr lang="en-GB" smtClean="0"/>
              <a:t>21/03/2024</a:t>
            </a:fld>
            <a:endParaRPr lang="en-GB"/>
          </a:p>
        </p:txBody>
      </p:sp>
      <p:sp>
        <p:nvSpPr>
          <p:cNvPr id="5" name="Footer Placeholder 4">
            <a:extLst>
              <a:ext uri="{FF2B5EF4-FFF2-40B4-BE49-F238E27FC236}">
                <a16:creationId xmlns:a16="http://schemas.microsoft.com/office/drawing/2014/main" id="{74A9E5FA-A874-6EBE-0657-BCFB140A6D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F93B731-B288-D096-EDC8-7F245BDC6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41D669-5A41-4B0F-9A22-DBD7E7ED6332}" type="slidenum">
              <a:rPr lang="en-GB" smtClean="0"/>
              <a:t>‹#›</a:t>
            </a:fld>
            <a:endParaRPr lang="en-GB"/>
          </a:p>
        </p:txBody>
      </p:sp>
    </p:spTree>
    <p:extLst>
      <p:ext uri="{BB962C8B-B14F-4D97-AF65-F5344CB8AC3E}">
        <p14:creationId xmlns:p14="http://schemas.microsoft.com/office/powerpoint/2010/main" val="1926215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E0260E-30C7-C402-4DA8-2CA0AE70CCAB}"/>
              </a:ext>
            </a:extLst>
          </p:cNvPr>
          <p:cNvSpPr>
            <a:spLocks noGrp="1"/>
          </p:cNvSpPr>
          <p:nvPr>
            <p:ph type="ctrTitle"/>
          </p:nvPr>
        </p:nvSpPr>
        <p:spPr>
          <a:xfrm>
            <a:off x="6590662" y="4267832"/>
            <a:ext cx="4805996" cy="1297115"/>
          </a:xfrm>
        </p:spPr>
        <p:txBody>
          <a:bodyPr anchor="t">
            <a:normAutofit/>
          </a:bodyPr>
          <a:lstStyle/>
          <a:p>
            <a:pPr algn="l"/>
            <a:r>
              <a:rPr lang="en-GB" sz="3700">
                <a:solidFill>
                  <a:schemeClr val="tx2"/>
                </a:solidFill>
              </a:rPr>
              <a:t>Should we cite scholars who act badly?</a:t>
            </a:r>
          </a:p>
        </p:txBody>
      </p:sp>
      <p:sp>
        <p:nvSpPr>
          <p:cNvPr id="3" name="Subtitle 2">
            <a:extLst>
              <a:ext uri="{FF2B5EF4-FFF2-40B4-BE49-F238E27FC236}">
                <a16:creationId xmlns:a16="http://schemas.microsoft.com/office/drawing/2014/main" id="{A83995ED-ACF3-D045-4049-95A3217ACEAA}"/>
              </a:ext>
            </a:extLst>
          </p:cNvPr>
          <p:cNvSpPr>
            <a:spLocks noGrp="1"/>
          </p:cNvSpPr>
          <p:nvPr>
            <p:ph type="subTitle" idx="1"/>
          </p:nvPr>
        </p:nvSpPr>
        <p:spPr>
          <a:xfrm>
            <a:off x="6590966" y="3428999"/>
            <a:ext cx="4805691" cy="838831"/>
          </a:xfrm>
        </p:spPr>
        <p:txBody>
          <a:bodyPr anchor="b">
            <a:normAutofit/>
          </a:bodyPr>
          <a:lstStyle/>
          <a:p>
            <a:pPr algn="l"/>
            <a:r>
              <a:rPr lang="en-GB" sz="2000">
                <a:solidFill>
                  <a:schemeClr val="tx2"/>
                </a:solidFill>
              </a:rPr>
              <a:t>Dr Margaret Meredith</a:t>
            </a:r>
          </a:p>
        </p:txBody>
      </p:sp>
      <p:pic>
        <p:nvPicPr>
          <p:cNvPr id="7" name="Graphic 6" descr="Closed Quotation Mark">
            <a:extLst>
              <a:ext uri="{FF2B5EF4-FFF2-40B4-BE49-F238E27FC236}">
                <a16:creationId xmlns:a16="http://schemas.microsoft.com/office/drawing/2014/main" id="{E7A21ECB-FA25-19BF-E66F-7A601AE090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7339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B13448D-1D81-1A88-85F1-0CF17722478E}"/>
              </a:ext>
            </a:extLst>
          </p:cNvPr>
          <p:cNvSpPr>
            <a:spLocks noGrp="1"/>
          </p:cNvSpPr>
          <p:nvPr>
            <p:ph type="title"/>
          </p:nvPr>
        </p:nvSpPr>
        <p:spPr>
          <a:xfrm>
            <a:off x="3027924" y="991261"/>
            <a:ext cx="5754696" cy="1837349"/>
          </a:xfrm>
        </p:spPr>
        <p:txBody>
          <a:bodyPr vert="horz" lIns="91440" tIns="45720" rIns="91440" bIns="45720" rtlCol="0" anchor="ctr">
            <a:normAutofit/>
          </a:bodyPr>
          <a:lstStyle/>
          <a:p>
            <a:pPr algn="ctr"/>
            <a:r>
              <a:rPr lang="en-US" sz="3600" kern="1200" dirty="0">
                <a:solidFill>
                  <a:schemeClr val="tx2"/>
                </a:solidFill>
                <a:latin typeface="+mj-lt"/>
                <a:ea typeface="+mj-ea"/>
                <a:cs typeface="+mj-cs"/>
              </a:rPr>
              <a:t>Scenario</a:t>
            </a:r>
          </a:p>
        </p:txBody>
      </p:sp>
      <p:sp>
        <p:nvSpPr>
          <p:cNvPr id="3" name="Content Placeholder 2">
            <a:extLst>
              <a:ext uri="{FF2B5EF4-FFF2-40B4-BE49-F238E27FC236}">
                <a16:creationId xmlns:a16="http://schemas.microsoft.com/office/drawing/2014/main" id="{FC181944-B8F6-2E6E-2D89-EBB4DC17BA70}"/>
              </a:ext>
            </a:extLst>
          </p:cNvPr>
          <p:cNvSpPr>
            <a:spLocks noGrp="1"/>
          </p:cNvSpPr>
          <p:nvPr>
            <p:ph sz="half" idx="1"/>
          </p:nvPr>
        </p:nvSpPr>
        <p:spPr>
          <a:xfrm>
            <a:off x="2636322" y="2979336"/>
            <a:ext cx="6863938" cy="2430864"/>
          </a:xfrm>
        </p:spPr>
        <p:txBody>
          <a:bodyPr vert="horz" lIns="91440" tIns="45720" rIns="91440" bIns="45720" rtlCol="0" anchor="t">
            <a:normAutofit/>
          </a:bodyPr>
          <a:lstStyle/>
          <a:p>
            <a:pPr marL="0">
              <a:spcAft>
                <a:spcPts val="800"/>
              </a:spcAft>
            </a:pPr>
            <a:r>
              <a:rPr lang="en-US" sz="2000" dirty="0">
                <a:solidFill>
                  <a:schemeClr val="tx2"/>
                </a:solidFill>
                <a:effectLst/>
              </a:rPr>
              <a:t>Imagine that you have just completed a book —including chapter contributions from other authors. </a:t>
            </a:r>
          </a:p>
          <a:p>
            <a:pPr marL="0">
              <a:spcAft>
                <a:spcPts val="800"/>
              </a:spcAft>
            </a:pPr>
            <a:r>
              <a:rPr lang="en-US" sz="2000" dirty="0">
                <a:solidFill>
                  <a:schemeClr val="tx2"/>
                </a:solidFill>
                <a:effectLst/>
              </a:rPr>
              <a:t>The news breaks in the media that one of the key drivers of the ideas in the volume has been suspended from his university pending the institution’s investigations of alleged sexual misconduct towards students. </a:t>
            </a:r>
          </a:p>
          <a:p>
            <a:pPr marL="0">
              <a:spcAft>
                <a:spcPts val="800"/>
              </a:spcAft>
            </a:pPr>
            <a:endParaRPr lang="en-US" sz="2000" dirty="0">
              <a:solidFill>
                <a:schemeClr val="tx2"/>
              </a:solidFill>
              <a:effectLst/>
            </a:endParaRPr>
          </a:p>
          <a:p>
            <a:endParaRPr lang="en-US"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6889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A823E8-95C9-1A0D-364F-C9F94B049B64}"/>
              </a:ext>
            </a:extLst>
          </p:cNvPr>
          <p:cNvSpPr>
            <a:spLocks noGrp="1"/>
          </p:cNvSpPr>
          <p:nvPr>
            <p:ph type="title"/>
          </p:nvPr>
        </p:nvSpPr>
        <p:spPr>
          <a:xfrm>
            <a:off x="3371787" y="1741337"/>
            <a:ext cx="5448730" cy="2387918"/>
          </a:xfrm>
        </p:spPr>
        <p:txBody>
          <a:bodyPr vert="horz" lIns="91440" tIns="45720" rIns="91440" bIns="45720" rtlCol="0" anchor="b">
            <a:normAutofit/>
          </a:bodyPr>
          <a:lstStyle/>
          <a:p>
            <a:pPr algn="ctr"/>
            <a:r>
              <a:rPr lang="en-US" sz="5200" kern="1200">
                <a:solidFill>
                  <a:schemeClr val="tx2"/>
                </a:solidFill>
                <a:latin typeface="+mj-lt"/>
                <a:ea typeface="+mj-ea"/>
                <a:cs typeface="+mj-cs"/>
              </a:rPr>
              <a:t>How do you feel?</a:t>
            </a:r>
          </a:p>
        </p:txBody>
      </p:sp>
      <p:sp>
        <p:nvSpPr>
          <p:cNvPr id="3" name="Content Placeholder 2">
            <a:extLst>
              <a:ext uri="{FF2B5EF4-FFF2-40B4-BE49-F238E27FC236}">
                <a16:creationId xmlns:a16="http://schemas.microsoft.com/office/drawing/2014/main" id="{AE1C442F-EA04-9F89-24B3-1FCD12BB6387}"/>
              </a:ext>
            </a:extLst>
          </p:cNvPr>
          <p:cNvSpPr>
            <a:spLocks noGrp="1"/>
          </p:cNvSpPr>
          <p:nvPr>
            <p:ph sz="half" idx="1"/>
          </p:nvPr>
        </p:nvSpPr>
        <p:spPr>
          <a:xfrm>
            <a:off x="3371161" y="4200522"/>
            <a:ext cx="5449982" cy="682079"/>
          </a:xfrm>
        </p:spPr>
        <p:txBody>
          <a:bodyPr vert="horz" lIns="91440" tIns="45720" rIns="91440" bIns="45720" rtlCol="0">
            <a:normAutofit/>
          </a:bodyPr>
          <a:lstStyle/>
          <a:p>
            <a:pPr marL="0" indent="0" algn="ctr">
              <a:buNone/>
            </a:pPr>
            <a:r>
              <a:rPr lang="en-US" sz="2400" kern="1200">
                <a:solidFill>
                  <a:schemeClr val="tx2"/>
                </a:solidFill>
                <a:latin typeface="+mn-lt"/>
                <a:ea typeface="+mn-ea"/>
                <a:cs typeface="+mn-cs"/>
              </a:rPr>
              <a:t>Go to Menti.com    Code: 3344 2472</a:t>
            </a:r>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4083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4" name="Freeform: Shape 33">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9" name="Freeform: Shape 38">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ADA823E8-95C9-1A0D-364F-C9F94B049B64}"/>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kern="1200" dirty="0">
                <a:solidFill>
                  <a:schemeClr val="tx2"/>
                </a:solidFill>
                <a:latin typeface="+mj-lt"/>
                <a:ea typeface="+mj-ea"/>
                <a:cs typeface="+mj-cs"/>
              </a:rPr>
              <a:t>How are you going to navigate this situation?</a:t>
            </a:r>
          </a:p>
        </p:txBody>
      </p:sp>
      <p:sp>
        <p:nvSpPr>
          <p:cNvPr id="3" name="Content Placeholder 2">
            <a:extLst>
              <a:ext uri="{FF2B5EF4-FFF2-40B4-BE49-F238E27FC236}">
                <a16:creationId xmlns:a16="http://schemas.microsoft.com/office/drawing/2014/main" id="{AE1C442F-EA04-9F89-24B3-1FCD12BB6387}"/>
              </a:ext>
            </a:extLst>
          </p:cNvPr>
          <p:cNvSpPr>
            <a:spLocks noGrp="1"/>
          </p:cNvSpPr>
          <p:nvPr>
            <p:ph sz="half" idx="1"/>
          </p:nvPr>
        </p:nvSpPr>
        <p:spPr>
          <a:xfrm>
            <a:off x="3215729" y="4165152"/>
            <a:ext cx="5760846" cy="682079"/>
          </a:xfrm>
        </p:spPr>
        <p:txBody>
          <a:bodyPr vert="horz" lIns="91440" tIns="45720" rIns="91440" bIns="45720" rtlCol="0">
            <a:normAutofit/>
          </a:bodyPr>
          <a:lstStyle/>
          <a:p>
            <a:pPr marL="0" indent="0" algn="ctr">
              <a:buNone/>
            </a:pPr>
            <a:r>
              <a:rPr lang="en-US" sz="2400" kern="1200" dirty="0">
                <a:solidFill>
                  <a:schemeClr val="tx2"/>
                </a:solidFill>
                <a:latin typeface="+mn-lt"/>
                <a:ea typeface="+mn-ea"/>
                <a:cs typeface="+mn-cs"/>
              </a:rPr>
              <a:t>Discuss in twos/threes</a:t>
            </a:r>
          </a:p>
        </p:txBody>
      </p:sp>
    </p:spTree>
    <p:extLst>
      <p:ext uri="{BB962C8B-B14F-4D97-AF65-F5344CB8AC3E}">
        <p14:creationId xmlns:p14="http://schemas.microsoft.com/office/powerpoint/2010/main" val="351899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9" name="Freeform: Shape 48">
            <a:extLst>
              <a:ext uri="{FF2B5EF4-FFF2-40B4-BE49-F238E27FC236}">
                <a16:creationId xmlns:a16="http://schemas.microsoft.com/office/drawing/2014/main" id="{CBCB02B1-1B82-403C-B7D2-E2CED1882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CCDE13A7-6382-4A67-BEBE-4FF1F37C7F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52" name="Freeform: Shape 51">
              <a:extLst>
                <a:ext uri="{FF2B5EF4-FFF2-40B4-BE49-F238E27FC236}">
                  <a16:creationId xmlns:a16="http://schemas.microsoft.com/office/drawing/2014/main" id="{E9978FC9-2E40-4257-8D97-FAB20CA4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Freeform: Shape 52">
              <a:extLst>
                <a:ext uri="{FF2B5EF4-FFF2-40B4-BE49-F238E27FC236}">
                  <a16:creationId xmlns:a16="http://schemas.microsoft.com/office/drawing/2014/main" id="{740ABB98-77BA-4C40-8121-34D196E58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53">
              <a:extLst>
                <a:ext uri="{FF2B5EF4-FFF2-40B4-BE49-F238E27FC236}">
                  <a16:creationId xmlns:a16="http://schemas.microsoft.com/office/drawing/2014/main" id="{41AA752E-66C1-4835-8A3C-55647515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EE9555AB-2295-4939-AEC9-B2CBFCB4C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97499201-5A2C-48B3-9B02-5519B8829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D3FC2AE7-C60C-4C48-BCAE-410BB6C3D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Freeform: Shape 57">
              <a:extLst>
                <a:ext uri="{FF2B5EF4-FFF2-40B4-BE49-F238E27FC236}">
                  <a16:creationId xmlns:a16="http://schemas.microsoft.com/office/drawing/2014/main" id="{40EA1593-6BC9-441E-8F3C-46DD50F81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ADA823E8-95C9-1A0D-364F-C9F94B049B64}"/>
              </a:ext>
            </a:extLst>
          </p:cNvPr>
          <p:cNvSpPr>
            <a:spLocks noGrp="1"/>
          </p:cNvSpPr>
          <p:nvPr>
            <p:ph type="title"/>
          </p:nvPr>
        </p:nvSpPr>
        <p:spPr>
          <a:xfrm>
            <a:off x="1754372" y="269560"/>
            <a:ext cx="8644270" cy="1654933"/>
          </a:xfrm>
        </p:spPr>
        <p:txBody>
          <a:bodyPr vert="horz" lIns="91440" tIns="45720" rIns="91440" bIns="45720" rtlCol="0" anchor="b">
            <a:normAutofit/>
          </a:bodyPr>
          <a:lstStyle/>
          <a:p>
            <a:pPr algn="ctr"/>
            <a:r>
              <a:rPr lang="en-US" sz="5200" kern="1200" dirty="0">
                <a:solidFill>
                  <a:schemeClr val="tx2"/>
                </a:solidFill>
                <a:latin typeface="+mj-lt"/>
                <a:ea typeface="+mj-ea"/>
                <a:cs typeface="+mj-cs"/>
              </a:rPr>
              <a:t>Some more facts</a:t>
            </a:r>
          </a:p>
        </p:txBody>
      </p:sp>
      <p:sp>
        <p:nvSpPr>
          <p:cNvPr id="3" name="Content Placeholder 2">
            <a:extLst>
              <a:ext uri="{FF2B5EF4-FFF2-40B4-BE49-F238E27FC236}">
                <a16:creationId xmlns:a16="http://schemas.microsoft.com/office/drawing/2014/main" id="{AE1C442F-EA04-9F89-24B3-1FCD12BB6387}"/>
              </a:ext>
            </a:extLst>
          </p:cNvPr>
          <p:cNvSpPr>
            <a:spLocks noGrp="1"/>
          </p:cNvSpPr>
          <p:nvPr>
            <p:ph sz="half" idx="1"/>
          </p:nvPr>
        </p:nvSpPr>
        <p:spPr>
          <a:xfrm>
            <a:off x="2549748" y="2077926"/>
            <a:ext cx="8282763" cy="2547430"/>
          </a:xfrm>
        </p:spPr>
        <p:txBody>
          <a:bodyPr vert="horz" lIns="91440" tIns="45720" rIns="91440" bIns="45720" rtlCol="0">
            <a:normAutofit lnSpcReduction="10000"/>
          </a:bodyPr>
          <a:lstStyle/>
          <a:p>
            <a:r>
              <a:rPr lang="en-GB" dirty="0"/>
              <a:t>‘Star professor’ – international reputation.</a:t>
            </a:r>
          </a:p>
          <a:p>
            <a:r>
              <a:rPr lang="en-GB" dirty="0"/>
              <a:t>Lots of international students on scholarships.</a:t>
            </a:r>
          </a:p>
          <a:p>
            <a:r>
              <a:rPr lang="en-GB" dirty="0"/>
              <a:t>Only allegations. </a:t>
            </a:r>
          </a:p>
          <a:p>
            <a:r>
              <a:rPr lang="en-GB" dirty="0"/>
              <a:t>Once a few students went public, allegations increased. Allegations to be investigated by university committee. </a:t>
            </a:r>
          </a:p>
          <a:p>
            <a:pPr marL="0" indent="0" algn="ctr">
              <a:buNone/>
            </a:pPr>
            <a:endParaRPr lang="en-US" sz="2400" kern="1200" dirty="0">
              <a:solidFill>
                <a:schemeClr val="tx2"/>
              </a:solidFill>
              <a:latin typeface="+mn-lt"/>
              <a:ea typeface="+mn-ea"/>
              <a:cs typeface="+mn-cs"/>
            </a:endParaRPr>
          </a:p>
        </p:txBody>
      </p:sp>
      <p:grpSp>
        <p:nvGrpSpPr>
          <p:cNvPr id="60" name="Group 59">
            <a:extLst>
              <a:ext uri="{FF2B5EF4-FFF2-40B4-BE49-F238E27FC236}">
                <a16:creationId xmlns:a16="http://schemas.microsoft.com/office/drawing/2014/main" id="{17147D5D-F01F-4164-BD81-D10DC6F23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61" name="Freeform: Shape 60">
              <a:extLst>
                <a:ext uri="{FF2B5EF4-FFF2-40B4-BE49-F238E27FC236}">
                  <a16:creationId xmlns:a16="http://schemas.microsoft.com/office/drawing/2014/main" id="{F24C7412-3E2D-4708-8DC3-425A457A1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71483A6A-CB0B-4469-B09D-C9451F9B0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9A935E9D-EB55-46F3-BCCB-9CB918E87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64" name="Freeform: Shape 63">
              <a:extLst>
                <a:ext uri="{FF2B5EF4-FFF2-40B4-BE49-F238E27FC236}">
                  <a16:creationId xmlns:a16="http://schemas.microsoft.com/office/drawing/2014/main" id="{8EDC5655-C7D7-4936-91EA-E188A96DC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6" name="Group 65">
            <a:extLst>
              <a:ext uri="{FF2B5EF4-FFF2-40B4-BE49-F238E27FC236}">
                <a16:creationId xmlns:a16="http://schemas.microsoft.com/office/drawing/2014/main" id="{6D0E248E-80AB-4B35-BA8D-F940FCB443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67" name="Freeform: Shape 66">
              <a:extLst>
                <a:ext uri="{FF2B5EF4-FFF2-40B4-BE49-F238E27FC236}">
                  <a16:creationId xmlns:a16="http://schemas.microsoft.com/office/drawing/2014/main" id="{F9E91B0A-66E8-4298-BAC6-004DBE491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0A629C66-36BD-487E-B1CD-ED026D778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6BC2D2C-3D7D-4224-81BC-22C094C9F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70" name="Freeform: Shape 69">
              <a:extLst>
                <a:ext uri="{FF2B5EF4-FFF2-40B4-BE49-F238E27FC236}">
                  <a16:creationId xmlns:a16="http://schemas.microsoft.com/office/drawing/2014/main" id="{53BDF903-22C5-4312-8776-C2ABC3EDC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extBox 4">
            <a:extLst>
              <a:ext uri="{FF2B5EF4-FFF2-40B4-BE49-F238E27FC236}">
                <a16:creationId xmlns:a16="http://schemas.microsoft.com/office/drawing/2014/main" id="{651D454A-7766-1A88-9C71-99E7551AB22C}"/>
              </a:ext>
            </a:extLst>
          </p:cNvPr>
          <p:cNvSpPr txBox="1"/>
          <p:nvPr/>
        </p:nvSpPr>
        <p:spPr>
          <a:xfrm>
            <a:off x="925033" y="4912242"/>
            <a:ext cx="10324214" cy="1231106"/>
          </a:xfrm>
          <a:prstGeom prst="rect">
            <a:avLst/>
          </a:prstGeom>
          <a:noFill/>
        </p:spPr>
        <p:txBody>
          <a:bodyPr wrap="square" rtlCol="0">
            <a:spAutoFit/>
          </a:bodyPr>
          <a:lstStyle/>
          <a:p>
            <a:r>
              <a:rPr lang="en-GB" sz="2800" dirty="0"/>
              <a:t>Do any of these facts change your thinking about the situation? </a:t>
            </a:r>
          </a:p>
          <a:p>
            <a:pPr algn="ctr"/>
            <a:r>
              <a:rPr lang="en-GB" sz="2800" dirty="0"/>
              <a:t>In which way? </a:t>
            </a:r>
          </a:p>
          <a:p>
            <a:endParaRPr lang="en-GB" dirty="0"/>
          </a:p>
        </p:txBody>
      </p:sp>
    </p:spTree>
    <p:extLst>
      <p:ext uri="{BB962C8B-B14F-4D97-AF65-F5344CB8AC3E}">
        <p14:creationId xmlns:p14="http://schemas.microsoft.com/office/powerpoint/2010/main" val="551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BD3B87C-6318-EA47-CD22-6B9490C4708B}"/>
              </a:ext>
            </a:extLst>
          </p:cNvPr>
          <p:cNvSpPr>
            <a:spLocks noGrp="1"/>
          </p:cNvSpPr>
          <p:nvPr>
            <p:ph type="title"/>
          </p:nvPr>
        </p:nvSpPr>
        <p:spPr>
          <a:xfrm>
            <a:off x="2519917" y="991261"/>
            <a:ext cx="7293934" cy="1837349"/>
          </a:xfrm>
        </p:spPr>
        <p:txBody>
          <a:bodyPr vert="horz" lIns="91440" tIns="45720" rIns="91440" bIns="45720" rtlCol="0" anchor="ctr">
            <a:normAutofit/>
          </a:bodyPr>
          <a:lstStyle/>
          <a:p>
            <a:pPr algn="ctr"/>
            <a:r>
              <a:rPr lang="en-US" sz="3600" kern="1200" dirty="0">
                <a:solidFill>
                  <a:schemeClr val="tx2"/>
                </a:solidFill>
                <a:latin typeface="+mj-lt"/>
                <a:ea typeface="+mj-ea"/>
                <a:cs typeface="+mj-cs"/>
              </a:rPr>
              <a:t>Does his disciplinary field make a difference to your opinion?</a:t>
            </a:r>
          </a:p>
        </p:txBody>
      </p:sp>
      <p:sp>
        <p:nvSpPr>
          <p:cNvPr id="3" name="Content Placeholder 2">
            <a:extLst>
              <a:ext uri="{FF2B5EF4-FFF2-40B4-BE49-F238E27FC236}">
                <a16:creationId xmlns:a16="http://schemas.microsoft.com/office/drawing/2014/main" id="{39941367-2F76-ED89-210D-342B900035BC}"/>
              </a:ext>
            </a:extLst>
          </p:cNvPr>
          <p:cNvSpPr>
            <a:spLocks noGrp="1"/>
          </p:cNvSpPr>
          <p:nvPr>
            <p:ph sz="half" idx="1"/>
          </p:nvPr>
        </p:nvSpPr>
        <p:spPr>
          <a:xfrm>
            <a:off x="1509823" y="2979335"/>
            <a:ext cx="9175898" cy="2887403"/>
          </a:xfrm>
        </p:spPr>
        <p:txBody>
          <a:bodyPr vert="horz" lIns="91440" tIns="45720" rIns="91440" bIns="45720" rtlCol="0" anchor="t">
            <a:normAutofit/>
          </a:bodyPr>
          <a:lstStyle/>
          <a:p>
            <a:r>
              <a:rPr lang="en-US" sz="3000" dirty="0" err="1">
                <a:solidFill>
                  <a:schemeClr val="tx2"/>
                </a:solidFill>
              </a:rPr>
              <a:t>Theorising</a:t>
            </a:r>
            <a:r>
              <a:rPr lang="en-US" sz="3000" dirty="0">
                <a:solidFill>
                  <a:schemeClr val="tx2"/>
                </a:solidFill>
              </a:rPr>
              <a:t> power and knowledge justice between global North and South</a:t>
            </a:r>
          </a:p>
          <a:p>
            <a:endParaRPr lang="en-US" sz="3000" dirty="0">
              <a:solidFill>
                <a:schemeClr val="tx2"/>
              </a:solidFill>
            </a:endParaRPr>
          </a:p>
          <a:p>
            <a:r>
              <a:rPr lang="en-US" sz="3000" dirty="0">
                <a:solidFill>
                  <a:schemeClr val="tx2"/>
                </a:solidFill>
              </a:rPr>
              <a:t>Does his field make a difference to your feelings about the situation? </a:t>
            </a:r>
          </a:p>
          <a:p>
            <a:endParaRPr lang="en-US" sz="3000" dirty="0">
              <a:solidFill>
                <a:schemeClr val="tx2"/>
              </a:solidFill>
            </a:endParaRPr>
          </a:p>
          <a:p>
            <a:endParaRPr lang="en-US" sz="19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5969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FAAE2D3-C4D6-87C3-E0A5-97589BED4B6F}"/>
              </a:ext>
            </a:extLst>
          </p:cNvPr>
          <p:cNvSpPr>
            <a:spLocks noGrp="1"/>
          </p:cNvSpPr>
          <p:nvPr>
            <p:ph type="title"/>
          </p:nvPr>
        </p:nvSpPr>
        <p:spPr>
          <a:xfrm>
            <a:off x="2647506" y="985896"/>
            <a:ext cx="7126169" cy="1837349"/>
          </a:xfrm>
        </p:spPr>
        <p:txBody>
          <a:bodyPr vert="horz" lIns="91440" tIns="45720" rIns="91440" bIns="45720" rtlCol="0" anchor="ctr">
            <a:normAutofit/>
          </a:bodyPr>
          <a:lstStyle/>
          <a:p>
            <a:pPr marL="0" algn="ctr"/>
            <a:r>
              <a:rPr lang="en-US" sz="3600" dirty="0">
                <a:solidFill>
                  <a:schemeClr val="tx2"/>
                </a:solidFill>
              </a:rPr>
              <a:t>Can we separate the writer from their writing/the researcher from their research? </a:t>
            </a:r>
          </a:p>
        </p:txBody>
      </p:sp>
      <p:sp>
        <p:nvSpPr>
          <p:cNvPr id="5" name="Content Placeholder 2">
            <a:extLst>
              <a:ext uri="{FF2B5EF4-FFF2-40B4-BE49-F238E27FC236}">
                <a16:creationId xmlns:a16="http://schemas.microsoft.com/office/drawing/2014/main" id="{6C1048B1-78E0-2D9F-A659-FC5359332803}"/>
              </a:ext>
            </a:extLst>
          </p:cNvPr>
          <p:cNvSpPr>
            <a:spLocks noGrp="1"/>
          </p:cNvSpPr>
          <p:nvPr>
            <p:ph sz="half" idx="1"/>
          </p:nvPr>
        </p:nvSpPr>
        <p:spPr>
          <a:xfrm>
            <a:off x="2647506" y="3071253"/>
            <a:ext cx="8102010" cy="2430864"/>
          </a:xfrm>
        </p:spPr>
        <p:txBody>
          <a:bodyPr vert="horz" lIns="91440" tIns="45720" rIns="91440" bIns="45720" rtlCol="0" anchor="t">
            <a:normAutofit/>
          </a:bodyPr>
          <a:lstStyle/>
          <a:p>
            <a:endParaRPr lang="en-US" sz="3200" dirty="0">
              <a:solidFill>
                <a:schemeClr val="tx2"/>
              </a:solidFill>
            </a:endParaRPr>
          </a:p>
          <a:p>
            <a:endParaRPr lang="en-US" sz="3200" dirty="0">
              <a:solidFill>
                <a:schemeClr val="tx2"/>
              </a:solidFill>
            </a:endParaRPr>
          </a:p>
          <a:p>
            <a:r>
              <a:rPr lang="en-US" sz="3200" dirty="0">
                <a:solidFill>
                  <a:schemeClr val="tx2"/>
                </a:solidFill>
              </a:rPr>
              <a:t>Go to Menti.com       Code: 3344 2472</a:t>
            </a:r>
          </a:p>
          <a:p>
            <a:endParaRPr lang="en-US" sz="2000" dirty="0">
              <a:solidFill>
                <a:schemeClr val="tx2"/>
              </a:solidFill>
            </a:endParaRPr>
          </a:p>
          <a:p>
            <a:pPr marL="0"/>
            <a:endParaRPr lang="en-US" sz="2000" dirty="0">
              <a:solidFill>
                <a:schemeClr val="tx2"/>
              </a:solidFill>
            </a:endParaRPr>
          </a:p>
        </p:txBody>
      </p:sp>
      <p:grpSp>
        <p:nvGrpSpPr>
          <p:cNvPr id="20" name="Group 19">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70523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2516CFA-65A7-4E78-BAF2-F437E0567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583843-30E4-4091-87E1-A4A496510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AE0D2D7F-1DF5-4798-9E63-A71E2D1588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28953" y="0"/>
            <a:ext cx="5163047" cy="3153018"/>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197D003-D6F2-4203-A495-66907856AF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D0A62B1-BB9A-43BD-81CD-1400F6A22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FDD9AD5-71EC-4840-9DB9-0EB0E1755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E37CA3E-8144-4168-9129-6446C79AE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F148D0F-591D-BDFE-86BC-E72B4188006E}"/>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dirty="0">
                <a:solidFill>
                  <a:schemeClr val="tx2"/>
                </a:solidFill>
                <a:latin typeface="+mj-lt"/>
                <a:ea typeface="+mj-ea"/>
                <a:cs typeface="+mj-cs"/>
              </a:rPr>
              <a:t>How will you proceed</a:t>
            </a:r>
            <a:br>
              <a:rPr lang="en-US" kern="1200" dirty="0">
                <a:solidFill>
                  <a:schemeClr val="tx2"/>
                </a:solidFill>
                <a:latin typeface="+mj-lt"/>
                <a:ea typeface="+mj-ea"/>
                <a:cs typeface="+mj-cs"/>
              </a:rPr>
            </a:br>
            <a:br>
              <a:rPr lang="en-US" kern="1200" dirty="0">
                <a:solidFill>
                  <a:schemeClr val="tx2"/>
                </a:solidFill>
                <a:effectLst/>
                <a:latin typeface="+mj-lt"/>
                <a:ea typeface="+mj-ea"/>
                <a:cs typeface="+mj-cs"/>
              </a:rPr>
            </a:br>
            <a:endParaRPr lang="en-US" kern="1200" dirty="0">
              <a:solidFill>
                <a:schemeClr val="tx2"/>
              </a:solidFill>
              <a:latin typeface="+mj-lt"/>
              <a:ea typeface="+mj-ea"/>
              <a:cs typeface="+mj-cs"/>
            </a:endParaRPr>
          </a:p>
        </p:txBody>
      </p:sp>
      <p:grpSp>
        <p:nvGrpSpPr>
          <p:cNvPr id="18" name="Group 17">
            <a:extLst>
              <a:ext uri="{FF2B5EF4-FFF2-40B4-BE49-F238E27FC236}">
                <a16:creationId xmlns:a16="http://schemas.microsoft.com/office/drawing/2014/main" id="{E7D4F600-F737-4482-BC99-1E1FFC8263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146310"/>
            <a:ext cx="3142400" cy="2716805"/>
            <a:chOff x="-305" y="-4155"/>
            <a:chExt cx="2514948" cy="2174333"/>
          </a:xfrm>
        </p:grpSpPr>
        <p:sp>
          <p:nvSpPr>
            <p:cNvPr id="19" name="Freeform: Shape 18">
              <a:extLst>
                <a:ext uri="{FF2B5EF4-FFF2-40B4-BE49-F238E27FC236}">
                  <a16:creationId xmlns:a16="http://schemas.microsoft.com/office/drawing/2014/main" id="{487C2CB5-E3D4-4345-A7B4-6F0039A6A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CB1D1D5-E255-4B0E-A7F5-DB2BE5A8D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95D61F8-0B49-44AD-956A-8EE58ECE6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EC645CD3-4985-451E-8683-6C671E178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Question Mark with solid fill">
            <a:extLst>
              <a:ext uri="{FF2B5EF4-FFF2-40B4-BE49-F238E27FC236}">
                <a16:creationId xmlns:a16="http://schemas.microsoft.com/office/drawing/2014/main" id="{E34955C8-1029-EBE8-3A16-0A8F63C6AC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647" y="3429000"/>
            <a:ext cx="1438254" cy="1438254"/>
          </a:xfrm>
          <a:prstGeom prst="rect">
            <a:avLst/>
          </a:prstGeom>
        </p:spPr>
      </p:pic>
    </p:spTree>
    <p:extLst>
      <p:ext uri="{BB962C8B-B14F-4D97-AF65-F5344CB8AC3E}">
        <p14:creationId xmlns:p14="http://schemas.microsoft.com/office/powerpoint/2010/main" val="215862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2516CFA-65A7-4E78-BAF2-F437E0567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583843-30E4-4091-87E1-A4A496510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AE0D2D7F-1DF5-4798-9E63-A71E2D1588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28953" y="0"/>
            <a:ext cx="5163047" cy="3153018"/>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197D003-D6F2-4203-A495-66907856AF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D0A62B1-BB9A-43BD-81CD-1400F6A22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FDD9AD5-71EC-4840-9DB9-0EB0E1755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E37CA3E-8144-4168-9129-6446C79AE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F07AC2D-E936-07F9-1C53-D727AC9779A2}"/>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5200" kern="1200">
                <a:solidFill>
                  <a:schemeClr val="tx2"/>
                </a:solidFill>
                <a:latin typeface="+mj-lt"/>
                <a:ea typeface="+mj-ea"/>
                <a:cs typeface="+mj-cs"/>
              </a:rPr>
              <a:t>How did I proceed?</a:t>
            </a:r>
          </a:p>
        </p:txBody>
      </p:sp>
      <p:grpSp>
        <p:nvGrpSpPr>
          <p:cNvPr id="18" name="Group 17">
            <a:extLst>
              <a:ext uri="{FF2B5EF4-FFF2-40B4-BE49-F238E27FC236}">
                <a16:creationId xmlns:a16="http://schemas.microsoft.com/office/drawing/2014/main" id="{E7D4F600-F737-4482-BC99-1E1FFC8263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146310"/>
            <a:ext cx="3142400" cy="2716805"/>
            <a:chOff x="-305" y="-4155"/>
            <a:chExt cx="2514948" cy="2174333"/>
          </a:xfrm>
        </p:grpSpPr>
        <p:sp>
          <p:nvSpPr>
            <p:cNvPr id="19" name="Freeform: Shape 18">
              <a:extLst>
                <a:ext uri="{FF2B5EF4-FFF2-40B4-BE49-F238E27FC236}">
                  <a16:creationId xmlns:a16="http://schemas.microsoft.com/office/drawing/2014/main" id="{487C2CB5-E3D4-4345-A7B4-6F0039A6A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CB1D1D5-E255-4B0E-A7F5-DB2BE5A8D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95D61F8-0B49-44AD-956A-8EE58ECE6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EC645CD3-4985-451E-8683-6C671E178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30349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TotalTime>
  <Words>215</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Should we cite scholars who act badly?</vt:lpstr>
      <vt:lpstr>Scenario</vt:lpstr>
      <vt:lpstr>How do you feel?</vt:lpstr>
      <vt:lpstr>How are you going to navigate this situation?</vt:lpstr>
      <vt:lpstr>Some more facts</vt:lpstr>
      <vt:lpstr>Does his disciplinary field make a difference to your opinion?</vt:lpstr>
      <vt:lpstr>Can we separate the writer from their writing/the researcher from their research? </vt:lpstr>
      <vt:lpstr>How will you proceed  </vt:lpstr>
      <vt:lpstr>How did I proceed?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meredith</dc:creator>
  <cp:lastModifiedBy>m meredith</cp:lastModifiedBy>
  <cp:revision>18</cp:revision>
  <dcterms:created xsi:type="dcterms:W3CDTF">2024-03-20T07:35:19Z</dcterms:created>
  <dcterms:modified xsi:type="dcterms:W3CDTF">2024-03-21T08:09:33Z</dcterms:modified>
</cp:coreProperties>
</file>