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79" r:id="rId6"/>
    <p:sldId id="259" r:id="rId7"/>
    <p:sldId id="260" r:id="rId8"/>
    <p:sldId id="267" r:id="rId9"/>
    <p:sldId id="271" r:id="rId10"/>
    <p:sldId id="287" r:id="rId11"/>
    <p:sldId id="303" r:id="rId12"/>
    <p:sldId id="274" r:id="rId13"/>
    <p:sldId id="307" r:id="rId14"/>
    <p:sldId id="263" r:id="rId15"/>
    <p:sldId id="323" r:id="rId16"/>
    <p:sldId id="298" r:id="rId17"/>
    <p:sldId id="310" r:id="rId18"/>
    <p:sldId id="312" r:id="rId19"/>
    <p:sldId id="315" r:id="rId20"/>
    <p:sldId id="316" r:id="rId21"/>
    <p:sldId id="300" r:id="rId22"/>
    <p:sldId id="302" r:id="rId23"/>
    <p:sldId id="317" r:id="rId24"/>
    <p:sldId id="321" r:id="rId25"/>
    <p:sldId id="311" r:id="rId26"/>
    <p:sldId id="281" r:id="rId27"/>
    <p:sldId id="282" r:id="rId28"/>
    <p:sldId id="319" r:id="rId29"/>
    <p:sldId id="320" r:id="rId30"/>
    <p:sldId id="313" r:id="rId31"/>
    <p:sldId id="305" r:id="rId32"/>
    <p:sldId id="306" r:id="rId33"/>
    <p:sldId id="308" r:id="rId34"/>
    <p:sldId id="293" r:id="rId35"/>
    <p:sldId id="292"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C7873-3C69-4484-8E2A-18DA2C419EA1}" type="datetimeFigureOut">
              <a:rPr lang="es-PE" smtClean="0"/>
              <a:t>6/05/2025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C4ACF-BF55-4CFF-84D9-EABC95894BFE}" type="slidenum">
              <a:rPr lang="es-PE" smtClean="0"/>
              <a:t>‹#›</a:t>
            </a:fld>
            <a:endParaRPr lang="es-PE"/>
          </a:p>
        </p:txBody>
      </p:sp>
    </p:spTree>
    <p:extLst>
      <p:ext uri="{BB962C8B-B14F-4D97-AF65-F5344CB8AC3E}">
        <p14:creationId xmlns:p14="http://schemas.microsoft.com/office/powerpoint/2010/main" val="146297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331C4ACF-BF55-4CFF-84D9-EABC95894BFE}" type="slidenum">
              <a:rPr lang="es-PE" smtClean="0"/>
              <a:t>19</a:t>
            </a:fld>
            <a:endParaRPr lang="es-PE"/>
          </a:p>
        </p:txBody>
      </p:sp>
    </p:spTree>
    <p:extLst>
      <p:ext uri="{BB962C8B-B14F-4D97-AF65-F5344CB8AC3E}">
        <p14:creationId xmlns:p14="http://schemas.microsoft.com/office/powerpoint/2010/main" val="179687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331C4ACF-BF55-4CFF-84D9-EABC95894BFE}" type="slidenum">
              <a:rPr lang="es-PE" smtClean="0"/>
              <a:t>20</a:t>
            </a:fld>
            <a:endParaRPr lang="es-PE"/>
          </a:p>
        </p:txBody>
      </p:sp>
    </p:spTree>
    <p:extLst>
      <p:ext uri="{BB962C8B-B14F-4D97-AF65-F5344CB8AC3E}">
        <p14:creationId xmlns:p14="http://schemas.microsoft.com/office/powerpoint/2010/main" val="274201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37C6-4767-713D-258B-54D563A61A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363DCAC-27A9-0C5D-6E54-DA2385B39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B87167-A586-38F8-0FDD-954AE6000446}"/>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D97CFDA7-4AB8-C52D-1D1C-F2CB2A5D9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A07F52-51BC-2047-AEE0-FED9A9E01F95}"/>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907878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0E30-3904-6F09-CBDF-F2F48C4991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B92B40-4789-3256-31AE-E43E2F79F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3E8EBC-8517-B409-0BA0-669E62639DCD}"/>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0E4E7525-F4B4-9BEF-58F5-759FD9861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482A5E-A869-2C05-6501-510B8C9FA73A}"/>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160981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7A283-08CF-4924-2FCA-4D163C4BA9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7AA779-CBBC-B37F-BFC3-CCE676552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234DC-AF00-5942-7BC4-15A664620891}"/>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1E464041-4675-2FAE-478C-2A5D612F4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2847E-161B-220F-4F1C-0054FE810FAB}"/>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420687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8CFF-8C3A-E8C8-3EC7-9061E0FF4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7D54BC-7AC5-2F15-4F79-F477C54D3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5F1759-6343-DD8F-CA3D-A941AC3BB193}"/>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6B01D7EC-19E7-AF41-B339-3BABDB167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F1E8E7-8BF8-EA8F-26F5-F484E4A4C013}"/>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165224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F3CD-92D3-1015-2102-B04C23205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AB1E55-4DA3-A335-E01C-1544A17623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9F350E-FA0A-887A-7110-F01880C88DF8}"/>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27B2532A-DE3D-E3F8-B2F5-753D24686A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A8A10C-2233-486C-7F46-5D4B5C56D6CA}"/>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15584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2AAF-42E9-CE89-F2CE-A431BD47AE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08F793-CA24-C81C-F8B4-A702D4B406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2164D6-C7EA-6035-5075-77766770C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1FA406-2E7D-0376-7B9C-AC8B5F99B309}"/>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6" name="Footer Placeholder 5">
            <a:extLst>
              <a:ext uri="{FF2B5EF4-FFF2-40B4-BE49-F238E27FC236}">
                <a16:creationId xmlns:a16="http://schemas.microsoft.com/office/drawing/2014/main" id="{A2E165EC-61E8-5828-91E5-1C66FBE1B3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670D62-4C07-184B-9340-B195AA578DFB}"/>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152174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677D-460B-04A2-ED1B-E3829A009F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ABC449-30AA-58A7-B124-AE65E5487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B0697-1570-1EC1-AF77-AA400EEE5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D6DFE4-2960-6E35-FFB1-205304C90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F99DF-F1F9-6D68-90CD-68A40524FF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6713AC-1F86-5EEE-BB62-FF5869B206FB}"/>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8" name="Footer Placeholder 7">
            <a:extLst>
              <a:ext uri="{FF2B5EF4-FFF2-40B4-BE49-F238E27FC236}">
                <a16:creationId xmlns:a16="http://schemas.microsoft.com/office/drawing/2014/main" id="{0E3AB191-8111-3C65-61FB-1B3851FBD5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C3B15A-8C51-E490-3818-AACBB7EF623D}"/>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298723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AEF2-A6D3-0D9E-FECB-72FBBF1560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D95A66-C432-42FC-6481-8F69A5E044FC}"/>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4" name="Footer Placeholder 3">
            <a:extLst>
              <a:ext uri="{FF2B5EF4-FFF2-40B4-BE49-F238E27FC236}">
                <a16:creationId xmlns:a16="http://schemas.microsoft.com/office/drawing/2014/main" id="{7DFE054C-79E2-45E2-EA64-021FFD1095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8FF509-827E-0786-2048-5FBD989E56D0}"/>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98174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65429F-E88B-B25D-6287-71276719DF2A}"/>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3" name="Footer Placeholder 2">
            <a:extLst>
              <a:ext uri="{FF2B5EF4-FFF2-40B4-BE49-F238E27FC236}">
                <a16:creationId xmlns:a16="http://schemas.microsoft.com/office/drawing/2014/main" id="{D7B780AD-2886-8CFB-BA46-6C6ACE4154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C6856B-8AF6-C017-738E-CE07275AABDF}"/>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38893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C8EE-971E-CEE0-670A-C5CB6CDEF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C39835-F4D3-8B4E-4146-129055B25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72264E-1569-B68A-4ED9-C9FA47AA8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C716D-578B-FF45-41A9-5D183F11F2A5}"/>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6" name="Footer Placeholder 5">
            <a:extLst>
              <a:ext uri="{FF2B5EF4-FFF2-40B4-BE49-F238E27FC236}">
                <a16:creationId xmlns:a16="http://schemas.microsoft.com/office/drawing/2014/main" id="{D20555E5-2410-226C-B0B8-A5BB672717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14F2AE-A0F1-58DA-8B7D-076B782BB8AB}"/>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3030097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437F-C8E8-061F-5F63-E7EB04186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049CDC-0937-DB6A-58EF-EA8FE06132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E4AEF2-C476-E505-F948-D7D9895BA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13CB1-7D55-D313-D665-EEB1591C295A}"/>
              </a:ext>
            </a:extLst>
          </p:cNvPr>
          <p:cNvSpPr>
            <a:spLocks noGrp="1"/>
          </p:cNvSpPr>
          <p:nvPr>
            <p:ph type="dt" sz="half" idx="10"/>
          </p:nvPr>
        </p:nvSpPr>
        <p:spPr/>
        <p:txBody>
          <a:bodyPr/>
          <a:lstStyle/>
          <a:p>
            <a:fld id="{4CE4DBC9-62B3-4D1A-9F3C-502A6924CE22}" type="datetimeFigureOut">
              <a:rPr lang="en-GB" smtClean="0"/>
              <a:t>06/05/2025</a:t>
            </a:fld>
            <a:endParaRPr lang="en-GB"/>
          </a:p>
        </p:txBody>
      </p:sp>
      <p:sp>
        <p:nvSpPr>
          <p:cNvPr id="6" name="Footer Placeholder 5">
            <a:extLst>
              <a:ext uri="{FF2B5EF4-FFF2-40B4-BE49-F238E27FC236}">
                <a16:creationId xmlns:a16="http://schemas.microsoft.com/office/drawing/2014/main" id="{533F5346-D03F-C79C-E111-F7164CF751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8D29D-E09F-09DA-36C4-611CE0447475}"/>
              </a:ext>
            </a:extLst>
          </p:cNvPr>
          <p:cNvSpPr>
            <a:spLocks noGrp="1"/>
          </p:cNvSpPr>
          <p:nvPr>
            <p:ph type="sldNum" sz="quarter" idx="12"/>
          </p:nvPr>
        </p:nvSpPr>
        <p:spPr/>
        <p:txBody>
          <a:bodyPr/>
          <a:lstStyle/>
          <a:p>
            <a:fld id="{9550FB6D-451D-47CE-A111-A349DE79E1A8}" type="slidenum">
              <a:rPr lang="en-GB" smtClean="0"/>
              <a:t>‹#›</a:t>
            </a:fld>
            <a:endParaRPr lang="en-GB"/>
          </a:p>
        </p:txBody>
      </p:sp>
    </p:spTree>
    <p:extLst>
      <p:ext uri="{BB962C8B-B14F-4D97-AF65-F5344CB8AC3E}">
        <p14:creationId xmlns:p14="http://schemas.microsoft.com/office/powerpoint/2010/main" val="89203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43EA1-A702-86B4-5289-DD1A624465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F6FB3D-8A74-25F4-FEAE-876BDC0EE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763056-8386-65E3-F441-985F68434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4DBC9-62B3-4D1A-9F3C-502A6924CE22}" type="datetimeFigureOut">
              <a:rPr lang="en-GB" smtClean="0"/>
              <a:t>06/05/2025</a:t>
            </a:fld>
            <a:endParaRPr lang="en-GB"/>
          </a:p>
        </p:txBody>
      </p:sp>
      <p:sp>
        <p:nvSpPr>
          <p:cNvPr id="5" name="Footer Placeholder 4">
            <a:extLst>
              <a:ext uri="{FF2B5EF4-FFF2-40B4-BE49-F238E27FC236}">
                <a16:creationId xmlns:a16="http://schemas.microsoft.com/office/drawing/2014/main" id="{D1C8D6EB-37B4-E896-5CA5-C1FBE6E95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4F4D1B2-A6B1-476D-F6B7-847F66A3E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50FB6D-451D-47CE-A111-A349DE79E1A8}" type="slidenum">
              <a:rPr lang="en-GB" smtClean="0"/>
              <a:t>‹#›</a:t>
            </a:fld>
            <a:endParaRPr lang="en-GB"/>
          </a:p>
        </p:txBody>
      </p:sp>
    </p:spTree>
    <p:extLst>
      <p:ext uri="{BB962C8B-B14F-4D97-AF65-F5344CB8AC3E}">
        <p14:creationId xmlns:p14="http://schemas.microsoft.com/office/powerpoint/2010/main" val="3782270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hyperlink" Target="https://doi.org/10.1007/978-981-99-9852-4_11"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096C66-BC12-5B20-5FB1-DB2518CC3FC1}"/>
              </a:ext>
            </a:extLst>
          </p:cNvPr>
          <p:cNvSpPr/>
          <p:nvPr/>
        </p:nvSpPr>
        <p:spPr>
          <a:xfrm>
            <a:off x="0" y="4868290"/>
            <a:ext cx="12192000" cy="19897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9">
            <a:extLst>
              <a:ext uri="{FF2B5EF4-FFF2-40B4-BE49-F238E27FC236}">
                <a16:creationId xmlns:a16="http://schemas.microsoft.com/office/drawing/2014/main" id="{25BA8BE4-3418-CAA8-8958-3ABE637D91B4}"/>
              </a:ext>
            </a:extLst>
          </p:cNvPr>
          <p:cNvSpPr>
            <a:spLocks noGrp="1"/>
          </p:cNvSpPr>
          <p:nvPr>
            <p:ph type="ctrTitle"/>
          </p:nvPr>
        </p:nvSpPr>
        <p:spPr>
          <a:xfrm>
            <a:off x="505423" y="784634"/>
            <a:ext cx="9166116" cy="2138400"/>
          </a:xfrm>
        </p:spPr>
        <p:txBody>
          <a:bodyPr rtlCol="0">
            <a:noAutofit/>
          </a:bodyPr>
          <a:lstStyle/>
          <a:p>
            <a:pPr algn="r">
              <a:lnSpc>
                <a:spcPct val="200000"/>
              </a:lnSpc>
              <a:spcBef>
                <a:spcPts val="1200"/>
              </a:spcBef>
              <a:spcAft>
                <a:spcPts val="800"/>
              </a:spcAft>
            </a:pPr>
            <a:r>
              <a:rPr lang="en-GB" sz="2800" kern="100" dirty="0">
                <a:solidFill>
                  <a:schemeClr val="bg1"/>
                </a:solidFill>
                <a:effectLst/>
                <a:latin typeface="+mn-lt"/>
                <a:ea typeface="Calibri" panose="020F0502020204030204" pitchFamily="34" charset="0"/>
                <a:cs typeface="Times New Roman" panose="02020603050405020304" pitchFamily="18" charset="0"/>
              </a:rPr>
              <a:t>HERMENEUTICAL JUSTICE IN INTERNATIONAL PROJECTS</a:t>
            </a:r>
            <a:br>
              <a:rPr lang="en-GB" sz="2800" kern="1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br>
            <a:endParaRPr lang="en-GB" sz="2800" kern="1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6" name="Subtitle 10">
            <a:extLst>
              <a:ext uri="{FF2B5EF4-FFF2-40B4-BE49-F238E27FC236}">
                <a16:creationId xmlns:a16="http://schemas.microsoft.com/office/drawing/2014/main" id="{BE6E9D80-8A25-DE4F-B15E-C3C4B165D067}"/>
              </a:ext>
            </a:extLst>
          </p:cNvPr>
          <p:cNvSpPr>
            <a:spLocks noGrp="1"/>
          </p:cNvSpPr>
          <p:nvPr>
            <p:ph type="subTitle" idx="1"/>
          </p:nvPr>
        </p:nvSpPr>
        <p:spPr>
          <a:xfrm>
            <a:off x="848919" y="2729890"/>
            <a:ext cx="10943292" cy="1655762"/>
          </a:xfrm>
        </p:spPr>
        <p:txBody>
          <a:bodyPr rtlCol="0">
            <a:noAutofit/>
          </a:bodyPr>
          <a:lstStyle/>
          <a:p>
            <a:pPr algn="l" rtl="0"/>
            <a:r>
              <a:rPr lang="en-GB" sz="2800" dirty="0">
                <a:solidFill>
                  <a:schemeClr val="bg2">
                    <a:lumMod val="90000"/>
                  </a:schemeClr>
                </a:solidFill>
              </a:rPr>
              <a:t>Catalina Quiroz-Niño, </a:t>
            </a:r>
            <a:r>
              <a:rPr lang="en-GB" sz="1800" dirty="0">
                <a:solidFill>
                  <a:schemeClr val="bg2">
                    <a:lumMod val="90000"/>
                  </a:schemeClr>
                </a:solidFill>
              </a:rPr>
              <a:t>York St John University, UK and Instituto de </a:t>
            </a:r>
            <a:r>
              <a:rPr lang="en-GB" sz="1800" dirty="0" err="1">
                <a:solidFill>
                  <a:schemeClr val="bg2">
                    <a:lumMod val="90000"/>
                  </a:schemeClr>
                </a:solidFill>
              </a:rPr>
              <a:t>Asuntos</a:t>
            </a:r>
            <a:r>
              <a:rPr lang="en-GB" sz="1800" dirty="0">
                <a:solidFill>
                  <a:schemeClr val="bg2">
                    <a:lumMod val="90000"/>
                  </a:schemeClr>
                </a:solidFill>
              </a:rPr>
              <a:t> </a:t>
            </a:r>
            <a:r>
              <a:rPr lang="en-GB" sz="1800" dirty="0" err="1">
                <a:solidFill>
                  <a:schemeClr val="bg2">
                    <a:lumMod val="90000"/>
                  </a:schemeClr>
                </a:solidFill>
              </a:rPr>
              <a:t>Culturales</a:t>
            </a:r>
            <a:r>
              <a:rPr lang="en-GB" sz="1800" dirty="0">
                <a:solidFill>
                  <a:schemeClr val="bg2">
                    <a:lumMod val="90000"/>
                  </a:schemeClr>
                </a:solidFill>
              </a:rPr>
              <a:t>, Spain</a:t>
            </a:r>
          </a:p>
          <a:p>
            <a:pPr algn="l" rtl="0"/>
            <a:r>
              <a:rPr lang="en-GB" sz="2800" dirty="0">
                <a:solidFill>
                  <a:schemeClr val="bg2">
                    <a:lumMod val="90000"/>
                  </a:schemeClr>
                </a:solidFill>
              </a:rPr>
              <a:t>Margaret Meredith, </a:t>
            </a:r>
            <a:r>
              <a:rPr lang="en-GB" sz="1800" dirty="0">
                <a:solidFill>
                  <a:schemeClr val="bg2">
                    <a:lumMod val="90000"/>
                  </a:schemeClr>
                </a:solidFill>
              </a:rPr>
              <a:t>York St John University, UK</a:t>
            </a:r>
          </a:p>
          <a:p>
            <a:pPr algn="l" rtl="0"/>
            <a:r>
              <a:rPr lang="en-GB" sz="2800" dirty="0">
                <a:solidFill>
                  <a:schemeClr val="bg2">
                    <a:lumMod val="90000"/>
                  </a:schemeClr>
                </a:solidFill>
              </a:rPr>
              <a:t>Ana María Villafuerte Pezo, </a:t>
            </a:r>
            <a:r>
              <a:rPr lang="en-GB" sz="1800" dirty="0">
                <a:solidFill>
                  <a:schemeClr val="bg2">
                    <a:lumMod val="90000"/>
                  </a:schemeClr>
                </a:solidFill>
              </a:rPr>
              <a:t>Universidad San Antonio Abad de Cusco, Peru</a:t>
            </a:r>
          </a:p>
        </p:txBody>
      </p:sp>
      <p:pic>
        <p:nvPicPr>
          <p:cNvPr id="2" name="Picture 1">
            <a:extLst>
              <a:ext uri="{FF2B5EF4-FFF2-40B4-BE49-F238E27FC236}">
                <a16:creationId xmlns:a16="http://schemas.microsoft.com/office/drawing/2014/main" id="{B5DB7666-A92B-A6E0-4FC8-26DFCED47068}"/>
              </a:ext>
            </a:extLst>
          </p:cNvPr>
          <p:cNvPicPr>
            <a:picLocks noChangeAspect="1"/>
          </p:cNvPicPr>
          <p:nvPr/>
        </p:nvPicPr>
        <p:blipFill>
          <a:blip r:embed="rId2"/>
          <a:stretch>
            <a:fillRect/>
          </a:stretch>
        </p:blipFill>
        <p:spPr>
          <a:xfrm>
            <a:off x="10298663" y="5145067"/>
            <a:ext cx="1003829" cy="1229408"/>
          </a:xfrm>
          <a:prstGeom prst="rect">
            <a:avLst/>
          </a:prstGeom>
          <a:ln>
            <a:noFill/>
          </a:ln>
          <a:effectLst>
            <a:outerShdw blurRad="292100" dist="139700" dir="2700000" algn="tl" rotWithShape="0">
              <a:schemeClr val="bg1">
                <a:alpha val="65000"/>
              </a:schemeClr>
            </a:outerShdw>
          </a:effectLst>
        </p:spPr>
      </p:pic>
      <p:pic>
        <p:nvPicPr>
          <p:cNvPr id="1032" name="Picture 8" descr="Universidad Nacional San Antonio Abad del Cusco, Perú (UNSAAC) | .">
            <a:extLst>
              <a:ext uri="{FF2B5EF4-FFF2-40B4-BE49-F238E27FC236}">
                <a16:creationId xmlns:a16="http://schemas.microsoft.com/office/drawing/2014/main" id="{9C0910AE-6A71-6602-91EC-1DBD913DD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0" y="5220520"/>
            <a:ext cx="3539919" cy="1078501"/>
          </a:xfrm>
          <a:prstGeom prst="rect">
            <a:avLst/>
          </a:prstGeom>
          <a:ln>
            <a:noFill/>
          </a:ln>
          <a:effectLst>
            <a:outerShdw blurRad="292100" dist="139700" dir="2700000" algn="tl" rotWithShape="0">
              <a:schemeClr val="bg1">
                <a:alpha val="65000"/>
              </a:schemeClr>
            </a:outerShdw>
          </a:effectLst>
          <a:extLst>
            <a:ext uri="{909E8E84-426E-40DD-AFC4-6F175D3DCCD1}">
              <a14:hiddenFill xmlns:a14="http://schemas.microsoft.com/office/drawing/2010/main">
                <a:solidFill>
                  <a:srgbClr val="FFFFFF"/>
                </a:solidFill>
              </a14:hiddenFill>
            </a:ext>
          </a:extLst>
        </p:spPr>
      </p:pic>
      <p:pic>
        <p:nvPicPr>
          <p:cNvPr id="1034" name="Picture 10" descr="Logo | York St John University">
            <a:extLst>
              <a:ext uri="{FF2B5EF4-FFF2-40B4-BE49-F238E27FC236}">
                <a16:creationId xmlns:a16="http://schemas.microsoft.com/office/drawing/2014/main" id="{7AE6EB72-6B4D-FE05-7B3A-F4F8A9742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0172"/>
            <a:ext cx="4501662" cy="237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65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5D25-0E98-9505-53FE-A2ADA8F8522E}"/>
            </a:ext>
          </a:extLst>
        </p:cNvPr>
        <p:cNvGrpSpPr/>
        <p:nvPr/>
      </p:nvGrpSpPr>
      <p:grpSpPr>
        <a:xfrm>
          <a:off x="0" y="0"/>
          <a:ext cx="0" cy="0"/>
          <a:chOff x="0" y="0"/>
          <a:chExt cx="0" cy="0"/>
        </a:xfrm>
      </p:grpSpPr>
      <p:sp>
        <p:nvSpPr>
          <p:cNvPr id="6" name="Subtitle 10">
            <a:extLst>
              <a:ext uri="{FF2B5EF4-FFF2-40B4-BE49-F238E27FC236}">
                <a16:creationId xmlns:a16="http://schemas.microsoft.com/office/drawing/2014/main" id="{80862416-77E3-86EB-FA0E-D9830DECD05F}"/>
              </a:ext>
            </a:extLst>
          </p:cNvPr>
          <p:cNvSpPr>
            <a:spLocks noGrp="1"/>
          </p:cNvSpPr>
          <p:nvPr>
            <p:ph type="subTitle" idx="1"/>
          </p:nvPr>
        </p:nvSpPr>
        <p:spPr>
          <a:xfrm>
            <a:off x="5357947" y="1140388"/>
            <a:ext cx="6371428" cy="1655762"/>
          </a:xfrm>
        </p:spPr>
        <p:txBody>
          <a:bodyPr vert="horz" lIns="91440" tIns="45720" rIns="91440" bIns="45720" rtlCol="0" anchor="t">
            <a:noAutofit/>
          </a:bodyPr>
          <a:lstStyle/>
          <a:p>
            <a:pPr algn="l"/>
            <a:r>
              <a:rPr lang="en-GB" sz="3600" dirty="0">
                <a:solidFill>
                  <a:schemeClr val="bg1"/>
                </a:solidFill>
              </a:rPr>
              <a:t>CONTEXT</a:t>
            </a:r>
          </a:p>
          <a:p>
            <a:pPr algn="l"/>
            <a:r>
              <a:rPr lang="en-GB" sz="3600" dirty="0">
                <a:solidFill>
                  <a:schemeClr val="bg1"/>
                </a:solidFill>
              </a:rPr>
              <a:t>Erasmus Mundus project</a:t>
            </a:r>
          </a:p>
          <a:p>
            <a:pPr algn="l"/>
            <a:r>
              <a:rPr lang="en-GB" sz="3600" dirty="0">
                <a:solidFill>
                  <a:schemeClr val="bg1"/>
                </a:solidFill>
              </a:rPr>
              <a:t>Enhancing studies and practices of Social and Solidarity Economy  in higher education</a:t>
            </a:r>
          </a:p>
          <a:p>
            <a:pPr algn="l"/>
            <a:endParaRPr lang="en-GB" sz="3600" dirty="0">
              <a:solidFill>
                <a:schemeClr val="bg1"/>
              </a:solidFill>
            </a:endParaRPr>
          </a:p>
          <a:p>
            <a:pPr algn="l"/>
            <a:r>
              <a:rPr lang="en-GB" sz="3600" dirty="0">
                <a:solidFill>
                  <a:schemeClr val="bg1"/>
                </a:solidFill>
              </a:rPr>
              <a:t>4 partners from Portugal, Peru, Spain, United Kingdom</a:t>
            </a:r>
            <a:endParaRPr lang="en-US" dirty="0">
              <a:solidFill>
                <a:schemeClr val="bg1"/>
              </a:solidFill>
            </a:endParaRPr>
          </a:p>
        </p:txBody>
      </p:sp>
      <p:pic>
        <p:nvPicPr>
          <p:cNvPr id="4" name="Picture 3">
            <a:extLst>
              <a:ext uri="{FF2B5EF4-FFF2-40B4-BE49-F238E27FC236}">
                <a16:creationId xmlns:a16="http://schemas.microsoft.com/office/drawing/2014/main" id="{E091CEF9-35EF-707D-291F-5395F6FBC4D1}"/>
              </a:ext>
            </a:extLst>
          </p:cNvPr>
          <p:cNvPicPr>
            <a:picLocks noChangeAspect="1"/>
          </p:cNvPicPr>
          <p:nvPr/>
        </p:nvPicPr>
        <p:blipFill>
          <a:blip r:embed="rId2"/>
          <a:stretch>
            <a:fillRect/>
          </a:stretch>
        </p:blipFill>
        <p:spPr>
          <a:xfrm>
            <a:off x="681638" y="1228836"/>
            <a:ext cx="3592929" cy="4400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465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0">
            <a:extLst>
              <a:ext uri="{FF2B5EF4-FFF2-40B4-BE49-F238E27FC236}">
                <a16:creationId xmlns:a16="http://schemas.microsoft.com/office/drawing/2014/main" id="{BE6E9D80-8A25-DE4F-B15E-C3C4B165D067}"/>
              </a:ext>
            </a:extLst>
          </p:cNvPr>
          <p:cNvSpPr>
            <a:spLocks noGrp="1"/>
          </p:cNvSpPr>
          <p:nvPr>
            <p:ph type="subTitle" idx="1"/>
          </p:nvPr>
        </p:nvSpPr>
        <p:spPr>
          <a:xfrm>
            <a:off x="5824291" y="4679116"/>
            <a:ext cx="6371428" cy="1655762"/>
          </a:xfrm>
        </p:spPr>
        <p:txBody>
          <a:bodyPr vert="horz" lIns="91440" tIns="45720" rIns="91440" bIns="45720" rtlCol="0" anchor="t">
            <a:noAutofit/>
          </a:bodyPr>
          <a:lstStyle/>
          <a:p>
            <a:pPr algn="l"/>
            <a:r>
              <a:rPr lang="en-GB" sz="3600" dirty="0">
                <a:solidFill>
                  <a:schemeClr val="bg1"/>
                </a:solidFill>
              </a:rPr>
              <a:t>Chapter: ‘Hermeneutical justice in an international Erasmus Mundus project’</a:t>
            </a:r>
            <a:endParaRPr lang="en-US" dirty="0">
              <a:solidFill>
                <a:schemeClr val="bg1"/>
              </a:solidFill>
            </a:endParaRPr>
          </a:p>
        </p:txBody>
      </p:sp>
      <p:pic>
        <p:nvPicPr>
          <p:cNvPr id="2" name="Picture 2" descr="Book cover">
            <a:extLst>
              <a:ext uri="{FF2B5EF4-FFF2-40B4-BE49-F238E27FC236}">
                <a16:creationId xmlns:a16="http://schemas.microsoft.com/office/drawing/2014/main" id="{9C29E94D-AE8F-4CAB-CA0E-0E4DA70CF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786" y="519730"/>
            <a:ext cx="3861518" cy="5818540"/>
          </a:xfrm>
          <a:prstGeom prst="rect">
            <a:avLst/>
          </a:prstGeom>
          <a:ln w="22225">
            <a:solidFill>
              <a:schemeClr val="tx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0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0DA6D6B2-5954-6351-707A-059A36D545A9}"/>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440ECE40-DCCB-4BEF-C8B8-C17F9C6AA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C284684F-F5EF-F446-E243-000F87D74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35BC4682-D318-DFA1-46B8-D9A4D01C1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926D0D68-3C9B-D6D5-9DDE-FC181A679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E86C6-C70B-D0BD-69EB-5F92CFC172A4}"/>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2. How have we worked these ideas out in practice?</a:t>
            </a:r>
          </a:p>
        </p:txBody>
      </p:sp>
      <p:sp>
        <p:nvSpPr>
          <p:cNvPr id="3" name="TextBox 2">
            <a:extLst>
              <a:ext uri="{FF2B5EF4-FFF2-40B4-BE49-F238E27FC236}">
                <a16:creationId xmlns:a16="http://schemas.microsoft.com/office/drawing/2014/main" id="{B6AB37A4-EEC2-F18C-EDF5-C99B5FAC07CA}"/>
              </a:ext>
            </a:extLst>
          </p:cNvPr>
          <p:cNvSpPr txBox="1"/>
          <p:nvPr/>
        </p:nvSpPr>
        <p:spPr>
          <a:xfrm>
            <a:off x="3593122" y="4163469"/>
            <a:ext cx="7995138" cy="523220"/>
          </a:xfrm>
          <a:prstGeom prst="rect">
            <a:avLst/>
          </a:prstGeom>
          <a:noFill/>
        </p:spPr>
        <p:txBody>
          <a:bodyPr wrap="square" rtlCol="0">
            <a:spAutoFit/>
          </a:bodyPr>
          <a:lstStyle/>
          <a:p>
            <a:r>
              <a:rPr lang="en-GB" sz="2800" dirty="0">
                <a:solidFill>
                  <a:schemeClr val="bg1"/>
                </a:solidFill>
              </a:rPr>
              <a:t>Ana María Villafuerte Pezo</a:t>
            </a:r>
          </a:p>
        </p:txBody>
      </p:sp>
    </p:spTree>
    <p:extLst>
      <p:ext uri="{BB962C8B-B14F-4D97-AF65-F5344CB8AC3E}">
        <p14:creationId xmlns:p14="http://schemas.microsoft.com/office/powerpoint/2010/main" val="12454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9AB95-4928-4542-AA59-12374C78F9D1}"/>
              </a:ext>
            </a:extLst>
          </p:cNvPr>
          <p:cNvSpPr>
            <a:spLocks noGrp="1"/>
          </p:cNvSpPr>
          <p:nvPr>
            <p:ph type="title"/>
          </p:nvPr>
        </p:nvSpPr>
        <p:spPr>
          <a:xfrm>
            <a:off x="1014045" y="2144747"/>
            <a:ext cx="11275142" cy="942565"/>
          </a:xfrm>
        </p:spPr>
        <p:txBody>
          <a:bodyPr>
            <a:normAutofit fontScale="90000"/>
          </a:bodyPr>
          <a:lstStyle/>
          <a:p>
            <a:br>
              <a:rPr lang="en-GB" dirty="0">
                <a:solidFill>
                  <a:schemeClr val="bg1"/>
                </a:solidFill>
              </a:rPr>
            </a:br>
            <a:br>
              <a:rPr lang="en-US" dirty="0">
                <a:solidFill>
                  <a:schemeClr val="bg1"/>
                </a:solidFill>
              </a:rPr>
            </a:br>
            <a:r>
              <a:rPr lang="en-GB" dirty="0">
                <a:solidFill>
                  <a:schemeClr val="bg1"/>
                </a:solidFill>
              </a:rPr>
              <a:t>How might we work towards knowledge justice in our contexts?</a:t>
            </a:r>
            <a:br>
              <a:rPr lang="en-GB" dirty="0">
                <a:solidFill>
                  <a:schemeClr val="bg1"/>
                </a:solidFill>
              </a:rPr>
            </a:br>
            <a:endParaRPr lang="en-GB" dirty="0">
              <a:solidFill>
                <a:schemeClr val="bg1"/>
              </a:solidFill>
            </a:endParaRPr>
          </a:p>
        </p:txBody>
      </p:sp>
      <p:sp>
        <p:nvSpPr>
          <p:cNvPr id="4" name="Título 1">
            <a:extLst>
              <a:ext uri="{FF2B5EF4-FFF2-40B4-BE49-F238E27FC236}">
                <a16:creationId xmlns:a16="http://schemas.microsoft.com/office/drawing/2014/main" id="{DF883B8C-6E2B-E87F-1357-4AE18C869871}"/>
              </a:ext>
            </a:extLst>
          </p:cNvPr>
          <p:cNvSpPr txBox="1">
            <a:spLocks/>
          </p:cNvSpPr>
          <p:nvPr/>
        </p:nvSpPr>
        <p:spPr>
          <a:xfrm>
            <a:off x="1014045" y="817829"/>
            <a:ext cx="11275142" cy="9425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rPr>
              <a:t>What knowledge and which knowers tend to be delegitimised or favoured?</a:t>
            </a:r>
            <a:endParaRPr lang="es-PE" sz="4000" dirty="0">
              <a:solidFill>
                <a:schemeClr val="bg1"/>
              </a:solidFill>
            </a:endParaRPr>
          </a:p>
        </p:txBody>
      </p:sp>
      <p:sp>
        <p:nvSpPr>
          <p:cNvPr id="5" name="TextBox 4">
            <a:extLst>
              <a:ext uri="{FF2B5EF4-FFF2-40B4-BE49-F238E27FC236}">
                <a16:creationId xmlns:a16="http://schemas.microsoft.com/office/drawing/2014/main" id="{0528C89A-127F-7CFF-ECC5-E3D5BE68CB46}"/>
              </a:ext>
            </a:extLst>
          </p:cNvPr>
          <p:cNvSpPr txBox="1"/>
          <p:nvPr/>
        </p:nvSpPr>
        <p:spPr>
          <a:xfrm>
            <a:off x="920261" y="3903785"/>
            <a:ext cx="9782909" cy="1200329"/>
          </a:xfrm>
          <a:prstGeom prst="rect">
            <a:avLst/>
          </a:prstGeom>
          <a:noFill/>
        </p:spPr>
        <p:txBody>
          <a:bodyPr wrap="square" rtlCol="0">
            <a:spAutoFit/>
          </a:bodyPr>
          <a:lstStyle/>
          <a:p>
            <a:r>
              <a:rPr lang="en-GB" sz="3600" dirty="0">
                <a:solidFill>
                  <a:schemeClr val="bg1"/>
                </a:solidFill>
              </a:rPr>
              <a:t>The experiential and life lessons in the Erasmus project</a:t>
            </a:r>
          </a:p>
        </p:txBody>
      </p:sp>
    </p:spTree>
    <p:extLst>
      <p:ext uri="{BB962C8B-B14F-4D97-AF65-F5344CB8AC3E}">
        <p14:creationId xmlns:p14="http://schemas.microsoft.com/office/powerpoint/2010/main" val="2090864213"/>
      </p:ext>
    </p:extLst>
  </p:cSld>
  <p:clrMapOvr>
    <a:masterClrMapping/>
  </p:clrMapOvr>
  <mc:AlternateContent xmlns:mc="http://schemas.openxmlformats.org/markup-compatibility/2006" xmlns:p14="http://schemas.microsoft.com/office/powerpoint/2010/main">
    <mc:Choice Requires="p14">
      <p:transition spd="slow" p14:dur="2000" advTm="133592"/>
    </mc:Choice>
    <mc:Fallback xmlns="">
      <p:transition spd="slow" advTm="1335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9AB95-4928-4542-AA59-12374C78F9D1}"/>
              </a:ext>
            </a:extLst>
          </p:cNvPr>
          <p:cNvSpPr>
            <a:spLocks noGrp="1"/>
          </p:cNvSpPr>
          <p:nvPr>
            <p:ph type="title"/>
          </p:nvPr>
        </p:nvSpPr>
        <p:spPr>
          <a:xfrm>
            <a:off x="916858" y="491107"/>
            <a:ext cx="11275142" cy="942565"/>
          </a:xfrm>
        </p:spPr>
        <p:txBody>
          <a:bodyPr>
            <a:normAutofit fontScale="90000"/>
          </a:bodyPr>
          <a:lstStyle/>
          <a:p>
            <a:r>
              <a:rPr lang="en-GB" dirty="0">
                <a:solidFill>
                  <a:schemeClr val="bg1"/>
                </a:solidFill>
              </a:rPr>
              <a:t>What knowledge and which knowers tend to be delegitimised or favoured?</a:t>
            </a:r>
            <a:endParaRPr lang="es-PE" dirty="0">
              <a:solidFill>
                <a:schemeClr val="bg1"/>
              </a:solidFill>
            </a:endParaRPr>
          </a:p>
        </p:txBody>
      </p:sp>
      <p:pic>
        <p:nvPicPr>
          <p:cNvPr id="28" name="Vídeo 27">
            <a:hlinkClick r:id="" action="ppaction://media"/>
            <a:extLst>
              <a:ext uri="{FF2B5EF4-FFF2-40B4-BE49-F238E27FC236}">
                <a16:creationId xmlns:a16="http://schemas.microsoft.com/office/drawing/2014/main" id="{443A761D-848A-45EB-8D20-3DAB2C0C1E91}"/>
              </a:ext>
            </a:extLst>
          </p:cNvPr>
          <p:cNvPicPr>
            <a:picLocks noChangeAspect="1"/>
          </p:cNvPicPr>
          <p:nvPr>
            <a:videoFile r:link="rId1"/>
            <p:extLst>
              <p:ext uri="{DAA4B4D4-6D71-4841-9C94-3DE7FCFB9230}">
                <p14:media xmlns:p14="http://schemas.microsoft.com/office/powerpoint/2010/main" r:embed="rId2">
                  <p14:trim end="85760.1859"/>
                </p14:media>
              </p:ext>
              <p:ext uri="{42D2F446-02D8-4167-A562-619A0277C38B}">
                <p15:isNarration xmlns:p15="http://schemas.microsoft.com/office/powerpoint/2012/main" val="1"/>
              </p:ext>
            </p:extLst>
          </p:nvPr>
        </p:nvPicPr>
        <p:blipFill>
          <a:blip r:embed="rId4"/>
          <a:stretch>
            <a:fillRect/>
          </a:stretch>
        </p:blipFill>
        <p:spPr>
          <a:xfrm>
            <a:off x="351693" y="4113087"/>
            <a:ext cx="2825261" cy="2112668"/>
          </a:xfrm>
          <a:prstGeom prst="rect">
            <a:avLst/>
          </a:prstGeom>
        </p:spPr>
      </p:pic>
      <p:sp>
        <p:nvSpPr>
          <p:cNvPr id="12" name="Content Placeholder 11">
            <a:extLst>
              <a:ext uri="{FF2B5EF4-FFF2-40B4-BE49-F238E27FC236}">
                <a16:creationId xmlns:a16="http://schemas.microsoft.com/office/drawing/2014/main" id="{EDEB9FD3-1C1A-E833-0DDE-C3708F465ABD}"/>
              </a:ext>
            </a:extLst>
          </p:cNvPr>
          <p:cNvSpPr>
            <a:spLocks noGrp="1"/>
          </p:cNvSpPr>
          <p:nvPr>
            <p:ph sz="half" idx="1"/>
          </p:nvPr>
        </p:nvSpPr>
        <p:spPr>
          <a:xfrm>
            <a:off x="3792816" y="1780195"/>
            <a:ext cx="7789584" cy="2579293"/>
          </a:xfrm>
        </p:spPr>
        <p:txBody>
          <a:bodyPr>
            <a:normAutofit/>
          </a:bodyPr>
          <a:lstStyle/>
          <a:p>
            <a:pPr marL="0" indent="0">
              <a:buNone/>
            </a:pPr>
            <a:r>
              <a:rPr lang="en-GB" sz="2400" dirty="0">
                <a:solidFill>
                  <a:schemeClr val="bg1"/>
                </a:solidFill>
                <a:effectLst/>
                <a:ea typeface="Calibri" panose="020F0502020204030204" pitchFamily="34" charset="0"/>
                <a:cs typeface="Times New Roman" panose="02020603050405020304" pitchFamily="18" charset="0"/>
              </a:rPr>
              <a:t>In order to answer, I want to start from the backwardness-progress paradigm. Throughout the history of humanity, societies have always gone through processes of change in search of greater and better states of life. </a:t>
            </a:r>
            <a:r>
              <a:rPr lang="en-GB" sz="2400" dirty="0">
                <a:solidFill>
                  <a:schemeClr val="bg1"/>
                </a:solidFill>
                <a:ea typeface="Calibri" panose="020F0502020204030204" pitchFamily="34" charset="0"/>
                <a:cs typeface="Times New Roman" panose="02020603050405020304" pitchFamily="18" charset="0"/>
              </a:rPr>
              <a:t>This </a:t>
            </a:r>
            <a:r>
              <a:rPr lang="en-GB" sz="2400" dirty="0">
                <a:solidFill>
                  <a:schemeClr val="bg1"/>
                </a:solidFill>
                <a:effectLst/>
                <a:ea typeface="Calibri" panose="020F0502020204030204" pitchFamily="34" charset="0"/>
                <a:cs typeface="Times New Roman" panose="02020603050405020304" pitchFamily="18" charset="0"/>
              </a:rPr>
              <a:t>has led to the idea of processes of change or transformation from backwardness to progress.</a:t>
            </a:r>
          </a:p>
          <a:p>
            <a:pPr marL="0" indent="0">
              <a:buNone/>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855E39B-6426-2AB4-CD4E-2F77A4FA19DB}"/>
              </a:ext>
            </a:extLst>
          </p:cNvPr>
          <p:cNvSpPr txBox="1"/>
          <p:nvPr/>
        </p:nvSpPr>
        <p:spPr>
          <a:xfrm>
            <a:off x="310260" y="1790456"/>
            <a:ext cx="2866694" cy="2031325"/>
          </a:xfrm>
          <a:prstGeom prst="rect">
            <a:avLst/>
          </a:prstGeom>
          <a:noFill/>
        </p:spPr>
        <p:txBody>
          <a:bodyPr wrap="square" rtlCol="0">
            <a:spAutoFit/>
          </a:bodyPr>
          <a:lstStyle/>
          <a:p>
            <a:r>
              <a:rPr lang="en-GB" dirty="0">
                <a:solidFill>
                  <a:schemeClr val="bg1"/>
                </a:solidFill>
              </a:rPr>
              <a:t>Distinguished audience, it’s a privilege for me to be with you and share our experiences about how we live epistemic justice in practice. This leads us to the question: </a:t>
            </a:r>
          </a:p>
        </p:txBody>
      </p:sp>
      <p:sp>
        <p:nvSpPr>
          <p:cNvPr id="17" name="TextBox 16">
            <a:extLst>
              <a:ext uri="{FF2B5EF4-FFF2-40B4-BE49-F238E27FC236}">
                <a16:creationId xmlns:a16="http://schemas.microsoft.com/office/drawing/2014/main" id="{841FEEEE-BC67-CA36-26FE-45DAE3FCAD8A}"/>
              </a:ext>
            </a:extLst>
          </p:cNvPr>
          <p:cNvSpPr txBox="1"/>
          <p:nvPr/>
        </p:nvSpPr>
        <p:spPr>
          <a:xfrm>
            <a:off x="5685692" y="342900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438245039"/>
      </p:ext>
    </p:extLst>
  </p:cSld>
  <p:clrMapOvr>
    <a:masterClrMapping/>
  </p:clrMapOvr>
  <mc:AlternateContent xmlns:mc="http://schemas.openxmlformats.org/markup-compatibility/2006" xmlns:p14="http://schemas.microsoft.com/office/powerpoint/2010/main">
    <mc:Choice Requires="p14">
      <p:transition spd="slow" p14:dur="2000" advTm="133592"/>
    </mc:Choice>
    <mc:Fallback xmlns="">
      <p:transition spd="slow" advTm="13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childTnLst>
                          </p:cTn>
                        </p:par>
                        <p:par>
                          <p:cTn id="7" fill="hold">
                            <p:stCondLst>
                              <p:cond delay="1"/>
                            </p:stCondLst>
                            <p:childTnLst>
                              <p:par>
                                <p:cTn id="8" presetID="10" presetClass="entr" presetSubtype="0" fill="hold" grpId="0" nodeType="after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3501"/>
                            </p:stCondLst>
                            <p:childTnLst>
                              <p:par>
                                <p:cTn id="12" presetID="10" presetClass="entr" presetSubtype="0" fill="hold" grpId="0" nodeType="afterEffect">
                                  <p:stCondLst>
                                    <p:cond delay="12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par>
                          <p:cTn id="15" fill="hold">
                            <p:stCondLst>
                              <p:cond delay="17501"/>
                            </p:stCondLst>
                            <p:childTnLst>
                              <p:par>
                                <p:cTn id="16" presetID="10" presetClass="exit" presetSubtype="0" fill="hold" grpId="1" nodeType="afterEffect">
                                  <p:stCondLst>
                                    <p:cond delay="9000"/>
                                  </p:stCondLst>
                                  <p:childTnLst>
                                    <p:animEffect transition="out" filter="fade">
                                      <p:cBhvr>
                                        <p:cTn id="17" dur="2000"/>
                                        <p:tgtEl>
                                          <p:spTgt spid="14"/>
                                        </p:tgtEl>
                                      </p:cBhvr>
                                    </p:animEffect>
                                    <p:set>
                                      <p:cBhvr>
                                        <p:cTn id="18" dur="1" fill="hold">
                                          <p:stCondLst>
                                            <p:cond delay="1999"/>
                                          </p:stCondLst>
                                        </p:cTn>
                                        <p:tgtEl>
                                          <p:spTgt spid="14"/>
                                        </p:tgtEl>
                                        <p:attrNameLst>
                                          <p:attrName>style.visibility</p:attrName>
                                        </p:attrNameLst>
                                      </p:cBhvr>
                                      <p:to>
                                        <p:strVal val="hidden"/>
                                      </p:to>
                                    </p:set>
                                  </p:childTnLst>
                                </p:cTn>
                              </p:par>
                              <p:par>
                                <p:cTn id="19" presetID="10" presetClass="entr" presetSubtype="0" fill="hold" grpId="0" nodeType="withEffect">
                                  <p:stCondLst>
                                    <p:cond delay="80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8"/>
                </p:tgtEl>
              </p:cMediaNode>
            </p:video>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8"/>
                                        </p:tgtEl>
                                      </p:cBhvr>
                                    </p:cmd>
                                  </p:childTnLst>
                                </p:cTn>
                              </p:par>
                            </p:childTnLst>
                          </p:cTn>
                        </p:par>
                      </p:childTnLst>
                    </p:cTn>
                  </p:par>
                </p:childTnLst>
              </p:cTn>
              <p:nextCondLst>
                <p:cond evt="onClick" delay="0">
                  <p:tgtEl>
                    <p:spTgt spid="28"/>
                  </p:tgtEl>
                </p:cond>
              </p:nextCondLst>
            </p:seq>
          </p:childTnLst>
        </p:cTn>
      </p:par>
    </p:tnLst>
    <p:bldLst>
      <p:bldP spid="2" grpId="0"/>
      <p:bldP spid="12" grpId="0" uiExpand="1" build="p"/>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9AB95-4928-4542-AA59-12374C78F9D1}"/>
              </a:ext>
            </a:extLst>
          </p:cNvPr>
          <p:cNvSpPr>
            <a:spLocks noGrp="1"/>
          </p:cNvSpPr>
          <p:nvPr>
            <p:ph type="title"/>
          </p:nvPr>
        </p:nvSpPr>
        <p:spPr>
          <a:xfrm>
            <a:off x="916858" y="491107"/>
            <a:ext cx="11275142" cy="942565"/>
          </a:xfrm>
        </p:spPr>
        <p:txBody>
          <a:bodyPr>
            <a:normAutofit fontScale="90000"/>
          </a:bodyPr>
          <a:lstStyle/>
          <a:p>
            <a:r>
              <a:rPr lang="en-GB" dirty="0">
                <a:solidFill>
                  <a:schemeClr val="bg1"/>
                </a:solidFill>
              </a:rPr>
              <a:t>What knowledge and which knowers tend to be delegitimised or favoured?</a:t>
            </a:r>
            <a:endParaRPr lang="es-PE" dirty="0">
              <a:solidFill>
                <a:schemeClr val="bg1"/>
              </a:solidFill>
            </a:endParaRPr>
          </a:p>
        </p:txBody>
      </p:sp>
      <p:pic>
        <p:nvPicPr>
          <p:cNvPr id="28" name="Vídeo 27">
            <a:hlinkClick r:id="" action="ppaction://media"/>
            <a:extLst>
              <a:ext uri="{FF2B5EF4-FFF2-40B4-BE49-F238E27FC236}">
                <a16:creationId xmlns:a16="http://schemas.microsoft.com/office/drawing/2014/main" id="{443A761D-848A-45EB-8D20-3DAB2C0C1E91}"/>
              </a:ext>
            </a:extLst>
          </p:cNvPr>
          <p:cNvPicPr>
            <a:picLocks noChangeAspect="1"/>
          </p:cNvPicPr>
          <p:nvPr>
            <a:videoFile r:link="rId1"/>
            <p:extLst>
              <p:ext uri="{DAA4B4D4-6D71-4841-9C94-3DE7FCFB9230}">
                <p14:media xmlns:p14="http://schemas.microsoft.com/office/powerpoint/2010/main" r:embed="rId2">
                  <p14:trim st="47770" end="1874.1859"/>
                </p14:media>
              </p:ext>
              <p:ext uri="{42D2F446-02D8-4167-A562-619A0277C38B}">
                <p15:isNarration xmlns:p15="http://schemas.microsoft.com/office/powerpoint/2012/main" val="1"/>
              </p:ext>
            </p:extLst>
          </p:nvPr>
        </p:nvPicPr>
        <p:blipFill>
          <a:blip r:embed="rId4"/>
          <a:stretch>
            <a:fillRect/>
          </a:stretch>
        </p:blipFill>
        <p:spPr>
          <a:xfrm>
            <a:off x="473961" y="4156883"/>
            <a:ext cx="2825261" cy="2112668"/>
          </a:xfrm>
          <a:prstGeom prst="rect">
            <a:avLst/>
          </a:prstGeom>
        </p:spPr>
      </p:pic>
      <p:sp>
        <p:nvSpPr>
          <p:cNvPr id="17" name="TextBox 16">
            <a:extLst>
              <a:ext uri="{FF2B5EF4-FFF2-40B4-BE49-F238E27FC236}">
                <a16:creationId xmlns:a16="http://schemas.microsoft.com/office/drawing/2014/main" id="{841FEEEE-BC67-CA36-26FE-45DAE3FCAD8A}"/>
              </a:ext>
            </a:extLst>
          </p:cNvPr>
          <p:cNvSpPr txBox="1"/>
          <p:nvPr/>
        </p:nvSpPr>
        <p:spPr>
          <a:xfrm>
            <a:off x="5685692" y="3429000"/>
            <a:ext cx="184731" cy="369332"/>
          </a:xfrm>
          <a:prstGeom prst="rect">
            <a:avLst/>
          </a:prstGeom>
          <a:noFill/>
        </p:spPr>
        <p:txBody>
          <a:bodyPr wrap="none" rtlCol="0">
            <a:spAutoFit/>
          </a:bodyPr>
          <a:lstStyle/>
          <a:p>
            <a:endParaRPr lang="en-GB" dirty="0"/>
          </a:p>
        </p:txBody>
      </p:sp>
      <p:graphicFrame>
        <p:nvGraphicFramePr>
          <p:cNvPr id="23" name="Table 22">
            <a:extLst>
              <a:ext uri="{FF2B5EF4-FFF2-40B4-BE49-F238E27FC236}">
                <a16:creationId xmlns:a16="http://schemas.microsoft.com/office/drawing/2014/main" id="{4C2FA8A5-5AE8-6E55-C41B-C14CA2A95B56}"/>
              </a:ext>
            </a:extLst>
          </p:cNvPr>
          <p:cNvGraphicFramePr>
            <a:graphicFrameLocks noGrp="1"/>
          </p:cNvGraphicFramePr>
          <p:nvPr>
            <p:extLst>
              <p:ext uri="{D42A27DB-BD31-4B8C-83A1-F6EECF244321}">
                <p14:modId xmlns:p14="http://schemas.microsoft.com/office/powerpoint/2010/main" val="1776255834"/>
              </p:ext>
            </p:extLst>
          </p:nvPr>
        </p:nvGraphicFramePr>
        <p:xfrm>
          <a:off x="3927328" y="3371672"/>
          <a:ext cx="7790711" cy="2600706"/>
        </p:xfrm>
        <a:graphic>
          <a:graphicData uri="http://schemas.openxmlformats.org/drawingml/2006/table">
            <a:tbl>
              <a:tblPr firstRow="1" bandRow="1">
                <a:tableStyleId>{21E4AEA4-8DFA-4A89-87EB-49C32662AFE0}</a:tableStyleId>
              </a:tblPr>
              <a:tblGrid>
                <a:gridCol w="3699358">
                  <a:extLst>
                    <a:ext uri="{9D8B030D-6E8A-4147-A177-3AD203B41FA5}">
                      <a16:colId xmlns:a16="http://schemas.microsoft.com/office/drawing/2014/main" val="1444212690"/>
                    </a:ext>
                  </a:extLst>
                </a:gridCol>
                <a:gridCol w="4091353">
                  <a:extLst>
                    <a:ext uri="{9D8B030D-6E8A-4147-A177-3AD203B41FA5}">
                      <a16:colId xmlns:a16="http://schemas.microsoft.com/office/drawing/2014/main" val="3850355548"/>
                    </a:ext>
                  </a:extLst>
                </a:gridCol>
              </a:tblGrid>
              <a:tr h="425387">
                <a:tc>
                  <a:txBody>
                    <a:bodyPr/>
                    <a:lstStyle/>
                    <a:p>
                      <a:pPr algn="ctr"/>
                      <a:r>
                        <a:rPr lang="en-GB" sz="2400" dirty="0"/>
                        <a:t>Backwardness</a:t>
                      </a:r>
                    </a:p>
                  </a:txBody>
                  <a:tcPr/>
                </a:tc>
                <a:tc>
                  <a:txBody>
                    <a:bodyPr/>
                    <a:lstStyle/>
                    <a:p>
                      <a:pPr algn="ctr"/>
                      <a:r>
                        <a:rPr lang="en-GB" sz="2400" dirty="0"/>
                        <a:t>Progress</a:t>
                      </a:r>
                    </a:p>
                  </a:txBody>
                  <a:tcPr/>
                </a:tc>
                <a:extLst>
                  <a:ext uri="{0D108BD9-81ED-4DB2-BD59-A6C34878D82A}">
                    <a16:rowId xmlns:a16="http://schemas.microsoft.com/office/drawing/2014/main" val="2141179161"/>
                  </a:ext>
                </a:extLst>
              </a:tr>
              <a:tr h="368587">
                <a:tc>
                  <a:txBody>
                    <a:bodyPr/>
                    <a:lstStyle/>
                    <a:p>
                      <a:r>
                        <a:rPr lang="en-GB" dirty="0"/>
                        <a:t>Traditional</a:t>
                      </a:r>
                    </a:p>
                  </a:txBody>
                  <a:tcPr/>
                </a:tc>
                <a:tc>
                  <a:txBody>
                    <a:bodyPr/>
                    <a:lstStyle/>
                    <a:p>
                      <a:r>
                        <a:rPr lang="en-GB" dirty="0"/>
                        <a:t>Modern</a:t>
                      </a:r>
                    </a:p>
                  </a:txBody>
                  <a:tcPr/>
                </a:tc>
                <a:extLst>
                  <a:ext uri="{0D108BD9-81ED-4DB2-BD59-A6C34878D82A}">
                    <a16:rowId xmlns:a16="http://schemas.microsoft.com/office/drawing/2014/main" val="4004535656"/>
                  </a:ext>
                </a:extLst>
              </a:tr>
              <a:tr h="375139">
                <a:tc>
                  <a:txBody>
                    <a:bodyPr/>
                    <a:lstStyle/>
                    <a:p>
                      <a:r>
                        <a:rPr lang="en-GB" dirty="0"/>
                        <a:t>Inferior</a:t>
                      </a:r>
                    </a:p>
                  </a:txBody>
                  <a:tcPr/>
                </a:tc>
                <a:tc>
                  <a:txBody>
                    <a:bodyPr/>
                    <a:lstStyle/>
                    <a:p>
                      <a:r>
                        <a:rPr lang="en-GB" dirty="0"/>
                        <a:t>Superior</a:t>
                      </a:r>
                    </a:p>
                  </a:txBody>
                  <a:tcPr/>
                </a:tc>
                <a:extLst>
                  <a:ext uri="{0D108BD9-81ED-4DB2-BD59-A6C34878D82A}">
                    <a16:rowId xmlns:a16="http://schemas.microsoft.com/office/drawing/2014/main" val="2557282100"/>
                  </a:ext>
                </a:extLst>
              </a:tr>
              <a:tr h="351692">
                <a:tc>
                  <a:txBody>
                    <a:bodyPr/>
                    <a:lstStyle/>
                    <a:p>
                      <a:r>
                        <a:rPr lang="en-GB" dirty="0"/>
                        <a:t>Not valid</a:t>
                      </a:r>
                    </a:p>
                  </a:txBody>
                  <a:tcPr/>
                </a:tc>
                <a:tc>
                  <a:txBody>
                    <a:bodyPr/>
                    <a:lstStyle/>
                    <a:p>
                      <a:r>
                        <a:rPr lang="en-GB" dirty="0"/>
                        <a:t>Valid</a:t>
                      </a:r>
                    </a:p>
                  </a:txBody>
                  <a:tcPr/>
                </a:tc>
                <a:extLst>
                  <a:ext uri="{0D108BD9-81ED-4DB2-BD59-A6C34878D82A}">
                    <a16:rowId xmlns:a16="http://schemas.microsoft.com/office/drawing/2014/main" val="672651923"/>
                  </a:ext>
                </a:extLst>
              </a:tr>
              <a:tr h="1034020">
                <a:tc>
                  <a:txBody>
                    <a:bodyPr/>
                    <a:lstStyle/>
                    <a:p>
                      <a:endParaRPr lang="en-GB" dirty="0"/>
                    </a:p>
                    <a:p>
                      <a:r>
                        <a:rPr lang="en-GB" dirty="0"/>
                        <a:t>Non-Western epistemic systems</a:t>
                      </a:r>
                    </a:p>
                  </a:txBody>
                  <a:tcPr/>
                </a:tc>
                <a:tc>
                  <a:txBody>
                    <a:bodyPr/>
                    <a:lstStyle/>
                    <a:p>
                      <a:endParaRPr lang="en-GB" dirty="0"/>
                    </a:p>
                    <a:p>
                      <a:r>
                        <a:rPr lang="en-GB" dirty="0"/>
                        <a:t>Western epistemic systems</a:t>
                      </a:r>
                    </a:p>
                  </a:txBody>
                  <a:tcPr/>
                </a:tc>
                <a:extLst>
                  <a:ext uri="{0D108BD9-81ED-4DB2-BD59-A6C34878D82A}">
                    <a16:rowId xmlns:a16="http://schemas.microsoft.com/office/drawing/2014/main" val="3284456201"/>
                  </a:ext>
                </a:extLst>
              </a:tr>
            </a:tbl>
          </a:graphicData>
        </a:graphic>
      </p:graphicFrame>
      <p:sp>
        <p:nvSpPr>
          <p:cNvPr id="25" name="Arrow: Right 24">
            <a:extLst>
              <a:ext uri="{FF2B5EF4-FFF2-40B4-BE49-F238E27FC236}">
                <a16:creationId xmlns:a16="http://schemas.microsoft.com/office/drawing/2014/main" id="{D1A0A353-3F95-5A27-E10E-E85F54725D10}"/>
              </a:ext>
            </a:extLst>
          </p:cNvPr>
          <p:cNvSpPr/>
          <p:nvPr/>
        </p:nvSpPr>
        <p:spPr>
          <a:xfrm>
            <a:off x="7129071" y="3480803"/>
            <a:ext cx="879231" cy="2860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DC480C7-7B34-8BEC-11C2-690DAC576112}"/>
              </a:ext>
            </a:extLst>
          </p:cNvPr>
          <p:cNvSpPr txBox="1"/>
          <p:nvPr/>
        </p:nvSpPr>
        <p:spPr>
          <a:xfrm>
            <a:off x="862230" y="1532334"/>
            <a:ext cx="9770601" cy="1754326"/>
          </a:xfrm>
          <a:prstGeom prst="rect">
            <a:avLst/>
          </a:prstGeom>
          <a:noFill/>
        </p:spPr>
        <p:txBody>
          <a:bodyPr wrap="square" rtlCol="0">
            <a:spAutoFit/>
          </a:bodyPr>
          <a:lstStyle/>
          <a:p>
            <a:r>
              <a:rPr lang="en-GB" dirty="0">
                <a:solidFill>
                  <a:schemeClr val="bg1"/>
                </a:solidFill>
              </a:rPr>
              <a:t>Backwardness has always been linked to the traditional and progress to the modern. The traditional has been considered inferior, while the modern as something superior. And this, in the field of knowledge, has implied that everything that has come from the most traditional societies has been invalidated and the knowledge generated in modern societies has been validated because it has been supported by scientific knowledge.</a:t>
            </a:r>
          </a:p>
          <a:p>
            <a:endParaRPr lang="en-GB" dirty="0">
              <a:solidFill>
                <a:schemeClr val="bg1"/>
              </a:solidFill>
            </a:endParaRPr>
          </a:p>
        </p:txBody>
      </p:sp>
      <p:sp>
        <p:nvSpPr>
          <p:cNvPr id="6" name="TextBox 5">
            <a:extLst>
              <a:ext uri="{FF2B5EF4-FFF2-40B4-BE49-F238E27FC236}">
                <a16:creationId xmlns:a16="http://schemas.microsoft.com/office/drawing/2014/main" id="{72B83BFE-7B2A-CB28-5F4C-C2D16435E637}"/>
              </a:ext>
            </a:extLst>
          </p:cNvPr>
          <p:cNvSpPr txBox="1"/>
          <p:nvPr/>
        </p:nvSpPr>
        <p:spPr>
          <a:xfrm>
            <a:off x="971486" y="2086332"/>
            <a:ext cx="11019692" cy="646331"/>
          </a:xfrm>
          <a:prstGeom prst="rect">
            <a:avLst/>
          </a:prstGeom>
          <a:noFill/>
        </p:spPr>
        <p:txBody>
          <a:bodyPr wrap="square" rtlCol="0">
            <a:spAutoFit/>
          </a:bodyPr>
          <a:lstStyle/>
          <a:p>
            <a:r>
              <a:rPr lang="en-GB" dirty="0">
                <a:solidFill>
                  <a:schemeClr val="bg1"/>
                </a:solidFill>
              </a:rPr>
              <a:t>The societies that have been linked to backwardness have come from non-Western epistemic systems, while progress has been associated with Western epistemic systems.</a:t>
            </a:r>
          </a:p>
        </p:txBody>
      </p:sp>
      <p:sp>
        <p:nvSpPr>
          <p:cNvPr id="7" name="TextBox 6">
            <a:extLst>
              <a:ext uri="{FF2B5EF4-FFF2-40B4-BE49-F238E27FC236}">
                <a16:creationId xmlns:a16="http://schemas.microsoft.com/office/drawing/2014/main" id="{1AC99CAC-496B-1D15-DD26-F6E096835FEE}"/>
              </a:ext>
            </a:extLst>
          </p:cNvPr>
          <p:cNvSpPr txBox="1"/>
          <p:nvPr/>
        </p:nvSpPr>
        <p:spPr>
          <a:xfrm>
            <a:off x="862230" y="1574840"/>
            <a:ext cx="10910436" cy="1477328"/>
          </a:xfrm>
          <a:prstGeom prst="rect">
            <a:avLst/>
          </a:prstGeom>
          <a:noFill/>
        </p:spPr>
        <p:txBody>
          <a:bodyPr wrap="square" rtlCol="0">
            <a:spAutoFit/>
          </a:bodyPr>
          <a:lstStyle/>
          <a:p>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This has led us to a kind of hermeneutical marginalisation, where the knowledge that has been generated in non-Western societies, because it lacks the scientism that today's world demands, has been assumed as ‘less than’. And it is precisely this that leads us to speak of hermeneutical marginalisation or the invalidation of knowledge that arises on this other side of the world.</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3" name="TextBox 2">
            <a:extLst>
              <a:ext uri="{FF2B5EF4-FFF2-40B4-BE49-F238E27FC236}">
                <a16:creationId xmlns:a16="http://schemas.microsoft.com/office/drawing/2014/main" id="{2B13C7B4-2C24-77EF-1CCF-8334034F147C}"/>
              </a:ext>
            </a:extLst>
          </p:cNvPr>
          <p:cNvSpPr txBox="1"/>
          <p:nvPr/>
        </p:nvSpPr>
        <p:spPr>
          <a:xfrm>
            <a:off x="4731182" y="6000118"/>
            <a:ext cx="7748954" cy="646331"/>
          </a:xfrm>
          <a:prstGeom prst="rect">
            <a:avLst/>
          </a:prstGeom>
          <a:noFill/>
        </p:spPr>
        <p:txBody>
          <a:bodyPr wrap="square" rtlCol="0">
            <a:spAutoFit/>
          </a:bodyPr>
          <a:lstStyle/>
          <a:p>
            <a:r>
              <a:rPr lang="en-GB" sz="3600" dirty="0">
                <a:solidFill>
                  <a:srgbClr val="FFFF00"/>
                </a:solidFill>
              </a:rPr>
              <a:t>Hermeneutical marginalisation</a:t>
            </a:r>
          </a:p>
        </p:txBody>
      </p:sp>
    </p:spTree>
    <p:extLst>
      <p:ext uri="{BB962C8B-B14F-4D97-AF65-F5344CB8AC3E}">
        <p14:creationId xmlns:p14="http://schemas.microsoft.com/office/powerpoint/2010/main" val="2200076055"/>
      </p:ext>
    </p:extLst>
  </p:cSld>
  <p:clrMapOvr>
    <a:masterClrMapping/>
  </p:clrMapOvr>
  <mc:AlternateContent xmlns:mc="http://schemas.openxmlformats.org/markup-compatibility/2006" xmlns:p14="http://schemas.microsoft.com/office/powerpoint/2010/main">
    <mc:Choice Requires="p14">
      <p:transition spd="slow" p14:dur="2000" advTm="133592"/>
    </mc:Choice>
    <mc:Fallback xmlns="">
      <p:transition spd="slow" advTm="13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childTnLst>
                          </p:cTn>
                        </p:par>
                        <p:par>
                          <p:cTn id="7" fill="hold">
                            <p:stCondLst>
                              <p:cond delay="1"/>
                            </p:stCondLst>
                            <p:childTnLst>
                              <p:par>
                                <p:cTn id="8" presetID="10" presetClass="entr" presetSubtype="0" fill="hold" grpId="0" nodeType="after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par>
                          <p:cTn id="11" fill="hold">
                            <p:stCondLst>
                              <p:cond delay="4501"/>
                            </p:stCondLst>
                            <p:childTnLst>
                              <p:par>
                                <p:cTn id="12" presetID="10" presetClass="entr" presetSubtype="0" fill="hold" nodeType="afterEffect">
                                  <p:stCondLst>
                                    <p:cond delay="80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3000"/>
                                        <p:tgtEl>
                                          <p:spTgt spid="23"/>
                                        </p:tgtEl>
                                      </p:cBhvr>
                                    </p:animEffect>
                                  </p:childTnLst>
                                </p:cTn>
                              </p:par>
                            </p:childTnLst>
                          </p:cTn>
                        </p:par>
                        <p:par>
                          <p:cTn id="15" fill="hold">
                            <p:stCondLst>
                              <p:cond delay="15501"/>
                            </p:stCondLst>
                            <p:childTnLst>
                              <p:par>
                                <p:cTn id="16" presetID="10" presetClass="entr" presetSubtype="0" fill="hold" grpId="0" nodeType="afterEffect">
                                  <p:stCondLst>
                                    <p:cond delay="25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childTnLst>
                          </p:cTn>
                        </p:par>
                        <p:par>
                          <p:cTn id="19" fill="hold">
                            <p:stCondLst>
                              <p:cond delay="20001"/>
                            </p:stCondLst>
                            <p:childTnLst>
                              <p:par>
                                <p:cTn id="20" presetID="10" presetClass="exit" presetSubtype="0" fill="hold" grpId="1" nodeType="afterEffect">
                                  <p:stCondLst>
                                    <p:cond delay="1600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par>
                          <p:cTn id="23" fill="hold">
                            <p:stCondLst>
                              <p:cond delay="38001"/>
                            </p:stCondLst>
                            <p:childTnLst>
                              <p:par>
                                <p:cTn id="24" presetID="10" presetClass="entr" presetSubtype="0" fill="hold" grpId="0" nodeType="afterEffect">
                                  <p:stCondLst>
                                    <p:cond delay="2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par>
                          <p:cTn id="27" fill="hold">
                            <p:stCondLst>
                              <p:cond delay="42001"/>
                            </p:stCondLst>
                            <p:childTnLst>
                              <p:par>
                                <p:cTn id="28" presetID="10" presetClass="exit" presetSubtype="0" fill="hold" grpId="1" nodeType="afterEffect">
                                  <p:stCondLst>
                                    <p:cond delay="800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10" presetClass="entr" presetSubtype="0" fill="hold" grpId="0" nodeType="withEffect">
                                  <p:stCondLst>
                                    <p:cond delay="12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par>
                          <p:cTn id="34" fill="hold">
                            <p:stCondLst>
                              <p:cond delay="56001"/>
                            </p:stCondLst>
                            <p:childTnLst>
                              <p:par>
                                <p:cTn id="35" presetID="10" presetClass="entr" presetSubtype="0" fill="hold" nodeType="afterEffect">
                                  <p:stCondLst>
                                    <p:cond delay="800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8"/>
                </p:tgtEl>
              </p:cMediaNode>
            </p:video>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8"/>
                                        </p:tgtEl>
                                      </p:cBhvr>
                                    </p:cmd>
                                  </p:childTnLst>
                                </p:cTn>
                              </p:par>
                            </p:childTnLst>
                          </p:cTn>
                        </p:par>
                      </p:childTnLst>
                    </p:cTn>
                  </p:par>
                </p:childTnLst>
              </p:cTn>
              <p:nextCondLst>
                <p:cond evt="onClick" delay="0">
                  <p:tgtEl>
                    <p:spTgt spid="28"/>
                  </p:tgtEl>
                </p:cond>
              </p:nextCondLst>
            </p:seq>
          </p:childTnLst>
        </p:cTn>
      </p:par>
    </p:tnLst>
    <p:bldLst>
      <p:bldP spid="25" grpId="0" animBg="1"/>
      <p:bldP spid="5" grpId="0"/>
      <p:bldP spid="5" grpId="1"/>
      <p:bldP spid="6" grpId="0"/>
      <p:bldP spid="6" grpId="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A4718D7-44F7-455B-8F5D-7B906DA284A4}"/>
              </a:ext>
            </a:extLst>
          </p:cNvPr>
          <p:cNvSpPr>
            <a:spLocks noGrp="1"/>
          </p:cNvSpPr>
          <p:nvPr>
            <p:ph sz="half" idx="1"/>
          </p:nvPr>
        </p:nvSpPr>
        <p:spPr>
          <a:xfrm>
            <a:off x="992431" y="1325075"/>
            <a:ext cx="9751143" cy="1625716"/>
          </a:xfrm>
        </p:spPr>
        <p:txBody>
          <a:bodyPr>
            <a:normAutofit/>
          </a:bodyPr>
          <a:lstStyle/>
          <a:p>
            <a:pPr marL="0" indent="0">
              <a:lnSpc>
                <a:spcPct val="100000"/>
              </a:lnSpc>
              <a:spcBef>
                <a:spcPts val="0"/>
              </a:spcBef>
              <a:buNone/>
            </a:pPr>
            <a:endParaRPr lang="es-PE" sz="1600" dirty="0">
              <a:solidFill>
                <a:schemeClr val="bg1"/>
              </a:solidFill>
              <a:ea typeface="Calibri" panose="020F0502020204030204" pitchFamily="34" charset="0"/>
              <a:cs typeface="Times New Roman" panose="02020603050405020304" pitchFamily="18" charset="0"/>
            </a:endParaRPr>
          </a:p>
          <a:p>
            <a:pPr marL="0" indent="0">
              <a:lnSpc>
                <a:spcPct val="100000"/>
              </a:lnSpc>
              <a:spcBef>
                <a:spcPts val="0"/>
              </a:spcBef>
              <a:buNone/>
            </a:pPr>
            <a:r>
              <a:rPr lang="en-GB" sz="2000" dirty="0">
                <a:solidFill>
                  <a:schemeClr val="bg1"/>
                </a:solidFill>
                <a:ea typeface="Calibri" panose="020F0502020204030204" pitchFamily="34" charset="0"/>
                <a:cs typeface="Times New Roman" panose="02020603050405020304" pitchFamily="18" charset="0"/>
              </a:rPr>
              <a:t>There are </a:t>
            </a:r>
            <a:r>
              <a:rPr lang="en-GB" sz="2000" b="1" dirty="0">
                <a:solidFill>
                  <a:schemeClr val="bg1"/>
                </a:solidFill>
                <a:ea typeface="Calibri" panose="020F0502020204030204" pitchFamily="34" charset="0"/>
                <a:cs typeface="Times New Roman" panose="02020603050405020304" pitchFamily="18" charset="0"/>
              </a:rPr>
              <a:t>implicit practices</a:t>
            </a:r>
            <a:r>
              <a:rPr lang="en-GB" sz="2000" dirty="0">
                <a:solidFill>
                  <a:schemeClr val="bg1"/>
                </a:solidFill>
                <a:ea typeface="Calibri" panose="020F0502020204030204" pitchFamily="34" charset="0"/>
                <a:cs typeface="Times New Roman" panose="02020603050405020304" pitchFamily="18" charset="0"/>
              </a:rPr>
              <a:t>, but recurrent and that could even be contradictory to each other:</a:t>
            </a:r>
          </a:p>
          <a:p>
            <a:pPr marL="0" indent="0">
              <a:lnSpc>
                <a:spcPct val="100000"/>
              </a:lnSpc>
              <a:spcBef>
                <a:spcPts val="0"/>
              </a:spcBef>
              <a:buNone/>
            </a:pPr>
            <a:r>
              <a:rPr lang="en-GB" sz="2000" dirty="0">
                <a:solidFill>
                  <a:schemeClr val="bg1"/>
                </a:solidFill>
                <a:ea typeface="Calibri" panose="020F0502020204030204" pitchFamily="34" charset="0"/>
                <a:cs typeface="Times New Roman" panose="02020603050405020304" pitchFamily="18" charset="0"/>
              </a:rPr>
              <a:t>- On the one hand, we tend to assign greater value to the foreign than to the local</a:t>
            </a:r>
          </a:p>
          <a:p>
            <a:pPr marL="0" indent="0">
              <a:lnSpc>
                <a:spcPct val="100000"/>
              </a:lnSpc>
              <a:spcBef>
                <a:spcPts val="0"/>
              </a:spcBef>
              <a:buNone/>
            </a:pPr>
            <a:r>
              <a:rPr lang="en-GB" sz="2000" dirty="0">
                <a:solidFill>
                  <a:schemeClr val="bg1"/>
                </a:solidFill>
                <a:ea typeface="Calibri" panose="020F0502020204030204" pitchFamily="34" charset="0"/>
                <a:cs typeface="Times New Roman" panose="02020603050405020304" pitchFamily="18" charset="0"/>
              </a:rPr>
              <a:t>- And, on the other hand, we tend to assume that only our own is valid</a:t>
            </a:r>
          </a:p>
          <a:p>
            <a:pPr marL="0" indent="0">
              <a:lnSpc>
                <a:spcPct val="100000"/>
              </a:lnSpc>
              <a:spcBef>
                <a:spcPts val="0"/>
              </a:spcBef>
              <a:buNone/>
            </a:pPr>
            <a:endParaRPr lang="es-PE" sz="1600" dirty="0">
              <a:solidFill>
                <a:schemeClr val="bg1"/>
              </a:solidFill>
              <a:ea typeface="Calibri" panose="020F0502020204030204" pitchFamily="34" charset="0"/>
              <a:cs typeface="Times New Roman" panose="02020603050405020304" pitchFamily="18" charset="0"/>
            </a:endParaRPr>
          </a:p>
        </p:txBody>
      </p:sp>
      <p:pic>
        <p:nvPicPr>
          <p:cNvPr id="5" name="Picture 2" descr="8 ideas de Justicia | dama de la justicia, diosa temis, imagenes para  abogados">
            <a:extLst>
              <a:ext uri="{FF2B5EF4-FFF2-40B4-BE49-F238E27FC236}">
                <a16:creationId xmlns:a16="http://schemas.microsoft.com/office/drawing/2014/main" id="{A95E59DD-2F48-4D20-9DF2-7D53F7553923}"/>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8382"/>
          <a:stretch/>
        </p:blipFill>
        <p:spPr bwMode="auto">
          <a:xfrm>
            <a:off x="10903938" y="1037609"/>
            <a:ext cx="1149337" cy="1804584"/>
          </a:xfrm>
          <a:prstGeom prst="rect">
            <a:avLst/>
          </a:prstGeom>
          <a:noFill/>
          <a:extLst>
            <a:ext uri="{909E8E84-426E-40DD-AFC4-6F175D3DCCD1}">
              <a14:hiddenFill xmlns:a14="http://schemas.microsoft.com/office/drawing/2010/main">
                <a:solidFill>
                  <a:srgbClr val="FFFFFF"/>
                </a:solidFill>
              </a14:hiddenFill>
            </a:ext>
          </a:extLst>
        </p:spPr>
      </p:pic>
      <p:pic>
        <p:nvPicPr>
          <p:cNvPr id="10" name="Vídeo 9">
            <a:hlinkClick r:id="" action="ppaction://media"/>
            <a:extLst>
              <a:ext uri="{FF2B5EF4-FFF2-40B4-BE49-F238E27FC236}">
                <a16:creationId xmlns:a16="http://schemas.microsoft.com/office/drawing/2014/main" id="{E1B629AD-639A-4EE9-B561-B0EBFCDC4A2A}"/>
              </a:ext>
            </a:extLst>
          </p:cNvPr>
          <p:cNvPicPr>
            <a:picLocks noChangeAspect="1"/>
          </p:cNvPicPr>
          <p:nvPr>
            <a:videoFile r:link="rId1"/>
            <p:extLst>
              <p:ext uri="{DAA4B4D4-6D71-4841-9C94-3DE7FCFB9230}">
                <p14:media xmlns:p14="http://schemas.microsoft.com/office/powerpoint/2010/main" r:embed="rId2">
                  <p14:trim end="48419.9319"/>
                </p14:media>
              </p:ext>
              <p:ext uri="{42D2F446-02D8-4167-A562-619A0277C38B}">
                <p15:isNarration xmlns:p15="http://schemas.microsoft.com/office/powerpoint/2012/main" val="1"/>
              </p:ext>
            </p:extLst>
          </p:nvPr>
        </p:nvPicPr>
        <p:blipFill>
          <a:blip r:embed="rId5"/>
          <a:stretch>
            <a:fillRect/>
          </a:stretch>
        </p:blipFill>
        <p:spPr>
          <a:xfrm>
            <a:off x="422031" y="4733192"/>
            <a:ext cx="2625968" cy="1984131"/>
          </a:xfrm>
          <a:prstGeom prst="rect">
            <a:avLst/>
          </a:prstGeom>
        </p:spPr>
      </p:pic>
      <p:sp>
        <p:nvSpPr>
          <p:cNvPr id="4" name="Título 1">
            <a:extLst>
              <a:ext uri="{FF2B5EF4-FFF2-40B4-BE49-F238E27FC236}">
                <a16:creationId xmlns:a16="http://schemas.microsoft.com/office/drawing/2014/main" id="{86BA294F-EC96-3EDC-53AE-3E3780543CC6}"/>
              </a:ext>
            </a:extLst>
          </p:cNvPr>
          <p:cNvSpPr>
            <a:spLocks noGrp="1"/>
          </p:cNvSpPr>
          <p:nvPr>
            <p:ph type="title"/>
          </p:nvPr>
        </p:nvSpPr>
        <p:spPr>
          <a:xfrm>
            <a:off x="916858" y="491107"/>
            <a:ext cx="11275142" cy="942565"/>
          </a:xfrm>
        </p:spPr>
        <p:txBody>
          <a:bodyPr>
            <a:normAutofit fontScale="90000"/>
          </a:bodyPr>
          <a:lstStyle/>
          <a:p>
            <a:r>
              <a:rPr lang="en-GB" dirty="0">
                <a:solidFill>
                  <a:schemeClr val="bg1"/>
                </a:solidFill>
              </a:rPr>
              <a:t>What knowledge and which knowers tend to be delegitimised or favoured?</a:t>
            </a:r>
            <a:endParaRPr lang="es-PE" dirty="0">
              <a:solidFill>
                <a:schemeClr val="bg1"/>
              </a:solidFill>
            </a:endParaRPr>
          </a:p>
        </p:txBody>
      </p:sp>
      <p:graphicFrame>
        <p:nvGraphicFramePr>
          <p:cNvPr id="6" name="Table 5">
            <a:extLst>
              <a:ext uri="{FF2B5EF4-FFF2-40B4-BE49-F238E27FC236}">
                <a16:creationId xmlns:a16="http://schemas.microsoft.com/office/drawing/2014/main" id="{D9A61517-ACF0-49BD-E860-31AC58BFF69D}"/>
              </a:ext>
            </a:extLst>
          </p:cNvPr>
          <p:cNvGraphicFramePr>
            <a:graphicFrameLocks noGrp="1"/>
          </p:cNvGraphicFramePr>
          <p:nvPr>
            <p:extLst>
              <p:ext uri="{D42A27DB-BD31-4B8C-83A1-F6EECF244321}">
                <p14:modId xmlns:p14="http://schemas.microsoft.com/office/powerpoint/2010/main" val="3705830492"/>
              </p:ext>
            </p:extLst>
          </p:nvPr>
        </p:nvGraphicFramePr>
        <p:xfrm>
          <a:off x="3448728" y="4661945"/>
          <a:ext cx="8128000" cy="1198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4955811"/>
                    </a:ext>
                  </a:extLst>
                </a:gridCol>
                <a:gridCol w="4064000">
                  <a:extLst>
                    <a:ext uri="{9D8B030D-6E8A-4147-A177-3AD203B41FA5}">
                      <a16:colId xmlns:a16="http://schemas.microsoft.com/office/drawing/2014/main" val="3082499508"/>
                    </a:ext>
                  </a:extLst>
                </a:gridCol>
              </a:tblGrid>
              <a:tr h="0">
                <a:tc gridSpan="2">
                  <a:txBody>
                    <a:bodyPr/>
                    <a:lstStyle/>
                    <a:p>
                      <a:pPr algn="ctr"/>
                      <a:r>
                        <a:rPr lang="en-GB" sz="2400" dirty="0"/>
                        <a:t>Hermeneutical marginalisation – not just between</a:t>
                      </a:r>
                    </a:p>
                  </a:txBody>
                  <a:tcPr/>
                </a:tc>
                <a:tc hMerge="1">
                  <a:txBody>
                    <a:bodyPr/>
                    <a:lstStyle/>
                    <a:p>
                      <a:endParaRPr lang="en-GB" dirty="0"/>
                    </a:p>
                  </a:txBody>
                  <a:tcPr/>
                </a:tc>
                <a:extLst>
                  <a:ext uri="{0D108BD9-81ED-4DB2-BD59-A6C34878D82A}">
                    <a16:rowId xmlns:a16="http://schemas.microsoft.com/office/drawing/2014/main" val="3071195008"/>
                  </a:ext>
                </a:extLst>
              </a:tr>
              <a:tr h="741680">
                <a:tc>
                  <a:txBody>
                    <a:bodyPr/>
                    <a:lstStyle/>
                    <a:p>
                      <a:pPr algn="ctr"/>
                      <a:r>
                        <a:rPr lang="en-GB" sz="2400" b="1" dirty="0">
                          <a:solidFill>
                            <a:schemeClr val="accent1">
                              <a:lumMod val="75000"/>
                            </a:schemeClr>
                          </a:solidFill>
                        </a:rPr>
                        <a:t>Western/rational/scientific</a:t>
                      </a:r>
                    </a:p>
                  </a:txBody>
                  <a:tcPr/>
                </a:tc>
                <a:tc>
                  <a:txBody>
                    <a:bodyPr/>
                    <a:lstStyle/>
                    <a:p>
                      <a:pPr algn="ctr"/>
                      <a:r>
                        <a:rPr lang="en-GB" sz="2400" b="1" dirty="0">
                          <a:solidFill>
                            <a:schemeClr val="accent1">
                              <a:lumMod val="75000"/>
                            </a:schemeClr>
                          </a:solidFill>
                        </a:rPr>
                        <a:t>Non-Western</a:t>
                      </a:r>
                    </a:p>
                  </a:txBody>
                  <a:tcPr/>
                </a:tc>
                <a:extLst>
                  <a:ext uri="{0D108BD9-81ED-4DB2-BD59-A6C34878D82A}">
                    <a16:rowId xmlns:a16="http://schemas.microsoft.com/office/drawing/2014/main" val="3647269050"/>
                  </a:ext>
                </a:extLst>
              </a:tr>
            </a:tbl>
          </a:graphicData>
        </a:graphic>
      </p:graphicFrame>
      <p:sp>
        <p:nvSpPr>
          <p:cNvPr id="7" name="Arrow: Left-Right 6">
            <a:extLst>
              <a:ext uri="{FF2B5EF4-FFF2-40B4-BE49-F238E27FC236}">
                <a16:creationId xmlns:a16="http://schemas.microsoft.com/office/drawing/2014/main" id="{54A56402-B028-9570-8C60-EF1D9E70F023}"/>
              </a:ext>
            </a:extLst>
          </p:cNvPr>
          <p:cNvSpPr/>
          <p:nvPr/>
        </p:nvSpPr>
        <p:spPr>
          <a:xfrm>
            <a:off x="7332785" y="5463461"/>
            <a:ext cx="386862" cy="14067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Table 8">
            <a:extLst>
              <a:ext uri="{FF2B5EF4-FFF2-40B4-BE49-F238E27FC236}">
                <a16:creationId xmlns:a16="http://schemas.microsoft.com/office/drawing/2014/main" id="{FBDC1387-D25E-44E1-6F7E-6B1BEF7DC582}"/>
              </a:ext>
            </a:extLst>
          </p:cNvPr>
          <p:cNvGraphicFramePr>
            <a:graphicFrameLocks noGrp="1"/>
          </p:cNvGraphicFramePr>
          <p:nvPr>
            <p:extLst>
              <p:ext uri="{D42A27DB-BD31-4B8C-83A1-F6EECF244321}">
                <p14:modId xmlns:p14="http://schemas.microsoft.com/office/powerpoint/2010/main" val="4268269059"/>
              </p:ext>
            </p:extLst>
          </p:nvPr>
        </p:nvGraphicFramePr>
        <p:xfrm>
          <a:off x="3462216" y="6049438"/>
          <a:ext cx="8128000" cy="63491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516167526"/>
                    </a:ext>
                  </a:extLst>
                </a:gridCol>
              </a:tblGrid>
              <a:tr h="634910">
                <a:tc>
                  <a:txBody>
                    <a:bodyPr/>
                    <a:lstStyle/>
                    <a:p>
                      <a:pPr algn="ctr"/>
                      <a:r>
                        <a:rPr lang="en-GB" sz="2400" dirty="0">
                          <a:solidFill>
                            <a:srgbClr val="FFFF00"/>
                          </a:solidFill>
                        </a:rPr>
                        <a:t>But also in everything that is different from us</a:t>
                      </a:r>
                    </a:p>
                  </a:txBody>
                  <a:tcPr/>
                </a:tc>
                <a:extLst>
                  <a:ext uri="{0D108BD9-81ED-4DB2-BD59-A6C34878D82A}">
                    <a16:rowId xmlns:a16="http://schemas.microsoft.com/office/drawing/2014/main" val="3941425462"/>
                  </a:ext>
                </a:extLst>
              </a:tr>
            </a:tbl>
          </a:graphicData>
        </a:graphic>
      </p:graphicFrame>
      <p:sp>
        <p:nvSpPr>
          <p:cNvPr id="15" name="TextBox 14">
            <a:extLst>
              <a:ext uri="{FF2B5EF4-FFF2-40B4-BE49-F238E27FC236}">
                <a16:creationId xmlns:a16="http://schemas.microsoft.com/office/drawing/2014/main" id="{2DCE0CCF-9E37-7082-53FB-91FC8C797D05}"/>
              </a:ext>
            </a:extLst>
          </p:cNvPr>
          <p:cNvSpPr txBox="1"/>
          <p:nvPr/>
        </p:nvSpPr>
        <p:spPr>
          <a:xfrm>
            <a:off x="992431" y="1603395"/>
            <a:ext cx="10207137" cy="1069075"/>
          </a:xfrm>
          <a:prstGeom prst="rect">
            <a:avLst/>
          </a:prstGeom>
          <a:noFill/>
        </p:spPr>
        <p:txBody>
          <a:bodyPr wrap="square">
            <a:spAutoFit/>
          </a:bodyPr>
          <a:lstStyle/>
          <a:p>
            <a:pPr>
              <a:lnSpc>
                <a:spcPct val="107000"/>
              </a:lnSpc>
              <a:spcAft>
                <a:spcPts val="800"/>
              </a:spcAft>
              <a:buNone/>
            </a:pP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But hermeneutical marginalisation not only between the Western/rational/scientific and the non-Western; but in everything that is different from us.</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2142827-52F7-6155-B6CA-BCA343358762}"/>
              </a:ext>
            </a:extLst>
          </p:cNvPr>
          <p:cNvSpPr txBox="1"/>
          <p:nvPr/>
        </p:nvSpPr>
        <p:spPr>
          <a:xfrm>
            <a:off x="916858" y="2996004"/>
            <a:ext cx="9636370" cy="1477328"/>
          </a:xfrm>
          <a:prstGeom prst="rect">
            <a:avLst/>
          </a:prstGeom>
          <a:noFill/>
        </p:spPr>
        <p:txBody>
          <a:bodyPr wrap="square" rtlCol="0">
            <a:spAutoFit/>
          </a:bodyPr>
          <a:lstStyle/>
          <a:p>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For example: Many times we consider that what comes from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Europe or the United States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is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better than what we have in other latitudes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or that what comes from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capital cities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is better than what comes from </a:t>
            </a: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interior of the country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or that the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urban</a:t>
            </a:r>
            <a:r>
              <a:rPr lang="en-GB" sz="1800"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is better than the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rural</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or the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industrial</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than the </a:t>
            </a:r>
            <a:r>
              <a:rPr lang="en-GB" sz="1800" b="1" dirty="0">
                <a:solidFill>
                  <a:schemeClr val="accent2">
                    <a:lumMod val="40000"/>
                    <a:lumOff val="60000"/>
                  </a:schemeClr>
                </a:solidFill>
                <a:effectLst/>
                <a:latin typeface="Arial" panose="020B0604020202020204" pitchFamily="34" charset="0"/>
                <a:ea typeface="Calibri" panose="020F0502020204030204" pitchFamily="34" charset="0"/>
                <a:cs typeface="Times New Roman" panose="02020603050405020304" pitchFamily="18" charset="0"/>
              </a:rPr>
              <a:t>agricultural</a:t>
            </a: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96401260"/>
      </p:ext>
    </p:extLst>
  </p:cSld>
  <p:clrMapOvr>
    <a:masterClrMapping/>
  </p:clrMapOvr>
  <mc:AlternateContent xmlns:mc="http://schemas.openxmlformats.org/markup-compatibility/2006" xmlns:p14="http://schemas.microsoft.com/office/powerpoint/2010/main">
    <mc:Choice Requires="p14">
      <p:transition spd="slow" p14:dur="2000" advTm="110039"/>
    </mc:Choice>
    <mc:Fallback xmlns="">
      <p:transition spd="slow" advTm="11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2000"/>
                                        <p:tgtEl>
                                          <p:spTgt spid="15"/>
                                        </p:tgtEl>
                                      </p:cBhvr>
                                    </p:animEffect>
                                  </p:childTnLst>
                                </p:cTn>
                              </p:par>
                              <p:par>
                                <p:cTn id="10" presetID="10" presetClass="entr" presetSubtype="0" fill="hold" nodeType="withEffect">
                                  <p:stCondLst>
                                    <p:cond delay="6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childTnLst>
                          </p:cTn>
                        </p:par>
                        <p:par>
                          <p:cTn id="13" fill="hold">
                            <p:stCondLst>
                              <p:cond delay="9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11000"/>
                            </p:stCondLst>
                            <p:childTnLst>
                              <p:par>
                                <p:cTn id="21" presetID="10" presetClass="exit" presetSubtype="0" fill="hold" grpId="1" nodeType="afterEffect">
                                  <p:stCondLst>
                                    <p:cond delay="0"/>
                                  </p:stCondLst>
                                  <p:childTnLst>
                                    <p:animEffect transition="out" filter="fad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12000"/>
                            </p:stCondLst>
                            <p:childTnLst>
                              <p:par>
                                <p:cTn id="25" presetID="10" presetClass="entr" presetSubtype="0" fill="hold" grpId="0" nodeType="after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par>
                          <p:cTn id="28" fill="hold">
                            <p:stCondLst>
                              <p:cond delay="15000"/>
                            </p:stCondLst>
                            <p:childTnLst>
                              <p:par>
                                <p:cTn id="29" presetID="10" presetClass="exit" presetSubtype="0" fill="hold" grpId="1" nodeType="afterEffect">
                                  <p:stCondLst>
                                    <p:cond delay="15000"/>
                                  </p:stCondLst>
                                  <p:childTnLst>
                                    <p:animEffect transition="out" filter="fade">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childTnLst>
                          </p:cTn>
                        </p:par>
                        <p:par>
                          <p:cTn id="32" fill="hold">
                            <p:stCondLst>
                              <p:cond delay="32000"/>
                            </p:stCondLst>
                            <p:childTnLst>
                              <p:par>
                                <p:cTn id="33" presetID="10" presetClass="entr" presetSubtype="0" fill="hold" grpId="0" nodeType="afterEffect">
                                  <p:stCondLst>
                                    <p:cond delay="40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par>
                                <p:cTn id="36" presetID="10" presetClass="exit" presetSubtype="0" fill="hold" nodeType="withEffect">
                                  <p:stCondLst>
                                    <p:cond delay="1000"/>
                                  </p:stCondLst>
                                  <p:childTnLst>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par>
                                <p:cTn id="42" presetID="10" presetClass="exit" presetSubtype="0" fill="hold" nodeType="withEffect">
                                  <p:stCondLst>
                                    <p:cond delay="50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10"/>
                </p:tgtEl>
              </p:cMediaNode>
            </p:video>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0"/>
                                        </p:tgtEl>
                                      </p:cBhvr>
                                    </p:cmd>
                                  </p:childTnLst>
                                </p:cTn>
                              </p:par>
                            </p:childTnLst>
                          </p:cTn>
                        </p:par>
                      </p:childTnLst>
                    </p:cTn>
                  </p:par>
                </p:childTnLst>
              </p:cTn>
              <p:nextCondLst>
                <p:cond evt="onClick" delay="0">
                  <p:tgtEl>
                    <p:spTgt spid="10"/>
                  </p:tgtEl>
                </p:cond>
              </p:nextCondLst>
            </p:seq>
          </p:childTnLst>
        </p:cTn>
      </p:par>
    </p:tnLst>
    <p:bldLst>
      <p:bldP spid="3" grpId="0"/>
      <p:bldP spid="3" grpId="1"/>
      <p:bldP spid="7" grpId="0" animBg="1"/>
      <p:bldP spid="7" grpId="1" animBg="1"/>
      <p:bldP spid="15" grpId="0"/>
      <p:bldP spid="15" grpId="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ídeo 9">
            <a:hlinkClick r:id="" action="ppaction://media"/>
            <a:extLst>
              <a:ext uri="{FF2B5EF4-FFF2-40B4-BE49-F238E27FC236}">
                <a16:creationId xmlns:a16="http://schemas.microsoft.com/office/drawing/2014/main" id="{E1B629AD-639A-4EE9-B561-B0EBFCDC4A2A}"/>
              </a:ext>
            </a:extLst>
          </p:cNvPr>
          <p:cNvPicPr>
            <a:picLocks noChangeAspect="1"/>
          </p:cNvPicPr>
          <p:nvPr>
            <a:videoFile r:link="rId1"/>
            <p:extLst>
              <p:ext uri="{DAA4B4D4-6D71-4841-9C94-3DE7FCFB9230}">
                <p14:media xmlns:p14="http://schemas.microsoft.com/office/powerpoint/2010/main" r:embed="rId2">
                  <p14:trim st="61644" end="547.9319"/>
                </p14:media>
              </p:ext>
              <p:ext uri="{42D2F446-02D8-4167-A562-619A0277C38B}">
                <p15:isNarration xmlns:p15="http://schemas.microsoft.com/office/powerpoint/2012/main" val="1"/>
              </p:ext>
            </p:extLst>
          </p:nvPr>
        </p:nvPicPr>
        <p:blipFill>
          <a:blip r:embed="rId4"/>
          <a:stretch>
            <a:fillRect/>
          </a:stretch>
        </p:blipFill>
        <p:spPr>
          <a:xfrm>
            <a:off x="422031" y="4733192"/>
            <a:ext cx="2625968" cy="1984131"/>
          </a:xfrm>
          <a:prstGeom prst="rect">
            <a:avLst/>
          </a:prstGeom>
        </p:spPr>
      </p:pic>
      <p:sp>
        <p:nvSpPr>
          <p:cNvPr id="4" name="Título 1">
            <a:extLst>
              <a:ext uri="{FF2B5EF4-FFF2-40B4-BE49-F238E27FC236}">
                <a16:creationId xmlns:a16="http://schemas.microsoft.com/office/drawing/2014/main" id="{86BA294F-EC96-3EDC-53AE-3E3780543CC6}"/>
              </a:ext>
            </a:extLst>
          </p:cNvPr>
          <p:cNvSpPr>
            <a:spLocks noGrp="1"/>
          </p:cNvSpPr>
          <p:nvPr>
            <p:ph type="title"/>
          </p:nvPr>
        </p:nvSpPr>
        <p:spPr>
          <a:xfrm>
            <a:off x="916858" y="491107"/>
            <a:ext cx="11275142" cy="942565"/>
          </a:xfrm>
        </p:spPr>
        <p:txBody>
          <a:bodyPr>
            <a:normAutofit fontScale="90000"/>
          </a:bodyPr>
          <a:lstStyle/>
          <a:p>
            <a:r>
              <a:rPr lang="en-GB" dirty="0">
                <a:solidFill>
                  <a:schemeClr val="bg1"/>
                </a:solidFill>
              </a:rPr>
              <a:t>What knowledge and which knowers tend to be delegitimised or favoured?</a:t>
            </a:r>
            <a:endParaRPr lang="es-PE" dirty="0">
              <a:solidFill>
                <a:schemeClr val="bg1"/>
              </a:solidFill>
            </a:endParaRPr>
          </a:p>
        </p:txBody>
      </p:sp>
      <p:sp>
        <p:nvSpPr>
          <p:cNvPr id="13" name="TextBox 12">
            <a:extLst>
              <a:ext uri="{FF2B5EF4-FFF2-40B4-BE49-F238E27FC236}">
                <a16:creationId xmlns:a16="http://schemas.microsoft.com/office/drawing/2014/main" id="{7E19A73B-F494-AE17-C2AE-32F64696BD19}"/>
              </a:ext>
            </a:extLst>
          </p:cNvPr>
          <p:cNvSpPr txBox="1"/>
          <p:nvPr/>
        </p:nvSpPr>
        <p:spPr>
          <a:xfrm>
            <a:off x="916858" y="1997498"/>
            <a:ext cx="10527323" cy="1200329"/>
          </a:xfrm>
          <a:prstGeom prst="rect">
            <a:avLst/>
          </a:prstGeom>
          <a:noFill/>
        </p:spPr>
        <p:txBody>
          <a:bodyPr wrap="square" rtlCol="0">
            <a:spAutoFit/>
          </a:bodyPr>
          <a:lstStyle/>
          <a:p>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But, on the other hand, we also fall into a kind of chauvinism when we deny that everything that comes from other latitudes is not valid for our realities and that only our knowledge is enough for us. All this implies a kind of hermeneutical marginalisation.</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16" name="TextBox 15">
            <a:extLst>
              <a:ext uri="{FF2B5EF4-FFF2-40B4-BE49-F238E27FC236}">
                <a16:creationId xmlns:a16="http://schemas.microsoft.com/office/drawing/2014/main" id="{98439D40-8670-7643-7F78-1B31C4D00E1F}"/>
              </a:ext>
            </a:extLst>
          </p:cNvPr>
          <p:cNvSpPr txBox="1"/>
          <p:nvPr/>
        </p:nvSpPr>
        <p:spPr>
          <a:xfrm>
            <a:off x="916858" y="3176932"/>
            <a:ext cx="10126280" cy="966483"/>
          </a:xfrm>
          <a:prstGeom prst="rect">
            <a:avLst/>
          </a:prstGeom>
          <a:noFill/>
        </p:spPr>
        <p:txBody>
          <a:bodyPr wrap="square">
            <a:spAutoFit/>
          </a:bodyPr>
          <a:lstStyle/>
          <a:p>
            <a:pPr>
              <a:lnSpc>
                <a:spcPct val="107000"/>
              </a:lnSpc>
              <a:spcAft>
                <a:spcPts val="800"/>
              </a:spcAft>
            </a:pPr>
            <a:r>
              <a:rPr lang="en-GB"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 this context, we propose epistemic justice as the recognition and respect of difference. It is not only a matter of valuing or recognising. It's about recognising and respecting, it's about a process in which we learn from each other.</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5076E12-E817-5748-E8E9-EF9A8642837D}"/>
              </a:ext>
            </a:extLst>
          </p:cNvPr>
          <p:cNvSpPr txBox="1"/>
          <p:nvPr/>
        </p:nvSpPr>
        <p:spPr>
          <a:xfrm>
            <a:off x="4337538" y="4538019"/>
            <a:ext cx="6705600" cy="1569660"/>
          </a:xfrm>
          <a:prstGeom prst="rect">
            <a:avLst/>
          </a:prstGeom>
          <a:noFill/>
        </p:spPr>
        <p:txBody>
          <a:bodyPr wrap="square" rtlCol="0">
            <a:spAutoFit/>
          </a:bodyPr>
          <a:lstStyle/>
          <a:p>
            <a:r>
              <a:rPr lang="en-GB" sz="3200" dirty="0">
                <a:solidFill>
                  <a:srgbClr val="FFFF00"/>
                </a:solidFill>
              </a:rPr>
              <a:t>Epistemic justice = recognition of, and respect for, difference.</a:t>
            </a:r>
          </a:p>
          <a:p>
            <a:r>
              <a:rPr lang="en-GB" sz="3200" dirty="0">
                <a:solidFill>
                  <a:srgbClr val="FFFF00"/>
                </a:solidFill>
              </a:rPr>
              <a:t>I learn, you learn, together we learn</a:t>
            </a:r>
          </a:p>
        </p:txBody>
      </p:sp>
    </p:spTree>
    <p:extLst>
      <p:ext uri="{BB962C8B-B14F-4D97-AF65-F5344CB8AC3E}">
        <p14:creationId xmlns:p14="http://schemas.microsoft.com/office/powerpoint/2010/main" val="39830157"/>
      </p:ext>
    </p:extLst>
  </p:cSld>
  <p:clrMapOvr>
    <a:masterClrMapping/>
  </p:clrMapOvr>
  <mc:AlternateContent xmlns:mc="http://schemas.openxmlformats.org/markup-compatibility/2006" xmlns:p14="http://schemas.microsoft.com/office/powerpoint/2010/main">
    <mc:Choice Requires="p14">
      <p:transition spd="slow" p14:dur="2000" advTm="110039"/>
    </mc:Choice>
    <mc:Fallback xmlns="">
      <p:transition spd="slow" advTm="11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par>
                          <p:cTn id="10" fill="hold">
                            <p:stCondLst>
                              <p:cond delay="3000"/>
                            </p:stCondLst>
                            <p:childTnLst>
                              <p:par>
                                <p:cTn id="11" presetID="10" presetClass="entr" presetSubtype="0" fill="hold" grpId="0" nodeType="afterEffect">
                                  <p:stCondLst>
                                    <p:cond delay="18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par>
                          <p:cTn id="14" fill="hold">
                            <p:stCondLst>
                              <p:cond delay="23500"/>
                            </p:stCondLst>
                            <p:childTnLst>
                              <p:par>
                                <p:cTn id="15" presetID="10" presetClass="entr" presetSubtype="0" fill="hold" grpId="0" nodeType="afterEffect">
                                  <p:stCondLst>
                                    <p:cond delay="8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childTnLst>
        </p:cTn>
      </p:par>
    </p:tnLst>
    <p:bldLst>
      <p:bldP spid="13"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030EAA-6A4A-4DEA-915A-C40E4BC946C3}"/>
              </a:ext>
            </a:extLst>
          </p:cNvPr>
          <p:cNvSpPr>
            <a:spLocks noGrp="1"/>
          </p:cNvSpPr>
          <p:nvPr>
            <p:ph sz="half" idx="1"/>
          </p:nvPr>
        </p:nvSpPr>
        <p:spPr>
          <a:xfrm>
            <a:off x="0" y="0"/>
            <a:ext cx="4807974" cy="6858001"/>
          </a:xfrm>
          <a:solidFill>
            <a:schemeClr val="bg1"/>
          </a:solidFill>
        </p:spPr>
        <p:txBody>
          <a:bodyPr vert="horz" lIns="91440" tIns="45720" rIns="91440" bIns="45720" rtlCol="0" anchor="t">
            <a:normAutofit/>
          </a:bodyPr>
          <a:lstStyle/>
          <a:p>
            <a:pPr marL="895350" indent="86995">
              <a:buNone/>
            </a:pPr>
            <a:endParaRPr lang="es-ES" b="1" dirty="0">
              <a:solidFill>
                <a:schemeClr val="bg1"/>
              </a:solidFill>
              <a:ea typeface="Calibri"/>
              <a:cs typeface="Times New Roman"/>
            </a:endParaRPr>
          </a:p>
          <a:p>
            <a:pPr marL="0" indent="0">
              <a:lnSpc>
                <a:spcPct val="107000"/>
              </a:lnSpc>
              <a:spcAft>
                <a:spcPts val="800"/>
              </a:spcAft>
              <a:buNone/>
            </a:pPr>
            <a:r>
              <a:rPr lang="en-GB" sz="3200" b="1" dirty="0">
                <a:effectLst/>
                <a:ea typeface="Calibri" panose="020F0502020204030204" pitchFamily="34" charset="0"/>
                <a:cs typeface="Times New Roman" panose="02020603050405020304" pitchFamily="18" charset="0"/>
              </a:rPr>
              <a:t>How might we work for knowledge justice in our specific contexts?</a:t>
            </a:r>
            <a:endParaRPr lang="en-GB" sz="3200" dirty="0">
              <a:effectLst/>
              <a:ea typeface="Calibri" panose="020F0502020204030204" pitchFamily="34" charset="0"/>
              <a:cs typeface="Times New Roman" panose="02020603050405020304" pitchFamily="18" charset="0"/>
            </a:endParaRPr>
          </a:p>
          <a:p>
            <a:endParaRPr lang="es-PE" dirty="0">
              <a:solidFill>
                <a:schemeClr val="bg1"/>
              </a:solidFill>
            </a:endParaRPr>
          </a:p>
        </p:txBody>
      </p:sp>
      <p:sp>
        <p:nvSpPr>
          <p:cNvPr id="4" name="Marcador de contenido 3">
            <a:extLst>
              <a:ext uri="{FF2B5EF4-FFF2-40B4-BE49-F238E27FC236}">
                <a16:creationId xmlns:a16="http://schemas.microsoft.com/office/drawing/2014/main" id="{F78F7C04-B642-4475-B684-C2672E062212}"/>
              </a:ext>
            </a:extLst>
          </p:cNvPr>
          <p:cNvSpPr>
            <a:spLocks noGrp="1"/>
          </p:cNvSpPr>
          <p:nvPr>
            <p:ph sz="half" idx="2"/>
          </p:nvPr>
        </p:nvSpPr>
        <p:spPr>
          <a:xfrm>
            <a:off x="4925962" y="738083"/>
            <a:ext cx="6449962" cy="2690917"/>
          </a:xfrm>
        </p:spPr>
        <p:txBody>
          <a:bodyPr>
            <a:normAutofit/>
          </a:bodyPr>
          <a:lstStyle/>
          <a:p>
            <a:pPr marL="0" indent="0">
              <a:lnSpc>
                <a:spcPct val="107000"/>
              </a:lnSpc>
              <a:spcAft>
                <a:spcPts val="800"/>
              </a:spcAft>
              <a:buNone/>
            </a:pPr>
            <a:r>
              <a:rPr lang="en-GB" sz="2400" dirty="0">
                <a:solidFill>
                  <a:schemeClr val="bg1"/>
                </a:solidFill>
                <a:effectLst/>
                <a:ea typeface="Calibri" panose="020F0502020204030204" pitchFamily="34" charset="0"/>
                <a:cs typeface="Times New Roman" panose="02020603050405020304" pitchFamily="18" charset="0"/>
              </a:rPr>
              <a:t>We need an intercultural gaze that starts from otherness, instead of confrontational gazes regarding what is different from us. We need to learn to accept and not deny that which is not like us. We need to learn to recognise ourselves in the other, as human beings.</a:t>
            </a:r>
          </a:p>
          <a:p>
            <a:pPr marL="0" indent="0">
              <a:buNone/>
            </a:pPr>
            <a:endParaRPr lang="es-PE" dirty="0">
              <a:solidFill>
                <a:schemeClr val="bg1"/>
              </a:solidFill>
              <a:effectLst/>
              <a:ea typeface="Calibri" panose="020F0502020204030204" pitchFamily="34" charset="0"/>
              <a:cs typeface="Times New Roman" panose="02020603050405020304" pitchFamily="18" charset="0"/>
            </a:endParaRPr>
          </a:p>
          <a:p>
            <a:pPr marL="0" indent="0">
              <a:buNone/>
            </a:pP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s-PE" dirty="0"/>
          </a:p>
        </p:txBody>
      </p:sp>
      <p:pic>
        <p:nvPicPr>
          <p:cNvPr id="10" name="Vídeo 9">
            <a:hlinkClick r:id="" action="ppaction://media"/>
            <a:extLst>
              <a:ext uri="{FF2B5EF4-FFF2-40B4-BE49-F238E27FC236}">
                <a16:creationId xmlns:a16="http://schemas.microsoft.com/office/drawing/2014/main" id="{8A99A796-753C-4A90-B0E8-8DF88EE428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2559" y="4768362"/>
            <a:ext cx="2285999" cy="1714500"/>
          </a:xfrm>
          <a:prstGeom prst="rect">
            <a:avLst/>
          </a:prstGeom>
        </p:spPr>
      </p:pic>
      <p:sp>
        <p:nvSpPr>
          <p:cNvPr id="2" name="TextBox 1">
            <a:extLst>
              <a:ext uri="{FF2B5EF4-FFF2-40B4-BE49-F238E27FC236}">
                <a16:creationId xmlns:a16="http://schemas.microsoft.com/office/drawing/2014/main" id="{32CA9DBF-DBA2-99B5-0CB3-268B0B3B1715}"/>
              </a:ext>
            </a:extLst>
          </p:cNvPr>
          <p:cNvSpPr txBox="1"/>
          <p:nvPr/>
        </p:nvSpPr>
        <p:spPr>
          <a:xfrm>
            <a:off x="5052646" y="3751385"/>
            <a:ext cx="6623539" cy="2954655"/>
          </a:xfrm>
          <a:prstGeom prst="rect">
            <a:avLst/>
          </a:prstGeom>
          <a:noFill/>
        </p:spPr>
        <p:txBody>
          <a:bodyPr wrap="square" rtlCol="0">
            <a:spAutoFit/>
          </a:bodyPr>
          <a:lstStyle/>
          <a:p>
            <a:r>
              <a:rPr lang="en-GB" sz="2400" dirty="0">
                <a:solidFill>
                  <a:schemeClr val="bg1"/>
                </a:solidFill>
                <a:effectLst/>
                <a:ea typeface="Calibri" panose="020F0502020204030204" pitchFamily="34" charset="0"/>
                <a:cs typeface="Times New Roman" panose="02020603050405020304" pitchFamily="18" charset="0"/>
              </a:rPr>
              <a:t>From the global South we assume that the ways of knowing and understanding the world that are directly linked to well-being and that value harmony and reciprocity between human beings and between them and their natural environment are part of what we understand as the epistemology of the South (UNESCO 2015: 31).</a:t>
            </a:r>
          </a:p>
          <a:p>
            <a:endParaRPr lang="en-GB" dirty="0"/>
          </a:p>
        </p:txBody>
      </p:sp>
    </p:spTree>
    <p:extLst>
      <p:ext uri="{BB962C8B-B14F-4D97-AF65-F5344CB8AC3E}">
        <p14:creationId xmlns:p14="http://schemas.microsoft.com/office/powerpoint/2010/main" val="1172457131"/>
      </p:ext>
    </p:extLst>
  </p:cSld>
  <p:clrMapOvr>
    <a:masterClrMapping/>
  </p:clrMapOvr>
  <mc:AlternateContent xmlns:mc="http://schemas.openxmlformats.org/markup-compatibility/2006" xmlns:p14="http://schemas.microsoft.com/office/powerpoint/2010/main">
    <mc:Choice Requires="p14">
      <p:transition spd="slow" p14:dur="2000" advTm="59728"/>
    </mc:Choice>
    <mc:Fallback xmlns="">
      <p:transition spd="slow" advTm="5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2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2000"/>
                                        <p:tgtEl>
                                          <p:spTgt spid="4">
                                            <p:txEl>
                                              <p:pRg st="0" end="0"/>
                                            </p:txEl>
                                          </p:spTgt>
                                        </p:tgtEl>
                                      </p:cBhvr>
                                    </p:animEffect>
                                  </p:childTnLst>
                                </p:cTn>
                              </p:par>
                            </p:childTnLst>
                          </p:cTn>
                        </p:par>
                        <p:par>
                          <p:cTn id="10" fill="hold">
                            <p:stCondLst>
                              <p:cond delay="14500"/>
                            </p:stCondLst>
                            <p:childTnLst>
                              <p:par>
                                <p:cTn id="11" presetID="10" presetClass="entr" presetSubtype="0" fill="hold" grpId="0" nodeType="afterEffect">
                                  <p:stCondLst>
                                    <p:cond delay="17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4000"/>
                            </p:stCondLst>
                            <p:childTnLst>
                              <p:par>
                                <p:cTn id="15" presetID="10" presetClass="exit" presetSubtype="0" fill="hold" grpId="1" nodeType="afterEffect">
                                  <p:stCondLst>
                                    <p:cond delay="2000"/>
                                  </p:stCondLst>
                                  <p:childTnLst>
                                    <p:animEffect transition="out" filter="fade">
                                      <p:cBhvr>
                                        <p:cTn id="16" dur="2000"/>
                                        <p:tgtEl>
                                          <p:spTgt spid="4">
                                            <p:txEl>
                                              <p:pRg st="0" end="0"/>
                                            </p:txEl>
                                          </p:spTgt>
                                        </p:tgtEl>
                                      </p:cBhvr>
                                    </p:animEffect>
                                    <p:set>
                                      <p:cBhvr>
                                        <p:cTn id="17"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build="p"/>
      <p:bldP spid="4" grpId="1"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F5E2DF-6789-44B6-8AE5-83A6B2913FDF}"/>
              </a:ext>
            </a:extLst>
          </p:cNvPr>
          <p:cNvSpPr>
            <a:spLocks noGrp="1"/>
          </p:cNvSpPr>
          <p:nvPr>
            <p:ph sz="half" idx="1"/>
          </p:nvPr>
        </p:nvSpPr>
        <p:spPr>
          <a:xfrm>
            <a:off x="234017" y="23079"/>
            <a:ext cx="2662084" cy="5567363"/>
          </a:xfrm>
        </p:spPr>
        <p:txBody>
          <a:bodyPr>
            <a:normAutofit/>
          </a:bodyPr>
          <a:lstStyle/>
          <a:p>
            <a:pPr marL="0" indent="0">
              <a:buNone/>
            </a:pPr>
            <a:endParaRPr lang="es-ES" dirty="0">
              <a:solidFill>
                <a:schemeClr val="bg1"/>
              </a:solidFill>
            </a:endParaRPr>
          </a:p>
          <a:p>
            <a:pPr marL="0" indent="0">
              <a:buNone/>
            </a:pPr>
            <a:endParaRPr lang="es-ES" dirty="0">
              <a:solidFill>
                <a:schemeClr val="bg1"/>
              </a:solidFill>
            </a:endParaRPr>
          </a:p>
        </p:txBody>
      </p:sp>
      <p:sp>
        <p:nvSpPr>
          <p:cNvPr id="4" name="Marcador de contenido 3">
            <a:extLst>
              <a:ext uri="{FF2B5EF4-FFF2-40B4-BE49-F238E27FC236}">
                <a16:creationId xmlns:a16="http://schemas.microsoft.com/office/drawing/2014/main" id="{834BCE13-4F9A-4099-9E9F-AFA98944DC6A}"/>
              </a:ext>
            </a:extLst>
          </p:cNvPr>
          <p:cNvSpPr>
            <a:spLocks noGrp="1"/>
          </p:cNvSpPr>
          <p:nvPr>
            <p:ph sz="half" idx="2"/>
          </p:nvPr>
        </p:nvSpPr>
        <p:spPr>
          <a:xfrm>
            <a:off x="3613033" y="1574350"/>
            <a:ext cx="8578967" cy="1766728"/>
          </a:xfrm>
        </p:spPr>
        <p:txBody>
          <a:bodyPr>
            <a:normAutofit/>
          </a:bodyPr>
          <a:lstStyle/>
          <a:p>
            <a:pPr marL="0" indent="0">
              <a:lnSpc>
                <a:spcPct val="100000"/>
              </a:lnSpc>
              <a:spcBef>
                <a:spcPts val="0"/>
              </a:spcBef>
              <a:buNone/>
            </a:pPr>
            <a:r>
              <a:rPr lang="en-GB" sz="2600" dirty="0">
                <a:solidFill>
                  <a:schemeClr val="bg1"/>
                </a:solidFill>
              </a:rPr>
              <a:t>We were a team with researchers from different latitudes, who spoke different languages, who did not know each other, who had different ideologies, but who shared an interest in the same research topic.</a:t>
            </a:r>
          </a:p>
          <a:p>
            <a:pPr marL="0" indent="0">
              <a:lnSpc>
                <a:spcPct val="100000"/>
              </a:lnSpc>
              <a:spcBef>
                <a:spcPts val="0"/>
              </a:spcBef>
              <a:buNone/>
            </a:pPr>
            <a:endParaRPr lang="es-ES" sz="2600" dirty="0">
              <a:solidFill>
                <a:schemeClr val="bg1"/>
              </a:solidFill>
            </a:endParaRPr>
          </a:p>
          <a:p>
            <a:pPr marL="0" indent="0">
              <a:lnSpc>
                <a:spcPct val="100000"/>
              </a:lnSpc>
              <a:spcBef>
                <a:spcPts val="0"/>
              </a:spcBef>
              <a:buNone/>
            </a:pPr>
            <a:endParaRPr lang="es-PE" sz="2400" dirty="0"/>
          </a:p>
          <a:p>
            <a:pPr marL="0" indent="0">
              <a:lnSpc>
                <a:spcPct val="100000"/>
              </a:lnSpc>
              <a:spcBef>
                <a:spcPts val="0"/>
              </a:spcBef>
              <a:buNone/>
            </a:pPr>
            <a:endParaRPr lang="es-PE" sz="2400" dirty="0"/>
          </a:p>
        </p:txBody>
      </p:sp>
      <p:pic>
        <p:nvPicPr>
          <p:cNvPr id="9" name="Vídeo 8">
            <a:hlinkClick r:id="" action="ppaction://media"/>
            <a:extLst>
              <a:ext uri="{FF2B5EF4-FFF2-40B4-BE49-F238E27FC236}">
                <a16:creationId xmlns:a16="http://schemas.microsoft.com/office/drawing/2014/main" id="{07C776CD-89A6-4988-AD4E-A19DD21AD8EA}"/>
              </a:ext>
            </a:extLst>
          </p:cNvPr>
          <p:cNvPicPr>
            <a:picLocks noChangeAspect="1"/>
          </p:cNvPicPr>
          <p:nvPr>
            <a:videoFile r:link="rId1"/>
            <p:extLst>
              <p:ext uri="{DAA4B4D4-6D71-4841-9C94-3DE7FCFB9230}">
                <p14:media xmlns:p14="http://schemas.microsoft.com/office/powerpoint/2010/main" r:embed="rId2">
                  <p14:trim end="47127"/>
                </p14:media>
              </p:ext>
              <p:ext uri="{42D2F446-02D8-4167-A562-619A0277C38B}">
                <p15:isNarration xmlns:p15="http://schemas.microsoft.com/office/powerpoint/2012/main" val="1"/>
              </p:ext>
            </p:extLst>
          </p:nvPr>
        </p:nvPicPr>
        <p:blipFill>
          <a:blip r:embed="rId5"/>
          <a:stretch>
            <a:fillRect/>
          </a:stretch>
        </p:blipFill>
        <p:spPr>
          <a:xfrm>
            <a:off x="410308" y="4733192"/>
            <a:ext cx="2285999" cy="1714500"/>
          </a:xfrm>
          <a:prstGeom prst="rect">
            <a:avLst/>
          </a:prstGeom>
        </p:spPr>
      </p:pic>
      <p:pic>
        <p:nvPicPr>
          <p:cNvPr id="6" name="Picture 5">
            <a:extLst>
              <a:ext uri="{FF2B5EF4-FFF2-40B4-BE49-F238E27FC236}">
                <a16:creationId xmlns:a16="http://schemas.microsoft.com/office/drawing/2014/main" id="{93A00398-FFA8-2532-1E19-1EA8D355A8CC}"/>
              </a:ext>
            </a:extLst>
          </p:cNvPr>
          <p:cNvPicPr>
            <a:picLocks noChangeAspect="1"/>
          </p:cNvPicPr>
          <p:nvPr/>
        </p:nvPicPr>
        <p:blipFill>
          <a:blip r:embed="rId6"/>
          <a:stretch>
            <a:fillRect/>
          </a:stretch>
        </p:blipFill>
        <p:spPr>
          <a:xfrm>
            <a:off x="516851" y="1731331"/>
            <a:ext cx="1747182" cy="2139807"/>
          </a:xfrm>
          <a:prstGeom prst="rect">
            <a:avLst/>
          </a:prstGeom>
          <a:ln>
            <a:noFill/>
          </a:ln>
          <a:effectLst>
            <a:outerShdw blurRad="292100" dist="139700" dir="2700000" algn="tl" rotWithShape="0">
              <a:srgbClr val="333333">
                <a:alpha val="65000"/>
              </a:srgbClr>
            </a:outerShdw>
          </a:effectLst>
        </p:spPr>
      </p:pic>
      <p:sp>
        <p:nvSpPr>
          <p:cNvPr id="7" name="Título 1">
            <a:extLst>
              <a:ext uri="{FF2B5EF4-FFF2-40B4-BE49-F238E27FC236}">
                <a16:creationId xmlns:a16="http://schemas.microsoft.com/office/drawing/2014/main" id="{3D6C8D30-F079-7E8B-8186-EC64C697228A}"/>
              </a:ext>
            </a:extLst>
          </p:cNvPr>
          <p:cNvSpPr>
            <a:spLocks noGrp="1"/>
          </p:cNvSpPr>
          <p:nvPr>
            <p:ph type="title"/>
          </p:nvPr>
        </p:nvSpPr>
        <p:spPr>
          <a:xfrm>
            <a:off x="433943" y="491107"/>
            <a:ext cx="11524040" cy="942565"/>
          </a:xfrm>
        </p:spPr>
        <p:txBody>
          <a:bodyPr>
            <a:normAutofit fontScale="90000"/>
          </a:bodyPr>
          <a:lstStyle/>
          <a:p>
            <a:r>
              <a:rPr lang="en-GB" dirty="0">
                <a:solidFill>
                  <a:schemeClr val="bg1"/>
                </a:solidFill>
              </a:rPr>
              <a:t>The experiential and life lessons in the Erasmus project</a:t>
            </a:r>
            <a:endParaRPr lang="es-PE" dirty="0">
              <a:solidFill>
                <a:schemeClr val="bg1"/>
              </a:solidFill>
            </a:endParaRPr>
          </a:p>
        </p:txBody>
      </p:sp>
      <p:sp>
        <p:nvSpPr>
          <p:cNvPr id="10" name="TextBox 9">
            <a:extLst>
              <a:ext uri="{FF2B5EF4-FFF2-40B4-BE49-F238E27FC236}">
                <a16:creationId xmlns:a16="http://schemas.microsoft.com/office/drawing/2014/main" id="{C9B3C15B-814A-5A2E-4A34-17F19025851B}"/>
              </a:ext>
            </a:extLst>
          </p:cNvPr>
          <p:cNvSpPr txBox="1"/>
          <p:nvPr/>
        </p:nvSpPr>
        <p:spPr>
          <a:xfrm>
            <a:off x="3578941" y="3871138"/>
            <a:ext cx="8379042" cy="2954655"/>
          </a:xfrm>
          <a:prstGeom prst="rect">
            <a:avLst/>
          </a:prstGeom>
          <a:noFill/>
        </p:spPr>
        <p:txBody>
          <a:bodyPr wrap="square" rtlCol="0">
            <a:spAutoFit/>
          </a:bodyPr>
          <a:lstStyle/>
          <a:p>
            <a:r>
              <a:rPr lang="en-GB" sz="2400" dirty="0">
                <a:solidFill>
                  <a:schemeClr val="bg1"/>
                </a:solidFill>
              </a:rPr>
              <a:t>At first, the epistemic superiority of some European partners, and the need the Latin Americans had to feel heard, was a bit complicated. We were engaged in long discussions in which sometimes we did not want to give in. But, little by little, this behaviour gave way to respect for the diversity of knowledge and the deconstruction of preconceived knowledge and stereotypes about others, in order to become ourselves.</a:t>
            </a:r>
          </a:p>
          <a:p>
            <a:endParaRPr lang="en-GB" dirty="0"/>
          </a:p>
        </p:txBody>
      </p:sp>
    </p:spTree>
    <p:extLst>
      <p:ext uri="{BB962C8B-B14F-4D97-AF65-F5344CB8AC3E}">
        <p14:creationId xmlns:p14="http://schemas.microsoft.com/office/powerpoint/2010/main" val="820582611"/>
      </p:ext>
    </p:extLst>
  </p:cSld>
  <p:clrMapOvr>
    <a:masterClrMapping/>
  </p:clrMapOvr>
  <mc:AlternateContent xmlns:mc="http://schemas.openxmlformats.org/markup-compatibility/2006" xmlns:p14="http://schemas.microsoft.com/office/powerpoint/2010/main">
    <mc:Choice Requires="p14">
      <p:transition spd="slow" p14:dur="2000" advTm="111150"/>
    </mc:Choice>
    <mc:Fallback xmlns="">
      <p:transition spd="slow" advTm="11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0"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4001"/>
                            </p:stCondLst>
                            <p:childTnLst>
                              <p:par>
                                <p:cTn id="12" presetID="10" presetClass="entr" presetSubtype="0" fill="hold" grpId="0" nodeType="afterEffect">
                                  <p:stCondLst>
                                    <p:cond delay="20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8001"/>
                            </p:stCondLst>
                            <p:childTnLst>
                              <p:par>
                                <p:cTn id="16" presetID="10" presetClass="entr" presetSubtype="0" fill="hold" grpId="0" nodeType="afterEffect">
                                  <p:stCondLst>
                                    <p:cond delay="17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par>
                          <p:cTn id="19" fill="hold">
                            <p:stCondLst>
                              <p:cond delay="27001"/>
                            </p:stCondLst>
                            <p:childTnLst>
                              <p:par>
                                <p:cTn id="20" presetID="10" presetClass="exit" presetSubtype="0" fill="hold" grpId="1" nodeType="afterEffect">
                                  <p:stCondLst>
                                    <p:cond delay="2000"/>
                                  </p:stCondLst>
                                  <p:childTnLst>
                                    <p:animEffect transition="out" filter="fade">
                                      <p:cBhvr>
                                        <p:cTn id="21" dur="2000"/>
                                        <p:tgtEl>
                                          <p:spTgt spid="4">
                                            <p:txEl>
                                              <p:pRg st="0" end="0"/>
                                            </p:txEl>
                                          </p:spTgt>
                                        </p:tgtEl>
                                      </p:cBhvr>
                                    </p:animEffect>
                                    <p:set>
                                      <p:cBhvr>
                                        <p:cTn id="22"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bldLst>
      <p:bldP spid="4" grpId="0" build="p"/>
      <p:bldP spid="4" grpId="1" build="p"/>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27345E-A951-6764-3BA4-51A806318B0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96A5EE-69AE-F2A8-C679-32BE4BFA9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F7A9B8-21AE-28EA-6DDA-612042AD4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BB636A-2C11-65B8-C5C8-5776499C9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843E9B-E1C7-D5FB-4622-EE3189298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F2C522D-F17A-737E-6A71-3A73E4A55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259023-156D-D974-6414-B25877D53734}"/>
              </a:ext>
            </a:extLst>
          </p:cNvPr>
          <p:cNvSpPr>
            <a:spLocks noGrp="1"/>
          </p:cNvSpPr>
          <p:nvPr>
            <p:ph type="title"/>
          </p:nvPr>
        </p:nvSpPr>
        <p:spPr>
          <a:xfrm>
            <a:off x="455066" y="2767106"/>
            <a:ext cx="3223799" cy="3071906"/>
          </a:xfrm>
        </p:spPr>
        <p:txBody>
          <a:bodyPr vert="horz" lIns="91440" tIns="45720" rIns="91440" bIns="45720" rtlCol="0" anchor="t">
            <a:normAutofit/>
          </a:bodyPr>
          <a:lstStyle/>
          <a:p>
            <a:r>
              <a:rPr lang="en-US" sz="4000">
                <a:solidFill>
                  <a:srgbClr val="FFFFFF"/>
                </a:solidFill>
              </a:rPr>
              <a:t>Structure of the presentation</a:t>
            </a:r>
            <a:endParaRPr lang="en-US" sz="4000" kern="1200">
              <a:solidFill>
                <a:srgbClr val="FFFFFF"/>
              </a:solidFill>
              <a:latin typeface="+mj-lt"/>
              <a:ea typeface="+mj-ea"/>
              <a:cs typeface="+mj-cs"/>
            </a:endParaRPr>
          </a:p>
        </p:txBody>
      </p:sp>
      <p:sp>
        <p:nvSpPr>
          <p:cNvPr id="4" name="TextBox 2">
            <a:extLst>
              <a:ext uri="{FF2B5EF4-FFF2-40B4-BE49-F238E27FC236}">
                <a16:creationId xmlns:a16="http://schemas.microsoft.com/office/drawing/2014/main" id="{315D945F-AC5F-58FC-4644-FC2D6863451B}"/>
              </a:ext>
            </a:extLst>
          </p:cNvPr>
          <p:cNvSpPr txBox="1"/>
          <p:nvPr/>
        </p:nvSpPr>
        <p:spPr>
          <a:xfrm>
            <a:off x="4605685" y="474130"/>
            <a:ext cx="7229704" cy="59093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GB" sz="4000" dirty="0"/>
              <a:t> Conceptual framework</a:t>
            </a:r>
          </a:p>
          <a:p>
            <a:r>
              <a:rPr lang="en-GB" sz="4000" dirty="0"/>
              <a:t> </a:t>
            </a:r>
          </a:p>
          <a:p>
            <a:r>
              <a:rPr lang="en-GB" sz="4000" dirty="0"/>
              <a:t>2. How have we worked these</a:t>
            </a:r>
          </a:p>
          <a:p>
            <a:r>
              <a:rPr lang="en-GB" sz="4000" dirty="0"/>
              <a:t> ideas out in practice?</a:t>
            </a:r>
          </a:p>
          <a:p>
            <a:endParaRPr lang="en-GB" sz="4000" dirty="0"/>
          </a:p>
          <a:p>
            <a:r>
              <a:rPr lang="en-GB" sz="4000" dirty="0"/>
              <a:t>3. 5-day partners' strategic planning meeting: The ‘how’ </a:t>
            </a:r>
          </a:p>
          <a:p>
            <a:endParaRPr lang="en-GB" sz="4000" dirty="0"/>
          </a:p>
          <a:p>
            <a:r>
              <a:rPr lang="en-GB" sz="4000" dirty="0"/>
              <a:t>4. Questions and discussion</a:t>
            </a:r>
          </a:p>
          <a:p>
            <a:endParaRPr lang="en-GB" dirty="0"/>
          </a:p>
        </p:txBody>
      </p:sp>
    </p:spTree>
    <p:extLst>
      <p:ext uri="{BB962C8B-B14F-4D97-AF65-F5344CB8AC3E}">
        <p14:creationId xmlns:p14="http://schemas.microsoft.com/office/powerpoint/2010/main" val="89254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F5E2DF-6789-44B6-8AE5-83A6B2913FDF}"/>
              </a:ext>
            </a:extLst>
          </p:cNvPr>
          <p:cNvSpPr>
            <a:spLocks noGrp="1"/>
          </p:cNvSpPr>
          <p:nvPr>
            <p:ph sz="half" idx="1"/>
          </p:nvPr>
        </p:nvSpPr>
        <p:spPr>
          <a:xfrm>
            <a:off x="234017" y="23079"/>
            <a:ext cx="2662084" cy="5567363"/>
          </a:xfrm>
        </p:spPr>
        <p:txBody>
          <a:bodyPr>
            <a:normAutofit fontScale="62500" lnSpcReduction="20000"/>
          </a:bodyPr>
          <a:lstStyle/>
          <a:p>
            <a:pPr marL="0" indent="0">
              <a:buNone/>
            </a:pPr>
            <a:endParaRPr lang="es-ES" dirty="0">
              <a:solidFill>
                <a:schemeClr val="bg1"/>
              </a:solidFill>
            </a:endParaRPr>
          </a:p>
          <a:p>
            <a:pPr marL="0" indent="0">
              <a:buNone/>
            </a:pPr>
            <a:endParaRPr lang="es-ES" dirty="0">
              <a:solidFill>
                <a:schemeClr val="bg1"/>
              </a:solidFill>
            </a:endParaRPr>
          </a:p>
        </p:txBody>
      </p:sp>
      <p:sp>
        <p:nvSpPr>
          <p:cNvPr id="4" name="Marcador de contenido 3">
            <a:extLst>
              <a:ext uri="{FF2B5EF4-FFF2-40B4-BE49-F238E27FC236}">
                <a16:creationId xmlns:a16="http://schemas.microsoft.com/office/drawing/2014/main" id="{834BCE13-4F9A-4099-9E9F-AFA98944DC6A}"/>
              </a:ext>
            </a:extLst>
          </p:cNvPr>
          <p:cNvSpPr>
            <a:spLocks noGrp="1"/>
          </p:cNvSpPr>
          <p:nvPr>
            <p:ph sz="half" idx="2"/>
          </p:nvPr>
        </p:nvSpPr>
        <p:spPr>
          <a:xfrm>
            <a:off x="3270739" y="1574350"/>
            <a:ext cx="8921262" cy="2493558"/>
          </a:xfrm>
        </p:spPr>
        <p:txBody>
          <a:bodyPr>
            <a:normAutofit fontScale="62500" lnSpcReduction="20000"/>
          </a:bodyPr>
          <a:lstStyle/>
          <a:p>
            <a:pPr marL="0" indent="0">
              <a:lnSpc>
                <a:spcPct val="150000"/>
              </a:lnSpc>
              <a:buNone/>
            </a:pPr>
            <a:r>
              <a:rPr lang="en-GB" sz="3800" dirty="0">
                <a:solidFill>
                  <a:schemeClr val="bg1"/>
                </a:solidFill>
              </a:rPr>
              <a:t>We had to unlearn in order to apprehend reality. We could no longer pretend that reality conformed to theoretical assumptions or theories in general, because reality was speaking, and reality needed to be heard. But that implied getting rid of our ego and all the conceptual baggage we had behind us.</a:t>
            </a:r>
          </a:p>
          <a:p>
            <a:pPr marL="0" indent="0">
              <a:lnSpc>
                <a:spcPct val="100000"/>
              </a:lnSpc>
              <a:spcBef>
                <a:spcPts val="0"/>
              </a:spcBef>
              <a:buNone/>
            </a:pPr>
            <a:endParaRPr lang="es-ES" sz="2600" dirty="0">
              <a:solidFill>
                <a:schemeClr val="bg1"/>
              </a:solidFill>
            </a:endParaRPr>
          </a:p>
          <a:p>
            <a:pPr marL="0" indent="0">
              <a:lnSpc>
                <a:spcPct val="100000"/>
              </a:lnSpc>
              <a:spcBef>
                <a:spcPts val="0"/>
              </a:spcBef>
              <a:buNone/>
            </a:pPr>
            <a:endParaRPr lang="es-PE" sz="2400" dirty="0"/>
          </a:p>
          <a:p>
            <a:pPr marL="0" indent="0">
              <a:lnSpc>
                <a:spcPct val="100000"/>
              </a:lnSpc>
              <a:spcBef>
                <a:spcPts val="0"/>
              </a:spcBef>
              <a:buNone/>
            </a:pPr>
            <a:endParaRPr lang="es-PE" sz="2400" dirty="0"/>
          </a:p>
        </p:txBody>
      </p:sp>
      <p:pic>
        <p:nvPicPr>
          <p:cNvPr id="9" name="Vídeo 8">
            <a:hlinkClick r:id="" action="ppaction://media"/>
            <a:extLst>
              <a:ext uri="{FF2B5EF4-FFF2-40B4-BE49-F238E27FC236}">
                <a16:creationId xmlns:a16="http://schemas.microsoft.com/office/drawing/2014/main" id="{07C776CD-89A6-4988-AD4E-A19DD21AD8EA}"/>
              </a:ext>
            </a:extLst>
          </p:cNvPr>
          <p:cNvPicPr>
            <a:picLocks noChangeAspect="1"/>
          </p:cNvPicPr>
          <p:nvPr>
            <a:videoFile r:link="rId1"/>
            <p:extLst>
              <p:ext uri="{DAA4B4D4-6D71-4841-9C94-3DE7FCFB9230}">
                <p14:media xmlns:p14="http://schemas.microsoft.com/office/powerpoint/2010/main" r:embed="rId2">
                  <p14:trim st="63611"/>
                </p14:media>
              </p:ext>
              <p:ext uri="{42D2F446-02D8-4167-A562-619A0277C38B}">
                <p15:isNarration xmlns:p15="http://schemas.microsoft.com/office/powerpoint/2012/main" val="1"/>
              </p:ext>
            </p:extLst>
          </p:nvPr>
        </p:nvPicPr>
        <p:blipFill>
          <a:blip r:embed="rId5"/>
          <a:stretch>
            <a:fillRect/>
          </a:stretch>
        </p:blipFill>
        <p:spPr>
          <a:xfrm>
            <a:off x="410308" y="4733192"/>
            <a:ext cx="2285999" cy="1714500"/>
          </a:xfrm>
          <a:prstGeom prst="rect">
            <a:avLst/>
          </a:prstGeom>
        </p:spPr>
      </p:pic>
      <p:pic>
        <p:nvPicPr>
          <p:cNvPr id="6" name="Picture 5">
            <a:extLst>
              <a:ext uri="{FF2B5EF4-FFF2-40B4-BE49-F238E27FC236}">
                <a16:creationId xmlns:a16="http://schemas.microsoft.com/office/drawing/2014/main" id="{93A00398-FFA8-2532-1E19-1EA8D355A8CC}"/>
              </a:ext>
            </a:extLst>
          </p:cNvPr>
          <p:cNvPicPr>
            <a:picLocks noChangeAspect="1"/>
          </p:cNvPicPr>
          <p:nvPr/>
        </p:nvPicPr>
        <p:blipFill>
          <a:blip r:embed="rId6"/>
          <a:stretch>
            <a:fillRect/>
          </a:stretch>
        </p:blipFill>
        <p:spPr>
          <a:xfrm>
            <a:off x="516851" y="1731331"/>
            <a:ext cx="1747182" cy="2139807"/>
          </a:xfrm>
          <a:prstGeom prst="rect">
            <a:avLst/>
          </a:prstGeom>
          <a:ln>
            <a:noFill/>
          </a:ln>
          <a:effectLst>
            <a:outerShdw blurRad="292100" dist="139700" dir="2700000" algn="tl" rotWithShape="0">
              <a:srgbClr val="333333">
                <a:alpha val="65000"/>
              </a:srgbClr>
            </a:outerShdw>
          </a:effectLst>
        </p:spPr>
      </p:pic>
      <p:sp>
        <p:nvSpPr>
          <p:cNvPr id="7" name="Título 1">
            <a:extLst>
              <a:ext uri="{FF2B5EF4-FFF2-40B4-BE49-F238E27FC236}">
                <a16:creationId xmlns:a16="http://schemas.microsoft.com/office/drawing/2014/main" id="{3D6C8D30-F079-7E8B-8186-EC64C697228A}"/>
              </a:ext>
            </a:extLst>
          </p:cNvPr>
          <p:cNvSpPr>
            <a:spLocks noGrp="1"/>
          </p:cNvSpPr>
          <p:nvPr>
            <p:ph type="title"/>
          </p:nvPr>
        </p:nvSpPr>
        <p:spPr>
          <a:xfrm>
            <a:off x="433943" y="491107"/>
            <a:ext cx="11524040" cy="942565"/>
          </a:xfrm>
        </p:spPr>
        <p:txBody>
          <a:bodyPr>
            <a:normAutofit fontScale="90000"/>
          </a:bodyPr>
          <a:lstStyle/>
          <a:p>
            <a:r>
              <a:rPr lang="en-GB" dirty="0">
                <a:solidFill>
                  <a:schemeClr val="bg1"/>
                </a:solidFill>
              </a:rPr>
              <a:t>The experiential and life lessons in the Erasmus project</a:t>
            </a:r>
            <a:endParaRPr lang="es-PE" dirty="0">
              <a:solidFill>
                <a:schemeClr val="bg1"/>
              </a:solidFill>
            </a:endParaRPr>
          </a:p>
        </p:txBody>
      </p:sp>
      <p:sp>
        <p:nvSpPr>
          <p:cNvPr id="10" name="TextBox 9">
            <a:extLst>
              <a:ext uri="{FF2B5EF4-FFF2-40B4-BE49-F238E27FC236}">
                <a16:creationId xmlns:a16="http://schemas.microsoft.com/office/drawing/2014/main" id="{C9B3C15B-814A-5A2E-4A34-17F19025851B}"/>
              </a:ext>
            </a:extLst>
          </p:cNvPr>
          <p:cNvSpPr txBox="1"/>
          <p:nvPr/>
        </p:nvSpPr>
        <p:spPr>
          <a:xfrm>
            <a:off x="3270739" y="4683485"/>
            <a:ext cx="8379042" cy="1701043"/>
          </a:xfrm>
          <a:prstGeom prst="rect">
            <a:avLst/>
          </a:prstGeom>
          <a:noFill/>
        </p:spPr>
        <p:txBody>
          <a:bodyPr wrap="square" rtlCol="0">
            <a:spAutoFit/>
          </a:bodyPr>
          <a:lstStyle/>
          <a:p>
            <a:pPr>
              <a:lnSpc>
                <a:spcPct val="150000"/>
              </a:lnSpc>
            </a:pPr>
            <a:r>
              <a:rPr lang="en-GB" sz="2400" dirty="0">
                <a:solidFill>
                  <a:schemeClr val="bg1"/>
                </a:solidFill>
              </a:rPr>
              <a:t>The experience is that we learned to listen, to dialogue and to agree to build the content of the manual under the horizontal leadership of Margaret and Catalina.</a:t>
            </a:r>
            <a:endParaRPr lang="en-GB" dirty="0"/>
          </a:p>
        </p:txBody>
      </p:sp>
    </p:spTree>
    <p:extLst>
      <p:ext uri="{BB962C8B-B14F-4D97-AF65-F5344CB8AC3E}">
        <p14:creationId xmlns:p14="http://schemas.microsoft.com/office/powerpoint/2010/main" val="3614184613"/>
      </p:ext>
    </p:extLst>
  </p:cSld>
  <p:clrMapOvr>
    <a:masterClrMapping/>
  </p:clrMapOvr>
  <mc:AlternateContent xmlns:mc="http://schemas.openxmlformats.org/markup-compatibility/2006" xmlns:p14="http://schemas.microsoft.com/office/powerpoint/2010/main">
    <mc:Choice Requires="p14">
      <p:transition spd="slow" p14:dur="2000" advTm="111150"/>
    </mc:Choice>
    <mc:Fallback xmlns="">
      <p:transition spd="slow" advTm="11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0" presetClass="entr" presetSubtype="0" fill="hold" grpId="0" nodeType="afterEffect">
                                  <p:stCondLst>
                                    <p:cond delay="2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4001"/>
                            </p:stCondLst>
                            <p:childTnLst>
                              <p:par>
                                <p:cTn id="12" presetID="10" presetClass="entr" presetSubtype="0" fill="hold" grpId="0" nodeType="afterEffect">
                                  <p:stCondLst>
                                    <p:cond delay="22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bldLst>
      <p:bldP spid="4" grpId="0" build="p"/>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8C27B825-ED4A-2254-AE74-0D3262C32FF1}"/>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32E79303-BB59-C9EB-7A15-45EAAD46F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3592FA4-DB57-E83C-B824-7B3B17793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474AB59F-6384-E4F0-2685-515E2E5D5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9F066DB1-EE90-7E8E-7AAD-5CC0CBA6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47436-82F2-2C8C-B822-621AE88574E1}"/>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algn="ctr"/>
            <a:r>
              <a:rPr lang="en-GB" sz="4000" dirty="0">
                <a:solidFill>
                  <a:schemeClr val="bg1"/>
                </a:solidFill>
              </a:rPr>
              <a:t>3. 5-day partners' strategic planning meeting: The ‘how’ </a:t>
            </a:r>
          </a:p>
        </p:txBody>
      </p:sp>
      <p:sp>
        <p:nvSpPr>
          <p:cNvPr id="3" name="TextBox 2">
            <a:extLst>
              <a:ext uri="{FF2B5EF4-FFF2-40B4-BE49-F238E27FC236}">
                <a16:creationId xmlns:a16="http://schemas.microsoft.com/office/drawing/2014/main" id="{EC4DA3C9-D7B9-BF1A-7D5D-F817BEE1198B}"/>
              </a:ext>
            </a:extLst>
          </p:cNvPr>
          <p:cNvSpPr txBox="1"/>
          <p:nvPr/>
        </p:nvSpPr>
        <p:spPr>
          <a:xfrm>
            <a:off x="3985846" y="3726657"/>
            <a:ext cx="5826369" cy="646331"/>
          </a:xfrm>
          <a:prstGeom prst="rect">
            <a:avLst/>
          </a:prstGeom>
          <a:noFill/>
        </p:spPr>
        <p:txBody>
          <a:bodyPr wrap="square" rtlCol="0">
            <a:spAutoFit/>
          </a:bodyPr>
          <a:lstStyle/>
          <a:p>
            <a:r>
              <a:rPr lang="en-GB" sz="3600" dirty="0">
                <a:solidFill>
                  <a:schemeClr val="bg1"/>
                </a:solidFill>
              </a:rPr>
              <a:t>Catalina Quiroz-Niño</a:t>
            </a:r>
          </a:p>
        </p:txBody>
      </p:sp>
    </p:spTree>
    <p:extLst>
      <p:ext uri="{BB962C8B-B14F-4D97-AF65-F5344CB8AC3E}">
        <p14:creationId xmlns:p14="http://schemas.microsoft.com/office/powerpoint/2010/main" val="1014740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A0B2-142A-DB28-DA13-706C7B43C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170EC-74EB-7041-331A-9B98BC0B10DB}"/>
              </a:ext>
            </a:extLst>
          </p:cNvPr>
          <p:cNvSpPr txBox="1">
            <a:spLocks/>
          </p:cNvSpPr>
          <p:nvPr/>
        </p:nvSpPr>
        <p:spPr>
          <a:xfrm>
            <a:off x="280294" y="1460017"/>
            <a:ext cx="4795188" cy="51229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8000">
                <a:solidFill>
                  <a:srgbClr val="FFFFFF"/>
                </a:solidFill>
              </a:rPr>
              <a:t> </a:t>
            </a:r>
          </a:p>
          <a:p>
            <a:pPr algn="r"/>
            <a:endParaRPr lang="en-US" sz="8000">
              <a:solidFill>
                <a:srgbClr val="FFFFFF"/>
              </a:solidFill>
            </a:endParaRPr>
          </a:p>
        </p:txBody>
      </p:sp>
      <p:sp>
        <p:nvSpPr>
          <p:cNvPr id="3" name="Content Placeholder 2">
            <a:extLst>
              <a:ext uri="{FF2B5EF4-FFF2-40B4-BE49-F238E27FC236}">
                <a16:creationId xmlns:a16="http://schemas.microsoft.com/office/drawing/2014/main" id="{42DC6D01-4246-E893-3F8C-94127BF0105D}"/>
              </a:ext>
            </a:extLst>
          </p:cNvPr>
          <p:cNvSpPr txBox="1">
            <a:spLocks/>
          </p:cNvSpPr>
          <p:nvPr/>
        </p:nvSpPr>
        <p:spPr>
          <a:xfrm>
            <a:off x="5089768" y="980650"/>
            <a:ext cx="6606041" cy="51206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a:solidFill>
                  <a:srgbClr val="FFFF00"/>
                </a:solidFill>
              </a:rPr>
              <a:t>Aim: </a:t>
            </a:r>
            <a:endParaRPr lang="en-US">
              <a:solidFill>
                <a:srgbClr val="FFFF00"/>
              </a:solidFill>
            </a:endParaRPr>
          </a:p>
          <a:p>
            <a:pPr marL="0" indent="0">
              <a:buNone/>
            </a:pPr>
            <a:r>
              <a:rPr lang="en-GB" sz="4400">
                <a:solidFill>
                  <a:schemeClr val="bg1"/>
                </a:solidFill>
              </a:rPr>
              <a:t>To share how we dealt with partners' assumptions, experiences, project </a:t>
            </a:r>
            <a:endParaRPr lang="en-US">
              <a:solidFill>
                <a:schemeClr val="bg1"/>
              </a:solidFill>
            </a:endParaRPr>
          </a:p>
          <a:p>
            <a:pPr marL="0" indent="0">
              <a:buNone/>
            </a:pPr>
            <a:r>
              <a:rPr lang="en-GB" sz="4400">
                <a:solidFill>
                  <a:schemeClr val="bg1"/>
                </a:solidFill>
              </a:rPr>
              <a:t>processes, outputs and outcomes </a:t>
            </a:r>
            <a:endParaRPr lang="en-US">
              <a:solidFill>
                <a:schemeClr val="bg1"/>
              </a:solidFill>
            </a:endParaRPr>
          </a:p>
        </p:txBody>
      </p:sp>
      <p:cxnSp>
        <p:nvCxnSpPr>
          <p:cNvPr id="5" name="Straight Connector 4">
            <a:extLst>
              <a:ext uri="{FF2B5EF4-FFF2-40B4-BE49-F238E27FC236}">
                <a16:creationId xmlns:a16="http://schemas.microsoft.com/office/drawing/2014/main" id="{F095FBD2-33F7-CF9B-EA4F-78DB915EB8D8}"/>
              </a:ext>
            </a:extLst>
          </p:cNvPr>
          <p:cNvCxnSpPr/>
          <p:nvPr/>
        </p:nvCxnSpPr>
        <p:spPr>
          <a:xfrm>
            <a:off x="4787605" y="973174"/>
            <a:ext cx="0" cy="51355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71BDFA49-BD30-9433-E2BF-74E987B84126}"/>
              </a:ext>
            </a:extLst>
          </p:cNvPr>
          <p:cNvSpPr txBox="1"/>
          <p:nvPr/>
        </p:nvSpPr>
        <p:spPr>
          <a:xfrm>
            <a:off x="482600" y="2209800"/>
            <a:ext cx="45974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FFFF00"/>
                </a:solidFill>
                <a:cs typeface="Arial"/>
              </a:rPr>
              <a:t>5-day partners' strategic planning</a:t>
            </a:r>
            <a:endParaRPr lang="en-US">
              <a:solidFill>
                <a:srgbClr val="FFFF00"/>
              </a:solidFill>
              <a:cs typeface="Arial"/>
            </a:endParaRPr>
          </a:p>
          <a:p>
            <a:r>
              <a:rPr lang="en-GB" sz="4000">
                <a:solidFill>
                  <a:srgbClr val="FFFF00"/>
                </a:solidFill>
                <a:cs typeface="Arial"/>
              </a:rPr>
              <a:t>meeting:  How?</a:t>
            </a:r>
            <a:endParaRPr lang="en-US">
              <a:solidFill>
                <a:srgbClr val="FFFF00"/>
              </a:solidFill>
              <a:cs typeface="Arial"/>
            </a:endParaRPr>
          </a:p>
          <a:p>
            <a:endParaRPr lang="en-GB" sz="4000">
              <a:solidFill>
                <a:srgbClr val="FFFFFF"/>
              </a:solidFill>
              <a:cs typeface="Arial"/>
            </a:endParaRPr>
          </a:p>
          <a:p>
            <a:r>
              <a:rPr lang="en-GB" sz="4000">
                <a:solidFill>
                  <a:srgbClr val="FFFFFF"/>
                </a:solidFill>
                <a:cs typeface="Arial"/>
              </a:rPr>
              <a:t> </a:t>
            </a:r>
            <a:r>
              <a:rPr lang="en-US" sz="4000">
                <a:cs typeface="Arial"/>
              </a:rPr>
              <a:t>​</a:t>
            </a:r>
            <a:endParaRPr lang="en-US"/>
          </a:p>
        </p:txBody>
      </p:sp>
    </p:spTree>
    <p:extLst>
      <p:ext uri="{BB962C8B-B14F-4D97-AF65-F5344CB8AC3E}">
        <p14:creationId xmlns:p14="http://schemas.microsoft.com/office/powerpoint/2010/main" val="3123223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B271-C853-2CE6-4348-AF1BD282172B}"/>
              </a:ext>
            </a:extLst>
          </p:cNvPr>
          <p:cNvSpPr>
            <a:spLocks noGrp="1"/>
          </p:cNvSpPr>
          <p:nvPr>
            <p:ph type="title"/>
          </p:nvPr>
        </p:nvSpPr>
        <p:spPr>
          <a:xfrm>
            <a:off x="275745" y="2896171"/>
            <a:ext cx="2776537" cy="1054100"/>
          </a:xfrm>
        </p:spPr>
        <p:txBody>
          <a:bodyPr>
            <a:normAutofit fontScale="90000"/>
          </a:bodyPr>
          <a:lstStyle/>
          <a:p>
            <a:br>
              <a:rPr lang="en-GB" sz="4900">
                <a:solidFill>
                  <a:srgbClr val="FFFFFF"/>
                </a:solidFill>
              </a:rPr>
            </a:br>
            <a:br>
              <a:rPr lang="en-GB" sz="4900">
                <a:solidFill>
                  <a:srgbClr val="FFFFFF"/>
                </a:solidFill>
              </a:rPr>
            </a:br>
            <a:r>
              <a:rPr lang="en-GB" sz="4900">
                <a:solidFill>
                  <a:srgbClr val="FFFF00"/>
                </a:solidFill>
              </a:rPr>
              <a:t>CONTEXT</a:t>
            </a:r>
          </a:p>
        </p:txBody>
      </p:sp>
      <p:sp>
        <p:nvSpPr>
          <p:cNvPr id="3" name="Picture Placeholder 2">
            <a:extLst>
              <a:ext uri="{FF2B5EF4-FFF2-40B4-BE49-F238E27FC236}">
                <a16:creationId xmlns:a16="http://schemas.microsoft.com/office/drawing/2014/main" id="{9600000C-0B94-2553-DF73-0EEFFB46AAB6}"/>
              </a:ext>
            </a:extLst>
          </p:cNvPr>
          <p:cNvSpPr>
            <a:spLocks noGrp="1"/>
          </p:cNvSpPr>
          <p:nvPr>
            <p:ph type="pic" idx="1"/>
          </p:nvPr>
        </p:nvSpPr>
        <p:spPr>
          <a:xfrm>
            <a:off x="3049588" y="352425"/>
            <a:ext cx="9142412" cy="6143625"/>
          </a:xfrm>
          <a:ln>
            <a:noFill/>
          </a:ln>
        </p:spPr>
        <p:txBody>
          <a:bodyPr>
            <a:normAutofit/>
          </a:bodyPr>
          <a:lstStyle/>
          <a:p>
            <a:r>
              <a:rPr lang="en-GB" sz="4400" dirty="0">
                <a:solidFill>
                  <a:srgbClr val="FFFF00"/>
                </a:solidFill>
                <a:latin typeface="Aptos Display"/>
              </a:rPr>
              <a:t>Who:</a:t>
            </a:r>
            <a:r>
              <a:rPr lang="en-GB" sz="2400" dirty="0"/>
              <a:t> </a:t>
            </a:r>
            <a:r>
              <a:rPr lang="en-GB" dirty="0">
                <a:solidFill>
                  <a:schemeClr val="bg1"/>
                </a:solidFill>
              </a:rPr>
              <a:t>10 partners </a:t>
            </a:r>
            <a:endParaRPr lang="en-US" dirty="0">
              <a:solidFill>
                <a:schemeClr val="bg1"/>
              </a:solidFill>
            </a:endParaRPr>
          </a:p>
          <a:p>
            <a:r>
              <a:rPr lang="en-GB" dirty="0">
                <a:solidFill>
                  <a:schemeClr val="bg1"/>
                </a:solidFill>
              </a:rPr>
              <a:t>               4 universities </a:t>
            </a:r>
          </a:p>
          <a:p>
            <a:r>
              <a:rPr lang="en-GB" dirty="0">
                <a:solidFill>
                  <a:schemeClr val="bg1"/>
                </a:solidFill>
              </a:rPr>
              <a:t>               Global North: UK (2), Spain (2)  and</a:t>
            </a:r>
          </a:p>
          <a:p>
            <a:r>
              <a:rPr lang="en-GB" dirty="0">
                <a:solidFill>
                  <a:schemeClr val="bg1"/>
                </a:solidFill>
              </a:rPr>
              <a:t>               Portugal (2)</a:t>
            </a:r>
          </a:p>
          <a:p>
            <a:r>
              <a:rPr lang="en-GB" dirty="0">
                <a:solidFill>
                  <a:schemeClr val="bg1"/>
                </a:solidFill>
              </a:rPr>
              <a:t>               Global South: Peru, the Andean region (4)</a:t>
            </a:r>
          </a:p>
          <a:p>
            <a:endParaRPr lang="en-GB" dirty="0">
              <a:solidFill>
                <a:schemeClr val="bg1"/>
              </a:solidFill>
            </a:endParaRPr>
          </a:p>
          <a:p>
            <a:r>
              <a:rPr lang="en-GB" sz="4400" dirty="0">
                <a:solidFill>
                  <a:srgbClr val="FFFF00"/>
                </a:solidFill>
                <a:latin typeface="Aptos Display"/>
              </a:rPr>
              <a:t>Where:</a:t>
            </a:r>
            <a:r>
              <a:rPr lang="en-GB" dirty="0">
                <a:solidFill>
                  <a:schemeClr val="bg1"/>
                </a:solidFill>
              </a:rPr>
              <a:t> at York St John University, York, UK</a:t>
            </a:r>
          </a:p>
          <a:p>
            <a:endParaRPr lang="en-GB" dirty="0">
              <a:solidFill>
                <a:schemeClr val="bg1"/>
              </a:solidFill>
            </a:endParaRPr>
          </a:p>
          <a:p>
            <a:r>
              <a:rPr lang="en-GB" sz="4400" dirty="0">
                <a:solidFill>
                  <a:srgbClr val="FFFF00"/>
                </a:solidFill>
                <a:latin typeface="Aptos Display"/>
              </a:rPr>
              <a:t>Aims:</a:t>
            </a:r>
            <a:r>
              <a:rPr lang="en-GB" dirty="0"/>
              <a:t> </a:t>
            </a:r>
            <a:r>
              <a:rPr lang="en-GB" dirty="0">
                <a:solidFill>
                  <a:schemeClr val="bg1"/>
                </a:solidFill>
              </a:rPr>
              <a:t>To co-create and gain collective ownership</a:t>
            </a:r>
          </a:p>
          <a:p>
            <a:r>
              <a:rPr lang="en-GB" dirty="0">
                <a:solidFill>
                  <a:schemeClr val="bg1"/>
                </a:solidFill>
              </a:rPr>
              <a:t>                of the 3-year Erasmus Mundus project.</a:t>
            </a:r>
          </a:p>
        </p:txBody>
      </p:sp>
    </p:spTree>
    <p:extLst>
      <p:ext uri="{BB962C8B-B14F-4D97-AF65-F5344CB8AC3E}">
        <p14:creationId xmlns:p14="http://schemas.microsoft.com/office/powerpoint/2010/main" val="1265552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A23F1-BE22-97AE-A81A-142C2F25C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96C0D-CA1B-9DC3-0C47-15B681C29435}"/>
              </a:ext>
            </a:extLst>
          </p:cNvPr>
          <p:cNvSpPr>
            <a:spLocks noGrp="1"/>
          </p:cNvSpPr>
          <p:nvPr>
            <p:ph type="title"/>
          </p:nvPr>
        </p:nvSpPr>
        <p:spPr>
          <a:xfrm>
            <a:off x="839788" y="1346200"/>
            <a:ext cx="3505161" cy="2984500"/>
          </a:xfrm>
        </p:spPr>
        <p:txBody>
          <a:bodyPr>
            <a:normAutofit/>
          </a:bodyPr>
          <a:lstStyle/>
          <a:p>
            <a:pPr>
              <a:spcBef>
                <a:spcPts val="1000"/>
              </a:spcBef>
            </a:pPr>
            <a:r>
              <a:rPr lang="en-GB">
                <a:solidFill>
                  <a:srgbClr val="FFFF00"/>
                </a:solidFill>
                <a:latin typeface="Aptos"/>
              </a:rPr>
              <a:t>PROJECT LEADERS'  KEY ASSUMPTIONS</a:t>
            </a:r>
          </a:p>
          <a:p>
            <a:endParaRPr lang="en-GB" sz="4900" b="1">
              <a:solidFill>
                <a:srgbClr val="FFFFFF"/>
              </a:solidFill>
            </a:endParaRPr>
          </a:p>
        </p:txBody>
      </p:sp>
      <p:sp>
        <p:nvSpPr>
          <p:cNvPr id="3" name="Picture Placeholder 2">
            <a:extLst>
              <a:ext uri="{FF2B5EF4-FFF2-40B4-BE49-F238E27FC236}">
                <a16:creationId xmlns:a16="http://schemas.microsoft.com/office/drawing/2014/main" id="{5E1BD794-1323-5BEE-3F4E-4E04CFF9424A}"/>
              </a:ext>
            </a:extLst>
          </p:cNvPr>
          <p:cNvSpPr>
            <a:spLocks noGrp="1"/>
          </p:cNvSpPr>
          <p:nvPr>
            <p:ph type="pic" idx="1"/>
          </p:nvPr>
        </p:nvSpPr>
        <p:spPr/>
        <p:txBody>
          <a:bodyPr/>
          <a:lstStyle/>
          <a:p>
            <a:endParaRPr lang="en-GB"/>
          </a:p>
          <a:p>
            <a:endParaRPr lang="en-GB"/>
          </a:p>
          <a:p>
            <a:r>
              <a:rPr lang="en-GB"/>
              <a:t> </a:t>
            </a:r>
          </a:p>
          <a:p>
            <a:endParaRPr lang="en-GB"/>
          </a:p>
          <a:p>
            <a:r>
              <a:rPr lang="en-GB"/>
              <a:t> </a:t>
            </a:r>
          </a:p>
          <a:p>
            <a:endParaRPr lang="en-GB"/>
          </a:p>
          <a:p>
            <a:endParaRPr lang="en-GB"/>
          </a:p>
          <a:p>
            <a:endParaRPr lang="en-GB"/>
          </a:p>
        </p:txBody>
      </p:sp>
      <p:sp>
        <p:nvSpPr>
          <p:cNvPr id="5" name="TextBox 4">
            <a:extLst>
              <a:ext uri="{FF2B5EF4-FFF2-40B4-BE49-F238E27FC236}">
                <a16:creationId xmlns:a16="http://schemas.microsoft.com/office/drawing/2014/main" id="{E4BC915F-FB4E-FC30-2868-87146F3F41CD}"/>
              </a:ext>
            </a:extLst>
          </p:cNvPr>
          <p:cNvSpPr txBox="1"/>
          <p:nvPr/>
        </p:nvSpPr>
        <p:spPr>
          <a:xfrm>
            <a:off x="5181600" y="635000"/>
            <a:ext cx="570230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FFFF00"/>
                </a:solidFill>
                <a:cs typeface="Segoe UI"/>
              </a:rPr>
              <a:t>Roles:</a:t>
            </a:r>
            <a:r>
              <a:rPr lang="en-GB" sz="3200" dirty="0">
                <a:solidFill>
                  <a:srgbClr val="FFFFFF"/>
                </a:solidFill>
                <a:cs typeface="Segoe UI"/>
              </a:rPr>
              <a:t> project partners as project leaders in their own context and facilitators. </a:t>
            </a:r>
            <a:endParaRPr lang="en-US" dirty="0"/>
          </a:p>
          <a:p>
            <a:endParaRPr lang="en-GB" sz="3200" dirty="0">
              <a:solidFill>
                <a:srgbClr val="FFFFFF"/>
              </a:solidFill>
              <a:cs typeface="Segoe UI"/>
            </a:endParaRPr>
          </a:p>
          <a:p>
            <a:r>
              <a:rPr lang="en-GB" sz="3200" dirty="0">
                <a:solidFill>
                  <a:srgbClr val="FFFF00"/>
                </a:solidFill>
                <a:cs typeface="Segoe UI"/>
              </a:rPr>
              <a:t>Methodology: </a:t>
            </a:r>
            <a:r>
              <a:rPr lang="en-GB" sz="3200" dirty="0">
                <a:solidFill>
                  <a:srgbClr val="FFFFFF"/>
                </a:solidFill>
                <a:cs typeface="Segoe UI"/>
              </a:rPr>
              <a:t>a participatory and dialogical approach.</a:t>
            </a:r>
          </a:p>
          <a:p>
            <a:endParaRPr lang="en-GB" sz="3200" dirty="0">
              <a:solidFill>
                <a:srgbClr val="FFFFFF"/>
              </a:solidFill>
              <a:cs typeface="Segoe UI"/>
            </a:endParaRPr>
          </a:p>
          <a:p>
            <a:r>
              <a:rPr lang="en-GB" sz="3200" dirty="0">
                <a:solidFill>
                  <a:srgbClr val="FFFF00"/>
                </a:solidFill>
                <a:cs typeface="Segoe UI"/>
              </a:rPr>
              <a:t>Relationship:</a:t>
            </a:r>
            <a:r>
              <a:rPr lang="en-GB" sz="3200" dirty="0">
                <a:solidFill>
                  <a:srgbClr val="FFFFFF"/>
                </a:solidFill>
                <a:cs typeface="Segoe UI"/>
              </a:rPr>
              <a:t> all partners to be considered and treated equally different</a:t>
            </a:r>
          </a:p>
          <a:p>
            <a:endParaRPr lang="en-GB" sz="3200" dirty="0">
              <a:solidFill>
                <a:srgbClr val="FFFFFF"/>
              </a:solidFill>
              <a:cs typeface="Segoe UI"/>
            </a:endParaRPr>
          </a:p>
          <a:p>
            <a:endParaRPr lang="en-GB" sz="3200" dirty="0">
              <a:solidFill>
                <a:srgbClr val="FFFFFF"/>
              </a:solidFill>
              <a:cs typeface="Segoe UI"/>
            </a:endParaRPr>
          </a:p>
        </p:txBody>
      </p:sp>
      <p:cxnSp>
        <p:nvCxnSpPr>
          <p:cNvPr id="6" name="Straight Connector 5">
            <a:extLst>
              <a:ext uri="{FF2B5EF4-FFF2-40B4-BE49-F238E27FC236}">
                <a16:creationId xmlns:a16="http://schemas.microsoft.com/office/drawing/2014/main" id="{498A5679-F251-F05B-F7EA-4FA38BF70CA3}"/>
              </a:ext>
            </a:extLst>
          </p:cNvPr>
          <p:cNvCxnSpPr/>
          <p:nvPr/>
        </p:nvCxnSpPr>
        <p:spPr>
          <a:xfrm>
            <a:off x="4724105" y="630274"/>
            <a:ext cx="63500" cy="55038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5160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9928-51D3-19B4-149C-2BA1D38DED5B}"/>
            </a:ext>
          </a:extLst>
        </p:cNvPr>
        <p:cNvGrpSpPr/>
        <p:nvPr/>
      </p:nvGrpSpPr>
      <p:grpSpPr>
        <a:xfrm>
          <a:off x="0" y="0"/>
          <a:ext cx="0" cy="0"/>
          <a:chOff x="0" y="0"/>
          <a:chExt cx="0" cy="0"/>
        </a:xfrm>
      </p:grpSpPr>
      <p:pic>
        <p:nvPicPr>
          <p:cNvPr id="137" name="Picture 136">
            <a:extLst>
              <a:ext uri="{FF2B5EF4-FFF2-40B4-BE49-F238E27FC236}">
                <a16:creationId xmlns:a16="http://schemas.microsoft.com/office/drawing/2014/main" id="{23BDB1B3-9BC0-7CD4-1C2D-CDD945D990B1}"/>
              </a:ext>
            </a:extLst>
          </p:cNvPr>
          <p:cNvPicPr>
            <a:picLocks noChangeAspect="1"/>
          </p:cNvPicPr>
          <p:nvPr/>
        </p:nvPicPr>
        <p:blipFill>
          <a:blip r:embed="rId2"/>
          <a:srcRect t="1041" b="4847"/>
          <a:stretch/>
        </p:blipFill>
        <p:spPr>
          <a:xfrm>
            <a:off x="457200" y="457200"/>
            <a:ext cx="11277600" cy="5943600"/>
          </a:xfrm>
          <a:prstGeom prst="rect">
            <a:avLst/>
          </a:prstGeom>
        </p:spPr>
      </p:pic>
    </p:spTree>
    <p:extLst>
      <p:ext uri="{BB962C8B-B14F-4D97-AF65-F5344CB8AC3E}">
        <p14:creationId xmlns:p14="http://schemas.microsoft.com/office/powerpoint/2010/main" val="4022216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2287-BB91-A85F-3BBE-9B9B04260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7516A-669D-53B0-C134-96864610E5FB}"/>
              </a:ext>
            </a:extLst>
          </p:cNvPr>
          <p:cNvSpPr>
            <a:spLocks noGrp="1"/>
          </p:cNvSpPr>
          <p:nvPr>
            <p:ph type="title"/>
          </p:nvPr>
        </p:nvSpPr>
        <p:spPr>
          <a:xfrm>
            <a:off x="763588" y="990600"/>
            <a:ext cx="3505161" cy="3949700"/>
          </a:xfrm>
        </p:spPr>
        <p:txBody>
          <a:bodyPr>
            <a:normAutofit/>
          </a:bodyPr>
          <a:lstStyle/>
          <a:p>
            <a:pPr>
              <a:spcBef>
                <a:spcPts val="1000"/>
              </a:spcBef>
            </a:pPr>
            <a:br>
              <a:rPr lang="en-GB" dirty="0">
                <a:solidFill>
                  <a:srgbClr val="FFFF00"/>
                </a:solidFill>
                <a:latin typeface="Aptos"/>
              </a:rPr>
            </a:br>
            <a:br>
              <a:rPr lang="en-GB" dirty="0">
                <a:solidFill>
                  <a:srgbClr val="FFFF00"/>
                </a:solidFill>
                <a:latin typeface="Aptos"/>
              </a:rPr>
            </a:br>
            <a:br>
              <a:rPr lang="en-GB" dirty="0">
                <a:solidFill>
                  <a:srgbClr val="FFFF00"/>
                </a:solidFill>
                <a:latin typeface="Aptos"/>
              </a:rPr>
            </a:br>
            <a:r>
              <a:rPr lang="en-GB" sz="2900" dirty="0">
                <a:solidFill>
                  <a:srgbClr val="FFFF00"/>
                </a:solidFill>
                <a:latin typeface="Aptos"/>
              </a:rPr>
              <a:t>FIRST STEP:</a:t>
            </a:r>
            <a:endParaRPr lang="en-US" sz="2900" dirty="0">
              <a:solidFill>
                <a:srgbClr val="FFFF00"/>
              </a:solidFill>
              <a:latin typeface="Aptos"/>
            </a:endParaRPr>
          </a:p>
          <a:p>
            <a:pPr>
              <a:spcBef>
                <a:spcPts val="1000"/>
              </a:spcBef>
            </a:pPr>
            <a:r>
              <a:rPr lang="en-GB" dirty="0">
                <a:solidFill>
                  <a:srgbClr val="FFFF00"/>
                </a:solidFill>
                <a:latin typeface="Aptos"/>
              </a:rPr>
              <a:t>Articulating latest thinking about SSE  from all partners</a:t>
            </a:r>
            <a:endParaRPr lang="en-US" dirty="0">
              <a:solidFill>
                <a:srgbClr val="FFFF00"/>
              </a:solidFill>
              <a:latin typeface="Aptos"/>
            </a:endParaRPr>
          </a:p>
          <a:p>
            <a:endParaRPr lang="en-GB" sz="4900" b="1" dirty="0">
              <a:solidFill>
                <a:srgbClr val="FFFFFF"/>
              </a:solidFill>
            </a:endParaRPr>
          </a:p>
        </p:txBody>
      </p:sp>
      <p:sp>
        <p:nvSpPr>
          <p:cNvPr id="3" name="Picture Placeholder 2">
            <a:extLst>
              <a:ext uri="{FF2B5EF4-FFF2-40B4-BE49-F238E27FC236}">
                <a16:creationId xmlns:a16="http://schemas.microsoft.com/office/drawing/2014/main" id="{873B6171-3139-6DF4-FF33-380E9D0DE817}"/>
              </a:ext>
            </a:extLst>
          </p:cNvPr>
          <p:cNvSpPr>
            <a:spLocks noGrp="1"/>
          </p:cNvSpPr>
          <p:nvPr>
            <p:ph type="pic" idx="1"/>
          </p:nvPr>
        </p:nvSpPr>
        <p:spPr>
          <a:xfrm>
            <a:off x="5183188" y="987425"/>
            <a:ext cx="6667500" cy="4873625"/>
          </a:xfrm>
        </p:spPr>
        <p:txBody>
          <a:bodyPr/>
          <a:lstStyle/>
          <a:p>
            <a:endParaRPr lang="en-GB"/>
          </a:p>
          <a:p>
            <a:endParaRPr lang="en-GB"/>
          </a:p>
          <a:p>
            <a:r>
              <a:rPr lang="en-GB"/>
              <a:t> </a:t>
            </a:r>
          </a:p>
          <a:p>
            <a:endParaRPr lang="en-GB"/>
          </a:p>
          <a:p>
            <a:r>
              <a:rPr lang="en-GB"/>
              <a:t>.</a:t>
            </a:r>
          </a:p>
          <a:p>
            <a:endParaRPr lang="en-GB"/>
          </a:p>
          <a:p>
            <a:endParaRPr lang="en-GB"/>
          </a:p>
          <a:p>
            <a:endParaRPr lang="en-GB"/>
          </a:p>
        </p:txBody>
      </p:sp>
      <p:sp>
        <p:nvSpPr>
          <p:cNvPr id="5" name="TextBox 4">
            <a:extLst>
              <a:ext uri="{FF2B5EF4-FFF2-40B4-BE49-F238E27FC236}">
                <a16:creationId xmlns:a16="http://schemas.microsoft.com/office/drawing/2014/main" id="{AA3AA571-557F-5903-ED55-EF7558E11A2E}"/>
              </a:ext>
            </a:extLst>
          </p:cNvPr>
          <p:cNvSpPr txBox="1"/>
          <p:nvPr/>
        </p:nvSpPr>
        <p:spPr>
          <a:xfrm>
            <a:off x="4851399" y="1130300"/>
            <a:ext cx="715303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3200" dirty="0">
                <a:solidFill>
                  <a:srgbClr val="FFFFFF"/>
                </a:solidFill>
                <a:cs typeface="Segoe UI"/>
              </a:rPr>
              <a:t>Share relevant data about the social and solidarity economy  (SSE)</a:t>
            </a:r>
            <a:endParaRPr lang="en-US" dirty="0">
              <a:solidFill>
                <a:srgbClr val="000000"/>
              </a:solidFill>
              <a:cs typeface="Segoe UI"/>
            </a:endParaRPr>
          </a:p>
          <a:p>
            <a:r>
              <a:rPr lang="en-GB" sz="3200" dirty="0">
                <a:solidFill>
                  <a:srgbClr val="FFFFFF"/>
                </a:solidFill>
                <a:cs typeface="Segoe UI"/>
              </a:rPr>
              <a:t>     within their own contexts.</a:t>
            </a:r>
            <a:endParaRPr lang="en-US" dirty="0"/>
          </a:p>
          <a:p>
            <a:pPr marL="457200" indent="-457200">
              <a:buFont typeface="Arial"/>
              <a:buChar char="•"/>
            </a:pPr>
            <a:endParaRPr lang="en-GB" sz="3200" dirty="0">
              <a:solidFill>
                <a:srgbClr val="FFFFFF"/>
              </a:solidFill>
              <a:cs typeface="Segoe UI"/>
            </a:endParaRPr>
          </a:p>
          <a:p>
            <a:pPr marL="457200" indent="-457200">
              <a:buFont typeface="Arial"/>
              <a:buChar char="•"/>
            </a:pPr>
            <a:endParaRPr lang="en-GB" sz="3200" dirty="0">
              <a:solidFill>
                <a:srgbClr val="FFFFFF"/>
              </a:solidFill>
              <a:cs typeface="Segoe UI"/>
            </a:endParaRPr>
          </a:p>
          <a:p>
            <a:pPr marL="457200" indent="-457200">
              <a:buFont typeface="Arial"/>
              <a:buChar char="•"/>
            </a:pPr>
            <a:r>
              <a:rPr lang="en-GB" sz="3200" dirty="0">
                <a:solidFill>
                  <a:srgbClr val="FFFFFF"/>
                </a:solidFill>
                <a:cs typeface="Segoe UI"/>
              </a:rPr>
              <a:t>Counteract  any  </a:t>
            </a:r>
            <a:r>
              <a:rPr lang="en-GB" sz="3200" dirty="0" err="1">
                <a:solidFill>
                  <a:srgbClr val="FFFFFF"/>
                </a:solidFill>
                <a:cs typeface="Segoe UI"/>
              </a:rPr>
              <a:t>misunderstandings,asking</a:t>
            </a:r>
            <a:r>
              <a:rPr lang="en-GB" sz="3200" dirty="0">
                <a:solidFill>
                  <a:srgbClr val="FFFFFF"/>
                </a:solidFill>
                <a:cs typeface="Segoe UI"/>
              </a:rPr>
              <a:t> for specific examples and cases</a:t>
            </a:r>
          </a:p>
        </p:txBody>
      </p:sp>
      <p:cxnSp>
        <p:nvCxnSpPr>
          <p:cNvPr id="7" name="Straight Connector 6">
            <a:extLst>
              <a:ext uri="{FF2B5EF4-FFF2-40B4-BE49-F238E27FC236}">
                <a16:creationId xmlns:a16="http://schemas.microsoft.com/office/drawing/2014/main" id="{34B15546-CA4E-53D9-D035-10588E1ADD8C}"/>
              </a:ext>
            </a:extLst>
          </p:cNvPr>
          <p:cNvCxnSpPr/>
          <p:nvPr/>
        </p:nvCxnSpPr>
        <p:spPr>
          <a:xfrm>
            <a:off x="4724105" y="630274"/>
            <a:ext cx="63500" cy="55038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9172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DC95-8FC2-5A86-879B-112E41649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A1EDC-DD52-9E20-C4B5-3C0AAC4CBDA7}"/>
              </a:ext>
            </a:extLst>
          </p:cNvPr>
          <p:cNvSpPr>
            <a:spLocks noGrp="1"/>
          </p:cNvSpPr>
          <p:nvPr>
            <p:ph type="title"/>
          </p:nvPr>
        </p:nvSpPr>
        <p:spPr>
          <a:xfrm>
            <a:off x="727441" y="1362319"/>
            <a:ext cx="3505161" cy="4381500"/>
          </a:xfrm>
        </p:spPr>
        <p:txBody>
          <a:bodyPr>
            <a:normAutofit fontScale="90000"/>
          </a:bodyPr>
          <a:lstStyle/>
          <a:p>
            <a:pPr>
              <a:spcBef>
                <a:spcPts val="1000"/>
              </a:spcBef>
            </a:pPr>
            <a:br>
              <a:rPr lang="en-GB" dirty="0">
                <a:latin typeface="Aptos"/>
              </a:rPr>
            </a:br>
            <a:br>
              <a:rPr lang="en-GB" dirty="0">
                <a:latin typeface="Aptos"/>
              </a:rPr>
            </a:br>
            <a:br>
              <a:rPr lang="en-GB" dirty="0">
                <a:latin typeface="Aptos"/>
              </a:rPr>
            </a:br>
            <a:br>
              <a:rPr lang="en-GB" dirty="0">
                <a:latin typeface="Aptos"/>
              </a:rPr>
            </a:br>
            <a:br>
              <a:rPr lang="en-GB" dirty="0">
                <a:latin typeface="Aptos"/>
              </a:rPr>
            </a:br>
            <a:r>
              <a:rPr lang="en-GB" dirty="0">
                <a:solidFill>
                  <a:srgbClr val="FFFF00"/>
                </a:solidFill>
                <a:latin typeface="Aptos"/>
              </a:rPr>
              <a:t>SECOND STEP:</a:t>
            </a:r>
            <a:br>
              <a:rPr lang="en-GB" dirty="0">
                <a:latin typeface="Aptos"/>
              </a:rPr>
            </a:br>
            <a:br>
              <a:rPr lang="en-GB" dirty="0">
                <a:latin typeface="Aptos"/>
              </a:rPr>
            </a:br>
            <a:r>
              <a:rPr lang="en-GB" dirty="0">
                <a:solidFill>
                  <a:srgbClr val="FFFF00"/>
                </a:solidFill>
                <a:latin typeface="Aptos"/>
              </a:rPr>
              <a:t>Exploring commonalities and differences </a:t>
            </a:r>
            <a:endParaRPr lang="en-US" dirty="0">
              <a:solidFill>
                <a:srgbClr val="FFFF00"/>
              </a:solidFill>
              <a:latin typeface="Aptos"/>
            </a:endParaRPr>
          </a:p>
          <a:p>
            <a:pPr>
              <a:spcBef>
                <a:spcPts val="1000"/>
              </a:spcBef>
            </a:pPr>
            <a:endParaRPr lang="en-GB" dirty="0">
              <a:latin typeface="Aptos"/>
            </a:endParaRPr>
          </a:p>
          <a:p>
            <a:pPr>
              <a:spcBef>
                <a:spcPts val="1000"/>
              </a:spcBef>
            </a:pPr>
            <a:endParaRPr lang="en-GB" dirty="0">
              <a:solidFill>
                <a:srgbClr val="FFFF00"/>
              </a:solidFill>
              <a:latin typeface="Aptos"/>
            </a:endParaRPr>
          </a:p>
          <a:p>
            <a:endParaRPr lang="en-GB" sz="4900" b="1" dirty="0">
              <a:solidFill>
                <a:srgbClr val="FFFFFF"/>
              </a:solidFill>
            </a:endParaRPr>
          </a:p>
        </p:txBody>
      </p:sp>
      <p:sp>
        <p:nvSpPr>
          <p:cNvPr id="3" name="Picture Placeholder 2">
            <a:extLst>
              <a:ext uri="{FF2B5EF4-FFF2-40B4-BE49-F238E27FC236}">
                <a16:creationId xmlns:a16="http://schemas.microsoft.com/office/drawing/2014/main" id="{2A6A54D7-5D54-3410-4F13-CC8136C0A0BC}"/>
              </a:ext>
            </a:extLst>
          </p:cNvPr>
          <p:cNvSpPr>
            <a:spLocks noGrp="1"/>
          </p:cNvSpPr>
          <p:nvPr>
            <p:ph type="pic" idx="1"/>
          </p:nvPr>
        </p:nvSpPr>
        <p:spPr>
          <a:xfrm>
            <a:off x="5183188" y="987425"/>
            <a:ext cx="6667500" cy="4873625"/>
          </a:xfrm>
        </p:spPr>
        <p:txBody>
          <a:bodyPr/>
          <a:lstStyle/>
          <a:p>
            <a:endParaRPr lang="en-GB"/>
          </a:p>
          <a:p>
            <a:endParaRPr lang="en-GB"/>
          </a:p>
          <a:p>
            <a:r>
              <a:rPr lang="en-GB"/>
              <a:t> </a:t>
            </a:r>
          </a:p>
          <a:p>
            <a:endParaRPr lang="en-GB"/>
          </a:p>
          <a:p>
            <a:r>
              <a:rPr lang="en-GB"/>
              <a:t>.</a:t>
            </a:r>
          </a:p>
          <a:p>
            <a:endParaRPr lang="en-GB"/>
          </a:p>
          <a:p>
            <a:endParaRPr lang="en-GB"/>
          </a:p>
          <a:p>
            <a:endParaRPr lang="en-GB"/>
          </a:p>
        </p:txBody>
      </p:sp>
      <p:sp>
        <p:nvSpPr>
          <p:cNvPr id="5" name="TextBox 4">
            <a:extLst>
              <a:ext uri="{FF2B5EF4-FFF2-40B4-BE49-F238E27FC236}">
                <a16:creationId xmlns:a16="http://schemas.microsoft.com/office/drawing/2014/main" id="{FFEA39AF-401E-0F74-8EF5-6A5E3AD6F217}"/>
              </a:ext>
            </a:extLst>
          </p:cNvPr>
          <p:cNvSpPr txBox="1"/>
          <p:nvPr/>
        </p:nvSpPr>
        <p:spPr>
          <a:xfrm>
            <a:off x="5181600" y="635000"/>
            <a:ext cx="652780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dirty="0">
              <a:solidFill>
                <a:srgbClr val="FFFFFF"/>
              </a:solidFill>
              <a:cs typeface="Segoe UI"/>
            </a:endParaRPr>
          </a:p>
          <a:p>
            <a:pPr marL="457200" indent="-457200">
              <a:buFont typeface="Arial"/>
              <a:buChar char="•"/>
            </a:pPr>
            <a:r>
              <a:rPr lang="en-GB" sz="3200" dirty="0">
                <a:solidFill>
                  <a:srgbClr val="FFFFFF"/>
                </a:solidFill>
                <a:cs typeface="Segoe UI"/>
              </a:rPr>
              <a:t>Identify commonalities and differences about SSE.</a:t>
            </a:r>
            <a:endParaRPr lang="en-US" dirty="0">
              <a:solidFill>
                <a:srgbClr val="000000"/>
              </a:solidFill>
              <a:cs typeface="Segoe UI"/>
            </a:endParaRPr>
          </a:p>
          <a:p>
            <a:pPr marL="457200" indent="-457200">
              <a:buFont typeface="Arial"/>
              <a:buChar char="•"/>
            </a:pPr>
            <a:endParaRPr lang="en-GB" sz="3200" dirty="0">
              <a:solidFill>
                <a:srgbClr val="FFFFFF"/>
              </a:solidFill>
              <a:cs typeface="Segoe UI"/>
            </a:endParaRPr>
          </a:p>
          <a:p>
            <a:pPr marL="457200" indent="-457200">
              <a:buFont typeface="Arial"/>
              <a:buChar char="•"/>
            </a:pPr>
            <a:r>
              <a:rPr lang="en-GB" sz="3200" dirty="0">
                <a:solidFill>
                  <a:srgbClr val="FFFFFF"/>
                </a:solidFill>
                <a:cs typeface="Segoe UI"/>
              </a:rPr>
              <a:t>Discuss what made them have commonalities and what made them different.</a:t>
            </a:r>
          </a:p>
          <a:p>
            <a:pPr marL="457200" indent="-457200">
              <a:buFont typeface="Arial"/>
              <a:buChar char="•"/>
            </a:pPr>
            <a:endParaRPr lang="en-GB" sz="3200" dirty="0">
              <a:solidFill>
                <a:srgbClr val="FFFFFF"/>
              </a:solidFill>
              <a:cs typeface="Segoe UI"/>
            </a:endParaRPr>
          </a:p>
          <a:p>
            <a:pPr marL="457200" indent="-457200">
              <a:buFont typeface="Arial"/>
              <a:buChar char="•"/>
            </a:pPr>
            <a:r>
              <a:rPr lang="en-GB" sz="3200" dirty="0">
                <a:solidFill>
                  <a:srgbClr val="FFFFFF"/>
                </a:solidFill>
                <a:cs typeface="Segoe UI"/>
              </a:rPr>
              <a:t>What political, social, cultural, environmental factors perpetuate them.</a:t>
            </a:r>
            <a:endParaRPr lang="en-US" dirty="0"/>
          </a:p>
          <a:p>
            <a:endParaRPr lang="en-GB" sz="3200" dirty="0">
              <a:solidFill>
                <a:srgbClr val="FFFFFF"/>
              </a:solidFill>
              <a:cs typeface="Segoe UI"/>
            </a:endParaRPr>
          </a:p>
        </p:txBody>
      </p:sp>
      <p:cxnSp>
        <p:nvCxnSpPr>
          <p:cNvPr id="6" name="Straight Connector 5">
            <a:extLst>
              <a:ext uri="{FF2B5EF4-FFF2-40B4-BE49-F238E27FC236}">
                <a16:creationId xmlns:a16="http://schemas.microsoft.com/office/drawing/2014/main" id="{9F5D38B4-0211-9997-DA22-DD8FA225606F}"/>
              </a:ext>
            </a:extLst>
          </p:cNvPr>
          <p:cNvCxnSpPr/>
          <p:nvPr/>
        </p:nvCxnSpPr>
        <p:spPr>
          <a:xfrm>
            <a:off x="4724105" y="630274"/>
            <a:ext cx="63500" cy="55038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58488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A90A-6CF1-2402-C1FF-5E06B177C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44A2B-3D3E-CF13-804C-3DF68F30E194}"/>
              </a:ext>
            </a:extLst>
          </p:cNvPr>
          <p:cNvSpPr>
            <a:spLocks noGrp="1"/>
          </p:cNvSpPr>
          <p:nvPr>
            <p:ph type="title"/>
          </p:nvPr>
        </p:nvSpPr>
        <p:spPr>
          <a:xfrm>
            <a:off x="636588" y="2171700"/>
            <a:ext cx="4114761" cy="2794000"/>
          </a:xfrm>
        </p:spPr>
        <p:txBody>
          <a:bodyPr>
            <a:normAutofit fontScale="90000"/>
          </a:bodyPr>
          <a:lstStyle/>
          <a:p>
            <a:pPr>
              <a:spcBef>
                <a:spcPts val="1000"/>
              </a:spcBef>
            </a:pPr>
            <a:r>
              <a:rPr lang="en-GB" dirty="0">
                <a:solidFill>
                  <a:srgbClr val="FFFF00"/>
                </a:solidFill>
                <a:latin typeface="Aptos"/>
              </a:rPr>
              <a:t>THIRD STEP:</a:t>
            </a:r>
            <a:br>
              <a:rPr lang="en-GB" dirty="0">
                <a:solidFill>
                  <a:srgbClr val="FFFF00"/>
                </a:solidFill>
                <a:latin typeface="Aptos"/>
              </a:rPr>
            </a:br>
            <a:endParaRPr lang="en-US" dirty="0">
              <a:solidFill>
                <a:srgbClr val="FFFF00"/>
              </a:solidFill>
              <a:latin typeface="Aptos"/>
            </a:endParaRPr>
          </a:p>
          <a:p>
            <a:pPr>
              <a:spcBef>
                <a:spcPts val="1000"/>
              </a:spcBef>
            </a:pPr>
            <a:r>
              <a:rPr lang="en-GB" dirty="0">
                <a:solidFill>
                  <a:srgbClr val="FFFF00"/>
                </a:solidFill>
                <a:latin typeface="Aptos"/>
              </a:rPr>
              <a:t>Identifying the criteria </a:t>
            </a:r>
            <a:br>
              <a:rPr lang="en-GB" dirty="0">
                <a:solidFill>
                  <a:srgbClr val="FFFF00"/>
                </a:solidFill>
                <a:latin typeface="Aptos"/>
              </a:rPr>
            </a:br>
            <a:r>
              <a:rPr lang="en-GB" dirty="0">
                <a:solidFill>
                  <a:srgbClr val="FFFF00"/>
                </a:solidFill>
                <a:latin typeface="Aptos"/>
              </a:rPr>
              <a:t>of social and solidarity economy (SSE) organisations</a:t>
            </a:r>
            <a:endParaRPr lang="en-US" dirty="0">
              <a:solidFill>
                <a:srgbClr val="FFFF00"/>
              </a:solidFill>
              <a:latin typeface="Aptos"/>
            </a:endParaRPr>
          </a:p>
          <a:p>
            <a:endParaRPr lang="en-GB" sz="4900" dirty="0">
              <a:solidFill>
                <a:srgbClr val="FFFFFF"/>
              </a:solidFill>
            </a:endParaRPr>
          </a:p>
        </p:txBody>
      </p:sp>
      <p:sp>
        <p:nvSpPr>
          <p:cNvPr id="3" name="Picture Placeholder 2">
            <a:extLst>
              <a:ext uri="{FF2B5EF4-FFF2-40B4-BE49-F238E27FC236}">
                <a16:creationId xmlns:a16="http://schemas.microsoft.com/office/drawing/2014/main" id="{6F5655B4-0AEA-BF1D-9F57-21BBA2AD29FD}"/>
              </a:ext>
            </a:extLst>
          </p:cNvPr>
          <p:cNvSpPr>
            <a:spLocks noGrp="1"/>
          </p:cNvSpPr>
          <p:nvPr>
            <p:ph type="pic" idx="1"/>
          </p:nvPr>
        </p:nvSpPr>
        <p:spPr>
          <a:xfrm>
            <a:off x="4852988" y="873125"/>
            <a:ext cx="7061200" cy="4086225"/>
          </a:xfrm>
        </p:spPr>
        <p:txBody>
          <a:bodyPr>
            <a:normAutofit/>
          </a:bodyPr>
          <a:lstStyle/>
          <a:p>
            <a:endParaRPr lang="en-GB" dirty="0">
              <a:solidFill>
                <a:schemeClr val="bg1"/>
              </a:solidFill>
            </a:endParaRPr>
          </a:p>
          <a:p>
            <a:pPr marL="457200" indent="-457200">
              <a:buChar char="•"/>
            </a:pPr>
            <a:r>
              <a:rPr lang="en-GB" dirty="0">
                <a:solidFill>
                  <a:schemeClr val="bg1"/>
                </a:solidFill>
              </a:rPr>
              <a:t>Get consensus on how to proceed.</a:t>
            </a:r>
          </a:p>
          <a:p>
            <a:pPr marL="457200" indent="-457200">
              <a:buChar char="•"/>
            </a:pPr>
            <a:endParaRPr lang="en-GB" dirty="0">
              <a:solidFill>
                <a:schemeClr val="bg1"/>
              </a:solidFill>
            </a:endParaRPr>
          </a:p>
          <a:p>
            <a:pPr marL="457200" indent="-457200">
              <a:buChar char="•"/>
            </a:pPr>
            <a:endParaRPr lang="en-GB" dirty="0">
              <a:solidFill>
                <a:schemeClr val="bg1"/>
              </a:solidFill>
            </a:endParaRPr>
          </a:p>
          <a:p>
            <a:pPr marL="457200" indent="-457200">
              <a:buChar char="•"/>
            </a:pPr>
            <a:r>
              <a:rPr lang="en-GB" dirty="0">
                <a:solidFill>
                  <a:schemeClr val="bg1"/>
                </a:solidFill>
              </a:rPr>
              <a:t>Criteria vs. definitions to adapt to all diversity of notions and practices about SSE</a:t>
            </a:r>
          </a:p>
          <a:p>
            <a:endParaRPr lang="en-GB" dirty="0"/>
          </a:p>
          <a:p>
            <a:endParaRPr lang="en-GB" dirty="0"/>
          </a:p>
        </p:txBody>
      </p:sp>
      <p:cxnSp>
        <p:nvCxnSpPr>
          <p:cNvPr id="6" name="Straight Connector 5">
            <a:extLst>
              <a:ext uri="{FF2B5EF4-FFF2-40B4-BE49-F238E27FC236}">
                <a16:creationId xmlns:a16="http://schemas.microsoft.com/office/drawing/2014/main" id="{9A09BDE7-6A7F-CA55-9593-A640605C9816}"/>
              </a:ext>
            </a:extLst>
          </p:cNvPr>
          <p:cNvCxnSpPr/>
          <p:nvPr/>
        </p:nvCxnSpPr>
        <p:spPr>
          <a:xfrm>
            <a:off x="4724105" y="630274"/>
            <a:ext cx="63500" cy="55038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1066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58245-15F7-5F77-2132-B16CA75024C8}"/>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586411-A55A-19C2-E73C-CA9EA77AD442}"/>
              </a:ext>
            </a:extLst>
          </p:cNvPr>
          <p:cNvSpPr>
            <a:spLocks noGrp="1"/>
          </p:cNvSpPr>
          <p:nvPr>
            <p:ph type="pic" idx="1"/>
          </p:nvPr>
        </p:nvSpPr>
        <p:spPr/>
        <p:txBody>
          <a:bodyPr>
            <a:normAutofit/>
          </a:bodyPr>
          <a:lstStyle/>
          <a:p>
            <a:r>
              <a:rPr lang="en-GB" dirty="0"/>
              <a:t> </a:t>
            </a:r>
            <a:endParaRPr lang="en-GB" dirty="0">
              <a:solidFill>
                <a:schemeClr val="bg1"/>
              </a:solidFill>
            </a:endParaRPr>
          </a:p>
          <a:p>
            <a:r>
              <a:rPr lang="en-GB" dirty="0">
                <a:solidFill>
                  <a:schemeClr val="bg1"/>
                </a:solidFill>
              </a:rPr>
              <a:t>From 11 original chapters in the application, partners decided to have just 9 chapters.</a:t>
            </a:r>
          </a:p>
          <a:p>
            <a:endParaRPr lang="en-GB" dirty="0">
              <a:solidFill>
                <a:schemeClr val="bg1"/>
              </a:solidFill>
            </a:endParaRPr>
          </a:p>
          <a:p>
            <a:r>
              <a:rPr lang="en-GB" dirty="0">
                <a:solidFill>
                  <a:schemeClr val="bg1"/>
                </a:solidFill>
              </a:rPr>
              <a:t>The content was designed through questions. </a:t>
            </a:r>
          </a:p>
          <a:p>
            <a:r>
              <a:rPr lang="en-GB" dirty="0"/>
              <a:t> </a:t>
            </a:r>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EFD10C2E-4392-E37F-2FCB-F27AD8CD464A}"/>
              </a:ext>
            </a:extLst>
          </p:cNvPr>
          <p:cNvSpPr>
            <a:spLocks noGrp="1"/>
          </p:cNvSpPr>
          <p:nvPr>
            <p:ph type="body" sz="half" idx="2"/>
          </p:nvPr>
        </p:nvSpPr>
        <p:spPr>
          <a:xfrm>
            <a:off x="836612" y="2049462"/>
            <a:ext cx="3932237" cy="3811588"/>
          </a:xfrm>
        </p:spPr>
        <p:txBody>
          <a:bodyPr vert="horz" lIns="91440" tIns="45720" rIns="91440" bIns="45720" rtlCol="0" anchor="t">
            <a:normAutofit/>
          </a:bodyPr>
          <a:lstStyle/>
          <a:p>
            <a:r>
              <a:rPr lang="en-GB" sz="3000" dirty="0">
                <a:solidFill>
                  <a:srgbClr val="FFFF00"/>
                </a:solidFill>
              </a:rPr>
              <a:t>FOURTH STEP:</a:t>
            </a:r>
            <a:endParaRPr lang="en-US" sz="3000" dirty="0">
              <a:solidFill>
                <a:srgbClr val="FFFF00"/>
              </a:solidFill>
            </a:endParaRPr>
          </a:p>
          <a:p>
            <a:br>
              <a:rPr lang="en-US" sz="3000" dirty="0">
                <a:solidFill>
                  <a:srgbClr val="FFFF00"/>
                </a:solidFill>
              </a:rPr>
            </a:br>
            <a:r>
              <a:rPr lang="en-GB" sz="3000" dirty="0">
                <a:solidFill>
                  <a:srgbClr val="FFFF00"/>
                </a:solidFill>
              </a:rPr>
              <a:t>Deciding on handbook structure and content</a:t>
            </a:r>
            <a:endParaRPr lang="en-US" sz="3000" dirty="0">
              <a:solidFill>
                <a:srgbClr val="FFFF00"/>
              </a:solidFill>
            </a:endParaRPr>
          </a:p>
          <a:p>
            <a:endParaRPr lang="en-GB" dirty="0">
              <a:solidFill>
                <a:srgbClr val="FFFF00"/>
              </a:solidFill>
            </a:endParaRPr>
          </a:p>
        </p:txBody>
      </p:sp>
    </p:spTree>
    <p:extLst>
      <p:ext uri="{BB962C8B-B14F-4D97-AF65-F5344CB8AC3E}">
        <p14:creationId xmlns:p14="http://schemas.microsoft.com/office/powerpoint/2010/main" val="174852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5934-7A8E-F89E-4D37-C5D3302F4B13}"/>
              </a:ext>
            </a:extLst>
          </p:cNvPr>
          <p:cNvSpPr>
            <a:spLocks noGrp="1"/>
          </p:cNvSpPr>
          <p:nvPr>
            <p:ph type="title"/>
          </p:nvPr>
        </p:nvSpPr>
        <p:spPr/>
        <p:txBody>
          <a:bodyPr/>
          <a:lstStyle/>
          <a:p>
            <a:r>
              <a:rPr lang="en-GB">
                <a:solidFill>
                  <a:schemeClr val="bg1"/>
                </a:solidFill>
              </a:rPr>
              <a:t>Three questions</a:t>
            </a:r>
            <a:endParaRPr lang="en-GB" sz="2000">
              <a:solidFill>
                <a:schemeClr val="bg1"/>
              </a:solidFill>
            </a:endParaRPr>
          </a:p>
        </p:txBody>
      </p:sp>
      <p:sp>
        <p:nvSpPr>
          <p:cNvPr id="3" name="Content Placeholder 2">
            <a:extLst>
              <a:ext uri="{FF2B5EF4-FFF2-40B4-BE49-F238E27FC236}">
                <a16:creationId xmlns:a16="http://schemas.microsoft.com/office/drawing/2014/main" id="{39E5ACE9-226C-E655-121A-CECAB1DCB99E}"/>
              </a:ext>
            </a:extLst>
          </p:cNvPr>
          <p:cNvSpPr>
            <a:spLocks noGrp="1"/>
          </p:cNvSpPr>
          <p:nvPr>
            <p:ph sz="half" idx="1"/>
          </p:nvPr>
        </p:nvSpPr>
        <p:spPr>
          <a:xfrm>
            <a:off x="838199" y="1825625"/>
            <a:ext cx="10325987" cy="4351338"/>
          </a:xfrm>
        </p:spPr>
        <p:txBody>
          <a:bodyPr vert="horz" lIns="91440" tIns="45720" rIns="91440" bIns="45720" rtlCol="0" anchor="t">
            <a:normAutofit/>
          </a:bodyPr>
          <a:lstStyle/>
          <a:p>
            <a:pPr marL="514350" indent="-514350">
              <a:buAutoNum type="arabicPeriod"/>
            </a:pPr>
            <a:r>
              <a:rPr lang="en-GB" dirty="0">
                <a:solidFill>
                  <a:schemeClr val="bg1"/>
                </a:solidFill>
              </a:rPr>
              <a:t>Which knowers and which knowledges tend to be delegitimised or marginalised in universities? </a:t>
            </a:r>
            <a:endParaRPr lang="en-US" dirty="0">
              <a:solidFill>
                <a:schemeClr val="bg1"/>
              </a:solidFill>
            </a:endParaRPr>
          </a:p>
          <a:p>
            <a:pPr marL="514350" indent="-514350">
              <a:buAutoNum type="arabicPeriod"/>
            </a:pPr>
            <a:r>
              <a:rPr lang="en-GB" dirty="0">
                <a:solidFill>
                  <a:schemeClr val="bg1"/>
                </a:solidFill>
              </a:rPr>
              <a:t>Which tend to be favoured? </a:t>
            </a:r>
            <a:endParaRPr lang="en-US" dirty="0">
              <a:solidFill>
                <a:schemeClr val="bg1"/>
              </a:solidFill>
            </a:endParaRPr>
          </a:p>
          <a:p>
            <a:pPr marL="514350" indent="-514350">
              <a:buAutoNum type="arabicPeriod"/>
            </a:pPr>
            <a:r>
              <a:rPr lang="en-GB" dirty="0">
                <a:solidFill>
                  <a:schemeClr val="bg1"/>
                </a:solidFill>
              </a:rPr>
              <a:t>How might academics work towards knowledge justice in their specific contexts?</a:t>
            </a:r>
          </a:p>
          <a:p>
            <a:pPr marL="514350" indent="-514350">
              <a:buAutoNum type="arabicPeriod"/>
            </a:pPr>
            <a:endParaRPr lang="en-GB" dirty="0">
              <a:solidFill>
                <a:schemeClr val="bg1"/>
              </a:solidFill>
            </a:endParaRPr>
          </a:p>
          <a:p>
            <a:pPr marL="0" indent="0">
              <a:buNone/>
            </a:pPr>
            <a:r>
              <a:rPr lang="en-GB" dirty="0">
                <a:solidFill>
                  <a:schemeClr val="bg1"/>
                </a:solidFill>
              </a:rPr>
              <a:t>….in international projects</a:t>
            </a:r>
          </a:p>
          <a:p>
            <a:pPr marL="0" indent="0">
              <a:buNone/>
            </a:pPr>
            <a:endParaRPr lang="en-GB" dirty="0">
              <a:solidFill>
                <a:srgbClr val="FFFF00"/>
              </a:solidFill>
            </a:endParaRPr>
          </a:p>
          <a:p>
            <a:pPr marL="0" indent="0">
              <a:buNone/>
            </a:pPr>
            <a:endParaRPr lang="en-GB" dirty="0">
              <a:solidFill>
                <a:schemeClr val="bg1"/>
              </a:solidFill>
            </a:endParaRPr>
          </a:p>
        </p:txBody>
      </p:sp>
    </p:spTree>
    <p:extLst>
      <p:ext uri="{BB962C8B-B14F-4D97-AF65-F5344CB8AC3E}">
        <p14:creationId xmlns:p14="http://schemas.microsoft.com/office/powerpoint/2010/main" val="116070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CB8723-A49E-2DDF-374C-07064586598F}"/>
              </a:ext>
            </a:extLst>
          </p:cNvPr>
          <p:cNvPicPr>
            <a:picLocks noChangeAspect="1"/>
          </p:cNvPicPr>
          <p:nvPr/>
        </p:nvPicPr>
        <p:blipFill>
          <a:blip r:embed="rId2"/>
          <a:stretch>
            <a:fillRect/>
          </a:stretch>
        </p:blipFill>
        <p:spPr>
          <a:xfrm>
            <a:off x="1130853" y="65616"/>
            <a:ext cx="9930293" cy="6726767"/>
          </a:xfrm>
          <a:prstGeom prst="rect">
            <a:avLst/>
          </a:prstGeom>
        </p:spPr>
      </p:pic>
    </p:spTree>
    <p:extLst>
      <p:ext uri="{BB962C8B-B14F-4D97-AF65-F5344CB8AC3E}">
        <p14:creationId xmlns:p14="http://schemas.microsoft.com/office/powerpoint/2010/main" val="2399155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517A8-5D6D-2F75-22EE-6F71975A4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04AF3-DCF9-4816-6A98-94FFE5A8BC78}"/>
              </a:ext>
            </a:extLst>
          </p:cNvPr>
          <p:cNvSpPr>
            <a:spLocks noGrp="1"/>
          </p:cNvSpPr>
          <p:nvPr>
            <p:ph type="title"/>
          </p:nvPr>
        </p:nvSpPr>
        <p:spPr>
          <a:xfrm>
            <a:off x="370347" y="2216966"/>
            <a:ext cx="7004250" cy="1863436"/>
          </a:xfrm>
        </p:spPr>
        <p:txBody>
          <a:bodyPr>
            <a:normAutofit/>
          </a:bodyPr>
          <a:lstStyle/>
          <a:p>
            <a:r>
              <a:rPr lang="en-GB" sz="4900">
                <a:solidFill>
                  <a:srgbClr val="FFFFFF"/>
                </a:solidFill>
              </a:rPr>
              <a:t>Output SSE handbook for higher education</a:t>
            </a:r>
          </a:p>
        </p:txBody>
      </p:sp>
      <p:sp>
        <p:nvSpPr>
          <p:cNvPr id="3" name="Picture Placeholder 2">
            <a:extLst>
              <a:ext uri="{FF2B5EF4-FFF2-40B4-BE49-F238E27FC236}">
                <a16:creationId xmlns:a16="http://schemas.microsoft.com/office/drawing/2014/main" id="{CEA6CC70-D0D2-4A31-06D1-F609C0817C63}"/>
              </a:ext>
            </a:extLst>
          </p:cNvPr>
          <p:cNvSpPr>
            <a:spLocks noGrp="1"/>
          </p:cNvSpPr>
          <p:nvPr>
            <p:ph type="pic" idx="1"/>
          </p:nvPr>
        </p:nvSpPr>
        <p:spPr/>
        <p:txBody>
          <a:bodyPr/>
          <a:lstStyle/>
          <a:p>
            <a:endParaRPr lang="en-GB"/>
          </a:p>
          <a:p>
            <a:endParaRPr lang="en-GB"/>
          </a:p>
        </p:txBody>
      </p:sp>
      <p:pic>
        <p:nvPicPr>
          <p:cNvPr id="4" name="Picture 3" descr="A cover of a book&#10;&#10;AI-generated content may be incorrect.">
            <a:extLst>
              <a:ext uri="{FF2B5EF4-FFF2-40B4-BE49-F238E27FC236}">
                <a16:creationId xmlns:a16="http://schemas.microsoft.com/office/drawing/2014/main" id="{5E73BAF2-8DA3-78C1-F0A1-6F9BF45F665E}"/>
              </a:ext>
            </a:extLst>
          </p:cNvPr>
          <p:cNvPicPr>
            <a:picLocks noChangeAspect="1"/>
          </p:cNvPicPr>
          <p:nvPr/>
        </p:nvPicPr>
        <p:blipFill>
          <a:blip r:embed="rId2"/>
          <a:stretch>
            <a:fillRect/>
          </a:stretch>
        </p:blipFill>
        <p:spPr>
          <a:xfrm>
            <a:off x="7821324" y="501361"/>
            <a:ext cx="4003098" cy="5841422"/>
          </a:xfrm>
          <a:prstGeom prst="rect">
            <a:avLst/>
          </a:prstGeom>
        </p:spPr>
      </p:pic>
    </p:spTree>
    <p:extLst>
      <p:ext uri="{BB962C8B-B14F-4D97-AF65-F5344CB8AC3E}">
        <p14:creationId xmlns:p14="http://schemas.microsoft.com/office/powerpoint/2010/main" val="890869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A048C-FC1F-676A-7D97-06A60D6C4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DAD8C-8ABD-FA08-B401-9F15A7FE6540}"/>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a:solidFill>
                  <a:srgbClr val="FFFFFF"/>
                </a:solidFill>
              </a:rPr>
              <a:t>References </a:t>
            </a:r>
            <a:endParaRPr lang="en-US" sz="4000" kern="1200">
              <a:solidFill>
                <a:srgbClr val="FFFFFF"/>
              </a:solidFill>
              <a:latin typeface="+mj-lt"/>
              <a:ea typeface="+mj-ea"/>
              <a:cs typeface="+mj-cs"/>
            </a:endParaRPr>
          </a:p>
        </p:txBody>
      </p:sp>
      <p:sp>
        <p:nvSpPr>
          <p:cNvPr id="3" name="TextBox 2">
            <a:extLst>
              <a:ext uri="{FF2B5EF4-FFF2-40B4-BE49-F238E27FC236}">
                <a16:creationId xmlns:a16="http://schemas.microsoft.com/office/drawing/2014/main" id="{831AF833-3E4D-11CE-05A6-1A98270D1EB3}"/>
              </a:ext>
            </a:extLst>
          </p:cNvPr>
          <p:cNvSpPr txBox="1"/>
          <p:nvPr/>
        </p:nvSpPr>
        <p:spPr>
          <a:xfrm>
            <a:off x="970156" y="2184288"/>
            <a:ext cx="9813073" cy="3970318"/>
          </a:xfrm>
          <a:prstGeom prst="rect">
            <a:avLst/>
          </a:prstGeom>
          <a:noFill/>
        </p:spPr>
        <p:txBody>
          <a:bodyPr wrap="square" lIns="91440" tIns="45720" rIns="91440" bIns="45720" rtlCol="0" anchor="t">
            <a:spAutoFit/>
          </a:bodyPr>
          <a:lstStyle/>
          <a:p>
            <a:endParaRPr lang="en-GB" sz="1400" dirty="0">
              <a:solidFill>
                <a:schemeClr val="bg1"/>
              </a:solidFill>
              <a:latin typeface="Open Sans"/>
              <a:ea typeface="Open Sans"/>
              <a:cs typeface="Open Sans"/>
            </a:endParaRPr>
          </a:p>
          <a:p>
            <a:pPr marL="285750" indent="-285750" algn="just">
              <a:buFont typeface="Arial"/>
              <a:buChar char="•"/>
            </a:pPr>
            <a:r>
              <a:rPr lang="en-GB" sz="1600" dirty="0">
                <a:solidFill>
                  <a:schemeClr val="bg1"/>
                </a:solidFill>
                <a:latin typeface="Open Sans"/>
                <a:ea typeface="Open Sans"/>
                <a:cs typeface="Open Sans"/>
              </a:rPr>
              <a:t>Fricker, M. (2007).</a:t>
            </a:r>
            <a:r>
              <a:rPr lang="en-GB" sz="1600" i="1" dirty="0">
                <a:solidFill>
                  <a:schemeClr val="bg1"/>
                </a:solidFill>
                <a:latin typeface="Open Sans"/>
                <a:ea typeface="Open Sans"/>
                <a:cs typeface="Open Sans"/>
              </a:rPr>
              <a:t> Epistemic injustice: Power and the ethics of knowing</a:t>
            </a:r>
            <a:r>
              <a:rPr lang="en-GB" sz="1600" dirty="0">
                <a:solidFill>
                  <a:schemeClr val="bg1"/>
                </a:solidFill>
                <a:latin typeface="Open Sans"/>
                <a:ea typeface="Open Sans"/>
                <a:cs typeface="Open Sans"/>
              </a:rPr>
              <a:t>. Oxford, Oxford University Press.</a:t>
            </a:r>
          </a:p>
          <a:p>
            <a:pPr marL="285750" indent="-285750">
              <a:buFont typeface="Arial"/>
              <a:buChar char="•"/>
            </a:pPr>
            <a:r>
              <a:rPr lang="en-GB" sz="1600" dirty="0">
                <a:solidFill>
                  <a:schemeClr val="bg1"/>
                </a:solidFill>
                <a:latin typeface="Open Sans"/>
                <a:ea typeface="Open Sans"/>
                <a:cs typeface="Open Sans"/>
              </a:rPr>
              <a:t>Honneth, A. (1996). </a:t>
            </a:r>
            <a:r>
              <a:rPr lang="en-GB" sz="1600" i="1" dirty="0">
                <a:solidFill>
                  <a:schemeClr val="bg1"/>
                </a:solidFill>
                <a:latin typeface="Open Sans"/>
                <a:ea typeface="Open Sans"/>
                <a:cs typeface="Open Sans"/>
              </a:rPr>
              <a:t>Struggle for recognition: The moral grammar of social conflicts.</a:t>
            </a:r>
            <a:r>
              <a:rPr lang="en-GB" sz="1600" dirty="0">
                <a:solidFill>
                  <a:schemeClr val="bg1"/>
                </a:solidFill>
                <a:latin typeface="Open Sans"/>
                <a:ea typeface="Open Sans"/>
                <a:cs typeface="Open Sans"/>
              </a:rPr>
              <a:t> Translated by Joel Anderson. Cambridge, Polity Press.</a:t>
            </a:r>
            <a:endParaRPr lang="en-GB" sz="1600" dirty="0">
              <a:solidFill>
                <a:schemeClr val="bg1"/>
              </a:solidFill>
            </a:endParaRPr>
          </a:p>
          <a:p>
            <a:pPr marL="285750" indent="-285750">
              <a:buFont typeface="Arial"/>
              <a:buChar char="•"/>
            </a:pPr>
            <a:r>
              <a:rPr lang="en-GB" sz="1600" dirty="0">
                <a:solidFill>
                  <a:schemeClr val="bg1"/>
                </a:solidFill>
                <a:latin typeface="Open Sans"/>
                <a:ea typeface="Open Sans"/>
                <a:cs typeface="Open Sans"/>
              </a:rPr>
              <a:t>Meredith, M. &amp; Quiroz-Niño, C. (Coords.), </a:t>
            </a:r>
            <a:r>
              <a:rPr lang="en-GB" sz="1600" dirty="0" err="1">
                <a:solidFill>
                  <a:schemeClr val="bg1"/>
                </a:solidFill>
                <a:latin typeface="Open Sans"/>
                <a:ea typeface="Open Sans"/>
                <a:cs typeface="Open Sans"/>
              </a:rPr>
              <a:t>Arando</a:t>
            </a:r>
            <a:r>
              <a:rPr lang="en-GB" sz="1600" dirty="0">
                <a:solidFill>
                  <a:schemeClr val="bg1"/>
                </a:solidFill>
                <a:latin typeface="Open Sans"/>
                <a:ea typeface="Open Sans"/>
                <a:cs typeface="Open Sans"/>
              </a:rPr>
              <a:t>, S., Coelho, L., Silva, M.F. &amp; Villafuerte Pezo, A.M. (2015). Enhancing studies and practice of the social and solidarity economy: A reference handbook. Available from http://www.yorksj.ac.uk/socialeconomy [Accessed 2nd January 2020].</a:t>
            </a:r>
            <a:endParaRPr lang="en-GB" sz="1600" dirty="0">
              <a:solidFill>
                <a:schemeClr val="bg1"/>
              </a:solidFill>
            </a:endParaRPr>
          </a:p>
          <a:p>
            <a:pPr marL="285750" indent="-285750">
              <a:buFont typeface="Arial"/>
              <a:buChar char="•"/>
            </a:pPr>
            <a:r>
              <a:rPr lang="en-GB" sz="1600" dirty="0">
                <a:solidFill>
                  <a:schemeClr val="bg1"/>
                </a:solidFill>
                <a:latin typeface="Open Sans"/>
                <a:ea typeface="Open Sans"/>
                <a:cs typeface="Open Sans"/>
              </a:rPr>
              <a:t>Quijano, A. (2007). Coloniality and modernity/rationality. </a:t>
            </a:r>
            <a:r>
              <a:rPr lang="en-GB" sz="1600" i="1" dirty="0">
                <a:solidFill>
                  <a:schemeClr val="bg1"/>
                </a:solidFill>
                <a:latin typeface="Open Sans"/>
                <a:ea typeface="Open Sans"/>
                <a:cs typeface="Open Sans"/>
              </a:rPr>
              <a:t>Cultural Studies</a:t>
            </a:r>
            <a:r>
              <a:rPr lang="en-GB" sz="1600" dirty="0">
                <a:solidFill>
                  <a:schemeClr val="bg1"/>
                </a:solidFill>
                <a:latin typeface="Open Sans"/>
                <a:ea typeface="Open Sans"/>
                <a:cs typeface="Open Sans"/>
              </a:rPr>
              <a:t>, 21 (2), pp.168–178.</a:t>
            </a:r>
          </a:p>
          <a:p>
            <a:pPr marL="285750" indent="-285750">
              <a:buFont typeface="Arial"/>
              <a:buChar char="•"/>
            </a:pPr>
            <a:r>
              <a:rPr lang="en-GB" sz="1600" dirty="0">
                <a:solidFill>
                  <a:schemeClr val="bg1"/>
                </a:solidFill>
                <a:latin typeface="Open Sans"/>
                <a:ea typeface="Open Sans"/>
                <a:cs typeface="Open Sans"/>
              </a:rPr>
              <a:t>Quiroz-Niño, C., Meredith, M., &amp; Villafuerte Pezo, A.M. (2024). Hermeneutical Justice in an International Erasmus Mundus Research Project. In: Meredith, M. (ed) Universities and Epistemic Justice in a Plural World.  Springer, Singapore. </a:t>
            </a:r>
            <a:r>
              <a:rPr lang="en-GB" sz="1600" dirty="0">
                <a:solidFill>
                  <a:schemeClr val="bg1"/>
                </a:solidFill>
                <a:latin typeface="Open Sans"/>
                <a:ea typeface="Open Sans"/>
                <a:cs typeface="Open Sans"/>
                <a:hlinkClick r:id="rId2"/>
              </a:rPr>
              <a:t>https://doi.org/10.1007/978-981-99-9852-4_11</a:t>
            </a:r>
            <a:endParaRPr lang="en-GB" sz="1600" dirty="0">
              <a:solidFill>
                <a:schemeClr val="bg1"/>
              </a:solidFill>
              <a:latin typeface="Aptos" panose="02110004020202020204"/>
              <a:ea typeface="Open Sans"/>
              <a:cs typeface="Open Sans"/>
            </a:endParaRPr>
          </a:p>
          <a:p>
            <a:pPr marL="285750" indent="-285750">
              <a:buFont typeface="Arial"/>
              <a:buChar char="•"/>
            </a:pPr>
            <a:r>
              <a:rPr lang="en-GB" sz="1600" dirty="0">
                <a:solidFill>
                  <a:schemeClr val="bg1"/>
                </a:solidFill>
                <a:latin typeface="Open Sans"/>
                <a:ea typeface="Open Sans"/>
                <a:cs typeface="Open Sans"/>
              </a:rPr>
              <a:t>UNESCO (2015). Rethinking education: towards a global common good? Paris, UNESCO Publishing. </a:t>
            </a:r>
          </a:p>
          <a:p>
            <a:pPr marL="285750" indent="-285750">
              <a:buFont typeface="Arial"/>
              <a:buChar char="•"/>
            </a:pPr>
            <a:r>
              <a:rPr lang="en-GB" sz="1600" dirty="0">
                <a:solidFill>
                  <a:schemeClr val="bg1"/>
                </a:solidFill>
                <a:latin typeface="Open Sans"/>
                <a:ea typeface="Open Sans"/>
                <a:cs typeface="Open Sans"/>
              </a:rPr>
              <a:t>Young, I.M. (2011 [1990]). </a:t>
            </a:r>
            <a:r>
              <a:rPr lang="en-GB" sz="1600" i="1" dirty="0">
                <a:solidFill>
                  <a:schemeClr val="bg1"/>
                </a:solidFill>
                <a:latin typeface="Open Sans"/>
                <a:ea typeface="Open Sans"/>
                <a:cs typeface="Open Sans"/>
              </a:rPr>
              <a:t>Justice and the politics of difference. With a new forward by Danielle Allen</a:t>
            </a:r>
            <a:r>
              <a:rPr lang="en-GB" sz="1600" dirty="0">
                <a:solidFill>
                  <a:schemeClr val="bg1"/>
                </a:solidFill>
                <a:latin typeface="Open Sans"/>
                <a:ea typeface="Open Sans"/>
                <a:cs typeface="Open Sans"/>
              </a:rPr>
              <a:t>. Princeton, NJ, Princeton University Press.</a:t>
            </a:r>
          </a:p>
          <a:p>
            <a:endParaRPr lang="en-GB" sz="1400" dirty="0">
              <a:solidFill>
                <a:schemeClr val="bg1"/>
              </a:solidFill>
              <a:latin typeface="Open Sans"/>
              <a:ea typeface="Open Sans"/>
              <a:cs typeface="Open Sans"/>
            </a:endParaRPr>
          </a:p>
        </p:txBody>
      </p:sp>
    </p:spTree>
    <p:extLst>
      <p:ext uri="{BB962C8B-B14F-4D97-AF65-F5344CB8AC3E}">
        <p14:creationId xmlns:p14="http://schemas.microsoft.com/office/powerpoint/2010/main" val="3378138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77559602-B925-2339-7F4A-01E97C92C196}"/>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3B8C109A-3C09-963C-BA10-E8B09E8EC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877B803C-2880-169D-E44A-AEC318C1C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CCE98074-F2E5-CD86-7DB8-B195475F4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CD09D3F9-653E-EEAC-AB11-C80CCF0FD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8CC68E-3917-8E81-8BF6-E39B314006A3}"/>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algn="ctr"/>
            <a:r>
              <a:rPr lang="en-GB" sz="4000" dirty="0">
                <a:solidFill>
                  <a:schemeClr val="bg1"/>
                </a:solidFill>
              </a:rPr>
              <a:t>4. Questions and discussion</a:t>
            </a:r>
          </a:p>
        </p:txBody>
      </p:sp>
    </p:spTree>
    <p:extLst>
      <p:ext uri="{BB962C8B-B14F-4D97-AF65-F5344CB8AC3E}">
        <p14:creationId xmlns:p14="http://schemas.microsoft.com/office/powerpoint/2010/main" val="273250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FADB5-927C-6078-4159-405747BC21D8}"/>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1. Conceptual framework</a:t>
            </a:r>
          </a:p>
        </p:txBody>
      </p:sp>
      <p:sp>
        <p:nvSpPr>
          <p:cNvPr id="3" name="TextBox 2">
            <a:extLst>
              <a:ext uri="{FF2B5EF4-FFF2-40B4-BE49-F238E27FC236}">
                <a16:creationId xmlns:a16="http://schemas.microsoft.com/office/drawing/2014/main" id="{E47F8946-9228-93F5-8AE8-691E300BAAD7}"/>
              </a:ext>
            </a:extLst>
          </p:cNvPr>
          <p:cNvSpPr txBox="1"/>
          <p:nvPr/>
        </p:nvSpPr>
        <p:spPr>
          <a:xfrm>
            <a:off x="4091354" y="3843790"/>
            <a:ext cx="5017477" cy="584775"/>
          </a:xfrm>
          <a:prstGeom prst="rect">
            <a:avLst/>
          </a:prstGeom>
          <a:noFill/>
        </p:spPr>
        <p:txBody>
          <a:bodyPr wrap="square" rtlCol="0">
            <a:spAutoFit/>
          </a:bodyPr>
          <a:lstStyle/>
          <a:p>
            <a:r>
              <a:rPr lang="en-GB" sz="3200" dirty="0">
                <a:solidFill>
                  <a:schemeClr val="bg1"/>
                </a:solidFill>
              </a:rPr>
              <a:t>Margaret Meredith</a:t>
            </a:r>
          </a:p>
        </p:txBody>
      </p:sp>
    </p:spTree>
    <p:extLst>
      <p:ext uri="{BB962C8B-B14F-4D97-AF65-F5344CB8AC3E}">
        <p14:creationId xmlns:p14="http://schemas.microsoft.com/office/powerpoint/2010/main" val="1126130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5CE6-8972-D699-68EA-E12234CD5076}"/>
              </a:ext>
            </a:extLst>
          </p:cNvPr>
          <p:cNvSpPr>
            <a:spLocks noGrp="1"/>
          </p:cNvSpPr>
          <p:nvPr>
            <p:ph type="title"/>
          </p:nvPr>
        </p:nvSpPr>
        <p:spPr/>
        <p:txBody>
          <a:bodyPr/>
          <a:lstStyle/>
          <a:p>
            <a:pPr algn="ctr"/>
            <a:r>
              <a:rPr lang="en-GB" dirty="0">
                <a:solidFill>
                  <a:schemeClr val="bg1"/>
                </a:solidFill>
              </a:rPr>
              <a:t>Why is </a:t>
            </a:r>
            <a:r>
              <a:rPr lang="en-GB" i="1" dirty="0">
                <a:solidFill>
                  <a:schemeClr val="bg1"/>
                </a:solidFill>
              </a:rPr>
              <a:t>hermeneutical</a:t>
            </a:r>
            <a:r>
              <a:rPr lang="en-GB" dirty="0">
                <a:solidFill>
                  <a:schemeClr val="bg1"/>
                </a:solidFill>
              </a:rPr>
              <a:t> justice an issue of </a:t>
            </a:r>
            <a:r>
              <a:rPr lang="en-GB" i="1" dirty="0">
                <a:solidFill>
                  <a:schemeClr val="bg1"/>
                </a:solidFill>
              </a:rPr>
              <a:t>social</a:t>
            </a:r>
            <a:r>
              <a:rPr lang="en-GB" dirty="0">
                <a:solidFill>
                  <a:schemeClr val="bg1"/>
                </a:solidFill>
              </a:rPr>
              <a:t> justice?</a:t>
            </a:r>
          </a:p>
        </p:txBody>
      </p:sp>
      <p:pic>
        <p:nvPicPr>
          <p:cNvPr id="6" name="Picture 5">
            <a:extLst>
              <a:ext uri="{FF2B5EF4-FFF2-40B4-BE49-F238E27FC236}">
                <a16:creationId xmlns:a16="http://schemas.microsoft.com/office/drawing/2014/main" id="{0F498D74-DFF2-04A2-E53F-28BA159428DF}"/>
              </a:ext>
            </a:extLst>
          </p:cNvPr>
          <p:cNvPicPr>
            <a:picLocks noChangeAspect="1"/>
          </p:cNvPicPr>
          <p:nvPr/>
        </p:nvPicPr>
        <p:blipFill>
          <a:blip r:embed="rId2"/>
          <a:stretch>
            <a:fillRect/>
          </a:stretch>
        </p:blipFill>
        <p:spPr>
          <a:xfrm>
            <a:off x="4136451" y="1840523"/>
            <a:ext cx="3723817" cy="4652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8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5B0D6C-3557-017A-07E2-804EDCA126C7}"/>
              </a:ext>
            </a:extLst>
          </p:cNvPr>
          <p:cNvSpPr>
            <a:spLocks noGrp="1"/>
          </p:cNvSpPr>
          <p:nvPr>
            <p:ph type="title"/>
          </p:nvPr>
        </p:nvSpPr>
        <p:spPr>
          <a:xfrm>
            <a:off x="455066" y="2767106"/>
            <a:ext cx="3583538" cy="3071906"/>
          </a:xfrm>
        </p:spPr>
        <p:txBody>
          <a:bodyPr vert="horz" lIns="91440" tIns="45720" rIns="91440" bIns="45720" rtlCol="0" anchor="t">
            <a:normAutofit/>
          </a:bodyPr>
          <a:lstStyle/>
          <a:p>
            <a:r>
              <a:rPr lang="en-US" sz="4000">
                <a:solidFill>
                  <a:srgbClr val="FFFFFF"/>
                </a:solidFill>
              </a:rPr>
              <a:t>Social j</a:t>
            </a:r>
            <a:r>
              <a:rPr lang="en-US" sz="4000" kern="1200">
                <a:solidFill>
                  <a:srgbClr val="FFFFFF"/>
                </a:solidFill>
                <a:latin typeface="+mj-lt"/>
                <a:ea typeface="+mj-ea"/>
                <a:cs typeface="+mj-cs"/>
              </a:rPr>
              <a:t>ustice as recognition</a:t>
            </a:r>
            <a:br>
              <a:rPr lang="en-US" sz="4000" kern="1200"/>
            </a:br>
            <a:br>
              <a:rPr lang="en-US" sz="4000" kern="1200"/>
            </a:br>
            <a:endParaRPr lang="en-US" sz="4000" kern="1200">
              <a:solidFill>
                <a:srgbClr val="FFFFFF"/>
              </a:solidFill>
              <a:latin typeface="+mj-lt"/>
            </a:endParaRPr>
          </a:p>
        </p:txBody>
      </p:sp>
      <p:pic>
        <p:nvPicPr>
          <p:cNvPr id="13" name="Picture 12" descr="A white paper with blue writing on it&#10;&#10;Description automatically generated">
            <a:extLst>
              <a:ext uri="{FF2B5EF4-FFF2-40B4-BE49-F238E27FC236}">
                <a16:creationId xmlns:a16="http://schemas.microsoft.com/office/drawing/2014/main" id="{FE2380C1-51A5-5027-C461-7A5A7EC59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578106" y="-464262"/>
            <a:ext cx="5143500" cy="6858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7F0E4BD-42B8-D1B8-B7FC-5B8CF1B96892}"/>
              </a:ext>
            </a:extLst>
          </p:cNvPr>
          <p:cNvSpPr txBox="1"/>
          <p:nvPr/>
        </p:nvSpPr>
        <p:spPr>
          <a:xfrm>
            <a:off x="4730168" y="5846027"/>
            <a:ext cx="6788387" cy="707886"/>
          </a:xfrm>
          <a:prstGeom prst="rect">
            <a:avLst/>
          </a:prstGeom>
          <a:noFill/>
        </p:spPr>
        <p:txBody>
          <a:bodyPr wrap="square" lIns="91440" tIns="45720" rIns="91440" bIns="45720" rtlCol="0" anchor="t">
            <a:spAutoFit/>
          </a:bodyPr>
          <a:lstStyle/>
          <a:p>
            <a:r>
              <a:rPr lang="en-GB" sz="2000"/>
              <a:t>Iris Marion Young (2011)</a:t>
            </a:r>
          </a:p>
          <a:p>
            <a:r>
              <a:rPr lang="en-GB" sz="2000"/>
              <a:t>Axel </a:t>
            </a:r>
            <a:r>
              <a:rPr lang="en-GB" sz="2000" err="1"/>
              <a:t>Honneth</a:t>
            </a:r>
            <a:r>
              <a:rPr lang="en-GB" sz="2000"/>
              <a:t> (1996)</a:t>
            </a:r>
          </a:p>
        </p:txBody>
      </p:sp>
    </p:spTree>
    <p:extLst>
      <p:ext uri="{BB962C8B-B14F-4D97-AF65-F5344CB8AC3E}">
        <p14:creationId xmlns:p14="http://schemas.microsoft.com/office/powerpoint/2010/main" val="330200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3D50D75F-43EF-B344-A460-12A05387E847}"/>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777B3A12-E433-C272-9461-33493884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90A26B70-053D-35BE-2C4C-2283323C3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B4D4F6B7-65B9-D742-A1C7-7ABDBB193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E7BAB355-7BC3-E2F6-8EB7-0488E9FF5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87AE8-2BD3-C854-901C-05097B4EDA42}"/>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Epistemic injustice </a:t>
            </a:r>
          </a:p>
        </p:txBody>
      </p:sp>
      <p:sp>
        <p:nvSpPr>
          <p:cNvPr id="5" name="Content Placeholder 2">
            <a:extLst>
              <a:ext uri="{FF2B5EF4-FFF2-40B4-BE49-F238E27FC236}">
                <a16:creationId xmlns:a16="http://schemas.microsoft.com/office/drawing/2014/main" id="{728F44F3-56F4-BA92-3708-FD0B38055D17}"/>
              </a:ext>
            </a:extLst>
          </p:cNvPr>
          <p:cNvSpPr txBox="1">
            <a:spLocks/>
          </p:cNvSpPr>
          <p:nvPr/>
        </p:nvSpPr>
        <p:spPr>
          <a:xfrm>
            <a:off x="324776" y="2466150"/>
            <a:ext cx="10481915" cy="33990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740664">
              <a:spcBef>
                <a:spcPts val="810"/>
              </a:spcBef>
              <a:buNone/>
            </a:pPr>
            <a:r>
              <a:rPr lang="en-GB" sz="4000">
                <a:solidFill>
                  <a:schemeClr val="bg1"/>
                </a:solidFill>
              </a:rPr>
              <a:t>‘People wronged in their capacity as knowers’  </a:t>
            </a:r>
          </a:p>
          <a:p>
            <a:pPr marL="0" indent="0" algn="r" defTabSz="740664">
              <a:spcBef>
                <a:spcPts val="810"/>
              </a:spcBef>
              <a:buNone/>
            </a:pPr>
            <a:r>
              <a:rPr lang="en-GB" sz="4000">
                <a:solidFill>
                  <a:schemeClr val="bg1"/>
                </a:solidFill>
              </a:rPr>
              <a:t>Miranda Fricker (2007)</a:t>
            </a:r>
            <a:r>
              <a:rPr lang="en-GB" sz="2250">
                <a:solidFill>
                  <a:schemeClr val="bg1"/>
                </a:solidFill>
              </a:rPr>
              <a:t> </a:t>
            </a:r>
            <a:endParaRPr lang="en-GB" sz="2250" kern="1200">
              <a:solidFill>
                <a:schemeClr val="bg1"/>
              </a:solidFill>
              <a:highlight>
                <a:srgbClr val="008080"/>
              </a:highlight>
              <a:latin typeface="+mn-lt"/>
            </a:endParaRPr>
          </a:p>
          <a:p>
            <a:pPr marL="0" indent="0">
              <a:buFont typeface="Arial" panose="020B0604020202020204" pitchFamily="34" charset="0"/>
              <a:buNone/>
            </a:pPr>
            <a:endParaRPr lang="en-GB">
              <a:solidFill>
                <a:schemeClr val="bg1"/>
              </a:solidFill>
            </a:endParaRPr>
          </a:p>
        </p:txBody>
      </p:sp>
      <p:pic>
        <p:nvPicPr>
          <p:cNvPr id="4104" name="Picture 8" descr="Adventures in Oxford: Intellectual Experience Post 2">
            <a:extLst>
              <a:ext uri="{FF2B5EF4-FFF2-40B4-BE49-F238E27FC236}">
                <a16:creationId xmlns:a16="http://schemas.microsoft.com/office/drawing/2014/main" id="{6D604B52-686D-55B8-A1B3-217DACE75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27" t="-4401" r="5775" b="13335"/>
          <a:stretch/>
        </p:blipFill>
        <p:spPr bwMode="auto">
          <a:xfrm>
            <a:off x="1240303" y="3674247"/>
            <a:ext cx="4544742" cy="25007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E2880E-282A-DF2A-3407-EAACDA4150EF}"/>
              </a:ext>
            </a:extLst>
          </p:cNvPr>
          <p:cNvSpPr txBox="1"/>
          <p:nvPr/>
        </p:nvSpPr>
        <p:spPr>
          <a:xfrm>
            <a:off x="6389077" y="4015153"/>
            <a:ext cx="5290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chemeClr val="bg1">
                    <a:lumMod val="85000"/>
                  </a:schemeClr>
                </a:solidFill>
              </a:rPr>
              <a:t>Testimonial injustice</a:t>
            </a:r>
          </a:p>
        </p:txBody>
      </p:sp>
      <p:sp>
        <p:nvSpPr>
          <p:cNvPr id="4" name="TextBox 3">
            <a:extLst>
              <a:ext uri="{FF2B5EF4-FFF2-40B4-BE49-F238E27FC236}">
                <a16:creationId xmlns:a16="http://schemas.microsoft.com/office/drawing/2014/main" id="{E934090F-7665-39A2-5A99-1E36FF07FFB9}"/>
              </a:ext>
            </a:extLst>
          </p:cNvPr>
          <p:cNvSpPr txBox="1"/>
          <p:nvPr/>
        </p:nvSpPr>
        <p:spPr>
          <a:xfrm>
            <a:off x="6394697" y="4718001"/>
            <a:ext cx="52900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FFFF00"/>
                </a:solidFill>
              </a:rPr>
              <a:t>Hermeneutical injustice</a:t>
            </a:r>
          </a:p>
          <a:p>
            <a:endParaRPr lang="en-GB" sz="3600">
              <a:solidFill>
                <a:schemeClr val="bg1">
                  <a:lumMod val="85000"/>
                </a:schemeClr>
              </a:solidFill>
            </a:endParaRPr>
          </a:p>
        </p:txBody>
      </p:sp>
      <p:sp>
        <p:nvSpPr>
          <p:cNvPr id="3" name="TextBox 2">
            <a:extLst>
              <a:ext uri="{FF2B5EF4-FFF2-40B4-BE49-F238E27FC236}">
                <a16:creationId xmlns:a16="http://schemas.microsoft.com/office/drawing/2014/main" id="{F8E51DF4-250D-67FB-9DC4-05C1E5E7A55B}"/>
              </a:ext>
            </a:extLst>
          </p:cNvPr>
          <p:cNvSpPr txBox="1"/>
          <p:nvPr/>
        </p:nvSpPr>
        <p:spPr>
          <a:xfrm>
            <a:off x="6424245" y="5542084"/>
            <a:ext cx="50907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00"/>
                </a:solidFill>
              </a:rPr>
              <a:t>'at an unfair disadvantage when it comes to making sense of their experience'</a:t>
            </a:r>
          </a:p>
        </p:txBody>
      </p:sp>
    </p:spTree>
    <p:extLst>
      <p:ext uri="{BB962C8B-B14F-4D97-AF65-F5344CB8AC3E}">
        <p14:creationId xmlns:p14="http://schemas.microsoft.com/office/powerpoint/2010/main" val="424940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8D8BA84F-C4BE-4616-F563-1F6E73D0CF4D}"/>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7F821AF6-40FD-0A59-382A-B6A1EA60E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B3B443FB-825F-2794-982A-64ECA427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E03E8E20-36DA-E21A-DB35-792B65A2C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93527058-7679-F403-E0DB-204740B3B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F7562-6A3F-7CB8-6015-DDDF16010AE5}"/>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Epistemic injustice </a:t>
            </a:r>
          </a:p>
        </p:txBody>
      </p:sp>
      <p:sp>
        <p:nvSpPr>
          <p:cNvPr id="3" name="Content Placeholder 2">
            <a:extLst>
              <a:ext uri="{FF2B5EF4-FFF2-40B4-BE49-F238E27FC236}">
                <a16:creationId xmlns:a16="http://schemas.microsoft.com/office/drawing/2014/main" id="{E1F1BAF2-AB8C-4DD0-FA0E-1EA25F548F4C}"/>
              </a:ext>
            </a:extLst>
          </p:cNvPr>
          <p:cNvSpPr>
            <a:spLocks/>
          </p:cNvSpPr>
          <p:nvPr/>
        </p:nvSpPr>
        <p:spPr>
          <a:xfrm>
            <a:off x="952913" y="2364522"/>
            <a:ext cx="10402558" cy="791587"/>
          </a:xfrm>
          <a:prstGeom prst="rect">
            <a:avLst/>
          </a:prstGeom>
        </p:spPr>
        <p:txBody>
          <a:bodyPr lIns="91440" tIns="45720" rIns="91440" bIns="45720" anchor="t"/>
          <a:lstStyle/>
          <a:p>
            <a:pPr defTabSz="740664">
              <a:spcAft>
                <a:spcPts val="600"/>
              </a:spcAft>
            </a:pPr>
            <a:r>
              <a:rPr lang="en-GB" sz="3600" kern="1200">
                <a:solidFill>
                  <a:schemeClr val="bg1"/>
                </a:solidFill>
                <a:latin typeface="+mn-lt"/>
                <a:ea typeface="+mn-ea"/>
                <a:cs typeface="+mn-cs"/>
              </a:rPr>
              <a:t>Systems of knowledge are part of systems of power</a:t>
            </a:r>
          </a:p>
          <a:p>
            <a:pPr marL="0" indent="0">
              <a:spcAft>
                <a:spcPts val="600"/>
              </a:spcAft>
              <a:buNone/>
            </a:pPr>
            <a:endParaRPr lang="en-GB">
              <a:solidFill>
                <a:schemeClr val="bg1"/>
              </a:solidFill>
            </a:endParaRPr>
          </a:p>
        </p:txBody>
      </p:sp>
      <p:sp>
        <p:nvSpPr>
          <p:cNvPr id="7" name="TextBox 6">
            <a:extLst>
              <a:ext uri="{FF2B5EF4-FFF2-40B4-BE49-F238E27FC236}">
                <a16:creationId xmlns:a16="http://schemas.microsoft.com/office/drawing/2014/main" id="{70F25147-A3A8-7928-51FA-95796573F4C1}"/>
              </a:ext>
            </a:extLst>
          </p:cNvPr>
          <p:cNvSpPr txBox="1"/>
          <p:nvPr/>
        </p:nvSpPr>
        <p:spPr>
          <a:xfrm>
            <a:off x="952912" y="3432533"/>
            <a:ext cx="4981475" cy="584775"/>
          </a:xfrm>
          <a:prstGeom prst="rect">
            <a:avLst/>
          </a:prstGeom>
          <a:noFill/>
          <a:ln>
            <a:solidFill>
              <a:srgbClr val="4472C4"/>
            </a:solidFill>
          </a:ln>
        </p:spPr>
        <p:txBody>
          <a:bodyPr wrap="square" lIns="91440" tIns="45720" rIns="91440" bIns="45720" anchor="t">
            <a:spAutoFit/>
          </a:bodyPr>
          <a:lstStyle/>
          <a:p>
            <a:pPr defTabSz="740664">
              <a:spcAft>
                <a:spcPts val="600"/>
              </a:spcAft>
            </a:pPr>
            <a:r>
              <a:rPr lang="en-GB" sz="3200" kern="1200">
                <a:solidFill>
                  <a:schemeClr val="bg1"/>
                </a:solidFill>
                <a:latin typeface="+mn-lt"/>
                <a:ea typeface="+mn-ea"/>
                <a:cs typeface="+mn-cs"/>
              </a:rPr>
              <a:t>‘Coloniality’ Aníbal Quijano </a:t>
            </a:r>
            <a:endParaRPr lang="en-GB" sz="3200">
              <a:solidFill>
                <a:schemeClr val="bg1"/>
              </a:solidFill>
            </a:endParaRPr>
          </a:p>
        </p:txBody>
      </p:sp>
      <p:pic>
        <p:nvPicPr>
          <p:cNvPr id="4102" name="Picture 6">
            <a:extLst>
              <a:ext uri="{FF2B5EF4-FFF2-40B4-BE49-F238E27FC236}">
                <a16:creationId xmlns:a16="http://schemas.microsoft.com/office/drawing/2014/main" id="{D4409E0E-0D3F-56AC-9157-DCC9980CAD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70"/>
          <a:stretch/>
        </p:blipFill>
        <p:spPr bwMode="auto">
          <a:xfrm>
            <a:off x="7218034" y="3430996"/>
            <a:ext cx="3880965" cy="2390583"/>
          </a:xfrm>
          <a:prstGeom prst="rect">
            <a:avLst/>
          </a:prstGeom>
          <a:noFill/>
          <a:ln>
            <a:solidFill>
              <a:schemeClr val="bg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DF80-58CC-D1B5-3369-28DFBC38B04A}"/>
              </a:ext>
            </a:extLst>
          </p:cNvPr>
          <p:cNvSpPr txBox="1">
            <a:spLocks/>
          </p:cNvSpPr>
          <p:nvPr/>
        </p:nvSpPr>
        <p:spPr>
          <a:xfrm>
            <a:off x="242910" y="1460017"/>
            <a:ext cx="4626709" cy="51229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8000">
              <a:solidFill>
                <a:srgbClr val="FFFFFF"/>
              </a:solidFill>
            </a:endParaRPr>
          </a:p>
          <a:p>
            <a:pPr algn="r"/>
            <a:r>
              <a:rPr lang="en-US" sz="5400">
                <a:solidFill>
                  <a:srgbClr val="FFFFFF"/>
                </a:solidFill>
              </a:rPr>
              <a:t>Hermeneutical justice</a:t>
            </a:r>
          </a:p>
        </p:txBody>
      </p:sp>
      <p:sp>
        <p:nvSpPr>
          <p:cNvPr id="3" name="Content Placeholder 2">
            <a:extLst>
              <a:ext uri="{FF2B5EF4-FFF2-40B4-BE49-F238E27FC236}">
                <a16:creationId xmlns:a16="http://schemas.microsoft.com/office/drawing/2014/main" id="{BF07042B-3C4F-6A6F-4563-5E347BEBCC07}"/>
              </a:ext>
            </a:extLst>
          </p:cNvPr>
          <p:cNvSpPr txBox="1">
            <a:spLocks/>
          </p:cNvSpPr>
          <p:nvPr/>
        </p:nvSpPr>
        <p:spPr>
          <a:xfrm>
            <a:off x="5792994" y="2240064"/>
            <a:ext cx="5672176" cy="50952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rgbClr val="FFFFFF"/>
                </a:solidFill>
              </a:rPr>
              <a:t>People and communities </a:t>
            </a:r>
            <a:r>
              <a:rPr lang="en-US" sz="4400" dirty="0" err="1">
                <a:solidFill>
                  <a:srgbClr val="FFFFFF"/>
                </a:solidFill>
              </a:rPr>
              <a:t>recognised</a:t>
            </a:r>
            <a:r>
              <a:rPr lang="en-US" sz="4400" dirty="0">
                <a:solidFill>
                  <a:srgbClr val="FFFFFF"/>
                </a:solidFill>
              </a:rPr>
              <a:t> in their capacity as meaning-makers</a:t>
            </a:r>
          </a:p>
          <a:p>
            <a:pPr marL="0" indent="0">
              <a:buFont typeface="Arial" panose="020B0604020202020204" pitchFamily="34" charset="0"/>
              <a:buNone/>
            </a:pPr>
            <a:endParaRPr lang="en-US" sz="4400" dirty="0">
              <a:solidFill>
                <a:srgbClr val="FFFFFF"/>
              </a:solidFill>
            </a:endParaRPr>
          </a:p>
          <a:p>
            <a:pPr marL="0" indent="0">
              <a:buFont typeface="Arial" panose="020B0604020202020204" pitchFamily="34" charset="0"/>
              <a:buNone/>
            </a:pPr>
            <a:r>
              <a:rPr lang="en-US" sz="4400" dirty="0">
                <a:solidFill>
                  <a:srgbClr val="FFFFFF"/>
                </a:solidFill>
              </a:rPr>
              <a:t> </a:t>
            </a:r>
          </a:p>
        </p:txBody>
      </p:sp>
      <p:cxnSp>
        <p:nvCxnSpPr>
          <p:cNvPr id="5" name="Straight Connector 4">
            <a:extLst>
              <a:ext uri="{FF2B5EF4-FFF2-40B4-BE49-F238E27FC236}">
                <a16:creationId xmlns:a16="http://schemas.microsoft.com/office/drawing/2014/main" id="{FFCB9A6A-B359-7E2C-7806-66D7E85E6523}"/>
              </a:ext>
            </a:extLst>
          </p:cNvPr>
          <p:cNvCxnSpPr/>
          <p:nvPr/>
        </p:nvCxnSpPr>
        <p:spPr>
          <a:xfrm>
            <a:off x="5422605" y="1722474"/>
            <a:ext cx="0" cy="513552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00085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FD5A06C0668B47B386ABE4C125F9BF" ma:contentTypeVersion="17" ma:contentTypeDescription="Create a new document." ma:contentTypeScope="" ma:versionID="fb5ba949be8ebcff7743814ac4eb2476">
  <xsd:schema xmlns:xsd="http://www.w3.org/2001/XMLSchema" xmlns:xs="http://www.w3.org/2001/XMLSchema" xmlns:p="http://schemas.microsoft.com/office/2006/metadata/properties" xmlns:ns3="0f4ea87e-5f3f-4852-9500-4d8e9960a40a" xmlns:ns4="b8271513-5790-40da-aa71-ab7959d07729" targetNamespace="http://schemas.microsoft.com/office/2006/metadata/properties" ma:root="true" ma:fieldsID="4816d5ea6c19d0e9455770dc0f803a5d" ns3:_="" ns4:_="">
    <xsd:import namespace="0f4ea87e-5f3f-4852-9500-4d8e9960a40a"/>
    <xsd:import namespace="b8271513-5790-40da-aa71-ab7959d0772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MediaServiceSearchProperties" minOccurs="0"/>
                <xsd:element ref="ns3:_activity"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ea87e-5f3f-4852-9500-4d8e9960a4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_activity" ma:index="21" nillable="true" ma:displayName="_activity" ma:hidden="true" ma:internalName="_activity">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71513-5790-40da-aa71-ab7959d0772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f4ea87e-5f3f-4852-9500-4d8e9960a40a" xsi:nil="true"/>
  </documentManagement>
</p:properties>
</file>

<file path=customXml/itemProps1.xml><?xml version="1.0" encoding="utf-8"?>
<ds:datastoreItem xmlns:ds="http://schemas.openxmlformats.org/officeDocument/2006/customXml" ds:itemID="{85463C06-6174-4566-8AA5-47F6092D33DC}">
  <ds:schemaRefs>
    <ds:schemaRef ds:uri="http://schemas.microsoft.com/sharepoint/v3/contenttype/forms"/>
  </ds:schemaRefs>
</ds:datastoreItem>
</file>

<file path=customXml/itemProps2.xml><?xml version="1.0" encoding="utf-8"?>
<ds:datastoreItem xmlns:ds="http://schemas.openxmlformats.org/officeDocument/2006/customXml" ds:itemID="{CF82CE48-BD57-4158-94B4-352F5EC4EA45}">
  <ds:schemaRefs>
    <ds:schemaRef ds:uri="0f4ea87e-5f3f-4852-9500-4d8e9960a40a"/>
    <ds:schemaRef ds:uri="b8271513-5790-40da-aa71-ab7959d077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337F94-25C3-4B90-BD81-6E2FB3D27BC3}">
  <ds:schemaRefs>
    <ds:schemaRef ds:uri="0f4ea87e-5f3f-4852-9500-4d8e9960a40a"/>
    <ds:schemaRef ds:uri="b8271513-5790-40da-aa71-ab7959d077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502</TotalTime>
  <Words>1827</Words>
  <Application>Microsoft Office PowerPoint</Application>
  <PresentationFormat>Widescreen</PresentationFormat>
  <Paragraphs>188</Paragraphs>
  <Slides>33</Slides>
  <Notes>2</Notes>
  <HiddenSlides>0</HiddenSlides>
  <MMClips>7</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HERMENEUTICAL JUSTICE IN INTERNATIONAL PROJECTS </vt:lpstr>
      <vt:lpstr>Structure of the presentation</vt:lpstr>
      <vt:lpstr>Three questions</vt:lpstr>
      <vt:lpstr>1. Conceptual framework</vt:lpstr>
      <vt:lpstr>Why is hermeneutical justice an issue of social justice?</vt:lpstr>
      <vt:lpstr>Social justice as recognition  </vt:lpstr>
      <vt:lpstr>Epistemic injustice </vt:lpstr>
      <vt:lpstr>Epistemic injustice </vt:lpstr>
      <vt:lpstr>PowerPoint Presentation</vt:lpstr>
      <vt:lpstr>PowerPoint Presentation</vt:lpstr>
      <vt:lpstr>PowerPoint Presentation</vt:lpstr>
      <vt:lpstr>2. How have we worked these ideas out in practice?</vt:lpstr>
      <vt:lpstr>  How might we work towards knowledge justice in our contexts? </vt:lpstr>
      <vt:lpstr>What knowledge and which knowers tend to be delegitimised or favoured?</vt:lpstr>
      <vt:lpstr>What knowledge and which knowers tend to be delegitimised or favoured?</vt:lpstr>
      <vt:lpstr>What knowledge and which knowers tend to be delegitimised or favoured?</vt:lpstr>
      <vt:lpstr>What knowledge and which knowers tend to be delegitimised or favoured?</vt:lpstr>
      <vt:lpstr>PowerPoint Presentation</vt:lpstr>
      <vt:lpstr>The experiential and life lessons in the Erasmus project</vt:lpstr>
      <vt:lpstr>The experiential and life lessons in the Erasmus project</vt:lpstr>
      <vt:lpstr>3. 5-day partners' strategic planning meeting: The ‘how’ </vt:lpstr>
      <vt:lpstr>PowerPoint Presentation</vt:lpstr>
      <vt:lpstr>  CONTEXT</vt:lpstr>
      <vt:lpstr>PROJECT LEADERS'  KEY ASSUMPTIONS </vt:lpstr>
      <vt:lpstr>PowerPoint Presentation</vt:lpstr>
      <vt:lpstr>   FIRST STEP: Articulating latest thinking about SSE  from all partners </vt:lpstr>
      <vt:lpstr>     SECOND STEP:  Exploring commonalities and differences    </vt:lpstr>
      <vt:lpstr>THIRD STEP:  Identifying the criteria  of social and solidarity economy (SSE) organisations </vt:lpstr>
      <vt:lpstr>PowerPoint Presentation</vt:lpstr>
      <vt:lpstr>PowerPoint Presentation</vt:lpstr>
      <vt:lpstr>Output SSE handbook for higher education</vt:lpstr>
      <vt:lpstr>References </vt:lpstr>
      <vt:lpstr>4. 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HERMENEUTICAL JUSTICE IN INTERNATIONAL PROJECTS</dc:title>
  <dc:creator>m meredith</dc:creator>
  <cp:lastModifiedBy>Margaret Meredith</cp:lastModifiedBy>
  <cp:revision>86</cp:revision>
  <dcterms:created xsi:type="dcterms:W3CDTF">2024-06-02T10:26:29Z</dcterms:created>
  <dcterms:modified xsi:type="dcterms:W3CDTF">2025-05-06T09:24:25Z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0x010100ECFD5A06C0668B47B386ABE4C125F9BF</vt:lpwstr>
  </property>
</Properties>
</file>