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72" r:id="rId5"/>
    <p:sldId id="258" r:id="rId6"/>
    <p:sldId id="273" r:id="rId7"/>
    <p:sldId id="286" r:id="rId8"/>
    <p:sldId id="288" r:id="rId9"/>
    <p:sldId id="287" r:id="rId10"/>
    <p:sldId id="290" r:id="rId11"/>
    <p:sldId id="278" r:id="rId12"/>
    <p:sldId id="279" r:id="rId13"/>
    <p:sldId id="280" r:id="rId14"/>
    <p:sldId id="281" r:id="rId15"/>
    <p:sldId id="282" r:id="rId16"/>
    <p:sldId id="285" r:id="rId17"/>
    <p:sldId id="284" r:id="rId18"/>
    <p:sldId id="283" r:id="rId19"/>
    <p:sldId id="291" r:id="rId20"/>
    <p:sldId id="2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A9664F-B785-C98E-F9A8-37AB1EA17DDE}" name="Thomas Burton" initials="TB" userId="S::t.burton@yorksj.ac.uk::e925d246-ec90-4e07-871e-bb6b9ac61f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52" autoAdjust="0"/>
  </p:normalViewPr>
  <p:slideViewPr>
    <p:cSldViewPr snapToGrid="0">
      <p:cViewPr varScale="1">
        <p:scale>
          <a:sx n="84" d="100"/>
          <a:sy n="84" d="100"/>
        </p:scale>
        <p:origin x="15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13E30-5A8D-41B0-9B94-52B30DF03512}" type="datetimeFigureOut">
              <a:t>6/8/2025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D1F133-F3D6-48E1-A210-EE540D23FAB3}" type="slidenum">
              <a:t>‹#›</a:t>
            </a:fld>
            <a:endParaRPr lang="en-US"/>
          </a:p>
        </p:txBody>
      </p:sp>
    </p:spTree>
    <p:extLst>
      <p:ext uri="{BB962C8B-B14F-4D97-AF65-F5344CB8AC3E}">
        <p14:creationId xmlns:p14="http://schemas.microsoft.com/office/powerpoint/2010/main" val="238486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D1F133-F3D6-48E1-A210-EE540D23FAB3}" type="slidenum">
              <a:rPr lang="en-GB" smtClean="0"/>
              <a:t>1</a:t>
            </a:fld>
            <a:endParaRPr lang="en-GB"/>
          </a:p>
        </p:txBody>
      </p:sp>
    </p:spTree>
    <p:extLst>
      <p:ext uri="{BB962C8B-B14F-4D97-AF65-F5344CB8AC3E}">
        <p14:creationId xmlns:p14="http://schemas.microsoft.com/office/powerpoint/2010/main" val="1410898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2B31F-8A05-4988-2BA3-3B037A4EA5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193904-E9B3-1903-22A5-1BCC975A7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497FBE-75B1-3FB2-3037-4AEEEFCF104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53FEEE-87BF-8A88-5682-59AFCDFC57DE}"/>
              </a:ext>
            </a:extLst>
          </p:cNvPr>
          <p:cNvSpPr>
            <a:spLocks noGrp="1"/>
          </p:cNvSpPr>
          <p:nvPr>
            <p:ph type="sldNum" sz="quarter" idx="5"/>
          </p:nvPr>
        </p:nvSpPr>
        <p:spPr/>
        <p:txBody>
          <a:bodyPr/>
          <a:lstStyle/>
          <a:p>
            <a:fld id="{B4D1F133-F3D6-48E1-A210-EE540D23FAB3}" type="slidenum">
              <a:rPr lang="en-GB" smtClean="0"/>
              <a:t>11</a:t>
            </a:fld>
            <a:endParaRPr lang="en-GB"/>
          </a:p>
        </p:txBody>
      </p:sp>
    </p:spTree>
    <p:extLst>
      <p:ext uri="{BB962C8B-B14F-4D97-AF65-F5344CB8AC3E}">
        <p14:creationId xmlns:p14="http://schemas.microsoft.com/office/powerpoint/2010/main" val="824684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058FE-A941-D32B-48E2-A64D556DF1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A937E-E155-E775-E5BA-39C98D069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C21E8-A0D4-69B6-A4D0-5E856F55403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E56752-A7D5-B28B-D970-9DA7A4823534}"/>
              </a:ext>
            </a:extLst>
          </p:cNvPr>
          <p:cNvSpPr>
            <a:spLocks noGrp="1"/>
          </p:cNvSpPr>
          <p:nvPr>
            <p:ph type="sldNum" sz="quarter" idx="5"/>
          </p:nvPr>
        </p:nvSpPr>
        <p:spPr/>
        <p:txBody>
          <a:bodyPr/>
          <a:lstStyle/>
          <a:p>
            <a:fld id="{B4D1F133-F3D6-48E1-A210-EE540D23FAB3}" type="slidenum">
              <a:rPr lang="en-GB" smtClean="0"/>
              <a:t>12</a:t>
            </a:fld>
            <a:endParaRPr lang="en-GB"/>
          </a:p>
        </p:txBody>
      </p:sp>
    </p:spTree>
    <p:extLst>
      <p:ext uri="{BB962C8B-B14F-4D97-AF65-F5344CB8AC3E}">
        <p14:creationId xmlns:p14="http://schemas.microsoft.com/office/powerpoint/2010/main" val="1737469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058FE-A941-D32B-48E2-A64D556DF1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A937E-E155-E775-E5BA-39C98D069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C21E8-A0D4-69B6-A4D0-5E856F55403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E56752-A7D5-B28B-D970-9DA7A4823534}"/>
              </a:ext>
            </a:extLst>
          </p:cNvPr>
          <p:cNvSpPr>
            <a:spLocks noGrp="1"/>
          </p:cNvSpPr>
          <p:nvPr>
            <p:ph type="sldNum" sz="quarter" idx="5"/>
          </p:nvPr>
        </p:nvSpPr>
        <p:spPr/>
        <p:txBody>
          <a:bodyPr/>
          <a:lstStyle/>
          <a:p>
            <a:fld id="{B4D1F133-F3D6-48E1-A210-EE540D23FAB3}" type="slidenum">
              <a:rPr lang="en-GB" smtClean="0"/>
              <a:t>13</a:t>
            </a:fld>
            <a:endParaRPr lang="en-GB"/>
          </a:p>
        </p:txBody>
      </p:sp>
    </p:spTree>
    <p:extLst>
      <p:ext uri="{BB962C8B-B14F-4D97-AF65-F5344CB8AC3E}">
        <p14:creationId xmlns:p14="http://schemas.microsoft.com/office/powerpoint/2010/main" val="3375981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058FE-A941-D32B-48E2-A64D556DF1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A937E-E155-E775-E5BA-39C98D069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C21E8-A0D4-69B6-A4D0-5E856F55403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E56752-A7D5-B28B-D970-9DA7A4823534}"/>
              </a:ext>
            </a:extLst>
          </p:cNvPr>
          <p:cNvSpPr>
            <a:spLocks noGrp="1"/>
          </p:cNvSpPr>
          <p:nvPr>
            <p:ph type="sldNum" sz="quarter" idx="5"/>
          </p:nvPr>
        </p:nvSpPr>
        <p:spPr/>
        <p:txBody>
          <a:bodyPr/>
          <a:lstStyle/>
          <a:p>
            <a:fld id="{B4D1F133-F3D6-48E1-A210-EE540D23FAB3}" type="slidenum">
              <a:rPr lang="en-GB" smtClean="0"/>
              <a:t>14</a:t>
            </a:fld>
            <a:endParaRPr lang="en-GB"/>
          </a:p>
        </p:txBody>
      </p:sp>
    </p:spTree>
    <p:extLst>
      <p:ext uri="{BB962C8B-B14F-4D97-AF65-F5344CB8AC3E}">
        <p14:creationId xmlns:p14="http://schemas.microsoft.com/office/powerpoint/2010/main" val="963542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058FE-A941-D32B-48E2-A64D556DF1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A937E-E155-E775-E5BA-39C98D069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C21E8-A0D4-69B6-A4D0-5E856F55403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E56752-A7D5-B28B-D970-9DA7A4823534}"/>
              </a:ext>
            </a:extLst>
          </p:cNvPr>
          <p:cNvSpPr>
            <a:spLocks noGrp="1"/>
          </p:cNvSpPr>
          <p:nvPr>
            <p:ph type="sldNum" sz="quarter" idx="5"/>
          </p:nvPr>
        </p:nvSpPr>
        <p:spPr/>
        <p:txBody>
          <a:bodyPr/>
          <a:lstStyle/>
          <a:p>
            <a:fld id="{B4D1F133-F3D6-48E1-A210-EE540D23FAB3}" type="slidenum">
              <a:rPr lang="en-GB" smtClean="0"/>
              <a:t>15</a:t>
            </a:fld>
            <a:endParaRPr lang="en-GB"/>
          </a:p>
        </p:txBody>
      </p:sp>
    </p:spTree>
    <p:extLst>
      <p:ext uri="{BB962C8B-B14F-4D97-AF65-F5344CB8AC3E}">
        <p14:creationId xmlns:p14="http://schemas.microsoft.com/office/powerpoint/2010/main" val="1049985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D1F133-F3D6-48E1-A210-EE540D23FAB3}" type="slidenum">
              <a:rPr lang="en-GB" smtClean="0"/>
              <a:t>16</a:t>
            </a:fld>
            <a:endParaRPr lang="en-GB"/>
          </a:p>
        </p:txBody>
      </p:sp>
    </p:spTree>
    <p:extLst>
      <p:ext uri="{BB962C8B-B14F-4D97-AF65-F5344CB8AC3E}">
        <p14:creationId xmlns:p14="http://schemas.microsoft.com/office/powerpoint/2010/main" val="1931966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058FE-A941-D32B-48E2-A64D556DF1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A937E-E155-E775-E5BA-39C98D069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C21E8-A0D4-69B6-A4D0-5E856F55403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E56752-A7D5-B28B-D970-9DA7A4823534}"/>
              </a:ext>
            </a:extLst>
          </p:cNvPr>
          <p:cNvSpPr>
            <a:spLocks noGrp="1"/>
          </p:cNvSpPr>
          <p:nvPr>
            <p:ph type="sldNum" sz="quarter" idx="5"/>
          </p:nvPr>
        </p:nvSpPr>
        <p:spPr/>
        <p:txBody>
          <a:bodyPr/>
          <a:lstStyle/>
          <a:p>
            <a:fld id="{B4D1F133-F3D6-48E1-A210-EE540D23FAB3}" type="slidenum">
              <a:rPr lang="en-GB" smtClean="0"/>
              <a:t>17</a:t>
            </a:fld>
            <a:endParaRPr lang="en-GB"/>
          </a:p>
        </p:txBody>
      </p:sp>
    </p:spTree>
    <p:extLst>
      <p:ext uri="{BB962C8B-B14F-4D97-AF65-F5344CB8AC3E}">
        <p14:creationId xmlns:p14="http://schemas.microsoft.com/office/powerpoint/2010/main" val="4073787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D1F133-F3D6-48E1-A210-EE540D23FAB3}" type="slidenum">
              <a:rPr lang="en-GB" smtClean="0"/>
              <a:t>3</a:t>
            </a:fld>
            <a:endParaRPr lang="en-GB"/>
          </a:p>
        </p:txBody>
      </p:sp>
    </p:spTree>
    <p:extLst>
      <p:ext uri="{BB962C8B-B14F-4D97-AF65-F5344CB8AC3E}">
        <p14:creationId xmlns:p14="http://schemas.microsoft.com/office/powerpoint/2010/main" val="1899271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D1F133-F3D6-48E1-A210-EE540D23FAB3}" type="slidenum">
              <a:rPr lang="en-GB" smtClean="0"/>
              <a:t>4</a:t>
            </a:fld>
            <a:endParaRPr lang="en-GB"/>
          </a:p>
        </p:txBody>
      </p:sp>
    </p:spTree>
    <p:extLst>
      <p:ext uri="{BB962C8B-B14F-4D97-AF65-F5344CB8AC3E}">
        <p14:creationId xmlns:p14="http://schemas.microsoft.com/office/powerpoint/2010/main" val="2133736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D1F133-F3D6-48E1-A210-EE540D23FAB3}" type="slidenum">
              <a:rPr lang="en-GB" smtClean="0"/>
              <a:t>5</a:t>
            </a:fld>
            <a:endParaRPr lang="en-GB"/>
          </a:p>
        </p:txBody>
      </p:sp>
    </p:spTree>
    <p:extLst>
      <p:ext uri="{BB962C8B-B14F-4D97-AF65-F5344CB8AC3E}">
        <p14:creationId xmlns:p14="http://schemas.microsoft.com/office/powerpoint/2010/main" val="2054578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D1F133-F3D6-48E1-A210-EE540D23FAB3}" type="slidenum">
              <a:rPr lang="en-GB" smtClean="0"/>
              <a:t>6</a:t>
            </a:fld>
            <a:endParaRPr lang="en-GB"/>
          </a:p>
        </p:txBody>
      </p:sp>
    </p:spTree>
    <p:extLst>
      <p:ext uri="{BB962C8B-B14F-4D97-AF65-F5344CB8AC3E}">
        <p14:creationId xmlns:p14="http://schemas.microsoft.com/office/powerpoint/2010/main" val="3001471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D1F133-F3D6-48E1-A210-EE540D23FAB3}" type="slidenum">
              <a:rPr lang="en-GB" smtClean="0"/>
              <a:t>7</a:t>
            </a:fld>
            <a:endParaRPr lang="en-GB"/>
          </a:p>
        </p:txBody>
      </p:sp>
    </p:spTree>
    <p:extLst>
      <p:ext uri="{BB962C8B-B14F-4D97-AF65-F5344CB8AC3E}">
        <p14:creationId xmlns:p14="http://schemas.microsoft.com/office/powerpoint/2010/main" val="58028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8F7DB-3672-4147-7A11-FE48B202C8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DAD3E7-D1FE-EA58-CBB3-57CB2E8B67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12336-CAF3-228A-80CE-2B73046F4F3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F42849-908E-718A-B195-D7A8ADCC14A3}"/>
              </a:ext>
            </a:extLst>
          </p:cNvPr>
          <p:cNvSpPr>
            <a:spLocks noGrp="1"/>
          </p:cNvSpPr>
          <p:nvPr>
            <p:ph type="sldNum" sz="quarter" idx="5"/>
          </p:nvPr>
        </p:nvSpPr>
        <p:spPr/>
        <p:txBody>
          <a:bodyPr/>
          <a:lstStyle/>
          <a:p>
            <a:fld id="{B4D1F133-F3D6-48E1-A210-EE540D23FAB3}" type="slidenum">
              <a:rPr lang="en-GB" smtClean="0"/>
              <a:t>8</a:t>
            </a:fld>
            <a:endParaRPr lang="en-GB"/>
          </a:p>
        </p:txBody>
      </p:sp>
    </p:spTree>
    <p:extLst>
      <p:ext uri="{BB962C8B-B14F-4D97-AF65-F5344CB8AC3E}">
        <p14:creationId xmlns:p14="http://schemas.microsoft.com/office/powerpoint/2010/main" val="3359450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2D6F3-5991-6616-8689-131D223783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09ED39-5B19-C7DD-EABB-34293747F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A62530-089F-18A7-29C8-722387275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FB89642-674A-475D-0788-A03A15363842}"/>
              </a:ext>
            </a:extLst>
          </p:cNvPr>
          <p:cNvSpPr>
            <a:spLocks noGrp="1"/>
          </p:cNvSpPr>
          <p:nvPr>
            <p:ph type="sldNum" sz="quarter" idx="5"/>
          </p:nvPr>
        </p:nvSpPr>
        <p:spPr/>
        <p:txBody>
          <a:bodyPr/>
          <a:lstStyle/>
          <a:p>
            <a:fld id="{B4D1F133-F3D6-48E1-A210-EE540D23FAB3}" type="slidenum">
              <a:rPr lang="en-GB" smtClean="0"/>
              <a:t>9</a:t>
            </a:fld>
            <a:endParaRPr lang="en-GB"/>
          </a:p>
        </p:txBody>
      </p:sp>
    </p:spTree>
    <p:extLst>
      <p:ext uri="{BB962C8B-B14F-4D97-AF65-F5344CB8AC3E}">
        <p14:creationId xmlns:p14="http://schemas.microsoft.com/office/powerpoint/2010/main" val="1197442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963D5-4F94-A6FB-2DBF-9E9941364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DA3B6-7481-C818-D312-681C251608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CEB28-0C4B-185D-22FE-B56799D9C8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8597CF6-A346-B8E0-2E7A-64B8DEB04863}"/>
              </a:ext>
            </a:extLst>
          </p:cNvPr>
          <p:cNvSpPr>
            <a:spLocks noGrp="1"/>
          </p:cNvSpPr>
          <p:nvPr>
            <p:ph type="sldNum" sz="quarter" idx="5"/>
          </p:nvPr>
        </p:nvSpPr>
        <p:spPr/>
        <p:txBody>
          <a:bodyPr/>
          <a:lstStyle/>
          <a:p>
            <a:fld id="{B4D1F133-F3D6-48E1-A210-EE540D23FAB3}" type="slidenum">
              <a:rPr lang="en-GB" smtClean="0"/>
              <a:t>10</a:t>
            </a:fld>
            <a:endParaRPr lang="en-GB"/>
          </a:p>
        </p:txBody>
      </p:sp>
    </p:spTree>
    <p:extLst>
      <p:ext uri="{BB962C8B-B14F-4D97-AF65-F5344CB8AC3E}">
        <p14:creationId xmlns:p14="http://schemas.microsoft.com/office/powerpoint/2010/main" val="589889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2C80-BDF0-284F-983D-CDD538A222D8}"/>
              </a:ext>
            </a:extLst>
          </p:cNvPr>
          <p:cNvSpPr>
            <a:spLocks noGrp="1"/>
          </p:cNvSpPr>
          <p:nvPr>
            <p:ph type="ctrTitle"/>
          </p:nvPr>
        </p:nvSpPr>
        <p:spPr>
          <a:xfrm>
            <a:off x="380997" y="3562164"/>
            <a:ext cx="7315200" cy="1909763"/>
          </a:xfrm>
          <a:solidFill>
            <a:schemeClr val="bg2">
              <a:tint val="95000"/>
              <a:satMod val="170000"/>
              <a:alpha val="90000"/>
            </a:schemeClr>
          </a:solidFill>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24F870-FE55-9342-BDC8-29AEAFA73FAD}"/>
              </a:ext>
            </a:extLst>
          </p:cNvPr>
          <p:cNvSpPr>
            <a:spLocks noGrp="1"/>
          </p:cNvSpPr>
          <p:nvPr>
            <p:ph type="subTitle" idx="1"/>
          </p:nvPr>
        </p:nvSpPr>
        <p:spPr>
          <a:xfrm>
            <a:off x="380997" y="5564003"/>
            <a:ext cx="7315200" cy="623733"/>
          </a:xfrm>
          <a:solidFill>
            <a:schemeClr val="bg2">
              <a:tint val="95000"/>
              <a:satMod val="170000"/>
              <a:alpha val="90000"/>
            </a:schemeClr>
          </a:solid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74AF92-BE70-2748-A415-4CE1E3938FA7}"/>
              </a:ext>
            </a:extLst>
          </p:cNvPr>
          <p:cNvSpPr>
            <a:spLocks noGrp="1"/>
          </p:cNvSpPr>
          <p:nvPr>
            <p:ph type="dt" sz="half" idx="10"/>
          </p:nvPr>
        </p:nvSpPr>
        <p:spPr/>
        <p:txBody>
          <a:bodyPr/>
          <a:lstStyle/>
          <a:p>
            <a:fld id="{110DE772-AE27-5C48-BEDD-D8E52C452A01}" type="datetimeFigureOut">
              <a:rPr lang="en-US" smtClean="0"/>
              <a:t>6/8/2025</a:t>
            </a:fld>
            <a:endParaRPr lang="en-US"/>
          </a:p>
        </p:txBody>
      </p:sp>
      <p:sp>
        <p:nvSpPr>
          <p:cNvPr id="5" name="Footer Placeholder 4">
            <a:extLst>
              <a:ext uri="{FF2B5EF4-FFF2-40B4-BE49-F238E27FC236}">
                <a16:creationId xmlns:a16="http://schemas.microsoft.com/office/drawing/2014/main" id="{C908B84B-0FE5-0542-A778-2D3FEF174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482AF-6D65-1D46-8B12-C05259AC78EB}"/>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274153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370E-1A2B-9E43-856D-7B66FC2C99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4559B4-A3EB-614E-A626-E6683AC636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1DB589-8387-FD44-86D1-2BE57F4E06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FA0EA4-54B1-3F4C-A484-6DD71D3492D5}"/>
              </a:ext>
            </a:extLst>
          </p:cNvPr>
          <p:cNvSpPr>
            <a:spLocks noGrp="1"/>
          </p:cNvSpPr>
          <p:nvPr>
            <p:ph type="dt" sz="half" idx="10"/>
          </p:nvPr>
        </p:nvSpPr>
        <p:spPr/>
        <p:txBody>
          <a:bodyPr/>
          <a:lstStyle/>
          <a:p>
            <a:fld id="{110DE772-AE27-5C48-BEDD-D8E52C452A01}" type="datetimeFigureOut">
              <a:rPr lang="en-US" smtClean="0"/>
              <a:t>6/8/2025</a:t>
            </a:fld>
            <a:endParaRPr lang="en-US"/>
          </a:p>
        </p:txBody>
      </p:sp>
      <p:sp>
        <p:nvSpPr>
          <p:cNvPr id="6" name="Footer Placeholder 5">
            <a:extLst>
              <a:ext uri="{FF2B5EF4-FFF2-40B4-BE49-F238E27FC236}">
                <a16:creationId xmlns:a16="http://schemas.microsoft.com/office/drawing/2014/main" id="{4684372E-FAA1-864E-9EC3-08971E4169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8F0135-E6B6-4A4E-93C1-3C3A6CBCA01E}"/>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162110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14B7-62F5-C84B-949F-1F5BB73F1B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A7EC9-1C06-BB4E-AE28-510A7B7800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79803-203D-4449-BDCA-57B1A763BF25}"/>
              </a:ext>
            </a:extLst>
          </p:cNvPr>
          <p:cNvSpPr>
            <a:spLocks noGrp="1"/>
          </p:cNvSpPr>
          <p:nvPr>
            <p:ph type="dt" sz="half" idx="10"/>
          </p:nvPr>
        </p:nvSpPr>
        <p:spPr/>
        <p:txBody>
          <a:bodyPr/>
          <a:lstStyle/>
          <a:p>
            <a:fld id="{110DE772-AE27-5C48-BEDD-D8E52C452A01}" type="datetimeFigureOut">
              <a:rPr lang="en-US" smtClean="0"/>
              <a:t>6/8/2025</a:t>
            </a:fld>
            <a:endParaRPr lang="en-US"/>
          </a:p>
        </p:txBody>
      </p:sp>
      <p:sp>
        <p:nvSpPr>
          <p:cNvPr id="5" name="Footer Placeholder 4">
            <a:extLst>
              <a:ext uri="{FF2B5EF4-FFF2-40B4-BE49-F238E27FC236}">
                <a16:creationId xmlns:a16="http://schemas.microsoft.com/office/drawing/2014/main" id="{F4721445-642E-8141-B678-EEB2A9554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5B512-99CC-2A4B-8E41-341A5D3F3227}"/>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158897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14B7-62F5-C84B-949F-1F5BB73F1B57}"/>
              </a:ext>
            </a:extLst>
          </p:cNvPr>
          <p:cNvSpPr>
            <a:spLocks noGrp="1"/>
          </p:cNvSpPr>
          <p:nvPr>
            <p:ph type="title"/>
          </p:nvPr>
        </p:nvSpPr>
        <p:spPr>
          <a:xfrm>
            <a:off x="5326602" y="365125"/>
            <a:ext cx="651488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80A7EC9-1C06-BB4E-AE28-510A7B7800C6}"/>
              </a:ext>
            </a:extLst>
          </p:cNvPr>
          <p:cNvSpPr>
            <a:spLocks noGrp="1"/>
          </p:cNvSpPr>
          <p:nvPr>
            <p:ph idx="1"/>
          </p:nvPr>
        </p:nvSpPr>
        <p:spPr>
          <a:xfrm>
            <a:off x="5326601" y="1847850"/>
            <a:ext cx="651487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79803-203D-4449-BDCA-57B1A763BF25}"/>
              </a:ext>
            </a:extLst>
          </p:cNvPr>
          <p:cNvSpPr>
            <a:spLocks noGrp="1"/>
          </p:cNvSpPr>
          <p:nvPr>
            <p:ph type="dt" sz="half" idx="10"/>
          </p:nvPr>
        </p:nvSpPr>
        <p:spPr/>
        <p:txBody>
          <a:bodyPr/>
          <a:lstStyle/>
          <a:p>
            <a:fld id="{110DE772-AE27-5C48-BEDD-D8E52C452A01}" type="datetimeFigureOut">
              <a:rPr lang="en-US" smtClean="0"/>
              <a:t>6/8/2025</a:t>
            </a:fld>
            <a:endParaRPr lang="en-US"/>
          </a:p>
        </p:txBody>
      </p:sp>
      <p:sp>
        <p:nvSpPr>
          <p:cNvPr id="5" name="Footer Placeholder 4">
            <a:extLst>
              <a:ext uri="{FF2B5EF4-FFF2-40B4-BE49-F238E27FC236}">
                <a16:creationId xmlns:a16="http://schemas.microsoft.com/office/drawing/2014/main" id="{F4721445-642E-8141-B678-EEB2A9554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5B512-99CC-2A4B-8E41-341A5D3F3227}"/>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22759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AA3F-D5C5-C14E-9C21-5898AA2BCFE0}"/>
              </a:ext>
            </a:extLst>
          </p:cNvPr>
          <p:cNvSpPr>
            <a:spLocks noGrp="1"/>
          </p:cNvSpPr>
          <p:nvPr>
            <p:ph type="title"/>
          </p:nvPr>
        </p:nvSpPr>
        <p:spPr>
          <a:xfrm>
            <a:off x="380997" y="3684233"/>
            <a:ext cx="7308850" cy="1854786"/>
          </a:xfrm>
          <a:solidFill>
            <a:schemeClr val="bg2">
              <a:tint val="95000"/>
              <a:satMod val="170000"/>
              <a:alpha val="90000"/>
            </a:schemeClr>
          </a:solidFill>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6700CC-7F2A-B54A-A572-696CB8D21EBC}"/>
              </a:ext>
            </a:extLst>
          </p:cNvPr>
          <p:cNvSpPr>
            <a:spLocks noGrp="1"/>
          </p:cNvSpPr>
          <p:nvPr>
            <p:ph type="body" idx="1"/>
          </p:nvPr>
        </p:nvSpPr>
        <p:spPr>
          <a:xfrm>
            <a:off x="380997" y="5566008"/>
            <a:ext cx="7308850" cy="603974"/>
          </a:xfrm>
          <a:solidFill>
            <a:schemeClr val="bg2">
              <a:tint val="95000"/>
              <a:satMod val="170000"/>
              <a:alpha val="90000"/>
            </a:schemeClr>
          </a:solidFill>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120F7D-D1C2-5B45-B87F-41AA7B747070}"/>
              </a:ext>
            </a:extLst>
          </p:cNvPr>
          <p:cNvSpPr>
            <a:spLocks noGrp="1"/>
          </p:cNvSpPr>
          <p:nvPr>
            <p:ph type="dt" sz="half" idx="10"/>
          </p:nvPr>
        </p:nvSpPr>
        <p:spPr/>
        <p:txBody>
          <a:bodyPr/>
          <a:lstStyle/>
          <a:p>
            <a:fld id="{110DE772-AE27-5C48-BEDD-D8E52C452A01}" type="datetimeFigureOut">
              <a:rPr lang="en-US" smtClean="0"/>
              <a:t>6/8/2025</a:t>
            </a:fld>
            <a:endParaRPr lang="en-US"/>
          </a:p>
        </p:txBody>
      </p:sp>
      <p:sp>
        <p:nvSpPr>
          <p:cNvPr id="5" name="Footer Placeholder 4">
            <a:extLst>
              <a:ext uri="{FF2B5EF4-FFF2-40B4-BE49-F238E27FC236}">
                <a16:creationId xmlns:a16="http://schemas.microsoft.com/office/drawing/2014/main" id="{870097EA-1306-054B-8E45-686E46D06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185BE-0809-8740-A8C7-367DF111DFC2}"/>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81003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8D2-D7FD-F940-A3EF-D6C63B935C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7FFF4-AD64-B240-ACF8-7CF3B688823D}"/>
              </a:ext>
            </a:extLst>
          </p:cNvPr>
          <p:cNvSpPr>
            <a:spLocks noGrp="1"/>
          </p:cNvSpPr>
          <p:nvPr>
            <p:ph sz="half" idx="1"/>
          </p:nvPr>
        </p:nvSpPr>
        <p:spPr>
          <a:xfrm>
            <a:off x="2832651" y="1825625"/>
            <a:ext cx="41147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782354-96E1-054F-9DB2-40D8378572D2}"/>
              </a:ext>
            </a:extLst>
          </p:cNvPr>
          <p:cNvSpPr>
            <a:spLocks noGrp="1"/>
          </p:cNvSpPr>
          <p:nvPr>
            <p:ph sz="half" idx="2"/>
          </p:nvPr>
        </p:nvSpPr>
        <p:spPr>
          <a:xfrm>
            <a:off x="7239000"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5473FA-61FD-284A-8F5D-0518958B04FD}"/>
              </a:ext>
            </a:extLst>
          </p:cNvPr>
          <p:cNvSpPr>
            <a:spLocks noGrp="1"/>
          </p:cNvSpPr>
          <p:nvPr>
            <p:ph type="dt" sz="half" idx="10"/>
          </p:nvPr>
        </p:nvSpPr>
        <p:spPr/>
        <p:txBody>
          <a:bodyPr/>
          <a:lstStyle/>
          <a:p>
            <a:fld id="{110DE772-AE27-5C48-BEDD-D8E52C452A01}" type="datetimeFigureOut">
              <a:rPr lang="en-US" smtClean="0"/>
              <a:t>6/8/2025</a:t>
            </a:fld>
            <a:endParaRPr lang="en-US"/>
          </a:p>
        </p:txBody>
      </p:sp>
      <p:sp>
        <p:nvSpPr>
          <p:cNvPr id="6" name="Footer Placeholder 5">
            <a:extLst>
              <a:ext uri="{FF2B5EF4-FFF2-40B4-BE49-F238E27FC236}">
                <a16:creationId xmlns:a16="http://schemas.microsoft.com/office/drawing/2014/main" id="{A2BD342F-B024-4F4E-891A-AA6F968467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BE494-E529-224B-8CC9-989D4067A5DD}"/>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74739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FBDA-7C5C-0F45-BBD2-35E8D8D469F1}"/>
              </a:ext>
            </a:extLst>
          </p:cNvPr>
          <p:cNvSpPr>
            <a:spLocks noGrp="1"/>
          </p:cNvSpPr>
          <p:nvPr>
            <p:ph type="title"/>
          </p:nvPr>
        </p:nvSpPr>
        <p:spPr>
          <a:xfrm>
            <a:off x="839788" y="365125"/>
            <a:ext cx="731361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AF3CF7-4588-AE42-AFFE-CEF4476A94B2}"/>
              </a:ext>
            </a:extLst>
          </p:cNvPr>
          <p:cNvSpPr>
            <a:spLocks noGrp="1"/>
          </p:cNvSpPr>
          <p:nvPr>
            <p:ph type="body" idx="1"/>
          </p:nvPr>
        </p:nvSpPr>
        <p:spPr>
          <a:xfrm>
            <a:off x="839788" y="1681163"/>
            <a:ext cx="41148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5B392B-0516-7143-A7FB-9BC6C984565A}"/>
              </a:ext>
            </a:extLst>
          </p:cNvPr>
          <p:cNvSpPr>
            <a:spLocks noGrp="1"/>
          </p:cNvSpPr>
          <p:nvPr>
            <p:ph sz="half" idx="2"/>
          </p:nvPr>
        </p:nvSpPr>
        <p:spPr>
          <a:xfrm>
            <a:off x="839788" y="2505075"/>
            <a:ext cx="411480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83423B-0367-0F4D-95BE-1EB859A7DE57}"/>
              </a:ext>
            </a:extLst>
          </p:cNvPr>
          <p:cNvSpPr>
            <a:spLocks noGrp="1"/>
          </p:cNvSpPr>
          <p:nvPr>
            <p:ph type="body" sz="quarter" idx="3"/>
          </p:nvPr>
        </p:nvSpPr>
        <p:spPr>
          <a:xfrm>
            <a:off x="5148470"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68575-2FA5-2745-A958-997237B4D0A3}"/>
              </a:ext>
            </a:extLst>
          </p:cNvPr>
          <p:cNvSpPr>
            <a:spLocks noGrp="1"/>
          </p:cNvSpPr>
          <p:nvPr>
            <p:ph sz="quarter" idx="4"/>
          </p:nvPr>
        </p:nvSpPr>
        <p:spPr>
          <a:xfrm>
            <a:off x="5148470"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6308F-755B-5B48-997D-20023333493D}"/>
              </a:ext>
            </a:extLst>
          </p:cNvPr>
          <p:cNvSpPr>
            <a:spLocks noGrp="1"/>
          </p:cNvSpPr>
          <p:nvPr>
            <p:ph type="dt" sz="half" idx="10"/>
          </p:nvPr>
        </p:nvSpPr>
        <p:spPr/>
        <p:txBody>
          <a:bodyPr/>
          <a:lstStyle/>
          <a:p>
            <a:fld id="{110DE772-AE27-5C48-BEDD-D8E52C452A01}" type="datetimeFigureOut">
              <a:rPr lang="en-US" smtClean="0"/>
              <a:t>6/8/2025</a:t>
            </a:fld>
            <a:endParaRPr lang="en-US"/>
          </a:p>
        </p:txBody>
      </p:sp>
      <p:sp>
        <p:nvSpPr>
          <p:cNvPr id="8" name="Footer Placeholder 7">
            <a:extLst>
              <a:ext uri="{FF2B5EF4-FFF2-40B4-BE49-F238E27FC236}">
                <a16:creationId xmlns:a16="http://schemas.microsoft.com/office/drawing/2014/main" id="{78977825-8840-D640-98DD-A6BA38F89E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294879-6747-FE44-873E-D77794624241}"/>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25035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66A4-2AA7-6642-B1AD-BE2017F3C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39C74E-63D0-2745-B5F4-6F9F619C5005}"/>
              </a:ext>
            </a:extLst>
          </p:cNvPr>
          <p:cNvSpPr>
            <a:spLocks noGrp="1"/>
          </p:cNvSpPr>
          <p:nvPr>
            <p:ph type="dt" sz="half" idx="10"/>
          </p:nvPr>
        </p:nvSpPr>
        <p:spPr/>
        <p:txBody>
          <a:bodyPr/>
          <a:lstStyle/>
          <a:p>
            <a:fld id="{110DE772-AE27-5C48-BEDD-D8E52C452A01}" type="datetimeFigureOut">
              <a:rPr lang="en-US" smtClean="0"/>
              <a:t>6/8/2025</a:t>
            </a:fld>
            <a:endParaRPr lang="en-US"/>
          </a:p>
        </p:txBody>
      </p:sp>
      <p:sp>
        <p:nvSpPr>
          <p:cNvPr id="4" name="Footer Placeholder 3">
            <a:extLst>
              <a:ext uri="{FF2B5EF4-FFF2-40B4-BE49-F238E27FC236}">
                <a16:creationId xmlns:a16="http://schemas.microsoft.com/office/drawing/2014/main" id="{820C9DAF-7234-CA44-A326-9952603207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909723-C93F-B74F-A6E2-9FB521793AD8}"/>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40930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F1EB65-BC05-854B-B54C-55C1F17950EC}"/>
              </a:ext>
            </a:extLst>
          </p:cNvPr>
          <p:cNvSpPr>
            <a:spLocks noGrp="1"/>
          </p:cNvSpPr>
          <p:nvPr>
            <p:ph type="dt" sz="half" idx="10"/>
          </p:nvPr>
        </p:nvSpPr>
        <p:spPr/>
        <p:txBody>
          <a:bodyPr/>
          <a:lstStyle/>
          <a:p>
            <a:fld id="{110DE772-AE27-5C48-BEDD-D8E52C452A01}" type="datetimeFigureOut">
              <a:rPr lang="en-US" smtClean="0"/>
              <a:t>6/8/2025</a:t>
            </a:fld>
            <a:endParaRPr lang="en-US"/>
          </a:p>
        </p:txBody>
      </p:sp>
      <p:sp>
        <p:nvSpPr>
          <p:cNvPr id="3" name="Footer Placeholder 2">
            <a:extLst>
              <a:ext uri="{FF2B5EF4-FFF2-40B4-BE49-F238E27FC236}">
                <a16:creationId xmlns:a16="http://schemas.microsoft.com/office/drawing/2014/main" id="{07881EED-7C2E-734A-BE6E-2074A2BE1A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F7F776-BDA6-E74E-80D1-FBFD91766596}"/>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290253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077A-2037-654E-80AD-E538D1AEA2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E6248C-3F32-3B4A-9E77-13F736D67B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17912C-D678-E94E-BEB1-DB04B2261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BED57-2F64-5045-AE76-EC4797B17B14}"/>
              </a:ext>
            </a:extLst>
          </p:cNvPr>
          <p:cNvSpPr>
            <a:spLocks noGrp="1"/>
          </p:cNvSpPr>
          <p:nvPr>
            <p:ph type="dt" sz="half" idx="10"/>
          </p:nvPr>
        </p:nvSpPr>
        <p:spPr/>
        <p:txBody>
          <a:bodyPr/>
          <a:lstStyle/>
          <a:p>
            <a:fld id="{110DE772-AE27-5C48-BEDD-D8E52C452A01}" type="datetimeFigureOut">
              <a:rPr lang="en-US" smtClean="0"/>
              <a:t>6/8/2025</a:t>
            </a:fld>
            <a:endParaRPr lang="en-US"/>
          </a:p>
        </p:txBody>
      </p:sp>
      <p:sp>
        <p:nvSpPr>
          <p:cNvPr id="6" name="Footer Placeholder 5">
            <a:extLst>
              <a:ext uri="{FF2B5EF4-FFF2-40B4-BE49-F238E27FC236}">
                <a16:creationId xmlns:a16="http://schemas.microsoft.com/office/drawing/2014/main" id="{E002C58A-4CCD-104E-B029-52DCE4C200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E041C0-82B5-CA41-A983-777C12475C53}"/>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5659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tint val="95000"/>
            <a:satMod val="170000"/>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51F1DA-8548-C140-9882-23E32B671C7E}"/>
              </a:ext>
            </a:extLst>
          </p:cNvPr>
          <p:cNvSpPr>
            <a:spLocks noGrp="1"/>
          </p:cNvSpPr>
          <p:nvPr>
            <p:ph type="title"/>
          </p:nvPr>
        </p:nvSpPr>
        <p:spPr>
          <a:xfrm>
            <a:off x="380997" y="365125"/>
            <a:ext cx="509625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DF097C-1613-D945-9B25-7F8572F0DAD9}"/>
              </a:ext>
            </a:extLst>
          </p:cNvPr>
          <p:cNvSpPr>
            <a:spLocks noGrp="1"/>
          </p:cNvSpPr>
          <p:nvPr>
            <p:ph type="body" idx="1"/>
          </p:nvPr>
        </p:nvSpPr>
        <p:spPr>
          <a:xfrm>
            <a:off x="381000" y="1847850"/>
            <a:ext cx="73152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B6015-1178-0A4D-9EEE-0CEEB26195D1}"/>
              </a:ext>
            </a:extLst>
          </p:cNvPr>
          <p:cNvSpPr>
            <a:spLocks noGrp="1"/>
          </p:cNvSpPr>
          <p:nvPr>
            <p:ph type="dt" sz="half" idx="2"/>
          </p:nvPr>
        </p:nvSpPr>
        <p:spPr>
          <a:xfrm>
            <a:off x="3809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DE772-AE27-5C48-BEDD-D8E52C452A01}" type="datetimeFigureOut">
              <a:rPr lang="en-US" smtClean="0"/>
              <a:t>6/8/2025</a:t>
            </a:fld>
            <a:endParaRPr lang="en-US"/>
          </a:p>
        </p:txBody>
      </p:sp>
      <p:sp>
        <p:nvSpPr>
          <p:cNvPr id="5" name="Footer Placeholder 4">
            <a:extLst>
              <a:ext uri="{FF2B5EF4-FFF2-40B4-BE49-F238E27FC236}">
                <a16:creationId xmlns:a16="http://schemas.microsoft.com/office/drawing/2014/main" id="{CD588ABB-F776-264C-A810-F7FB76092B22}"/>
              </a:ext>
            </a:extLst>
          </p:cNvPr>
          <p:cNvSpPr>
            <a:spLocks noGrp="1"/>
          </p:cNvSpPr>
          <p:nvPr>
            <p:ph type="ftr" sz="quarter" idx="3"/>
          </p:nvPr>
        </p:nvSpPr>
        <p:spPr>
          <a:xfrm>
            <a:off x="3581401"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97BC23-13F1-9A44-8DAB-A1B57511FC20}"/>
              </a:ext>
            </a:extLst>
          </p:cNvPr>
          <p:cNvSpPr>
            <a:spLocks noGrp="1"/>
          </p:cNvSpPr>
          <p:nvPr>
            <p:ph type="sldNum" sz="quarter" idx="4"/>
          </p:nvPr>
        </p:nvSpPr>
        <p:spPr>
          <a:xfrm>
            <a:off x="8610600" y="6356350"/>
            <a:ext cx="1365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06057-7D07-8F48-9C4F-548CBD7CF6CD}" type="slidenum">
              <a:rPr lang="en-US" smtClean="0"/>
              <a:t>‹#›</a:t>
            </a:fld>
            <a:endParaRPr lang="en-US"/>
          </a:p>
        </p:txBody>
      </p:sp>
    </p:spTree>
    <p:extLst>
      <p:ext uri="{BB962C8B-B14F-4D97-AF65-F5344CB8AC3E}">
        <p14:creationId xmlns:p14="http://schemas.microsoft.com/office/powerpoint/2010/main" val="3938327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mailto:a.johnston@yorksj.ac.uk" TargetMode="External"/><Relationship Id="rId3" Type="http://schemas.openxmlformats.org/officeDocument/2006/relationships/image" Target="../media/image2.jpg"/><Relationship Id="rId7"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piqsels.com/en/search?q=question"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954583-308E-8D49-B40F-FE2585886CDA}"/>
              </a:ext>
            </a:extLst>
          </p:cNvPr>
          <p:cNvSpPr>
            <a:spLocks noGrp="1"/>
          </p:cNvSpPr>
          <p:nvPr>
            <p:ph type="ctrTitle"/>
          </p:nvPr>
        </p:nvSpPr>
        <p:spPr>
          <a:xfrm>
            <a:off x="445007" y="4189228"/>
            <a:ext cx="11229542" cy="1268405"/>
          </a:xfrm>
        </p:spPr>
        <p:txBody>
          <a:bodyPr>
            <a:noAutofit/>
          </a:bodyPr>
          <a:lstStyle/>
          <a:p>
            <a:pPr>
              <a:lnSpc>
                <a:spcPct val="150000"/>
              </a:lnSpc>
              <a:spcAft>
                <a:spcPts val="800"/>
              </a:spcAft>
            </a:pPr>
            <a:r>
              <a:rPr lang="en-GB" sz="3600" b="1" dirty="0">
                <a:effectLst/>
                <a:latin typeface="Calibri" panose="020F0502020204030204" pitchFamily="34" charset="0"/>
                <a:ea typeface="Calibri" panose="020F0502020204030204" pitchFamily="34" charset="0"/>
                <a:cs typeface="Times New Roman" panose="02020603050405020304" pitchFamily="18" charset="0"/>
              </a:rPr>
              <a:t>Contribution of HRD to social justice: </a:t>
            </a:r>
            <a:br>
              <a:rPr lang="en-GB" sz="3600" b="1" dirty="0">
                <a:effectLst/>
                <a:latin typeface="Calibri" panose="020F0502020204030204" pitchFamily="34" charset="0"/>
                <a:ea typeface="Calibri" panose="020F0502020204030204" pitchFamily="34" charset="0"/>
                <a:cs typeface="Times New Roman" panose="02020603050405020304" pitchFamily="18" charset="0"/>
              </a:rPr>
            </a:br>
            <a:r>
              <a:rPr lang="en-GB" sz="3600" b="1" dirty="0">
                <a:effectLst/>
                <a:latin typeface="Calibri" panose="020F0502020204030204" pitchFamily="34" charset="0"/>
                <a:ea typeface="Calibri" panose="020F0502020204030204" pitchFamily="34" charset="0"/>
                <a:cs typeface="Times New Roman" panose="02020603050405020304" pitchFamily="18" charset="0"/>
              </a:rPr>
              <a:t>A bibliometric analysis</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ubtitle 4">
            <a:extLst>
              <a:ext uri="{FF2B5EF4-FFF2-40B4-BE49-F238E27FC236}">
                <a16:creationId xmlns:a16="http://schemas.microsoft.com/office/drawing/2014/main" id="{A6335716-C0D4-A949-B573-2786C2BBCFFE}"/>
              </a:ext>
            </a:extLst>
          </p:cNvPr>
          <p:cNvSpPr>
            <a:spLocks noGrp="1"/>
          </p:cNvSpPr>
          <p:nvPr>
            <p:ph type="subTitle" idx="1"/>
          </p:nvPr>
        </p:nvSpPr>
        <p:spPr>
          <a:xfrm>
            <a:off x="445007" y="5923899"/>
            <a:ext cx="6422064" cy="400905"/>
          </a:xfrm>
        </p:spPr>
        <p:txBody>
          <a:bodyPr vert="horz" lIns="91440" tIns="45720" rIns="91440" bIns="45720" rtlCol="0" anchor="t">
            <a:normAutofit fontScale="92500" lnSpcReduction="20000"/>
          </a:bodyPr>
          <a:lstStyle/>
          <a:p>
            <a:r>
              <a:rPr lang="en-US" sz="2800" dirty="0">
                <a:latin typeface="Arial"/>
                <a:cs typeface="Arial"/>
              </a:rPr>
              <a:t>Dr. Alan Johnston</a:t>
            </a:r>
          </a:p>
        </p:txBody>
      </p:sp>
      <p:pic>
        <p:nvPicPr>
          <p:cNvPr id="2" name="Content Placeholder 4">
            <a:extLst>
              <a:ext uri="{FF2B5EF4-FFF2-40B4-BE49-F238E27FC236}">
                <a16:creationId xmlns:a16="http://schemas.microsoft.com/office/drawing/2014/main" id="{0947622B-4C64-2298-0A48-06A7F887A378}"/>
              </a:ext>
            </a:extLst>
          </p:cNvPr>
          <p:cNvPicPr>
            <a:picLocks noChangeAspect="1"/>
          </p:cNvPicPr>
          <p:nvPr/>
        </p:nvPicPr>
        <p:blipFill>
          <a:blip r:embed="rId4"/>
          <a:stretch>
            <a:fillRect/>
          </a:stretch>
        </p:blipFill>
        <p:spPr>
          <a:xfrm>
            <a:off x="9053709" y="5729063"/>
            <a:ext cx="2943225" cy="790575"/>
          </a:xfrm>
          <a:prstGeom prst="rect">
            <a:avLst/>
          </a:prstGeom>
        </p:spPr>
      </p:pic>
    </p:spTree>
    <p:extLst>
      <p:ext uri="{BB962C8B-B14F-4D97-AF65-F5344CB8AC3E}">
        <p14:creationId xmlns:p14="http://schemas.microsoft.com/office/powerpoint/2010/main" val="3478859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832E9-17DE-5CAE-8C10-B2DA3DD7E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6DB6C2-7C8D-C593-06AC-4E43EDDEE94A}"/>
              </a:ext>
            </a:extLst>
          </p:cNvPr>
          <p:cNvSpPr>
            <a:spLocks noGrp="1"/>
          </p:cNvSpPr>
          <p:nvPr>
            <p:ph type="title"/>
          </p:nvPr>
        </p:nvSpPr>
        <p:spPr>
          <a:xfrm>
            <a:off x="380997" y="365126"/>
            <a:ext cx="11305147" cy="836354"/>
          </a:xfrm>
        </p:spPr>
        <p:txBody>
          <a:bodyPr/>
          <a:lstStyle/>
          <a:p>
            <a:r>
              <a:rPr lang="en-GB" sz="1800" dirty="0">
                <a:effectLst/>
                <a:latin typeface="Verdana" panose="020B0604030504040204" pitchFamily="34" charset="0"/>
                <a:ea typeface="Aptos"/>
                <a:cs typeface="Calibri" panose="020F0502020204030204" pitchFamily="34" charset="0"/>
              </a:rPr>
              <a:t>Figure 2: Author Co-citation analysis (source: </a:t>
            </a:r>
            <a:r>
              <a:rPr lang="en-GB" sz="1800" dirty="0" err="1">
                <a:effectLst/>
                <a:latin typeface="Verdana" panose="020B0604030504040204" pitchFamily="34" charset="0"/>
                <a:ea typeface="Aptos"/>
                <a:cs typeface="Calibri" panose="020F0502020204030204" pitchFamily="34" charset="0"/>
              </a:rPr>
              <a:t>VosViewer</a:t>
            </a:r>
            <a:r>
              <a:rPr lang="en-GB" sz="1800" dirty="0">
                <a:effectLst/>
                <a:latin typeface="Verdana" panose="020B0604030504040204" pitchFamily="34" charset="0"/>
                <a:ea typeface="Aptos"/>
                <a:cs typeface="Calibri" panose="020F0502020204030204" pitchFamily="34" charset="0"/>
              </a:rPr>
              <a:t>)</a:t>
            </a:r>
            <a:endParaRPr lang="en-US" dirty="0"/>
          </a:p>
        </p:txBody>
      </p:sp>
      <p:pic>
        <p:nvPicPr>
          <p:cNvPr id="5" name="Content Placeholder 4">
            <a:extLst>
              <a:ext uri="{FF2B5EF4-FFF2-40B4-BE49-F238E27FC236}">
                <a16:creationId xmlns:a16="http://schemas.microsoft.com/office/drawing/2014/main" id="{D9F316EA-4C36-35A2-3610-9FB79334766F}"/>
              </a:ext>
            </a:extLst>
          </p:cNvPr>
          <p:cNvPicPr>
            <a:picLocks noGrp="1" noChangeAspect="1"/>
          </p:cNvPicPr>
          <p:nvPr>
            <p:ph idx="1"/>
          </p:nvPr>
        </p:nvPicPr>
        <p:blipFill>
          <a:blip r:embed="rId3"/>
          <a:stretch>
            <a:fillRect/>
          </a:stretch>
        </p:blipFill>
        <p:spPr>
          <a:xfrm>
            <a:off x="9248775" y="5973431"/>
            <a:ext cx="2943225" cy="790575"/>
          </a:xfrm>
        </p:spPr>
      </p:pic>
      <p:pic>
        <p:nvPicPr>
          <p:cNvPr id="6" name="Picture 5" descr="A diagram of a network&#10;&#10;AI-generated content may be incorrect.">
            <a:extLst>
              <a:ext uri="{FF2B5EF4-FFF2-40B4-BE49-F238E27FC236}">
                <a16:creationId xmlns:a16="http://schemas.microsoft.com/office/drawing/2014/main" id="{904D116D-0BE9-4507-AD8C-54B18E22127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233377" y="1554162"/>
            <a:ext cx="7728378" cy="4740312"/>
          </a:xfrm>
          <a:prstGeom prst="rect">
            <a:avLst/>
          </a:prstGeom>
        </p:spPr>
      </p:pic>
    </p:spTree>
    <p:extLst>
      <p:ext uri="{BB962C8B-B14F-4D97-AF65-F5344CB8AC3E}">
        <p14:creationId xmlns:p14="http://schemas.microsoft.com/office/powerpoint/2010/main" val="1763760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5B07D-AD54-D962-1DA0-C620798110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4C184F-2E82-E164-F943-82F2EF779D76}"/>
              </a:ext>
            </a:extLst>
          </p:cNvPr>
          <p:cNvSpPr>
            <a:spLocks noGrp="1"/>
          </p:cNvSpPr>
          <p:nvPr>
            <p:ph type="title"/>
          </p:nvPr>
        </p:nvSpPr>
        <p:spPr>
          <a:xfrm>
            <a:off x="380997" y="365126"/>
            <a:ext cx="11305147" cy="836354"/>
          </a:xfrm>
        </p:spPr>
        <p:txBody>
          <a:bodyPr/>
          <a:lstStyle/>
          <a:p>
            <a:pPr algn="just">
              <a:lnSpc>
                <a:spcPct val="107000"/>
              </a:lnSpc>
              <a:spcAft>
                <a:spcPts val="800"/>
              </a:spcAft>
            </a:pPr>
            <a:r>
              <a:rPr lang="en-GB" sz="1800" kern="100" dirty="0">
                <a:effectLst/>
                <a:latin typeface="Verdana" panose="020B0604030504040204" pitchFamily="34" charset="0"/>
                <a:ea typeface="Aptos"/>
                <a:cs typeface="Calibri" panose="020F0502020204030204" pitchFamily="34" charset="0"/>
              </a:rPr>
              <a:t>Figure 3: Co-citation analysis of references (source: </a:t>
            </a:r>
            <a:r>
              <a:rPr lang="en-GB" sz="1800" kern="100" dirty="0" err="1">
                <a:effectLst/>
                <a:latin typeface="Verdana" panose="020B0604030504040204" pitchFamily="34" charset="0"/>
                <a:ea typeface="Aptos"/>
                <a:cs typeface="Calibri" panose="020F0502020204030204" pitchFamily="34" charset="0"/>
              </a:rPr>
              <a:t>VosViewer</a:t>
            </a:r>
            <a:r>
              <a:rPr lang="en-GB" sz="1800" kern="100" dirty="0">
                <a:effectLst/>
                <a:latin typeface="Verdana" panose="020B0604030504040204" pitchFamily="34" charset="0"/>
                <a:ea typeface="Aptos"/>
                <a:cs typeface="Calibri" panose="020F0502020204030204" pitchFamily="34" charset="0"/>
              </a:rPr>
              <a:t>)</a:t>
            </a:r>
            <a:endParaRPr lang="en-GB" sz="1800" kern="100" dirty="0">
              <a:effectLst/>
              <a:latin typeface="Aptos"/>
              <a:ea typeface="Aptos"/>
              <a:cs typeface="Times New Roman" panose="02020603050405020304" pitchFamily="18" charset="0"/>
            </a:endParaRPr>
          </a:p>
        </p:txBody>
      </p:sp>
      <p:pic>
        <p:nvPicPr>
          <p:cNvPr id="5" name="Content Placeholder 4">
            <a:extLst>
              <a:ext uri="{FF2B5EF4-FFF2-40B4-BE49-F238E27FC236}">
                <a16:creationId xmlns:a16="http://schemas.microsoft.com/office/drawing/2014/main" id="{4C063524-7A13-54D9-95C2-378A9D89C07D}"/>
              </a:ext>
            </a:extLst>
          </p:cNvPr>
          <p:cNvPicPr>
            <a:picLocks noGrp="1" noChangeAspect="1"/>
          </p:cNvPicPr>
          <p:nvPr>
            <p:ph idx="1"/>
          </p:nvPr>
        </p:nvPicPr>
        <p:blipFill>
          <a:blip r:embed="rId3"/>
          <a:stretch>
            <a:fillRect/>
          </a:stretch>
        </p:blipFill>
        <p:spPr>
          <a:xfrm>
            <a:off x="9248775" y="5973431"/>
            <a:ext cx="2943225" cy="790575"/>
          </a:xfrm>
        </p:spPr>
      </p:pic>
      <p:pic>
        <p:nvPicPr>
          <p:cNvPr id="6" name="Picture 5" descr="A network diagram of different colored circles&#10;&#10;AI-generated content may be incorrect.">
            <a:extLst>
              <a:ext uri="{FF2B5EF4-FFF2-40B4-BE49-F238E27FC236}">
                <a16:creationId xmlns:a16="http://schemas.microsoft.com/office/drawing/2014/main" id="{A0844269-0A04-4B9F-8032-580E688D6E8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73888" y="1554162"/>
            <a:ext cx="7887867" cy="4676517"/>
          </a:xfrm>
          <a:prstGeom prst="rect">
            <a:avLst/>
          </a:prstGeom>
        </p:spPr>
      </p:pic>
    </p:spTree>
    <p:extLst>
      <p:ext uri="{BB962C8B-B14F-4D97-AF65-F5344CB8AC3E}">
        <p14:creationId xmlns:p14="http://schemas.microsoft.com/office/powerpoint/2010/main" val="366245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D1C48-6725-22AE-DD99-781DB6FD4D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C6DF13-0D23-475C-AB3B-DEB25C6A1017}"/>
              </a:ext>
            </a:extLst>
          </p:cNvPr>
          <p:cNvSpPr>
            <a:spLocks noGrp="1"/>
          </p:cNvSpPr>
          <p:nvPr>
            <p:ph type="title"/>
          </p:nvPr>
        </p:nvSpPr>
        <p:spPr>
          <a:xfrm>
            <a:off x="380997" y="365126"/>
            <a:ext cx="11305147" cy="836354"/>
          </a:xfrm>
        </p:spPr>
        <p:txBody>
          <a:bodyPr/>
          <a:lstStyle/>
          <a:p>
            <a:pPr algn="just">
              <a:lnSpc>
                <a:spcPct val="107000"/>
              </a:lnSpc>
              <a:spcAft>
                <a:spcPts val="800"/>
              </a:spcAft>
            </a:pPr>
            <a:r>
              <a:rPr lang="en-GB" sz="1800" kern="100" dirty="0">
                <a:effectLst/>
                <a:latin typeface="Verdana" panose="020B0604030504040204" pitchFamily="34" charset="0"/>
                <a:ea typeface="Aptos"/>
                <a:cs typeface="Calibri" panose="020F0502020204030204" pitchFamily="34" charset="0"/>
              </a:rPr>
              <a:t>Figure 4: Density visualisation of author keywords</a:t>
            </a:r>
            <a:endParaRPr lang="en-GB" sz="1800" kern="100" dirty="0">
              <a:effectLst/>
              <a:latin typeface="Aptos"/>
              <a:ea typeface="Aptos"/>
              <a:cs typeface="Times New Roman" panose="02020603050405020304" pitchFamily="18" charset="0"/>
            </a:endParaRPr>
          </a:p>
        </p:txBody>
      </p:sp>
      <p:pic>
        <p:nvPicPr>
          <p:cNvPr id="5" name="Content Placeholder 4">
            <a:extLst>
              <a:ext uri="{FF2B5EF4-FFF2-40B4-BE49-F238E27FC236}">
                <a16:creationId xmlns:a16="http://schemas.microsoft.com/office/drawing/2014/main" id="{7C2A27DC-C0E1-EE7E-5A84-C70F7CFA0475}"/>
              </a:ext>
            </a:extLst>
          </p:cNvPr>
          <p:cNvPicPr>
            <a:picLocks noGrp="1" noChangeAspect="1"/>
          </p:cNvPicPr>
          <p:nvPr>
            <p:ph idx="1"/>
          </p:nvPr>
        </p:nvPicPr>
        <p:blipFill>
          <a:blip r:embed="rId3"/>
          <a:stretch>
            <a:fillRect/>
          </a:stretch>
        </p:blipFill>
        <p:spPr>
          <a:xfrm>
            <a:off x="9248775" y="5973431"/>
            <a:ext cx="2943225" cy="790575"/>
          </a:xfrm>
        </p:spPr>
      </p:pic>
      <p:pic>
        <p:nvPicPr>
          <p:cNvPr id="6" name="Picture 5" descr="A group of green and yellow circles&#10;&#10;AI-generated content may be incorrect.">
            <a:extLst>
              <a:ext uri="{FF2B5EF4-FFF2-40B4-BE49-F238E27FC236}">
                <a16:creationId xmlns:a16="http://schemas.microsoft.com/office/drawing/2014/main" id="{7AEE2C43-B402-4636-BFDE-C0EAEE15CAF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33647" y="1702435"/>
            <a:ext cx="8228108" cy="4677100"/>
          </a:xfrm>
          <a:prstGeom prst="rect">
            <a:avLst/>
          </a:prstGeom>
        </p:spPr>
      </p:pic>
    </p:spTree>
    <p:extLst>
      <p:ext uri="{BB962C8B-B14F-4D97-AF65-F5344CB8AC3E}">
        <p14:creationId xmlns:p14="http://schemas.microsoft.com/office/powerpoint/2010/main" val="1418905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D1C48-6725-22AE-DD99-781DB6FD4D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C6DF13-0D23-475C-AB3B-DEB25C6A1017}"/>
              </a:ext>
            </a:extLst>
          </p:cNvPr>
          <p:cNvSpPr>
            <a:spLocks noGrp="1"/>
          </p:cNvSpPr>
          <p:nvPr>
            <p:ph type="title"/>
          </p:nvPr>
        </p:nvSpPr>
        <p:spPr>
          <a:xfrm>
            <a:off x="380997" y="365126"/>
            <a:ext cx="11305147" cy="836354"/>
          </a:xfrm>
        </p:spPr>
        <p:txBody>
          <a:bodyPr/>
          <a:lstStyle/>
          <a:p>
            <a:pPr algn="just">
              <a:lnSpc>
                <a:spcPct val="107000"/>
              </a:lnSpc>
              <a:spcAft>
                <a:spcPts val="800"/>
              </a:spcAft>
            </a:pPr>
            <a:r>
              <a:rPr lang="en-GB" sz="1800" kern="100" dirty="0">
                <a:effectLst/>
                <a:latin typeface="Verdana" panose="020B0604030504040204" pitchFamily="34" charset="0"/>
                <a:ea typeface="Aptos"/>
                <a:cs typeface="Calibri" panose="020F0502020204030204" pitchFamily="34" charset="0"/>
              </a:rPr>
              <a:t>Figure 5: Co-occurrence analysis of all keywords</a:t>
            </a:r>
            <a:endParaRPr lang="en-GB" sz="1800" kern="100" dirty="0">
              <a:effectLst/>
              <a:latin typeface="Aptos"/>
              <a:ea typeface="Aptos"/>
              <a:cs typeface="Times New Roman" panose="02020603050405020304" pitchFamily="18" charset="0"/>
            </a:endParaRPr>
          </a:p>
        </p:txBody>
      </p:sp>
      <p:pic>
        <p:nvPicPr>
          <p:cNvPr id="5" name="Content Placeholder 4">
            <a:extLst>
              <a:ext uri="{FF2B5EF4-FFF2-40B4-BE49-F238E27FC236}">
                <a16:creationId xmlns:a16="http://schemas.microsoft.com/office/drawing/2014/main" id="{7C2A27DC-C0E1-EE7E-5A84-C70F7CFA0475}"/>
              </a:ext>
            </a:extLst>
          </p:cNvPr>
          <p:cNvPicPr>
            <a:picLocks noGrp="1" noChangeAspect="1"/>
          </p:cNvPicPr>
          <p:nvPr>
            <p:ph idx="1"/>
          </p:nvPr>
        </p:nvPicPr>
        <p:blipFill>
          <a:blip r:embed="rId3"/>
          <a:stretch>
            <a:fillRect/>
          </a:stretch>
        </p:blipFill>
        <p:spPr>
          <a:xfrm>
            <a:off x="9248775" y="5973431"/>
            <a:ext cx="2943225" cy="790575"/>
          </a:xfrm>
        </p:spPr>
      </p:pic>
      <p:pic>
        <p:nvPicPr>
          <p:cNvPr id="6" name="Picture 5" descr="A network diagram of different colored circles&#10;&#10;AI-generated content may be incorrect.">
            <a:extLst>
              <a:ext uri="{FF2B5EF4-FFF2-40B4-BE49-F238E27FC236}">
                <a16:creationId xmlns:a16="http://schemas.microsoft.com/office/drawing/2014/main" id="{C3B80D43-E84E-461B-A0A6-AE26B3D8E18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25033" y="1554162"/>
            <a:ext cx="8036722" cy="4814740"/>
          </a:xfrm>
          <a:prstGeom prst="rect">
            <a:avLst/>
          </a:prstGeom>
        </p:spPr>
      </p:pic>
    </p:spTree>
    <p:extLst>
      <p:ext uri="{BB962C8B-B14F-4D97-AF65-F5344CB8AC3E}">
        <p14:creationId xmlns:p14="http://schemas.microsoft.com/office/powerpoint/2010/main" val="249641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D1C48-6725-22AE-DD99-781DB6FD4D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C6DF13-0D23-475C-AB3B-DEB25C6A1017}"/>
              </a:ext>
            </a:extLst>
          </p:cNvPr>
          <p:cNvSpPr>
            <a:spLocks noGrp="1"/>
          </p:cNvSpPr>
          <p:nvPr>
            <p:ph type="title"/>
          </p:nvPr>
        </p:nvSpPr>
        <p:spPr>
          <a:xfrm>
            <a:off x="380997" y="365126"/>
            <a:ext cx="11305147" cy="836354"/>
          </a:xfrm>
        </p:spPr>
        <p:txBody>
          <a:bodyPr/>
          <a:lstStyle/>
          <a:p>
            <a:pPr algn="just">
              <a:lnSpc>
                <a:spcPct val="107000"/>
              </a:lnSpc>
              <a:spcAft>
                <a:spcPts val="800"/>
              </a:spcAft>
            </a:pPr>
            <a:r>
              <a:rPr lang="en-GB" sz="1800" kern="100" dirty="0">
                <a:effectLst/>
                <a:latin typeface="Verdana" panose="020B0604030504040204" pitchFamily="34" charset="0"/>
                <a:ea typeface="Aptos"/>
                <a:cs typeface="Aptos"/>
              </a:rPr>
              <a:t>Figure 6: Bibliographic coupling of documents (Source: </a:t>
            </a:r>
            <a:r>
              <a:rPr lang="en-GB" sz="1800" kern="100" dirty="0" err="1">
                <a:effectLst/>
                <a:latin typeface="Verdana" panose="020B0604030504040204" pitchFamily="34" charset="0"/>
                <a:ea typeface="Aptos"/>
                <a:cs typeface="Aptos"/>
              </a:rPr>
              <a:t>VOSViewer</a:t>
            </a:r>
            <a:r>
              <a:rPr lang="en-GB" sz="1800" kern="100" dirty="0">
                <a:effectLst/>
                <a:latin typeface="Verdana" panose="020B0604030504040204" pitchFamily="34" charset="0"/>
                <a:ea typeface="Aptos"/>
                <a:cs typeface="Aptos"/>
              </a:rPr>
              <a:t>)</a:t>
            </a:r>
            <a:endParaRPr lang="en-GB" sz="1800" kern="100" dirty="0">
              <a:effectLst/>
              <a:latin typeface="Aptos"/>
              <a:ea typeface="Aptos"/>
              <a:cs typeface="Times New Roman" panose="02020603050405020304" pitchFamily="18" charset="0"/>
            </a:endParaRPr>
          </a:p>
        </p:txBody>
      </p:sp>
      <p:pic>
        <p:nvPicPr>
          <p:cNvPr id="5" name="Content Placeholder 4">
            <a:extLst>
              <a:ext uri="{FF2B5EF4-FFF2-40B4-BE49-F238E27FC236}">
                <a16:creationId xmlns:a16="http://schemas.microsoft.com/office/drawing/2014/main" id="{7C2A27DC-C0E1-EE7E-5A84-C70F7CFA0475}"/>
              </a:ext>
            </a:extLst>
          </p:cNvPr>
          <p:cNvPicPr>
            <a:picLocks noGrp="1" noChangeAspect="1"/>
          </p:cNvPicPr>
          <p:nvPr>
            <p:ph idx="1"/>
          </p:nvPr>
        </p:nvPicPr>
        <p:blipFill>
          <a:blip r:embed="rId3"/>
          <a:stretch>
            <a:fillRect/>
          </a:stretch>
        </p:blipFill>
        <p:spPr>
          <a:xfrm>
            <a:off x="9248775" y="5973431"/>
            <a:ext cx="2943225" cy="790575"/>
          </a:xfrm>
        </p:spPr>
      </p:pic>
      <p:pic>
        <p:nvPicPr>
          <p:cNvPr id="6" name="Picture 5" descr="A network diagram of different colored lines&#10;&#10;AI-generated content may be incorrect.">
            <a:extLst>
              <a:ext uri="{FF2B5EF4-FFF2-40B4-BE49-F238E27FC236}">
                <a16:creationId xmlns:a16="http://schemas.microsoft.com/office/drawing/2014/main" id="{0AC872ED-CC28-4C33-B483-A0D4097848F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03767" y="1931352"/>
            <a:ext cx="8057988" cy="4352490"/>
          </a:xfrm>
          <a:prstGeom prst="rect">
            <a:avLst/>
          </a:prstGeom>
        </p:spPr>
      </p:pic>
    </p:spTree>
    <p:extLst>
      <p:ext uri="{BB962C8B-B14F-4D97-AF65-F5344CB8AC3E}">
        <p14:creationId xmlns:p14="http://schemas.microsoft.com/office/powerpoint/2010/main" val="5727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D1C48-6725-22AE-DD99-781DB6FD4D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C6DF13-0D23-475C-AB3B-DEB25C6A1017}"/>
              </a:ext>
            </a:extLst>
          </p:cNvPr>
          <p:cNvSpPr>
            <a:spLocks noGrp="1"/>
          </p:cNvSpPr>
          <p:nvPr>
            <p:ph type="title"/>
          </p:nvPr>
        </p:nvSpPr>
        <p:spPr>
          <a:xfrm>
            <a:off x="380997" y="365126"/>
            <a:ext cx="11305147" cy="836354"/>
          </a:xfrm>
        </p:spPr>
        <p:txBody>
          <a:bodyPr/>
          <a:lstStyle/>
          <a:p>
            <a:r>
              <a:rPr lang="en-GB" sz="1800" b="1" dirty="0">
                <a:effectLst/>
                <a:latin typeface="Verdana" panose="020B0604030504040204" pitchFamily="34" charset="0"/>
                <a:ea typeface="Aptos"/>
                <a:cs typeface="Calibri" panose="020F0502020204030204" pitchFamily="34" charset="0"/>
              </a:rPr>
              <a:t>Future Research Agendas</a:t>
            </a:r>
            <a:endParaRPr lang="en-US" dirty="0"/>
          </a:p>
        </p:txBody>
      </p:sp>
      <p:pic>
        <p:nvPicPr>
          <p:cNvPr id="5" name="Content Placeholder 4">
            <a:extLst>
              <a:ext uri="{FF2B5EF4-FFF2-40B4-BE49-F238E27FC236}">
                <a16:creationId xmlns:a16="http://schemas.microsoft.com/office/drawing/2014/main" id="{7C2A27DC-C0E1-EE7E-5A84-C70F7CFA0475}"/>
              </a:ext>
            </a:extLst>
          </p:cNvPr>
          <p:cNvPicPr>
            <a:picLocks noGrp="1" noChangeAspect="1"/>
          </p:cNvPicPr>
          <p:nvPr>
            <p:ph idx="1"/>
          </p:nvPr>
        </p:nvPicPr>
        <p:blipFill>
          <a:blip r:embed="rId3"/>
          <a:stretch>
            <a:fillRect/>
          </a:stretch>
        </p:blipFill>
        <p:spPr>
          <a:xfrm>
            <a:off x="9248775" y="5973431"/>
            <a:ext cx="2943225" cy="790575"/>
          </a:xfrm>
        </p:spPr>
      </p:pic>
      <p:sp>
        <p:nvSpPr>
          <p:cNvPr id="4" name="TextBox 3">
            <a:extLst>
              <a:ext uri="{FF2B5EF4-FFF2-40B4-BE49-F238E27FC236}">
                <a16:creationId xmlns:a16="http://schemas.microsoft.com/office/drawing/2014/main" id="{711F4D12-5FB8-E77E-9275-00CCC88C6AAF}"/>
              </a:ext>
            </a:extLst>
          </p:cNvPr>
          <p:cNvSpPr txBox="1"/>
          <p:nvPr/>
        </p:nvSpPr>
        <p:spPr>
          <a:xfrm>
            <a:off x="616688" y="948690"/>
            <a:ext cx="10430540" cy="5909310"/>
          </a:xfrm>
          <a:prstGeom prst="rect">
            <a:avLst/>
          </a:prstGeom>
          <a:noFill/>
        </p:spPr>
        <p:txBody>
          <a:bodyPr wrap="square" rtlCol="0">
            <a:spAutoFit/>
          </a:bodyPr>
          <a:lstStyle/>
          <a:p>
            <a:pPr marL="742950" indent="-742950">
              <a:buFont typeface="+mj-lt"/>
              <a:buAutoNum type="arabicPeriod"/>
            </a:pPr>
            <a:r>
              <a:rPr lang="en-GB" sz="3600" kern="100" dirty="0">
                <a:effectLst/>
                <a:ea typeface="Aptos"/>
                <a:cs typeface="Calibri" panose="020F0502020204030204" pitchFamily="34" charset="0"/>
              </a:rPr>
              <a:t>research beyond the confines of the USA:</a:t>
            </a:r>
          </a:p>
          <a:p>
            <a:pPr marL="742950" indent="-742950">
              <a:buFont typeface="+mj-lt"/>
              <a:buAutoNum type="arabicPeriod"/>
            </a:pPr>
            <a:r>
              <a:rPr lang="en-GB" sz="3600" kern="100" dirty="0">
                <a:effectLst/>
                <a:ea typeface="Aptos"/>
                <a:cs typeface="Calibri" panose="020F0502020204030204" pitchFamily="34" charset="0"/>
              </a:rPr>
              <a:t>research by individuals impacted by social injustices perhaps through collaborative autoethnography:</a:t>
            </a:r>
          </a:p>
          <a:p>
            <a:pPr marL="742950" indent="-742950">
              <a:buFont typeface="+mj-lt"/>
              <a:buAutoNum type="arabicPeriod"/>
            </a:pPr>
            <a:r>
              <a:rPr lang="en-GB" sz="3600" kern="100" dirty="0">
                <a:effectLst/>
                <a:ea typeface="Aptos"/>
                <a:cs typeface="Calibri" panose="020F0502020204030204" pitchFamily="34" charset="0"/>
              </a:rPr>
              <a:t>wider scope of the breadth of social injustices:</a:t>
            </a:r>
          </a:p>
          <a:p>
            <a:pPr marL="742950" indent="-742950">
              <a:buFont typeface="+mj-lt"/>
              <a:buAutoNum type="arabicPeriod"/>
            </a:pPr>
            <a:r>
              <a:rPr lang="en-GB" sz="3600" kern="100" dirty="0">
                <a:effectLst/>
                <a:ea typeface="Aptos"/>
                <a:cs typeface="Calibri" panose="020F0502020204030204" pitchFamily="34" charset="0"/>
              </a:rPr>
              <a:t>impact of social injustice on aspects of psychological contract and psychological climate: </a:t>
            </a:r>
            <a:endParaRPr lang="en-GB" sz="3600" kern="100" dirty="0">
              <a:ea typeface="Aptos"/>
              <a:cs typeface="Times New Roman" panose="02020603050405020304" pitchFamily="18" charset="0"/>
            </a:endParaRPr>
          </a:p>
          <a:p>
            <a:pPr marL="742950" indent="-742950">
              <a:buFont typeface="+mj-lt"/>
              <a:buAutoNum type="arabicPeriod"/>
            </a:pPr>
            <a:r>
              <a:rPr lang="en-GB" sz="3600" kern="100" dirty="0">
                <a:effectLst/>
                <a:ea typeface="Aptos"/>
                <a:cs typeface="Calibri" panose="020F0502020204030204" pitchFamily="34" charset="0"/>
              </a:rPr>
              <a:t>the importance of psychological capital in developing a response to the challenges of achieving and promoting social justice:</a:t>
            </a:r>
            <a:endParaRPr lang="en-GB" sz="3600" kern="100" dirty="0">
              <a:effectLst/>
              <a:ea typeface="Aptos"/>
              <a:cs typeface="Times New Roman" panose="02020603050405020304" pitchFamily="18" charset="0"/>
            </a:endParaRPr>
          </a:p>
          <a:p>
            <a:pPr marL="285750" indent="-285750">
              <a:buFont typeface="Arial" panose="020B0604020202020204" pitchFamily="34" charset="0"/>
              <a:buChar char="•"/>
            </a:pPr>
            <a:endParaRPr lang="en-GB" sz="18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626215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E474-B912-6CCA-B5FF-DA58C54B9A42}"/>
              </a:ext>
            </a:extLst>
          </p:cNvPr>
          <p:cNvSpPr>
            <a:spLocks noGrp="1"/>
          </p:cNvSpPr>
          <p:nvPr>
            <p:ph type="title"/>
          </p:nvPr>
        </p:nvSpPr>
        <p:spPr>
          <a:xfrm>
            <a:off x="380997" y="365126"/>
            <a:ext cx="11305147" cy="836354"/>
          </a:xfrm>
        </p:spPr>
        <p:txBody>
          <a:bodyPr/>
          <a:lstStyle/>
          <a:p>
            <a:r>
              <a:rPr lang="en-US" dirty="0"/>
              <a:t>Thank you</a:t>
            </a:r>
          </a:p>
        </p:txBody>
      </p:sp>
      <p:pic>
        <p:nvPicPr>
          <p:cNvPr id="5" name="Content Placeholder 4">
            <a:extLst>
              <a:ext uri="{FF2B5EF4-FFF2-40B4-BE49-F238E27FC236}">
                <a16:creationId xmlns:a16="http://schemas.microsoft.com/office/drawing/2014/main" id="{F0BB9C44-4565-4673-AC20-61D12FA7CC29}"/>
              </a:ext>
            </a:extLst>
          </p:cNvPr>
          <p:cNvPicPr>
            <a:picLocks noGrp="1" noChangeAspect="1"/>
          </p:cNvPicPr>
          <p:nvPr>
            <p:ph idx="1"/>
          </p:nvPr>
        </p:nvPicPr>
        <p:blipFill>
          <a:blip r:embed="rId3"/>
          <a:stretch>
            <a:fillRect/>
          </a:stretch>
        </p:blipFill>
        <p:spPr>
          <a:xfrm>
            <a:off x="9248775" y="5973431"/>
            <a:ext cx="2943225" cy="790575"/>
          </a:xfrm>
        </p:spPr>
      </p:pic>
      <p:pic>
        <p:nvPicPr>
          <p:cNvPr id="11" name="Picture 10">
            <a:extLst>
              <a:ext uri="{FF2B5EF4-FFF2-40B4-BE49-F238E27FC236}">
                <a16:creationId xmlns:a16="http://schemas.microsoft.com/office/drawing/2014/main" id="{93D6668C-B36E-4AD2-8D41-B7231996D85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836319" y="1988684"/>
            <a:ext cx="5980629" cy="4173296"/>
          </a:xfrm>
          <a:prstGeom prst="rect">
            <a:avLst/>
          </a:prstGeom>
        </p:spPr>
      </p:pic>
      <p:sp>
        <p:nvSpPr>
          <p:cNvPr id="12" name="TextBox 11">
            <a:extLst>
              <a:ext uri="{FF2B5EF4-FFF2-40B4-BE49-F238E27FC236}">
                <a16:creationId xmlns:a16="http://schemas.microsoft.com/office/drawing/2014/main" id="{CA787696-01FB-416C-987C-F4312A7996A4}"/>
              </a:ext>
            </a:extLst>
          </p:cNvPr>
          <p:cNvSpPr txBox="1"/>
          <p:nvPr/>
        </p:nvSpPr>
        <p:spPr>
          <a:xfrm>
            <a:off x="8304990" y="2413337"/>
            <a:ext cx="3381154" cy="369332"/>
          </a:xfrm>
          <a:prstGeom prst="rect">
            <a:avLst/>
          </a:prstGeom>
          <a:noFill/>
        </p:spPr>
        <p:txBody>
          <a:bodyPr wrap="square" rtlCol="0">
            <a:spAutoFit/>
          </a:bodyPr>
          <a:lstStyle/>
          <a:p>
            <a:endParaRPr lang="en-GB" dirty="0"/>
          </a:p>
        </p:txBody>
      </p:sp>
      <p:pic>
        <p:nvPicPr>
          <p:cNvPr id="3" name="Picture 2" descr="Deer in Headlights | Instructions on Instructing">
            <a:extLst>
              <a:ext uri="{FF2B5EF4-FFF2-40B4-BE49-F238E27FC236}">
                <a16:creationId xmlns:a16="http://schemas.microsoft.com/office/drawing/2014/main" id="{1032CCC3-ED02-4A65-BAF9-B940362578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1774" y="877023"/>
            <a:ext cx="3957527" cy="21596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message: Try not to get that deer in the headlights look Happy –  raspberriescards">
            <a:extLst>
              <a:ext uri="{FF2B5EF4-FFF2-40B4-BE49-F238E27FC236}">
                <a16:creationId xmlns:a16="http://schemas.microsoft.com/office/drawing/2014/main" id="{ECCF4109-FA6E-461F-AA8F-D23DE8EEE2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372" y="1331178"/>
            <a:ext cx="1809750" cy="2533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A787696-01FB-416C-987C-F4312A7996A4}"/>
              </a:ext>
            </a:extLst>
          </p:cNvPr>
          <p:cNvSpPr txBox="1"/>
          <p:nvPr/>
        </p:nvSpPr>
        <p:spPr>
          <a:xfrm>
            <a:off x="249360" y="3630552"/>
            <a:ext cx="2482409" cy="2585323"/>
          </a:xfrm>
          <a:prstGeom prst="rect">
            <a:avLst/>
          </a:prstGeom>
          <a:noFill/>
        </p:spPr>
        <p:txBody>
          <a:bodyPr wrap="square" rtlCol="0">
            <a:spAutoFit/>
          </a:bodyPr>
          <a:lstStyle/>
          <a:p>
            <a:endParaRPr lang="en-GB" dirty="0"/>
          </a:p>
          <a:p>
            <a:r>
              <a:rPr lang="en-GB" dirty="0" err="1"/>
              <a:t>Dr.</a:t>
            </a:r>
            <a:r>
              <a:rPr lang="en-GB" dirty="0"/>
              <a:t> Alan Johnston</a:t>
            </a:r>
          </a:p>
          <a:p>
            <a:r>
              <a:rPr lang="en-GB" dirty="0">
                <a:hlinkClick r:id="rId8"/>
              </a:rPr>
              <a:t>a.johnston@yorksj.ac.uk</a:t>
            </a:r>
            <a:endParaRPr lang="en-GB" dirty="0"/>
          </a:p>
          <a:p>
            <a:endParaRPr lang="en-GB" dirty="0"/>
          </a:p>
          <a:p>
            <a:r>
              <a:rPr lang="en-US" dirty="0">
                <a:ea typeface="Calibri"/>
                <a:cs typeface="Calibri"/>
              </a:rPr>
              <a:t>York Business School, York St John University, Lord Mayor’s Walk, York, YO31 7EX.</a:t>
            </a:r>
          </a:p>
          <a:p>
            <a:r>
              <a:rPr lang="en-GB" dirty="0"/>
              <a:t> </a:t>
            </a:r>
          </a:p>
        </p:txBody>
      </p:sp>
    </p:spTree>
    <p:extLst>
      <p:ext uri="{BB962C8B-B14F-4D97-AF65-F5344CB8AC3E}">
        <p14:creationId xmlns:p14="http://schemas.microsoft.com/office/powerpoint/2010/main" val="2190663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D1C48-6725-22AE-DD99-781DB6FD4D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C6DF13-0D23-475C-AB3B-DEB25C6A1017}"/>
              </a:ext>
            </a:extLst>
          </p:cNvPr>
          <p:cNvSpPr>
            <a:spLocks noGrp="1"/>
          </p:cNvSpPr>
          <p:nvPr>
            <p:ph type="title"/>
          </p:nvPr>
        </p:nvSpPr>
        <p:spPr>
          <a:xfrm>
            <a:off x="380997" y="365126"/>
            <a:ext cx="11305147" cy="836354"/>
          </a:xfrm>
        </p:spPr>
        <p:txBody>
          <a:bodyPr/>
          <a:lstStyle/>
          <a:p>
            <a:r>
              <a:rPr lang="en-GB" sz="1800" b="1" dirty="0">
                <a:effectLst/>
                <a:latin typeface="Verdana" panose="020B0604030504040204" pitchFamily="34" charset="0"/>
                <a:ea typeface="Aptos"/>
                <a:cs typeface="Calibri" panose="020F0502020204030204" pitchFamily="34" charset="0"/>
              </a:rPr>
              <a:t>References</a:t>
            </a:r>
            <a:endParaRPr lang="en-US" dirty="0"/>
          </a:p>
        </p:txBody>
      </p:sp>
      <p:pic>
        <p:nvPicPr>
          <p:cNvPr id="5" name="Content Placeholder 4">
            <a:extLst>
              <a:ext uri="{FF2B5EF4-FFF2-40B4-BE49-F238E27FC236}">
                <a16:creationId xmlns:a16="http://schemas.microsoft.com/office/drawing/2014/main" id="{7C2A27DC-C0E1-EE7E-5A84-C70F7CFA0475}"/>
              </a:ext>
            </a:extLst>
          </p:cNvPr>
          <p:cNvPicPr>
            <a:picLocks noGrp="1" noChangeAspect="1"/>
          </p:cNvPicPr>
          <p:nvPr>
            <p:ph idx="1"/>
          </p:nvPr>
        </p:nvPicPr>
        <p:blipFill>
          <a:blip r:embed="rId3"/>
          <a:stretch>
            <a:fillRect/>
          </a:stretch>
        </p:blipFill>
        <p:spPr>
          <a:xfrm>
            <a:off x="9248775" y="5973431"/>
            <a:ext cx="2943225" cy="790575"/>
          </a:xfrm>
        </p:spPr>
      </p:pic>
      <p:sp>
        <p:nvSpPr>
          <p:cNvPr id="4" name="TextBox 3">
            <a:extLst>
              <a:ext uri="{FF2B5EF4-FFF2-40B4-BE49-F238E27FC236}">
                <a16:creationId xmlns:a16="http://schemas.microsoft.com/office/drawing/2014/main" id="{711F4D12-5FB8-E77E-9275-00CCC88C6AAF}"/>
              </a:ext>
            </a:extLst>
          </p:cNvPr>
          <p:cNvSpPr txBox="1"/>
          <p:nvPr/>
        </p:nvSpPr>
        <p:spPr>
          <a:xfrm>
            <a:off x="616688" y="948690"/>
            <a:ext cx="10430540" cy="6732997"/>
          </a:xfrm>
          <a:prstGeom prst="rect">
            <a:avLst/>
          </a:prstGeom>
          <a:noFill/>
        </p:spPr>
        <p:txBody>
          <a:bodyPr wrap="square" rtlCol="0">
            <a:spAutoFit/>
          </a:bodyPr>
          <a:lstStyle/>
          <a:p>
            <a:pPr marL="171450" indent="-171450">
              <a:buFont typeface="Arial" panose="020B0604020202020204" pitchFamily="34" charset="0"/>
              <a:buChar char="•"/>
            </a:pPr>
            <a:r>
              <a:rPr lang="en-GB" sz="1200" kern="100" dirty="0" err="1">
                <a:effectLst/>
                <a:ea typeface="Aptos"/>
                <a:cs typeface="Times New Roman" panose="02020603050405020304" pitchFamily="18" charset="0"/>
              </a:rPr>
              <a:t>Bian</a:t>
            </a:r>
            <a:r>
              <a:rPr lang="en-GB" sz="1200" kern="100" dirty="0">
                <a:effectLst/>
                <a:ea typeface="Aptos"/>
                <a:cs typeface="Times New Roman" panose="02020603050405020304" pitchFamily="18" charset="0"/>
              </a:rPr>
              <a:t>, X.Y. (2020) Employment mismatch from a distributive justice perspective. </a:t>
            </a:r>
            <a:r>
              <a:rPr lang="en-GB" sz="1200" i="1" kern="100" dirty="0">
                <a:effectLst/>
                <a:ea typeface="Aptos"/>
                <a:cs typeface="Times New Roman" panose="02020603050405020304" pitchFamily="18" charset="0"/>
              </a:rPr>
              <a:t>European Journal of Training and Development. </a:t>
            </a:r>
            <a:r>
              <a:rPr lang="en-GB" sz="1200" kern="100" dirty="0">
                <a:effectLst/>
                <a:ea typeface="Aptos"/>
                <a:cs typeface="Times New Roman" panose="02020603050405020304" pitchFamily="18" charset="0"/>
              </a:rPr>
              <a:t>44(8-9) 829-845 </a:t>
            </a:r>
          </a:p>
          <a:p>
            <a:pPr marL="171450" indent="-171450">
              <a:lnSpc>
                <a:spcPct val="107000"/>
              </a:lnSpc>
              <a:spcAft>
                <a:spcPts val="800"/>
              </a:spcAft>
              <a:buFont typeface="Arial" panose="020B0604020202020204" pitchFamily="34" charset="0"/>
              <a:buChar char="•"/>
            </a:pPr>
            <a:r>
              <a:rPr lang="en-GB" sz="1200" kern="100" dirty="0" err="1">
                <a:solidFill>
                  <a:srgbClr val="000000"/>
                </a:solidFill>
                <a:effectLst/>
                <a:ea typeface="Aptos"/>
                <a:cs typeface="Times New Roman" panose="02020603050405020304" pitchFamily="18" charset="0"/>
              </a:rPr>
              <a:t>Bohonos</a:t>
            </a:r>
            <a:r>
              <a:rPr lang="en-GB" sz="1200" kern="100" dirty="0">
                <a:solidFill>
                  <a:srgbClr val="000000"/>
                </a:solidFill>
                <a:effectLst/>
                <a:ea typeface="Aptos"/>
                <a:cs typeface="Times New Roman" panose="02020603050405020304" pitchFamily="18" charset="0"/>
              </a:rPr>
              <a:t>, J.W. (2019) Including Critical Whiteness Studies in the Critical Human Resource Development Family: A Proposed Theoretical Framework. </a:t>
            </a:r>
            <a:r>
              <a:rPr lang="en-GB" sz="1200" i="1" kern="100" dirty="0">
                <a:solidFill>
                  <a:srgbClr val="000000"/>
                </a:solidFill>
                <a:effectLst/>
                <a:ea typeface="Aptos"/>
                <a:cs typeface="Times New Roman" panose="02020603050405020304" pitchFamily="18" charset="0"/>
              </a:rPr>
              <a:t>Adult Education Quarterly.</a:t>
            </a:r>
            <a:r>
              <a:rPr lang="en-GB" sz="1200" kern="100" dirty="0">
                <a:solidFill>
                  <a:srgbClr val="000000"/>
                </a:solidFill>
                <a:effectLst/>
                <a:ea typeface="Aptos"/>
                <a:cs typeface="Times New Roman" panose="02020603050405020304" pitchFamily="18" charset="0"/>
              </a:rPr>
              <a:t> 69(4) pp315-337. </a:t>
            </a:r>
            <a:endParaRPr lang="en-GB" sz="1200" kern="100" dirty="0">
              <a:effectLst/>
              <a:ea typeface="Aptos"/>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kern="100" dirty="0" err="1">
                <a:solidFill>
                  <a:srgbClr val="000000"/>
                </a:solidFill>
                <a:effectLst/>
                <a:ea typeface="Aptos"/>
                <a:cs typeface="Times New Roman" panose="02020603050405020304" pitchFamily="18" charset="0"/>
              </a:rPr>
              <a:t>Bohonos</a:t>
            </a:r>
            <a:r>
              <a:rPr lang="en-GB" sz="1200" kern="100" dirty="0">
                <a:solidFill>
                  <a:srgbClr val="000000"/>
                </a:solidFill>
                <a:effectLst/>
                <a:ea typeface="Aptos"/>
                <a:cs typeface="Times New Roman" panose="02020603050405020304" pitchFamily="18" charset="0"/>
              </a:rPr>
              <a:t>, J.W. and James-</a:t>
            </a:r>
            <a:r>
              <a:rPr lang="en-GB" sz="1200" kern="100" dirty="0" err="1">
                <a:solidFill>
                  <a:srgbClr val="000000"/>
                </a:solidFill>
                <a:effectLst/>
                <a:ea typeface="Aptos"/>
                <a:cs typeface="Times New Roman" panose="02020603050405020304" pitchFamily="18" charset="0"/>
              </a:rPr>
              <a:t>Gallaway</a:t>
            </a:r>
            <a:r>
              <a:rPr lang="en-GB" sz="1200" kern="100" dirty="0">
                <a:solidFill>
                  <a:srgbClr val="000000"/>
                </a:solidFill>
                <a:effectLst/>
                <a:ea typeface="Aptos"/>
                <a:cs typeface="Times New Roman" panose="02020603050405020304" pitchFamily="18" charset="0"/>
              </a:rPr>
              <a:t>, A. (2022) Enslavement and the Foundations of Human Resource Development: Covert Learning, Consciousness Raising, and Resisting </a:t>
            </a:r>
            <a:r>
              <a:rPr lang="en-GB" sz="1200" kern="100" dirty="0" err="1">
                <a:solidFill>
                  <a:srgbClr val="000000"/>
                </a:solidFill>
                <a:effectLst/>
                <a:ea typeface="Aptos"/>
                <a:cs typeface="Times New Roman" panose="02020603050405020304" pitchFamily="18" charset="0"/>
              </a:rPr>
              <a:t>antiBlack</a:t>
            </a:r>
            <a:r>
              <a:rPr lang="en-GB" sz="1200" kern="100" dirty="0">
                <a:solidFill>
                  <a:srgbClr val="000000"/>
                </a:solidFill>
                <a:effectLst/>
                <a:ea typeface="Aptos"/>
                <a:cs typeface="Times New Roman" panose="02020603050405020304" pitchFamily="18" charset="0"/>
              </a:rPr>
              <a:t> Organizational Goals. </a:t>
            </a:r>
            <a:r>
              <a:rPr lang="en-GB" sz="1200" i="1" kern="100" dirty="0">
                <a:solidFill>
                  <a:srgbClr val="000000"/>
                </a:solidFill>
                <a:effectLst/>
                <a:ea typeface="Aptos"/>
                <a:cs typeface="Times New Roman" panose="02020603050405020304" pitchFamily="18" charset="0"/>
              </a:rPr>
              <a:t>Human Resource Development Review.  </a:t>
            </a:r>
            <a:r>
              <a:rPr lang="en-GB" sz="1200" kern="100" dirty="0">
                <a:solidFill>
                  <a:srgbClr val="000000"/>
                </a:solidFill>
                <a:effectLst/>
                <a:ea typeface="Aptos"/>
                <a:cs typeface="Times New Roman" panose="02020603050405020304" pitchFamily="18" charset="0"/>
              </a:rPr>
              <a:t>21(2) pp160-179 </a:t>
            </a:r>
          </a:p>
          <a:p>
            <a:pPr marL="171450" indent="-171450">
              <a:lnSpc>
                <a:spcPct val="107000"/>
              </a:lnSpc>
              <a:spcAft>
                <a:spcPts val="800"/>
              </a:spcAft>
              <a:buFont typeface="Arial" panose="020B0604020202020204" pitchFamily="34" charset="0"/>
              <a:buChar char="•"/>
            </a:pPr>
            <a:r>
              <a:rPr lang="en-GB" sz="1200" kern="100" dirty="0">
                <a:effectLst/>
                <a:ea typeface="Aptos"/>
                <a:cs typeface="Times New Roman" panose="02020603050405020304" pitchFamily="18" charset="0"/>
              </a:rPr>
              <a:t>Byrd, M.Y. (2018) Does HRD have a moral duty to respond to matters of social justice? </a:t>
            </a:r>
            <a:r>
              <a:rPr lang="en-GB" sz="1200" i="1" kern="100" dirty="0">
                <a:effectLst/>
                <a:ea typeface="Aptos"/>
                <a:cs typeface="Times New Roman" panose="02020603050405020304" pitchFamily="18" charset="0"/>
              </a:rPr>
              <a:t>Human Resource Development International. </a:t>
            </a:r>
            <a:r>
              <a:rPr lang="en-GB" sz="1200" kern="100" dirty="0">
                <a:effectLst/>
                <a:ea typeface="Aptos"/>
                <a:cs typeface="Times New Roman" panose="02020603050405020304" pitchFamily="18" charset="0"/>
              </a:rPr>
              <a:t>21(1) 3-11 </a:t>
            </a:r>
          </a:p>
          <a:p>
            <a:pPr marL="171450" indent="-171450">
              <a:lnSpc>
                <a:spcPct val="107000"/>
              </a:lnSpc>
              <a:spcAft>
                <a:spcPts val="800"/>
              </a:spcAft>
              <a:buFont typeface="Arial" panose="020B0604020202020204" pitchFamily="34" charset="0"/>
              <a:buChar char="•"/>
            </a:pPr>
            <a:r>
              <a:rPr lang="en-GB" sz="1200" kern="100" dirty="0">
                <a:effectLst/>
                <a:ea typeface="Aptos"/>
                <a:cs typeface="Times New Roman" panose="02020603050405020304" pitchFamily="18" charset="0"/>
              </a:rPr>
              <a:t>Byrd, M.Y. and Sparkman, T.E. (2022) Reconciling the Business Case and the Social Justice Case for Diversity: A model of Human Relations. </a:t>
            </a:r>
            <a:r>
              <a:rPr lang="en-GB" sz="1200" i="1" kern="100" dirty="0">
                <a:effectLst/>
                <a:ea typeface="Aptos"/>
                <a:cs typeface="Times New Roman" panose="02020603050405020304" pitchFamily="18" charset="0"/>
              </a:rPr>
              <a:t>Human Resource Development Review. </a:t>
            </a:r>
            <a:r>
              <a:rPr lang="en-GB" sz="1200" kern="100" dirty="0">
                <a:effectLst/>
                <a:ea typeface="Aptos"/>
                <a:cs typeface="Times New Roman" panose="02020603050405020304" pitchFamily="18" charset="0"/>
              </a:rPr>
              <a:t>2(1) 75-100</a:t>
            </a:r>
            <a:r>
              <a:rPr lang="en-GB" sz="1200" i="1" kern="100" dirty="0">
                <a:effectLst/>
                <a:ea typeface="Aptos"/>
                <a:cs typeface="Times New Roman" panose="02020603050405020304" pitchFamily="18" charset="0"/>
              </a:rPr>
              <a:t>  </a:t>
            </a:r>
            <a:endParaRPr lang="en-GB" sz="1200" kern="100" dirty="0">
              <a:effectLst/>
              <a:ea typeface="Aptos"/>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kern="100" dirty="0">
                <a:effectLst/>
                <a:ea typeface="Aptos"/>
                <a:cs typeface="Times New Roman" panose="02020603050405020304" pitchFamily="18" charset="0"/>
              </a:rPr>
              <a:t>Coombes, P. (2024). Systematic Review Research in Marketing Scholarship: Optimizing Rigor. </a:t>
            </a:r>
            <a:r>
              <a:rPr lang="en-GB" sz="1200" i="1" kern="100" dirty="0">
                <a:effectLst/>
                <a:ea typeface="Aptos"/>
                <a:cs typeface="Times New Roman" panose="02020603050405020304" pitchFamily="18" charset="0"/>
              </a:rPr>
              <a:t>International Journal of Market Research</a:t>
            </a:r>
            <a:r>
              <a:rPr lang="en-GB" sz="1200" kern="100" dirty="0">
                <a:effectLst/>
                <a:ea typeface="Aptos"/>
                <a:cs typeface="Times New Roman" panose="02020603050405020304" pitchFamily="18" charset="0"/>
              </a:rPr>
              <a:t>, 66(6), 687-693. </a:t>
            </a:r>
          </a:p>
          <a:p>
            <a:pPr marL="171450" indent="-171450">
              <a:lnSpc>
                <a:spcPct val="107000"/>
              </a:lnSpc>
              <a:spcAft>
                <a:spcPts val="800"/>
              </a:spcAft>
              <a:buFont typeface="Arial" panose="020B0604020202020204" pitchFamily="34" charset="0"/>
              <a:buChar char="•"/>
            </a:pPr>
            <a:r>
              <a:rPr lang="en-GB" sz="1200" kern="100" dirty="0" err="1">
                <a:solidFill>
                  <a:srgbClr val="000000"/>
                </a:solidFill>
                <a:effectLst/>
                <a:ea typeface="Aptos"/>
                <a:cs typeface="Times New Roman" panose="02020603050405020304" pitchFamily="18" charset="0"/>
              </a:rPr>
              <a:t>Grenier</a:t>
            </a:r>
            <a:r>
              <a:rPr lang="en-GB" sz="1200" kern="100" dirty="0">
                <a:solidFill>
                  <a:srgbClr val="000000"/>
                </a:solidFill>
                <a:effectLst/>
                <a:ea typeface="Aptos"/>
                <a:cs typeface="Times New Roman" panose="02020603050405020304" pitchFamily="18" charset="0"/>
              </a:rPr>
              <a:t>, R.S., Callahan, J.L., </a:t>
            </a:r>
            <a:r>
              <a:rPr lang="en-GB" sz="1200" kern="100" dirty="0" err="1">
                <a:solidFill>
                  <a:srgbClr val="000000"/>
                </a:solidFill>
                <a:effectLst/>
                <a:ea typeface="Aptos"/>
                <a:cs typeface="Times New Roman" panose="02020603050405020304" pitchFamily="18" charset="0"/>
              </a:rPr>
              <a:t>Kaeppel</a:t>
            </a:r>
            <a:r>
              <a:rPr lang="en-GB" sz="1200" kern="100" dirty="0">
                <a:solidFill>
                  <a:srgbClr val="000000"/>
                </a:solidFill>
                <a:effectLst/>
                <a:ea typeface="Aptos"/>
                <a:cs typeface="Times New Roman" panose="02020603050405020304" pitchFamily="18" charset="0"/>
              </a:rPr>
              <a:t>, K. and Elliott, C. (2022) Advancing book clubs as non-formal learning to facilitate critical public pedagogy in organizations. </a:t>
            </a:r>
            <a:r>
              <a:rPr lang="en-GB" sz="1200" i="1" kern="100" dirty="0">
                <a:solidFill>
                  <a:srgbClr val="000000"/>
                </a:solidFill>
                <a:effectLst/>
                <a:ea typeface="Aptos"/>
                <a:cs typeface="Times New Roman" panose="02020603050405020304" pitchFamily="18" charset="0"/>
              </a:rPr>
              <a:t>Management Learning.</a:t>
            </a:r>
            <a:r>
              <a:rPr lang="en-GB" sz="1200" kern="100" dirty="0">
                <a:solidFill>
                  <a:srgbClr val="000000"/>
                </a:solidFill>
                <a:effectLst/>
                <a:ea typeface="Aptos"/>
                <a:cs typeface="Times New Roman" panose="02020603050405020304" pitchFamily="18" charset="0"/>
              </a:rPr>
              <a:t>53(3) pp483-501.</a:t>
            </a:r>
            <a:r>
              <a:rPr lang="en-GB" sz="1200" i="1" kern="100" dirty="0">
                <a:solidFill>
                  <a:srgbClr val="000000"/>
                </a:solidFill>
                <a:effectLst/>
                <a:ea typeface="Aptos"/>
                <a:cs typeface="Times New Roman" panose="02020603050405020304" pitchFamily="18" charset="0"/>
              </a:rPr>
              <a:t> </a:t>
            </a:r>
            <a:endParaRPr lang="en-GB" sz="1200" kern="100" dirty="0">
              <a:effectLst/>
              <a:ea typeface="Aptos"/>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kern="100" dirty="0">
                <a:solidFill>
                  <a:srgbClr val="000000"/>
                </a:solidFill>
                <a:effectLst/>
                <a:ea typeface="Aptos"/>
                <a:cs typeface="Times New Roman" panose="02020603050405020304" pitchFamily="18" charset="0"/>
              </a:rPr>
              <a:t>Kwon, C.K. (2024)  </a:t>
            </a:r>
            <a:r>
              <a:rPr lang="en-GB" sz="1200" kern="100" dirty="0">
                <a:effectLst/>
                <a:ea typeface="Aptos"/>
                <a:cs typeface="Times New Roman" panose="02020603050405020304" pitchFamily="18" charset="0"/>
              </a:rPr>
              <a:t>Resistance from the margin: An autoethnographic account of academic ableism. </a:t>
            </a:r>
            <a:r>
              <a:rPr lang="en-GB" sz="1200" i="1" kern="100" dirty="0">
                <a:solidFill>
                  <a:srgbClr val="000000"/>
                </a:solidFill>
                <a:effectLst/>
                <a:ea typeface="Aptos"/>
                <a:cs typeface="Times New Roman" panose="02020603050405020304" pitchFamily="18" charset="0"/>
              </a:rPr>
              <a:t>Human Resource Development Quarterly</a:t>
            </a:r>
            <a:r>
              <a:rPr lang="en-GB" sz="1200" kern="100" dirty="0">
                <a:solidFill>
                  <a:srgbClr val="000000"/>
                </a:solidFill>
                <a:effectLst/>
                <a:ea typeface="Aptos"/>
                <a:cs typeface="Times New Roman" panose="02020603050405020304" pitchFamily="18" charset="0"/>
              </a:rPr>
              <a:t>. 35(1) pp89-107. DOI: </a:t>
            </a:r>
            <a:r>
              <a:rPr lang="en-GB" sz="1200" kern="100" dirty="0">
                <a:effectLst/>
                <a:ea typeface="Aptos"/>
                <a:cs typeface="Times New Roman" panose="02020603050405020304" pitchFamily="18" charset="0"/>
              </a:rPr>
              <a:t>10.1002/hrdq.21498</a:t>
            </a:r>
          </a:p>
          <a:p>
            <a:pPr marL="171450" indent="-171450">
              <a:lnSpc>
                <a:spcPct val="107000"/>
              </a:lnSpc>
              <a:spcAft>
                <a:spcPts val="800"/>
              </a:spcAft>
              <a:buFont typeface="Arial" panose="020B0604020202020204" pitchFamily="34" charset="0"/>
              <a:buChar char="•"/>
            </a:pPr>
            <a:r>
              <a:rPr lang="en-GB" sz="1200" kern="100" dirty="0">
                <a:solidFill>
                  <a:srgbClr val="000000"/>
                </a:solidFill>
                <a:effectLst/>
                <a:ea typeface="Aptos"/>
                <a:cs typeface="Times New Roman" panose="02020603050405020304" pitchFamily="18" charset="0"/>
              </a:rPr>
              <a:t>Kwon, C.K. and Archer, M. (2022) Conceptualizing the Marginalization Experiences of People with Disabilities in Organizations Using an Ableism Lens. </a:t>
            </a:r>
            <a:r>
              <a:rPr lang="en-GB" sz="1200" i="1" kern="100" dirty="0">
                <a:solidFill>
                  <a:srgbClr val="000000"/>
                </a:solidFill>
                <a:effectLst/>
                <a:ea typeface="Aptos"/>
                <a:cs typeface="Times New Roman" panose="02020603050405020304" pitchFamily="18" charset="0"/>
              </a:rPr>
              <a:t>Human Resource Development Review. </a:t>
            </a:r>
            <a:r>
              <a:rPr lang="en-GB" sz="1200" kern="100" dirty="0">
                <a:solidFill>
                  <a:srgbClr val="000000"/>
                </a:solidFill>
                <a:effectLst/>
                <a:ea typeface="Aptos"/>
                <a:cs typeface="Times New Roman" panose="02020603050405020304" pitchFamily="18" charset="0"/>
              </a:rPr>
              <a:t>21(3) pp324-351. </a:t>
            </a:r>
            <a:endParaRPr lang="en-GB" sz="1200" kern="100" dirty="0">
              <a:effectLst/>
              <a:ea typeface="Aptos"/>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kern="100" dirty="0">
                <a:solidFill>
                  <a:srgbClr val="000000"/>
                </a:solidFill>
                <a:effectLst/>
                <a:ea typeface="Aptos"/>
                <a:cs typeface="Times New Roman" panose="02020603050405020304" pitchFamily="18" charset="0"/>
              </a:rPr>
              <a:t>Kwon, C.K. and Kwon, K. (2024) A conceptual framework for practicing inclusive dialogic organization development in times of uncertainty and complexity. </a:t>
            </a:r>
            <a:r>
              <a:rPr lang="en-GB" sz="1200" i="1" kern="100" dirty="0">
                <a:solidFill>
                  <a:srgbClr val="000000"/>
                </a:solidFill>
                <a:effectLst/>
                <a:ea typeface="Aptos"/>
                <a:cs typeface="Times New Roman" panose="02020603050405020304" pitchFamily="18" charset="0"/>
              </a:rPr>
              <a:t>European Journal of Training and Development.  </a:t>
            </a:r>
            <a:r>
              <a:rPr lang="en-GB" sz="1200" kern="100" dirty="0">
                <a:solidFill>
                  <a:srgbClr val="000000"/>
                </a:solidFill>
                <a:effectLst/>
                <a:ea typeface="Aptos"/>
                <a:cs typeface="Times New Roman" panose="02020603050405020304" pitchFamily="18" charset="0"/>
              </a:rPr>
              <a:t>48(5/6) pp592-608 </a:t>
            </a:r>
          </a:p>
          <a:p>
            <a:pPr marL="171450" indent="-171450">
              <a:lnSpc>
                <a:spcPct val="107000"/>
              </a:lnSpc>
              <a:spcAft>
                <a:spcPts val="800"/>
              </a:spcAft>
              <a:buFont typeface="Arial" panose="020B0604020202020204" pitchFamily="34" charset="0"/>
              <a:buChar char="•"/>
            </a:pPr>
            <a:r>
              <a:rPr lang="en-GB" sz="1200" kern="100" dirty="0">
                <a:effectLst/>
                <a:ea typeface="Aptos"/>
                <a:cs typeface="Calibri" panose="020F0502020204030204" pitchFamily="34" charset="0"/>
              </a:rPr>
              <a:t>Passas, I. (2024) Bibliometric Analysis: The Main Steps. </a:t>
            </a:r>
            <a:r>
              <a:rPr lang="en-GB" sz="1200" i="1" kern="100" dirty="0" err="1">
                <a:effectLst/>
                <a:ea typeface="Aptos"/>
                <a:cs typeface="Calibri" panose="020F0502020204030204" pitchFamily="34" charset="0"/>
              </a:rPr>
              <a:t>Encyclopedia</a:t>
            </a:r>
            <a:r>
              <a:rPr lang="en-GB" sz="1200" kern="100" dirty="0">
                <a:effectLst/>
                <a:ea typeface="Aptos"/>
                <a:cs typeface="Calibri" panose="020F0502020204030204" pitchFamily="34" charset="0"/>
              </a:rPr>
              <a:t>, 4(2), 1014-1025.</a:t>
            </a:r>
            <a:endParaRPr lang="en-GB" sz="1200" kern="100" dirty="0">
              <a:effectLst/>
              <a:ea typeface="Aptos"/>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kern="100" dirty="0">
                <a:solidFill>
                  <a:srgbClr val="000000"/>
                </a:solidFill>
                <a:effectLst/>
                <a:ea typeface="Aptos"/>
                <a:cs typeface="Times New Roman" panose="02020603050405020304" pitchFamily="18" charset="0"/>
              </a:rPr>
              <a:t>Salcedo, A., Williams, P., Elias, S., Valencia, M. and Perez, J. (2022) Future direction in HRD: the potential of testimonio as an approach to perturb the dominant practices in the workplace. </a:t>
            </a:r>
            <a:r>
              <a:rPr lang="en-GB" sz="1200" i="1" kern="100" dirty="0">
                <a:solidFill>
                  <a:srgbClr val="000000"/>
                </a:solidFill>
                <a:effectLst/>
                <a:ea typeface="Aptos"/>
                <a:cs typeface="Times New Roman" panose="02020603050405020304" pitchFamily="18" charset="0"/>
              </a:rPr>
              <a:t>European Journal of Training and Development.  </a:t>
            </a:r>
            <a:r>
              <a:rPr lang="en-GB" sz="1200" kern="100" dirty="0">
                <a:solidFill>
                  <a:srgbClr val="000000"/>
                </a:solidFill>
                <a:effectLst/>
                <a:ea typeface="Aptos"/>
                <a:cs typeface="Times New Roman" panose="02020603050405020304" pitchFamily="18" charset="0"/>
              </a:rPr>
              <a:t>46(7/8) pp727-739. DOI: </a:t>
            </a:r>
            <a:r>
              <a:rPr lang="en-GB" sz="1200" kern="100" dirty="0">
                <a:effectLst/>
                <a:ea typeface="Aptos"/>
                <a:cs typeface="Times New Roman" panose="02020603050405020304" pitchFamily="18" charset="0"/>
              </a:rPr>
              <a:t>10.1108/EJTD-07-2021-0109</a:t>
            </a:r>
          </a:p>
          <a:p>
            <a:pPr marL="171450" indent="-171450">
              <a:lnSpc>
                <a:spcPct val="107000"/>
              </a:lnSpc>
              <a:spcAft>
                <a:spcPts val="800"/>
              </a:spcAft>
              <a:buFont typeface="Arial" panose="020B0604020202020204" pitchFamily="34" charset="0"/>
              <a:buChar char="•"/>
            </a:pPr>
            <a:r>
              <a:rPr lang="en-GB" sz="1200" kern="100" dirty="0">
                <a:solidFill>
                  <a:srgbClr val="000000"/>
                </a:solidFill>
                <a:effectLst/>
                <a:ea typeface="Aptos"/>
                <a:cs typeface="Times New Roman" panose="02020603050405020304" pitchFamily="18" charset="0"/>
              </a:rPr>
              <a:t>Trivedi, C. and Ray, S.M. (2024) Equity, Empowerment, and Social Justice: Social Entrepreneurship for Formerly Incarcerated Individuals. </a:t>
            </a:r>
            <a:r>
              <a:rPr lang="en-GB" sz="1200" i="1" kern="100" dirty="0">
                <a:solidFill>
                  <a:srgbClr val="000000"/>
                </a:solidFill>
                <a:effectLst/>
                <a:ea typeface="Aptos"/>
                <a:cs typeface="Times New Roman" panose="02020603050405020304" pitchFamily="18" charset="0"/>
              </a:rPr>
              <a:t>New Horizons in Adult Education and Human Resource Development. </a:t>
            </a:r>
            <a:r>
              <a:rPr lang="en-GB" sz="1200" kern="100" dirty="0">
                <a:solidFill>
                  <a:srgbClr val="000000"/>
                </a:solidFill>
                <a:effectLst/>
                <a:ea typeface="Aptos"/>
                <a:cs typeface="Times New Roman" panose="02020603050405020304" pitchFamily="18" charset="0"/>
              </a:rPr>
              <a:t>36(1) pp48-64.  </a:t>
            </a:r>
            <a:endParaRPr lang="en-GB" sz="1200" kern="100" dirty="0">
              <a:effectLst/>
              <a:ea typeface="Aptos"/>
              <a:cs typeface="Times New Roman" panose="02020603050405020304" pitchFamily="18" charset="0"/>
            </a:endParaRPr>
          </a:p>
          <a:p>
            <a:pPr marL="457200" indent="-457200">
              <a:lnSpc>
                <a:spcPct val="107000"/>
              </a:lnSpc>
              <a:spcAft>
                <a:spcPts val="800"/>
              </a:spcAft>
            </a:pPr>
            <a:endParaRPr lang="en-GB" sz="1800" kern="100" dirty="0">
              <a:effectLst/>
              <a:latin typeface="Aptos"/>
              <a:ea typeface="Aptos"/>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endParaRPr lang="en-GB" sz="1800" kern="100" dirty="0">
              <a:effectLst/>
              <a:latin typeface="Aptos"/>
              <a:ea typeface="Aptos"/>
              <a:cs typeface="Times New Roman" panose="02020603050405020304" pitchFamily="18" charset="0"/>
            </a:endParaRPr>
          </a:p>
          <a:p>
            <a:pPr marL="285750" indent="-285750">
              <a:buFont typeface="Arial" panose="020B0604020202020204" pitchFamily="34" charset="0"/>
              <a:buChar char="•"/>
            </a:pPr>
            <a:endParaRPr lang="en-GB" sz="18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655040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B089-F173-BC47-9A5A-697C2579A0D7}"/>
              </a:ext>
            </a:extLst>
          </p:cNvPr>
          <p:cNvSpPr>
            <a:spLocks noGrp="1"/>
          </p:cNvSpPr>
          <p:nvPr>
            <p:ph type="title"/>
          </p:nvPr>
        </p:nvSpPr>
        <p:spPr>
          <a:xfrm>
            <a:off x="509013" y="253014"/>
            <a:ext cx="5096259" cy="1325563"/>
          </a:xfrm>
        </p:spPr>
        <p:txBody>
          <a:bodyPr/>
          <a:lstStyle/>
          <a:p>
            <a:r>
              <a:rPr lang="en-US"/>
              <a:t>Agenda</a:t>
            </a:r>
          </a:p>
        </p:txBody>
      </p:sp>
      <p:sp>
        <p:nvSpPr>
          <p:cNvPr id="3" name="Content Placeholder 2">
            <a:extLst>
              <a:ext uri="{FF2B5EF4-FFF2-40B4-BE49-F238E27FC236}">
                <a16:creationId xmlns:a16="http://schemas.microsoft.com/office/drawing/2014/main" id="{AF30A335-42A0-FB42-8E48-908516120A21}"/>
              </a:ext>
            </a:extLst>
          </p:cNvPr>
          <p:cNvSpPr>
            <a:spLocks noGrp="1"/>
          </p:cNvSpPr>
          <p:nvPr>
            <p:ph idx="1"/>
          </p:nvPr>
        </p:nvSpPr>
        <p:spPr>
          <a:xfrm>
            <a:off x="509013" y="1247364"/>
            <a:ext cx="8022425" cy="5011393"/>
          </a:xfrm>
        </p:spPr>
        <p:txBody>
          <a:bodyPr vert="horz" lIns="91440" tIns="45720" rIns="91440" bIns="45720" rtlCol="0" anchor="t">
            <a:normAutofit/>
          </a:bodyPr>
          <a:lstStyle/>
          <a:p>
            <a:r>
              <a:rPr lang="en-GB" dirty="0"/>
              <a:t>Rationale for the study</a:t>
            </a:r>
          </a:p>
          <a:p>
            <a:r>
              <a:rPr lang="en-GB" dirty="0"/>
              <a:t>Key literature</a:t>
            </a:r>
          </a:p>
          <a:p>
            <a:r>
              <a:rPr lang="en-GB" dirty="0"/>
              <a:t>Methodology</a:t>
            </a:r>
          </a:p>
          <a:p>
            <a:pPr lvl="1"/>
            <a:r>
              <a:rPr lang="en-GB" dirty="0"/>
              <a:t>Bibliometric Analysis</a:t>
            </a:r>
          </a:p>
          <a:p>
            <a:r>
              <a:rPr lang="en-GB" dirty="0"/>
              <a:t>Key Findings</a:t>
            </a:r>
          </a:p>
          <a:p>
            <a:r>
              <a:rPr lang="en-GB" dirty="0"/>
              <a:t>Research Opportunities and directions</a:t>
            </a:r>
          </a:p>
        </p:txBody>
      </p:sp>
      <p:pic>
        <p:nvPicPr>
          <p:cNvPr id="6" name="Content Placeholder 4">
            <a:extLst>
              <a:ext uri="{FF2B5EF4-FFF2-40B4-BE49-F238E27FC236}">
                <a16:creationId xmlns:a16="http://schemas.microsoft.com/office/drawing/2014/main" id="{2BD4A81E-BB2D-41A1-BDE6-1D97988C3EA5}"/>
              </a:ext>
            </a:extLst>
          </p:cNvPr>
          <p:cNvPicPr>
            <a:picLocks noChangeAspect="1"/>
          </p:cNvPicPr>
          <p:nvPr/>
        </p:nvPicPr>
        <p:blipFill>
          <a:blip r:embed="rId3"/>
          <a:stretch>
            <a:fillRect/>
          </a:stretch>
        </p:blipFill>
        <p:spPr>
          <a:xfrm>
            <a:off x="349324" y="5814411"/>
            <a:ext cx="2943225" cy="790575"/>
          </a:xfrm>
          <a:prstGeom prst="rect">
            <a:avLst/>
          </a:prstGeom>
        </p:spPr>
      </p:pic>
    </p:spTree>
    <p:extLst>
      <p:ext uri="{BB962C8B-B14F-4D97-AF65-F5344CB8AC3E}">
        <p14:creationId xmlns:p14="http://schemas.microsoft.com/office/powerpoint/2010/main" val="1058437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E474-B912-6CCA-B5FF-DA58C54B9A42}"/>
              </a:ext>
            </a:extLst>
          </p:cNvPr>
          <p:cNvSpPr>
            <a:spLocks noGrp="1"/>
          </p:cNvSpPr>
          <p:nvPr>
            <p:ph type="title"/>
          </p:nvPr>
        </p:nvSpPr>
        <p:spPr>
          <a:xfrm>
            <a:off x="380997" y="365126"/>
            <a:ext cx="11305147" cy="836354"/>
          </a:xfrm>
        </p:spPr>
        <p:txBody>
          <a:bodyPr/>
          <a:lstStyle/>
          <a:p>
            <a:r>
              <a:rPr lang="en-US" dirty="0"/>
              <a:t>Rationale and Research Questions</a:t>
            </a:r>
          </a:p>
        </p:txBody>
      </p:sp>
      <p:pic>
        <p:nvPicPr>
          <p:cNvPr id="5" name="Content Placeholder 4">
            <a:extLst>
              <a:ext uri="{FF2B5EF4-FFF2-40B4-BE49-F238E27FC236}">
                <a16:creationId xmlns:a16="http://schemas.microsoft.com/office/drawing/2014/main" id="{F0BB9C44-4565-4673-AC20-61D12FA7CC29}"/>
              </a:ext>
            </a:extLst>
          </p:cNvPr>
          <p:cNvPicPr>
            <a:picLocks noGrp="1" noChangeAspect="1"/>
          </p:cNvPicPr>
          <p:nvPr>
            <p:ph idx="1"/>
          </p:nvPr>
        </p:nvPicPr>
        <p:blipFill>
          <a:blip r:embed="rId4"/>
          <a:stretch>
            <a:fillRect/>
          </a:stretch>
        </p:blipFill>
        <p:spPr>
          <a:xfrm>
            <a:off x="9248775" y="5973431"/>
            <a:ext cx="2943225" cy="790575"/>
          </a:xfrm>
        </p:spPr>
      </p:pic>
      <p:sp>
        <p:nvSpPr>
          <p:cNvPr id="4" name="TextBox 3">
            <a:extLst>
              <a:ext uri="{FF2B5EF4-FFF2-40B4-BE49-F238E27FC236}">
                <a16:creationId xmlns:a16="http://schemas.microsoft.com/office/drawing/2014/main" id="{852E30A9-5127-47F2-89B0-E5E27FE989A4}"/>
              </a:ext>
            </a:extLst>
          </p:cNvPr>
          <p:cNvSpPr txBox="1"/>
          <p:nvPr/>
        </p:nvSpPr>
        <p:spPr>
          <a:xfrm>
            <a:off x="574158" y="1351508"/>
            <a:ext cx="10430540" cy="5976380"/>
          </a:xfrm>
          <a:prstGeom prst="rect">
            <a:avLst/>
          </a:prstGeom>
          <a:noFill/>
        </p:spPr>
        <p:txBody>
          <a:bodyPr wrap="square" rtlCol="0">
            <a:spAutoFit/>
          </a:bodyPr>
          <a:lstStyle/>
          <a:p>
            <a:pPr marL="457200" indent="-457200">
              <a:lnSpc>
                <a:spcPct val="107000"/>
              </a:lnSpc>
              <a:spcAft>
                <a:spcPts val="800"/>
              </a:spcAft>
              <a:buFont typeface="Arial" panose="020B0604020202020204" pitchFamily="34" charset="0"/>
              <a:buChar char="•"/>
            </a:pPr>
            <a:r>
              <a:rPr lang="en-GB" sz="1800" kern="100" dirty="0">
                <a:effectLst/>
                <a:latin typeface="Verdana" panose="020B0604030504040204" pitchFamily="34" charset="0"/>
                <a:ea typeface="Aptos"/>
                <a:cs typeface="Times New Roman" panose="02020603050405020304" pitchFamily="18" charset="0"/>
              </a:rPr>
              <a:t>Byrd, M.Y. (2018) Does HRD have a moral duty to respond to matters of social justice? </a:t>
            </a:r>
            <a:r>
              <a:rPr lang="en-GB" sz="1800" i="1" kern="100" dirty="0">
                <a:effectLst/>
                <a:latin typeface="Verdana" panose="020B0604030504040204" pitchFamily="34" charset="0"/>
                <a:ea typeface="Aptos"/>
                <a:cs typeface="Times New Roman" panose="02020603050405020304" pitchFamily="18" charset="0"/>
              </a:rPr>
              <a:t>Human Resource Development International. </a:t>
            </a:r>
            <a:r>
              <a:rPr lang="en-GB" sz="1800" kern="100" dirty="0">
                <a:effectLst/>
                <a:latin typeface="Verdana" panose="020B0604030504040204" pitchFamily="34" charset="0"/>
                <a:ea typeface="Aptos"/>
                <a:cs typeface="Times New Roman" panose="02020603050405020304" pitchFamily="18" charset="0"/>
              </a:rPr>
              <a:t>21(1) 3-11 </a:t>
            </a:r>
          </a:p>
          <a:p>
            <a:pPr marL="457200" indent="-457200">
              <a:lnSpc>
                <a:spcPct val="107000"/>
              </a:lnSpc>
              <a:spcAft>
                <a:spcPts val="800"/>
              </a:spcAft>
              <a:buFont typeface="Arial" panose="020B0604020202020204" pitchFamily="34" charset="0"/>
              <a:buChar char="•"/>
            </a:pPr>
            <a:endParaRPr lang="en-GB" sz="1800" dirty="0">
              <a:effectLst/>
              <a:latin typeface="Verdana" panose="020B0604030504040204" pitchFamily="34" charset="0"/>
              <a:ea typeface="Aptos"/>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GB" sz="1800" dirty="0">
                <a:effectLst/>
                <a:latin typeface="Verdana" panose="020B0604030504040204" pitchFamily="34" charset="0"/>
                <a:ea typeface="Aptos"/>
                <a:cs typeface="Times New Roman" panose="02020603050405020304" pitchFamily="18" charset="0"/>
              </a:rPr>
              <a:t>Organisations are prone to manifestations of social injustice (</a:t>
            </a:r>
            <a:r>
              <a:rPr lang="en-GB" sz="1800" dirty="0" err="1">
                <a:effectLst/>
                <a:latin typeface="Verdana" panose="020B0604030504040204" pitchFamily="34" charset="0"/>
                <a:ea typeface="Aptos"/>
                <a:cs typeface="Times New Roman" panose="02020603050405020304" pitchFamily="18" charset="0"/>
              </a:rPr>
              <a:t>Bian</a:t>
            </a:r>
            <a:r>
              <a:rPr lang="en-GB" sz="1800" dirty="0">
                <a:effectLst/>
                <a:latin typeface="Verdana" panose="020B0604030504040204" pitchFamily="34" charset="0"/>
                <a:ea typeface="Aptos"/>
                <a:cs typeface="Times New Roman" panose="02020603050405020304" pitchFamily="18" charset="0"/>
              </a:rPr>
              <a:t>, 2020)</a:t>
            </a:r>
          </a:p>
          <a:p>
            <a:pPr marL="457200" indent="-457200">
              <a:lnSpc>
                <a:spcPct val="107000"/>
              </a:lnSpc>
              <a:spcAft>
                <a:spcPts val="800"/>
              </a:spcAft>
              <a:buFont typeface="Arial" panose="020B0604020202020204" pitchFamily="34" charset="0"/>
              <a:buChar char="•"/>
            </a:pPr>
            <a:r>
              <a:rPr lang="en-GB" sz="1800" kern="100" dirty="0">
                <a:effectLst/>
                <a:latin typeface="Verdana" panose="020B0604030504040204" pitchFamily="34" charset="0"/>
                <a:ea typeface="Aptos"/>
                <a:cs typeface="Times New Roman" panose="02020603050405020304" pitchFamily="18" charset="0"/>
              </a:rPr>
              <a:t>Both a social justice case and a business case for diversity (</a:t>
            </a:r>
            <a:r>
              <a:rPr lang="en-GB" sz="1800" dirty="0">
                <a:effectLst/>
                <a:latin typeface="Verdana" panose="020B0604030504040204" pitchFamily="34" charset="0"/>
                <a:ea typeface="Aptos"/>
                <a:cs typeface="Times New Roman" panose="02020603050405020304" pitchFamily="18" charset="0"/>
              </a:rPr>
              <a:t>Byrd and Sparkman, 2022) </a:t>
            </a:r>
          </a:p>
          <a:p>
            <a:pPr marL="457200" indent="-457200">
              <a:lnSpc>
                <a:spcPct val="107000"/>
              </a:lnSpc>
              <a:spcAft>
                <a:spcPts val="800"/>
              </a:spcAft>
              <a:buFont typeface="Arial" panose="020B0604020202020204" pitchFamily="34" charset="0"/>
              <a:buChar char="•"/>
            </a:pPr>
            <a:r>
              <a:rPr lang="en-GB" sz="1800" dirty="0">
                <a:effectLst/>
                <a:latin typeface="Verdana" panose="020B0604030504040204" pitchFamily="34" charset="0"/>
                <a:ea typeface="Aptos"/>
                <a:cs typeface="Times New Roman" panose="02020603050405020304" pitchFamily="18" charset="0"/>
              </a:rPr>
              <a:t>a need to embed it into HRD education</a:t>
            </a:r>
            <a:r>
              <a:rPr lang="en-GB" dirty="0">
                <a:latin typeface="Verdana" panose="020B0604030504040204" pitchFamily="34" charset="0"/>
                <a:ea typeface="Aptos"/>
                <a:cs typeface="Times New Roman" panose="02020603050405020304" pitchFamily="18" charset="0"/>
              </a:rPr>
              <a:t> (</a:t>
            </a:r>
            <a:r>
              <a:rPr lang="en-GB" sz="1800" dirty="0" err="1">
                <a:effectLst/>
                <a:latin typeface="Verdana" panose="020B0604030504040204" pitchFamily="34" charset="0"/>
                <a:ea typeface="Aptos"/>
                <a:cs typeface="Times New Roman" panose="02020603050405020304" pitchFamily="18" charset="0"/>
              </a:rPr>
              <a:t>Bohonos</a:t>
            </a:r>
            <a:r>
              <a:rPr lang="en-GB" sz="1800" dirty="0">
                <a:effectLst/>
                <a:latin typeface="Verdana" panose="020B0604030504040204" pitchFamily="34" charset="0"/>
                <a:ea typeface="Aptos"/>
                <a:cs typeface="Times New Roman" panose="02020603050405020304" pitchFamily="18" charset="0"/>
              </a:rPr>
              <a:t> et al., 2019) </a:t>
            </a:r>
            <a:endParaRPr lang="en-GB" sz="1800" kern="100" dirty="0">
              <a:effectLst/>
              <a:latin typeface="Verdana" panose="020B0604030504040204" pitchFamily="34" charset="0"/>
              <a:ea typeface="Aptos"/>
              <a:cs typeface="Times New Roman" panose="02020603050405020304" pitchFamily="18" charset="0"/>
            </a:endParaRPr>
          </a:p>
          <a:p>
            <a:pPr marL="285750" indent="-285750">
              <a:buFont typeface="Arial" panose="020B0604020202020204" pitchFamily="34" charset="0"/>
              <a:buChar char="•"/>
            </a:pPr>
            <a:endParaRPr lang="en-GB" sz="2400" dirty="0">
              <a:latin typeface="Verdana" panose="020B0604030504040204" pitchFamily="34" charset="0"/>
              <a:cs typeface="Times New Roman" panose="02020603050405020304" pitchFamily="18" charset="0"/>
            </a:endParaRPr>
          </a:p>
          <a:p>
            <a:pPr marL="457200" algn="just">
              <a:lnSpc>
                <a:spcPct val="107000"/>
              </a:lnSpc>
              <a:spcAft>
                <a:spcPts val="800"/>
              </a:spcAft>
            </a:pPr>
            <a:r>
              <a:rPr lang="en-GB" sz="1800" kern="100" dirty="0">
                <a:effectLst/>
                <a:latin typeface="Verdana" panose="020B0604030504040204" pitchFamily="34" charset="0"/>
                <a:ea typeface="Times New Roman" panose="02020603050405020304" pitchFamily="18" charset="0"/>
                <a:cs typeface="Times New Roman" panose="02020603050405020304" pitchFamily="18" charset="0"/>
              </a:rPr>
              <a:t>RQ1: How has research linking HRD and social justice developed since the 2018 call for a research agenda? </a:t>
            </a:r>
            <a:endParaRPr lang="en-GB" sz="1800" kern="100" dirty="0">
              <a:effectLst/>
              <a:latin typeface="Aptos"/>
              <a:ea typeface="Aptos"/>
              <a:cs typeface="Times New Roman" panose="02020603050405020304" pitchFamily="18" charset="0"/>
            </a:endParaRPr>
          </a:p>
          <a:p>
            <a:pPr marL="457200" indent="-457200" algn="just">
              <a:lnSpc>
                <a:spcPct val="107000"/>
              </a:lnSpc>
              <a:spcAft>
                <a:spcPts val="800"/>
              </a:spcAft>
            </a:pPr>
            <a:r>
              <a:rPr lang="en-GB" sz="1800" kern="100" dirty="0">
                <a:effectLst/>
                <a:latin typeface="Verdana" panose="020B0604030504040204" pitchFamily="34" charset="0"/>
                <a:ea typeface="Times New Roman" panose="02020603050405020304" pitchFamily="18" charset="0"/>
                <a:cs typeface="Times New Roman" panose="02020603050405020304" pitchFamily="18" charset="0"/>
              </a:rPr>
              <a:t> 	RQ2:What are the potential directions for the empirical development of social justice research in the HRD field? </a:t>
            </a:r>
            <a:endParaRPr lang="en-GB" sz="1800" kern="100" dirty="0">
              <a:effectLst/>
              <a:latin typeface="Aptos"/>
              <a:ea typeface="Aptos"/>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endParaRPr lang="en-GB" sz="1800" kern="100" dirty="0">
              <a:effectLst/>
              <a:latin typeface="Verdana" panose="020B0604030504040204" pitchFamily="34" charset="0"/>
              <a:ea typeface="Aptos"/>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endParaRPr lang="en-GB" sz="1800" kern="100" dirty="0">
              <a:effectLst/>
              <a:latin typeface="Aptos"/>
              <a:ea typeface="Aptos"/>
              <a:cs typeface="Times New Roman" panose="02020603050405020304" pitchFamily="18" charset="0"/>
            </a:endParaRP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220375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E474-B912-6CCA-B5FF-DA58C54B9A42}"/>
              </a:ext>
            </a:extLst>
          </p:cNvPr>
          <p:cNvSpPr>
            <a:spLocks noGrp="1"/>
          </p:cNvSpPr>
          <p:nvPr>
            <p:ph type="title"/>
          </p:nvPr>
        </p:nvSpPr>
        <p:spPr>
          <a:xfrm>
            <a:off x="380997" y="365126"/>
            <a:ext cx="11305147" cy="836354"/>
          </a:xfrm>
        </p:spPr>
        <p:txBody>
          <a:bodyPr/>
          <a:lstStyle/>
          <a:p>
            <a:r>
              <a:rPr lang="en-US" dirty="0"/>
              <a:t>Literature Base</a:t>
            </a:r>
          </a:p>
        </p:txBody>
      </p:sp>
      <p:pic>
        <p:nvPicPr>
          <p:cNvPr id="5" name="Content Placeholder 4">
            <a:extLst>
              <a:ext uri="{FF2B5EF4-FFF2-40B4-BE49-F238E27FC236}">
                <a16:creationId xmlns:a16="http://schemas.microsoft.com/office/drawing/2014/main" id="{F0BB9C44-4565-4673-AC20-61D12FA7CC29}"/>
              </a:ext>
            </a:extLst>
          </p:cNvPr>
          <p:cNvPicPr>
            <a:picLocks noGrp="1" noChangeAspect="1"/>
          </p:cNvPicPr>
          <p:nvPr>
            <p:ph idx="1"/>
          </p:nvPr>
        </p:nvPicPr>
        <p:blipFill>
          <a:blip r:embed="rId3"/>
          <a:stretch>
            <a:fillRect/>
          </a:stretch>
        </p:blipFill>
        <p:spPr>
          <a:xfrm>
            <a:off x="9248775" y="5973431"/>
            <a:ext cx="2943225" cy="790575"/>
          </a:xfrm>
        </p:spPr>
      </p:pic>
      <p:sp>
        <p:nvSpPr>
          <p:cNvPr id="4" name="TextBox 3">
            <a:extLst>
              <a:ext uri="{FF2B5EF4-FFF2-40B4-BE49-F238E27FC236}">
                <a16:creationId xmlns:a16="http://schemas.microsoft.com/office/drawing/2014/main" id="{852E30A9-5127-47F2-89B0-E5E27FE989A4}"/>
              </a:ext>
            </a:extLst>
          </p:cNvPr>
          <p:cNvSpPr txBox="1"/>
          <p:nvPr/>
        </p:nvSpPr>
        <p:spPr>
          <a:xfrm>
            <a:off x="574158" y="1351508"/>
            <a:ext cx="10430540" cy="6246710"/>
          </a:xfrm>
          <a:prstGeom prst="rect">
            <a:avLst/>
          </a:prstGeom>
          <a:noFill/>
        </p:spPr>
        <p:txBody>
          <a:bodyPr wrap="square" rtlCol="0">
            <a:spAutoFit/>
          </a:bodyPr>
          <a:lstStyle/>
          <a:p>
            <a:pPr marL="285750" indent="-285750">
              <a:buFont typeface="Arial" panose="020B0604020202020204" pitchFamily="34" charset="0"/>
              <a:buChar char="•"/>
            </a:pPr>
            <a:r>
              <a:rPr lang="en-GB" sz="2800" dirty="0">
                <a:effectLst/>
                <a:ea typeface="Aptos"/>
                <a:cs typeface="Times New Roman" panose="02020603050405020304" pitchFamily="18" charset="0"/>
              </a:rPr>
              <a:t>“</a:t>
            </a:r>
            <a:r>
              <a:rPr lang="en-GB" sz="2800" i="1" dirty="0">
                <a:effectLst/>
                <a:ea typeface="Aptos"/>
                <a:cs typeface="Times New Roman" panose="02020603050405020304" pitchFamily="18" charset="0"/>
              </a:rPr>
              <a:t>social injustice can be either an overt or covert act or behaviour that is intended to demean or degrade by calling attention to the person’s social identity, or to remind emphasize and remind the person of their marginalised location in society</a:t>
            </a:r>
            <a:r>
              <a:rPr lang="en-GB" sz="2800" dirty="0">
                <a:effectLst/>
                <a:ea typeface="Aptos"/>
                <a:cs typeface="Times New Roman" panose="02020603050405020304" pitchFamily="18" charset="0"/>
              </a:rPr>
              <a:t>”. Byrd (2018 p3) </a:t>
            </a:r>
          </a:p>
          <a:p>
            <a:pPr marL="285750" indent="-285750">
              <a:buFont typeface="Arial" panose="020B0604020202020204" pitchFamily="34" charset="0"/>
              <a:buChar char="•"/>
            </a:pPr>
            <a:r>
              <a:rPr lang="en-GB" sz="2800" dirty="0">
                <a:effectLst/>
                <a:ea typeface="Aptos"/>
                <a:cs typeface="Times New Roman" panose="02020603050405020304" pitchFamily="18" charset="0"/>
              </a:rPr>
              <a:t>marginalisation is endemic within organisations and the pandemic has reinforced social injustice (Salcedo et al., 2022).</a:t>
            </a:r>
          </a:p>
          <a:p>
            <a:pPr marL="742950" lvl="1" indent="-285750">
              <a:buFont typeface="Arial" panose="020B0604020202020204" pitchFamily="34" charset="0"/>
              <a:buChar char="•"/>
            </a:pPr>
            <a:r>
              <a:rPr lang="en-GB" sz="2800" dirty="0">
                <a:ea typeface="Aptos"/>
                <a:cs typeface="Times New Roman" panose="02020603050405020304" pitchFamily="18" charset="0"/>
              </a:rPr>
              <a:t>HRD is the tool to address it</a:t>
            </a:r>
          </a:p>
          <a:p>
            <a:pPr marL="285750" indent="-285750">
              <a:buFont typeface="Arial" panose="020B0604020202020204" pitchFamily="34" charset="0"/>
              <a:buChar char="•"/>
            </a:pPr>
            <a:r>
              <a:rPr lang="en-GB" sz="2800" kern="100" dirty="0">
                <a:effectLst/>
                <a:ea typeface="Aptos"/>
                <a:cs typeface="Times New Roman" panose="02020603050405020304" pitchFamily="18" charset="0"/>
              </a:rPr>
              <a:t>HRD has an ethical responsibility to challenge injustices both inside organisations and in wider society. (</a:t>
            </a:r>
            <a:r>
              <a:rPr lang="en-GB" sz="2800" dirty="0">
                <a:effectLst/>
                <a:ea typeface="Aptos"/>
                <a:cs typeface="Times New Roman" panose="02020603050405020304" pitchFamily="18" charset="0"/>
              </a:rPr>
              <a:t>Trivedi and Ray, 2024) </a:t>
            </a:r>
            <a:endParaRPr lang="en-GB" sz="1800" dirty="0">
              <a:effectLst/>
              <a:latin typeface="Verdana" panose="020B0604030504040204" pitchFamily="34" charset="0"/>
              <a:ea typeface="Aptos"/>
              <a:cs typeface="Times New Roman" panose="02020603050405020304" pitchFamily="18" charset="0"/>
            </a:endParaRPr>
          </a:p>
          <a:p>
            <a:pPr marL="285750" indent="-285750">
              <a:buFont typeface="Arial" panose="020B0604020202020204" pitchFamily="34" charset="0"/>
              <a:buChar char="•"/>
            </a:pPr>
            <a:r>
              <a:rPr lang="en-GB" sz="2800" dirty="0">
                <a:effectLst/>
                <a:ea typeface="Aptos"/>
                <a:cs typeface="Times New Roman" panose="02020603050405020304" pitchFamily="18" charset="0"/>
              </a:rPr>
              <a:t>Negative impact on organisational performance (</a:t>
            </a:r>
            <a:r>
              <a:rPr lang="en-GB" sz="2800" dirty="0" err="1">
                <a:effectLst/>
                <a:ea typeface="Aptos"/>
                <a:cs typeface="Times New Roman" panose="02020603050405020304" pitchFamily="18" charset="0"/>
              </a:rPr>
              <a:t>Alqahtani</a:t>
            </a:r>
            <a:r>
              <a:rPr lang="en-GB" sz="2800" dirty="0">
                <a:effectLst/>
                <a:ea typeface="Aptos"/>
                <a:cs typeface="Times New Roman" panose="02020603050405020304" pitchFamily="18" charset="0"/>
              </a:rPr>
              <a:t> et al., 2024; Byrd and Sparkman, 2022) </a:t>
            </a:r>
          </a:p>
          <a:p>
            <a:pPr marL="285750" indent="-285750">
              <a:buFont typeface="Arial" panose="020B0604020202020204" pitchFamily="34" charset="0"/>
              <a:buChar char="•"/>
            </a:pPr>
            <a:endParaRPr lang="en-GB" dirty="0">
              <a:latin typeface="Verdana" panose="020B0604030504040204" pitchFamily="34" charset="0"/>
              <a:cs typeface="Times New Roman" panose="02020603050405020304" pitchFamily="18" charset="0"/>
            </a:endParaRPr>
          </a:p>
          <a:p>
            <a:pPr algn="just">
              <a:lnSpc>
                <a:spcPct val="107000"/>
              </a:lnSpc>
              <a:spcAft>
                <a:spcPts val="800"/>
              </a:spcAft>
            </a:pPr>
            <a:r>
              <a:rPr lang="en-GB" sz="1800" kern="100" dirty="0">
                <a:effectLst/>
                <a:latin typeface="Verdana" panose="020B0604030504040204" pitchFamily="34" charset="0"/>
                <a:ea typeface="Aptos"/>
                <a:cs typeface="Times New Roman" panose="02020603050405020304" pitchFamily="18" charset="0"/>
              </a:rPr>
              <a:t> </a:t>
            </a:r>
            <a:endParaRPr lang="en-GB" sz="1800" kern="100" dirty="0">
              <a:effectLst/>
              <a:latin typeface="Aptos"/>
              <a:ea typeface="Aptos"/>
              <a:cs typeface="Times New Roman" panose="02020603050405020304" pitchFamily="18" charset="0"/>
            </a:endParaRP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939560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E474-B912-6CCA-B5FF-DA58C54B9A42}"/>
              </a:ext>
            </a:extLst>
          </p:cNvPr>
          <p:cNvSpPr>
            <a:spLocks noGrp="1"/>
          </p:cNvSpPr>
          <p:nvPr>
            <p:ph type="title"/>
          </p:nvPr>
        </p:nvSpPr>
        <p:spPr>
          <a:xfrm>
            <a:off x="380997" y="365126"/>
            <a:ext cx="11305147" cy="836354"/>
          </a:xfrm>
        </p:spPr>
        <p:txBody>
          <a:bodyPr/>
          <a:lstStyle/>
          <a:p>
            <a:r>
              <a:rPr lang="en-US" dirty="0"/>
              <a:t>Literature Base (2)</a:t>
            </a:r>
          </a:p>
        </p:txBody>
      </p:sp>
      <p:pic>
        <p:nvPicPr>
          <p:cNvPr id="5" name="Content Placeholder 4">
            <a:extLst>
              <a:ext uri="{FF2B5EF4-FFF2-40B4-BE49-F238E27FC236}">
                <a16:creationId xmlns:a16="http://schemas.microsoft.com/office/drawing/2014/main" id="{F0BB9C44-4565-4673-AC20-61D12FA7CC29}"/>
              </a:ext>
            </a:extLst>
          </p:cNvPr>
          <p:cNvPicPr>
            <a:picLocks noGrp="1" noChangeAspect="1"/>
          </p:cNvPicPr>
          <p:nvPr>
            <p:ph idx="1"/>
          </p:nvPr>
        </p:nvPicPr>
        <p:blipFill>
          <a:blip r:embed="rId3"/>
          <a:stretch>
            <a:fillRect/>
          </a:stretch>
        </p:blipFill>
        <p:spPr>
          <a:xfrm>
            <a:off x="9248775" y="5973431"/>
            <a:ext cx="2943225" cy="790575"/>
          </a:xfrm>
        </p:spPr>
      </p:pic>
      <p:sp>
        <p:nvSpPr>
          <p:cNvPr id="4" name="TextBox 3">
            <a:extLst>
              <a:ext uri="{FF2B5EF4-FFF2-40B4-BE49-F238E27FC236}">
                <a16:creationId xmlns:a16="http://schemas.microsoft.com/office/drawing/2014/main" id="{852E30A9-5127-47F2-89B0-E5E27FE989A4}"/>
              </a:ext>
            </a:extLst>
          </p:cNvPr>
          <p:cNvSpPr txBox="1"/>
          <p:nvPr/>
        </p:nvSpPr>
        <p:spPr>
          <a:xfrm>
            <a:off x="574158" y="1351508"/>
            <a:ext cx="10430540" cy="4832092"/>
          </a:xfrm>
          <a:prstGeom prst="rect">
            <a:avLst/>
          </a:prstGeom>
          <a:noFill/>
        </p:spPr>
        <p:txBody>
          <a:bodyPr wrap="square" rtlCol="0">
            <a:spAutoFit/>
          </a:bodyPr>
          <a:lstStyle/>
          <a:p>
            <a:pPr marL="285750" indent="-285750">
              <a:buFont typeface="Arial" panose="020B0604020202020204" pitchFamily="34" charset="0"/>
              <a:buChar char="•"/>
            </a:pPr>
            <a:r>
              <a:rPr lang="en-GB" sz="2800" dirty="0">
                <a:effectLst/>
                <a:ea typeface="Aptos"/>
                <a:cs typeface="Times New Roman" panose="02020603050405020304" pitchFamily="18" charset="0"/>
              </a:rPr>
              <a:t>Research is done to or done on marginalised groups (</a:t>
            </a:r>
            <a:r>
              <a:rPr lang="en-GB" sz="2800" dirty="0" err="1">
                <a:effectLst/>
                <a:ea typeface="Aptos"/>
                <a:cs typeface="Times New Roman" panose="02020603050405020304" pitchFamily="18" charset="0"/>
              </a:rPr>
              <a:t>Bohonos</a:t>
            </a:r>
            <a:r>
              <a:rPr lang="en-GB" sz="2800" dirty="0">
                <a:ea typeface="Aptos"/>
                <a:cs typeface="Times New Roman" panose="02020603050405020304" pitchFamily="18" charset="0"/>
              </a:rPr>
              <a:t>, </a:t>
            </a:r>
            <a:r>
              <a:rPr lang="en-GB" sz="2800" dirty="0">
                <a:effectLst/>
                <a:ea typeface="Aptos"/>
                <a:cs typeface="Times New Roman" panose="02020603050405020304" pitchFamily="18" charset="0"/>
              </a:rPr>
              <a:t>2019; Kwon and Archer, 2022; Kwon, 2024)</a:t>
            </a:r>
          </a:p>
          <a:p>
            <a:pPr marL="285750" indent="-285750">
              <a:buFont typeface="Arial" panose="020B0604020202020204" pitchFamily="34" charset="0"/>
              <a:buChar char="•"/>
            </a:pPr>
            <a:r>
              <a:rPr lang="en-GB" sz="2800" dirty="0">
                <a:ea typeface="Aptos"/>
                <a:cs typeface="Times New Roman" panose="02020603050405020304" pitchFamily="18" charset="0"/>
              </a:rPr>
              <a:t>White and western bias (</a:t>
            </a:r>
            <a:r>
              <a:rPr lang="en-GB" sz="2800" dirty="0" err="1">
                <a:effectLst/>
                <a:ea typeface="Aptos"/>
                <a:cs typeface="Times New Roman" panose="02020603050405020304" pitchFamily="18" charset="0"/>
              </a:rPr>
              <a:t>Bohonos</a:t>
            </a:r>
            <a:r>
              <a:rPr lang="en-GB" sz="2800" dirty="0">
                <a:effectLst/>
                <a:ea typeface="Aptos"/>
                <a:cs typeface="Times New Roman" panose="02020603050405020304" pitchFamily="18" charset="0"/>
              </a:rPr>
              <a:t> and James-</a:t>
            </a:r>
            <a:r>
              <a:rPr lang="en-GB" sz="2800" dirty="0" err="1">
                <a:effectLst/>
                <a:ea typeface="Aptos"/>
                <a:cs typeface="Times New Roman" panose="02020603050405020304" pitchFamily="18" charset="0"/>
              </a:rPr>
              <a:t>Gallaway</a:t>
            </a:r>
            <a:r>
              <a:rPr lang="en-GB" sz="2800" dirty="0">
                <a:ea typeface="Aptos"/>
                <a:cs typeface="Times New Roman" panose="02020603050405020304" pitchFamily="18" charset="0"/>
              </a:rPr>
              <a:t>, </a:t>
            </a:r>
            <a:r>
              <a:rPr lang="en-GB" sz="2800" dirty="0">
                <a:effectLst/>
                <a:ea typeface="Aptos"/>
                <a:cs typeface="Times New Roman" panose="02020603050405020304" pitchFamily="18" charset="0"/>
              </a:rPr>
              <a:t>2022)  </a:t>
            </a:r>
          </a:p>
          <a:p>
            <a:endParaRPr lang="en-GB" sz="2800" dirty="0">
              <a:effectLst/>
              <a:ea typeface="Aptos"/>
              <a:cs typeface="Times New Roman" panose="02020603050405020304" pitchFamily="18" charset="0"/>
            </a:endParaRPr>
          </a:p>
          <a:p>
            <a:pPr marL="285750" indent="-285750">
              <a:buFont typeface="Arial" panose="020B0604020202020204" pitchFamily="34" charset="0"/>
              <a:buChar char="•"/>
            </a:pPr>
            <a:r>
              <a:rPr lang="en-GB" sz="2800" dirty="0">
                <a:ea typeface="Aptos"/>
                <a:cs typeface="Times New Roman" panose="02020603050405020304" pitchFamily="18" charset="0"/>
              </a:rPr>
              <a:t>Volatile and complex operating environment – a HRD rethink (Kwon and Kwon, 2024)</a:t>
            </a:r>
          </a:p>
          <a:p>
            <a:pPr marL="285750" indent="-285750">
              <a:buFont typeface="Arial" panose="020B0604020202020204" pitchFamily="34" charset="0"/>
              <a:buChar char="•"/>
            </a:pPr>
            <a:r>
              <a:rPr lang="en-GB" sz="2800" dirty="0">
                <a:effectLst/>
                <a:ea typeface="Aptos"/>
                <a:cs typeface="Times New Roman" panose="02020603050405020304" pitchFamily="18" charset="0"/>
              </a:rPr>
              <a:t>Central presence (Collins and Zhang, 2021)</a:t>
            </a:r>
          </a:p>
          <a:p>
            <a:pPr marL="285750" indent="-285750">
              <a:buFont typeface="Arial" panose="020B0604020202020204" pitchFamily="34" charset="0"/>
              <a:buChar char="•"/>
            </a:pPr>
            <a:endParaRPr lang="en-GB" sz="2800" dirty="0">
              <a:ea typeface="Aptos"/>
              <a:cs typeface="Times New Roman" panose="02020603050405020304" pitchFamily="18" charset="0"/>
            </a:endParaRPr>
          </a:p>
          <a:p>
            <a:pPr marL="285750" indent="-285750">
              <a:buFont typeface="Arial" panose="020B0604020202020204" pitchFamily="34" charset="0"/>
              <a:buChar char="•"/>
            </a:pPr>
            <a:r>
              <a:rPr lang="en-GB" sz="2800" dirty="0">
                <a:effectLst/>
                <a:ea typeface="Aptos"/>
                <a:cs typeface="Times New Roman" panose="02020603050405020304" pitchFamily="18" charset="0"/>
              </a:rPr>
              <a:t>Adoption of learning and development techniques / activities that integrate individuals and promotes social inclusion. (</a:t>
            </a:r>
            <a:r>
              <a:rPr lang="en-GB" sz="2800" dirty="0" err="1">
                <a:effectLst/>
                <a:ea typeface="Aptos"/>
                <a:cs typeface="Times New Roman" panose="02020603050405020304" pitchFamily="18" charset="0"/>
              </a:rPr>
              <a:t>Grenier</a:t>
            </a:r>
            <a:r>
              <a:rPr lang="en-GB" sz="2800" dirty="0">
                <a:effectLst/>
                <a:ea typeface="Aptos"/>
                <a:cs typeface="Times New Roman" panose="02020603050405020304" pitchFamily="18" charset="0"/>
              </a:rPr>
              <a:t> et al., 2022) </a:t>
            </a:r>
            <a:endParaRPr lang="en-GB" sz="2800" kern="100" dirty="0">
              <a:effectLst/>
              <a:ea typeface="Aptos"/>
              <a:cs typeface="Times New Roman" panose="02020603050405020304" pitchFamily="18" charset="0"/>
            </a:endParaRPr>
          </a:p>
        </p:txBody>
      </p:sp>
    </p:spTree>
    <p:extLst>
      <p:ext uri="{BB962C8B-B14F-4D97-AF65-F5344CB8AC3E}">
        <p14:creationId xmlns:p14="http://schemas.microsoft.com/office/powerpoint/2010/main" val="2056928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E474-B912-6CCA-B5FF-DA58C54B9A42}"/>
              </a:ext>
            </a:extLst>
          </p:cNvPr>
          <p:cNvSpPr>
            <a:spLocks noGrp="1"/>
          </p:cNvSpPr>
          <p:nvPr>
            <p:ph type="title"/>
          </p:nvPr>
        </p:nvSpPr>
        <p:spPr>
          <a:xfrm>
            <a:off x="380997" y="365126"/>
            <a:ext cx="11305147" cy="836354"/>
          </a:xfrm>
        </p:spPr>
        <p:txBody>
          <a:bodyPr/>
          <a:lstStyle/>
          <a:p>
            <a:r>
              <a:rPr lang="en-US" dirty="0"/>
              <a:t>Methodology (1)</a:t>
            </a:r>
          </a:p>
        </p:txBody>
      </p:sp>
      <p:pic>
        <p:nvPicPr>
          <p:cNvPr id="5" name="Content Placeholder 4">
            <a:extLst>
              <a:ext uri="{FF2B5EF4-FFF2-40B4-BE49-F238E27FC236}">
                <a16:creationId xmlns:a16="http://schemas.microsoft.com/office/drawing/2014/main" id="{F0BB9C44-4565-4673-AC20-61D12FA7CC29}"/>
              </a:ext>
            </a:extLst>
          </p:cNvPr>
          <p:cNvPicPr>
            <a:picLocks noGrp="1" noChangeAspect="1"/>
          </p:cNvPicPr>
          <p:nvPr>
            <p:ph idx="1"/>
          </p:nvPr>
        </p:nvPicPr>
        <p:blipFill>
          <a:blip r:embed="rId3"/>
          <a:stretch>
            <a:fillRect/>
          </a:stretch>
        </p:blipFill>
        <p:spPr>
          <a:xfrm>
            <a:off x="9248775" y="5973431"/>
            <a:ext cx="2943225" cy="790575"/>
          </a:xfrm>
        </p:spPr>
      </p:pic>
      <p:sp>
        <p:nvSpPr>
          <p:cNvPr id="4" name="TextBox 3">
            <a:extLst>
              <a:ext uri="{FF2B5EF4-FFF2-40B4-BE49-F238E27FC236}">
                <a16:creationId xmlns:a16="http://schemas.microsoft.com/office/drawing/2014/main" id="{852E30A9-5127-47F2-89B0-E5E27FE989A4}"/>
              </a:ext>
            </a:extLst>
          </p:cNvPr>
          <p:cNvSpPr txBox="1"/>
          <p:nvPr/>
        </p:nvSpPr>
        <p:spPr>
          <a:xfrm>
            <a:off x="574158" y="1351508"/>
            <a:ext cx="10430540" cy="5016758"/>
          </a:xfrm>
          <a:prstGeom prst="rect">
            <a:avLst/>
          </a:prstGeom>
          <a:noFill/>
        </p:spPr>
        <p:txBody>
          <a:bodyPr wrap="square" rtlCol="0">
            <a:spAutoFit/>
          </a:bodyPr>
          <a:lstStyle/>
          <a:p>
            <a:pPr marL="285750" indent="-285750">
              <a:buFont typeface="Arial" panose="020B0604020202020204" pitchFamily="34" charset="0"/>
              <a:buChar char="•"/>
            </a:pPr>
            <a:r>
              <a:rPr lang="en-GB" sz="4000" dirty="0"/>
              <a:t>Bibliometric Analysis</a:t>
            </a:r>
          </a:p>
          <a:p>
            <a:pPr marL="742950" lvl="1" indent="-285750">
              <a:buFont typeface="Arial" panose="020B0604020202020204" pitchFamily="34" charset="0"/>
              <a:buChar char="•"/>
            </a:pPr>
            <a:r>
              <a:rPr lang="en-GB" sz="3200" dirty="0"/>
              <a:t>Quantitative</a:t>
            </a:r>
          </a:p>
          <a:p>
            <a:pPr marL="742950" lvl="1" indent="-285750">
              <a:buFont typeface="Arial" panose="020B0604020202020204" pitchFamily="34" charset="0"/>
              <a:buChar char="•"/>
            </a:pPr>
            <a:r>
              <a:rPr lang="en-GB" sz="3200" dirty="0"/>
              <a:t>Bibliographic analysis</a:t>
            </a:r>
          </a:p>
          <a:p>
            <a:pPr marL="742950" lvl="1" indent="-285750">
              <a:buFont typeface="Arial" panose="020B0604020202020204" pitchFamily="34" charset="0"/>
              <a:buChar char="•"/>
            </a:pPr>
            <a:r>
              <a:rPr lang="en-GB" sz="3200" dirty="0"/>
              <a:t>Increasingly common (Passas. 2023)</a:t>
            </a:r>
          </a:p>
          <a:p>
            <a:pPr marL="285750" indent="-285750">
              <a:buFont typeface="Arial" panose="020B0604020202020204" pitchFamily="34" charset="0"/>
              <a:buChar char="•"/>
            </a:pPr>
            <a:r>
              <a:rPr lang="en-GB" sz="4000" dirty="0"/>
              <a:t>3-Rs </a:t>
            </a:r>
            <a:r>
              <a:rPr lang="en-GB" sz="4000" dirty="0" err="1"/>
              <a:t>Protocaol</a:t>
            </a:r>
            <a:r>
              <a:rPr lang="en-GB" sz="4000" dirty="0"/>
              <a:t> (Coombes, 2024)</a:t>
            </a:r>
          </a:p>
          <a:p>
            <a:pPr marL="742950" lvl="1" indent="-285750">
              <a:buFont typeface="Arial" panose="020B0604020202020204" pitchFamily="34" charset="0"/>
              <a:buChar char="•"/>
            </a:pPr>
            <a:r>
              <a:rPr lang="en-GB" sz="3200" dirty="0"/>
              <a:t>Retrieve</a:t>
            </a:r>
          </a:p>
          <a:p>
            <a:pPr marL="742950" lvl="1" indent="-285750">
              <a:buFont typeface="Arial" panose="020B0604020202020204" pitchFamily="34" charset="0"/>
              <a:buChar char="•"/>
            </a:pPr>
            <a:r>
              <a:rPr lang="en-GB" sz="3200" dirty="0"/>
              <a:t>Review </a:t>
            </a:r>
          </a:p>
          <a:p>
            <a:pPr marL="742950" lvl="1" indent="-285750">
              <a:buFont typeface="Arial" panose="020B0604020202020204" pitchFamily="34" charset="0"/>
              <a:buChar char="•"/>
            </a:pPr>
            <a:r>
              <a:rPr lang="en-GB" sz="3200" dirty="0"/>
              <a:t>Report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74420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E474-B912-6CCA-B5FF-DA58C54B9A42}"/>
              </a:ext>
            </a:extLst>
          </p:cNvPr>
          <p:cNvSpPr>
            <a:spLocks noGrp="1"/>
          </p:cNvSpPr>
          <p:nvPr>
            <p:ph type="title"/>
          </p:nvPr>
        </p:nvSpPr>
        <p:spPr>
          <a:xfrm>
            <a:off x="380997" y="365126"/>
            <a:ext cx="11305147" cy="836354"/>
          </a:xfrm>
        </p:spPr>
        <p:txBody>
          <a:bodyPr/>
          <a:lstStyle/>
          <a:p>
            <a:r>
              <a:rPr lang="en-US" dirty="0"/>
              <a:t>Methodology (2)</a:t>
            </a:r>
          </a:p>
        </p:txBody>
      </p:sp>
      <p:pic>
        <p:nvPicPr>
          <p:cNvPr id="5" name="Content Placeholder 4">
            <a:extLst>
              <a:ext uri="{FF2B5EF4-FFF2-40B4-BE49-F238E27FC236}">
                <a16:creationId xmlns:a16="http://schemas.microsoft.com/office/drawing/2014/main" id="{F0BB9C44-4565-4673-AC20-61D12FA7CC29}"/>
              </a:ext>
            </a:extLst>
          </p:cNvPr>
          <p:cNvPicPr>
            <a:picLocks noGrp="1" noChangeAspect="1"/>
          </p:cNvPicPr>
          <p:nvPr>
            <p:ph idx="1"/>
          </p:nvPr>
        </p:nvPicPr>
        <p:blipFill>
          <a:blip r:embed="rId3"/>
          <a:stretch>
            <a:fillRect/>
          </a:stretch>
        </p:blipFill>
        <p:spPr>
          <a:xfrm>
            <a:off x="9248775" y="5973431"/>
            <a:ext cx="2943225" cy="790575"/>
          </a:xfrm>
        </p:spPr>
      </p:pic>
      <p:sp>
        <p:nvSpPr>
          <p:cNvPr id="4" name="TextBox 3">
            <a:extLst>
              <a:ext uri="{FF2B5EF4-FFF2-40B4-BE49-F238E27FC236}">
                <a16:creationId xmlns:a16="http://schemas.microsoft.com/office/drawing/2014/main" id="{852E30A9-5127-47F2-89B0-E5E27FE989A4}"/>
              </a:ext>
            </a:extLst>
          </p:cNvPr>
          <p:cNvSpPr txBox="1"/>
          <p:nvPr/>
        </p:nvSpPr>
        <p:spPr>
          <a:xfrm>
            <a:off x="574158" y="1351508"/>
            <a:ext cx="10430540" cy="6001643"/>
          </a:xfrm>
          <a:prstGeom prst="rect">
            <a:avLst/>
          </a:prstGeom>
          <a:noFill/>
        </p:spPr>
        <p:txBody>
          <a:bodyPr wrap="square" rtlCol="0">
            <a:spAutoFit/>
          </a:bodyPr>
          <a:lstStyle/>
          <a:p>
            <a:pPr marL="285750" indent="-285750">
              <a:buFont typeface="Arial" panose="020B0604020202020204" pitchFamily="34" charset="0"/>
              <a:buChar char="•"/>
            </a:pPr>
            <a:r>
              <a:rPr lang="en-GB" sz="4000" dirty="0"/>
              <a:t>Data Collection</a:t>
            </a:r>
          </a:p>
          <a:p>
            <a:pPr marL="742950" lvl="1" indent="-285750">
              <a:buFont typeface="Arial" panose="020B0604020202020204" pitchFamily="34" charset="0"/>
              <a:buChar char="•"/>
            </a:pPr>
            <a:r>
              <a:rPr lang="en-GB" sz="3200" dirty="0"/>
              <a:t>Web of Science Core Collection Database</a:t>
            </a:r>
          </a:p>
          <a:p>
            <a:pPr marL="285750" indent="-285750">
              <a:buFont typeface="Arial" panose="020B0604020202020204" pitchFamily="34" charset="0"/>
              <a:buChar char="•"/>
            </a:pPr>
            <a:r>
              <a:rPr lang="en-GB" sz="4000" dirty="0"/>
              <a:t>Search parameters</a:t>
            </a:r>
          </a:p>
          <a:p>
            <a:pPr marL="742950" lvl="1" indent="-285750">
              <a:buFont typeface="Arial" panose="020B0604020202020204" pitchFamily="34" charset="0"/>
              <a:buChar char="•"/>
            </a:pPr>
            <a:r>
              <a:rPr lang="en-GB" sz="3200" dirty="0">
                <a:effectLst/>
                <a:ea typeface="Aptos"/>
                <a:cs typeface="Calibri" panose="020F0502020204030204" pitchFamily="34" charset="0"/>
              </a:rPr>
              <a:t>(("HRD" OR "Human Resource Development") AND ("Social Justice" OR "Moral Justice" OR "Social Injustice" OR "Moral Injustice" OR "Moral Duties"))</a:t>
            </a:r>
          </a:p>
          <a:p>
            <a:pPr marL="742950" lvl="1" indent="-285750">
              <a:buFont typeface="Arial" panose="020B0604020202020204" pitchFamily="34" charset="0"/>
              <a:buChar char="•"/>
            </a:pPr>
            <a:r>
              <a:rPr lang="en-GB" sz="3200" dirty="0">
                <a:effectLst/>
                <a:ea typeface="Aptos"/>
                <a:cs typeface="Calibri" panose="020F0502020204030204" pitchFamily="34" charset="0"/>
              </a:rPr>
              <a:t>Source Type: Journal Articles</a:t>
            </a:r>
          </a:p>
          <a:p>
            <a:pPr marL="742950" lvl="1" indent="-285750">
              <a:buFont typeface="Arial" panose="020B0604020202020204" pitchFamily="34" charset="0"/>
              <a:buChar char="•"/>
            </a:pPr>
            <a:r>
              <a:rPr lang="en-GB" sz="3200" dirty="0">
                <a:effectLst/>
                <a:ea typeface="Aptos"/>
                <a:cs typeface="Calibri" panose="020F0502020204030204" pitchFamily="34" charset="0"/>
              </a:rPr>
              <a:t>Language: English</a:t>
            </a:r>
            <a:endParaRPr lang="en-GB" sz="3200" dirty="0"/>
          </a:p>
          <a:p>
            <a:pPr marL="285750" indent="-285750">
              <a:buFont typeface="Arial" panose="020B0604020202020204" pitchFamily="34" charset="0"/>
              <a:buChar char="•"/>
            </a:pPr>
            <a:r>
              <a:rPr lang="en-GB" sz="4000" dirty="0"/>
              <a:t>Analysis through </a:t>
            </a:r>
            <a:r>
              <a:rPr lang="en-GB" sz="4000" dirty="0" err="1"/>
              <a:t>VOSviewer</a:t>
            </a:r>
            <a:endParaRPr lang="en-GB" sz="40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434682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CBEF0-DF36-E6E7-155D-357516C0C4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18C39-6570-96E0-2944-4E24383142B2}"/>
              </a:ext>
            </a:extLst>
          </p:cNvPr>
          <p:cNvSpPr>
            <a:spLocks noGrp="1"/>
          </p:cNvSpPr>
          <p:nvPr>
            <p:ph type="title"/>
          </p:nvPr>
        </p:nvSpPr>
        <p:spPr>
          <a:xfrm>
            <a:off x="380997" y="365126"/>
            <a:ext cx="11305147" cy="836354"/>
          </a:xfr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Verdana" panose="020B0604030504040204" pitchFamily="34" charset="0"/>
                <a:ea typeface="Aptos"/>
                <a:cs typeface="Calibri" panose="020F0502020204030204" pitchFamily="34" charset="0"/>
              </a:rPr>
              <a:t>Table 2: Top 7 journals to have published research on HRD and Social Justice between 2004-2024 (source: Web of Science)</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5" name="Content Placeholder 4">
            <a:extLst>
              <a:ext uri="{FF2B5EF4-FFF2-40B4-BE49-F238E27FC236}">
                <a16:creationId xmlns:a16="http://schemas.microsoft.com/office/drawing/2014/main" id="{2A50D4B6-6E4E-F7A8-41D3-2DB2E38F4002}"/>
              </a:ext>
            </a:extLst>
          </p:cNvPr>
          <p:cNvPicPr>
            <a:picLocks noGrp="1" noChangeAspect="1"/>
          </p:cNvPicPr>
          <p:nvPr>
            <p:ph idx="1"/>
          </p:nvPr>
        </p:nvPicPr>
        <p:blipFill>
          <a:blip r:embed="rId3"/>
          <a:stretch>
            <a:fillRect/>
          </a:stretch>
        </p:blipFill>
        <p:spPr>
          <a:xfrm>
            <a:off x="9248775" y="5973431"/>
            <a:ext cx="2943225" cy="790575"/>
          </a:xfrm>
        </p:spPr>
      </p:pic>
      <p:graphicFrame>
        <p:nvGraphicFramePr>
          <p:cNvPr id="3" name="Table 2">
            <a:extLst>
              <a:ext uri="{FF2B5EF4-FFF2-40B4-BE49-F238E27FC236}">
                <a16:creationId xmlns:a16="http://schemas.microsoft.com/office/drawing/2014/main" id="{71D9143D-D0CE-49F1-BB3A-CE979FE6256D}"/>
              </a:ext>
            </a:extLst>
          </p:cNvPr>
          <p:cNvGraphicFramePr>
            <a:graphicFrameLocks noGrp="1"/>
          </p:cNvGraphicFramePr>
          <p:nvPr>
            <p:extLst>
              <p:ext uri="{D42A27DB-BD31-4B8C-83A1-F6EECF244321}">
                <p14:modId xmlns:p14="http://schemas.microsoft.com/office/powerpoint/2010/main" val="242624762"/>
              </p:ext>
            </p:extLst>
          </p:nvPr>
        </p:nvGraphicFramePr>
        <p:xfrm>
          <a:off x="1172844" y="1945757"/>
          <a:ext cx="8577211" cy="4027670"/>
        </p:xfrm>
        <a:graphic>
          <a:graphicData uri="http://schemas.openxmlformats.org/drawingml/2006/table">
            <a:tbl>
              <a:tblPr firstRow="1" firstCol="1" bandRow="1">
                <a:tableStyleId>{5C22544A-7EE6-4342-B048-85BDC9FD1C3A}</a:tableStyleId>
              </a:tblPr>
              <a:tblGrid>
                <a:gridCol w="813438">
                  <a:extLst>
                    <a:ext uri="{9D8B030D-6E8A-4147-A177-3AD203B41FA5}">
                      <a16:colId xmlns:a16="http://schemas.microsoft.com/office/drawing/2014/main" val="3143105781"/>
                    </a:ext>
                  </a:extLst>
                </a:gridCol>
                <a:gridCol w="5257889">
                  <a:extLst>
                    <a:ext uri="{9D8B030D-6E8A-4147-A177-3AD203B41FA5}">
                      <a16:colId xmlns:a16="http://schemas.microsoft.com/office/drawing/2014/main" val="3086274936"/>
                    </a:ext>
                  </a:extLst>
                </a:gridCol>
                <a:gridCol w="1347495">
                  <a:extLst>
                    <a:ext uri="{9D8B030D-6E8A-4147-A177-3AD203B41FA5}">
                      <a16:colId xmlns:a16="http://schemas.microsoft.com/office/drawing/2014/main" val="3119565818"/>
                    </a:ext>
                  </a:extLst>
                </a:gridCol>
                <a:gridCol w="1158389">
                  <a:extLst>
                    <a:ext uri="{9D8B030D-6E8A-4147-A177-3AD203B41FA5}">
                      <a16:colId xmlns:a16="http://schemas.microsoft.com/office/drawing/2014/main" val="4111391065"/>
                    </a:ext>
                  </a:extLst>
                </a:gridCol>
              </a:tblGrid>
              <a:tr h="681559">
                <a:tc>
                  <a:txBody>
                    <a:bodyPr/>
                    <a:lstStyle/>
                    <a:p>
                      <a:pPr algn="just">
                        <a:lnSpc>
                          <a:spcPct val="107000"/>
                        </a:lnSpc>
                        <a:spcAft>
                          <a:spcPts val="800"/>
                        </a:spcAft>
                      </a:pPr>
                      <a:r>
                        <a:rPr lang="en-GB" sz="1100" kern="100">
                          <a:effectLst/>
                        </a:rPr>
                        <a:t>Rank</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Journal Title</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Number of Articles</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a:t>
                      </a:r>
                      <a:endParaRPr lang="en-GB" sz="1100" kern="10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2393423473"/>
                  </a:ext>
                </a:extLst>
              </a:tr>
              <a:tr h="333069">
                <a:tc>
                  <a:txBody>
                    <a:bodyPr/>
                    <a:lstStyle/>
                    <a:p>
                      <a:pPr algn="just">
                        <a:lnSpc>
                          <a:spcPct val="107000"/>
                        </a:lnSpc>
                        <a:spcAft>
                          <a:spcPts val="800"/>
                        </a:spcAft>
                      </a:pPr>
                      <a:r>
                        <a:rPr lang="en-GB" sz="1100" kern="100">
                          <a:effectLst/>
                        </a:rPr>
                        <a:t>1</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HRD Review</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8</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20</a:t>
                      </a:r>
                      <a:endParaRPr lang="en-GB" sz="1100" kern="10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4028291787"/>
                  </a:ext>
                </a:extLst>
              </a:tr>
              <a:tr h="333069">
                <a:tc>
                  <a:txBody>
                    <a:bodyPr/>
                    <a:lstStyle/>
                    <a:p>
                      <a:pPr algn="just">
                        <a:lnSpc>
                          <a:spcPct val="107000"/>
                        </a:lnSpc>
                        <a:spcAft>
                          <a:spcPts val="800"/>
                        </a:spcAft>
                      </a:pPr>
                      <a:r>
                        <a:rPr lang="en-GB" sz="1100" kern="100">
                          <a:effectLst/>
                        </a:rPr>
                        <a:t>2</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Advances in Developing Human Resources</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6</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15</a:t>
                      </a:r>
                      <a:endParaRPr lang="en-GB" sz="1100" kern="10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129304412"/>
                  </a:ext>
                </a:extLst>
              </a:tr>
              <a:tr h="333069">
                <a:tc>
                  <a:txBody>
                    <a:bodyPr/>
                    <a:lstStyle/>
                    <a:p>
                      <a:pPr algn="just">
                        <a:lnSpc>
                          <a:spcPct val="107000"/>
                        </a:lnSpc>
                        <a:spcAft>
                          <a:spcPts val="800"/>
                        </a:spcAft>
                      </a:pPr>
                      <a:r>
                        <a:rPr lang="en-GB" sz="1100" kern="100">
                          <a:effectLst/>
                        </a:rPr>
                        <a:t>3</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New Horizons in Adult Education and HRD</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6</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15</a:t>
                      </a:r>
                      <a:endParaRPr lang="en-GB" sz="1100" kern="10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4137435513"/>
                  </a:ext>
                </a:extLst>
              </a:tr>
              <a:tr h="333069">
                <a:tc>
                  <a:txBody>
                    <a:bodyPr/>
                    <a:lstStyle/>
                    <a:p>
                      <a:pPr algn="just">
                        <a:lnSpc>
                          <a:spcPct val="107000"/>
                        </a:lnSpc>
                        <a:spcAft>
                          <a:spcPts val="800"/>
                        </a:spcAft>
                      </a:pPr>
                      <a:r>
                        <a:rPr lang="en-GB" sz="1100" kern="100">
                          <a:effectLst/>
                        </a:rPr>
                        <a:t>4</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European Journal of Training and Development</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4</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10</a:t>
                      </a:r>
                      <a:endParaRPr lang="en-GB" sz="1100" kern="10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90080391"/>
                  </a:ext>
                </a:extLst>
              </a:tr>
              <a:tr h="333069">
                <a:tc>
                  <a:txBody>
                    <a:bodyPr/>
                    <a:lstStyle/>
                    <a:p>
                      <a:pPr algn="just">
                        <a:lnSpc>
                          <a:spcPct val="107000"/>
                        </a:lnSpc>
                        <a:spcAft>
                          <a:spcPts val="800"/>
                        </a:spcAft>
                      </a:pPr>
                      <a:r>
                        <a:rPr lang="en-GB" sz="1100" kern="100">
                          <a:effectLst/>
                        </a:rPr>
                        <a:t>5</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HRD Quarterly</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4</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10</a:t>
                      </a:r>
                      <a:endParaRPr lang="en-GB" sz="1100" kern="10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1776608056"/>
                  </a:ext>
                </a:extLst>
              </a:tr>
              <a:tr h="333069">
                <a:tc>
                  <a:txBody>
                    <a:bodyPr/>
                    <a:lstStyle/>
                    <a:p>
                      <a:pPr algn="just">
                        <a:lnSpc>
                          <a:spcPct val="107000"/>
                        </a:lnSpc>
                        <a:spcAft>
                          <a:spcPts val="800"/>
                        </a:spcAft>
                      </a:pPr>
                      <a:r>
                        <a:rPr lang="en-GB" sz="1100" kern="100">
                          <a:effectLst/>
                        </a:rPr>
                        <a:t>6</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HRD International</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3</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7.5</a:t>
                      </a:r>
                      <a:endParaRPr lang="en-GB" sz="1100" kern="10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984468436"/>
                  </a:ext>
                </a:extLst>
              </a:tr>
              <a:tr h="333069">
                <a:tc>
                  <a:txBody>
                    <a:bodyPr/>
                    <a:lstStyle/>
                    <a:p>
                      <a:pPr algn="just">
                        <a:lnSpc>
                          <a:spcPct val="107000"/>
                        </a:lnSpc>
                        <a:spcAft>
                          <a:spcPts val="800"/>
                        </a:spcAft>
                      </a:pPr>
                      <a:r>
                        <a:rPr lang="en-GB" sz="1100" kern="100">
                          <a:effectLst/>
                        </a:rPr>
                        <a:t>7</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Adult Education Quarterly</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2</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5</a:t>
                      </a:r>
                      <a:endParaRPr lang="en-GB" sz="1100" kern="10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3261267136"/>
                  </a:ext>
                </a:extLst>
              </a:tr>
              <a:tr h="681559">
                <a:tc>
                  <a:txBody>
                    <a:bodyPr/>
                    <a:lstStyle/>
                    <a:p>
                      <a:pPr algn="just">
                        <a:lnSpc>
                          <a:spcPct val="107000"/>
                        </a:lnSpc>
                        <a:spcAft>
                          <a:spcPts val="800"/>
                        </a:spcAft>
                      </a:pPr>
                      <a:r>
                        <a:rPr lang="en-GB" sz="1100" kern="100">
                          <a:effectLst/>
                        </a:rPr>
                        <a:t>8-15</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Remaining academic journals: each publishing two or one article(s) in the dataset</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7</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17.5</a:t>
                      </a:r>
                      <a:endParaRPr lang="en-GB" sz="1100" kern="10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1398396479"/>
                  </a:ext>
                </a:extLst>
              </a:tr>
              <a:tr h="333069">
                <a:tc>
                  <a:txBody>
                    <a:bodyPr/>
                    <a:lstStyle/>
                    <a:p>
                      <a:pPr algn="just">
                        <a:lnSpc>
                          <a:spcPct val="107000"/>
                        </a:lnSpc>
                        <a:spcAft>
                          <a:spcPts val="800"/>
                        </a:spcAft>
                      </a:pPr>
                      <a:r>
                        <a:rPr lang="en-GB" sz="1100" kern="100">
                          <a:effectLst/>
                        </a:rPr>
                        <a:t>Totals</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 </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effectLst/>
                        </a:rPr>
                        <a:t>40</a:t>
                      </a:r>
                      <a:endParaRPr lang="en-GB" sz="1100" kern="100">
                        <a:effectLst/>
                        <a:latin typeface="Aptos"/>
                        <a:ea typeface="Aptos"/>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dirty="0">
                          <a:effectLst/>
                        </a:rPr>
                        <a:t>100</a:t>
                      </a:r>
                      <a:endParaRPr lang="en-GB" sz="1100" kern="100" dirty="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2373727525"/>
                  </a:ext>
                </a:extLst>
              </a:tr>
            </a:tbl>
          </a:graphicData>
        </a:graphic>
      </p:graphicFrame>
    </p:spTree>
    <p:extLst>
      <p:ext uri="{BB962C8B-B14F-4D97-AF65-F5344CB8AC3E}">
        <p14:creationId xmlns:p14="http://schemas.microsoft.com/office/powerpoint/2010/main" val="2417781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BEABF-10CD-4D39-D70C-213F4DFB76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64014D-62F1-2CB2-2BE0-2AAA14F52E04}"/>
              </a:ext>
            </a:extLst>
          </p:cNvPr>
          <p:cNvSpPr>
            <a:spLocks noGrp="1"/>
          </p:cNvSpPr>
          <p:nvPr>
            <p:ph type="title"/>
          </p:nvPr>
        </p:nvSpPr>
        <p:spPr>
          <a:xfrm>
            <a:off x="380997" y="365126"/>
            <a:ext cx="11305147" cy="836354"/>
          </a:xfrm>
        </p:spPr>
        <p:txBody>
          <a:bodyPr/>
          <a:lstStyle/>
          <a:p>
            <a:pPr>
              <a:lnSpc>
                <a:spcPct val="107000"/>
              </a:lnSpc>
              <a:spcAft>
                <a:spcPts val="600"/>
              </a:spcAft>
            </a:pPr>
            <a:r>
              <a:rPr lang="en-GB" sz="1800" kern="100" dirty="0">
                <a:effectLst/>
                <a:latin typeface="Verdana" panose="020B0604030504040204" pitchFamily="34" charset="0"/>
                <a:ea typeface="Aptos"/>
                <a:cs typeface="Calibri" panose="020F0502020204030204" pitchFamily="34" charset="0"/>
              </a:rPr>
              <a:t>Figure 1: Number of published articles and accompanying citations per annum between 2004-2024 (Source: Web of Science)</a:t>
            </a:r>
            <a:endParaRPr lang="en-GB" sz="1800" kern="100" dirty="0">
              <a:effectLst/>
              <a:latin typeface="Aptos"/>
              <a:ea typeface="Aptos"/>
              <a:cs typeface="Times New Roman" panose="02020603050405020304" pitchFamily="18" charset="0"/>
            </a:endParaRPr>
          </a:p>
        </p:txBody>
      </p:sp>
      <p:pic>
        <p:nvPicPr>
          <p:cNvPr id="5" name="Content Placeholder 4">
            <a:extLst>
              <a:ext uri="{FF2B5EF4-FFF2-40B4-BE49-F238E27FC236}">
                <a16:creationId xmlns:a16="http://schemas.microsoft.com/office/drawing/2014/main" id="{C6519C42-D02B-85C1-F3D7-CF78D908975D}"/>
              </a:ext>
            </a:extLst>
          </p:cNvPr>
          <p:cNvPicPr>
            <a:picLocks noGrp="1" noChangeAspect="1"/>
          </p:cNvPicPr>
          <p:nvPr>
            <p:ph idx="1"/>
          </p:nvPr>
        </p:nvPicPr>
        <p:blipFill>
          <a:blip r:embed="rId3"/>
          <a:stretch>
            <a:fillRect/>
          </a:stretch>
        </p:blipFill>
        <p:spPr>
          <a:xfrm>
            <a:off x="9248775" y="5973431"/>
            <a:ext cx="2943225" cy="790575"/>
          </a:xfrm>
        </p:spPr>
      </p:pic>
      <p:pic>
        <p:nvPicPr>
          <p:cNvPr id="6" name="Picture 5" descr="A graph with a line going up&#10;&#10;AI-generated content may be incorrect.">
            <a:extLst>
              <a:ext uri="{FF2B5EF4-FFF2-40B4-BE49-F238E27FC236}">
                <a16:creationId xmlns:a16="http://schemas.microsoft.com/office/drawing/2014/main" id="{D58F3C5B-B9D8-457E-9F5A-CC324E7D5F2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10362" y="1701209"/>
            <a:ext cx="8738413" cy="4348717"/>
          </a:xfrm>
          <a:prstGeom prst="rect">
            <a:avLst/>
          </a:prstGeom>
        </p:spPr>
      </p:pic>
    </p:spTree>
    <p:extLst>
      <p:ext uri="{BB962C8B-B14F-4D97-AF65-F5344CB8AC3E}">
        <p14:creationId xmlns:p14="http://schemas.microsoft.com/office/powerpoint/2010/main" val="438724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537e89b-0f87-4aad-a200-4ec1d840e4ca" xsi:nil="true"/>
    <lcf76f155ced4ddcb4097134ff3c332f xmlns="71136109-a5e4-429a-908a-3294b36eb2be">
      <Terms xmlns="http://schemas.microsoft.com/office/infopath/2007/PartnerControls"/>
    </lcf76f155ced4ddcb4097134ff3c332f>
    <SharedWithUsers xmlns="a537e89b-0f87-4aad-a200-4ec1d840e4ca">
      <UserInfo>
        <DisplayName>Susie Hoyland</DisplayName>
        <AccountId>32</AccountId>
        <AccountType/>
      </UserInfo>
      <UserInfo>
        <DisplayName>Amy Eleanor Robinson</DisplayName>
        <AccountId>89</AccountId>
        <AccountType/>
      </UserInfo>
      <UserInfo>
        <DisplayName>Alice Zucconelli</DisplayName>
        <AccountId>160</AccountId>
        <AccountType/>
      </UserInfo>
      <UserInfo>
        <DisplayName>Thomas Burton</DisplayName>
        <AccountId>180</AccountId>
        <AccountType/>
      </UserInfo>
      <UserInfo>
        <DisplayName>Zoe Wilde</DisplayName>
        <AccountId>14</AccountId>
        <AccountType/>
      </UserInfo>
      <UserInfo>
        <DisplayName>Beth Sawdon</DisplayName>
        <AccountId>44</AccountId>
        <AccountType/>
      </UserInfo>
      <UserInfo>
        <DisplayName>Sue Smith (S.Smith)</DisplayName>
        <AccountId>46</AccountId>
        <AccountType/>
      </UserInfo>
      <UserInfo>
        <DisplayName>Alice Boal</DisplayName>
        <AccountId>199</AccountId>
        <AccountType/>
      </UserInfo>
      <UserInfo>
        <DisplayName>Eve Connolly</DisplayName>
        <AccountId>219</AccountId>
        <AccountType/>
      </UserInfo>
      <UserInfo>
        <DisplayName>Jenny Wells</DisplayName>
        <AccountId>150</AccountId>
        <AccountType/>
      </UserInfo>
      <UserInfo>
        <DisplayName>Mark Pearson</DisplayName>
        <AccountId>136</AccountId>
        <AccountType/>
      </UserInfo>
      <UserInfo>
        <DisplayName>Michael Dockar</DisplayName>
        <AccountId>120</AccountId>
        <AccountType/>
      </UserInfo>
      <UserInfo>
        <DisplayName>Rachel Thomas</DisplayName>
        <AccountId>164</AccountId>
        <AccountType/>
      </UserInfo>
      <UserInfo>
        <DisplayName>Sally Salton</DisplayName>
        <AccountId>204</AccountId>
        <AccountType/>
      </UserInfo>
      <UserInfo>
        <DisplayName>Steph Lang</DisplayName>
        <AccountId>80</AccountId>
        <AccountType/>
      </UserInfo>
      <UserInfo>
        <DisplayName>Tracey Gilbody</DisplayName>
        <AccountId>108</AccountId>
        <AccountType/>
      </UserInfo>
      <UserInfo>
        <DisplayName>Louise Tomenson</DisplayName>
        <AccountId>213</AccountId>
        <AccountType/>
      </UserInfo>
      <UserInfo>
        <DisplayName>Marie Dodsworth</DisplayName>
        <AccountId>35</AccountId>
        <AccountType/>
      </UserInfo>
      <UserInfo>
        <DisplayName>Steven Killian</DisplayName>
        <AccountId>11</AccountId>
        <AccountType/>
      </UserInfo>
      <UserInfo>
        <DisplayName>Khaled Al-Ankar</DisplayName>
        <AccountId>128</AccountId>
        <AccountType/>
      </UserInfo>
      <UserInfo>
        <DisplayName>Claire Kydd (c.kydd)</DisplayName>
        <AccountId>12</AccountId>
        <AccountType/>
      </UserInfo>
      <UserInfo>
        <DisplayName>Richard Jones</DisplayName>
        <AccountId>126</AccountId>
        <AccountType/>
      </UserInfo>
      <UserInfo>
        <DisplayName>Victoria Hamilton</DisplayName>
        <AccountId>97</AccountId>
        <AccountType/>
      </UserInfo>
      <UserInfo>
        <DisplayName>Paul Baker</DisplayName>
        <AccountId>183</AccountId>
        <AccountType/>
      </UserInfo>
      <UserInfo>
        <DisplayName>Russ Hepworth</DisplayName>
        <AccountId>212</AccountId>
        <AccountType/>
      </UserInfo>
      <UserInfo>
        <DisplayName>Brendan Paddison</DisplayName>
        <AccountId>30</AccountId>
        <AccountType/>
      </UserInfo>
      <UserInfo>
        <DisplayName>Susan Walsh</DisplayName>
        <AccountId>207</AccountId>
        <AccountType/>
      </UserInfo>
      <UserInfo>
        <DisplayName>Toni Bailey</DisplayName>
        <AccountId>165</AccountId>
        <AccountType/>
      </UserInfo>
      <UserInfo>
        <DisplayName>Sam Hill</DisplayName>
        <AccountId>227</AccountId>
        <AccountType/>
      </UserInfo>
      <UserInfo>
        <DisplayName>Mike O'Farrell Follos</DisplayName>
        <AccountId>211</AccountId>
        <AccountType/>
      </UserInfo>
      <UserInfo>
        <DisplayName>Matthew O'Connor</DisplayName>
        <AccountId>102</AccountId>
        <AccountType/>
      </UserInfo>
      <UserInfo>
        <DisplayName>Lucy Follos</DisplayName>
        <AccountId>215</AccountId>
        <AccountType/>
      </UserInfo>
      <UserInfo>
        <DisplayName>Mike Polson</DisplayName>
        <AccountId>228</AccountId>
        <AccountType/>
      </UserInfo>
      <UserInfo>
        <DisplayName>Aimee Henderson (A.Henderson)</DisplayName>
        <AccountId>17</AccountId>
        <AccountType/>
      </UserInfo>
      <UserInfo>
        <DisplayName>Catherine Lloyd</DisplayName>
        <AccountId>189</AccountId>
        <AccountType/>
      </UserInfo>
      <UserInfo>
        <DisplayName>David Howell</DisplayName>
        <AccountId>101</AccountId>
        <AccountType/>
      </UserInfo>
      <UserInfo>
        <DisplayName>Caroline Dobson</DisplayName>
        <AccountId>169</AccountId>
        <AccountType/>
      </UserInfo>
      <UserInfo>
        <DisplayName>Sam Coates</DisplayName>
        <AccountId>210</AccountId>
        <AccountType/>
      </UserInfo>
      <UserInfo>
        <DisplayName>Abbie Kelly</DisplayName>
        <AccountId>209</AccountId>
        <AccountType/>
      </UserInfo>
      <UserInfo>
        <DisplayName>Craig Knowles</DisplayName>
        <AccountId>233</AccountId>
        <AccountType/>
      </UserInfo>
      <UserInfo>
        <DisplayName>Lewis Wombwell</DisplayName>
        <AccountId>170</AccountId>
        <AccountType/>
      </UserInfo>
      <UserInfo>
        <DisplayName>Thomas Peach</DisplayName>
        <AccountId>132</AccountId>
        <AccountType/>
      </UserInfo>
      <UserInfo>
        <DisplayName>Antley Tong</DisplayName>
        <AccountId>234</AccountId>
        <AccountType/>
      </UserInfo>
      <UserInfo>
        <DisplayName>Katherine Darlington</DisplayName>
        <AccountId>214</AccountId>
        <AccountType/>
      </UserInfo>
      <UserInfo>
        <DisplayName>Julian Thompson</DisplayName>
        <AccountId>54</AccountId>
        <AccountType/>
      </UserInfo>
      <UserInfo>
        <DisplayName>Becky Leung</DisplayName>
        <AccountId>167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6693A1FD6ACB498C9B0B82240F7B86" ma:contentTypeVersion="14" ma:contentTypeDescription="Create a new document." ma:contentTypeScope="" ma:versionID="b4d42de4cbf85a6d03bb6a5d6f7664a1">
  <xsd:schema xmlns:xsd="http://www.w3.org/2001/XMLSchema" xmlns:xs="http://www.w3.org/2001/XMLSchema" xmlns:p="http://schemas.microsoft.com/office/2006/metadata/properties" xmlns:ns2="71136109-a5e4-429a-908a-3294b36eb2be" xmlns:ns3="a537e89b-0f87-4aad-a200-4ec1d840e4ca" targetNamespace="http://schemas.microsoft.com/office/2006/metadata/properties" ma:root="true" ma:fieldsID="5dc3150c8e1f754ab83e141bc2b3fc57" ns2:_="" ns3:_="">
    <xsd:import namespace="71136109-a5e4-429a-908a-3294b36eb2be"/>
    <xsd:import namespace="a537e89b-0f87-4aad-a200-4ec1d840e4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136109-a5e4-429a-908a-3294b36eb2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bb1a67c-477c-4f54-866d-e73c7b3fe04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37e89b-0f87-4aad-a200-4ec1d840e4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04e27b0-efd2-4aa2-9a0e-c50131feb648}" ma:internalName="TaxCatchAll" ma:showField="CatchAllData" ma:web="a537e89b-0f87-4aad-a200-4ec1d840e4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368B76-580C-44E7-B729-275ED30F0A39}">
  <ds:schemaRefs>
    <ds:schemaRef ds:uri="71136109-a5e4-429a-908a-3294b36eb2be"/>
    <ds:schemaRef ds:uri="a537e89b-0f87-4aad-a200-4ec1d840e4c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044BCFF-F9A7-40BB-B6BE-9CEE638AD52A}">
  <ds:schemaRefs>
    <ds:schemaRef ds:uri="http://schemas.microsoft.com/sharepoint/v3/contenttype/forms"/>
  </ds:schemaRefs>
</ds:datastoreItem>
</file>

<file path=customXml/itemProps3.xml><?xml version="1.0" encoding="utf-8"?>
<ds:datastoreItem xmlns:ds="http://schemas.openxmlformats.org/officeDocument/2006/customXml" ds:itemID="{4AAAF5F6-0631-4CBD-A1E3-64633A87991D}">
  <ds:schemaRefs>
    <ds:schemaRef ds:uri="71136109-a5e4-429a-908a-3294b36eb2be"/>
    <ds:schemaRef ds:uri="a537e89b-0f87-4aad-a200-4ec1d840e4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1557</TotalTime>
  <Words>1223</Words>
  <Application>Microsoft Office PowerPoint</Application>
  <PresentationFormat>Widescreen</PresentationFormat>
  <Paragraphs>145</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Arial</vt:lpstr>
      <vt:lpstr>Calibri</vt:lpstr>
      <vt:lpstr>Verdana</vt:lpstr>
      <vt:lpstr>Office Theme</vt:lpstr>
      <vt:lpstr>Contribution of HRD to social justice:  A bibliometric analysis</vt:lpstr>
      <vt:lpstr>Agenda</vt:lpstr>
      <vt:lpstr>Rationale and Research Questions</vt:lpstr>
      <vt:lpstr>Literature Base</vt:lpstr>
      <vt:lpstr>Literature Base (2)</vt:lpstr>
      <vt:lpstr>Methodology (1)</vt:lpstr>
      <vt:lpstr>Methodology (2)</vt:lpstr>
      <vt:lpstr>Table 2: Top 7 journals to have published research on HRD and Social Justice between 2004-2024 (source: Web of Science)</vt:lpstr>
      <vt:lpstr>Figure 1: Number of published articles and accompanying citations per annum between 2004-2024 (Source: Web of Science)</vt:lpstr>
      <vt:lpstr>Figure 2: Author Co-citation analysis (source: VosViewer)</vt:lpstr>
      <vt:lpstr>Figure 3: Co-citation analysis of references (source: VosViewer)</vt:lpstr>
      <vt:lpstr>Figure 4: Density visualisation of author keywords</vt:lpstr>
      <vt:lpstr>Figure 5: Co-occurrence analysis of all keywords</vt:lpstr>
      <vt:lpstr>Figure 6: Bibliographic coupling of documents (Source: VOSViewer)</vt:lpstr>
      <vt:lpstr>Future Research Agendas</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Susie Walsh</dc:creator>
  <cp:lastModifiedBy>Lyn Johnston</cp:lastModifiedBy>
  <cp:revision>35</cp:revision>
  <dcterms:created xsi:type="dcterms:W3CDTF">2020-12-09T10:28:07Z</dcterms:created>
  <dcterms:modified xsi:type="dcterms:W3CDTF">2025-06-08T16:01:23Z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0x010100006693A1FD6ACB498C9B0B82240F7B86</vt:lpwstr>
  </property>
  <property fmtid="{D5CDD505-2E9C-101B-9397-08002B2CF9AE}" pid="3" name="MediaServiceImageTags">
    <vt:lpwstr/>
  </property>
</Properties>
</file>