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9" r:id="rId5"/>
  </p:sldMasterIdLst>
  <p:notesMasterIdLst>
    <p:notesMasterId r:id="rId20"/>
  </p:notesMasterIdLst>
  <p:sldIdLst>
    <p:sldId id="272" r:id="rId6"/>
    <p:sldId id="258" r:id="rId7"/>
    <p:sldId id="273" r:id="rId8"/>
    <p:sldId id="283" r:id="rId9"/>
    <p:sldId id="286" r:id="rId10"/>
    <p:sldId id="284" r:id="rId11"/>
    <p:sldId id="285" r:id="rId12"/>
    <p:sldId id="291" r:id="rId13"/>
    <p:sldId id="292" r:id="rId14"/>
    <p:sldId id="293" r:id="rId15"/>
    <p:sldId id="294" r:id="rId16"/>
    <p:sldId id="277" r:id="rId17"/>
    <p:sldId id="263" r:id="rId18"/>
    <p:sldId id="276"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EA9664F-B785-C98E-F9A8-37AB1EA17DDE}" name="Thomas Burton" initials="TB" userId="S::t.burton@yorksj.ac.uk::e925d246-ec90-4e07-871e-bb6b9ac61f9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B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FFA719C-7742-03A9-A40B-8FAD00F4CEBA}" v="41" dt="2025-06-03T15:07:01.88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057" autoAdjust="0"/>
  </p:normalViewPr>
  <p:slideViewPr>
    <p:cSldViewPr snapToGrid="0">
      <p:cViewPr varScale="1">
        <p:scale>
          <a:sx n="95" d="100"/>
          <a:sy n="95" d="100"/>
        </p:scale>
        <p:origin x="1158" y="96"/>
      </p:cViewPr>
      <p:guideLst/>
    </p:cSldViewPr>
  </p:slideViewPr>
  <p:notesTextViewPr>
    <p:cViewPr>
      <p:scale>
        <a:sx n="3" d="2"/>
        <a:sy n="3" d="2"/>
      </p:scale>
      <p:origin x="-6" y="-12"/>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913E30-5A8D-41B0-9B94-52B30DF03512}" type="datetimeFigureOut">
              <a:t>6/8/2025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D1F133-F3D6-48E1-A210-EE540D23FAB3}" type="slidenum">
              <a:t>‹#›</a:t>
            </a:fld>
            <a:endParaRPr lang="en-US"/>
          </a:p>
        </p:txBody>
      </p:sp>
    </p:spTree>
    <p:extLst>
      <p:ext uri="{BB962C8B-B14F-4D97-AF65-F5344CB8AC3E}">
        <p14:creationId xmlns:p14="http://schemas.microsoft.com/office/powerpoint/2010/main" val="23848616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4D1F133-F3D6-48E1-A210-EE540D23FAB3}" type="slidenum">
              <a:rPr lang="en-GB" smtClean="0"/>
              <a:t>1</a:t>
            </a:fld>
            <a:endParaRPr lang="en-GB"/>
          </a:p>
        </p:txBody>
      </p:sp>
    </p:spTree>
    <p:extLst>
      <p:ext uri="{BB962C8B-B14F-4D97-AF65-F5344CB8AC3E}">
        <p14:creationId xmlns:p14="http://schemas.microsoft.com/office/powerpoint/2010/main" val="14108984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4D1F133-F3D6-48E1-A210-EE540D23FAB3}" type="slidenum">
              <a:rPr lang="en-GB" smtClean="0"/>
              <a:t>11</a:t>
            </a:fld>
            <a:endParaRPr lang="en-GB"/>
          </a:p>
        </p:txBody>
      </p:sp>
    </p:spTree>
    <p:extLst>
      <p:ext uri="{BB962C8B-B14F-4D97-AF65-F5344CB8AC3E}">
        <p14:creationId xmlns:p14="http://schemas.microsoft.com/office/powerpoint/2010/main" val="25885397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4D1F133-F3D6-48E1-A210-EE540D23FAB3}" type="slidenum">
              <a:rPr lang="en-GB" smtClean="0"/>
              <a:t>12</a:t>
            </a:fld>
            <a:endParaRPr lang="en-GB"/>
          </a:p>
        </p:txBody>
      </p:sp>
    </p:spTree>
    <p:extLst>
      <p:ext uri="{BB962C8B-B14F-4D97-AF65-F5344CB8AC3E}">
        <p14:creationId xmlns:p14="http://schemas.microsoft.com/office/powerpoint/2010/main" val="19319668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4D1F133-F3D6-48E1-A210-EE540D23FAB3}" type="slidenum">
              <a:rPr lang="en-GB" smtClean="0"/>
              <a:t>14</a:t>
            </a:fld>
            <a:endParaRPr lang="en-GB"/>
          </a:p>
        </p:txBody>
      </p:sp>
    </p:spTree>
    <p:extLst>
      <p:ext uri="{BB962C8B-B14F-4D97-AF65-F5344CB8AC3E}">
        <p14:creationId xmlns:p14="http://schemas.microsoft.com/office/powerpoint/2010/main" val="10143109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4D1F133-F3D6-48E1-A210-EE540D23FAB3}" type="slidenum">
              <a:rPr lang="en-GB" smtClean="0"/>
              <a:t>3</a:t>
            </a:fld>
            <a:endParaRPr lang="en-GB"/>
          </a:p>
        </p:txBody>
      </p:sp>
    </p:spTree>
    <p:extLst>
      <p:ext uri="{BB962C8B-B14F-4D97-AF65-F5344CB8AC3E}">
        <p14:creationId xmlns:p14="http://schemas.microsoft.com/office/powerpoint/2010/main" val="18992716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4D1F133-F3D6-48E1-A210-EE540D23FAB3}" type="slidenum">
              <a:rPr lang="en-GB" smtClean="0"/>
              <a:t>4</a:t>
            </a:fld>
            <a:endParaRPr lang="en-GB"/>
          </a:p>
        </p:txBody>
      </p:sp>
    </p:spTree>
    <p:extLst>
      <p:ext uri="{BB962C8B-B14F-4D97-AF65-F5344CB8AC3E}">
        <p14:creationId xmlns:p14="http://schemas.microsoft.com/office/powerpoint/2010/main" val="14528973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4D1F133-F3D6-48E1-A210-EE540D23FAB3}" type="slidenum">
              <a:rPr lang="en-GB" smtClean="0"/>
              <a:t>5</a:t>
            </a:fld>
            <a:endParaRPr lang="en-GB"/>
          </a:p>
        </p:txBody>
      </p:sp>
    </p:spTree>
    <p:extLst>
      <p:ext uri="{BB962C8B-B14F-4D97-AF65-F5344CB8AC3E}">
        <p14:creationId xmlns:p14="http://schemas.microsoft.com/office/powerpoint/2010/main" val="17045960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4D1F133-F3D6-48E1-A210-EE540D23FAB3}" type="slidenum">
              <a:rPr lang="en-GB" smtClean="0"/>
              <a:t>6</a:t>
            </a:fld>
            <a:endParaRPr lang="en-GB"/>
          </a:p>
        </p:txBody>
      </p:sp>
    </p:spTree>
    <p:extLst>
      <p:ext uri="{BB962C8B-B14F-4D97-AF65-F5344CB8AC3E}">
        <p14:creationId xmlns:p14="http://schemas.microsoft.com/office/powerpoint/2010/main" val="12907056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4D1F133-F3D6-48E1-A210-EE540D23FAB3}" type="slidenum">
              <a:rPr lang="en-GB" smtClean="0"/>
              <a:t>7</a:t>
            </a:fld>
            <a:endParaRPr lang="en-GB"/>
          </a:p>
        </p:txBody>
      </p:sp>
    </p:spTree>
    <p:extLst>
      <p:ext uri="{BB962C8B-B14F-4D97-AF65-F5344CB8AC3E}">
        <p14:creationId xmlns:p14="http://schemas.microsoft.com/office/powerpoint/2010/main" val="41203394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4D1F133-F3D6-48E1-A210-EE540D23FAB3}" type="slidenum">
              <a:rPr lang="en-GB" smtClean="0"/>
              <a:t>8</a:t>
            </a:fld>
            <a:endParaRPr lang="en-GB"/>
          </a:p>
        </p:txBody>
      </p:sp>
    </p:spTree>
    <p:extLst>
      <p:ext uri="{BB962C8B-B14F-4D97-AF65-F5344CB8AC3E}">
        <p14:creationId xmlns:p14="http://schemas.microsoft.com/office/powerpoint/2010/main" val="36710354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4D1F133-F3D6-48E1-A210-EE540D23FAB3}" type="slidenum">
              <a:rPr lang="en-GB" smtClean="0"/>
              <a:t>9</a:t>
            </a:fld>
            <a:endParaRPr lang="en-GB"/>
          </a:p>
        </p:txBody>
      </p:sp>
    </p:spTree>
    <p:extLst>
      <p:ext uri="{BB962C8B-B14F-4D97-AF65-F5344CB8AC3E}">
        <p14:creationId xmlns:p14="http://schemas.microsoft.com/office/powerpoint/2010/main" val="28996637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4D1F133-F3D6-48E1-A210-EE540D23FAB3}" type="slidenum">
              <a:rPr lang="en-GB" smtClean="0"/>
              <a:t>10</a:t>
            </a:fld>
            <a:endParaRPr lang="en-GB"/>
          </a:p>
        </p:txBody>
      </p:sp>
    </p:spTree>
    <p:extLst>
      <p:ext uri="{BB962C8B-B14F-4D97-AF65-F5344CB8AC3E}">
        <p14:creationId xmlns:p14="http://schemas.microsoft.com/office/powerpoint/2010/main" val="15527515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42C80-BDF0-284F-983D-CDD538A222D8}"/>
              </a:ext>
            </a:extLst>
          </p:cNvPr>
          <p:cNvSpPr>
            <a:spLocks noGrp="1"/>
          </p:cNvSpPr>
          <p:nvPr>
            <p:ph type="ctrTitle"/>
          </p:nvPr>
        </p:nvSpPr>
        <p:spPr>
          <a:xfrm>
            <a:off x="380997" y="3562164"/>
            <a:ext cx="7315200" cy="1909763"/>
          </a:xfrm>
          <a:solidFill>
            <a:schemeClr val="bg2">
              <a:tint val="95000"/>
              <a:satMod val="170000"/>
              <a:alpha val="90000"/>
            </a:schemeClr>
          </a:solidFill>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624F870-FE55-9342-BDC8-29AEAFA73FAD}"/>
              </a:ext>
            </a:extLst>
          </p:cNvPr>
          <p:cNvSpPr>
            <a:spLocks noGrp="1"/>
          </p:cNvSpPr>
          <p:nvPr>
            <p:ph type="subTitle" idx="1"/>
          </p:nvPr>
        </p:nvSpPr>
        <p:spPr>
          <a:xfrm>
            <a:off x="380997" y="5564003"/>
            <a:ext cx="7315200" cy="623733"/>
          </a:xfrm>
          <a:solidFill>
            <a:schemeClr val="bg2">
              <a:tint val="95000"/>
              <a:satMod val="170000"/>
              <a:alpha val="90000"/>
            </a:schemeClr>
          </a:solidFill>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974AF92-BE70-2748-A415-4CE1E3938FA7}"/>
              </a:ext>
            </a:extLst>
          </p:cNvPr>
          <p:cNvSpPr>
            <a:spLocks noGrp="1"/>
          </p:cNvSpPr>
          <p:nvPr>
            <p:ph type="dt" sz="half" idx="10"/>
          </p:nvPr>
        </p:nvSpPr>
        <p:spPr/>
        <p:txBody>
          <a:bodyPr/>
          <a:lstStyle/>
          <a:p>
            <a:fld id="{110DE772-AE27-5C48-BEDD-D8E52C452A01}" type="datetimeFigureOut">
              <a:rPr lang="en-US" smtClean="0"/>
              <a:t>6/8/2025</a:t>
            </a:fld>
            <a:endParaRPr lang="en-US"/>
          </a:p>
        </p:txBody>
      </p:sp>
      <p:sp>
        <p:nvSpPr>
          <p:cNvPr id="5" name="Footer Placeholder 4">
            <a:extLst>
              <a:ext uri="{FF2B5EF4-FFF2-40B4-BE49-F238E27FC236}">
                <a16:creationId xmlns:a16="http://schemas.microsoft.com/office/drawing/2014/main" id="{C908B84B-0FE5-0542-A778-2D3FEF1748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2482AF-6D65-1D46-8B12-C05259AC78EB}"/>
              </a:ext>
            </a:extLst>
          </p:cNvPr>
          <p:cNvSpPr>
            <a:spLocks noGrp="1"/>
          </p:cNvSpPr>
          <p:nvPr>
            <p:ph type="sldNum" sz="quarter" idx="12"/>
          </p:nvPr>
        </p:nvSpPr>
        <p:spPr/>
        <p:txBody>
          <a:bodyPr/>
          <a:lstStyle/>
          <a:p>
            <a:fld id="{DD506057-7D07-8F48-9C4F-548CBD7CF6CD}" type="slidenum">
              <a:rPr lang="en-US" smtClean="0"/>
              <a:t>‹#›</a:t>
            </a:fld>
            <a:endParaRPr lang="en-US"/>
          </a:p>
        </p:txBody>
      </p:sp>
    </p:spTree>
    <p:extLst>
      <p:ext uri="{BB962C8B-B14F-4D97-AF65-F5344CB8AC3E}">
        <p14:creationId xmlns:p14="http://schemas.microsoft.com/office/powerpoint/2010/main" val="27415341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D370E-1A2B-9E43-856D-7B66FC2C99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E4559B4-A3EB-614E-A626-E6683AC6368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01DB589-8387-FD44-86D1-2BE57F4E06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CFA0EA4-54B1-3F4C-A484-6DD71D3492D5}"/>
              </a:ext>
            </a:extLst>
          </p:cNvPr>
          <p:cNvSpPr>
            <a:spLocks noGrp="1"/>
          </p:cNvSpPr>
          <p:nvPr>
            <p:ph type="dt" sz="half" idx="10"/>
          </p:nvPr>
        </p:nvSpPr>
        <p:spPr/>
        <p:txBody>
          <a:bodyPr/>
          <a:lstStyle/>
          <a:p>
            <a:fld id="{110DE772-AE27-5C48-BEDD-D8E52C452A01}" type="datetimeFigureOut">
              <a:rPr lang="en-US" smtClean="0"/>
              <a:t>6/8/2025</a:t>
            </a:fld>
            <a:endParaRPr lang="en-US"/>
          </a:p>
        </p:txBody>
      </p:sp>
      <p:sp>
        <p:nvSpPr>
          <p:cNvPr id="6" name="Footer Placeholder 5">
            <a:extLst>
              <a:ext uri="{FF2B5EF4-FFF2-40B4-BE49-F238E27FC236}">
                <a16:creationId xmlns:a16="http://schemas.microsoft.com/office/drawing/2014/main" id="{4684372E-FAA1-864E-9EC3-08971E4169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8F0135-E6B6-4A4E-93C1-3C3A6CBCA01E}"/>
              </a:ext>
            </a:extLst>
          </p:cNvPr>
          <p:cNvSpPr>
            <a:spLocks noGrp="1"/>
          </p:cNvSpPr>
          <p:nvPr>
            <p:ph type="sldNum" sz="quarter" idx="12"/>
          </p:nvPr>
        </p:nvSpPr>
        <p:spPr/>
        <p:txBody>
          <a:bodyPr/>
          <a:lstStyle/>
          <a:p>
            <a:fld id="{DD506057-7D07-8F48-9C4F-548CBD7CF6CD}" type="slidenum">
              <a:rPr lang="en-US" smtClean="0"/>
              <a:t>‹#›</a:t>
            </a:fld>
            <a:endParaRPr lang="en-US"/>
          </a:p>
        </p:txBody>
      </p:sp>
    </p:spTree>
    <p:extLst>
      <p:ext uri="{BB962C8B-B14F-4D97-AF65-F5344CB8AC3E}">
        <p14:creationId xmlns:p14="http://schemas.microsoft.com/office/powerpoint/2010/main" val="1621103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88EF5-2B1A-4AA1-9F97-3A435A883D6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FA7738C-1510-4E00-85B3-2129A14FE20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3567123-1F75-435E-A235-DEAC7DB537DC}"/>
              </a:ext>
            </a:extLst>
          </p:cNvPr>
          <p:cNvSpPr>
            <a:spLocks noGrp="1"/>
          </p:cNvSpPr>
          <p:nvPr>
            <p:ph type="dt" sz="half" idx="10"/>
          </p:nvPr>
        </p:nvSpPr>
        <p:spPr/>
        <p:txBody>
          <a:bodyPr/>
          <a:lstStyle/>
          <a:p>
            <a:fld id="{7A8846B8-E0AA-486F-AA6E-71F68402BD62}" type="datetimeFigureOut">
              <a:rPr lang="en-GB" smtClean="0"/>
              <a:t>08/06/2025</a:t>
            </a:fld>
            <a:endParaRPr lang="en-GB"/>
          </a:p>
        </p:txBody>
      </p:sp>
      <p:sp>
        <p:nvSpPr>
          <p:cNvPr id="5" name="Footer Placeholder 4">
            <a:extLst>
              <a:ext uri="{FF2B5EF4-FFF2-40B4-BE49-F238E27FC236}">
                <a16:creationId xmlns:a16="http://schemas.microsoft.com/office/drawing/2014/main" id="{BCA29227-A919-498B-9C1A-16863E2445F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DA03FAC-DA35-4636-B346-F29AD7FD1FA9}"/>
              </a:ext>
            </a:extLst>
          </p:cNvPr>
          <p:cNvSpPr>
            <a:spLocks noGrp="1"/>
          </p:cNvSpPr>
          <p:nvPr>
            <p:ph type="sldNum" sz="quarter" idx="12"/>
          </p:nvPr>
        </p:nvSpPr>
        <p:spPr/>
        <p:txBody>
          <a:bodyPr/>
          <a:lstStyle/>
          <a:p>
            <a:fld id="{E5E6BA26-8BE9-4B2B-93DE-9310306FA6E6}" type="slidenum">
              <a:rPr lang="en-GB" smtClean="0"/>
              <a:t>‹#›</a:t>
            </a:fld>
            <a:endParaRPr lang="en-GB"/>
          </a:p>
        </p:txBody>
      </p:sp>
    </p:spTree>
    <p:extLst>
      <p:ext uri="{BB962C8B-B14F-4D97-AF65-F5344CB8AC3E}">
        <p14:creationId xmlns:p14="http://schemas.microsoft.com/office/powerpoint/2010/main" val="18156923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E9962-6317-4ED4-B381-A42E8C4660C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F2C3255-3E48-4CEC-A2DE-4D4A42B36C3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B88B76D-0255-4982-9797-F32920227361}"/>
              </a:ext>
            </a:extLst>
          </p:cNvPr>
          <p:cNvSpPr>
            <a:spLocks noGrp="1"/>
          </p:cNvSpPr>
          <p:nvPr>
            <p:ph type="dt" sz="half" idx="10"/>
          </p:nvPr>
        </p:nvSpPr>
        <p:spPr/>
        <p:txBody>
          <a:bodyPr/>
          <a:lstStyle/>
          <a:p>
            <a:fld id="{7A8846B8-E0AA-486F-AA6E-71F68402BD62}" type="datetimeFigureOut">
              <a:rPr lang="en-GB" smtClean="0"/>
              <a:t>08/06/2025</a:t>
            </a:fld>
            <a:endParaRPr lang="en-GB"/>
          </a:p>
        </p:txBody>
      </p:sp>
      <p:sp>
        <p:nvSpPr>
          <p:cNvPr id="5" name="Footer Placeholder 4">
            <a:extLst>
              <a:ext uri="{FF2B5EF4-FFF2-40B4-BE49-F238E27FC236}">
                <a16:creationId xmlns:a16="http://schemas.microsoft.com/office/drawing/2014/main" id="{8A86007C-0B75-4866-A393-CF05765A4BD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64D2D06-28FD-44B8-BFA2-C913BC34A46E}"/>
              </a:ext>
            </a:extLst>
          </p:cNvPr>
          <p:cNvSpPr>
            <a:spLocks noGrp="1"/>
          </p:cNvSpPr>
          <p:nvPr>
            <p:ph type="sldNum" sz="quarter" idx="12"/>
          </p:nvPr>
        </p:nvSpPr>
        <p:spPr/>
        <p:txBody>
          <a:bodyPr/>
          <a:lstStyle/>
          <a:p>
            <a:fld id="{E5E6BA26-8BE9-4B2B-93DE-9310306FA6E6}" type="slidenum">
              <a:rPr lang="en-GB" smtClean="0"/>
              <a:t>‹#›</a:t>
            </a:fld>
            <a:endParaRPr lang="en-GB"/>
          </a:p>
        </p:txBody>
      </p:sp>
    </p:spTree>
    <p:extLst>
      <p:ext uri="{BB962C8B-B14F-4D97-AF65-F5344CB8AC3E}">
        <p14:creationId xmlns:p14="http://schemas.microsoft.com/office/powerpoint/2010/main" val="41344214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E10F0-0B9B-4753-876B-3417FC0CC8D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8DEAB5E-F41C-4822-8FA3-1E302EDEBC7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C180A03-759A-4907-822F-AE79C1965AA0}"/>
              </a:ext>
            </a:extLst>
          </p:cNvPr>
          <p:cNvSpPr>
            <a:spLocks noGrp="1"/>
          </p:cNvSpPr>
          <p:nvPr>
            <p:ph type="dt" sz="half" idx="10"/>
          </p:nvPr>
        </p:nvSpPr>
        <p:spPr/>
        <p:txBody>
          <a:bodyPr/>
          <a:lstStyle/>
          <a:p>
            <a:fld id="{7A8846B8-E0AA-486F-AA6E-71F68402BD62}" type="datetimeFigureOut">
              <a:rPr lang="en-GB" smtClean="0"/>
              <a:t>08/06/2025</a:t>
            </a:fld>
            <a:endParaRPr lang="en-GB"/>
          </a:p>
        </p:txBody>
      </p:sp>
      <p:sp>
        <p:nvSpPr>
          <p:cNvPr id="5" name="Footer Placeholder 4">
            <a:extLst>
              <a:ext uri="{FF2B5EF4-FFF2-40B4-BE49-F238E27FC236}">
                <a16:creationId xmlns:a16="http://schemas.microsoft.com/office/drawing/2014/main" id="{B6A7E937-053E-46AF-8E41-9540F7AC6CB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39D8FCC-5C3B-476B-AC7B-3E38442F4359}"/>
              </a:ext>
            </a:extLst>
          </p:cNvPr>
          <p:cNvSpPr>
            <a:spLocks noGrp="1"/>
          </p:cNvSpPr>
          <p:nvPr>
            <p:ph type="sldNum" sz="quarter" idx="12"/>
          </p:nvPr>
        </p:nvSpPr>
        <p:spPr/>
        <p:txBody>
          <a:bodyPr/>
          <a:lstStyle/>
          <a:p>
            <a:fld id="{E5E6BA26-8BE9-4B2B-93DE-9310306FA6E6}" type="slidenum">
              <a:rPr lang="en-GB" smtClean="0"/>
              <a:t>‹#›</a:t>
            </a:fld>
            <a:endParaRPr lang="en-GB"/>
          </a:p>
        </p:txBody>
      </p:sp>
    </p:spTree>
    <p:extLst>
      <p:ext uri="{BB962C8B-B14F-4D97-AF65-F5344CB8AC3E}">
        <p14:creationId xmlns:p14="http://schemas.microsoft.com/office/powerpoint/2010/main" val="17690126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93408-E13D-4DB0-83E4-87E456AC35B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58DEBE3-EC94-464C-843C-3FFE285909F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157E057-0BC6-4A06-BE62-9941A095634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C0D48B2-7BA3-4E94-BA9F-A8D250DED217}"/>
              </a:ext>
            </a:extLst>
          </p:cNvPr>
          <p:cNvSpPr>
            <a:spLocks noGrp="1"/>
          </p:cNvSpPr>
          <p:nvPr>
            <p:ph type="dt" sz="half" idx="10"/>
          </p:nvPr>
        </p:nvSpPr>
        <p:spPr/>
        <p:txBody>
          <a:bodyPr/>
          <a:lstStyle/>
          <a:p>
            <a:fld id="{7A8846B8-E0AA-486F-AA6E-71F68402BD62}" type="datetimeFigureOut">
              <a:rPr lang="en-GB" smtClean="0"/>
              <a:t>08/06/2025</a:t>
            </a:fld>
            <a:endParaRPr lang="en-GB"/>
          </a:p>
        </p:txBody>
      </p:sp>
      <p:sp>
        <p:nvSpPr>
          <p:cNvPr id="6" name="Footer Placeholder 5">
            <a:extLst>
              <a:ext uri="{FF2B5EF4-FFF2-40B4-BE49-F238E27FC236}">
                <a16:creationId xmlns:a16="http://schemas.microsoft.com/office/drawing/2014/main" id="{ECD9226C-C8FB-42F2-B78E-7DE108C82B1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C5D5C19-2B13-4635-9016-3869B0021F70}"/>
              </a:ext>
            </a:extLst>
          </p:cNvPr>
          <p:cNvSpPr>
            <a:spLocks noGrp="1"/>
          </p:cNvSpPr>
          <p:nvPr>
            <p:ph type="sldNum" sz="quarter" idx="12"/>
          </p:nvPr>
        </p:nvSpPr>
        <p:spPr/>
        <p:txBody>
          <a:bodyPr/>
          <a:lstStyle/>
          <a:p>
            <a:fld id="{E5E6BA26-8BE9-4B2B-93DE-9310306FA6E6}" type="slidenum">
              <a:rPr lang="en-GB" smtClean="0"/>
              <a:t>‹#›</a:t>
            </a:fld>
            <a:endParaRPr lang="en-GB"/>
          </a:p>
        </p:txBody>
      </p:sp>
    </p:spTree>
    <p:extLst>
      <p:ext uri="{BB962C8B-B14F-4D97-AF65-F5344CB8AC3E}">
        <p14:creationId xmlns:p14="http://schemas.microsoft.com/office/powerpoint/2010/main" val="23892302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4B760-4681-4147-AA70-55B3E8C0C32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83B71B4-6AEF-4B53-AB0E-29ECC0D601B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B145A3C-49A3-4706-B869-D0F0B1A5AC0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05A0AD0-7840-4220-80DF-780D892F4B6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D0AF47C-B722-4153-B8AC-F18CE4CB64A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CD10B44-F66A-4F33-9050-335722E6BC89}"/>
              </a:ext>
            </a:extLst>
          </p:cNvPr>
          <p:cNvSpPr>
            <a:spLocks noGrp="1"/>
          </p:cNvSpPr>
          <p:nvPr>
            <p:ph type="dt" sz="half" idx="10"/>
          </p:nvPr>
        </p:nvSpPr>
        <p:spPr/>
        <p:txBody>
          <a:bodyPr/>
          <a:lstStyle/>
          <a:p>
            <a:fld id="{7A8846B8-E0AA-486F-AA6E-71F68402BD62}" type="datetimeFigureOut">
              <a:rPr lang="en-GB" smtClean="0"/>
              <a:t>08/06/2025</a:t>
            </a:fld>
            <a:endParaRPr lang="en-GB"/>
          </a:p>
        </p:txBody>
      </p:sp>
      <p:sp>
        <p:nvSpPr>
          <p:cNvPr id="8" name="Footer Placeholder 7">
            <a:extLst>
              <a:ext uri="{FF2B5EF4-FFF2-40B4-BE49-F238E27FC236}">
                <a16:creationId xmlns:a16="http://schemas.microsoft.com/office/drawing/2014/main" id="{43EDC9AF-6701-453C-9414-28CE7512D74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2117B5A-3B99-458E-B7AF-41610B5C5CB8}"/>
              </a:ext>
            </a:extLst>
          </p:cNvPr>
          <p:cNvSpPr>
            <a:spLocks noGrp="1"/>
          </p:cNvSpPr>
          <p:nvPr>
            <p:ph type="sldNum" sz="quarter" idx="12"/>
          </p:nvPr>
        </p:nvSpPr>
        <p:spPr/>
        <p:txBody>
          <a:bodyPr/>
          <a:lstStyle/>
          <a:p>
            <a:fld id="{E5E6BA26-8BE9-4B2B-93DE-9310306FA6E6}" type="slidenum">
              <a:rPr lang="en-GB" smtClean="0"/>
              <a:t>‹#›</a:t>
            </a:fld>
            <a:endParaRPr lang="en-GB"/>
          </a:p>
        </p:txBody>
      </p:sp>
    </p:spTree>
    <p:extLst>
      <p:ext uri="{BB962C8B-B14F-4D97-AF65-F5344CB8AC3E}">
        <p14:creationId xmlns:p14="http://schemas.microsoft.com/office/powerpoint/2010/main" val="27999275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EC2BA-6D37-4F9E-8640-0173CC5358F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100CF63-DA17-409F-841E-813578A96B8A}"/>
              </a:ext>
            </a:extLst>
          </p:cNvPr>
          <p:cNvSpPr>
            <a:spLocks noGrp="1"/>
          </p:cNvSpPr>
          <p:nvPr>
            <p:ph type="dt" sz="half" idx="10"/>
          </p:nvPr>
        </p:nvSpPr>
        <p:spPr/>
        <p:txBody>
          <a:bodyPr/>
          <a:lstStyle/>
          <a:p>
            <a:fld id="{7A8846B8-E0AA-486F-AA6E-71F68402BD62}" type="datetimeFigureOut">
              <a:rPr lang="en-GB" smtClean="0"/>
              <a:t>08/06/2025</a:t>
            </a:fld>
            <a:endParaRPr lang="en-GB"/>
          </a:p>
        </p:txBody>
      </p:sp>
      <p:sp>
        <p:nvSpPr>
          <p:cNvPr id="4" name="Footer Placeholder 3">
            <a:extLst>
              <a:ext uri="{FF2B5EF4-FFF2-40B4-BE49-F238E27FC236}">
                <a16:creationId xmlns:a16="http://schemas.microsoft.com/office/drawing/2014/main" id="{778CB5CB-D3CE-4824-AC79-7B24958185B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CCE037A-379F-46A7-AA0F-661EE71DA867}"/>
              </a:ext>
            </a:extLst>
          </p:cNvPr>
          <p:cNvSpPr>
            <a:spLocks noGrp="1"/>
          </p:cNvSpPr>
          <p:nvPr>
            <p:ph type="sldNum" sz="quarter" idx="12"/>
          </p:nvPr>
        </p:nvSpPr>
        <p:spPr/>
        <p:txBody>
          <a:bodyPr/>
          <a:lstStyle/>
          <a:p>
            <a:fld id="{E5E6BA26-8BE9-4B2B-93DE-9310306FA6E6}" type="slidenum">
              <a:rPr lang="en-GB" smtClean="0"/>
              <a:t>‹#›</a:t>
            </a:fld>
            <a:endParaRPr lang="en-GB"/>
          </a:p>
        </p:txBody>
      </p:sp>
    </p:spTree>
    <p:extLst>
      <p:ext uri="{BB962C8B-B14F-4D97-AF65-F5344CB8AC3E}">
        <p14:creationId xmlns:p14="http://schemas.microsoft.com/office/powerpoint/2010/main" val="32493994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BBCE23-435B-4EAC-A482-E8FBED50B86C}"/>
              </a:ext>
            </a:extLst>
          </p:cNvPr>
          <p:cNvSpPr>
            <a:spLocks noGrp="1"/>
          </p:cNvSpPr>
          <p:nvPr>
            <p:ph type="dt" sz="half" idx="10"/>
          </p:nvPr>
        </p:nvSpPr>
        <p:spPr/>
        <p:txBody>
          <a:bodyPr/>
          <a:lstStyle/>
          <a:p>
            <a:fld id="{7A8846B8-E0AA-486F-AA6E-71F68402BD62}" type="datetimeFigureOut">
              <a:rPr lang="en-GB" smtClean="0"/>
              <a:t>08/06/2025</a:t>
            </a:fld>
            <a:endParaRPr lang="en-GB"/>
          </a:p>
        </p:txBody>
      </p:sp>
      <p:sp>
        <p:nvSpPr>
          <p:cNvPr id="3" name="Footer Placeholder 2">
            <a:extLst>
              <a:ext uri="{FF2B5EF4-FFF2-40B4-BE49-F238E27FC236}">
                <a16:creationId xmlns:a16="http://schemas.microsoft.com/office/drawing/2014/main" id="{4D0EE916-54C4-4A9F-B8FC-3BBD7C5EFBA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5C645A3-7A0B-41ED-B4E1-EEAF7B23FDFA}"/>
              </a:ext>
            </a:extLst>
          </p:cNvPr>
          <p:cNvSpPr>
            <a:spLocks noGrp="1"/>
          </p:cNvSpPr>
          <p:nvPr>
            <p:ph type="sldNum" sz="quarter" idx="12"/>
          </p:nvPr>
        </p:nvSpPr>
        <p:spPr/>
        <p:txBody>
          <a:bodyPr/>
          <a:lstStyle/>
          <a:p>
            <a:fld id="{E5E6BA26-8BE9-4B2B-93DE-9310306FA6E6}" type="slidenum">
              <a:rPr lang="en-GB" smtClean="0"/>
              <a:t>‹#›</a:t>
            </a:fld>
            <a:endParaRPr lang="en-GB"/>
          </a:p>
        </p:txBody>
      </p:sp>
    </p:spTree>
    <p:extLst>
      <p:ext uri="{BB962C8B-B14F-4D97-AF65-F5344CB8AC3E}">
        <p14:creationId xmlns:p14="http://schemas.microsoft.com/office/powerpoint/2010/main" val="12350457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07EC5-BDEF-42E1-8B12-4FB5E5450C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7F40AE9-5D9A-4E47-B270-A732B243BC3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F2D135F-825F-469E-BE22-0E48D40FB8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FB36DA0-5BA5-4778-AB52-1DEF647CBAE4}"/>
              </a:ext>
            </a:extLst>
          </p:cNvPr>
          <p:cNvSpPr>
            <a:spLocks noGrp="1"/>
          </p:cNvSpPr>
          <p:nvPr>
            <p:ph type="dt" sz="half" idx="10"/>
          </p:nvPr>
        </p:nvSpPr>
        <p:spPr/>
        <p:txBody>
          <a:bodyPr/>
          <a:lstStyle/>
          <a:p>
            <a:fld id="{7A8846B8-E0AA-486F-AA6E-71F68402BD62}" type="datetimeFigureOut">
              <a:rPr lang="en-GB" smtClean="0"/>
              <a:t>08/06/2025</a:t>
            </a:fld>
            <a:endParaRPr lang="en-GB"/>
          </a:p>
        </p:txBody>
      </p:sp>
      <p:sp>
        <p:nvSpPr>
          <p:cNvPr id="6" name="Footer Placeholder 5">
            <a:extLst>
              <a:ext uri="{FF2B5EF4-FFF2-40B4-BE49-F238E27FC236}">
                <a16:creationId xmlns:a16="http://schemas.microsoft.com/office/drawing/2014/main" id="{6F7ADC4B-2D06-4E8F-91EF-3C8BD3366C8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B0285B9-1D4E-44BE-BA4F-5F2E204BCCB9}"/>
              </a:ext>
            </a:extLst>
          </p:cNvPr>
          <p:cNvSpPr>
            <a:spLocks noGrp="1"/>
          </p:cNvSpPr>
          <p:nvPr>
            <p:ph type="sldNum" sz="quarter" idx="12"/>
          </p:nvPr>
        </p:nvSpPr>
        <p:spPr/>
        <p:txBody>
          <a:bodyPr/>
          <a:lstStyle/>
          <a:p>
            <a:fld id="{E5E6BA26-8BE9-4B2B-93DE-9310306FA6E6}" type="slidenum">
              <a:rPr lang="en-GB" smtClean="0"/>
              <a:t>‹#›</a:t>
            </a:fld>
            <a:endParaRPr lang="en-GB"/>
          </a:p>
        </p:txBody>
      </p:sp>
    </p:spTree>
    <p:extLst>
      <p:ext uri="{BB962C8B-B14F-4D97-AF65-F5344CB8AC3E}">
        <p14:creationId xmlns:p14="http://schemas.microsoft.com/office/powerpoint/2010/main" val="4575933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6C81A-86C1-4C93-B013-64FC9F82DB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CBC5E35-583D-4C3F-BE0D-EC0534739BB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EB67E15-F628-4555-A611-E1938629EC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4373146-AFBC-487B-BEC2-F9C077A8D3F7}"/>
              </a:ext>
            </a:extLst>
          </p:cNvPr>
          <p:cNvSpPr>
            <a:spLocks noGrp="1"/>
          </p:cNvSpPr>
          <p:nvPr>
            <p:ph type="dt" sz="half" idx="10"/>
          </p:nvPr>
        </p:nvSpPr>
        <p:spPr/>
        <p:txBody>
          <a:bodyPr/>
          <a:lstStyle/>
          <a:p>
            <a:fld id="{7A8846B8-E0AA-486F-AA6E-71F68402BD62}" type="datetimeFigureOut">
              <a:rPr lang="en-GB" smtClean="0"/>
              <a:t>08/06/2025</a:t>
            </a:fld>
            <a:endParaRPr lang="en-GB"/>
          </a:p>
        </p:txBody>
      </p:sp>
      <p:sp>
        <p:nvSpPr>
          <p:cNvPr id="6" name="Footer Placeholder 5">
            <a:extLst>
              <a:ext uri="{FF2B5EF4-FFF2-40B4-BE49-F238E27FC236}">
                <a16:creationId xmlns:a16="http://schemas.microsoft.com/office/drawing/2014/main" id="{EE72E307-37F1-4F7D-8C26-E3014F86ACE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F081568-3F8E-4233-9519-8667A15BEDF9}"/>
              </a:ext>
            </a:extLst>
          </p:cNvPr>
          <p:cNvSpPr>
            <a:spLocks noGrp="1"/>
          </p:cNvSpPr>
          <p:nvPr>
            <p:ph type="sldNum" sz="quarter" idx="12"/>
          </p:nvPr>
        </p:nvSpPr>
        <p:spPr/>
        <p:txBody>
          <a:bodyPr/>
          <a:lstStyle/>
          <a:p>
            <a:fld id="{E5E6BA26-8BE9-4B2B-93DE-9310306FA6E6}" type="slidenum">
              <a:rPr lang="en-GB" smtClean="0"/>
              <a:t>‹#›</a:t>
            </a:fld>
            <a:endParaRPr lang="en-GB"/>
          </a:p>
        </p:txBody>
      </p:sp>
    </p:spTree>
    <p:extLst>
      <p:ext uri="{BB962C8B-B14F-4D97-AF65-F5344CB8AC3E}">
        <p14:creationId xmlns:p14="http://schemas.microsoft.com/office/powerpoint/2010/main" val="3081380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614B7-62F5-C84B-949F-1F5BB73F1B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80A7EC9-1C06-BB4E-AE28-510A7B7800C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179803-203D-4449-BDCA-57B1A763BF25}"/>
              </a:ext>
            </a:extLst>
          </p:cNvPr>
          <p:cNvSpPr>
            <a:spLocks noGrp="1"/>
          </p:cNvSpPr>
          <p:nvPr>
            <p:ph type="dt" sz="half" idx="10"/>
          </p:nvPr>
        </p:nvSpPr>
        <p:spPr/>
        <p:txBody>
          <a:bodyPr/>
          <a:lstStyle/>
          <a:p>
            <a:fld id="{110DE772-AE27-5C48-BEDD-D8E52C452A01}" type="datetimeFigureOut">
              <a:rPr lang="en-US" smtClean="0"/>
              <a:t>6/8/2025</a:t>
            </a:fld>
            <a:endParaRPr lang="en-US"/>
          </a:p>
        </p:txBody>
      </p:sp>
      <p:sp>
        <p:nvSpPr>
          <p:cNvPr id="5" name="Footer Placeholder 4">
            <a:extLst>
              <a:ext uri="{FF2B5EF4-FFF2-40B4-BE49-F238E27FC236}">
                <a16:creationId xmlns:a16="http://schemas.microsoft.com/office/drawing/2014/main" id="{F4721445-642E-8141-B678-EEB2A95540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B5B512-99CC-2A4B-8E41-341A5D3F3227}"/>
              </a:ext>
            </a:extLst>
          </p:cNvPr>
          <p:cNvSpPr>
            <a:spLocks noGrp="1"/>
          </p:cNvSpPr>
          <p:nvPr>
            <p:ph type="sldNum" sz="quarter" idx="12"/>
          </p:nvPr>
        </p:nvSpPr>
        <p:spPr/>
        <p:txBody>
          <a:bodyPr/>
          <a:lstStyle/>
          <a:p>
            <a:fld id="{DD506057-7D07-8F48-9C4F-548CBD7CF6CD}" type="slidenum">
              <a:rPr lang="en-US" smtClean="0"/>
              <a:t>‹#›</a:t>
            </a:fld>
            <a:endParaRPr lang="en-US"/>
          </a:p>
        </p:txBody>
      </p:sp>
    </p:spTree>
    <p:extLst>
      <p:ext uri="{BB962C8B-B14F-4D97-AF65-F5344CB8AC3E}">
        <p14:creationId xmlns:p14="http://schemas.microsoft.com/office/powerpoint/2010/main" val="15889766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C20C8-A06B-4594-B5BB-279534FE0E4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8BDF4CA-3C6C-4C59-96B3-DFDECD69364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4A565BA-7722-4FD7-B899-DB8A57349A35}"/>
              </a:ext>
            </a:extLst>
          </p:cNvPr>
          <p:cNvSpPr>
            <a:spLocks noGrp="1"/>
          </p:cNvSpPr>
          <p:nvPr>
            <p:ph type="dt" sz="half" idx="10"/>
          </p:nvPr>
        </p:nvSpPr>
        <p:spPr/>
        <p:txBody>
          <a:bodyPr/>
          <a:lstStyle/>
          <a:p>
            <a:fld id="{7A8846B8-E0AA-486F-AA6E-71F68402BD62}" type="datetimeFigureOut">
              <a:rPr lang="en-GB" smtClean="0"/>
              <a:t>08/06/2025</a:t>
            </a:fld>
            <a:endParaRPr lang="en-GB"/>
          </a:p>
        </p:txBody>
      </p:sp>
      <p:sp>
        <p:nvSpPr>
          <p:cNvPr id="5" name="Footer Placeholder 4">
            <a:extLst>
              <a:ext uri="{FF2B5EF4-FFF2-40B4-BE49-F238E27FC236}">
                <a16:creationId xmlns:a16="http://schemas.microsoft.com/office/drawing/2014/main" id="{A7D63C4B-2A9B-4929-9073-D3C496F3609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77BBF5D-4EC3-4383-8413-1E456EEEF491}"/>
              </a:ext>
            </a:extLst>
          </p:cNvPr>
          <p:cNvSpPr>
            <a:spLocks noGrp="1"/>
          </p:cNvSpPr>
          <p:nvPr>
            <p:ph type="sldNum" sz="quarter" idx="12"/>
          </p:nvPr>
        </p:nvSpPr>
        <p:spPr/>
        <p:txBody>
          <a:bodyPr/>
          <a:lstStyle/>
          <a:p>
            <a:fld id="{E5E6BA26-8BE9-4B2B-93DE-9310306FA6E6}" type="slidenum">
              <a:rPr lang="en-GB" smtClean="0"/>
              <a:t>‹#›</a:t>
            </a:fld>
            <a:endParaRPr lang="en-GB"/>
          </a:p>
        </p:txBody>
      </p:sp>
    </p:spTree>
    <p:extLst>
      <p:ext uri="{BB962C8B-B14F-4D97-AF65-F5344CB8AC3E}">
        <p14:creationId xmlns:p14="http://schemas.microsoft.com/office/powerpoint/2010/main" val="32343511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535DA89-E534-4A63-B3D8-121F93481DA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4F3BE86-E78F-406D-B019-48A853D02D3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D6143B4-B95B-473F-9CA6-2CB83F2B6351}"/>
              </a:ext>
            </a:extLst>
          </p:cNvPr>
          <p:cNvSpPr>
            <a:spLocks noGrp="1"/>
          </p:cNvSpPr>
          <p:nvPr>
            <p:ph type="dt" sz="half" idx="10"/>
          </p:nvPr>
        </p:nvSpPr>
        <p:spPr/>
        <p:txBody>
          <a:bodyPr/>
          <a:lstStyle/>
          <a:p>
            <a:fld id="{7A8846B8-E0AA-486F-AA6E-71F68402BD62}" type="datetimeFigureOut">
              <a:rPr lang="en-GB" smtClean="0"/>
              <a:t>08/06/2025</a:t>
            </a:fld>
            <a:endParaRPr lang="en-GB"/>
          </a:p>
        </p:txBody>
      </p:sp>
      <p:sp>
        <p:nvSpPr>
          <p:cNvPr id="5" name="Footer Placeholder 4">
            <a:extLst>
              <a:ext uri="{FF2B5EF4-FFF2-40B4-BE49-F238E27FC236}">
                <a16:creationId xmlns:a16="http://schemas.microsoft.com/office/drawing/2014/main" id="{96250297-38E7-4E05-B183-02CA1071A77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2B8F17D-4FCE-4592-B759-206AC2DF64DF}"/>
              </a:ext>
            </a:extLst>
          </p:cNvPr>
          <p:cNvSpPr>
            <a:spLocks noGrp="1"/>
          </p:cNvSpPr>
          <p:nvPr>
            <p:ph type="sldNum" sz="quarter" idx="12"/>
          </p:nvPr>
        </p:nvSpPr>
        <p:spPr/>
        <p:txBody>
          <a:bodyPr/>
          <a:lstStyle/>
          <a:p>
            <a:fld id="{E5E6BA26-8BE9-4B2B-93DE-9310306FA6E6}" type="slidenum">
              <a:rPr lang="en-GB" smtClean="0"/>
              <a:t>‹#›</a:t>
            </a:fld>
            <a:endParaRPr lang="en-GB"/>
          </a:p>
        </p:txBody>
      </p:sp>
    </p:spTree>
    <p:extLst>
      <p:ext uri="{BB962C8B-B14F-4D97-AF65-F5344CB8AC3E}">
        <p14:creationId xmlns:p14="http://schemas.microsoft.com/office/powerpoint/2010/main" val="32397555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614B7-62F5-C84B-949F-1F5BB73F1B57}"/>
              </a:ext>
            </a:extLst>
          </p:cNvPr>
          <p:cNvSpPr>
            <a:spLocks noGrp="1"/>
          </p:cNvSpPr>
          <p:nvPr>
            <p:ph type="title"/>
          </p:nvPr>
        </p:nvSpPr>
        <p:spPr>
          <a:xfrm>
            <a:off x="5326602" y="365125"/>
            <a:ext cx="651488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D80A7EC9-1C06-BB4E-AE28-510A7B7800C6}"/>
              </a:ext>
            </a:extLst>
          </p:cNvPr>
          <p:cNvSpPr>
            <a:spLocks noGrp="1"/>
          </p:cNvSpPr>
          <p:nvPr>
            <p:ph idx="1"/>
          </p:nvPr>
        </p:nvSpPr>
        <p:spPr>
          <a:xfrm>
            <a:off x="5326601" y="1847850"/>
            <a:ext cx="651487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179803-203D-4449-BDCA-57B1A763BF25}"/>
              </a:ext>
            </a:extLst>
          </p:cNvPr>
          <p:cNvSpPr>
            <a:spLocks noGrp="1"/>
          </p:cNvSpPr>
          <p:nvPr>
            <p:ph type="dt" sz="half" idx="10"/>
          </p:nvPr>
        </p:nvSpPr>
        <p:spPr/>
        <p:txBody>
          <a:bodyPr/>
          <a:lstStyle/>
          <a:p>
            <a:fld id="{110DE772-AE27-5C48-BEDD-D8E52C452A01}" type="datetimeFigureOut">
              <a:rPr lang="en-US" smtClean="0"/>
              <a:t>6/8/2025</a:t>
            </a:fld>
            <a:endParaRPr lang="en-US"/>
          </a:p>
        </p:txBody>
      </p:sp>
      <p:sp>
        <p:nvSpPr>
          <p:cNvPr id="5" name="Footer Placeholder 4">
            <a:extLst>
              <a:ext uri="{FF2B5EF4-FFF2-40B4-BE49-F238E27FC236}">
                <a16:creationId xmlns:a16="http://schemas.microsoft.com/office/drawing/2014/main" id="{F4721445-642E-8141-B678-EEB2A95540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B5B512-99CC-2A4B-8E41-341A5D3F3227}"/>
              </a:ext>
            </a:extLst>
          </p:cNvPr>
          <p:cNvSpPr>
            <a:spLocks noGrp="1"/>
          </p:cNvSpPr>
          <p:nvPr>
            <p:ph type="sldNum" sz="quarter" idx="12"/>
          </p:nvPr>
        </p:nvSpPr>
        <p:spPr/>
        <p:txBody>
          <a:bodyPr/>
          <a:lstStyle/>
          <a:p>
            <a:fld id="{DD506057-7D07-8F48-9C4F-548CBD7CF6CD}" type="slidenum">
              <a:rPr lang="en-US" smtClean="0"/>
              <a:t>‹#›</a:t>
            </a:fld>
            <a:endParaRPr lang="en-US"/>
          </a:p>
        </p:txBody>
      </p:sp>
    </p:spTree>
    <p:extLst>
      <p:ext uri="{BB962C8B-B14F-4D97-AF65-F5344CB8AC3E}">
        <p14:creationId xmlns:p14="http://schemas.microsoft.com/office/powerpoint/2010/main" val="3227592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FAA3F-D5C5-C14E-9C21-5898AA2BCFE0}"/>
              </a:ext>
            </a:extLst>
          </p:cNvPr>
          <p:cNvSpPr>
            <a:spLocks noGrp="1"/>
          </p:cNvSpPr>
          <p:nvPr>
            <p:ph type="title"/>
          </p:nvPr>
        </p:nvSpPr>
        <p:spPr>
          <a:xfrm>
            <a:off x="380997" y="3684233"/>
            <a:ext cx="7308850" cy="1854786"/>
          </a:xfrm>
          <a:solidFill>
            <a:schemeClr val="bg2">
              <a:tint val="95000"/>
              <a:satMod val="170000"/>
              <a:alpha val="90000"/>
            </a:schemeClr>
          </a:solidFill>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26700CC-7F2A-B54A-A572-696CB8D21EBC}"/>
              </a:ext>
            </a:extLst>
          </p:cNvPr>
          <p:cNvSpPr>
            <a:spLocks noGrp="1"/>
          </p:cNvSpPr>
          <p:nvPr>
            <p:ph type="body" idx="1"/>
          </p:nvPr>
        </p:nvSpPr>
        <p:spPr>
          <a:xfrm>
            <a:off x="380997" y="5566008"/>
            <a:ext cx="7308850" cy="603974"/>
          </a:xfrm>
          <a:solidFill>
            <a:schemeClr val="bg2">
              <a:tint val="95000"/>
              <a:satMod val="170000"/>
              <a:alpha val="90000"/>
            </a:schemeClr>
          </a:solidFill>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7120F7D-D1C2-5B45-B87F-41AA7B747070}"/>
              </a:ext>
            </a:extLst>
          </p:cNvPr>
          <p:cNvSpPr>
            <a:spLocks noGrp="1"/>
          </p:cNvSpPr>
          <p:nvPr>
            <p:ph type="dt" sz="half" idx="10"/>
          </p:nvPr>
        </p:nvSpPr>
        <p:spPr/>
        <p:txBody>
          <a:bodyPr/>
          <a:lstStyle/>
          <a:p>
            <a:fld id="{110DE772-AE27-5C48-BEDD-D8E52C452A01}" type="datetimeFigureOut">
              <a:rPr lang="en-US" smtClean="0"/>
              <a:t>6/8/2025</a:t>
            </a:fld>
            <a:endParaRPr lang="en-US"/>
          </a:p>
        </p:txBody>
      </p:sp>
      <p:sp>
        <p:nvSpPr>
          <p:cNvPr id="5" name="Footer Placeholder 4">
            <a:extLst>
              <a:ext uri="{FF2B5EF4-FFF2-40B4-BE49-F238E27FC236}">
                <a16:creationId xmlns:a16="http://schemas.microsoft.com/office/drawing/2014/main" id="{870097EA-1306-054B-8E45-686E46D06A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7185BE-0809-8740-A8C7-367DF111DFC2}"/>
              </a:ext>
            </a:extLst>
          </p:cNvPr>
          <p:cNvSpPr>
            <a:spLocks noGrp="1"/>
          </p:cNvSpPr>
          <p:nvPr>
            <p:ph type="sldNum" sz="quarter" idx="12"/>
          </p:nvPr>
        </p:nvSpPr>
        <p:spPr/>
        <p:txBody>
          <a:bodyPr/>
          <a:lstStyle/>
          <a:p>
            <a:fld id="{DD506057-7D07-8F48-9C4F-548CBD7CF6CD}" type="slidenum">
              <a:rPr lang="en-US" smtClean="0"/>
              <a:t>‹#›</a:t>
            </a:fld>
            <a:endParaRPr lang="en-US"/>
          </a:p>
        </p:txBody>
      </p:sp>
    </p:spTree>
    <p:extLst>
      <p:ext uri="{BB962C8B-B14F-4D97-AF65-F5344CB8AC3E}">
        <p14:creationId xmlns:p14="http://schemas.microsoft.com/office/powerpoint/2010/main" val="810032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868D2-D7FD-F940-A3EF-D6C63B935C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EA7FFF4-AD64-B240-ACF8-7CF3B688823D}"/>
              </a:ext>
            </a:extLst>
          </p:cNvPr>
          <p:cNvSpPr>
            <a:spLocks noGrp="1"/>
          </p:cNvSpPr>
          <p:nvPr>
            <p:ph sz="half" idx="1"/>
          </p:nvPr>
        </p:nvSpPr>
        <p:spPr>
          <a:xfrm>
            <a:off x="2832651" y="1825625"/>
            <a:ext cx="411479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4782354-96E1-054F-9DB2-40D8378572D2}"/>
              </a:ext>
            </a:extLst>
          </p:cNvPr>
          <p:cNvSpPr>
            <a:spLocks noGrp="1"/>
          </p:cNvSpPr>
          <p:nvPr>
            <p:ph sz="half" idx="2"/>
          </p:nvPr>
        </p:nvSpPr>
        <p:spPr>
          <a:xfrm>
            <a:off x="7239000" y="1825625"/>
            <a:ext cx="41148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85473FA-61FD-284A-8F5D-0518958B04FD}"/>
              </a:ext>
            </a:extLst>
          </p:cNvPr>
          <p:cNvSpPr>
            <a:spLocks noGrp="1"/>
          </p:cNvSpPr>
          <p:nvPr>
            <p:ph type="dt" sz="half" idx="10"/>
          </p:nvPr>
        </p:nvSpPr>
        <p:spPr/>
        <p:txBody>
          <a:bodyPr/>
          <a:lstStyle/>
          <a:p>
            <a:fld id="{110DE772-AE27-5C48-BEDD-D8E52C452A01}" type="datetimeFigureOut">
              <a:rPr lang="en-US" smtClean="0"/>
              <a:t>6/8/2025</a:t>
            </a:fld>
            <a:endParaRPr lang="en-US"/>
          </a:p>
        </p:txBody>
      </p:sp>
      <p:sp>
        <p:nvSpPr>
          <p:cNvPr id="6" name="Footer Placeholder 5">
            <a:extLst>
              <a:ext uri="{FF2B5EF4-FFF2-40B4-BE49-F238E27FC236}">
                <a16:creationId xmlns:a16="http://schemas.microsoft.com/office/drawing/2014/main" id="{A2BD342F-B024-4F4E-891A-AA6F968467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ABE494-E529-224B-8CC9-989D4067A5DD}"/>
              </a:ext>
            </a:extLst>
          </p:cNvPr>
          <p:cNvSpPr>
            <a:spLocks noGrp="1"/>
          </p:cNvSpPr>
          <p:nvPr>
            <p:ph type="sldNum" sz="quarter" idx="12"/>
          </p:nvPr>
        </p:nvSpPr>
        <p:spPr/>
        <p:txBody>
          <a:bodyPr/>
          <a:lstStyle/>
          <a:p>
            <a:fld id="{DD506057-7D07-8F48-9C4F-548CBD7CF6CD}" type="slidenum">
              <a:rPr lang="en-US" smtClean="0"/>
              <a:t>‹#›</a:t>
            </a:fld>
            <a:endParaRPr lang="en-US"/>
          </a:p>
        </p:txBody>
      </p:sp>
    </p:spTree>
    <p:extLst>
      <p:ext uri="{BB962C8B-B14F-4D97-AF65-F5344CB8AC3E}">
        <p14:creationId xmlns:p14="http://schemas.microsoft.com/office/powerpoint/2010/main" val="747390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7FBDA-7C5C-0F45-BBD2-35E8D8D469F1}"/>
              </a:ext>
            </a:extLst>
          </p:cNvPr>
          <p:cNvSpPr>
            <a:spLocks noGrp="1"/>
          </p:cNvSpPr>
          <p:nvPr>
            <p:ph type="title"/>
          </p:nvPr>
        </p:nvSpPr>
        <p:spPr>
          <a:xfrm>
            <a:off x="839788" y="365125"/>
            <a:ext cx="7313612"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BAF3CF7-4588-AE42-AFFE-CEF4476A94B2}"/>
              </a:ext>
            </a:extLst>
          </p:cNvPr>
          <p:cNvSpPr>
            <a:spLocks noGrp="1"/>
          </p:cNvSpPr>
          <p:nvPr>
            <p:ph type="body" idx="1"/>
          </p:nvPr>
        </p:nvSpPr>
        <p:spPr>
          <a:xfrm>
            <a:off x="839788" y="1681163"/>
            <a:ext cx="411480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F5B392B-0516-7143-A7FB-9BC6C984565A}"/>
              </a:ext>
            </a:extLst>
          </p:cNvPr>
          <p:cNvSpPr>
            <a:spLocks noGrp="1"/>
          </p:cNvSpPr>
          <p:nvPr>
            <p:ph sz="half" idx="2"/>
          </p:nvPr>
        </p:nvSpPr>
        <p:spPr>
          <a:xfrm>
            <a:off x="839788" y="2505075"/>
            <a:ext cx="411480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583423B-0367-0F4D-95BE-1EB859A7DE57}"/>
              </a:ext>
            </a:extLst>
          </p:cNvPr>
          <p:cNvSpPr>
            <a:spLocks noGrp="1"/>
          </p:cNvSpPr>
          <p:nvPr>
            <p:ph type="body" sz="quarter" idx="3"/>
          </p:nvPr>
        </p:nvSpPr>
        <p:spPr>
          <a:xfrm>
            <a:off x="5148470" y="1681163"/>
            <a:ext cx="41148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C668575-2FA5-2745-A958-997237B4D0A3}"/>
              </a:ext>
            </a:extLst>
          </p:cNvPr>
          <p:cNvSpPr>
            <a:spLocks noGrp="1"/>
          </p:cNvSpPr>
          <p:nvPr>
            <p:ph sz="quarter" idx="4"/>
          </p:nvPr>
        </p:nvSpPr>
        <p:spPr>
          <a:xfrm>
            <a:off x="5148470" y="2505075"/>
            <a:ext cx="411480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156308F-755B-5B48-997D-20023333493D}"/>
              </a:ext>
            </a:extLst>
          </p:cNvPr>
          <p:cNvSpPr>
            <a:spLocks noGrp="1"/>
          </p:cNvSpPr>
          <p:nvPr>
            <p:ph type="dt" sz="half" idx="10"/>
          </p:nvPr>
        </p:nvSpPr>
        <p:spPr/>
        <p:txBody>
          <a:bodyPr/>
          <a:lstStyle/>
          <a:p>
            <a:fld id="{110DE772-AE27-5C48-BEDD-D8E52C452A01}" type="datetimeFigureOut">
              <a:rPr lang="en-US" smtClean="0"/>
              <a:t>6/8/2025</a:t>
            </a:fld>
            <a:endParaRPr lang="en-US"/>
          </a:p>
        </p:txBody>
      </p:sp>
      <p:sp>
        <p:nvSpPr>
          <p:cNvPr id="8" name="Footer Placeholder 7">
            <a:extLst>
              <a:ext uri="{FF2B5EF4-FFF2-40B4-BE49-F238E27FC236}">
                <a16:creationId xmlns:a16="http://schemas.microsoft.com/office/drawing/2014/main" id="{78977825-8840-D640-98DD-A6BA38F89E4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6294879-6747-FE44-873E-D77794624241}"/>
              </a:ext>
            </a:extLst>
          </p:cNvPr>
          <p:cNvSpPr>
            <a:spLocks noGrp="1"/>
          </p:cNvSpPr>
          <p:nvPr>
            <p:ph type="sldNum" sz="quarter" idx="12"/>
          </p:nvPr>
        </p:nvSpPr>
        <p:spPr/>
        <p:txBody>
          <a:bodyPr/>
          <a:lstStyle/>
          <a:p>
            <a:fld id="{DD506057-7D07-8F48-9C4F-548CBD7CF6CD}" type="slidenum">
              <a:rPr lang="en-US" smtClean="0"/>
              <a:t>‹#›</a:t>
            </a:fld>
            <a:endParaRPr lang="en-US"/>
          </a:p>
        </p:txBody>
      </p:sp>
    </p:spTree>
    <p:extLst>
      <p:ext uri="{BB962C8B-B14F-4D97-AF65-F5344CB8AC3E}">
        <p14:creationId xmlns:p14="http://schemas.microsoft.com/office/powerpoint/2010/main" val="32503518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A66A4-2AA7-6642-B1AD-BE2017F3CC5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39C74E-63D0-2745-B5F4-6F9F619C5005}"/>
              </a:ext>
            </a:extLst>
          </p:cNvPr>
          <p:cNvSpPr>
            <a:spLocks noGrp="1"/>
          </p:cNvSpPr>
          <p:nvPr>
            <p:ph type="dt" sz="half" idx="10"/>
          </p:nvPr>
        </p:nvSpPr>
        <p:spPr/>
        <p:txBody>
          <a:bodyPr/>
          <a:lstStyle/>
          <a:p>
            <a:fld id="{110DE772-AE27-5C48-BEDD-D8E52C452A01}" type="datetimeFigureOut">
              <a:rPr lang="en-US" smtClean="0"/>
              <a:t>6/8/2025</a:t>
            </a:fld>
            <a:endParaRPr lang="en-US"/>
          </a:p>
        </p:txBody>
      </p:sp>
      <p:sp>
        <p:nvSpPr>
          <p:cNvPr id="4" name="Footer Placeholder 3">
            <a:extLst>
              <a:ext uri="{FF2B5EF4-FFF2-40B4-BE49-F238E27FC236}">
                <a16:creationId xmlns:a16="http://schemas.microsoft.com/office/drawing/2014/main" id="{820C9DAF-7234-CA44-A326-99526032075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8909723-C93F-B74F-A6E2-9FB521793AD8}"/>
              </a:ext>
            </a:extLst>
          </p:cNvPr>
          <p:cNvSpPr>
            <a:spLocks noGrp="1"/>
          </p:cNvSpPr>
          <p:nvPr>
            <p:ph type="sldNum" sz="quarter" idx="12"/>
          </p:nvPr>
        </p:nvSpPr>
        <p:spPr/>
        <p:txBody>
          <a:bodyPr/>
          <a:lstStyle/>
          <a:p>
            <a:fld id="{DD506057-7D07-8F48-9C4F-548CBD7CF6CD}" type="slidenum">
              <a:rPr lang="en-US" smtClean="0"/>
              <a:t>‹#›</a:t>
            </a:fld>
            <a:endParaRPr lang="en-US"/>
          </a:p>
        </p:txBody>
      </p:sp>
    </p:spTree>
    <p:extLst>
      <p:ext uri="{BB962C8B-B14F-4D97-AF65-F5344CB8AC3E}">
        <p14:creationId xmlns:p14="http://schemas.microsoft.com/office/powerpoint/2010/main" val="3409305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5F1EB65-BC05-854B-B54C-55C1F17950EC}"/>
              </a:ext>
            </a:extLst>
          </p:cNvPr>
          <p:cNvSpPr>
            <a:spLocks noGrp="1"/>
          </p:cNvSpPr>
          <p:nvPr>
            <p:ph type="dt" sz="half" idx="10"/>
          </p:nvPr>
        </p:nvSpPr>
        <p:spPr/>
        <p:txBody>
          <a:bodyPr/>
          <a:lstStyle/>
          <a:p>
            <a:fld id="{110DE772-AE27-5C48-BEDD-D8E52C452A01}" type="datetimeFigureOut">
              <a:rPr lang="en-US" smtClean="0"/>
              <a:t>6/8/2025</a:t>
            </a:fld>
            <a:endParaRPr lang="en-US"/>
          </a:p>
        </p:txBody>
      </p:sp>
      <p:sp>
        <p:nvSpPr>
          <p:cNvPr id="3" name="Footer Placeholder 2">
            <a:extLst>
              <a:ext uri="{FF2B5EF4-FFF2-40B4-BE49-F238E27FC236}">
                <a16:creationId xmlns:a16="http://schemas.microsoft.com/office/drawing/2014/main" id="{07881EED-7C2E-734A-BE6E-2074A2BE1AF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EF7F776-BDA6-E74E-80D1-FBFD91766596}"/>
              </a:ext>
            </a:extLst>
          </p:cNvPr>
          <p:cNvSpPr>
            <a:spLocks noGrp="1"/>
          </p:cNvSpPr>
          <p:nvPr>
            <p:ph type="sldNum" sz="quarter" idx="12"/>
          </p:nvPr>
        </p:nvSpPr>
        <p:spPr/>
        <p:txBody>
          <a:bodyPr/>
          <a:lstStyle/>
          <a:p>
            <a:fld id="{DD506057-7D07-8F48-9C4F-548CBD7CF6CD}" type="slidenum">
              <a:rPr lang="en-US" smtClean="0"/>
              <a:t>‹#›</a:t>
            </a:fld>
            <a:endParaRPr lang="en-US"/>
          </a:p>
        </p:txBody>
      </p:sp>
    </p:spTree>
    <p:extLst>
      <p:ext uri="{BB962C8B-B14F-4D97-AF65-F5344CB8AC3E}">
        <p14:creationId xmlns:p14="http://schemas.microsoft.com/office/powerpoint/2010/main" val="3290253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2077A-2037-654E-80AD-E538D1AEA2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9E6248C-3F32-3B4A-9E77-13F736D67B7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917912C-D678-E94E-BEB1-DB04B22616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FFBED57-2F64-5045-AE76-EC4797B17B14}"/>
              </a:ext>
            </a:extLst>
          </p:cNvPr>
          <p:cNvSpPr>
            <a:spLocks noGrp="1"/>
          </p:cNvSpPr>
          <p:nvPr>
            <p:ph type="dt" sz="half" idx="10"/>
          </p:nvPr>
        </p:nvSpPr>
        <p:spPr/>
        <p:txBody>
          <a:bodyPr/>
          <a:lstStyle/>
          <a:p>
            <a:fld id="{110DE772-AE27-5C48-BEDD-D8E52C452A01}" type="datetimeFigureOut">
              <a:rPr lang="en-US" smtClean="0"/>
              <a:t>6/8/2025</a:t>
            </a:fld>
            <a:endParaRPr lang="en-US"/>
          </a:p>
        </p:txBody>
      </p:sp>
      <p:sp>
        <p:nvSpPr>
          <p:cNvPr id="6" name="Footer Placeholder 5">
            <a:extLst>
              <a:ext uri="{FF2B5EF4-FFF2-40B4-BE49-F238E27FC236}">
                <a16:creationId xmlns:a16="http://schemas.microsoft.com/office/drawing/2014/main" id="{E002C58A-4CCD-104E-B029-52DCE4C200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E041C0-82B5-CA41-A983-777C12475C53}"/>
              </a:ext>
            </a:extLst>
          </p:cNvPr>
          <p:cNvSpPr>
            <a:spLocks noGrp="1"/>
          </p:cNvSpPr>
          <p:nvPr>
            <p:ph type="sldNum" sz="quarter" idx="12"/>
          </p:nvPr>
        </p:nvSpPr>
        <p:spPr/>
        <p:txBody>
          <a:bodyPr/>
          <a:lstStyle/>
          <a:p>
            <a:fld id="{DD506057-7D07-8F48-9C4F-548CBD7CF6CD}" type="slidenum">
              <a:rPr lang="en-US" smtClean="0"/>
              <a:t>‹#›</a:t>
            </a:fld>
            <a:endParaRPr lang="en-US"/>
          </a:p>
        </p:txBody>
      </p:sp>
    </p:spTree>
    <p:extLst>
      <p:ext uri="{BB962C8B-B14F-4D97-AF65-F5344CB8AC3E}">
        <p14:creationId xmlns:p14="http://schemas.microsoft.com/office/powerpoint/2010/main" val="356593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tint val="95000"/>
            <a:satMod val="170000"/>
            <a:alpha val="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551F1DA-8548-C140-9882-23E32B671C7E}"/>
              </a:ext>
            </a:extLst>
          </p:cNvPr>
          <p:cNvSpPr>
            <a:spLocks noGrp="1"/>
          </p:cNvSpPr>
          <p:nvPr>
            <p:ph type="title"/>
          </p:nvPr>
        </p:nvSpPr>
        <p:spPr>
          <a:xfrm>
            <a:off x="380997" y="365125"/>
            <a:ext cx="5096259"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2DF097C-1613-D945-9B25-7F8572F0DAD9}"/>
              </a:ext>
            </a:extLst>
          </p:cNvPr>
          <p:cNvSpPr>
            <a:spLocks noGrp="1"/>
          </p:cNvSpPr>
          <p:nvPr>
            <p:ph type="body" idx="1"/>
          </p:nvPr>
        </p:nvSpPr>
        <p:spPr>
          <a:xfrm>
            <a:off x="381000" y="1847850"/>
            <a:ext cx="73152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6B6015-1178-0A4D-9EEE-0CEEB26195D1}"/>
              </a:ext>
            </a:extLst>
          </p:cNvPr>
          <p:cNvSpPr>
            <a:spLocks noGrp="1"/>
          </p:cNvSpPr>
          <p:nvPr>
            <p:ph type="dt" sz="half" idx="2"/>
          </p:nvPr>
        </p:nvSpPr>
        <p:spPr>
          <a:xfrm>
            <a:off x="380997"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0DE772-AE27-5C48-BEDD-D8E52C452A01}" type="datetimeFigureOut">
              <a:rPr lang="en-US" smtClean="0"/>
              <a:t>6/8/2025</a:t>
            </a:fld>
            <a:endParaRPr lang="en-US"/>
          </a:p>
        </p:txBody>
      </p:sp>
      <p:sp>
        <p:nvSpPr>
          <p:cNvPr id="5" name="Footer Placeholder 4">
            <a:extLst>
              <a:ext uri="{FF2B5EF4-FFF2-40B4-BE49-F238E27FC236}">
                <a16:creationId xmlns:a16="http://schemas.microsoft.com/office/drawing/2014/main" id="{CD588ABB-F776-264C-A810-F7FB76092B22}"/>
              </a:ext>
            </a:extLst>
          </p:cNvPr>
          <p:cNvSpPr>
            <a:spLocks noGrp="1"/>
          </p:cNvSpPr>
          <p:nvPr>
            <p:ph type="ftr" sz="quarter" idx="3"/>
          </p:nvPr>
        </p:nvSpPr>
        <p:spPr>
          <a:xfrm>
            <a:off x="3581401" y="6356350"/>
            <a:ext cx="457199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797BC23-13F1-9A44-8DAB-A1B57511FC20}"/>
              </a:ext>
            </a:extLst>
          </p:cNvPr>
          <p:cNvSpPr>
            <a:spLocks noGrp="1"/>
          </p:cNvSpPr>
          <p:nvPr>
            <p:ph type="sldNum" sz="quarter" idx="4"/>
          </p:nvPr>
        </p:nvSpPr>
        <p:spPr>
          <a:xfrm>
            <a:off x="8610600" y="6356350"/>
            <a:ext cx="136550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506057-7D07-8F48-9C4F-548CBD7CF6CD}" type="slidenum">
              <a:rPr lang="en-US" smtClean="0"/>
              <a:t>‹#›</a:t>
            </a:fld>
            <a:endParaRPr lang="en-US"/>
          </a:p>
        </p:txBody>
      </p:sp>
    </p:spTree>
    <p:extLst>
      <p:ext uri="{BB962C8B-B14F-4D97-AF65-F5344CB8AC3E}">
        <p14:creationId xmlns:p14="http://schemas.microsoft.com/office/powerpoint/2010/main" val="39383274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8" r:id="rId3"/>
    <p:sldLayoutId id="2147483651" r:id="rId4"/>
    <p:sldLayoutId id="2147483652" r:id="rId5"/>
    <p:sldLayoutId id="2147483653" r:id="rId6"/>
    <p:sldLayoutId id="2147483654" r:id="rId7"/>
    <p:sldLayoutId id="2147483655" r:id="rId8"/>
    <p:sldLayoutId id="2147483656" r:id="rId9"/>
    <p:sldLayoutId id="2147483657" r:id="rId10"/>
  </p:sldLayoutIdLst>
  <p:txStyles>
    <p:title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56A1BC1-8065-4FF7-9EB7-AE037ACB51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FBA67C3-A3D4-46D4-A737-7EDC915E92B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B710397-F71E-46E0-9AC1-E2AE3BBA738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8846B8-E0AA-486F-AA6E-71F68402BD62}" type="datetimeFigureOut">
              <a:rPr lang="en-GB" smtClean="0"/>
              <a:t>08/06/2025</a:t>
            </a:fld>
            <a:endParaRPr lang="en-GB"/>
          </a:p>
        </p:txBody>
      </p:sp>
      <p:sp>
        <p:nvSpPr>
          <p:cNvPr id="5" name="Footer Placeholder 4">
            <a:extLst>
              <a:ext uri="{FF2B5EF4-FFF2-40B4-BE49-F238E27FC236}">
                <a16:creationId xmlns:a16="http://schemas.microsoft.com/office/drawing/2014/main" id="{501B73DE-E1E1-46F0-B633-5FF60B67F8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4AC75A4-177E-4BB2-92A9-AACEB3F3B4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E6BA26-8BE9-4B2B-93DE-9310306FA6E6}" type="slidenum">
              <a:rPr lang="en-GB" smtClean="0"/>
              <a:t>‹#›</a:t>
            </a:fld>
            <a:endParaRPr lang="en-GB"/>
          </a:p>
        </p:txBody>
      </p:sp>
    </p:spTree>
    <p:extLst>
      <p:ext uri="{BB962C8B-B14F-4D97-AF65-F5344CB8AC3E}">
        <p14:creationId xmlns:p14="http://schemas.microsoft.com/office/powerpoint/2010/main" val="2517904581"/>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4.jpeg"/><Relationship Id="rId7"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www.piqsels.com/en/search?q=question" TargetMode="External"/><Relationship Id="rId5" Type="http://schemas.openxmlformats.org/officeDocument/2006/relationships/image" Target="../media/image5.jpg"/><Relationship Id="rId4" Type="http://schemas.openxmlformats.org/officeDocument/2006/relationships/image" Target="../media/image2.jp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8" Type="http://schemas.openxmlformats.org/officeDocument/2006/relationships/hyperlink" Target="https://www.timeshighereducation.com/features/canary-in-the-coal-mine/418284.article" TargetMode="External"/><Relationship Id="rId3" Type="http://schemas.openxmlformats.org/officeDocument/2006/relationships/image" Target="../media/image4.jpeg"/><Relationship Id="rId7" Type="http://schemas.openxmlformats.org/officeDocument/2006/relationships/hyperlink" Target="https://doi.org/10.47852/bonviewIJCE42023668"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doi.org/10.1080/0309877X.2025.2467396" TargetMode="External"/><Relationship Id="rId5" Type="http://schemas.openxmlformats.org/officeDocument/2006/relationships/hyperlink" Target="https://doi.org/10.59400/apr.v3i1.390" TargetMode="Externa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8954583-308E-8D49-B40F-FE2585886CDA}"/>
              </a:ext>
            </a:extLst>
          </p:cNvPr>
          <p:cNvSpPr>
            <a:spLocks noGrp="1"/>
          </p:cNvSpPr>
          <p:nvPr>
            <p:ph type="ctrTitle"/>
          </p:nvPr>
        </p:nvSpPr>
        <p:spPr>
          <a:xfrm>
            <a:off x="445007" y="4189228"/>
            <a:ext cx="11229542" cy="1268405"/>
          </a:xfrm>
        </p:spPr>
        <p:txBody>
          <a:bodyPr anchor="ctr">
            <a:noAutofit/>
          </a:bodyPr>
          <a:lstStyle/>
          <a:p>
            <a:pPr>
              <a:lnSpc>
                <a:spcPct val="100000"/>
              </a:lnSpc>
              <a:spcAft>
                <a:spcPts val="800"/>
              </a:spcAft>
            </a:pPr>
            <a:r>
              <a:rPr lang="en-GB" sz="2000" b="1" dirty="0">
                <a:effectLst/>
                <a:latin typeface="Verdana"/>
                <a:ea typeface="Calibri"/>
                <a:cs typeface="Arial"/>
              </a:rPr>
              <a:t>Academics’ attachment with their Institution: </a:t>
            </a:r>
            <a:br>
              <a:rPr lang="en-GB" sz="2000" b="1" dirty="0">
                <a:effectLst/>
                <a:latin typeface="Verdana" panose="020B0604030504040204" pitchFamily="34" charset="0"/>
                <a:ea typeface="Calibri" panose="020F0502020204030204" pitchFamily="34" charset="0"/>
                <a:cs typeface="Arial" panose="020B0604020202020204" pitchFamily="34" charset="0"/>
              </a:rPr>
            </a:br>
            <a:r>
              <a:rPr lang="en-GB" sz="2000" b="1" dirty="0">
                <a:effectLst/>
                <a:latin typeface="Verdana"/>
                <a:ea typeface="Calibri"/>
                <a:cs typeface="Arial"/>
              </a:rPr>
              <a:t>A collaborative autoethnographic reflection in the “newer normal”</a:t>
            </a:r>
            <a:endParaRPr lang="en-GB" sz="2000" dirty="0">
              <a:effectLst/>
              <a:latin typeface="Verdana"/>
              <a:ea typeface="Calibri"/>
              <a:cs typeface="Arial"/>
            </a:endParaRPr>
          </a:p>
        </p:txBody>
      </p:sp>
      <p:sp>
        <p:nvSpPr>
          <p:cNvPr id="5" name="Subtitle 4">
            <a:extLst>
              <a:ext uri="{FF2B5EF4-FFF2-40B4-BE49-F238E27FC236}">
                <a16:creationId xmlns:a16="http://schemas.microsoft.com/office/drawing/2014/main" id="{A6335716-C0D4-A949-B573-2786C2BBCFFE}"/>
              </a:ext>
            </a:extLst>
          </p:cNvPr>
          <p:cNvSpPr>
            <a:spLocks noGrp="1"/>
          </p:cNvSpPr>
          <p:nvPr>
            <p:ph type="subTitle" idx="1"/>
          </p:nvPr>
        </p:nvSpPr>
        <p:spPr>
          <a:xfrm>
            <a:off x="445007" y="5923899"/>
            <a:ext cx="8608702" cy="595739"/>
          </a:xfrm>
        </p:spPr>
        <p:txBody>
          <a:bodyPr vert="horz" lIns="91440" tIns="45720" rIns="91440" bIns="45720" rtlCol="0" anchor="t">
            <a:normAutofit/>
          </a:bodyPr>
          <a:lstStyle/>
          <a:p>
            <a:pPr algn="l"/>
            <a:r>
              <a:rPr lang="en-US" sz="2000" b="1" dirty="0">
                <a:latin typeface="Arial"/>
                <a:cs typeface="Arial"/>
              </a:rPr>
              <a:t>Alan Johnston, Steven Cock, Susan Walsh, Ruby Mathew</a:t>
            </a:r>
          </a:p>
        </p:txBody>
      </p:sp>
      <p:pic>
        <p:nvPicPr>
          <p:cNvPr id="2" name="Content Placeholder 4">
            <a:extLst>
              <a:ext uri="{FF2B5EF4-FFF2-40B4-BE49-F238E27FC236}">
                <a16:creationId xmlns:a16="http://schemas.microsoft.com/office/drawing/2014/main" id="{0947622B-4C64-2298-0A48-06A7F887A378}"/>
              </a:ext>
            </a:extLst>
          </p:cNvPr>
          <p:cNvPicPr>
            <a:picLocks noChangeAspect="1"/>
          </p:cNvPicPr>
          <p:nvPr/>
        </p:nvPicPr>
        <p:blipFill>
          <a:blip r:embed="rId4"/>
          <a:stretch>
            <a:fillRect/>
          </a:stretch>
        </p:blipFill>
        <p:spPr>
          <a:xfrm>
            <a:off x="9053709" y="5729063"/>
            <a:ext cx="2943225" cy="790575"/>
          </a:xfrm>
          <a:prstGeom prst="rect">
            <a:avLst/>
          </a:prstGeom>
        </p:spPr>
      </p:pic>
    </p:spTree>
    <p:extLst>
      <p:ext uri="{BB962C8B-B14F-4D97-AF65-F5344CB8AC3E}">
        <p14:creationId xmlns:p14="http://schemas.microsoft.com/office/powerpoint/2010/main" val="34788599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0E474-B912-6CCA-B5FF-DA58C54B9A42}"/>
              </a:ext>
            </a:extLst>
          </p:cNvPr>
          <p:cNvSpPr>
            <a:spLocks noGrp="1"/>
          </p:cNvSpPr>
          <p:nvPr>
            <p:ph type="title"/>
          </p:nvPr>
        </p:nvSpPr>
        <p:spPr>
          <a:xfrm>
            <a:off x="380997" y="365126"/>
            <a:ext cx="11305147" cy="836354"/>
          </a:xfrm>
        </p:spPr>
        <p:txBody>
          <a:bodyPr/>
          <a:lstStyle/>
          <a:p>
            <a:r>
              <a:rPr lang="en-US" dirty="0">
                <a:latin typeface="+mn-lt"/>
              </a:rPr>
              <a:t>Findings (4)</a:t>
            </a:r>
          </a:p>
        </p:txBody>
      </p:sp>
      <p:pic>
        <p:nvPicPr>
          <p:cNvPr id="5" name="Content Placeholder 4">
            <a:extLst>
              <a:ext uri="{FF2B5EF4-FFF2-40B4-BE49-F238E27FC236}">
                <a16:creationId xmlns:a16="http://schemas.microsoft.com/office/drawing/2014/main" id="{F0BB9C44-4565-4673-AC20-61D12FA7CC29}"/>
              </a:ext>
            </a:extLst>
          </p:cNvPr>
          <p:cNvPicPr>
            <a:picLocks noGrp="1" noChangeAspect="1"/>
          </p:cNvPicPr>
          <p:nvPr>
            <p:ph idx="1"/>
          </p:nvPr>
        </p:nvPicPr>
        <p:blipFill>
          <a:blip r:embed="rId4"/>
          <a:stretch>
            <a:fillRect/>
          </a:stretch>
        </p:blipFill>
        <p:spPr>
          <a:xfrm>
            <a:off x="9248775" y="5973431"/>
            <a:ext cx="2943225" cy="790575"/>
          </a:xfrm>
        </p:spPr>
      </p:pic>
      <p:sp>
        <p:nvSpPr>
          <p:cNvPr id="6" name="TextBox 5">
            <a:extLst>
              <a:ext uri="{FF2B5EF4-FFF2-40B4-BE49-F238E27FC236}">
                <a16:creationId xmlns:a16="http://schemas.microsoft.com/office/drawing/2014/main" id="{F7153533-939A-4199-8E99-2B34D2DDC09C}"/>
              </a:ext>
            </a:extLst>
          </p:cNvPr>
          <p:cNvSpPr txBox="1"/>
          <p:nvPr/>
        </p:nvSpPr>
        <p:spPr>
          <a:xfrm>
            <a:off x="2111828" y="1578383"/>
            <a:ext cx="7968343" cy="2554545"/>
          </a:xfrm>
          <a:prstGeom prst="rect">
            <a:avLst/>
          </a:prstGeom>
          <a:noFill/>
        </p:spPr>
        <p:txBody>
          <a:bodyPr wrap="square" rtlCol="0">
            <a:spAutoFit/>
          </a:bodyPr>
          <a:lstStyle/>
          <a:p>
            <a:r>
              <a:rPr lang="en-GB" sz="2000" b="1" dirty="0"/>
              <a:t>Academic Identity Building</a:t>
            </a:r>
          </a:p>
          <a:p>
            <a:pPr marL="742950" lvl="1" indent="-285750">
              <a:buFont typeface="Arial" panose="020B0604020202020204" pitchFamily="34" charset="0"/>
              <a:buChar char="•"/>
            </a:pPr>
            <a:endParaRPr lang="en-GB" sz="2000" dirty="0"/>
          </a:p>
          <a:p>
            <a:pPr marL="742950" lvl="1" indent="-285750">
              <a:buFont typeface="Arial" panose="020B0604020202020204" pitchFamily="34" charset="0"/>
              <a:buChar char="•"/>
            </a:pPr>
            <a:r>
              <a:rPr lang="en-GB" sz="2000" dirty="0"/>
              <a:t>Linked to the work they do</a:t>
            </a:r>
          </a:p>
          <a:p>
            <a:pPr marL="742950" lvl="1" indent="-285750">
              <a:buFont typeface="Arial" panose="020B0604020202020204" pitchFamily="34" charset="0"/>
              <a:buChar char="•"/>
            </a:pPr>
            <a:endParaRPr lang="en-GB" sz="2000" dirty="0"/>
          </a:p>
          <a:p>
            <a:pPr marL="742950" lvl="1" indent="-285750">
              <a:buFont typeface="Arial" panose="020B0604020202020204" pitchFamily="34" charset="0"/>
              <a:buChar char="•"/>
            </a:pPr>
            <a:r>
              <a:rPr lang="en-GB" sz="2000" dirty="0"/>
              <a:t>Shift from ‘the greater good’ to what’s good for me and the people I work closely with (C1, C2)</a:t>
            </a:r>
          </a:p>
          <a:p>
            <a:pPr marL="742950" lvl="1" indent="-285750">
              <a:buFont typeface="Arial" panose="020B0604020202020204" pitchFamily="34" charset="0"/>
              <a:buChar char="•"/>
            </a:pPr>
            <a:endParaRPr lang="en-GB" sz="2000" dirty="0"/>
          </a:p>
          <a:p>
            <a:pPr marL="742950" lvl="1" indent="-285750">
              <a:buFont typeface="Arial" panose="020B0604020202020204" pitchFamily="34" charset="0"/>
              <a:buChar char="•"/>
            </a:pPr>
            <a:r>
              <a:rPr lang="en-GB" sz="2000" dirty="0"/>
              <a:t>Different roles to support their development of an identity (C3, C4)</a:t>
            </a:r>
          </a:p>
        </p:txBody>
      </p:sp>
      <p:sp>
        <p:nvSpPr>
          <p:cNvPr id="7" name="Thought Bubble: Cloud 6">
            <a:extLst>
              <a:ext uri="{FF2B5EF4-FFF2-40B4-BE49-F238E27FC236}">
                <a16:creationId xmlns:a16="http://schemas.microsoft.com/office/drawing/2014/main" id="{35BCCCD9-7C92-4F52-A3FD-53236C562CB9}"/>
              </a:ext>
            </a:extLst>
          </p:cNvPr>
          <p:cNvSpPr/>
          <p:nvPr/>
        </p:nvSpPr>
        <p:spPr>
          <a:xfrm>
            <a:off x="249382" y="865563"/>
            <a:ext cx="11561621" cy="4305012"/>
          </a:xfrm>
          <a:prstGeom prst="cloudCallout">
            <a:avLst/>
          </a:prstGeom>
          <a:noFill/>
          <a:ln>
            <a:solidFill>
              <a:schemeClr val="tx1"/>
            </a:solidFill>
          </a:ln>
          <a:effectLst>
            <a:outerShdw blurRad="50800" dist="38100" sx="102000" sy="102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706634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0E474-B912-6CCA-B5FF-DA58C54B9A42}"/>
              </a:ext>
            </a:extLst>
          </p:cNvPr>
          <p:cNvSpPr>
            <a:spLocks noGrp="1"/>
          </p:cNvSpPr>
          <p:nvPr>
            <p:ph type="title"/>
          </p:nvPr>
        </p:nvSpPr>
        <p:spPr>
          <a:xfrm>
            <a:off x="380997" y="365126"/>
            <a:ext cx="11305147" cy="836354"/>
          </a:xfrm>
        </p:spPr>
        <p:txBody>
          <a:bodyPr/>
          <a:lstStyle/>
          <a:p>
            <a:r>
              <a:rPr lang="en-US" dirty="0">
                <a:latin typeface="+mn-lt"/>
              </a:rPr>
              <a:t>Conclusion</a:t>
            </a:r>
          </a:p>
        </p:txBody>
      </p:sp>
      <p:pic>
        <p:nvPicPr>
          <p:cNvPr id="5" name="Content Placeholder 4">
            <a:extLst>
              <a:ext uri="{FF2B5EF4-FFF2-40B4-BE49-F238E27FC236}">
                <a16:creationId xmlns:a16="http://schemas.microsoft.com/office/drawing/2014/main" id="{F0BB9C44-4565-4673-AC20-61D12FA7CC29}"/>
              </a:ext>
            </a:extLst>
          </p:cNvPr>
          <p:cNvPicPr>
            <a:picLocks noGrp="1" noChangeAspect="1"/>
          </p:cNvPicPr>
          <p:nvPr>
            <p:ph idx="1"/>
          </p:nvPr>
        </p:nvPicPr>
        <p:blipFill>
          <a:blip r:embed="rId4"/>
          <a:stretch>
            <a:fillRect/>
          </a:stretch>
        </p:blipFill>
        <p:spPr>
          <a:xfrm>
            <a:off x="9248775" y="5973431"/>
            <a:ext cx="2943225" cy="790575"/>
          </a:xfrm>
        </p:spPr>
      </p:pic>
      <p:sp>
        <p:nvSpPr>
          <p:cNvPr id="6" name="TextBox 5">
            <a:extLst>
              <a:ext uri="{FF2B5EF4-FFF2-40B4-BE49-F238E27FC236}">
                <a16:creationId xmlns:a16="http://schemas.microsoft.com/office/drawing/2014/main" id="{A7B80977-97D1-4317-B5AE-02BCB180F25C}"/>
              </a:ext>
            </a:extLst>
          </p:cNvPr>
          <p:cNvSpPr txBox="1"/>
          <p:nvPr/>
        </p:nvSpPr>
        <p:spPr>
          <a:xfrm>
            <a:off x="577886" y="1483380"/>
            <a:ext cx="10430540" cy="3231654"/>
          </a:xfrm>
          <a:prstGeom prst="rect">
            <a:avLst/>
          </a:prstGeom>
          <a:noFill/>
        </p:spPr>
        <p:txBody>
          <a:bodyPr wrap="square" rtlCol="0">
            <a:spAutoFit/>
          </a:bodyPr>
          <a:lstStyle/>
          <a:p>
            <a:pPr marL="285750" indent="-285750">
              <a:buFont typeface="Arial" panose="020B0604020202020204" pitchFamily="34" charset="0"/>
              <a:buChar char="•"/>
            </a:pPr>
            <a:r>
              <a:rPr lang="en-GB" sz="2800" dirty="0"/>
              <a:t>Fluctuations &amp; Turmoil in Sector leading to change and uncertainty</a:t>
            </a:r>
          </a:p>
          <a:p>
            <a:pPr marL="285750" indent="-285750">
              <a:buFont typeface="Arial" panose="020B0604020202020204" pitchFamily="34" charset="0"/>
              <a:buChar char="•"/>
            </a:pPr>
            <a:endParaRPr lang="en-GB" sz="2800" dirty="0"/>
          </a:p>
          <a:p>
            <a:pPr marL="285750" indent="-285750">
              <a:buFont typeface="Arial" panose="020B0604020202020204" pitchFamily="34" charset="0"/>
              <a:buChar char="•"/>
            </a:pPr>
            <a:r>
              <a:rPr lang="en-GB" sz="2800" dirty="0"/>
              <a:t>Attachment linked to identity and perceptions of role</a:t>
            </a:r>
          </a:p>
          <a:p>
            <a:pPr marL="285750" indent="-285750">
              <a:buFont typeface="Arial" panose="020B0604020202020204" pitchFamily="34" charset="0"/>
              <a:buChar char="•"/>
            </a:pPr>
            <a:endParaRPr lang="en-GB" sz="2800" dirty="0"/>
          </a:p>
          <a:p>
            <a:pPr marL="285750" indent="-285750">
              <a:buFont typeface="Arial" panose="020B0604020202020204" pitchFamily="34" charset="0"/>
              <a:buChar char="•"/>
            </a:pPr>
            <a:r>
              <a:rPr lang="en-GB" sz="2800" dirty="0"/>
              <a:t>Covid-19, Hybrid and the ‘newer normal’</a:t>
            </a:r>
          </a:p>
          <a:p>
            <a:pPr marL="285750" indent="-285750">
              <a:buFont typeface="Arial" panose="020B0604020202020204" pitchFamily="34" charset="0"/>
              <a:buChar char="•"/>
            </a:pPr>
            <a:endParaRPr lang="en-GB" sz="2800" dirty="0"/>
          </a:p>
          <a:p>
            <a:pPr marL="285750" indent="-285750">
              <a:buFont typeface="Arial" panose="020B0604020202020204" pitchFamily="34" charset="0"/>
              <a:buChar char="•"/>
            </a:pPr>
            <a:endParaRPr lang="en-GB" sz="3600" dirty="0"/>
          </a:p>
        </p:txBody>
      </p:sp>
    </p:spTree>
    <p:extLst>
      <p:ext uri="{BB962C8B-B14F-4D97-AF65-F5344CB8AC3E}">
        <p14:creationId xmlns:p14="http://schemas.microsoft.com/office/powerpoint/2010/main" val="401635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0E474-B912-6CCA-B5FF-DA58C54B9A42}"/>
              </a:ext>
            </a:extLst>
          </p:cNvPr>
          <p:cNvSpPr>
            <a:spLocks noGrp="1"/>
          </p:cNvSpPr>
          <p:nvPr>
            <p:ph type="title"/>
          </p:nvPr>
        </p:nvSpPr>
        <p:spPr>
          <a:xfrm>
            <a:off x="380997" y="365126"/>
            <a:ext cx="11305147" cy="836354"/>
          </a:xfrm>
        </p:spPr>
        <p:txBody>
          <a:bodyPr/>
          <a:lstStyle/>
          <a:p>
            <a:r>
              <a:rPr lang="en-US" dirty="0">
                <a:latin typeface="+mn-lt"/>
              </a:rPr>
              <a:t>Thank you</a:t>
            </a:r>
          </a:p>
        </p:txBody>
      </p:sp>
      <p:pic>
        <p:nvPicPr>
          <p:cNvPr id="5" name="Content Placeholder 4">
            <a:extLst>
              <a:ext uri="{FF2B5EF4-FFF2-40B4-BE49-F238E27FC236}">
                <a16:creationId xmlns:a16="http://schemas.microsoft.com/office/drawing/2014/main" id="{F0BB9C44-4565-4673-AC20-61D12FA7CC29}"/>
              </a:ext>
            </a:extLst>
          </p:cNvPr>
          <p:cNvPicPr>
            <a:picLocks noGrp="1" noChangeAspect="1"/>
          </p:cNvPicPr>
          <p:nvPr>
            <p:ph idx="1"/>
          </p:nvPr>
        </p:nvPicPr>
        <p:blipFill>
          <a:blip r:embed="rId4"/>
          <a:stretch>
            <a:fillRect/>
          </a:stretch>
        </p:blipFill>
        <p:spPr>
          <a:xfrm>
            <a:off x="9248775" y="5973431"/>
            <a:ext cx="2943225" cy="790575"/>
          </a:xfrm>
        </p:spPr>
      </p:pic>
      <p:pic>
        <p:nvPicPr>
          <p:cNvPr id="11" name="Picture 10">
            <a:extLst>
              <a:ext uri="{FF2B5EF4-FFF2-40B4-BE49-F238E27FC236}">
                <a16:creationId xmlns:a16="http://schemas.microsoft.com/office/drawing/2014/main" id="{93D6668C-B36E-4AD2-8D41-B7231996D853}"/>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1177335" y="1201480"/>
            <a:ext cx="6637596" cy="4631729"/>
          </a:xfrm>
          <a:prstGeom prst="rect">
            <a:avLst/>
          </a:prstGeom>
        </p:spPr>
      </p:pic>
      <p:sp>
        <p:nvSpPr>
          <p:cNvPr id="12" name="TextBox 11">
            <a:extLst>
              <a:ext uri="{FF2B5EF4-FFF2-40B4-BE49-F238E27FC236}">
                <a16:creationId xmlns:a16="http://schemas.microsoft.com/office/drawing/2014/main" id="{CA787696-01FB-416C-987C-F4312A7996A4}"/>
              </a:ext>
            </a:extLst>
          </p:cNvPr>
          <p:cNvSpPr txBox="1"/>
          <p:nvPr/>
        </p:nvSpPr>
        <p:spPr>
          <a:xfrm>
            <a:off x="8304990" y="2413337"/>
            <a:ext cx="3381154" cy="369332"/>
          </a:xfrm>
          <a:prstGeom prst="rect">
            <a:avLst/>
          </a:prstGeom>
          <a:noFill/>
        </p:spPr>
        <p:txBody>
          <a:bodyPr wrap="square" rtlCol="0">
            <a:spAutoFit/>
          </a:bodyPr>
          <a:lstStyle/>
          <a:p>
            <a:endParaRPr lang="en-GB" dirty="0"/>
          </a:p>
        </p:txBody>
      </p:sp>
      <p:pic>
        <p:nvPicPr>
          <p:cNvPr id="3" name="Picture 2" descr="Deer in Headlights | Instructions on Instructing">
            <a:extLst>
              <a:ext uri="{FF2B5EF4-FFF2-40B4-BE49-F238E27FC236}">
                <a16:creationId xmlns:a16="http://schemas.microsoft.com/office/drawing/2014/main" id="{1032CCC3-ED02-4A65-BAF9-B9403625782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71774" y="877023"/>
            <a:ext cx="3957527" cy="215967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nside message: Try not to get that deer in the headlights look Happy –  raspberriescards">
            <a:extLst>
              <a:ext uri="{FF2B5EF4-FFF2-40B4-BE49-F238E27FC236}">
                <a16:creationId xmlns:a16="http://schemas.microsoft.com/office/drawing/2014/main" id="{ECCF4109-FA6E-461F-AA8F-D23DE8EEE25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910637" y="3169799"/>
            <a:ext cx="1809750" cy="2533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32667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CEB41C5C-0F34-4DDA-9D7C-5E717F35F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384" y="303591"/>
            <a:ext cx="5735590" cy="5896743"/>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2FD9C0A-8186-7518-9FFD-E34538424DD5}"/>
              </a:ext>
            </a:extLst>
          </p:cNvPr>
          <p:cNvSpPr>
            <a:spLocks noGrp="1"/>
          </p:cNvSpPr>
          <p:nvPr>
            <p:ph type="title"/>
          </p:nvPr>
        </p:nvSpPr>
        <p:spPr>
          <a:xfrm>
            <a:off x="594360" y="640263"/>
            <a:ext cx="5239512" cy="1344975"/>
          </a:xfrm>
        </p:spPr>
        <p:txBody>
          <a:bodyPr>
            <a:normAutofit/>
          </a:bodyPr>
          <a:lstStyle/>
          <a:p>
            <a:r>
              <a:rPr lang="en-US" sz="3600" dirty="0">
                <a:solidFill>
                  <a:schemeClr val="bg1"/>
                </a:solidFill>
                <a:cs typeface="Calibri Light"/>
              </a:rPr>
              <a:t>Thank you!</a:t>
            </a:r>
          </a:p>
        </p:txBody>
      </p:sp>
      <p:cxnSp>
        <p:nvCxnSpPr>
          <p:cNvPr id="32" name="Straight Connector 31">
            <a:extLst>
              <a:ext uri="{FF2B5EF4-FFF2-40B4-BE49-F238E27FC236}">
                <a16:creationId xmlns:a16="http://schemas.microsoft.com/office/drawing/2014/main" id="{57E1E5E6-F385-4E9C-B201-BA5BDE5CAD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7023" y="2050687"/>
            <a:ext cx="4562441" cy="0"/>
          </a:xfrm>
          <a:prstGeom prst="line">
            <a:avLst/>
          </a:prstGeom>
          <a:ln w="22225">
            <a:solidFill>
              <a:srgbClr val="E7E6E6"/>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91FFC88-EA99-4946-F332-541A2A674F6C}"/>
              </a:ext>
            </a:extLst>
          </p:cNvPr>
          <p:cNvSpPr>
            <a:spLocks noGrp="1"/>
          </p:cNvSpPr>
          <p:nvPr>
            <p:ph idx="1"/>
          </p:nvPr>
        </p:nvSpPr>
        <p:spPr>
          <a:xfrm>
            <a:off x="593608" y="2220686"/>
            <a:ext cx="5478365" cy="3895105"/>
          </a:xfrm>
        </p:spPr>
        <p:txBody>
          <a:bodyPr vert="horz" lIns="91440" tIns="45720" rIns="91440" bIns="45720" rtlCol="0" anchor="t">
            <a:normAutofit fontScale="92500" lnSpcReduction="10000"/>
          </a:bodyPr>
          <a:lstStyle/>
          <a:p>
            <a:pPr marL="0" indent="0">
              <a:lnSpc>
                <a:spcPct val="100000"/>
              </a:lnSpc>
              <a:spcBef>
                <a:spcPts val="0"/>
              </a:spcBef>
              <a:buNone/>
            </a:pPr>
            <a:r>
              <a:rPr lang="en-US" sz="1600" b="1" dirty="0">
                <a:solidFill>
                  <a:schemeClr val="bg1"/>
                </a:solidFill>
                <a:ea typeface="Calibri"/>
                <a:cs typeface="Calibri"/>
              </a:rPr>
              <a:t>Dr Alan Johnston</a:t>
            </a:r>
          </a:p>
          <a:p>
            <a:pPr>
              <a:lnSpc>
                <a:spcPct val="100000"/>
              </a:lnSpc>
              <a:spcBef>
                <a:spcPts val="0"/>
              </a:spcBef>
            </a:pPr>
            <a:r>
              <a:rPr lang="en-US" sz="1600" dirty="0">
                <a:solidFill>
                  <a:schemeClr val="bg1"/>
                </a:solidFill>
                <a:ea typeface="Calibri"/>
                <a:cs typeface="Calibri"/>
              </a:rPr>
              <a:t>Senior Lecturer in Management and </a:t>
            </a:r>
            <a:r>
              <a:rPr lang="en-US" sz="1600" dirty="0" err="1">
                <a:solidFill>
                  <a:schemeClr val="bg1"/>
                </a:solidFill>
                <a:ea typeface="Calibri"/>
                <a:cs typeface="Calibri"/>
              </a:rPr>
              <a:t>Organisational</a:t>
            </a:r>
            <a:r>
              <a:rPr lang="en-US" sz="1600" dirty="0">
                <a:solidFill>
                  <a:schemeClr val="bg1"/>
                </a:solidFill>
                <a:ea typeface="Calibri"/>
                <a:cs typeface="Calibri"/>
              </a:rPr>
              <a:t> Development</a:t>
            </a:r>
          </a:p>
          <a:p>
            <a:pPr>
              <a:lnSpc>
                <a:spcPct val="100000"/>
              </a:lnSpc>
              <a:spcBef>
                <a:spcPts val="0"/>
              </a:spcBef>
            </a:pPr>
            <a:r>
              <a:rPr lang="en-US" sz="1600" dirty="0">
                <a:solidFill>
                  <a:schemeClr val="bg1"/>
                </a:solidFill>
                <a:ea typeface="Calibri"/>
                <a:cs typeface="Calibri"/>
              </a:rPr>
              <a:t>Email: a.johnston@yorksj.ac.uk</a:t>
            </a:r>
          </a:p>
          <a:p>
            <a:pPr marL="0" indent="0">
              <a:lnSpc>
                <a:spcPct val="100000"/>
              </a:lnSpc>
              <a:spcBef>
                <a:spcPts val="0"/>
              </a:spcBef>
              <a:buNone/>
            </a:pPr>
            <a:endParaRPr lang="en-US" sz="1600" dirty="0">
              <a:solidFill>
                <a:schemeClr val="bg1"/>
              </a:solidFill>
              <a:ea typeface="Calibri"/>
              <a:cs typeface="Calibri"/>
            </a:endParaRPr>
          </a:p>
          <a:p>
            <a:pPr marL="0" indent="0">
              <a:lnSpc>
                <a:spcPct val="100000"/>
              </a:lnSpc>
              <a:spcBef>
                <a:spcPts val="0"/>
              </a:spcBef>
              <a:buNone/>
            </a:pPr>
            <a:r>
              <a:rPr lang="en-US" sz="1600" b="1" dirty="0">
                <a:solidFill>
                  <a:schemeClr val="bg1"/>
                </a:solidFill>
                <a:ea typeface="Calibri"/>
                <a:cs typeface="Calibri"/>
              </a:rPr>
              <a:t>Dr Steven Cock</a:t>
            </a:r>
            <a:endParaRPr lang="en-US" sz="1600" b="1" dirty="0">
              <a:solidFill>
                <a:schemeClr val="bg1"/>
              </a:solidFill>
            </a:endParaRPr>
          </a:p>
          <a:p>
            <a:pPr>
              <a:lnSpc>
                <a:spcPct val="100000"/>
              </a:lnSpc>
              <a:spcBef>
                <a:spcPts val="0"/>
              </a:spcBef>
            </a:pPr>
            <a:r>
              <a:rPr lang="en-US" sz="1600" dirty="0">
                <a:solidFill>
                  <a:schemeClr val="bg1"/>
                </a:solidFill>
                <a:ea typeface="Calibri"/>
                <a:cs typeface="Calibri"/>
              </a:rPr>
              <a:t>Senior Lecturer in Business and Management</a:t>
            </a:r>
          </a:p>
          <a:p>
            <a:pPr>
              <a:lnSpc>
                <a:spcPct val="100000"/>
              </a:lnSpc>
              <a:spcBef>
                <a:spcPts val="0"/>
              </a:spcBef>
            </a:pPr>
            <a:r>
              <a:rPr lang="en-US" sz="1600" dirty="0">
                <a:solidFill>
                  <a:schemeClr val="bg1"/>
                </a:solidFill>
                <a:ea typeface="Calibri"/>
                <a:cs typeface="Calibri"/>
              </a:rPr>
              <a:t>Email: s.cock@yorksj.ac.uk</a:t>
            </a:r>
          </a:p>
          <a:p>
            <a:pPr marL="0" indent="0">
              <a:lnSpc>
                <a:spcPct val="100000"/>
              </a:lnSpc>
              <a:spcBef>
                <a:spcPts val="0"/>
              </a:spcBef>
              <a:buNone/>
            </a:pPr>
            <a:endParaRPr lang="en-US" sz="1600" dirty="0">
              <a:solidFill>
                <a:schemeClr val="bg1"/>
              </a:solidFill>
              <a:ea typeface="Calibri"/>
              <a:cs typeface="Calibri"/>
            </a:endParaRPr>
          </a:p>
          <a:p>
            <a:pPr marL="0" indent="0">
              <a:lnSpc>
                <a:spcPct val="100000"/>
              </a:lnSpc>
              <a:spcBef>
                <a:spcPts val="0"/>
              </a:spcBef>
              <a:buNone/>
            </a:pPr>
            <a:r>
              <a:rPr lang="en-US" sz="1600" b="1" dirty="0">
                <a:solidFill>
                  <a:schemeClr val="bg1"/>
                </a:solidFill>
                <a:ea typeface="Calibri"/>
                <a:cs typeface="Calibri"/>
              </a:rPr>
              <a:t>Susie Walsh</a:t>
            </a:r>
          </a:p>
          <a:p>
            <a:pPr>
              <a:lnSpc>
                <a:spcPct val="100000"/>
              </a:lnSpc>
              <a:spcBef>
                <a:spcPts val="0"/>
              </a:spcBef>
            </a:pPr>
            <a:r>
              <a:rPr lang="en-US" sz="1600" dirty="0">
                <a:solidFill>
                  <a:schemeClr val="bg1"/>
                </a:solidFill>
                <a:ea typeface="Calibri"/>
                <a:cs typeface="Calibri"/>
              </a:rPr>
              <a:t>Lecturer in Leadership and HRM</a:t>
            </a:r>
          </a:p>
          <a:p>
            <a:pPr>
              <a:lnSpc>
                <a:spcPct val="100000"/>
              </a:lnSpc>
              <a:spcBef>
                <a:spcPts val="0"/>
              </a:spcBef>
            </a:pPr>
            <a:r>
              <a:rPr lang="en-US" sz="1600" dirty="0">
                <a:solidFill>
                  <a:schemeClr val="bg1"/>
                </a:solidFill>
                <a:ea typeface="Calibri"/>
                <a:cs typeface="Calibri"/>
              </a:rPr>
              <a:t>Email: s.walsh@yorksj.ac.uk</a:t>
            </a:r>
          </a:p>
          <a:p>
            <a:pPr marL="0" indent="0">
              <a:lnSpc>
                <a:spcPct val="100000"/>
              </a:lnSpc>
              <a:spcBef>
                <a:spcPts val="0"/>
              </a:spcBef>
              <a:buNone/>
            </a:pPr>
            <a:endParaRPr lang="en-US" sz="1600" dirty="0">
              <a:solidFill>
                <a:schemeClr val="bg1"/>
              </a:solidFill>
              <a:ea typeface="Calibri"/>
              <a:cs typeface="Calibri"/>
            </a:endParaRPr>
          </a:p>
          <a:p>
            <a:pPr marL="0" indent="0">
              <a:lnSpc>
                <a:spcPct val="100000"/>
              </a:lnSpc>
              <a:spcBef>
                <a:spcPts val="0"/>
              </a:spcBef>
              <a:buNone/>
            </a:pPr>
            <a:r>
              <a:rPr lang="en-US" sz="1600" b="1" dirty="0">
                <a:solidFill>
                  <a:schemeClr val="bg1"/>
                </a:solidFill>
                <a:ea typeface="Calibri"/>
                <a:cs typeface="Calibri"/>
              </a:rPr>
              <a:t>Dr Ruby Mathew</a:t>
            </a:r>
          </a:p>
          <a:p>
            <a:pPr>
              <a:lnSpc>
                <a:spcPct val="100000"/>
              </a:lnSpc>
              <a:spcBef>
                <a:spcPts val="0"/>
              </a:spcBef>
            </a:pPr>
            <a:r>
              <a:rPr lang="en-US" sz="1600" dirty="0">
                <a:solidFill>
                  <a:schemeClr val="bg1"/>
                </a:solidFill>
                <a:ea typeface="Calibri"/>
                <a:cs typeface="Calibri"/>
              </a:rPr>
              <a:t>Lecturer in Business Management</a:t>
            </a:r>
          </a:p>
          <a:p>
            <a:pPr>
              <a:lnSpc>
                <a:spcPct val="100000"/>
              </a:lnSpc>
              <a:spcBef>
                <a:spcPts val="0"/>
              </a:spcBef>
            </a:pPr>
            <a:r>
              <a:rPr lang="en-US" sz="1600" dirty="0">
                <a:solidFill>
                  <a:schemeClr val="bg1"/>
                </a:solidFill>
                <a:ea typeface="Calibri"/>
                <a:cs typeface="Calibri"/>
              </a:rPr>
              <a:t>Email: r.Mathew@yorksj.ac.uk</a:t>
            </a:r>
          </a:p>
          <a:p>
            <a:pPr marL="0" indent="0">
              <a:lnSpc>
                <a:spcPct val="100000"/>
              </a:lnSpc>
              <a:spcBef>
                <a:spcPts val="0"/>
              </a:spcBef>
              <a:buNone/>
            </a:pPr>
            <a:endParaRPr lang="en-US" sz="1600" dirty="0">
              <a:solidFill>
                <a:schemeClr val="bg1"/>
              </a:solidFill>
              <a:ea typeface="Calibri"/>
              <a:cs typeface="Calibri"/>
            </a:endParaRPr>
          </a:p>
          <a:p>
            <a:pPr marL="0" indent="0">
              <a:lnSpc>
                <a:spcPct val="100000"/>
              </a:lnSpc>
              <a:spcBef>
                <a:spcPts val="0"/>
              </a:spcBef>
              <a:buNone/>
            </a:pPr>
            <a:r>
              <a:rPr lang="en-US" sz="1600" dirty="0">
                <a:solidFill>
                  <a:schemeClr val="bg1"/>
                </a:solidFill>
                <a:ea typeface="Calibri"/>
                <a:cs typeface="Calibri"/>
              </a:rPr>
              <a:t>York Business School, York St John University, Lord Mayor’s Walk, York, YO31 7EX.</a:t>
            </a:r>
          </a:p>
        </p:txBody>
      </p:sp>
      <p:pic>
        <p:nvPicPr>
          <p:cNvPr id="5" name="Picture 28" descr="A picture containing table&#10;&#10;Description automatically generated">
            <a:extLst>
              <a:ext uri="{FF2B5EF4-FFF2-40B4-BE49-F238E27FC236}">
                <a16:creationId xmlns:a16="http://schemas.microsoft.com/office/drawing/2014/main" id="{AC962C3D-F504-30B5-38E4-D7C98C8ED633}"/>
              </a:ext>
            </a:extLst>
          </p:cNvPr>
          <p:cNvPicPr>
            <a:picLocks noChangeAspect="1"/>
          </p:cNvPicPr>
          <p:nvPr/>
        </p:nvPicPr>
        <p:blipFill rotWithShape="1">
          <a:blip r:embed="rId2"/>
          <a:srcRect l="10870" t="10415" r="7351" b="10804"/>
          <a:stretch/>
        </p:blipFill>
        <p:spPr>
          <a:xfrm>
            <a:off x="7253777" y="3196335"/>
            <a:ext cx="3791355" cy="1926642"/>
          </a:xfrm>
          <a:prstGeom prst="rect">
            <a:avLst/>
          </a:prstGeom>
          <a:ln>
            <a:solidFill>
              <a:schemeClr val="tx1"/>
            </a:solidFill>
          </a:ln>
        </p:spPr>
      </p:pic>
      <p:pic>
        <p:nvPicPr>
          <p:cNvPr id="6" name="Picture 5">
            <a:extLst>
              <a:ext uri="{FF2B5EF4-FFF2-40B4-BE49-F238E27FC236}">
                <a16:creationId xmlns:a16="http://schemas.microsoft.com/office/drawing/2014/main" id="{399AA311-3B89-4151-87A4-F63CB04EB367}"/>
              </a:ext>
            </a:extLst>
          </p:cNvPr>
          <p:cNvPicPr>
            <a:picLocks noChangeAspect="1"/>
          </p:cNvPicPr>
          <p:nvPr/>
        </p:nvPicPr>
        <p:blipFill>
          <a:blip r:embed="rId3"/>
          <a:stretch>
            <a:fillRect/>
          </a:stretch>
        </p:blipFill>
        <p:spPr>
          <a:xfrm>
            <a:off x="7253777" y="1686295"/>
            <a:ext cx="3791355" cy="1021697"/>
          </a:xfrm>
          <a:prstGeom prst="rect">
            <a:avLst/>
          </a:prstGeom>
        </p:spPr>
      </p:pic>
    </p:spTree>
    <p:extLst>
      <p:ext uri="{BB962C8B-B14F-4D97-AF65-F5344CB8AC3E}">
        <p14:creationId xmlns:p14="http://schemas.microsoft.com/office/powerpoint/2010/main" val="5451717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0E474-B912-6CCA-B5FF-DA58C54B9A42}"/>
              </a:ext>
            </a:extLst>
          </p:cNvPr>
          <p:cNvSpPr>
            <a:spLocks noGrp="1"/>
          </p:cNvSpPr>
          <p:nvPr>
            <p:ph type="title"/>
          </p:nvPr>
        </p:nvSpPr>
        <p:spPr>
          <a:xfrm>
            <a:off x="380997" y="365126"/>
            <a:ext cx="11305147" cy="836354"/>
          </a:xfrm>
        </p:spPr>
        <p:txBody>
          <a:bodyPr/>
          <a:lstStyle/>
          <a:p>
            <a:r>
              <a:rPr lang="en-US" dirty="0">
                <a:latin typeface="+mn-lt"/>
              </a:rPr>
              <a:t>References</a:t>
            </a:r>
          </a:p>
        </p:txBody>
      </p:sp>
      <p:pic>
        <p:nvPicPr>
          <p:cNvPr id="5" name="Content Placeholder 4">
            <a:extLst>
              <a:ext uri="{FF2B5EF4-FFF2-40B4-BE49-F238E27FC236}">
                <a16:creationId xmlns:a16="http://schemas.microsoft.com/office/drawing/2014/main" id="{F0BB9C44-4565-4673-AC20-61D12FA7CC29}"/>
              </a:ext>
            </a:extLst>
          </p:cNvPr>
          <p:cNvPicPr>
            <a:picLocks noGrp="1" noChangeAspect="1"/>
          </p:cNvPicPr>
          <p:nvPr>
            <p:ph idx="1"/>
          </p:nvPr>
        </p:nvPicPr>
        <p:blipFill>
          <a:blip r:embed="rId4"/>
          <a:stretch>
            <a:fillRect/>
          </a:stretch>
        </p:blipFill>
        <p:spPr>
          <a:xfrm>
            <a:off x="9248775" y="5973431"/>
            <a:ext cx="2943225" cy="790575"/>
          </a:xfrm>
        </p:spPr>
      </p:pic>
      <p:sp>
        <p:nvSpPr>
          <p:cNvPr id="3" name="TextBox 2">
            <a:extLst>
              <a:ext uri="{FF2B5EF4-FFF2-40B4-BE49-F238E27FC236}">
                <a16:creationId xmlns:a16="http://schemas.microsoft.com/office/drawing/2014/main" id="{6F7DFD12-0A1F-432F-87A9-5D9E820F8C68}"/>
              </a:ext>
            </a:extLst>
          </p:cNvPr>
          <p:cNvSpPr txBox="1"/>
          <p:nvPr/>
        </p:nvSpPr>
        <p:spPr>
          <a:xfrm>
            <a:off x="854149" y="1201480"/>
            <a:ext cx="10483702" cy="4431983"/>
          </a:xfrm>
          <a:prstGeom prst="rect">
            <a:avLst/>
          </a:prstGeom>
          <a:noFill/>
        </p:spPr>
        <p:txBody>
          <a:bodyPr wrap="square" lIns="91440" tIns="45720" rIns="91440" bIns="45720" rtlCol="0" anchor="t">
            <a:spAutoFit/>
          </a:bodyPr>
          <a:lstStyle/>
          <a:p>
            <a:pPr marL="457200" indent="-457200">
              <a:spcAft>
                <a:spcPts val="1200"/>
              </a:spcAft>
            </a:pPr>
            <a:r>
              <a:rPr lang="en-GB" sz="1400" dirty="0">
                <a:effectLst/>
                <a:ea typeface="Verdana Pro" panose="020B0604030504040204" pitchFamily="34" charset="0"/>
                <a:cs typeface="Verdana Pro" panose="020B0604030504040204" pitchFamily="34" charset="0"/>
              </a:rPr>
              <a:t>Bingham C. (2016) </a:t>
            </a:r>
            <a:r>
              <a:rPr lang="en-GB" sz="1400" i="1" dirty="0">
                <a:effectLst/>
                <a:ea typeface="Verdana Pro" panose="020B0604030504040204" pitchFamily="34" charset="0"/>
                <a:cs typeface="Verdana Pro" panose="020B0604030504040204" pitchFamily="34" charset="0"/>
              </a:rPr>
              <a:t>Employment Relations</a:t>
            </a:r>
            <a:r>
              <a:rPr lang="en-GB" sz="1400" dirty="0">
                <a:effectLst/>
                <a:ea typeface="Verdana Pro" panose="020B0604030504040204" pitchFamily="34" charset="0"/>
                <a:cs typeface="Verdana Pro" panose="020B0604030504040204" pitchFamily="34" charset="0"/>
              </a:rPr>
              <a:t>. London: Sage. </a:t>
            </a:r>
          </a:p>
          <a:p>
            <a:pPr marL="457200" indent="-457200">
              <a:spcAft>
                <a:spcPts val="1200"/>
              </a:spcAft>
            </a:pPr>
            <a:r>
              <a:rPr lang="en-GB" sz="1400" dirty="0">
                <a:effectLst/>
                <a:ea typeface="Verdana Pro" panose="020B0604030504040204" pitchFamily="34" charset="0"/>
                <a:cs typeface="Verdana Pro" panose="020B0604030504040204" pitchFamily="34" charset="0"/>
              </a:rPr>
              <a:t>Johnston, A. (2024) </a:t>
            </a:r>
            <a:r>
              <a:rPr lang="en-GB" sz="1400" dirty="0">
                <a:solidFill>
                  <a:srgbClr val="000000"/>
                </a:solidFill>
                <a:effectLst/>
                <a:ea typeface="Verdana Pro" panose="020B0604030504040204" pitchFamily="34" charset="0"/>
                <a:cs typeface="Verdana Pro" panose="020B0604030504040204" pitchFamily="34" charset="0"/>
              </a:rPr>
              <a:t>M</a:t>
            </a:r>
            <a:r>
              <a:rPr lang="en-GB" sz="1400" dirty="0">
                <a:effectLst/>
                <a:ea typeface="Verdana Pro" panose="020B0604030504040204" pitchFamily="34" charset="0"/>
                <a:cs typeface="Verdana Pro" panose="020B0604030504040204" pitchFamily="34" charset="0"/>
              </a:rPr>
              <a:t>anifesting the Academic Psychological Contract. </a:t>
            </a:r>
            <a:r>
              <a:rPr lang="en-GB" sz="1400" i="1" dirty="0">
                <a:effectLst/>
                <a:ea typeface="Verdana Pro" panose="020B0604030504040204" pitchFamily="34" charset="0"/>
                <a:cs typeface="Verdana Pro" panose="020B0604030504040204" pitchFamily="34" charset="0"/>
              </a:rPr>
              <a:t>Applied Psychology Research, </a:t>
            </a:r>
            <a:r>
              <a:rPr lang="en-GB" sz="1400" dirty="0">
                <a:effectLst/>
                <a:ea typeface="Verdana Pro" panose="020B0604030504040204" pitchFamily="34" charset="0"/>
                <a:cs typeface="Verdana Pro" panose="020B0604030504040204" pitchFamily="34" charset="0"/>
              </a:rPr>
              <a:t>3 (1) 390 </a:t>
            </a:r>
            <a:r>
              <a:rPr lang="en-GB" sz="1400" u="sng" dirty="0">
                <a:solidFill>
                  <a:srgbClr val="0563C1"/>
                </a:solidFill>
                <a:effectLst/>
                <a:ea typeface="Verdana Pro" panose="020B0604030504040204" pitchFamily="34" charset="0"/>
                <a:cs typeface="Verdana Pro" panose="020B0604030504040204" pitchFamily="34" charset="0"/>
                <a:hlinkClick r:id="rId5"/>
              </a:rPr>
              <a:t>https://doi.org/10.59400/apr.v3i1.390</a:t>
            </a:r>
            <a:endParaRPr lang="en-GB" sz="1400" dirty="0">
              <a:effectLst/>
              <a:ea typeface="Times New Roman" panose="02020603050405020304" pitchFamily="18" charset="0"/>
              <a:cs typeface="Times New Roman"/>
            </a:endParaRPr>
          </a:p>
          <a:p>
            <a:pPr marL="457200" indent="-457200">
              <a:spcAft>
                <a:spcPts val="1200"/>
              </a:spcAft>
            </a:pPr>
            <a:r>
              <a:rPr lang="en-GB" sz="1400" dirty="0">
                <a:solidFill>
                  <a:srgbClr val="000000"/>
                </a:solidFill>
                <a:effectLst/>
                <a:ea typeface="Verdana Pro" panose="020B0604030504040204" pitchFamily="34" charset="0"/>
                <a:cs typeface="Verdana Pro" panose="020B0604030504040204" pitchFamily="34" charset="0"/>
              </a:rPr>
              <a:t>Johnston, A. and Davies, E. (</a:t>
            </a:r>
            <a:r>
              <a:rPr lang="en-GB" sz="1400" dirty="0">
                <a:effectLst/>
                <a:ea typeface="Verdana Pro" panose="020B0604030504040204" pitchFamily="34" charset="0"/>
                <a:cs typeface="Verdana Pro" panose="020B0604030504040204" pitchFamily="34" charset="0"/>
              </a:rPr>
              <a:t>2025</a:t>
            </a:r>
            <a:r>
              <a:rPr lang="en-GB" sz="1400" dirty="0">
                <a:solidFill>
                  <a:srgbClr val="000000"/>
                </a:solidFill>
                <a:effectLst/>
                <a:ea typeface="Verdana Pro" panose="020B0604030504040204" pitchFamily="34" charset="0"/>
                <a:cs typeface="Verdana Pro" panose="020B0604030504040204" pitchFamily="34" charset="0"/>
              </a:rPr>
              <a:t>) Academics’</a:t>
            </a:r>
            <a:r>
              <a:rPr lang="en-GB" sz="1400" dirty="0">
                <a:effectLst/>
                <a:ea typeface="Verdana Pro" panose="020B0604030504040204" pitchFamily="34" charset="0"/>
                <a:cs typeface="Verdana Pro" panose="020B0604030504040204" pitchFamily="34" charset="0"/>
              </a:rPr>
              <a:t> Psychological Contract. Applying Discretionary Effort. </a:t>
            </a:r>
            <a:r>
              <a:rPr lang="en-GB" sz="1400" i="1" dirty="0">
                <a:effectLst/>
                <a:ea typeface="Verdana Pro" panose="020B0604030504040204" pitchFamily="34" charset="0"/>
                <a:cs typeface="Verdana Pro" panose="020B0604030504040204" pitchFamily="34" charset="0"/>
              </a:rPr>
              <a:t>Journal of Further and Higher Education </a:t>
            </a:r>
            <a:r>
              <a:rPr lang="en-GB" sz="1400" dirty="0">
                <a:effectLst/>
                <a:ea typeface="Verdana Pro" panose="020B0604030504040204" pitchFamily="34" charset="0"/>
                <a:cs typeface="Verdana Pro" panose="020B0604030504040204" pitchFamily="34" charset="0"/>
              </a:rPr>
              <a:t>[online first] </a:t>
            </a:r>
            <a:r>
              <a:rPr lang="en-GB" sz="1400" u="sng" dirty="0">
                <a:solidFill>
                  <a:srgbClr val="10147E"/>
                </a:solidFill>
                <a:effectLst/>
                <a:ea typeface="Verdana Pro" panose="020B0604030504040204" pitchFamily="34" charset="0"/>
                <a:cs typeface="Verdana Pro" panose="020B0604030504040204" pitchFamily="34" charset="0"/>
                <a:hlinkClick r:id="rId6"/>
              </a:rPr>
              <a:t>https://doi.org/10.1080/0309877X.2025.2467396</a:t>
            </a:r>
            <a:endParaRPr lang="en-GB" sz="1400" dirty="0">
              <a:effectLst/>
              <a:ea typeface="Times New Roman" panose="02020603050405020304" pitchFamily="18" charset="0"/>
              <a:cs typeface="Times New Roman"/>
            </a:endParaRPr>
          </a:p>
          <a:p>
            <a:pPr marL="457200" indent="-457200">
              <a:spcAft>
                <a:spcPts val="1200"/>
              </a:spcAft>
            </a:pPr>
            <a:r>
              <a:rPr lang="en-GB" sz="1400" dirty="0">
                <a:effectLst/>
                <a:ea typeface="Verdana Pro" panose="020B0604030504040204" pitchFamily="34" charset="0"/>
                <a:cs typeface="Verdana Pro" panose="020B0604030504040204" pitchFamily="34" charset="0"/>
              </a:rPr>
              <a:t>Macfarlane, B. (2011) The morphing of academic practice: unbundling and the rise of the para-academic.  </a:t>
            </a:r>
            <a:r>
              <a:rPr lang="en-GB" sz="1400" i="1" dirty="0">
                <a:effectLst/>
                <a:ea typeface="Verdana Pro" panose="020B0604030504040204" pitchFamily="34" charset="0"/>
                <a:cs typeface="Verdana Pro" panose="020B0604030504040204" pitchFamily="34" charset="0"/>
              </a:rPr>
              <a:t>Higher Education Quarterly,</a:t>
            </a:r>
            <a:r>
              <a:rPr lang="en-GB" sz="1400" dirty="0">
                <a:effectLst/>
                <a:ea typeface="Verdana Pro" panose="020B0604030504040204" pitchFamily="34" charset="0"/>
                <a:cs typeface="Verdana Pro" panose="020B0604030504040204" pitchFamily="34" charset="0"/>
              </a:rPr>
              <a:t> 65 (1) 59-73.</a:t>
            </a:r>
            <a:endParaRPr lang="en-GB" sz="1400" dirty="0">
              <a:effectLst/>
              <a:ea typeface="Calibri" panose="020F0502020204030204" pitchFamily="34" charset="0"/>
              <a:cs typeface="Calibri"/>
            </a:endParaRPr>
          </a:p>
          <a:p>
            <a:pPr marL="457200" indent="-457200">
              <a:spcAft>
                <a:spcPts val="1200"/>
              </a:spcAft>
            </a:pPr>
            <a:r>
              <a:rPr lang="en-GB" sz="1400" dirty="0">
                <a:solidFill>
                  <a:srgbClr val="222222"/>
                </a:solidFill>
                <a:effectLst/>
                <a:ea typeface="Verdana Pro" panose="020B0604030504040204" pitchFamily="34" charset="0"/>
                <a:cs typeface="Verdana Pro" panose="020B0604030504040204" pitchFamily="34" charset="0"/>
              </a:rPr>
              <a:t>Mathew, R.C., Coombes, P., Cock, S., Johnston, A., Walsh, S. and Walker-Smith, L. (2024) Towards a ‘newer normal’? A bibliometric analysis examining organisational culture in the post-COVID-19 higher education landscape in the United Kingdom. </a:t>
            </a:r>
            <a:r>
              <a:rPr lang="en-GB" sz="1400" i="1" dirty="0">
                <a:solidFill>
                  <a:srgbClr val="222222"/>
                </a:solidFill>
                <a:effectLst/>
                <a:ea typeface="Verdana Pro" panose="020B0604030504040204" pitchFamily="34" charset="0"/>
                <a:cs typeface="Verdana Pro" panose="020B0604030504040204" pitchFamily="34" charset="0"/>
              </a:rPr>
              <a:t>International Journal of Changes in Education</a:t>
            </a:r>
            <a:r>
              <a:rPr lang="en-GB" sz="1400" dirty="0">
                <a:solidFill>
                  <a:srgbClr val="222222"/>
                </a:solidFill>
                <a:effectLst/>
                <a:ea typeface="Verdana Pro" panose="020B0604030504040204" pitchFamily="34" charset="0"/>
                <a:cs typeface="Verdana Pro" panose="020B0604030504040204" pitchFamily="34" charset="0"/>
              </a:rPr>
              <a:t>. </a:t>
            </a:r>
            <a:r>
              <a:rPr lang="en-GB" sz="1400" dirty="0">
                <a:effectLst/>
                <a:ea typeface="Calibri"/>
              </a:rPr>
              <a:t>[online first] </a:t>
            </a:r>
            <a:r>
              <a:rPr lang="en-GB" sz="1400" u="sng" dirty="0">
                <a:solidFill>
                  <a:srgbClr val="006798"/>
                </a:solidFill>
                <a:effectLst/>
                <a:ea typeface="Calibri"/>
                <a:hlinkClick r:id="rId7"/>
              </a:rPr>
              <a:t>https://doi.org/10.47852/bonviewIJCE42023668</a:t>
            </a:r>
            <a:endParaRPr lang="en-GB" sz="1400" dirty="0">
              <a:effectLst/>
              <a:ea typeface="Calibri"/>
              <a:cs typeface="Calibri"/>
            </a:endParaRPr>
          </a:p>
          <a:p>
            <a:pPr marL="457200" indent="-457200">
              <a:spcAft>
                <a:spcPts val="1200"/>
              </a:spcAft>
            </a:pPr>
            <a:r>
              <a:rPr lang="en-GB" sz="1400" dirty="0" err="1">
                <a:solidFill>
                  <a:srgbClr val="222222"/>
                </a:solidFill>
                <a:effectLst/>
                <a:ea typeface="Verdana Pro" panose="020B0604030504040204" pitchFamily="34" charset="0"/>
                <a:cs typeface="Verdana Pro" panose="020B0604030504040204" pitchFamily="34" charset="0"/>
              </a:rPr>
              <a:t>Stinglhamber</a:t>
            </a:r>
            <a:r>
              <a:rPr lang="en-GB" sz="1400" dirty="0">
                <a:solidFill>
                  <a:srgbClr val="222222"/>
                </a:solidFill>
                <a:effectLst/>
                <a:ea typeface="Verdana Pro" panose="020B0604030504040204" pitchFamily="34" charset="0"/>
                <a:cs typeface="Verdana Pro" panose="020B0604030504040204" pitchFamily="34" charset="0"/>
              </a:rPr>
              <a:t>, F., Marique, G., </a:t>
            </a:r>
            <a:r>
              <a:rPr lang="en-GB" sz="1400" dirty="0" err="1">
                <a:solidFill>
                  <a:srgbClr val="222222"/>
                </a:solidFill>
                <a:effectLst/>
                <a:ea typeface="Verdana Pro" panose="020B0604030504040204" pitchFamily="34" charset="0"/>
                <a:cs typeface="Verdana Pro" panose="020B0604030504040204" pitchFamily="34" charset="0"/>
              </a:rPr>
              <a:t>Caesens</a:t>
            </a:r>
            <a:r>
              <a:rPr lang="en-GB" sz="1400" dirty="0">
                <a:solidFill>
                  <a:srgbClr val="222222"/>
                </a:solidFill>
                <a:effectLst/>
                <a:ea typeface="Verdana Pro" panose="020B0604030504040204" pitchFamily="34" charset="0"/>
                <a:cs typeface="Verdana Pro" panose="020B0604030504040204" pitchFamily="34" charset="0"/>
              </a:rPr>
              <a:t>, G., </a:t>
            </a:r>
            <a:r>
              <a:rPr lang="en-GB" sz="1400" dirty="0" err="1">
                <a:solidFill>
                  <a:srgbClr val="222222"/>
                </a:solidFill>
                <a:effectLst/>
                <a:ea typeface="Verdana Pro" panose="020B0604030504040204" pitchFamily="34" charset="0"/>
                <a:cs typeface="Verdana Pro" panose="020B0604030504040204" pitchFamily="34" charset="0"/>
              </a:rPr>
              <a:t>Desmette</a:t>
            </a:r>
            <a:r>
              <a:rPr lang="en-GB" sz="1400" dirty="0">
                <a:solidFill>
                  <a:srgbClr val="222222"/>
                </a:solidFill>
                <a:effectLst/>
                <a:ea typeface="Verdana Pro" panose="020B0604030504040204" pitchFamily="34" charset="0"/>
                <a:cs typeface="Verdana Pro" panose="020B0604030504040204" pitchFamily="34" charset="0"/>
              </a:rPr>
              <a:t>, D., </a:t>
            </a:r>
            <a:r>
              <a:rPr lang="en-GB" sz="1400" dirty="0" err="1">
                <a:solidFill>
                  <a:srgbClr val="222222"/>
                </a:solidFill>
                <a:effectLst/>
                <a:ea typeface="Verdana Pro" panose="020B0604030504040204" pitchFamily="34" charset="0"/>
                <a:cs typeface="Verdana Pro" panose="020B0604030504040204" pitchFamily="34" charset="0"/>
              </a:rPr>
              <a:t>Hansez</a:t>
            </a:r>
            <a:r>
              <a:rPr lang="en-GB" sz="1400" dirty="0">
                <a:solidFill>
                  <a:srgbClr val="222222"/>
                </a:solidFill>
                <a:effectLst/>
                <a:ea typeface="Verdana Pro" panose="020B0604030504040204" pitchFamily="34" charset="0"/>
                <a:cs typeface="Verdana Pro" panose="020B0604030504040204" pitchFamily="34" charset="0"/>
              </a:rPr>
              <a:t>, I., Hanin, D. and Bertrand, F. (2015) Employees’ organizational identification and affective organizational commitment: An integrative approach. </a:t>
            </a:r>
            <a:r>
              <a:rPr lang="en-GB" sz="1400" i="1" dirty="0" err="1">
                <a:solidFill>
                  <a:srgbClr val="222222"/>
                </a:solidFill>
                <a:effectLst/>
                <a:ea typeface="Verdana Pro" panose="020B0604030504040204" pitchFamily="34" charset="0"/>
                <a:cs typeface="Verdana Pro" panose="020B0604030504040204" pitchFamily="34" charset="0"/>
              </a:rPr>
              <a:t>PloS</a:t>
            </a:r>
            <a:r>
              <a:rPr lang="en-GB" sz="1400" i="1" dirty="0">
                <a:solidFill>
                  <a:srgbClr val="222222"/>
                </a:solidFill>
                <a:effectLst/>
                <a:ea typeface="Verdana Pro" panose="020B0604030504040204" pitchFamily="34" charset="0"/>
                <a:cs typeface="Verdana Pro" panose="020B0604030504040204" pitchFamily="34" charset="0"/>
              </a:rPr>
              <a:t> one</a:t>
            </a:r>
            <a:r>
              <a:rPr lang="en-GB" sz="1400" dirty="0">
                <a:solidFill>
                  <a:srgbClr val="222222"/>
                </a:solidFill>
                <a:effectLst/>
                <a:ea typeface="Verdana Pro" panose="020B0604030504040204" pitchFamily="34" charset="0"/>
                <a:cs typeface="Verdana Pro" panose="020B0604030504040204" pitchFamily="34" charset="0"/>
              </a:rPr>
              <a:t>, 10(4), e0123955.</a:t>
            </a:r>
            <a:endParaRPr lang="en-GB" sz="1400" dirty="0">
              <a:effectLst/>
              <a:ea typeface="Calibri" panose="020F0502020204030204" pitchFamily="34" charset="0"/>
              <a:cs typeface="Calibri"/>
            </a:endParaRPr>
          </a:p>
          <a:p>
            <a:pPr marL="457200" indent="-457200">
              <a:spcAft>
                <a:spcPts val="1200"/>
              </a:spcAft>
            </a:pPr>
            <a:r>
              <a:rPr lang="en-GB" sz="1400" dirty="0">
                <a:effectLst/>
                <a:ea typeface="Arial" panose="020B0604020202020204" pitchFamily="34" charset="0"/>
                <a:cs typeface="Arial"/>
              </a:rPr>
              <a:t>Vernon, J. (2011) Canary in the Coal Mine. </a:t>
            </a:r>
            <a:r>
              <a:rPr lang="en-GB" sz="1400" i="1" dirty="0">
                <a:effectLst/>
                <a:ea typeface="Arial" panose="020B0604020202020204" pitchFamily="34" charset="0"/>
                <a:cs typeface="Arial"/>
              </a:rPr>
              <a:t>Times Higher Education.</a:t>
            </a:r>
            <a:r>
              <a:rPr lang="en-GB" sz="1400" dirty="0">
                <a:effectLst/>
                <a:ea typeface="Arial" panose="020B0604020202020204" pitchFamily="34" charset="0"/>
                <a:cs typeface="Arial"/>
              </a:rPr>
              <a:t> 1 December. </a:t>
            </a:r>
            <a:r>
              <a:rPr lang="en-GB" sz="1400" dirty="0">
                <a:effectLst/>
                <a:ea typeface="Verdana Pro" panose="020B0604030504040204" pitchFamily="34" charset="0"/>
                <a:cs typeface="Verdana Pro" panose="020B0604030504040204" pitchFamily="34" charset="0"/>
              </a:rPr>
              <a:t> [online] Available at:</a:t>
            </a:r>
            <a:r>
              <a:rPr lang="en-GB" sz="1400" dirty="0">
                <a:effectLst/>
                <a:ea typeface="Arial" panose="020B0604020202020204" pitchFamily="34" charset="0"/>
                <a:cs typeface="Arial"/>
              </a:rPr>
              <a:t>.</a:t>
            </a:r>
            <a:r>
              <a:rPr lang="en-GB" sz="1400" dirty="0">
                <a:effectLst/>
                <a:ea typeface="Verdana Pro" panose="020B0604030504040204" pitchFamily="34" charset="0"/>
                <a:cs typeface="Verdana Pro" panose="020B0604030504040204" pitchFamily="34" charset="0"/>
              </a:rPr>
              <a:t> </a:t>
            </a:r>
            <a:r>
              <a:rPr lang="en-GB" sz="1400" u="sng" dirty="0">
                <a:solidFill>
                  <a:srgbClr val="0563C1"/>
                </a:solidFill>
                <a:effectLst/>
                <a:ea typeface="Verdana Pro" panose="020B0604030504040204" pitchFamily="34" charset="0"/>
                <a:cs typeface="Verdana Pro" panose="020B0604030504040204" pitchFamily="34" charset="0"/>
                <a:hlinkClick r:id="rId8"/>
              </a:rPr>
              <a:t>https://www.timeshighereducation.com/features/canary-in-the-coal-mine/418284.article</a:t>
            </a:r>
            <a:r>
              <a:rPr lang="en-GB" sz="1400" dirty="0">
                <a:effectLst/>
                <a:ea typeface="Verdana Pro" panose="020B0604030504040204" pitchFamily="34" charset="0"/>
                <a:cs typeface="Verdana Pro" panose="020B0604030504040204" pitchFamily="34" charset="0"/>
              </a:rPr>
              <a:t> Accessed 25</a:t>
            </a:r>
            <a:r>
              <a:rPr lang="en-GB" sz="1400" baseline="30000" dirty="0">
                <a:effectLst/>
                <a:ea typeface="Verdana Pro" panose="020B0604030504040204" pitchFamily="34" charset="0"/>
                <a:cs typeface="Verdana Pro" panose="020B0604030504040204" pitchFamily="34" charset="0"/>
              </a:rPr>
              <a:t>th</a:t>
            </a:r>
            <a:r>
              <a:rPr lang="en-GB" sz="1400" dirty="0">
                <a:effectLst/>
                <a:ea typeface="Verdana Pro" panose="020B0604030504040204" pitchFamily="34" charset="0"/>
                <a:cs typeface="Verdana Pro" panose="020B0604030504040204" pitchFamily="34" charset="0"/>
              </a:rPr>
              <a:t> March 2019.</a:t>
            </a:r>
            <a:endParaRPr lang="en-GB" sz="1400" dirty="0">
              <a:effectLst/>
              <a:ea typeface="Calibri" panose="020F0502020204030204" pitchFamily="34" charset="0"/>
              <a:cs typeface="Calibri"/>
            </a:endParaRPr>
          </a:p>
          <a:p>
            <a:pPr marL="457200" indent="-457200"/>
            <a:endParaRPr lang="en-GB" sz="1600" dirty="0">
              <a:effectLst/>
              <a:latin typeface="Calibri" panose="020F0502020204030204" pitchFamily="34" charset="0"/>
              <a:ea typeface="Calibri" panose="020F0502020204030204" pitchFamily="34" charset="0"/>
              <a:cs typeface="Calibri"/>
            </a:endParaRPr>
          </a:p>
        </p:txBody>
      </p:sp>
    </p:spTree>
    <p:extLst>
      <p:ext uri="{BB962C8B-B14F-4D97-AF65-F5344CB8AC3E}">
        <p14:creationId xmlns:p14="http://schemas.microsoft.com/office/powerpoint/2010/main" val="25226880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EB089-F173-BC47-9A5A-697C2579A0D7}"/>
              </a:ext>
            </a:extLst>
          </p:cNvPr>
          <p:cNvSpPr>
            <a:spLocks noGrp="1"/>
          </p:cNvSpPr>
          <p:nvPr>
            <p:ph type="title"/>
          </p:nvPr>
        </p:nvSpPr>
        <p:spPr>
          <a:xfrm>
            <a:off x="509013" y="253014"/>
            <a:ext cx="5096259" cy="1325563"/>
          </a:xfrm>
        </p:spPr>
        <p:txBody>
          <a:bodyPr>
            <a:normAutofit/>
          </a:bodyPr>
          <a:lstStyle/>
          <a:p>
            <a:r>
              <a:rPr lang="en-US" sz="3200" dirty="0">
                <a:latin typeface="+mn-lt"/>
              </a:rPr>
              <a:t>Agenda</a:t>
            </a:r>
          </a:p>
        </p:txBody>
      </p:sp>
      <p:sp>
        <p:nvSpPr>
          <p:cNvPr id="3" name="Content Placeholder 2">
            <a:extLst>
              <a:ext uri="{FF2B5EF4-FFF2-40B4-BE49-F238E27FC236}">
                <a16:creationId xmlns:a16="http://schemas.microsoft.com/office/drawing/2014/main" id="{AF30A335-42A0-FB42-8E48-908516120A21}"/>
              </a:ext>
            </a:extLst>
          </p:cNvPr>
          <p:cNvSpPr>
            <a:spLocks noGrp="1"/>
          </p:cNvSpPr>
          <p:nvPr>
            <p:ph idx="1"/>
          </p:nvPr>
        </p:nvSpPr>
        <p:spPr>
          <a:xfrm>
            <a:off x="509013" y="1247364"/>
            <a:ext cx="8022425" cy="5011393"/>
          </a:xfrm>
        </p:spPr>
        <p:txBody>
          <a:bodyPr vert="horz" lIns="91440" tIns="45720" rIns="91440" bIns="45720" rtlCol="0" anchor="t">
            <a:normAutofit/>
          </a:bodyPr>
          <a:lstStyle/>
          <a:p>
            <a:endParaRPr lang="en-GB" sz="2000" dirty="0"/>
          </a:p>
          <a:p>
            <a:pPr marL="0" indent="0">
              <a:buNone/>
            </a:pPr>
            <a:r>
              <a:rPr lang="en-GB" sz="1800" dirty="0">
                <a:latin typeface="+mn-lt"/>
              </a:rPr>
              <a:t>Rationale for the study</a:t>
            </a:r>
          </a:p>
          <a:p>
            <a:endParaRPr lang="en-GB" sz="1800" dirty="0">
              <a:latin typeface="+mn-lt"/>
            </a:endParaRPr>
          </a:p>
          <a:p>
            <a:pPr marL="0" indent="0">
              <a:buNone/>
            </a:pPr>
            <a:r>
              <a:rPr lang="en-GB" sz="1800" dirty="0">
                <a:latin typeface="+mn-lt"/>
              </a:rPr>
              <a:t>Key literature</a:t>
            </a:r>
          </a:p>
          <a:p>
            <a:endParaRPr lang="en-GB" sz="1800" dirty="0">
              <a:latin typeface="+mn-lt"/>
            </a:endParaRPr>
          </a:p>
          <a:p>
            <a:pPr marL="0" indent="0">
              <a:buNone/>
            </a:pPr>
            <a:r>
              <a:rPr lang="en-GB" sz="1800" dirty="0">
                <a:latin typeface="+mn-lt"/>
              </a:rPr>
              <a:t>Methodology</a:t>
            </a:r>
          </a:p>
          <a:p>
            <a:r>
              <a:rPr lang="en-GB" sz="1800" dirty="0">
                <a:latin typeface="+mn-lt"/>
              </a:rPr>
              <a:t>Collaborative autoethnography </a:t>
            </a:r>
          </a:p>
          <a:p>
            <a:endParaRPr lang="en-GB" sz="1800" dirty="0">
              <a:latin typeface="+mn-lt"/>
            </a:endParaRPr>
          </a:p>
          <a:p>
            <a:pPr marL="0" indent="0">
              <a:buNone/>
            </a:pPr>
            <a:r>
              <a:rPr lang="en-GB" sz="1800" dirty="0">
                <a:latin typeface="+mn-lt"/>
              </a:rPr>
              <a:t>Key Findings</a:t>
            </a:r>
          </a:p>
          <a:p>
            <a:endParaRPr lang="en-GB" sz="1800" dirty="0">
              <a:latin typeface="+mn-lt"/>
            </a:endParaRPr>
          </a:p>
          <a:p>
            <a:pPr marL="0" indent="0">
              <a:buNone/>
            </a:pPr>
            <a:r>
              <a:rPr lang="en-GB" sz="1800" dirty="0">
                <a:latin typeface="+mn-lt"/>
                <a:cs typeface="Arial"/>
              </a:rPr>
              <a:t>So what…?</a:t>
            </a:r>
          </a:p>
        </p:txBody>
      </p:sp>
      <p:pic>
        <p:nvPicPr>
          <p:cNvPr id="6" name="Content Placeholder 4">
            <a:extLst>
              <a:ext uri="{FF2B5EF4-FFF2-40B4-BE49-F238E27FC236}">
                <a16:creationId xmlns:a16="http://schemas.microsoft.com/office/drawing/2014/main" id="{2BD4A81E-BB2D-41A1-BDE6-1D97988C3EA5}"/>
              </a:ext>
            </a:extLst>
          </p:cNvPr>
          <p:cNvPicPr>
            <a:picLocks noChangeAspect="1"/>
          </p:cNvPicPr>
          <p:nvPr/>
        </p:nvPicPr>
        <p:blipFill>
          <a:blip r:embed="rId3"/>
          <a:stretch>
            <a:fillRect/>
          </a:stretch>
        </p:blipFill>
        <p:spPr>
          <a:xfrm>
            <a:off x="349324" y="5814411"/>
            <a:ext cx="2943225" cy="790575"/>
          </a:xfrm>
          <a:prstGeom prst="rect">
            <a:avLst/>
          </a:prstGeom>
        </p:spPr>
      </p:pic>
    </p:spTree>
    <p:extLst>
      <p:ext uri="{BB962C8B-B14F-4D97-AF65-F5344CB8AC3E}">
        <p14:creationId xmlns:p14="http://schemas.microsoft.com/office/powerpoint/2010/main" val="10584372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0E474-B912-6CCA-B5FF-DA58C54B9A42}"/>
              </a:ext>
            </a:extLst>
          </p:cNvPr>
          <p:cNvSpPr>
            <a:spLocks noGrp="1"/>
          </p:cNvSpPr>
          <p:nvPr>
            <p:ph type="title"/>
          </p:nvPr>
        </p:nvSpPr>
        <p:spPr>
          <a:xfrm>
            <a:off x="380997" y="365126"/>
            <a:ext cx="11305147" cy="836354"/>
          </a:xfrm>
        </p:spPr>
        <p:txBody>
          <a:bodyPr/>
          <a:lstStyle/>
          <a:p>
            <a:r>
              <a:rPr lang="en-US" dirty="0">
                <a:latin typeface="+mn-lt"/>
              </a:rPr>
              <a:t>Rationale and Research Questions</a:t>
            </a:r>
          </a:p>
        </p:txBody>
      </p:sp>
      <p:pic>
        <p:nvPicPr>
          <p:cNvPr id="5" name="Content Placeholder 4">
            <a:extLst>
              <a:ext uri="{FF2B5EF4-FFF2-40B4-BE49-F238E27FC236}">
                <a16:creationId xmlns:a16="http://schemas.microsoft.com/office/drawing/2014/main" id="{F0BB9C44-4565-4673-AC20-61D12FA7CC29}"/>
              </a:ext>
            </a:extLst>
          </p:cNvPr>
          <p:cNvPicPr>
            <a:picLocks noGrp="1" noChangeAspect="1"/>
          </p:cNvPicPr>
          <p:nvPr>
            <p:ph idx="1"/>
          </p:nvPr>
        </p:nvPicPr>
        <p:blipFill>
          <a:blip r:embed="rId4"/>
          <a:stretch>
            <a:fillRect/>
          </a:stretch>
        </p:blipFill>
        <p:spPr>
          <a:xfrm>
            <a:off x="9248775" y="5973431"/>
            <a:ext cx="2943225" cy="790575"/>
          </a:xfrm>
        </p:spPr>
      </p:pic>
      <p:sp>
        <p:nvSpPr>
          <p:cNvPr id="4" name="TextBox 3">
            <a:extLst>
              <a:ext uri="{FF2B5EF4-FFF2-40B4-BE49-F238E27FC236}">
                <a16:creationId xmlns:a16="http://schemas.microsoft.com/office/drawing/2014/main" id="{852E30A9-5127-47F2-89B0-E5E27FE989A4}"/>
              </a:ext>
            </a:extLst>
          </p:cNvPr>
          <p:cNvSpPr txBox="1"/>
          <p:nvPr/>
        </p:nvSpPr>
        <p:spPr>
          <a:xfrm>
            <a:off x="574158" y="1422760"/>
            <a:ext cx="10430540" cy="3785652"/>
          </a:xfrm>
          <a:prstGeom prst="rect">
            <a:avLst/>
          </a:prstGeom>
          <a:noFill/>
        </p:spPr>
        <p:txBody>
          <a:bodyPr wrap="square" rtlCol="0">
            <a:spAutoFit/>
          </a:bodyPr>
          <a:lstStyle/>
          <a:p>
            <a:pPr marL="285750" indent="-285750">
              <a:buFont typeface="Arial" panose="020B0604020202020204" pitchFamily="34" charset="0"/>
              <a:buChar char="•"/>
            </a:pPr>
            <a:r>
              <a:rPr lang="en-GB" sz="2000" dirty="0"/>
              <a:t>The ‘newer normal’ (Mathew et al., 2024)</a:t>
            </a:r>
          </a:p>
          <a:p>
            <a:pPr marL="285750" indent="-285750">
              <a:buFont typeface="Arial" panose="020B0604020202020204" pitchFamily="34" charset="0"/>
              <a:buChar char="•"/>
            </a:pPr>
            <a:r>
              <a:rPr lang="en-GB" sz="2000" dirty="0"/>
              <a:t>Changing HE landscape</a:t>
            </a:r>
          </a:p>
          <a:p>
            <a:pPr marL="285750" indent="-285750">
              <a:buFont typeface="Arial" panose="020B0604020202020204" pitchFamily="34" charset="0"/>
              <a:buChar char="•"/>
            </a:pPr>
            <a:r>
              <a:rPr lang="en-GB" sz="2000" dirty="0"/>
              <a:t>Changing workplace practices and norms</a:t>
            </a:r>
          </a:p>
          <a:p>
            <a:pPr marL="285750" indent="-285750">
              <a:buFont typeface="Arial" panose="020B0604020202020204" pitchFamily="34" charset="0"/>
              <a:buChar char="•"/>
            </a:pPr>
            <a:r>
              <a:rPr lang="en-GB" sz="2000" dirty="0"/>
              <a:t>Hybrid working</a:t>
            </a:r>
          </a:p>
          <a:p>
            <a:pPr marL="285750" indent="-285750">
              <a:buFont typeface="Arial" panose="020B0604020202020204" pitchFamily="34" charset="0"/>
              <a:buChar char="•"/>
            </a:pPr>
            <a:endParaRPr lang="en-GB" sz="2000" dirty="0"/>
          </a:p>
          <a:p>
            <a:r>
              <a:rPr lang="en-GB" sz="2000" b="1" dirty="0"/>
              <a:t>Research Questions:</a:t>
            </a:r>
          </a:p>
          <a:p>
            <a:endParaRPr lang="en-GB" sz="2000" b="1" dirty="0"/>
          </a:p>
          <a:p>
            <a:pPr marL="914400" indent="-457200"/>
            <a:r>
              <a:rPr lang="en-GB" sz="2000" dirty="0">
                <a:effectLst/>
                <a:ea typeface="Verdana Pro" panose="020B0604030504040204" pitchFamily="34" charset="0"/>
                <a:cs typeface="Verdana Pro" panose="020B0604030504040204" pitchFamily="34" charset="0"/>
              </a:rPr>
              <a:t>RQ 1: What is attachment within the higher education sector and how does it manifest in the lives of academics? </a:t>
            </a:r>
            <a:endParaRPr lang="en-GB" sz="2000" dirty="0">
              <a:effectLst/>
              <a:ea typeface="Calibri" panose="020F0502020204030204" pitchFamily="34" charset="0"/>
            </a:endParaRPr>
          </a:p>
          <a:p>
            <a:pPr marL="914400" indent="-457200"/>
            <a:r>
              <a:rPr lang="en-GB" sz="2000" dirty="0">
                <a:effectLst/>
                <a:ea typeface="Verdana Pro" panose="020B0604030504040204" pitchFamily="34" charset="0"/>
                <a:cs typeface="Verdana Pro" panose="020B0604030504040204" pitchFamily="34" charset="0"/>
              </a:rPr>
              <a:t> </a:t>
            </a:r>
            <a:endParaRPr lang="en-GB" sz="2000" dirty="0">
              <a:effectLst/>
              <a:ea typeface="Calibri" panose="020F0502020204030204" pitchFamily="34" charset="0"/>
            </a:endParaRPr>
          </a:p>
          <a:p>
            <a:pPr marL="914400" indent="-457200"/>
            <a:r>
              <a:rPr lang="en-GB" sz="2000" dirty="0">
                <a:effectLst/>
                <a:ea typeface="Verdana Pro" panose="020B0604030504040204" pitchFamily="34" charset="0"/>
                <a:cs typeface="Verdana Pro" panose="020B0604030504040204" pitchFamily="34" charset="0"/>
              </a:rPr>
              <a:t>RQ 2: What factors influence perceived levels of attachment and how such issues change or develop over time for academic staff members? </a:t>
            </a:r>
            <a:endParaRPr lang="en-GB" sz="2000" dirty="0">
              <a:effectLst/>
              <a:ea typeface="Calibri" panose="020F0502020204030204" pitchFamily="34" charset="0"/>
            </a:endParaRPr>
          </a:p>
        </p:txBody>
      </p:sp>
    </p:spTree>
    <p:extLst>
      <p:ext uri="{BB962C8B-B14F-4D97-AF65-F5344CB8AC3E}">
        <p14:creationId xmlns:p14="http://schemas.microsoft.com/office/powerpoint/2010/main" val="22037574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0E474-B912-6CCA-B5FF-DA58C54B9A42}"/>
              </a:ext>
            </a:extLst>
          </p:cNvPr>
          <p:cNvSpPr>
            <a:spLocks noGrp="1"/>
          </p:cNvSpPr>
          <p:nvPr>
            <p:ph type="title"/>
          </p:nvPr>
        </p:nvSpPr>
        <p:spPr>
          <a:xfrm>
            <a:off x="380997" y="365126"/>
            <a:ext cx="11305147" cy="836354"/>
          </a:xfrm>
        </p:spPr>
        <p:txBody>
          <a:bodyPr/>
          <a:lstStyle/>
          <a:p>
            <a:r>
              <a:rPr lang="en-US" dirty="0">
                <a:latin typeface="+mn-lt"/>
              </a:rPr>
              <a:t>Key Literature (1)</a:t>
            </a:r>
          </a:p>
        </p:txBody>
      </p:sp>
      <p:pic>
        <p:nvPicPr>
          <p:cNvPr id="5" name="Content Placeholder 4">
            <a:extLst>
              <a:ext uri="{FF2B5EF4-FFF2-40B4-BE49-F238E27FC236}">
                <a16:creationId xmlns:a16="http://schemas.microsoft.com/office/drawing/2014/main" id="{F0BB9C44-4565-4673-AC20-61D12FA7CC29}"/>
              </a:ext>
            </a:extLst>
          </p:cNvPr>
          <p:cNvPicPr>
            <a:picLocks noGrp="1" noChangeAspect="1"/>
          </p:cNvPicPr>
          <p:nvPr>
            <p:ph idx="1"/>
          </p:nvPr>
        </p:nvPicPr>
        <p:blipFill>
          <a:blip r:embed="rId4"/>
          <a:stretch>
            <a:fillRect/>
          </a:stretch>
        </p:blipFill>
        <p:spPr>
          <a:xfrm>
            <a:off x="9248775" y="5973431"/>
            <a:ext cx="2943225" cy="790575"/>
          </a:xfrm>
        </p:spPr>
      </p:pic>
      <p:sp>
        <p:nvSpPr>
          <p:cNvPr id="4" name="TextBox 3">
            <a:extLst>
              <a:ext uri="{FF2B5EF4-FFF2-40B4-BE49-F238E27FC236}">
                <a16:creationId xmlns:a16="http://schemas.microsoft.com/office/drawing/2014/main" id="{852E30A9-5127-47F2-89B0-E5E27FE989A4}"/>
              </a:ext>
            </a:extLst>
          </p:cNvPr>
          <p:cNvSpPr txBox="1"/>
          <p:nvPr/>
        </p:nvSpPr>
        <p:spPr>
          <a:xfrm>
            <a:off x="574158" y="1443841"/>
            <a:ext cx="10430540" cy="3970318"/>
          </a:xfrm>
          <a:prstGeom prst="rect">
            <a:avLst/>
          </a:prstGeom>
          <a:noFill/>
        </p:spPr>
        <p:txBody>
          <a:bodyPr wrap="square" rtlCol="0">
            <a:spAutoFit/>
          </a:bodyPr>
          <a:lstStyle/>
          <a:p>
            <a:r>
              <a:rPr lang="en-GB" dirty="0"/>
              <a:t>Organisational Attachment</a:t>
            </a:r>
          </a:p>
          <a:p>
            <a:pPr marL="285750" indent="-285750">
              <a:buFont typeface="Arial" panose="020B0604020202020204" pitchFamily="34" charset="0"/>
              <a:buChar char="•"/>
            </a:pPr>
            <a:r>
              <a:rPr lang="en-GB" dirty="0">
                <a:effectLst/>
                <a:ea typeface="Verdana Pro" panose="020B0604030504040204" pitchFamily="34" charset="0"/>
                <a:cs typeface="Verdana Pro" panose="020B0604030504040204" pitchFamily="34" charset="0"/>
              </a:rPr>
              <a:t>“an individual’s psychological and behavioural involvement in a group or organisation” (</a:t>
            </a:r>
            <a:r>
              <a:rPr lang="en-GB" dirty="0" err="1">
                <a:effectLst/>
                <a:ea typeface="Verdana Pro" panose="020B0604030504040204" pitchFamily="34" charset="0"/>
                <a:cs typeface="Verdana Pro" panose="020B0604030504040204" pitchFamily="34" charset="0"/>
              </a:rPr>
              <a:t>Tsui</a:t>
            </a:r>
            <a:r>
              <a:rPr lang="en-GB" dirty="0">
                <a:effectLst/>
                <a:ea typeface="Verdana Pro" panose="020B0604030504040204" pitchFamily="34" charset="0"/>
                <a:cs typeface="Verdana Pro" panose="020B0604030504040204" pitchFamily="34" charset="0"/>
              </a:rPr>
              <a:t> et al., 1992, p. 554). </a:t>
            </a:r>
            <a:endParaRPr lang="en-GB" dirty="0"/>
          </a:p>
          <a:p>
            <a:pPr marL="285750" indent="-285750">
              <a:buFont typeface="Arial" panose="020B0604020202020204" pitchFamily="34" charset="0"/>
              <a:buChar char="•"/>
            </a:pPr>
            <a:endParaRPr lang="en-GB" dirty="0"/>
          </a:p>
          <a:p>
            <a:r>
              <a:rPr lang="en-GB" dirty="0"/>
              <a:t>Affective Commitment and Organisational Identity</a:t>
            </a:r>
          </a:p>
          <a:p>
            <a:pPr marL="285750" indent="-285750">
              <a:buFont typeface="Arial" panose="020B0604020202020204" pitchFamily="34" charset="0"/>
              <a:buChar char="•"/>
            </a:pPr>
            <a:r>
              <a:rPr lang="en-GB" dirty="0">
                <a:effectLst/>
                <a:ea typeface="Verdana Pro" panose="020B0604030504040204" pitchFamily="34" charset="0"/>
                <a:cs typeface="Verdana Pro" panose="020B0604030504040204" pitchFamily="34" charset="0"/>
              </a:rPr>
              <a:t>reflecting aspects of the psychological bond between employees and their organisation (</a:t>
            </a:r>
            <a:r>
              <a:rPr lang="en-GB" dirty="0" err="1">
                <a:effectLst/>
                <a:ea typeface="Verdana Pro" panose="020B0604030504040204" pitchFamily="34" charset="0"/>
                <a:cs typeface="Verdana Pro" panose="020B0604030504040204" pitchFamily="34" charset="0"/>
              </a:rPr>
              <a:t>Stinglhamber</a:t>
            </a:r>
            <a:r>
              <a:rPr lang="en-GB" dirty="0">
                <a:effectLst/>
                <a:ea typeface="Verdana Pro" panose="020B0604030504040204" pitchFamily="34" charset="0"/>
                <a:cs typeface="Verdana Pro" panose="020B0604030504040204" pitchFamily="34" charset="0"/>
              </a:rPr>
              <a:t> et. al, 2015). </a:t>
            </a:r>
            <a:endParaRPr lang="en-GB" dirty="0"/>
          </a:p>
          <a:p>
            <a:pPr marL="285750" indent="-285750">
              <a:buFont typeface="Arial" panose="020B0604020202020204" pitchFamily="34" charset="0"/>
              <a:buChar char="•"/>
            </a:pPr>
            <a:endParaRPr lang="en-GB" dirty="0"/>
          </a:p>
          <a:p>
            <a:r>
              <a:rPr lang="en-GB" dirty="0"/>
              <a:t>Employee Engagement</a:t>
            </a:r>
          </a:p>
          <a:p>
            <a:pPr marL="285750" indent="-285750">
              <a:buFont typeface="Arial" panose="020B0604020202020204" pitchFamily="34" charset="0"/>
              <a:buChar char="•"/>
            </a:pPr>
            <a:r>
              <a:rPr lang="en-GB" dirty="0">
                <a:effectLst/>
                <a:ea typeface="Verdana Pro" panose="020B0604030504040204" pitchFamily="34" charset="0"/>
                <a:cs typeface="Verdana Pro" panose="020B0604030504040204" pitchFamily="34" charset="0"/>
              </a:rPr>
              <a:t>contested topic, which is embraced by management as a way to ensure higher levels of productivity (Bingham, 2016)</a:t>
            </a:r>
          </a:p>
          <a:p>
            <a:pPr marL="285750" indent="-285750">
              <a:buFont typeface="Arial" panose="020B0604020202020204" pitchFamily="34" charset="0"/>
              <a:buChar char="•"/>
            </a:pPr>
            <a:r>
              <a:rPr lang="en-GB" dirty="0">
                <a:effectLst/>
                <a:ea typeface="Verdana Pro" panose="020B0604030504040204" pitchFamily="34" charset="0"/>
                <a:cs typeface="Verdana Pro" panose="020B0604030504040204" pitchFamily="34" charset="0"/>
              </a:rPr>
              <a:t>discretionary behaviour is induced rather than freely offered (Johnston, 2024). </a:t>
            </a:r>
            <a:endParaRPr lang="en-GB" dirty="0"/>
          </a:p>
          <a:p>
            <a:pPr marL="285750" indent="-285750">
              <a:buFont typeface="Arial" panose="020B0604020202020204" pitchFamily="34" charset="0"/>
              <a:buChar char="•"/>
            </a:pPr>
            <a:endParaRPr lang="en-GB" sz="3600" dirty="0"/>
          </a:p>
        </p:txBody>
      </p:sp>
    </p:spTree>
    <p:extLst>
      <p:ext uri="{BB962C8B-B14F-4D97-AF65-F5344CB8AC3E}">
        <p14:creationId xmlns:p14="http://schemas.microsoft.com/office/powerpoint/2010/main" val="7313419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0E474-B912-6CCA-B5FF-DA58C54B9A42}"/>
              </a:ext>
            </a:extLst>
          </p:cNvPr>
          <p:cNvSpPr>
            <a:spLocks noGrp="1"/>
          </p:cNvSpPr>
          <p:nvPr>
            <p:ph type="title"/>
          </p:nvPr>
        </p:nvSpPr>
        <p:spPr>
          <a:xfrm>
            <a:off x="380997" y="365126"/>
            <a:ext cx="11305147" cy="836354"/>
          </a:xfrm>
        </p:spPr>
        <p:txBody>
          <a:bodyPr/>
          <a:lstStyle/>
          <a:p>
            <a:r>
              <a:rPr lang="en-US" dirty="0">
                <a:latin typeface="+mn-lt"/>
              </a:rPr>
              <a:t>Key Literature (2)</a:t>
            </a:r>
          </a:p>
        </p:txBody>
      </p:sp>
      <p:pic>
        <p:nvPicPr>
          <p:cNvPr id="5" name="Content Placeholder 4">
            <a:extLst>
              <a:ext uri="{FF2B5EF4-FFF2-40B4-BE49-F238E27FC236}">
                <a16:creationId xmlns:a16="http://schemas.microsoft.com/office/drawing/2014/main" id="{F0BB9C44-4565-4673-AC20-61D12FA7CC29}"/>
              </a:ext>
            </a:extLst>
          </p:cNvPr>
          <p:cNvPicPr>
            <a:picLocks noGrp="1" noChangeAspect="1"/>
          </p:cNvPicPr>
          <p:nvPr>
            <p:ph idx="1"/>
          </p:nvPr>
        </p:nvPicPr>
        <p:blipFill>
          <a:blip r:embed="rId4"/>
          <a:stretch>
            <a:fillRect/>
          </a:stretch>
        </p:blipFill>
        <p:spPr>
          <a:xfrm>
            <a:off x="9248775" y="5973431"/>
            <a:ext cx="2943225" cy="790575"/>
          </a:xfrm>
        </p:spPr>
      </p:pic>
      <p:sp>
        <p:nvSpPr>
          <p:cNvPr id="4" name="TextBox 3">
            <a:extLst>
              <a:ext uri="{FF2B5EF4-FFF2-40B4-BE49-F238E27FC236}">
                <a16:creationId xmlns:a16="http://schemas.microsoft.com/office/drawing/2014/main" id="{852E30A9-5127-47F2-89B0-E5E27FE989A4}"/>
              </a:ext>
            </a:extLst>
          </p:cNvPr>
          <p:cNvSpPr txBox="1"/>
          <p:nvPr/>
        </p:nvSpPr>
        <p:spPr>
          <a:xfrm>
            <a:off x="574158" y="1351508"/>
            <a:ext cx="10430540" cy="3693319"/>
          </a:xfrm>
          <a:prstGeom prst="rect">
            <a:avLst/>
          </a:prstGeom>
          <a:noFill/>
        </p:spPr>
        <p:txBody>
          <a:bodyPr wrap="square" lIns="91440" tIns="45720" rIns="91440" bIns="45720" rtlCol="0" anchor="t">
            <a:spAutoFit/>
          </a:bodyPr>
          <a:lstStyle/>
          <a:p>
            <a:r>
              <a:rPr lang="en-GB" dirty="0"/>
              <a:t>Managerialism</a:t>
            </a:r>
            <a:endParaRPr lang="en-GB" dirty="0">
              <a:ea typeface="Calibri"/>
              <a:cs typeface="Calibri"/>
            </a:endParaRPr>
          </a:p>
          <a:p>
            <a:pPr marL="285750" indent="-285750">
              <a:buFont typeface="Arial" panose="020B0604020202020204" pitchFamily="34" charset="0"/>
              <a:buChar char="•"/>
            </a:pPr>
            <a:r>
              <a:rPr lang="en-GB" dirty="0">
                <a:effectLst/>
                <a:ea typeface="Verdana Pro" panose="020B0604030504040204" pitchFamily="34" charset="0"/>
                <a:cs typeface="Verdana Pro" panose="020B0604030504040204" pitchFamily="34" charset="0"/>
              </a:rPr>
              <a:t>manifests itself as control and regulation, with the use of managerial techniques such as quality audits, financial targets and the concept of performance management often noted as key monitoring processes (Deem and Brehony, 2005)</a:t>
            </a:r>
          </a:p>
          <a:p>
            <a:pPr marL="285750" indent="-285750">
              <a:buFont typeface="Arial" panose="020B0604020202020204" pitchFamily="34" charset="0"/>
              <a:buChar char="•"/>
            </a:pPr>
            <a:r>
              <a:rPr lang="en-GB" dirty="0">
                <a:effectLst/>
                <a:ea typeface="Verdana Pro" panose="020B0604030504040204" pitchFamily="34" charset="0"/>
                <a:cs typeface="Verdana Pro" panose="020B0604030504040204" pitchFamily="34" charset="0"/>
              </a:rPr>
              <a:t>increasing workloads and the introduction of a competitive market structure have led to increased levels of dissatisfaction among academics (Vardi, 2009). </a:t>
            </a:r>
          </a:p>
          <a:p>
            <a:pPr marL="285750" indent="-285750">
              <a:buFont typeface="Arial" panose="020B0604020202020204" pitchFamily="34" charset="0"/>
              <a:buChar char="•"/>
            </a:pPr>
            <a:r>
              <a:rPr lang="en-GB" dirty="0">
                <a:effectLst/>
                <a:ea typeface="Verdana Pro" panose="020B0604030504040204" pitchFamily="34" charset="0"/>
                <a:cs typeface="Verdana Pro" panose="020B0604030504040204" pitchFamily="34" charset="0"/>
              </a:rPr>
              <a:t>reduced academic freedom and placed greater monitoring and control over the day-to-day activities of academics (Johnston and Davies, 2025)</a:t>
            </a:r>
            <a:endParaRPr lang="en-GB" dirty="0"/>
          </a:p>
          <a:p>
            <a:pPr marL="285750" indent="-285750">
              <a:buFont typeface="Arial" panose="020B0604020202020204" pitchFamily="34" charset="0"/>
              <a:buChar char="•"/>
            </a:pPr>
            <a:endParaRPr lang="en-GB" dirty="0"/>
          </a:p>
          <a:p>
            <a:r>
              <a:rPr lang="en-GB" dirty="0"/>
              <a:t>Academic Identity and the Psychological Contract</a:t>
            </a:r>
            <a:endParaRPr lang="en-GB" dirty="0">
              <a:ea typeface="Calibri"/>
              <a:cs typeface="Calibri"/>
            </a:endParaRPr>
          </a:p>
          <a:p>
            <a:pPr marL="285750" indent="-285750">
              <a:buFont typeface="Arial" panose="020B0604020202020204" pitchFamily="34" charset="0"/>
              <a:buChar char="•"/>
            </a:pPr>
            <a:r>
              <a:rPr lang="en-GB" dirty="0">
                <a:effectLst/>
                <a:ea typeface="Verdana Pro" panose="020B0604030504040204" pitchFamily="34" charset="0"/>
                <a:cs typeface="Verdana Pro" panose="020B0604030504040204" pitchFamily="34" charset="0"/>
              </a:rPr>
              <a:t>Janus-faced facet of the academic role (</a:t>
            </a:r>
            <a:r>
              <a:rPr lang="en-GB" dirty="0" err="1">
                <a:effectLst/>
                <a:ea typeface="Verdana Pro" panose="020B0604030504040204" pitchFamily="34" charset="0"/>
                <a:cs typeface="Verdana Pro" panose="020B0604030504040204" pitchFamily="34" charset="0"/>
              </a:rPr>
              <a:t>Bathmaker</a:t>
            </a:r>
            <a:r>
              <a:rPr lang="en-GB" dirty="0">
                <a:ea typeface="Verdana Pro" panose="020B0604030504040204" pitchFamily="34" charset="0"/>
                <a:cs typeface="Verdana Pro" panose="020B0604030504040204" pitchFamily="34" charset="0"/>
              </a:rPr>
              <a:t>, </a:t>
            </a:r>
            <a:r>
              <a:rPr lang="en-GB" dirty="0">
                <a:effectLst/>
                <a:ea typeface="Verdana Pro" panose="020B0604030504040204" pitchFamily="34" charset="0"/>
                <a:cs typeface="Verdana Pro" panose="020B0604030504040204" pitchFamily="34" charset="0"/>
              </a:rPr>
              <a:t>1999) </a:t>
            </a:r>
            <a:endParaRPr lang="en-GB" dirty="0"/>
          </a:p>
          <a:p>
            <a:pPr marL="285750" indent="-285750">
              <a:buFont typeface="Arial" panose="020B0604020202020204" pitchFamily="34" charset="0"/>
              <a:buChar char="•"/>
            </a:pPr>
            <a:r>
              <a:rPr lang="en-GB" dirty="0">
                <a:effectLst/>
                <a:ea typeface="Verdana Pro" panose="020B0604030504040204" pitchFamily="34" charset="0"/>
                <a:cs typeface="Verdana Pro" panose="020B0604030504040204" pitchFamily="34" charset="0"/>
              </a:rPr>
              <a:t>research contracts and teaching only contracts (Macfarlane, 2011)</a:t>
            </a:r>
          </a:p>
          <a:p>
            <a:pPr marL="285750" indent="-285750">
              <a:buFont typeface="Arial" panose="020B0604020202020204" pitchFamily="34" charset="0"/>
              <a:buChar char="•"/>
            </a:pPr>
            <a:r>
              <a:rPr lang="en-GB" dirty="0">
                <a:effectLst/>
                <a:ea typeface="Verdana Pro" panose="020B0604030504040204" pitchFamily="34" charset="0"/>
                <a:cs typeface="Verdana Pro" panose="020B0604030504040204" pitchFamily="34" charset="0"/>
              </a:rPr>
              <a:t>casualisation of academic staff (Vernon, 2011</a:t>
            </a:r>
            <a:r>
              <a:rPr lang="en-GB" dirty="0">
                <a:ea typeface="Verdana Pro" panose="020B0604030504040204" pitchFamily="34" charset="0"/>
                <a:cs typeface="Verdana Pro" panose="020B0604030504040204" pitchFamily="34" charset="0"/>
              </a:rPr>
              <a:t>)</a:t>
            </a:r>
            <a:endParaRPr lang="en-GB" dirty="0"/>
          </a:p>
        </p:txBody>
      </p:sp>
    </p:spTree>
    <p:extLst>
      <p:ext uri="{BB962C8B-B14F-4D97-AF65-F5344CB8AC3E}">
        <p14:creationId xmlns:p14="http://schemas.microsoft.com/office/powerpoint/2010/main" val="19631008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0E474-B912-6CCA-B5FF-DA58C54B9A42}"/>
              </a:ext>
            </a:extLst>
          </p:cNvPr>
          <p:cNvSpPr>
            <a:spLocks noGrp="1"/>
          </p:cNvSpPr>
          <p:nvPr>
            <p:ph type="title"/>
          </p:nvPr>
        </p:nvSpPr>
        <p:spPr>
          <a:xfrm>
            <a:off x="380997" y="365126"/>
            <a:ext cx="11305147" cy="836354"/>
          </a:xfrm>
        </p:spPr>
        <p:txBody>
          <a:bodyPr/>
          <a:lstStyle/>
          <a:p>
            <a:r>
              <a:rPr lang="en-US" dirty="0">
                <a:latin typeface="+mn-lt"/>
              </a:rPr>
              <a:t>Methodology</a:t>
            </a:r>
          </a:p>
        </p:txBody>
      </p:sp>
      <p:pic>
        <p:nvPicPr>
          <p:cNvPr id="5" name="Content Placeholder 4">
            <a:extLst>
              <a:ext uri="{FF2B5EF4-FFF2-40B4-BE49-F238E27FC236}">
                <a16:creationId xmlns:a16="http://schemas.microsoft.com/office/drawing/2014/main" id="{F0BB9C44-4565-4673-AC20-61D12FA7CC29}"/>
              </a:ext>
            </a:extLst>
          </p:cNvPr>
          <p:cNvPicPr>
            <a:picLocks noGrp="1" noChangeAspect="1"/>
          </p:cNvPicPr>
          <p:nvPr>
            <p:ph idx="1"/>
          </p:nvPr>
        </p:nvPicPr>
        <p:blipFill>
          <a:blip r:embed="rId4"/>
          <a:stretch>
            <a:fillRect/>
          </a:stretch>
        </p:blipFill>
        <p:spPr>
          <a:xfrm>
            <a:off x="9248775" y="5973431"/>
            <a:ext cx="2943225" cy="790575"/>
          </a:xfrm>
        </p:spPr>
      </p:pic>
      <p:sp>
        <p:nvSpPr>
          <p:cNvPr id="4" name="TextBox 3">
            <a:extLst>
              <a:ext uri="{FF2B5EF4-FFF2-40B4-BE49-F238E27FC236}">
                <a16:creationId xmlns:a16="http://schemas.microsoft.com/office/drawing/2014/main" id="{852E30A9-5127-47F2-89B0-E5E27FE989A4}"/>
              </a:ext>
            </a:extLst>
          </p:cNvPr>
          <p:cNvSpPr txBox="1"/>
          <p:nvPr/>
        </p:nvSpPr>
        <p:spPr>
          <a:xfrm>
            <a:off x="574158" y="1470262"/>
            <a:ext cx="10430540" cy="2369880"/>
          </a:xfrm>
          <a:prstGeom prst="rect">
            <a:avLst/>
          </a:prstGeom>
          <a:noFill/>
        </p:spPr>
        <p:txBody>
          <a:bodyPr wrap="square" rtlCol="0">
            <a:spAutoFit/>
          </a:bodyPr>
          <a:lstStyle/>
          <a:p>
            <a:r>
              <a:rPr lang="en-GB" sz="2000" dirty="0"/>
              <a:t>Collaborative Autoethnography</a:t>
            </a:r>
          </a:p>
          <a:p>
            <a:pPr marL="285750" indent="-285750">
              <a:buFont typeface="Arial" panose="020B0604020202020204" pitchFamily="34" charset="0"/>
              <a:buChar char="•"/>
            </a:pPr>
            <a:r>
              <a:rPr lang="en-GB" sz="2000" dirty="0"/>
              <a:t>Reflexive</a:t>
            </a:r>
          </a:p>
          <a:p>
            <a:pPr marL="285750" indent="-285750">
              <a:buFont typeface="Arial" panose="020B0604020202020204" pitchFamily="34" charset="0"/>
              <a:buChar char="•"/>
            </a:pPr>
            <a:r>
              <a:rPr lang="en-GB" sz="2000" dirty="0"/>
              <a:t>Lived experiences</a:t>
            </a:r>
          </a:p>
          <a:p>
            <a:pPr marL="285750" indent="-285750">
              <a:buFont typeface="Arial" panose="020B0604020202020204" pitchFamily="34" charset="0"/>
              <a:buChar char="•"/>
            </a:pPr>
            <a:endParaRPr lang="en-GB" sz="2000" dirty="0">
              <a:effectLst/>
              <a:ea typeface="Calibri" panose="020F0502020204030204" pitchFamily="34" charset="0"/>
            </a:endParaRPr>
          </a:p>
          <a:p>
            <a:r>
              <a:rPr lang="en-GB" sz="2000" dirty="0">
                <a:effectLst/>
                <a:ea typeface="Calibri" panose="020F0502020204030204" pitchFamily="34" charset="0"/>
              </a:rPr>
              <a:t>4 Faculty members</a:t>
            </a:r>
          </a:p>
          <a:p>
            <a:pPr marL="285750" indent="-285750">
              <a:buFont typeface="Arial" panose="020B0604020202020204" pitchFamily="34" charset="0"/>
              <a:buChar char="•"/>
            </a:pPr>
            <a:r>
              <a:rPr lang="en-GB" sz="2000" dirty="0">
                <a:ea typeface="Calibri" panose="020F0502020204030204" pitchFamily="34" charset="0"/>
              </a:rPr>
              <a:t>Different career stages and experience</a:t>
            </a:r>
          </a:p>
          <a:p>
            <a:pPr marL="285750" indent="-285750">
              <a:buFont typeface="Arial" panose="020B0604020202020204" pitchFamily="34" charset="0"/>
              <a:buChar char="•"/>
            </a:pPr>
            <a:endParaRPr lang="en-GB" sz="2800" dirty="0">
              <a:effectLst/>
              <a:ea typeface="Calibri" panose="020F0502020204030204" pitchFamily="34" charset="0"/>
            </a:endParaRPr>
          </a:p>
        </p:txBody>
      </p:sp>
    </p:spTree>
    <p:extLst>
      <p:ext uri="{BB962C8B-B14F-4D97-AF65-F5344CB8AC3E}">
        <p14:creationId xmlns:p14="http://schemas.microsoft.com/office/powerpoint/2010/main" val="7845738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0E474-B912-6CCA-B5FF-DA58C54B9A42}"/>
              </a:ext>
            </a:extLst>
          </p:cNvPr>
          <p:cNvSpPr>
            <a:spLocks noGrp="1"/>
          </p:cNvSpPr>
          <p:nvPr>
            <p:ph type="title"/>
          </p:nvPr>
        </p:nvSpPr>
        <p:spPr>
          <a:xfrm>
            <a:off x="380997" y="365126"/>
            <a:ext cx="11305147" cy="836354"/>
          </a:xfrm>
        </p:spPr>
        <p:txBody>
          <a:bodyPr/>
          <a:lstStyle/>
          <a:p>
            <a:r>
              <a:rPr lang="en-US" dirty="0">
                <a:latin typeface="+mn-lt"/>
              </a:rPr>
              <a:t>Findings (1)</a:t>
            </a:r>
          </a:p>
        </p:txBody>
      </p:sp>
      <p:pic>
        <p:nvPicPr>
          <p:cNvPr id="5" name="Content Placeholder 4">
            <a:extLst>
              <a:ext uri="{FF2B5EF4-FFF2-40B4-BE49-F238E27FC236}">
                <a16:creationId xmlns:a16="http://schemas.microsoft.com/office/drawing/2014/main" id="{F0BB9C44-4565-4673-AC20-61D12FA7CC29}"/>
              </a:ext>
            </a:extLst>
          </p:cNvPr>
          <p:cNvPicPr>
            <a:picLocks noGrp="1" noChangeAspect="1"/>
          </p:cNvPicPr>
          <p:nvPr>
            <p:ph idx="1"/>
          </p:nvPr>
        </p:nvPicPr>
        <p:blipFill>
          <a:blip r:embed="rId4"/>
          <a:stretch>
            <a:fillRect/>
          </a:stretch>
        </p:blipFill>
        <p:spPr>
          <a:xfrm>
            <a:off x="9248775" y="5973431"/>
            <a:ext cx="2943225" cy="790575"/>
          </a:xfrm>
        </p:spPr>
      </p:pic>
      <p:sp>
        <p:nvSpPr>
          <p:cNvPr id="4" name="TextBox 3">
            <a:extLst>
              <a:ext uri="{FF2B5EF4-FFF2-40B4-BE49-F238E27FC236}">
                <a16:creationId xmlns:a16="http://schemas.microsoft.com/office/drawing/2014/main" id="{852E30A9-5127-47F2-89B0-E5E27FE989A4}"/>
              </a:ext>
            </a:extLst>
          </p:cNvPr>
          <p:cNvSpPr txBox="1"/>
          <p:nvPr/>
        </p:nvSpPr>
        <p:spPr>
          <a:xfrm>
            <a:off x="1995054" y="1586908"/>
            <a:ext cx="7873341" cy="2862322"/>
          </a:xfrm>
          <a:prstGeom prst="rect">
            <a:avLst/>
          </a:prstGeom>
          <a:noFill/>
        </p:spPr>
        <p:txBody>
          <a:bodyPr wrap="square" lIns="91440" tIns="45720" rIns="91440" bIns="45720" rtlCol="0" anchor="t">
            <a:spAutoFit/>
          </a:bodyPr>
          <a:lstStyle/>
          <a:p>
            <a:r>
              <a:rPr lang="en-GB" sz="2000" b="1" dirty="0"/>
              <a:t>Emotional Attachment and Connectedness</a:t>
            </a:r>
          </a:p>
          <a:p>
            <a:pPr marL="742950" lvl="1" indent="-285750">
              <a:buFont typeface="Arial" panose="020B0604020202020204" pitchFamily="34" charset="0"/>
              <a:buChar char="•"/>
            </a:pPr>
            <a:endParaRPr lang="en-GB" sz="2000" dirty="0">
              <a:ea typeface="Verdana Pro" panose="020B0604030504040204" pitchFamily="34" charset="0"/>
              <a:cs typeface="Verdana Pro" panose="020B0604030504040204" pitchFamily="34" charset="0"/>
            </a:endParaRPr>
          </a:p>
          <a:p>
            <a:pPr marL="742950" lvl="1" indent="-285750">
              <a:buFont typeface="Arial" panose="020B0604020202020204" pitchFamily="34" charset="0"/>
              <a:buChar char="•"/>
            </a:pPr>
            <a:r>
              <a:rPr lang="en-GB" sz="2000" dirty="0">
                <a:effectLst/>
                <a:ea typeface="Verdana Pro" panose="020B0604030504040204" pitchFamily="34" charset="0"/>
                <a:cs typeface="Verdana Pro" panose="020B0604030504040204" pitchFamily="34" charset="0"/>
              </a:rPr>
              <a:t>value of shared personal connections with colleagues as being more important than emotional attachment to the institution (4).</a:t>
            </a:r>
          </a:p>
          <a:p>
            <a:pPr marL="742950" lvl="1" indent="-285750">
              <a:buFont typeface="Arial" panose="020B0604020202020204" pitchFamily="34" charset="0"/>
              <a:buChar char="•"/>
            </a:pPr>
            <a:endParaRPr lang="en-GB" sz="2000" dirty="0">
              <a:ea typeface="Verdana Pro" panose="020B0604030504040204" pitchFamily="34" charset="0"/>
              <a:cs typeface="Verdana Pro" panose="020B0604030504040204" pitchFamily="34" charset="0"/>
            </a:endParaRPr>
          </a:p>
          <a:p>
            <a:pPr marL="742950" lvl="1" indent="-285750">
              <a:buFont typeface="Arial" panose="020B0604020202020204" pitchFamily="34" charset="0"/>
              <a:buChar char="•"/>
            </a:pPr>
            <a:r>
              <a:rPr lang="en-GB" sz="2000" dirty="0">
                <a:effectLst/>
                <a:ea typeface="Verdana Pro" panose="020B0604030504040204" pitchFamily="34" charset="0"/>
                <a:cs typeface="Verdana Pro" panose="020B0604030504040204" pitchFamily="34" charset="0"/>
              </a:rPr>
              <a:t>close relationship between my success and the success of the institution</a:t>
            </a:r>
            <a:r>
              <a:rPr lang="en-GB" sz="2000" dirty="0">
                <a:ea typeface="Verdana Pro" panose="020B0604030504040204" pitchFamily="34" charset="0"/>
                <a:cs typeface="Verdana Pro" panose="020B0604030504040204" pitchFamily="34" charset="0"/>
              </a:rPr>
              <a:t> (C1)</a:t>
            </a:r>
          </a:p>
          <a:p>
            <a:pPr marL="742950" lvl="1" indent="-285750">
              <a:buFont typeface="Arial" panose="020B0604020202020204" pitchFamily="34" charset="0"/>
              <a:buChar char="•"/>
            </a:pPr>
            <a:endParaRPr lang="en-GB" sz="2000" dirty="0">
              <a:ea typeface="Verdana Pro" panose="020B0604030504040204" pitchFamily="34" charset="0"/>
              <a:cs typeface="Verdana Pro" panose="020B0604030504040204" pitchFamily="34" charset="0"/>
            </a:endParaRPr>
          </a:p>
          <a:p>
            <a:pPr marL="742950" lvl="1" indent="-285750">
              <a:buFont typeface="Arial" panose="020B0604020202020204" pitchFamily="34" charset="0"/>
              <a:buChar char="•"/>
            </a:pPr>
            <a:r>
              <a:rPr lang="en-GB" sz="2000" dirty="0">
                <a:effectLst/>
                <a:ea typeface="Verdana Pro" panose="020B0604030504040204" pitchFamily="34" charset="0"/>
                <a:cs typeface="Verdana Pro" panose="020B0604030504040204" pitchFamily="34" charset="0"/>
              </a:rPr>
              <a:t>changing feelings (C3, C4)</a:t>
            </a:r>
            <a:endParaRPr lang="en-GB" sz="2000" dirty="0">
              <a:ea typeface="Calibri"/>
              <a:cs typeface="Calibri"/>
            </a:endParaRPr>
          </a:p>
        </p:txBody>
      </p:sp>
      <p:sp>
        <p:nvSpPr>
          <p:cNvPr id="3" name="Thought Bubble: Cloud 2">
            <a:extLst>
              <a:ext uri="{FF2B5EF4-FFF2-40B4-BE49-F238E27FC236}">
                <a16:creationId xmlns:a16="http://schemas.microsoft.com/office/drawing/2014/main" id="{659945EF-C17E-4923-BD67-D18C518B7639}"/>
              </a:ext>
            </a:extLst>
          </p:cNvPr>
          <p:cNvSpPr/>
          <p:nvPr/>
        </p:nvSpPr>
        <p:spPr>
          <a:xfrm>
            <a:off x="249382" y="865563"/>
            <a:ext cx="11561621" cy="4305012"/>
          </a:xfrm>
          <a:prstGeom prst="cloudCallout">
            <a:avLst/>
          </a:prstGeom>
          <a:noFill/>
          <a:ln>
            <a:solidFill>
              <a:schemeClr val="tx1"/>
            </a:solidFill>
          </a:ln>
          <a:effectLst>
            <a:outerShdw blurRad="50800" dist="38100" sx="102000" sy="102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026865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0E474-B912-6CCA-B5FF-DA58C54B9A42}"/>
              </a:ext>
            </a:extLst>
          </p:cNvPr>
          <p:cNvSpPr>
            <a:spLocks noGrp="1"/>
          </p:cNvSpPr>
          <p:nvPr>
            <p:ph type="title"/>
          </p:nvPr>
        </p:nvSpPr>
        <p:spPr>
          <a:xfrm>
            <a:off x="380997" y="365126"/>
            <a:ext cx="11305147" cy="836354"/>
          </a:xfrm>
        </p:spPr>
        <p:txBody>
          <a:bodyPr/>
          <a:lstStyle/>
          <a:p>
            <a:r>
              <a:rPr lang="en-US" dirty="0">
                <a:latin typeface="+mn-lt"/>
              </a:rPr>
              <a:t>Findings (2)</a:t>
            </a:r>
          </a:p>
        </p:txBody>
      </p:sp>
      <p:pic>
        <p:nvPicPr>
          <p:cNvPr id="5" name="Content Placeholder 4">
            <a:extLst>
              <a:ext uri="{FF2B5EF4-FFF2-40B4-BE49-F238E27FC236}">
                <a16:creationId xmlns:a16="http://schemas.microsoft.com/office/drawing/2014/main" id="{F0BB9C44-4565-4673-AC20-61D12FA7CC29}"/>
              </a:ext>
            </a:extLst>
          </p:cNvPr>
          <p:cNvPicPr>
            <a:picLocks noGrp="1" noChangeAspect="1"/>
          </p:cNvPicPr>
          <p:nvPr>
            <p:ph idx="1"/>
          </p:nvPr>
        </p:nvPicPr>
        <p:blipFill>
          <a:blip r:embed="rId4"/>
          <a:stretch>
            <a:fillRect/>
          </a:stretch>
        </p:blipFill>
        <p:spPr>
          <a:xfrm>
            <a:off x="9248775" y="5973431"/>
            <a:ext cx="2943225" cy="790575"/>
          </a:xfrm>
        </p:spPr>
      </p:pic>
      <p:sp>
        <p:nvSpPr>
          <p:cNvPr id="6" name="TextBox 5">
            <a:extLst>
              <a:ext uri="{FF2B5EF4-FFF2-40B4-BE49-F238E27FC236}">
                <a16:creationId xmlns:a16="http://schemas.microsoft.com/office/drawing/2014/main" id="{7CFC7DBC-349F-45A0-9372-2D350BD11DF6}"/>
              </a:ext>
            </a:extLst>
          </p:cNvPr>
          <p:cNvSpPr txBox="1"/>
          <p:nvPr/>
        </p:nvSpPr>
        <p:spPr>
          <a:xfrm>
            <a:off x="1104142" y="1368078"/>
            <a:ext cx="9616245" cy="3477875"/>
          </a:xfrm>
          <a:prstGeom prst="rect">
            <a:avLst/>
          </a:prstGeom>
          <a:noFill/>
        </p:spPr>
        <p:txBody>
          <a:bodyPr wrap="square" lIns="91440" tIns="45720" rIns="91440" bIns="45720" rtlCol="0" anchor="t">
            <a:spAutoFit/>
          </a:bodyPr>
          <a:lstStyle/>
          <a:p>
            <a:r>
              <a:rPr lang="en-GB" sz="2000" b="1" dirty="0"/>
              <a:t>Leadership and Colleague Connections</a:t>
            </a:r>
          </a:p>
          <a:p>
            <a:pPr marL="742950" lvl="1" indent="-285750">
              <a:buFont typeface="Arial" panose="020B0604020202020204" pitchFamily="34" charset="0"/>
              <a:buChar char="•"/>
            </a:pPr>
            <a:endParaRPr lang="en-GB" sz="2000" dirty="0">
              <a:latin typeface="Verdana"/>
              <a:ea typeface="Verdana Pro" panose="020B0604030504040204" pitchFamily="34" charset="0"/>
              <a:cs typeface="Verdana Pro" panose="020B0604030504040204" pitchFamily="34" charset="0"/>
            </a:endParaRPr>
          </a:p>
          <a:p>
            <a:pPr marL="742950" lvl="1" indent="-285750">
              <a:buFont typeface="Arial" panose="020B0604020202020204" pitchFamily="34" charset="0"/>
              <a:buChar char="•"/>
            </a:pPr>
            <a:r>
              <a:rPr lang="en-GB" sz="2000" dirty="0">
                <a:effectLst/>
                <a:ea typeface="Verdana Pro" panose="020B0604030504040204" pitchFamily="34" charset="0"/>
                <a:cs typeface="Verdana Pro" panose="020B0604030504040204" pitchFamily="34" charset="0"/>
              </a:rPr>
              <a:t>changing roles within the department and less of a voice (C1,C2)</a:t>
            </a:r>
            <a:endParaRPr lang="en-GB" sz="2000" dirty="0">
              <a:ea typeface="Verdana"/>
            </a:endParaRPr>
          </a:p>
          <a:p>
            <a:pPr marL="742950" lvl="1" indent="-285750">
              <a:buFont typeface="Arial" panose="020B0604020202020204" pitchFamily="34" charset="0"/>
              <a:buChar char="•"/>
            </a:pPr>
            <a:endParaRPr lang="en-GB" sz="2000" dirty="0">
              <a:ea typeface="Verdana"/>
            </a:endParaRPr>
          </a:p>
          <a:p>
            <a:pPr marL="742950" lvl="1" indent="-285750">
              <a:buFont typeface="Arial" panose="020B0604020202020204" pitchFamily="34" charset="0"/>
              <a:buChar char="•"/>
            </a:pPr>
            <a:r>
              <a:rPr lang="en-GB" sz="2000" dirty="0">
                <a:ea typeface="Verdana"/>
              </a:rPr>
              <a:t>commitment to colleague support </a:t>
            </a:r>
            <a:r>
              <a:rPr lang="en-GB" sz="2000" dirty="0">
                <a:effectLst/>
                <a:ea typeface="Verdana Pro" panose="020B0604030504040204" pitchFamily="34" charset="0"/>
                <a:cs typeface="Verdana Pro" panose="020B0604030504040204" pitchFamily="34" charset="0"/>
              </a:rPr>
              <a:t>(C1,C2)</a:t>
            </a:r>
            <a:endParaRPr lang="en-GB" sz="2000" dirty="0"/>
          </a:p>
          <a:p>
            <a:pPr marL="742950" lvl="1" indent="-285750">
              <a:buFont typeface="Arial" panose="020B0604020202020204" pitchFamily="34" charset="0"/>
              <a:buChar char="•"/>
            </a:pPr>
            <a:endParaRPr lang="en-GB" sz="2000" dirty="0">
              <a:effectLst/>
              <a:ea typeface="Verdana"/>
              <a:cs typeface="Verdana Pro" panose="020B0604030504040204" pitchFamily="34" charset="0"/>
            </a:endParaRPr>
          </a:p>
          <a:p>
            <a:pPr marL="742950" lvl="1" indent="-285750">
              <a:buFont typeface="Arial" panose="020B0604020202020204" pitchFamily="34" charset="0"/>
              <a:buChar char="•"/>
            </a:pPr>
            <a:r>
              <a:rPr lang="en-GB" sz="2000" dirty="0">
                <a:ea typeface="Verdana"/>
              </a:rPr>
              <a:t>close network of colleagues (C3, C4)</a:t>
            </a:r>
            <a:endParaRPr lang="en-GB" sz="2000" dirty="0">
              <a:ea typeface="Calibri" panose="020F0502020204030204"/>
              <a:cs typeface="Calibri" panose="020F0502020204030204"/>
            </a:endParaRPr>
          </a:p>
          <a:p>
            <a:pPr marL="742950" lvl="1" indent="-285750">
              <a:buFont typeface="Arial" panose="020B0604020202020204" pitchFamily="34" charset="0"/>
              <a:buChar char="•"/>
            </a:pPr>
            <a:endParaRPr lang="en-GB" sz="2000" dirty="0">
              <a:ea typeface="Verdana"/>
            </a:endParaRPr>
          </a:p>
          <a:p>
            <a:pPr marL="742950" lvl="1" indent="-285750">
              <a:buFont typeface="Arial" panose="020B0604020202020204" pitchFamily="34" charset="0"/>
              <a:buChar char="•"/>
            </a:pPr>
            <a:r>
              <a:rPr lang="en-GB" sz="2000" dirty="0">
                <a:ea typeface="Verdana"/>
              </a:rPr>
              <a:t>core for less culture (C1, C4)</a:t>
            </a:r>
          </a:p>
          <a:p>
            <a:pPr marL="742950" lvl="1" indent="-285750">
              <a:buFont typeface="Arial" panose="020B0604020202020204" pitchFamily="34" charset="0"/>
              <a:buChar char="•"/>
            </a:pPr>
            <a:endParaRPr lang="en-GB" sz="2000" dirty="0">
              <a:ea typeface="Verdana"/>
            </a:endParaRPr>
          </a:p>
          <a:p>
            <a:pPr marL="742950" lvl="1" indent="-285750">
              <a:buFont typeface="Arial" panose="020B0604020202020204" pitchFamily="34" charset="0"/>
              <a:buChar char="•"/>
            </a:pPr>
            <a:r>
              <a:rPr lang="en-GB" sz="2000" dirty="0">
                <a:ea typeface="Verdana"/>
              </a:rPr>
              <a:t>managerialism and managerialist approaches creating disconnect (C1, C2, C3, C4)</a:t>
            </a:r>
            <a:endParaRPr lang="en-GB" sz="2000" dirty="0"/>
          </a:p>
        </p:txBody>
      </p:sp>
      <p:sp>
        <p:nvSpPr>
          <p:cNvPr id="3" name="Speech Bubble: Rectangle with Corners Rounded 2">
            <a:extLst>
              <a:ext uri="{FF2B5EF4-FFF2-40B4-BE49-F238E27FC236}">
                <a16:creationId xmlns:a16="http://schemas.microsoft.com/office/drawing/2014/main" id="{39624D9C-4A14-4F33-9C29-79840D259F75}"/>
              </a:ext>
            </a:extLst>
          </p:cNvPr>
          <p:cNvSpPr/>
          <p:nvPr/>
        </p:nvSpPr>
        <p:spPr>
          <a:xfrm>
            <a:off x="700644" y="1201480"/>
            <a:ext cx="10019743" cy="3922379"/>
          </a:xfrm>
          <a:prstGeom prst="wedgeRoundRectCallout">
            <a:avLst>
              <a:gd name="adj1" fmla="val 44404"/>
              <a:gd name="adj2" fmla="val 66435"/>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089772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0E474-B912-6CCA-B5FF-DA58C54B9A42}"/>
              </a:ext>
            </a:extLst>
          </p:cNvPr>
          <p:cNvSpPr>
            <a:spLocks noGrp="1"/>
          </p:cNvSpPr>
          <p:nvPr>
            <p:ph type="title"/>
          </p:nvPr>
        </p:nvSpPr>
        <p:spPr>
          <a:xfrm>
            <a:off x="380997" y="365126"/>
            <a:ext cx="11305147" cy="836354"/>
          </a:xfrm>
        </p:spPr>
        <p:txBody>
          <a:bodyPr/>
          <a:lstStyle/>
          <a:p>
            <a:r>
              <a:rPr lang="en-US" dirty="0">
                <a:latin typeface="+mn-lt"/>
              </a:rPr>
              <a:t>Findings (3)</a:t>
            </a:r>
          </a:p>
        </p:txBody>
      </p:sp>
      <p:pic>
        <p:nvPicPr>
          <p:cNvPr id="5" name="Content Placeholder 4">
            <a:extLst>
              <a:ext uri="{FF2B5EF4-FFF2-40B4-BE49-F238E27FC236}">
                <a16:creationId xmlns:a16="http://schemas.microsoft.com/office/drawing/2014/main" id="{F0BB9C44-4565-4673-AC20-61D12FA7CC29}"/>
              </a:ext>
            </a:extLst>
          </p:cNvPr>
          <p:cNvPicPr>
            <a:picLocks noGrp="1" noChangeAspect="1"/>
          </p:cNvPicPr>
          <p:nvPr>
            <p:ph idx="1"/>
          </p:nvPr>
        </p:nvPicPr>
        <p:blipFill>
          <a:blip r:embed="rId4"/>
          <a:stretch>
            <a:fillRect/>
          </a:stretch>
        </p:blipFill>
        <p:spPr>
          <a:xfrm>
            <a:off x="9248775" y="5973431"/>
            <a:ext cx="2943225" cy="790575"/>
          </a:xfrm>
        </p:spPr>
      </p:pic>
      <p:sp>
        <p:nvSpPr>
          <p:cNvPr id="6" name="TextBox 5">
            <a:extLst>
              <a:ext uri="{FF2B5EF4-FFF2-40B4-BE49-F238E27FC236}">
                <a16:creationId xmlns:a16="http://schemas.microsoft.com/office/drawing/2014/main" id="{D076529D-BDC5-4E48-8380-3129368C27D7}"/>
              </a:ext>
            </a:extLst>
          </p:cNvPr>
          <p:cNvSpPr txBox="1"/>
          <p:nvPr/>
        </p:nvSpPr>
        <p:spPr>
          <a:xfrm>
            <a:off x="2576016" y="1997839"/>
            <a:ext cx="7039967" cy="2862322"/>
          </a:xfrm>
          <a:prstGeom prst="rect">
            <a:avLst/>
          </a:prstGeom>
          <a:noFill/>
        </p:spPr>
        <p:txBody>
          <a:bodyPr wrap="square" rtlCol="0">
            <a:spAutoFit/>
          </a:bodyPr>
          <a:lstStyle/>
          <a:p>
            <a:r>
              <a:rPr lang="en-GB" sz="2000" b="1" dirty="0"/>
              <a:t>Work and Role Commitment</a:t>
            </a:r>
          </a:p>
          <a:p>
            <a:pPr marL="742950" lvl="1" indent="-285750">
              <a:buFont typeface="Arial" panose="020B0604020202020204" pitchFamily="34" charset="0"/>
              <a:buChar char="•"/>
            </a:pPr>
            <a:endParaRPr lang="en-GB" sz="2000" dirty="0"/>
          </a:p>
          <a:p>
            <a:pPr marL="742950" lvl="1" indent="-285750">
              <a:buFont typeface="Arial" panose="020B0604020202020204" pitchFamily="34" charset="0"/>
              <a:buChar char="•"/>
            </a:pPr>
            <a:r>
              <a:rPr lang="en-GB" sz="2000" dirty="0"/>
              <a:t>committed to the role </a:t>
            </a:r>
            <a:r>
              <a:rPr lang="en-GB" sz="2000" dirty="0">
                <a:ea typeface="Verdana" panose="020B0604030504040204" pitchFamily="34" charset="0"/>
              </a:rPr>
              <a:t>(C1, C2, C3, C4)</a:t>
            </a:r>
          </a:p>
          <a:p>
            <a:pPr marL="1200150" lvl="2" indent="-285750">
              <a:buFont typeface="Arial" panose="020B0604020202020204" pitchFamily="34" charset="0"/>
              <a:buChar char="•"/>
            </a:pPr>
            <a:r>
              <a:rPr lang="en-GB" sz="2000" dirty="0">
                <a:ea typeface="Verdana" panose="020B0604030504040204" pitchFamily="34" charset="0"/>
              </a:rPr>
              <a:t>teaching and research</a:t>
            </a:r>
          </a:p>
          <a:p>
            <a:pPr marL="742950" lvl="1" indent="-285750">
              <a:buFont typeface="Arial" panose="020B0604020202020204" pitchFamily="34" charset="0"/>
              <a:buChar char="•"/>
            </a:pPr>
            <a:endParaRPr lang="en-GB" sz="2000" dirty="0">
              <a:ea typeface="Verdana" panose="020B0604030504040204" pitchFamily="34" charset="0"/>
            </a:endParaRPr>
          </a:p>
          <a:p>
            <a:pPr marL="742950" lvl="1" indent="-285750">
              <a:buFont typeface="Arial" panose="020B0604020202020204" pitchFamily="34" charset="0"/>
              <a:buChar char="•"/>
            </a:pPr>
            <a:r>
              <a:rPr lang="en-GB" sz="2000" dirty="0">
                <a:ea typeface="Verdana" panose="020B0604030504040204" pitchFamily="34" charset="0"/>
              </a:rPr>
              <a:t>change to hours worked (C1, C2) and the type of work done outside hours (C1)</a:t>
            </a:r>
          </a:p>
          <a:p>
            <a:pPr marL="742950" lvl="1" indent="-285750">
              <a:buFont typeface="Arial" panose="020B0604020202020204" pitchFamily="34" charset="0"/>
              <a:buChar char="•"/>
            </a:pPr>
            <a:endParaRPr lang="en-GB" sz="2000" dirty="0"/>
          </a:p>
          <a:p>
            <a:pPr marL="742950" lvl="1" indent="-285750">
              <a:buFont typeface="Arial" panose="020B0604020202020204" pitchFamily="34" charset="0"/>
              <a:buChar char="•"/>
            </a:pPr>
            <a:r>
              <a:rPr lang="en-GB" sz="2000" dirty="0"/>
              <a:t>Willing to work ‘all’ hours (C2, C3)</a:t>
            </a:r>
            <a:endParaRPr lang="en-GB" sz="2800" dirty="0"/>
          </a:p>
        </p:txBody>
      </p:sp>
      <p:sp>
        <p:nvSpPr>
          <p:cNvPr id="3" name="Speech Bubble: Oval 2">
            <a:extLst>
              <a:ext uri="{FF2B5EF4-FFF2-40B4-BE49-F238E27FC236}">
                <a16:creationId xmlns:a16="http://schemas.microsoft.com/office/drawing/2014/main" id="{E6978C4D-0377-4AAD-8F93-3EF763D0BB76}"/>
              </a:ext>
            </a:extLst>
          </p:cNvPr>
          <p:cNvSpPr/>
          <p:nvPr/>
        </p:nvSpPr>
        <p:spPr>
          <a:xfrm>
            <a:off x="1175656" y="1377538"/>
            <a:ext cx="8942121" cy="4177757"/>
          </a:xfrm>
          <a:prstGeom prst="wedgeEllipseCallout">
            <a:avLst>
              <a:gd name="adj1" fmla="val 57432"/>
              <a:gd name="adj2" fmla="val 49303"/>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919899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06693A1FD6ACB498C9B0B82240F7B86" ma:contentTypeVersion="14" ma:contentTypeDescription="Create a new document." ma:contentTypeScope="" ma:versionID="b4d42de4cbf85a6d03bb6a5d6f7664a1">
  <xsd:schema xmlns:xsd="http://www.w3.org/2001/XMLSchema" xmlns:xs="http://www.w3.org/2001/XMLSchema" xmlns:p="http://schemas.microsoft.com/office/2006/metadata/properties" xmlns:ns2="71136109-a5e4-429a-908a-3294b36eb2be" xmlns:ns3="a537e89b-0f87-4aad-a200-4ec1d840e4ca" targetNamespace="http://schemas.microsoft.com/office/2006/metadata/properties" ma:root="true" ma:fieldsID="5dc3150c8e1f754ab83e141bc2b3fc57" ns2:_="" ns3:_="">
    <xsd:import namespace="71136109-a5e4-429a-908a-3294b36eb2be"/>
    <xsd:import namespace="a537e89b-0f87-4aad-a200-4ec1d840e4c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136109-a5e4-429a-908a-3294b36eb2b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abb1a67c-477c-4f54-866d-e73c7b3fe043"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537e89b-0f87-4aad-a200-4ec1d840e4c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304e27b0-efd2-4aa2-9a0e-c50131feb648}" ma:internalName="TaxCatchAll" ma:showField="CatchAllData" ma:web="a537e89b-0f87-4aad-a200-4ec1d840e4c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a537e89b-0f87-4aad-a200-4ec1d840e4ca" xsi:nil="true"/>
    <lcf76f155ced4ddcb4097134ff3c332f xmlns="71136109-a5e4-429a-908a-3294b36eb2be">
      <Terms xmlns="http://schemas.microsoft.com/office/infopath/2007/PartnerControls"/>
    </lcf76f155ced4ddcb4097134ff3c332f>
    <SharedWithUsers xmlns="a537e89b-0f87-4aad-a200-4ec1d840e4ca">
      <UserInfo>
        <DisplayName>Susie Hoyland</DisplayName>
        <AccountId>32</AccountId>
        <AccountType/>
      </UserInfo>
      <UserInfo>
        <DisplayName>Amy Eleanor Robinson</DisplayName>
        <AccountId>89</AccountId>
        <AccountType/>
      </UserInfo>
      <UserInfo>
        <DisplayName>Alice Zucconelli</DisplayName>
        <AccountId>160</AccountId>
        <AccountType/>
      </UserInfo>
      <UserInfo>
        <DisplayName>Thomas Burton</DisplayName>
        <AccountId>180</AccountId>
        <AccountType/>
      </UserInfo>
      <UserInfo>
        <DisplayName>Zoe Wilde</DisplayName>
        <AccountId>14</AccountId>
        <AccountType/>
      </UserInfo>
      <UserInfo>
        <DisplayName>Beth Sawdon</DisplayName>
        <AccountId>44</AccountId>
        <AccountType/>
      </UserInfo>
      <UserInfo>
        <DisplayName>Sue Smith (S.Smith)</DisplayName>
        <AccountId>46</AccountId>
        <AccountType/>
      </UserInfo>
      <UserInfo>
        <DisplayName>Alice Boal</DisplayName>
        <AccountId>199</AccountId>
        <AccountType/>
      </UserInfo>
      <UserInfo>
        <DisplayName>Eve Connolly</DisplayName>
        <AccountId>219</AccountId>
        <AccountType/>
      </UserInfo>
      <UserInfo>
        <DisplayName>Jenny Wells</DisplayName>
        <AccountId>150</AccountId>
        <AccountType/>
      </UserInfo>
      <UserInfo>
        <DisplayName>Mark Pearson</DisplayName>
        <AccountId>136</AccountId>
        <AccountType/>
      </UserInfo>
      <UserInfo>
        <DisplayName>Michael Dockar</DisplayName>
        <AccountId>120</AccountId>
        <AccountType/>
      </UserInfo>
      <UserInfo>
        <DisplayName>Rachel Thomas</DisplayName>
        <AccountId>164</AccountId>
        <AccountType/>
      </UserInfo>
      <UserInfo>
        <DisplayName>Sally Salton</DisplayName>
        <AccountId>204</AccountId>
        <AccountType/>
      </UserInfo>
      <UserInfo>
        <DisplayName>Steph Lang</DisplayName>
        <AccountId>80</AccountId>
        <AccountType/>
      </UserInfo>
      <UserInfo>
        <DisplayName>Tracey Gilbody</DisplayName>
        <AccountId>108</AccountId>
        <AccountType/>
      </UserInfo>
      <UserInfo>
        <DisplayName>Louise Tomenson</DisplayName>
        <AccountId>213</AccountId>
        <AccountType/>
      </UserInfo>
      <UserInfo>
        <DisplayName>Marie Dodsworth</DisplayName>
        <AccountId>35</AccountId>
        <AccountType/>
      </UserInfo>
      <UserInfo>
        <DisplayName>Steven Killian</DisplayName>
        <AccountId>11</AccountId>
        <AccountType/>
      </UserInfo>
      <UserInfo>
        <DisplayName>Khaled Al-Ankar</DisplayName>
        <AccountId>128</AccountId>
        <AccountType/>
      </UserInfo>
      <UserInfo>
        <DisplayName>Claire Kydd (c.kydd)</DisplayName>
        <AccountId>12</AccountId>
        <AccountType/>
      </UserInfo>
      <UserInfo>
        <DisplayName>Richard Jones</DisplayName>
        <AccountId>126</AccountId>
        <AccountType/>
      </UserInfo>
      <UserInfo>
        <DisplayName>Victoria Hamilton</DisplayName>
        <AccountId>97</AccountId>
        <AccountType/>
      </UserInfo>
      <UserInfo>
        <DisplayName>Paul Baker</DisplayName>
        <AccountId>183</AccountId>
        <AccountType/>
      </UserInfo>
      <UserInfo>
        <DisplayName>Russ Hepworth</DisplayName>
        <AccountId>212</AccountId>
        <AccountType/>
      </UserInfo>
      <UserInfo>
        <DisplayName>Brendan Paddison</DisplayName>
        <AccountId>30</AccountId>
        <AccountType/>
      </UserInfo>
      <UserInfo>
        <DisplayName>Susan Walsh</DisplayName>
        <AccountId>207</AccountId>
        <AccountType/>
      </UserInfo>
      <UserInfo>
        <DisplayName>Toni Bailey</DisplayName>
        <AccountId>165</AccountId>
        <AccountType/>
      </UserInfo>
      <UserInfo>
        <DisplayName>Sam Hill</DisplayName>
        <AccountId>227</AccountId>
        <AccountType/>
      </UserInfo>
      <UserInfo>
        <DisplayName>Mike O'Farrell Follos</DisplayName>
        <AccountId>211</AccountId>
        <AccountType/>
      </UserInfo>
      <UserInfo>
        <DisplayName>Matthew O'Connor</DisplayName>
        <AccountId>102</AccountId>
        <AccountType/>
      </UserInfo>
      <UserInfo>
        <DisplayName>Lucy Follos</DisplayName>
        <AccountId>215</AccountId>
        <AccountType/>
      </UserInfo>
      <UserInfo>
        <DisplayName>Mike Polson</DisplayName>
        <AccountId>228</AccountId>
        <AccountType/>
      </UserInfo>
      <UserInfo>
        <DisplayName>Aimee Henderson (A.Henderson)</DisplayName>
        <AccountId>17</AccountId>
        <AccountType/>
      </UserInfo>
      <UserInfo>
        <DisplayName>Catherine Lloyd</DisplayName>
        <AccountId>189</AccountId>
        <AccountType/>
      </UserInfo>
      <UserInfo>
        <DisplayName>David Howell</DisplayName>
        <AccountId>101</AccountId>
        <AccountType/>
      </UserInfo>
      <UserInfo>
        <DisplayName>Caroline Dobson</DisplayName>
        <AccountId>169</AccountId>
        <AccountType/>
      </UserInfo>
      <UserInfo>
        <DisplayName>Sam Coates</DisplayName>
        <AccountId>210</AccountId>
        <AccountType/>
      </UserInfo>
      <UserInfo>
        <DisplayName>Abbie Kelly</DisplayName>
        <AccountId>209</AccountId>
        <AccountType/>
      </UserInfo>
      <UserInfo>
        <DisplayName>Craig Knowles</DisplayName>
        <AccountId>233</AccountId>
        <AccountType/>
      </UserInfo>
      <UserInfo>
        <DisplayName>Lewis Wombwell</DisplayName>
        <AccountId>170</AccountId>
        <AccountType/>
      </UserInfo>
      <UserInfo>
        <DisplayName>Thomas Peach</DisplayName>
        <AccountId>132</AccountId>
        <AccountType/>
      </UserInfo>
      <UserInfo>
        <DisplayName>Antley Tong</DisplayName>
        <AccountId>234</AccountId>
        <AccountType/>
      </UserInfo>
      <UserInfo>
        <DisplayName>Katherine Darlington</DisplayName>
        <AccountId>214</AccountId>
        <AccountType/>
      </UserInfo>
      <UserInfo>
        <DisplayName>Julian Thompson</DisplayName>
        <AccountId>54</AccountId>
        <AccountType/>
      </UserInfo>
      <UserInfo>
        <DisplayName>Becky Leung</DisplayName>
        <AccountId>167</AccountId>
        <AccountType/>
      </UserInfo>
    </SharedWithUsers>
  </documentManagement>
</p:properties>
</file>

<file path=customXml/itemProps1.xml><?xml version="1.0" encoding="utf-8"?>
<ds:datastoreItem xmlns:ds="http://schemas.openxmlformats.org/officeDocument/2006/customXml" ds:itemID="{8044BCFF-F9A7-40BB-B6BE-9CEE638AD52A}">
  <ds:schemaRefs>
    <ds:schemaRef ds:uri="http://schemas.microsoft.com/sharepoint/v3/contenttype/forms"/>
  </ds:schemaRefs>
</ds:datastoreItem>
</file>

<file path=customXml/itemProps2.xml><?xml version="1.0" encoding="utf-8"?>
<ds:datastoreItem xmlns:ds="http://schemas.openxmlformats.org/officeDocument/2006/customXml" ds:itemID="{4AAAF5F6-0631-4CBD-A1E3-64633A87991D}">
  <ds:schemaRefs>
    <ds:schemaRef ds:uri="71136109-a5e4-429a-908a-3294b36eb2be"/>
    <ds:schemaRef ds:uri="a537e89b-0f87-4aad-a200-4ec1d840e4c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D368B76-580C-44E7-B729-275ED30F0A39}">
  <ds:schemaRefs>
    <ds:schemaRef ds:uri="71136109-a5e4-429a-908a-3294b36eb2be"/>
    <ds:schemaRef ds:uri="a537e89b-0f87-4aad-a200-4ec1d840e4c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1787</TotalTime>
  <Words>1004</Words>
  <Application>Microsoft Office PowerPoint</Application>
  <PresentationFormat>Widescreen</PresentationFormat>
  <Paragraphs>134</Paragraphs>
  <Slides>14</Slides>
  <Notes>12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14</vt:i4>
      </vt:variant>
    </vt:vector>
  </HeadingPairs>
  <TitlesOfParts>
    <vt:vector size="22" baseType="lpstr">
      <vt:lpstr>Arial</vt:lpstr>
      <vt:lpstr>Calibri</vt:lpstr>
      <vt:lpstr>Calibri Light</vt:lpstr>
      <vt:lpstr>Times New Roman</vt:lpstr>
      <vt:lpstr>Verdana</vt:lpstr>
      <vt:lpstr>Verdana Pro</vt:lpstr>
      <vt:lpstr>Office Theme</vt:lpstr>
      <vt:lpstr>1_Office Theme</vt:lpstr>
      <vt:lpstr>Academics’ attachment with their Institution:  A collaborative autoethnographic reflection in the “newer normal”</vt:lpstr>
      <vt:lpstr>Agenda</vt:lpstr>
      <vt:lpstr>Rationale and Research Questions</vt:lpstr>
      <vt:lpstr>Key Literature (1)</vt:lpstr>
      <vt:lpstr>Key Literature (2)</vt:lpstr>
      <vt:lpstr>Methodology</vt:lpstr>
      <vt:lpstr>Findings (1)</vt:lpstr>
      <vt:lpstr>Findings (2)</vt:lpstr>
      <vt:lpstr>Findings (3)</vt:lpstr>
      <vt:lpstr>Findings (4)</vt:lpstr>
      <vt:lpstr>Conclusion</vt:lpstr>
      <vt:lpstr>Thank you</vt:lpstr>
      <vt:lpstr>Thank you!</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Susie Walsh</dc:creator>
  <cp:lastModifiedBy>Lyn Johnston</cp:lastModifiedBy>
  <cp:revision>55</cp:revision>
  <dcterms:created xsi:type="dcterms:W3CDTF">2020-12-09T10:28:07Z</dcterms:created>
  <dcterms:modified xsi:type="dcterms:W3CDTF">2025-06-08T16:02:00Z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0x010100006693A1FD6ACB498C9B0B82240F7B86</vt:lpwstr>
  </property>
  <property fmtid="{D5CDD505-2E9C-101B-9397-08002B2CF9AE}" pid="3" name="MediaServiceImageTags">
    <vt:lpwstr/>
  </property>
</Properties>
</file>