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56" r:id="rId5"/>
    <p:sldId id="259" r:id="rId6"/>
    <p:sldId id="260" r:id="rId7"/>
    <p:sldId id="261" r:id="rId8"/>
    <p:sldId id="262" r:id="rId9"/>
    <p:sldId id="263" r:id="rId10"/>
    <p:sldId id="265" r:id="rId11"/>
    <p:sldId id="267" r:id="rId12"/>
    <p:sldId id="266" r:id="rId13"/>
    <p:sldId id="282" r:id="rId14"/>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F14967-AB93-624D-B283-93B69FEF4916}" v="66" dt="2024-12-17T14:17:51.90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6"/>
    <p:restoredTop sz="96327"/>
  </p:normalViewPr>
  <p:slideViewPr>
    <p:cSldViewPr>
      <p:cViewPr varScale="1">
        <p:scale>
          <a:sx n="48" d="100"/>
          <a:sy n="48" d="100"/>
        </p:scale>
        <p:origin x="48" y="6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64854082-279F-AE4D-BCA9-1D8EF8046CDD}" type="datetimeFigureOut">
              <a:rPr lang="en-US" smtClean="0"/>
              <a:t>6/26/2025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1D3773CB-AA7F-D341-B744-32306DD9CADB}" type="slidenum">
              <a:rPr lang="en-US" smtClean="0"/>
              <a:t>‹#›</a:t>
            </a:fld>
            <a:endParaRPr lang="en-US"/>
          </a:p>
        </p:txBody>
      </p:sp>
    </p:spTree>
    <p:extLst>
      <p:ext uri="{BB962C8B-B14F-4D97-AF65-F5344CB8AC3E}">
        <p14:creationId xmlns:p14="http://schemas.microsoft.com/office/powerpoint/2010/main" val="3321918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773CB-AA7F-D341-B744-32306DD9CADB}" type="slidenum">
              <a:rPr lang="en-US" smtClean="0"/>
              <a:t>1</a:t>
            </a:fld>
            <a:endParaRPr lang="en-US"/>
          </a:p>
        </p:txBody>
      </p:sp>
    </p:spTree>
    <p:extLst>
      <p:ext uri="{BB962C8B-B14F-4D97-AF65-F5344CB8AC3E}">
        <p14:creationId xmlns:p14="http://schemas.microsoft.com/office/powerpoint/2010/main" val="2835186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3773CB-AA7F-D341-B744-32306DD9CADB}" type="slidenum">
              <a:rPr lang="en-US" smtClean="0"/>
              <a:t>10</a:t>
            </a:fld>
            <a:endParaRPr lang="en-US"/>
          </a:p>
        </p:txBody>
      </p:sp>
    </p:spTree>
    <p:extLst>
      <p:ext uri="{BB962C8B-B14F-4D97-AF65-F5344CB8AC3E}">
        <p14:creationId xmlns:p14="http://schemas.microsoft.com/office/powerpoint/2010/main" val="217459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773CB-AA7F-D341-B744-32306DD9CADB}" type="slidenum">
              <a:rPr lang="en-US" smtClean="0"/>
              <a:t>2</a:t>
            </a:fld>
            <a:endParaRPr lang="en-US"/>
          </a:p>
        </p:txBody>
      </p:sp>
    </p:spTree>
    <p:extLst>
      <p:ext uri="{BB962C8B-B14F-4D97-AF65-F5344CB8AC3E}">
        <p14:creationId xmlns:p14="http://schemas.microsoft.com/office/powerpoint/2010/main" val="2932181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773CB-AA7F-D341-B744-32306DD9CADB}" type="slidenum">
              <a:rPr lang="en-US" smtClean="0"/>
              <a:t>3</a:t>
            </a:fld>
            <a:endParaRPr lang="en-US"/>
          </a:p>
        </p:txBody>
      </p:sp>
    </p:spTree>
    <p:extLst>
      <p:ext uri="{BB962C8B-B14F-4D97-AF65-F5344CB8AC3E}">
        <p14:creationId xmlns:p14="http://schemas.microsoft.com/office/powerpoint/2010/main" val="275628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D3773CB-AA7F-D341-B744-32306DD9CADB}" type="slidenum">
              <a:rPr lang="en-US" smtClean="0"/>
              <a:t>4</a:t>
            </a:fld>
            <a:endParaRPr lang="en-US"/>
          </a:p>
        </p:txBody>
      </p:sp>
    </p:spTree>
    <p:extLst>
      <p:ext uri="{BB962C8B-B14F-4D97-AF65-F5344CB8AC3E}">
        <p14:creationId xmlns:p14="http://schemas.microsoft.com/office/powerpoint/2010/main" val="143992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773CB-AA7F-D341-B744-32306DD9CADB}" type="slidenum">
              <a:rPr lang="en-US" smtClean="0"/>
              <a:t>5</a:t>
            </a:fld>
            <a:endParaRPr lang="en-US"/>
          </a:p>
        </p:txBody>
      </p:sp>
    </p:spTree>
    <p:extLst>
      <p:ext uri="{BB962C8B-B14F-4D97-AF65-F5344CB8AC3E}">
        <p14:creationId xmlns:p14="http://schemas.microsoft.com/office/powerpoint/2010/main" val="1913937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3773CB-AA7F-D341-B744-32306DD9CADB}" type="slidenum">
              <a:rPr lang="en-US" smtClean="0"/>
              <a:t>6</a:t>
            </a:fld>
            <a:endParaRPr lang="en-US"/>
          </a:p>
        </p:txBody>
      </p:sp>
    </p:spTree>
    <p:extLst>
      <p:ext uri="{BB962C8B-B14F-4D97-AF65-F5344CB8AC3E}">
        <p14:creationId xmlns:p14="http://schemas.microsoft.com/office/powerpoint/2010/main" val="105459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1684" indent="-121684" defTabSz="486735">
              <a:buFontTx/>
              <a:buAutoNum type="arabicPeriod"/>
              <a:defRPr/>
            </a:pPr>
            <a:endParaRPr lang="it-IT"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D3773CB-AA7F-D341-B744-32306DD9CADB}" type="slidenum">
              <a:rPr lang="en-US" smtClean="0"/>
              <a:t>7</a:t>
            </a:fld>
            <a:endParaRPr lang="en-US"/>
          </a:p>
        </p:txBody>
      </p:sp>
    </p:spTree>
    <p:extLst>
      <p:ext uri="{BB962C8B-B14F-4D97-AF65-F5344CB8AC3E}">
        <p14:creationId xmlns:p14="http://schemas.microsoft.com/office/powerpoint/2010/main" val="111537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3773CB-AA7F-D341-B744-32306DD9CADB}" type="slidenum">
              <a:rPr lang="en-US" smtClean="0"/>
              <a:t>8</a:t>
            </a:fld>
            <a:endParaRPr lang="en-US"/>
          </a:p>
        </p:txBody>
      </p:sp>
    </p:spTree>
    <p:extLst>
      <p:ext uri="{BB962C8B-B14F-4D97-AF65-F5344CB8AC3E}">
        <p14:creationId xmlns:p14="http://schemas.microsoft.com/office/powerpoint/2010/main" val="2098184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3773CB-AA7F-D341-B744-32306DD9CADB}" type="slidenum">
              <a:rPr lang="en-US" smtClean="0"/>
              <a:t>9</a:t>
            </a:fld>
            <a:endParaRPr lang="en-US"/>
          </a:p>
        </p:txBody>
      </p:sp>
    </p:spTree>
    <p:extLst>
      <p:ext uri="{BB962C8B-B14F-4D97-AF65-F5344CB8AC3E}">
        <p14:creationId xmlns:p14="http://schemas.microsoft.com/office/powerpoint/2010/main" val="81125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5205" y="452374"/>
            <a:ext cx="18093690" cy="18094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6/26/2025</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www.themilneryork.com/accessiblity-statement"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hyperlink" Target="https://www.themilneryork.com/rooms-suites/accessible-bedroom" TargetMode="External"/><Relationship Id="rId3" Type="http://schemas.openxmlformats.org/officeDocument/2006/relationships/image" Target="../media/image14.jp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descr="YSJ Quad Building on Lord Mayor’s Walk"/>
          <p:cNvPicPr/>
          <p:nvPr/>
        </p:nvPicPr>
        <p:blipFill>
          <a:blip r:embed="rId3" cstate="print"/>
          <a:stretch>
            <a:fillRect/>
          </a:stretch>
        </p:blipFill>
        <p:spPr>
          <a:xfrm>
            <a:off x="0" y="0"/>
            <a:ext cx="20104099" cy="8169275"/>
          </a:xfrm>
          <a:prstGeom prst="rect">
            <a:avLst/>
          </a:prstGeom>
        </p:spPr>
      </p:pic>
      <p:pic>
        <p:nvPicPr>
          <p:cNvPr id="4" name="object 4" descr="York St John University Logo"/>
          <p:cNvPicPr/>
          <p:nvPr/>
        </p:nvPicPr>
        <p:blipFill>
          <a:blip r:embed="rId4" cstate="print"/>
          <a:stretch>
            <a:fillRect/>
          </a:stretch>
        </p:blipFill>
        <p:spPr>
          <a:xfrm>
            <a:off x="15892071" y="376951"/>
            <a:ext cx="3835066" cy="1714869"/>
          </a:xfrm>
          <a:prstGeom prst="rect">
            <a:avLst/>
          </a:prstGeom>
        </p:spPr>
      </p:pic>
      <p:sp>
        <p:nvSpPr>
          <p:cNvPr id="5" name="object 5">
            <a:extLst>
              <a:ext uri="{C183D7F6-B498-43B3-948B-1728B52AA6E4}">
                <adec:decorative xmlns:adec="http://schemas.microsoft.com/office/drawing/2017/decorative" val="1"/>
              </a:ext>
            </a:extLst>
          </p:cNvPr>
          <p:cNvSpPr/>
          <p:nvPr/>
        </p:nvSpPr>
        <p:spPr>
          <a:xfrm>
            <a:off x="0" y="11036935"/>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00000"/>
          </a:solidFill>
        </p:spPr>
        <p:txBody>
          <a:bodyPr wrap="square" lIns="0" tIns="0" rIns="0" bIns="0" rtlCol="0"/>
          <a:lstStyle/>
          <a:p>
            <a:endParaRPr/>
          </a:p>
        </p:txBody>
      </p:sp>
      <p:sp>
        <p:nvSpPr>
          <p:cNvPr id="6" name="Title 1">
            <a:extLst>
              <a:ext uri="{FF2B5EF4-FFF2-40B4-BE49-F238E27FC236}">
                <a16:creationId xmlns:a16="http://schemas.microsoft.com/office/drawing/2014/main" id="{BCDB4457-B2B7-6216-EF4A-073D8734D504}"/>
              </a:ext>
            </a:extLst>
          </p:cNvPr>
          <p:cNvSpPr txBox="1">
            <a:spLocks/>
          </p:cNvSpPr>
          <p:nvPr/>
        </p:nvSpPr>
        <p:spPr>
          <a:xfrm>
            <a:off x="-1" y="8176109"/>
            <a:ext cx="20104099" cy="1846659"/>
          </a:xfrm>
          <a:prstGeom prst="rect">
            <a:avLst/>
          </a:prstGeom>
        </p:spPr>
        <p:txBody>
          <a:bodyPr wrap="square" lIns="0" tIns="0" rIns="0" bIns="0">
            <a:spAutoFit/>
          </a:bodyPr>
          <a:lstStyle>
            <a:lvl1pPr>
              <a:defRPr>
                <a:latin typeface="+mj-lt"/>
                <a:ea typeface="+mj-ea"/>
                <a:cs typeface="+mj-cs"/>
              </a:defRPr>
            </a:lvl1pPr>
          </a:lstStyle>
          <a:p>
            <a:pPr algn="ctr"/>
            <a:r>
              <a:rPr lang="en-CA" sz="6000" dirty="0">
                <a:solidFill>
                  <a:srgbClr val="000000"/>
                </a:solidFill>
              </a:rPr>
              <a:t>Exploring Accessible and Inclusive Practices in Hospitality and Tourism through Experiential Learning</a:t>
            </a:r>
            <a:endParaRPr lang="en-US" sz="6000" dirty="0">
              <a:solidFill>
                <a:srgbClr val="000000"/>
              </a:solidFill>
            </a:endParaRPr>
          </a:p>
        </p:txBody>
      </p:sp>
      <p:sp>
        <p:nvSpPr>
          <p:cNvPr id="7" name="Title 1">
            <a:extLst>
              <a:ext uri="{FF2B5EF4-FFF2-40B4-BE49-F238E27FC236}">
                <a16:creationId xmlns:a16="http://schemas.microsoft.com/office/drawing/2014/main" id="{E03ADC7B-E89B-6C56-66CF-E03D968BB9F7}"/>
              </a:ext>
            </a:extLst>
          </p:cNvPr>
          <p:cNvSpPr txBox="1">
            <a:spLocks/>
          </p:cNvSpPr>
          <p:nvPr/>
        </p:nvSpPr>
        <p:spPr>
          <a:xfrm>
            <a:off x="111123" y="9928939"/>
            <a:ext cx="19881851" cy="1107996"/>
          </a:xfrm>
          <a:prstGeom prst="rect">
            <a:avLst/>
          </a:prstGeom>
        </p:spPr>
        <p:txBody>
          <a:bodyPr wrap="square" lIns="0" tIns="0" rIns="0" bIns="0">
            <a:spAutoFit/>
          </a:bodyPr>
          <a:lstStyle>
            <a:lvl1pPr>
              <a:defRPr>
                <a:latin typeface="+mj-lt"/>
                <a:ea typeface="+mj-ea"/>
                <a:cs typeface="+mj-cs"/>
              </a:defRPr>
            </a:lvl1pPr>
          </a:lstStyle>
          <a:p>
            <a:pPr algn="r"/>
            <a:r>
              <a:rPr lang="en-US" sz="3600" dirty="0">
                <a:solidFill>
                  <a:srgbClr val="000000"/>
                </a:solidFill>
              </a:rPr>
              <a:t>Dr </a:t>
            </a:r>
            <a:r>
              <a:rPr lang="en-US" sz="3600" dirty="0" err="1">
                <a:solidFill>
                  <a:srgbClr val="000000"/>
                </a:solidFill>
              </a:rPr>
              <a:t>Hongrui</a:t>
            </a:r>
            <a:r>
              <a:rPr lang="en-US" sz="3600" dirty="0">
                <a:solidFill>
                  <a:srgbClr val="000000"/>
                </a:solidFill>
              </a:rPr>
              <a:t> Zhu</a:t>
            </a:r>
          </a:p>
          <a:p>
            <a:pPr algn="r"/>
            <a:r>
              <a:rPr lang="en-US" sz="3600" dirty="0">
                <a:solidFill>
                  <a:srgbClr val="000000"/>
                </a:solidFill>
              </a:rPr>
              <a:t>23 June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00000"/>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0" y="3015615"/>
            <a:ext cx="20104100" cy="272415"/>
          </a:xfrm>
          <a:custGeom>
            <a:avLst/>
            <a:gdLst/>
            <a:ahLst/>
            <a:cxnLst/>
            <a:rect l="l" t="t" r="r" b="b"/>
            <a:pathLst>
              <a:path w="20104100" h="272414">
                <a:moveTo>
                  <a:pt x="20104099" y="0"/>
                </a:moveTo>
                <a:lnTo>
                  <a:pt x="0" y="0"/>
                </a:lnTo>
                <a:lnTo>
                  <a:pt x="0" y="272243"/>
                </a:lnTo>
                <a:lnTo>
                  <a:pt x="20104099" y="272243"/>
                </a:lnTo>
                <a:lnTo>
                  <a:pt x="20104099" y="0"/>
                </a:lnTo>
                <a:close/>
              </a:path>
            </a:pathLst>
          </a:custGeom>
          <a:solidFill>
            <a:srgbClr val="000000"/>
          </a:solidFill>
        </p:spPr>
        <p:txBody>
          <a:bodyPr wrap="square" lIns="0" tIns="0" rIns="0" bIns="0" rtlCol="0"/>
          <a:lstStyle/>
          <a:p>
            <a:endParaRPr/>
          </a:p>
        </p:txBody>
      </p:sp>
      <p:pic>
        <p:nvPicPr>
          <p:cNvPr id="5" name="object 5" descr="view of London from London Campus"/>
          <p:cNvPicPr/>
          <p:nvPr/>
        </p:nvPicPr>
        <p:blipFill>
          <a:blip r:embed="rId3" cstate="print"/>
          <a:stretch>
            <a:fillRect/>
          </a:stretch>
        </p:blipFill>
        <p:spPr>
          <a:xfrm>
            <a:off x="5054098" y="0"/>
            <a:ext cx="9995901" cy="3015614"/>
          </a:xfrm>
          <a:prstGeom prst="rect">
            <a:avLst/>
          </a:prstGeom>
        </p:spPr>
      </p:pic>
      <p:pic>
        <p:nvPicPr>
          <p:cNvPr id="6" name="object 6" descr="London Campus"/>
          <p:cNvPicPr/>
          <p:nvPr/>
        </p:nvPicPr>
        <p:blipFill>
          <a:blip r:embed="rId4" cstate="print"/>
          <a:stretch>
            <a:fillRect/>
          </a:stretch>
        </p:blipFill>
        <p:spPr>
          <a:xfrm>
            <a:off x="0" y="0"/>
            <a:ext cx="4941797" cy="3015614"/>
          </a:xfrm>
          <a:prstGeom prst="rect">
            <a:avLst/>
          </a:prstGeom>
        </p:spPr>
      </p:pic>
      <p:pic>
        <p:nvPicPr>
          <p:cNvPr id="7" name="object 7" descr="London Campus Student and staff"/>
          <p:cNvPicPr/>
          <p:nvPr/>
        </p:nvPicPr>
        <p:blipFill>
          <a:blip r:embed="rId5" cstate="print"/>
          <a:stretch>
            <a:fillRect/>
          </a:stretch>
        </p:blipFill>
        <p:spPr>
          <a:xfrm>
            <a:off x="15162296" y="0"/>
            <a:ext cx="4941793" cy="3015614"/>
          </a:xfrm>
          <a:prstGeom prst="rect">
            <a:avLst/>
          </a:prstGeom>
        </p:spPr>
      </p:pic>
      <p:sp>
        <p:nvSpPr>
          <p:cNvPr id="3" name="Title 8">
            <a:extLst>
              <a:ext uri="{FF2B5EF4-FFF2-40B4-BE49-F238E27FC236}">
                <a16:creationId xmlns:a16="http://schemas.microsoft.com/office/drawing/2014/main" id="{E3C0FE58-1FEB-EB81-14D5-CC38F8F5C597}"/>
              </a:ext>
            </a:extLst>
          </p:cNvPr>
          <p:cNvSpPr txBox="1">
            <a:spLocks noGrp="1"/>
          </p:cNvSpPr>
          <p:nvPr>
            <p:ph type="title" idx="4294967295"/>
          </p:nvPr>
        </p:nvSpPr>
        <p:spPr>
          <a:xfrm>
            <a:off x="7403" y="3523406"/>
            <a:ext cx="20104088" cy="12311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a:latin typeface="+mj-lt"/>
                <a:ea typeface="+mj-ea"/>
                <a:cs typeface="+mj-cs"/>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ysClr val="windowText" lastClr="000000"/>
                </a:solidFill>
                <a:effectLst/>
                <a:uLnTx/>
                <a:uFillTx/>
                <a:latin typeface="+mj-lt"/>
                <a:ea typeface="+mj-ea"/>
                <a:cs typeface="+mj-cs"/>
              </a:rPr>
              <a:t>References</a:t>
            </a:r>
          </a:p>
        </p:txBody>
      </p:sp>
      <p:sp>
        <p:nvSpPr>
          <p:cNvPr id="8" name="Text Placeholder 9">
            <a:extLst>
              <a:ext uri="{FF2B5EF4-FFF2-40B4-BE49-F238E27FC236}">
                <a16:creationId xmlns:a16="http://schemas.microsoft.com/office/drawing/2014/main" id="{7A4A09A1-0743-1145-AC5C-F548A0941EA7}"/>
              </a:ext>
            </a:extLst>
          </p:cNvPr>
          <p:cNvSpPr txBox="1">
            <a:spLocks/>
          </p:cNvSpPr>
          <p:nvPr/>
        </p:nvSpPr>
        <p:spPr>
          <a:xfrm>
            <a:off x="831850" y="4921631"/>
            <a:ext cx="18440400" cy="4648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algn="just">
              <a:lnSpc>
                <a:spcPct val="114000"/>
              </a:lnSpc>
            </a:pPr>
            <a:r>
              <a:rPr lang="en-GB" sz="2200" dirty="0" err="1">
                <a:solidFill>
                  <a:schemeClr val="tx1"/>
                </a:solidFill>
                <a:effectLst/>
                <a:ea typeface="Times New Roman" panose="02020603050405020304" pitchFamily="18" charset="0"/>
                <a:cs typeface="Calibri" panose="020F0502020204030204" pitchFamily="34" charset="0"/>
              </a:rPr>
              <a:t>Buhalis</a:t>
            </a:r>
            <a:r>
              <a:rPr lang="en-GB" sz="2200" dirty="0">
                <a:solidFill>
                  <a:schemeClr val="tx1"/>
                </a:solidFill>
                <a:effectLst/>
                <a:ea typeface="Times New Roman" panose="02020603050405020304" pitchFamily="18" charset="0"/>
                <a:cs typeface="Calibri" panose="020F0502020204030204" pitchFamily="34" charset="0"/>
              </a:rPr>
              <a:t>, D., &amp; Darcy, S. (Eds.). (2011). </a:t>
            </a:r>
            <a:r>
              <a:rPr lang="en-GB" sz="2200" i="1" dirty="0">
                <a:solidFill>
                  <a:schemeClr val="tx1"/>
                </a:solidFill>
                <a:effectLst/>
                <a:ea typeface="Times New Roman" panose="02020603050405020304" pitchFamily="18" charset="0"/>
                <a:cs typeface="Calibri" panose="020F0502020204030204" pitchFamily="34" charset="0"/>
              </a:rPr>
              <a:t>Accessible tourism: Concepts and issues</a:t>
            </a:r>
            <a:r>
              <a:rPr lang="en-GB" sz="2200" dirty="0">
                <a:solidFill>
                  <a:schemeClr val="tx1"/>
                </a:solidFill>
                <a:effectLst/>
                <a:ea typeface="Times New Roman" panose="02020603050405020304" pitchFamily="18" charset="0"/>
                <a:cs typeface="Calibri" panose="020F0502020204030204" pitchFamily="34" charset="0"/>
              </a:rPr>
              <a:t>. Channel View Publications, Bristol. </a:t>
            </a:r>
          </a:p>
          <a:p>
            <a:pPr marL="457200" indent="-457200" algn="just">
              <a:lnSpc>
                <a:spcPct val="114000"/>
              </a:lnSpc>
            </a:pPr>
            <a:r>
              <a:rPr lang="en-GB" sz="2200" kern="0" dirty="0">
                <a:solidFill>
                  <a:srgbClr val="000000"/>
                </a:solidFill>
                <a:effectLst/>
                <a:ea typeface="Times New Roman" panose="02020603050405020304" pitchFamily="18" charset="0"/>
              </a:rPr>
              <a:t>Díaz-Rodríguez, N., &amp; </a:t>
            </a:r>
            <a:r>
              <a:rPr lang="en-GB" sz="2200" kern="0" dirty="0" err="1">
                <a:solidFill>
                  <a:srgbClr val="000000"/>
                </a:solidFill>
                <a:effectLst/>
                <a:ea typeface="Times New Roman" panose="02020603050405020304" pitchFamily="18" charset="0"/>
              </a:rPr>
              <a:t>Pisoni</a:t>
            </a:r>
            <a:r>
              <a:rPr lang="en-GB" sz="2200" kern="0" dirty="0">
                <a:solidFill>
                  <a:srgbClr val="000000"/>
                </a:solidFill>
                <a:effectLst/>
                <a:ea typeface="Times New Roman" panose="02020603050405020304" pitchFamily="18" charset="0"/>
              </a:rPr>
              <a:t>, G. (2020, July). Accessible cultural heritage through explainable artificial intelligence. In </a:t>
            </a:r>
            <a:r>
              <a:rPr lang="en-GB" sz="2200" i="1" kern="0" dirty="0">
                <a:solidFill>
                  <a:srgbClr val="000000"/>
                </a:solidFill>
                <a:effectLst/>
                <a:ea typeface="Times New Roman" panose="02020603050405020304" pitchFamily="18" charset="0"/>
              </a:rPr>
              <a:t>Adjunct Publication of the 28th ACM Conference on User </a:t>
            </a:r>
            <a:r>
              <a:rPr lang="en-GB" sz="2200" i="1" kern="0" dirty="0" err="1">
                <a:solidFill>
                  <a:srgbClr val="000000"/>
                </a:solidFill>
                <a:effectLst/>
                <a:ea typeface="Times New Roman" panose="02020603050405020304" pitchFamily="18" charset="0"/>
              </a:rPr>
              <a:t>Modeling</a:t>
            </a:r>
            <a:r>
              <a:rPr lang="en-GB" sz="2200" i="1" kern="0" dirty="0">
                <a:solidFill>
                  <a:srgbClr val="000000"/>
                </a:solidFill>
                <a:effectLst/>
                <a:ea typeface="Times New Roman" panose="02020603050405020304" pitchFamily="18" charset="0"/>
              </a:rPr>
              <a:t>, Adaptation and Personalization</a:t>
            </a:r>
            <a:r>
              <a:rPr lang="en-GB" sz="2200" kern="0" dirty="0">
                <a:solidFill>
                  <a:srgbClr val="000000"/>
                </a:solidFill>
                <a:effectLst/>
                <a:ea typeface="Times New Roman" panose="02020603050405020304" pitchFamily="18" charset="0"/>
              </a:rPr>
              <a:t> (pp. 317-324).</a:t>
            </a:r>
            <a:r>
              <a:rPr lang="en-CA" sz="2200" dirty="0">
                <a:effectLst/>
              </a:rPr>
              <a:t> </a:t>
            </a:r>
            <a:endParaRPr lang="en-GB" sz="2200" dirty="0">
              <a:solidFill>
                <a:schemeClr val="tx1"/>
              </a:solidFill>
              <a:effectLst/>
              <a:ea typeface="Times New Roman" panose="02020603050405020304" pitchFamily="18" charset="0"/>
              <a:cs typeface="Calibri" panose="020F0502020204030204" pitchFamily="34" charset="0"/>
            </a:endParaRPr>
          </a:p>
          <a:p>
            <a:pPr marL="457200" indent="-457200" algn="just">
              <a:lnSpc>
                <a:spcPct val="114000"/>
              </a:lnSpc>
            </a:pPr>
            <a:r>
              <a:rPr lang="en-CA" sz="2200" b="0" i="0" u="none" strike="noStrike" dirty="0" err="1">
                <a:solidFill>
                  <a:srgbClr val="222222"/>
                </a:solidFill>
                <a:effectLst/>
              </a:rPr>
              <a:t>Kuo</a:t>
            </a:r>
            <a:r>
              <a:rPr lang="en-CA" sz="2200" b="0" i="0" u="none" strike="noStrike" dirty="0">
                <a:solidFill>
                  <a:srgbClr val="222222"/>
                </a:solidFill>
                <a:effectLst/>
              </a:rPr>
              <a:t>, C. M., Chen, L. C., &amp; Tseng, C. Y. (2017). Investigating an innovative service with hospitality robots. </a:t>
            </a:r>
            <a:r>
              <a:rPr lang="en-CA" sz="2200" b="0" i="1" u="none" strike="noStrike" dirty="0">
                <a:solidFill>
                  <a:srgbClr val="222222"/>
                </a:solidFill>
                <a:effectLst/>
              </a:rPr>
              <a:t>International Journal of Contemporary Hospitality Management</a:t>
            </a:r>
            <a:r>
              <a:rPr lang="en-CA" sz="2200" b="0" i="0" u="none" strike="noStrike" dirty="0">
                <a:solidFill>
                  <a:srgbClr val="222222"/>
                </a:solidFill>
                <a:effectLst/>
              </a:rPr>
              <a:t>, </a:t>
            </a:r>
            <a:r>
              <a:rPr lang="en-CA" sz="2200" b="0" i="1" u="none" strike="noStrike" dirty="0">
                <a:solidFill>
                  <a:srgbClr val="222222"/>
                </a:solidFill>
                <a:effectLst/>
              </a:rPr>
              <a:t>29</a:t>
            </a:r>
            <a:r>
              <a:rPr lang="en-CA" sz="2200" b="0" i="0" u="none" strike="noStrike" dirty="0">
                <a:solidFill>
                  <a:srgbClr val="222222"/>
                </a:solidFill>
                <a:effectLst/>
              </a:rPr>
              <a:t>(5), 1305-1321.</a:t>
            </a:r>
            <a:endParaRPr lang="en-GB" sz="2200" dirty="0">
              <a:solidFill>
                <a:schemeClr val="tx1"/>
              </a:solidFill>
              <a:effectLst/>
              <a:ea typeface="Times New Roman" panose="02020603050405020304" pitchFamily="18" charset="0"/>
              <a:cs typeface="Calibri" panose="020F0502020204030204" pitchFamily="34" charset="0"/>
            </a:endParaRPr>
          </a:p>
          <a:p>
            <a:pPr marL="457200" indent="-457200" algn="just">
              <a:lnSpc>
                <a:spcPct val="114000"/>
              </a:lnSpc>
            </a:pPr>
            <a:r>
              <a:rPr lang="en-GB" sz="2200" kern="0" dirty="0">
                <a:solidFill>
                  <a:schemeClr val="tx1"/>
                </a:solidFill>
                <a:effectLst/>
                <a:ea typeface="Times New Roman" panose="02020603050405020304" pitchFamily="18" charset="0"/>
                <a:cs typeface="Calibri" panose="020F0502020204030204" pitchFamily="34" charset="0"/>
              </a:rPr>
              <a:t>Liu, A., Ma, E., Wang, Y. C., Xu, S., &amp; Grillo, T. (2024). AI and supportive technology experiences of customers with visual impairments in hotel, restaurant, and travel contexts. </a:t>
            </a:r>
            <a:r>
              <a:rPr lang="en-GB" sz="2200" i="1" kern="0" dirty="0">
                <a:solidFill>
                  <a:schemeClr val="tx1"/>
                </a:solidFill>
                <a:effectLst/>
                <a:ea typeface="Times New Roman" panose="02020603050405020304" pitchFamily="18" charset="0"/>
                <a:cs typeface="Calibri" panose="020F0502020204030204" pitchFamily="34" charset="0"/>
              </a:rPr>
              <a:t>International Journal of Contemporary Hospitality Management</a:t>
            </a:r>
            <a:r>
              <a:rPr lang="en-GB" sz="2200" kern="0" dirty="0">
                <a:solidFill>
                  <a:schemeClr val="tx1"/>
                </a:solidFill>
                <a:effectLst/>
                <a:ea typeface="Times New Roman" panose="02020603050405020304" pitchFamily="18" charset="0"/>
                <a:cs typeface="Calibri" panose="020F0502020204030204" pitchFamily="34" charset="0"/>
              </a:rPr>
              <a:t>, 36(1), 274-291.</a:t>
            </a:r>
            <a:r>
              <a:rPr lang="en-CA" sz="2200" dirty="0">
                <a:solidFill>
                  <a:schemeClr val="tx1"/>
                </a:solidFill>
                <a:effectLst/>
                <a:cs typeface="Calibri" panose="020F0502020204030204" pitchFamily="34" charset="0"/>
              </a:rPr>
              <a:t> </a:t>
            </a:r>
            <a:endParaRPr lang="en-CA" sz="2200" dirty="0">
              <a:solidFill>
                <a:schemeClr val="tx1"/>
              </a:solidFill>
              <a:effectLst/>
              <a:ea typeface="Times New Roman" panose="02020603050405020304" pitchFamily="18" charset="0"/>
              <a:cs typeface="Calibri" panose="020F0502020204030204" pitchFamily="34" charset="0"/>
            </a:endParaRPr>
          </a:p>
          <a:p>
            <a:pPr marL="457200" indent="-457200" algn="just">
              <a:lnSpc>
                <a:spcPct val="114000"/>
              </a:lnSpc>
            </a:pPr>
            <a:r>
              <a:rPr lang="en-CA" sz="2200" dirty="0">
                <a:solidFill>
                  <a:schemeClr val="tx1"/>
                </a:solidFill>
                <a:effectLst/>
                <a:ea typeface="Times New Roman" panose="02020603050405020304" pitchFamily="18" charset="0"/>
                <a:cs typeface="Calibri" panose="020F0502020204030204" pitchFamily="34" charset="0"/>
              </a:rPr>
              <a:t>Lo Bianco, B. (2021). For a responsible, sustainable and inclusive </a:t>
            </a:r>
            <a:r>
              <a:rPr lang="en-CA" sz="2200" dirty="0">
                <a:solidFill>
                  <a:schemeClr val="tx1"/>
                </a:solidFill>
                <a:ea typeface="Times New Roman" panose="02020603050405020304" pitchFamily="18" charset="0"/>
                <a:cs typeface="Calibri" panose="020F0502020204030204" pitchFamily="34" charset="0"/>
              </a:rPr>
              <a:t>t</a:t>
            </a:r>
            <a:r>
              <a:rPr lang="en-CA" sz="2200" dirty="0">
                <a:solidFill>
                  <a:schemeClr val="tx1"/>
                </a:solidFill>
                <a:effectLst/>
                <a:ea typeface="Times New Roman" panose="02020603050405020304" pitchFamily="18" charset="0"/>
                <a:cs typeface="Calibri" panose="020F0502020204030204" pitchFamily="34" charset="0"/>
              </a:rPr>
              <a:t>ourism. In </a:t>
            </a:r>
            <a:r>
              <a:rPr lang="en-CA" sz="2200" i="1" dirty="0">
                <a:solidFill>
                  <a:schemeClr val="tx1"/>
                </a:solidFill>
                <a:effectLst/>
                <a:ea typeface="Times New Roman" panose="02020603050405020304" pitchFamily="18" charset="0"/>
                <a:cs typeface="Calibri" panose="020F0502020204030204" pitchFamily="34" charset="0"/>
              </a:rPr>
              <a:t>Tourism in the Mediterranean Sea: An Italian Perspective</a:t>
            </a:r>
            <a:r>
              <a:rPr lang="en-CA" sz="2200" dirty="0">
                <a:solidFill>
                  <a:schemeClr val="tx1"/>
                </a:solidFill>
                <a:effectLst/>
                <a:ea typeface="Times New Roman" panose="02020603050405020304" pitchFamily="18" charset="0"/>
                <a:cs typeface="Calibri" panose="020F0502020204030204" pitchFamily="34" charset="0"/>
              </a:rPr>
              <a:t> (pp. 185-197). Emerald Publishing Limited.</a:t>
            </a:r>
          </a:p>
          <a:p>
            <a:pPr marL="457200" indent="-457200" algn="just">
              <a:lnSpc>
                <a:spcPct val="114000"/>
              </a:lnSpc>
            </a:pPr>
            <a:r>
              <a:rPr lang="en-GB" sz="2200" kern="0" dirty="0" err="1">
                <a:effectLst/>
                <a:ea typeface="Times New Roman" panose="02020603050405020304" pitchFamily="18" charset="0"/>
              </a:rPr>
              <a:t>Ryndach</a:t>
            </a:r>
            <a:r>
              <a:rPr lang="en-GB" sz="2200" kern="0" dirty="0">
                <a:effectLst/>
                <a:ea typeface="Times New Roman" panose="02020603050405020304" pitchFamily="18" charset="0"/>
              </a:rPr>
              <a:t>, M. A., </a:t>
            </a:r>
            <a:r>
              <a:rPr lang="en-GB" sz="2200" kern="0" dirty="0" err="1">
                <a:effectLst/>
                <a:ea typeface="Times New Roman" panose="02020603050405020304" pitchFamily="18" charset="0"/>
              </a:rPr>
              <a:t>Kargina</a:t>
            </a:r>
            <a:r>
              <a:rPr lang="en-GB" sz="2200" kern="0" dirty="0">
                <a:effectLst/>
                <a:ea typeface="Times New Roman" panose="02020603050405020304" pitchFamily="18" charset="0"/>
              </a:rPr>
              <a:t>, L. </a:t>
            </a:r>
            <a:r>
              <a:rPr lang="en-GB" sz="2200" kern="0" dirty="0" err="1">
                <a:effectLst/>
                <a:ea typeface="Times New Roman" panose="02020603050405020304" pitchFamily="18" charset="0"/>
              </a:rPr>
              <a:t>А</a:t>
            </a:r>
            <a:r>
              <a:rPr lang="en-GB" sz="2200" kern="0" dirty="0">
                <a:effectLst/>
                <a:ea typeface="Times New Roman" panose="02020603050405020304" pitchFamily="18" charset="0"/>
              </a:rPr>
              <a:t>., </a:t>
            </a:r>
            <a:r>
              <a:rPr lang="en-GB" sz="2200" kern="0" dirty="0" err="1">
                <a:effectLst/>
                <a:ea typeface="Times New Roman" panose="02020603050405020304" pitchFamily="18" charset="0"/>
              </a:rPr>
              <a:t>Lebedeva</a:t>
            </a:r>
            <a:r>
              <a:rPr lang="en-GB" sz="2200" kern="0" dirty="0">
                <a:effectLst/>
                <a:ea typeface="Times New Roman" panose="02020603050405020304" pitchFamily="18" charset="0"/>
              </a:rPr>
              <a:t>, S. L., &amp; </a:t>
            </a:r>
            <a:r>
              <a:rPr lang="en-GB" sz="2200" kern="0" dirty="0" err="1">
                <a:effectLst/>
                <a:ea typeface="Times New Roman" panose="02020603050405020304" pitchFamily="18" charset="0"/>
              </a:rPr>
              <a:t>Chernyshova</a:t>
            </a:r>
            <a:r>
              <a:rPr lang="en-GB" sz="2200" kern="0" dirty="0">
                <a:effectLst/>
                <a:ea typeface="Times New Roman" panose="02020603050405020304" pitchFamily="18" charset="0"/>
              </a:rPr>
              <a:t>, L. </a:t>
            </a:r>
            <a:r>
              <a:rPr lang="en-GB" sz="2200" kern="0" dirty="0" err="1">
                <a:effectLst/>
                <a:ea typeface="Times New Roman" panose="02020603050405020304" pitchFamily="18" charset="0"/>
              </a:rPr>
              <a:t>А</a:t>
            </a:r>
            <a:r>
              <a:rPr lang="en-GB" sz="2200" kern="0" dirty="0">
                <a:effectLst/>
                <a:ea typeface="Times New Roman" panose="02020603050405020304" pitchFamily="18" charset="0"/>
              </a:rPr>
              <a:t>. (2021). Artificial Intelligence in Accessible Tourism. In </a:t>
            </a:r>
            <a:r>
              <a:rPr lang="en-GB" sz="2200" i="1" kern="0" dirty="0">
                <a:effectLst/>
                <a:ea typeface="Times New Roman" panose="02020603050405020304" pitchFamily="18" charset="0"/>
              </a:rPr>
              <a:t>CEUR Workshop Proceedings</a:t>
            </a:r>
            <a:r>
              <a:rPr lang="en-GB" sz="2200" kern="0" dirty="0">
                <a:effectLst/>
                <a:ea typeface="Times New Roman" panose="02020603050405020304" pitchFamily="18" charset="0"/>
              </a:rPr>
              <a:t> (pp. 248-258).</a:t>
            </a:r>
            <a:r>
              <a:rPr lang="en-CA" sz="2200" dirty="0">
                <a:effectLst/>
              </a:rPr>
              <a:t> </a:t>
            </a:r>
            <a:endParaRPr lang="en-CA" sz="2200" dirty="0">
              <a:solidFill>
                <a:schemeClr val="tx1"/>
              </a:solidFill>
              <a:effectLst/>
              <a:ea typeface="Times New Roman" panose="02020603050405020304" pitchFamily="18" charset="0"/>
              <a:cs typeface="Calibri" panose="020F0502020204030204" pitchFamily="34" charset="0"/>
            </a:endParaRPr>
          </a:p>
          <a:p>
            <a:pPr marL="457200" indent="-457200" algn="just">
              <a:lnSpc>
                <a:spcPct val="114000"/>
              </a:lnSpc>
            </a:pPr>
            <a:r>
              <a:rPr lang="en-CA" sz="2200" dirty="0">
                <a:solidFill>
                  <a:schemeClr val="tx1"/>
                </a:solidFill>
                <a:effectLst/>
                <a:ea typeface="Times New Roman" panose="02020603050405020304" pitchFamily="18" charset="0"/>
                <a:cs typeface="Calibri" panose="020F0502020204030204" pitchFamily="34" charset="0"/>
              </a:rPr>
              <a:t>The Milner York. (n.d.). Accessibility Statement. Retrieved June 17, 2025, from </a:t>
            </a:r>
            <a:r>
              <a:rPr lang="en-CA" sz="2200" u="sng" dirty="0">
                <a:solidFill>
                  <a:schemeClr val="tx1"/>
                </a:solidFill>
                <a:effectLst/>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https://www.themilneryork.com/accessiblity-statement</a:t>
            </a:r>
            <a:r>
              <a:rPr lang="en-CA" sz="2200" dirty="0">
                <a:solidFill>
                  <a:schemeClr val="tx1"/>
                </a:solidFill>
                <a:effectLst/>
                <a:ea typeface="Times New Roman" panose="02020603050405020304" pitchFamily="18" charset="0"/>
                <a:cs typeface="Calibri" panose="020F0502020204030204" pitchFamily="34" charset="0"/>
              </a:rPr>
              <a:t>.</a:t>
            </a:r>
          </a:p>
          <a:p>
            <a:pPr marL="457200" indent="-457200" algn="just">
              <a:lnSpc>
                <a:spcPct val="114000"/>
              </a:lnSpc>
            </a:pPr>
            <a:r>
              <a:rPr lang="en-CA" sz="2200" dirty="0">
                <a:solidFill>
                  <a:schemeClr val="tx1"/>
                </a:solidFill>
                <a:effectLst/>
                <a:cs typeface="Calibri" panose="020F0502020204030204" pitchFamily="34" charset="0"/>
              </a:rPr>
              <a:t>World Health Organization (2011). World report on disability 2012. World Health Organization, Geneva. </a:t>
            </a:r>
            <a:endParaRPr lang="en-CA" sz="2200" dirty="0">
              <a:solidFill>
                <a:schemeClr val="tx1"/>
              </a:solidFill>
              <a:effectLst/>
              <a:ea typeface="Times New Roman" panose="02020603050405020304" pitchFamily="18" charset="0"/>
              <a:cs typeface="Calibri" panose="020F0502020204030204" pitchFamily="34" charset="0"/>
            </a:endParaRPr>
          </a:p>
          <a:p>
            <a:pPr marL="457200" indent="-457200" algn="just">
              <a:lnSpc>
                <a:spcPct val="114000"/>
              </a:lnSpc>
            </a:pPr>
            <a:r>
              <a:rPr lang="en-CA" sz="2200" dirty="0">
                <a:solidFill>
                  <a:schemeClr val="tx1"/>
                </a:solidFill>
                <a:ea typeface="Times New Roman" panose="02020603050405020304" pitchFamily="18" charset="0"/>
                <a:cs typeface="Calibri" panose="020F0502020204030204" pitchFamily="34" charset="0"/>
              </a:rPr>
              <a:t>York St John University. (2023). Work related experiential learning framework. </a:t>
            </a:r>
            <a:r>
              <a:rPr lang="en-CA" sz="2200" dirty="0">
                <a:solidFill>
                  <a:schemeClr val="tx1"/>
                </a:solidFill>
                <a:effectLst/>
                <a:ea typeface="Times New Roman" panose="02020603050405020304" pitchFamily="18" charset="0"/>
                <a:cs typeface="Calibri" panose="020F0502020204030204" pitchFamily="34" charset="0"/>
              </a:rPr>
              <a:t>Retrieved June 17, 2025, from </a:t>
            </a:r>
            <a:r>
              <a:rPr lang="en-CA" sz="2200" u="sng" dirty="0">
                <a:solidFill>
                  <a:schemeClr val="tx1"/>
                </a:solidFill>
                <a:effectLst/>
                <a:ea typeface="Times New Roman" panose="02020603050405020304" pitchFamily="18" charset="0"/>
                <a:cs typeface="Calibri" panose="020F0502020204030204" pitchFamily="34" charset="0"/>
              </a:rPr>
              <a:t>https://</a:t>
            </a:r>
            <a:r>
              <a:rPr lang="en-CA" sz="2200" u="sng" dirty="0" err="1">
                <a:solidFill>
                  <a:schemeClr val="tx1"/>
                </a:solidFill>
                <a:effectLst/>
                <a:ea typeface="Times New Roman" panose="02020603050405020304" pitchFamily="18" charset="0"/>
                <a:cs typeface="Calibri" panose="020F0502020204030204" pitchFamily="34" charset="0"/>
              </a:rPr>
              <a:t>staffroom.yorksj.ac.uk</a:t>
            </a:r>
            <a:r>
              <a:rPr lang="en-CA" sz="2200" u="sng" dirty="0">
                <a:solidFill>
                  <a:schemeClr val="tx1"/>
                </a:solidFill>
                <a:effectLst/>
                <a:ea typeface="Times New Roman" panose="02020603050405020304" pitchFamily="18" charset="0"/>
                <a:cs typeface="Calibri" panose="020F0502020204030204" pitchFamily="34" charset="0"/>
              </a:rPr>
              <a:t>/Content/File/Index/c80cbefb-87ce-4f85-9974-f2622401c78d#/c3f2d07d-084c-4802-badf-eb40ba03647c</a:t>
            </a:r>
            <a:r>
              <a:rPr lang="en-CA" sz="2200" dirty="0">
                <a:solidFill>
                  <a:schemeClr val="tx1"/>
                </a:solidFill>
                <a:effectLst/>
                <a:ea typeface="Times New Roman" panose="02020603050405020304" pitchFamily="18" charset="0"/>
                <a:cs typeface="Calibri" panose="020F0502020204030204" pitchFamily="34" charset="0"/>
              </a:rPr>
              <a:t>.</a:t>
            </a:r>
          </a:p>
          <a:p>
            <a:pPr marL="285750" indent="-285750" algn="just">
              <a:lnSpc>
                <a:spcPct val="114000"/>
              </a:lnSpc>
              <a:buFont typeface="Arial" panose="020B0604020202020204" pitchFamily="34" charset="0"/>
              <a:buChar char="•"/>
            </a:pPr>
            <a:endParaRPr lang="en-US" sz="2200" dirty="0">
              <a:solidFill>
                <a:schemeClr val="tx1"/>
              </a:solidFill>
              <a:cs typeface="Calibri" panose="020F0502020204030204" pitchFamily="34" charset="0"/>
            </a:endParaRPr>
          </a:p>
          <a:p>
            <a:pPr marL="285750" indent="-285750" algn="just">
              <a:lnSpc>
                <a:spcPct val="114000"/>
              </a:lnSpc>
              <a:buFont typeface="Arial" panose="020B0604020202020204" pitchFamily="34" charset="0"/>
              <a:buChar char="•"/>
            </a:pPr>
            <a:endParaRPr lang="en-US" sz="2200" dirty="0">
              <a:solidFill>
                <a:schemeClr val="tx1"/>
              </a:solidFill>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1036313"/>
            <a:ext cx="16200755" cy="272415"/>
          </a:xfrm>
          <a:custGeom>
            <a:avLst/>
            <a:gdLst/>
            <a:ahLst/>
            <a:cxnLst/>
            <a:rect l="l" t="t" r="r" b="b"/>
            <a:pathLst>
              <a:path w="16200755" h="272415">
                <a:moveTo>
                  <a:pt x="16200407" y="0"/>
                </a:moveTo>
                <a:lnTo>
                  <a:pt x="0" y="0"/>
                </a:lnTo>
                <a:lnTo>
                  <a:pt x="0" y="272243"/>
                </a:lnTo>
                <a:lnTo>
                  <a:pt x="16200407" y="272243"/>
                </a:lnTo>
                <a:lnTo>
                  <a:pt x="16200407" y="0"/>
                </a:lnTo>
                <a:close/>
              </a:path>
            </a:pathLst>
          </a:custGeom>
          <a:solidFill>
            <a:srgbClr val="000000"/>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0" y="0"/>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00000"/>
          </a:solidFill>
        </p:spPr>
        <p:txBody>
          <a:bodyPr wrap="square" lIns="0" tIns="0" rIns="0" bIns="0" rtlCol="0"/>
          <a:lstStyle/>
          <a:p>
            <a:endParaRPr/>
          </a:p>
        </p:txBody>
      </p:sp>
      <p:pic>
        <p:nvPicPr>
          <p:cNvPr id="4" name="object 4" descr="Creative Centre"/>
          <p:cNvPicPr/>
          <p:nvPr/>
        </p:nvPicPr>
        <p:blipFill>
          <a:blip r:embed="rId3" cstate="print"/>
          <a:stretch>
            <a:fillRect/>
          </a:stretch>
        </p:blipFill>
        <p:spPr>
          <a:xfrm>
            <a:off x="15714809" y="376951"/>
            <a:ext cx="4389279" cy="4345417"/>
          </a:xfrm>
          <a:prstGeom prst="rect">
            <a:avLst/>
          </a:prstGeom>
        </p:spPr>
      </p:pic>
      <p:pic>
        <p:nvPicPr>
          <p:cNvPr id="5" name="object 5" descr="Students in a lecture"/>
          <p:cNvPicPr/>
          <p:nvPr/>
        </p:nvPicPr>
        <p:blipFill>
          <a:blip r:embed="rId4" cstate="print"/>
          <a:stretch>
            <a:fillRect/>
          </a:stretch>
        </p:blipFill>
        <p:spPr>
          <a:xfrm>
            <a:off x="15714809" y="4816607"/>
            <a:ext cx="4389279" cy="4523422"/>
          </a:xfrm>
          <a:prstGeom prst="rect">
            <a:avLst/>
          </a:prstGeom>
        </p:spPr>
      </p:pic>
      <p:sp>
        <p:nvSpPr>
          <p:cNvPr id="7" name="object 7">
            <a:extLst>
              <a:ext uri="{C183D7F6-B498-43B3-948B-1728B52AA6E4}">
                <adec:decorative xmlns:adec="http://schemas.microsoft.com/office/drawing/2017/decorative" val="1"/>
              </a:ext>
            </a:extLst>
          </p:cNvPr>
          <p:cNvSpPr/>
          <p:nvPr/>
        </p:nvSpPr>
        <p:spPr>
          <a:xfrm>
            <a:off x="15714809" y="9444739"/>
            <a:ext cx="4389755" cy="1864360"/>
          </a:xfrm>
          <a:custGeom>
            <a:avLst/>
            <a:gdLst/>
            <a:ahLst/>
            <a:cxnLst/>
            <a:rect l="l" t="t" r="r" b="b"/>
            <a:pathLst>
              <a:path w="4389755" h="1864359">
                <a:moveTo>
                  <a:pt x="4389279" y="0"/>
                </a:moveTo>
                <a:lnTo>
                  <a:pt x="0" y="0"/>
                </a:lnTo>
                <a:lnTo>
                  <a:pt x="0" y="1863817"/>
                </a:lnTo>
                <a:lnTo>
                  <a:pt x="4389279" y="1863817"/>
                </a:lnTo>
                <a:lnTo>
                  <a:pt x="4389279" y="0"/>
                </a:lnTo>
                <a:close/>
              </a:path>
            </a:pathLst>
          </a:custGeom>
          <a:solidFill>
            <a:srgbClr val="000000"/>
          </a:solidFill>
        </p:spPr>
        <p:txBody>
          <a:bodyPr wrap="square" lIns="0" tIns="0" rIns="0" bIns="0" rtlCol="0"/>
          <a:lstStyle/>
          <a:p>
            <a:endParaRPr/>
          </a:p>
        </p:txBody>
      </p:sp>
      <p:pic>
        <p:nvPicPr>
          <p:cNvPr id="8" name="object 8" descr="York St John University Logo"/>
          <p:cNvPicPr/>
          <p:nvPr/>
        </p:nvPicPr>
        <p:blipFill>
          <a:blip r:embed="rId5" cstate="print"/>
          <a:stretch>
            <a:fillRect/>
          </a:stretch>
        </p:blipFill>
        <p:spPr>
          <a:xfrm>
            <a:off x="16214145" y="9748394"/>
            <a:ext cx="3390619" cy="1183210"/>
          </a:xfrm>
          <a:prstGeom prst="rect">
            <a:avLst/>
          </a:prstGeom>
        </p:spPr>
      </p:pic>
      <p:sp>
        <p:nvSpPr>
          <p:cNvPr id="9" name="Title 8">
            <a:extLst>
              <a:ext uri="{FF2B5EF4-FFF2-40B4-BE49-F238E27FC236}">
                <a16:creationId xmlns:a16="http://schemas.microsoft.com/office/drawing/2014/main" id="{4831135E-E3BD-C4E6-DE40-DC24B7C7CBE6}"/>
              </a:ext>
            </a:extLst>
          </p:cNvPr>
          <p:cNvSpPr>
            <a:spLocks noGrp="1"/>
          </p:cNvSpPr>
          <p:nvPr>
            <p:ph type="title"/>
          </p:nvPr>
        </p:nvSpPr>
        <p:spPr>
          <a:xfrm>
            <a:off x="846440" y="1103264"/>
            <a:ext cx="14152245" cy="2462213"/>
          </a:xfrm>
        </p:spPr>
        <p:txBody>
          <a:bodyPr anchor="ctr"/>
          <a:lstStyle/>
          <a:p>
            <a:pPr algn="ctr"/>
            <a:r>
              <a:rPr kumimoji="0" lang="en-US" sz="8000" b="0" i="0" u="none" strike="noStrike" kern="0" cap="none" spc="0" normalizeH="0" baseline="0" noProof="0" dirty="0">
                <a:ln>
                  <a:noFill/>
                </a:ln>
                <a:solidFill>
                  <a:sysClr val="windowText" lastClr="000000"/>
                </a:solidFill>
                <a:effectLst/>
                <a:uLnTx/>
                <a:uFillTx/>
                <a:latin typeface="+mj-lt"/>
                <a:ea typeface="+mj-ea"/>
                <a:cs typeface="+mj-cs"/>
              </a:rPr>
              <a:t>Why Accessibility Matters in Hospitality &amp; Tourism</a:t>
            </a:r>
            <a:endParaRPr lang="en-US" sz="8000" dirty="0"/>
          </a:p>
        </p:txBody>
      </p:sp>
      <p:sp>
        <p:nvSpPr>
          <p:cNvPr id="10" name="Text Placeholder 9">
            <a:extLst>
              <a:ext uri="{FF2B5EF4-FFF2-40B4-BE49-F238E27FC236}">
                <a16:creationId xmlns:a16="http://schemas.microsoft.com/office/drawing/2014/main" id="{801C6495-4760-3E1A-144C-F6667936BEEC}"/>
              </a:ext>
            </a:extLst>
          </p:cNvPr>
          <p:cNvSpPr>
            <a:spLocks noGrp="1"/>
          </p:cNvSpPr>
          <p:nvPr>
            <p:ph type="body" idx="1"/>
          </p:nvPr>
        </p:nvSpPr>
        <p:spPr>
          <a:xfrm>
            <a:off x="846440" y="4405743"/>
            <a:ext cx="14209804" cy="6401753"/>
          </a:xfrm>
        </p:spPr>
        <p:txBody>
          <a:bodyPr/>
          <a:lstStyle/>
          <a:p>
            <a:pPr marL="285750" indent="-285750" algn="just">
              <a:lnSpc>
                <a:spcPct val="200000"/>
              </a:lnSpc>
              <a:buFont typeface="Arial" panose="020B0604020202020204" pitchFamily="34" charset="0"/>
              <a:buChar char="•"/>
            </a:pPr>
            <a:r>
              <a:rPr lang="en-CA" sz="3200" dirty="0">
                <a:solidFill>
                  <a:srgbClr val="000000"/>
                </a:solidFill>
                <a:effectLst/>
                <a:ea typeface="Times New Roman" panose="02020603050405020304" pitchFamily="18" charset="0"/>
                <a:cs typeface="Calibri" panose="020F0502020204030204" pitchFamily="34" charset="0"/>
              </a:rPr>
              <a:t>Ensures inclusive experiences for people with varying abilities</a:t>
            </a:r>
          </a:p>
          <a:p>
            <a:pPr marL="285750" indent="-285750" algn="just">
              <a:lnSpc>
                <a:spcPct val="200000"/>
              </a:lnSpc>
              <a:buFont typeface="Arial" panose="020B0604020202020204" pitchFamily="34" charset="0"/>
              <a:buChar char="•"/>
            </a:pPr>
            <a:r>
              <a:rPr lang="en-CA" sz="3200" dirty="0">
                <a:solidFill>
                  <a:srgbClr val="000000"/>
                </a:solidFill>
                <a:effectLst/>
                <a:ea typeface="Times New Roman" panose="02020603050405020304" pitchFamily="18" charset="0"/>
                <a:cs typeface="Calibri" panose="020F0502020204030204" pitchFamily="34" charset="0"/>
              </a:rPr>
              <a:t>Addresses physical, sensory, cognitive, and temporal barriers</a:t>
            </a:r>
          </a:p>
          <a:p>
            <a:pPr marL="285750" indent="-285750" algn="just">
              <a:lnSpc>
                <a:spcPct val="200000"/>
              </a:lnSpc>
              <a:buFont typeface="Arial" panose="020B0604020202020204" pitchFamily="34" charset="0"/>
              <a:buChar char="•"/>
            </a:pPr>
            <a:r>
              <a:rPr lang="en-CA" sz="3200" dirty="0">
                <a:solidFill>
                  <a:srgbClr val="000000"/>
                </a:solidFill>
                <a:effectLst/>
                <a:ea typeface="Times New Roman" panose="02020603050405020304" pitchFamily="18" charset="0"/>
                <a:cs typeface="Calibri" panose="020F0502020204030204" pitchFamily="34" charset="0"/>
              </a:rPr>
              <a:t>Focus on independence, dignity, and full participation</a:t>
            </a:r>
          </a:p>
          <a:p>
            <a:pPr marL="285750" indent="-285750" algn="just">
              <a:lnSpc>
                <a:spcPct val="200000"/>
              </a:lnSpc>
              <a:buFont typeface="Arial" panose="020B0604020202020204" pitchFamily="34" charset="0"/>
              <a:buChar char="•"/>
            </a:pPr>
            <a:r>
              <a:rPr lang="en-CA" sz="3200" dirty="0">
                <a:solidFill>
                  <a:srgbClr val="000000"/>
                </a:solidFill>
                <a:effectLst/>
                <a:ea typeface="Times New Roman" panose="02020603050405020304" pitchFamily="18" charset="0"/>
                <a:cs typeface="Calibri" panose="020F0502020204030204" pitchFamily="34" charset="0"/>
              </a:rPr>
              <a:t>Increasing relevance in terms of ageing population and invisible disabilities</a:t>
            </a:r>
          </a:p>
          <a:p>
            <a:pPr marL="285750" indent="-285750" algn="just">
              <a:lnSpc>
                <a:spcPct val="200000"/>
              </a:lnSpc>
              <a:buFont typeface="Arial" panose="020B0604020202020204" pitchFamily="34" charset="0"/>
              <a:buChar char="•"/>
            </a:pPr>
            <a:endParaRPr lang="en-CA" sz="3200" dirty="0">
              <a:solidFill>
                <a:srgbClr val="000000"/>
              </a:solidFill>
              <a:effectLst/>
              <a:ea typeface="Times New Roman" panose="02020603050405020304" pitchFamily="18" charset="0"/>
              <a:cs typeface="Calibri" panose="020F0502020204030204" pitchFamily="34" charset="0"/>
            </a:endParaRPr>
          </a:p>
          <a:p>
            <a:pPr algn="r">
              <a:lnSpc>
                <a:spcPct val="200000"/>
              </a:lnSpc>
            </a:pPr>
            <a:r>
              <a:rPr lang="en-CA" sz="3200" dirty="0">
                <a:solidFill>
                  <a:srgbClr val="000000"/>
                </a:solidFill>
                <a:effectLst/>
                <a:ea typeface="Times New Roman" panose="02020603050405020304" pitchFamily="18" charset="0"/>
                <a:cs typeface="Calibri" panose="020F0502020204030204" pitchFamily="34" charset="0"/>
              </a:rPr>
              <a:t> (</a:t>
            </a:r>
            <a:r>
              <a:rPr lang="en-CA" sz="3200" dirty="0" err="1"/>
              <a:t>Buhalis</a:t>
            </a:r>
            <a:r>
              <a:rPr lang="en-CA" sz="3200" dirty="0"/>
              <a:t> &amp; Darcy, 2011; Lo Bianco, 2021; WHO, 2011)</a:t>
            </a:r>
            <a:endParaRPr lang="en-US" sz="3200" dirty="0"/>
          </a:p>
          <a:p>
            <a:pPr marL="285750" indent="-285750">
              <a:buFont typeface="Arial" panose="020B0604020202020204" pitchFamily="34" charset="0"/>
              <a:buChar char="•"/>
            </a:pP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4389290" y="11036313"/>
            <a:ext cx="15714980" cy="272415"/>
          </a:xfrm>
          <a:custGeom>
            <a:avLst/>
            <a:gdLst/>
            <a:ahLst/>
            <a:cxnLst/>
            <a:rect l="l" t="t" r="r" b="b"/>
            <a:pathLst>
              <a:path w="15714980" h="272415">
                <a:moveTo>
                  <a:pt x="15714798" y="0"/>
                </a:moveTo>
                <a:lnTo>
                  <a:pt x="0" y="0"/>
                </a:lnTo>
                <a:lnTo>
                  <a:pt x="0" y="272243"/>
                </a:lnTo>
                <a:lnTo>
                  <a:pt x="15714798" y="272243"/>
                </a:lnTo>
                <a:lnTo>
                  <a:pt x="15714798" y="0"/>
                </a:lnTo>
                <a:close/>
              </a:path>
            </a:pathLst>
          </a:custGeom>
          <a:solidFill>
            <a:srgbClr val="000000"/>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0" y="0"/>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00000"/>
          </a:solidFill>
        </p:spPr>
        <p:txBody>
          <a:bodyPr wrap="square" lIns="0" tIns="0" rIns="0" bIns="0" rtlCol="0"/>
          <a:lstStyle/>
          <a:p>
            <a:endParaRPr/>
          </a:p>
        </p:txBody>
      </p:sp>
      <p:pic>
        <p:nvPicPr>
          <p:cNvPr id="4" name="object 4" descr="Students walking on campus"/>
          <p:cNvPicPr/>
          <p:nvPr/>
        </p:nvPicPr>
        <p:blipFill>
          <a:blip r:embed="rId3" cstate="print"/>
          <a:stretch>
            <a:fillRect/>
          </a:stretch>
        </p:blipFill>
        <p:spPr>
          <a:xfrm>
            <a:off x="0" y="376951"/>
            <a:ext cx="4389290" cy="4345417"/>
          </a:xfrm>
          <a:prstGeom prst="rect">
            <a:avLst/>
          </a:prstGeom>
        </p:spPr>
      </p:pic>
      <p:pic>
        <p:nvPicPr>
          <p:cNvPr id="5" name="object 5" descr="Cafe 41 in De Grey Building"/>
          <p:cNvPicPr/>
          <p:nvPr/>
        </p:nvPicPr>
        <p:blipFill>
          <a:blip r:embed="rId4" cstate="print"/>
          <a:stretch>
            <a:fillRect/>
          </a:stretch>
        </p:blipFill>
        <p:spPr>
          <a:xfrm>
            <a:off x="0" y="4816607"/>
            <a:ext cx="4389290" cy="4523422"/>
          </a:xfrm>
          <a:prstGeom prst="rect">
            <a:avLst/>
          </a:prstGeom>
        </p:spPr>
      </p:pic>
      <p:sp>
        <p:nvSpPr>
          <p:cNvPr id="7" name="object 7">
            <a:extLst>
              <a:ext uri="{C183D7F6-B498-43B3-948B-1728B52AA6E4}">
                <adec:decorative xmlns:adec="http://schemas.microsoft.com/office/drawing/2017/decorative" val="1"/>
              </a:ext>
            </a:extLst>
          </p:cNvPr>
          <p:cNvSpPr/>
          <p:nvPr/>
        </p:nvSpPr>
        <p:spPr>
          <a:xfrm>
            <a:off x="0" y="9444739"/>
            <a:ext cx="4389755" cy="1864360"/>
          </a:xfrm>
          <a:custGeom>
            <a:avLst/>
            <a:gdLst/>
            <a:ahLst/>
            <a:cxnLst/>
            <a:rect l="l" t="t" r="r" b="b"/>
            <a:pathLst>
              <a:path w="4389755" h="1864359">
                <a:moveTo>
                  <a:pt x="4389290" y="0"/>
                </a:moveTo>
                <a:lnTo>
                  <a:pt x="0" y="0"/>
                </a:lnTo>
                <a:lnTo>
                  <a:pt x="0" y="1863817"/>
                </a:lnTo>
                <a:lnTo>
                  <a:pt x="4389290" y="1863817"/>
                </a:lnTo>
                <a:lnTo>
                  <a:pt x="4389290" y="0"/>
                </a:lnTo>
                <a:close/>
              </a:path>
            </a:pathLst>
          </a:custGeom>
          <a:solidFill>
            <a:srgbClr val="000000"/>
          </a:solidFill>
        </p:spPr>
        <p:txBody>
          <a:bodyPr wrap="square" lIns="0" tIns="0" rIns="0" bIns="0" rtlCol="0"/>
          <a:lstStyle/>
          <a:p>
            <a:endParaRPr/>
          </a:p>
        </p:txBody>
      </p:sp>
      <p:pic>
        <p:nvPicPr>
          <p:cNvPr id="8" name="object 8" descr="York St John University Logo"/>
          <p:cNvPicPr/>
          <p:nvPr/>
        </p:nvPicPr>
        <p:blipFill>
          <a:blip r:embed="rId5" cstate="print"/>
          <a:stretch>
            <a:fillRect/>
          </a:stretch>
        </p:blipFill>
        <p:spPr>
          <a:xfrm>
            <a:off x="471189" y="9785042"/>
            <a:ext cx="3390619" cy="1183210"/>
          </a:xfrm>
          <a:prstGeom prst="rect">
            <a:avLst/>
          </a:prstGeom>
        </p:spPr>
      </p:pic>
      <p:sp>
        <p:nvSpPr>
          <p:cNvPr id="6" name="Title 8">
            <a:extLst>
              <a:ext uri="{FF2B5EF4-FFF2-40B4-BE49-F238E27FC236}">
                <a16:creationId xmlns:a16="http://schemas.microsoft.com/office/drawing/2014/main" id="{460D34D5-E244-C843-DA21-04A49A49A454}"/>
              </a:ext>
            </a:extLst>
          </p:cNvPr>
          <p:cNvSpPr txBox="1">
            <a:spLocks noGrp="1"/>
          </p:cNvSpPr>
          <p:nvPr>
            <p:ph type="title" idx="4294967295"/>
          </p:nvPr>
        </p:nvSpPr>
        <p:spPr>
          <a:xfrm>
            <a:off x="5170657" y="1433594"/>
            <a:ext cx="14152245" cy="12311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a:latin typeface="+mj-lt"/>
                <a:ea typeface="+mj-ea"/>
                <a:cs typeface="+mj-cs"/>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ysClr val="windowText" lastClr="000000"/>
                </a:solidFill>
                <a:effectLst/>
                <a:uLnTx/>
                <a:uFillTx/>
                <a:latin typeface="+mj-lt"/>
                <a:ea typeface="+mj-ea"/>
                <a:cs typeface="+mj-cs"/>
              </a:rPr>
              <a:t>Work-Related Experiential Learning (WREL) at </a:t>
            </a:r>
            <a:r>
              <a:rPr lang="en-US" sz="8000" dirty="0"/>
              <a:t>YSJ</a:t>
            </a:r>
            <a:endParaRPr kumimoji="0" lang="en-US" sz="8000" b="0" i="0" u="none" strike="noStrike" kern="0" cap="none" spc="0" normalizeH="0" baseline="0" noProof="0" dirty="0">
              <a:ln>
                <a:noFill/>
              </a:ln>
              <a:solidFill>
                <a:sysClr val="windowText" lastClr="000000"/>
              </a:solidFill>
              <a:effectLst/>
              <a:uLnTx/>
              <a:uFillTx/>
              <a:latin typeface="+mj-lt"/>
              <a:ea typeface="+mj-ea"/>
              <a:cs typeface="+mj-cs"/>
            </a:endParaRPr>
          </a:p>
        </p:txBody>
      </p:sp>
      <p:sp>
        <p:nvSpPr>
          <p:cNvPr id="9" name="Text Placeholder 9">
            <a:extLst>
              <a:ext uri="{FF2B5EF4-FFF2-40B4-BE49-F238E27FC236}">
                <a16:creationId xmlns:a16="http://schemas.microsoft.com/office/drawing/2014/main" id="{6AB43C98-E04F-386C-946C-724F648D11E0}"/>
              </a:ext>
            </a:extLst>
          </p:cNvPr>
          <p:cNvSpPr txBox="1">
            <a:spLocks/>
          </p:cNvSpPr>
          <p:nvPr/>
        </p:nvSpPr>
        <p:spPr>
          <a:xfrm>
            <a:off x="4860479" y="3902075"/>
            <a:ext cx="14933442" cy="684729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ct val="200000"/>
              </a:lnSpc>
              <a:buFont typeface="Arial" panose="020B0604020202020204" pitchFamily="34" charset="0"/>
              <a:buChar char="•"/>
            </a:pPr>
            <a:endParaRPr lang="en-CA" sz="3200" dirty="0"/>
          </a:p>
          <a:p>
            <a:pPr marL="285750" indent="-285750">
              <a:lnSpc>
                <a:spcPct val="200000"/>
              </a:lnSpc>
              <a:buFont typeface="Arial" panose="020B0604020202020204" pitchFamily="34" charset="0"/>
              <a:buChar char="•"/>
            </a:pPr>
            <a:r>
              <a:rPr lang="en-CA" sz="3200" dirty="0"/>
              <a:t>Authentically grounded in hospitality contexts (e.g. site visits, field trips guest speakers)</a:t>
            </a:r>
          </a:p>
          <a:p>
            <a:pPr marL="285750" indent="-285750">
              <a:lnSpc>
                <a:spcPct val="200000"/>
              </a:lnSpc>
              <a:buFont typeface="Arial" panose="020B0604020202020204" pitchFamily="34" charset="0"/>
              <a:buChar char="•"/>
            </a:pPr>
            <a:r>
              <a:rPr lang="en-CA" sz="3200" dirty="0"/>
              <a:t>Externally driven: collaboration with The Milner York</a:t>
            </a:r>
          </a:p>
          <a:p>
            <a:pPr marL="285750" indent="-285750">
              <a:lnSpc>
                <a:spcPct val="200000"/>
              </a:lnSpc>
              <a:buFont typeface="Arial" panose="020B0604020202020204" pitchFamily="34" charset="0"/>
              <a:buChar char="•"/>
            </a:pPr>
            <a:r>
              <a:rPr lang="en-CA" sz="3200" dirty="0"/>
              <a:t>Encourages critical reflection in students’ work</a:t>
            </a:r>
          </a:p>
          <a:p>
            <a:pPr marL="285750" indent="-285750">
              <a:lnSpc>
                <a:spcPct val="200000"/>
              </a:lnSpc>
              <a:buFont typeface="Arial" panose="020B0604020202020204" pitchFamily="34" charset="0"/>
              <a:buChar char="•"/>
            </a:pPr>
            <a:r>
              <a:rPr lang="en-CA" sz="3200" dirty="0"/>
              <a:t>Supports future employability and inclusive values</a:t>
            </a:r>
          </a:p>
          <a:p>
            <a:pPr algn="r">
              <a:lnSpc>
                <a:spcPct val="200000"/>
              </a:lnSpc>
            </a:pPr>
            <a:r>
              <a:rPr lang="en-CA" sz="3200" dirty="0"/>
              <a:t>(York St John University, 2023)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00000"/>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0" y="3015615"/>
            <a:ext cx="20104100" cy="272415"/>
          </a:xfrm>
          <a:custGeom>
            <a:avLst/>
            <a:gdLst/>
            <a:ahLst/>
            <a:cxnLst/>
            <a:rect l="l" t="t" r="r" b="b"/>
            <a:pathLst>
              <a:path w="20104100" h="272414">
                <a:moveTo>
                  <a:pt x="20104099" y="0"/>
                </a:moveTo>
                <a:lnTo>
                  <a:pt x="0" y="0"/>
                </a:lnTo>
                <a:lnTo>
                  <a:pt x="0" y="272243"/>
                </a:lnTo>
                <a:lnTo>
                  <a:pt x="20104099" y="272243"/>
                </a:lnTo>
                <a:lnTo>
                  <a:pt x="20104099" y="0"/>
                </a:lnTo>
                <a:close/>
              </a:path>
            </a:pathLst>
          </a:custGeom>
          <a:solidFill>
            <a:srgbClr val="000000"/>
          </a:solidFill>
        </p:spPr>
        <p:txBody>
          <a:bodyPr wrap="square" lIns="0" tIns="0" rIns="0" bIns="0" rtlCol="0"/>
          <a:lstStyle/>
          <a:p>
            <a:endParaRPr/>
          </a:p>
        </p:txBody>
      </p:sp>
      <p:pic>
        <p:nvPicPr>
          <p:cNvPr id="5" name="object 5" descr="De Grey Building"/>
          <p:cNvPicPr/>
          <p:nvPr/>
        </p:nvPicPr>
        <p:blipFill>
          <a:blip r:embed="rId3" cstate="print"/>
          <a:stretch>
            <a:fillRect/>
          </a:stretch>
        </p:blipFill>
        <p:spPr>
          <a:xfrm>
            <a:off x="5054098" y="0"/>
            <a:ext cx="9995901" cy="3015614"/>
          </a:xfrm>
          <a:prstGeom prst="rect">
            <a:avLst/>
          </a:prstGeom>
        </p:spPr>
      </p:pic>
      <p:pic>
        <p:nvPicPr>
          <p:cNvPr id="6" name="object 6" descr="Students viewing an exhibit"/>
          <p:cNvPicPr/>
          <p:nvPr/>
        </p:nvPicPr>
        <p:blipFill>
          <a:blip r:embed="rId4" cstate="print"/>
          <a:stretch>
            <a:fillRect/>
          </a:stretch>
        </p:blipFill>
        <p:spPr>
          <a:xfrm>
            <a:off x="0" y="0"/>
            <a:ext cx="4941797" cy="3015614"/>
          </a:xfrm>
          <a:prstGeom prst="rect">
            <a:avLst/>
          </a:prstGeom>
        </p:spPr>
      </p:pic>
      <p:pic>
        <p:nvPicPr>
          <p:cNvPr id="7" name="object 7" descr="Student sat on campus"/>
          <p:cNvPicPr/>
          <p:nvPr/>
        </p:nvPicPr>
        <p:blipFill>
          <a:blip r:embed="rId5" cstate="print"/>
          <a:stretch>
            <a:fillRect/>
          </a:stretch>
        </p:blipFill>
        <p:spPr>
          <a:xfrm>
            <a:off x="15162296" y="0"/>
            <a:ext cx="4941793" cy="3015614"/>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15714809" y="9444739"/>
            <a:ext cx="4389755" cy="1864360"/>
          </a:xfrm>
          <a:custGeom>
            <a:avLst/>
            <a:gdLst/>
            <a:ahLst/>
            <a:cxnLst/>
            <a:rect l="l" t="t" r="r" b="b"/>
            <a:pathLst>
              <a:path w="4389755" h="1864359">
                <a:moveTo>
                  <a:pt x="4389279" y="0"/>
                </a:moveTo>
                <a:lnTo>
                  <a:pt x="0" y="0"/>
                </a:lnTo>
                <a:lnTo>
                  <a:pt x="0" y="1863817"/>
                </a:lnTo>
                <a:lnTo>
                  <a:pt x="4389279" y="1863817"/>
                </a:lnTo>
                <a:lnTo>
                  <a:pt x="4389279" y="0"/>
                </a:lnTo>
                <a:close/>
              </a:path>
            </a:pathLst>
          </a:custGeom>
          <a:solidFill>
            <a:srgbClr val="000000"/>
          </a:solidFill>
        </p:spPr>
        <p:txBody>
          <a:bodyPr wrap="square" lIns="0" tIns="0" rIns="0" bIns="0" rtlCol="0"/>
          <a:lstStyle/>
          <a:p>
            <a:endParaRPr/>
          </a:p>
        </p:txBody>
      </p:sp>
      <p:pic>
        <p:nvPicPr>
          <p:cNvPr id="10" name="object 10" descr="York St John University Logo"/>
          <p:cNvPicPr/>
          <p:nvPr/>
        </p:nvPicPr>
        <p:blipFill>
          <a:blip r:embed="rId6" cstate="print"/>
          <a:stretch>
            <a:fillRect/>
          </a:stretch>
        </p:blipFill>
        <p:spPr>
          <a:xfrm>
            <a:off x="16214145" y="9748394"/>
            <a:ext cx="3390619" cy="1183210"/>
          </a:xfrm>
          <a:prstGeom prst="rect">
            <a:avLst/>
          </a:prstGeom>
        </p:spPr>
      </p:pic>
      <p:sp>
        <p:nvSpPr>
          <p:cNvPr id="3" name="Title 8">
            <a:extLst>
              <a:ext uri="{FF2B5EF4-FFF2-40B4-BE49-F238E27FC236}">
                <a16:creationId xmlns:a16="http://schemas.microsoft.com/office/drawing/2014/main" id="{AC91E36D-6EBA-DE81-0B82-723A3142F409}"/>
              </a:ext>
            </a:extLst>
          </p:cNvPr>
          <p:cNvSpPr txBox="1">
            <a:spLocks noGrp="1"/>
          </p:cNvSpPr>
          <p:nvPr>
            <p:ph type="title" idx="4294967295"/>
          </p:nvPr>
        </p:nvSpPr>
        <p:spPr>
          <a:xfrm>
            <a:off x="1005205" y="3692881"/>
            <a:ext cx="11606855" cy="12311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a:latin typeface="+mj-lt"/>
                <a:ea typeface="+mj-ea"/>
                <a:cs typeface="+mj-cs"/>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ysClr val="windowText" lastClr="000000"/>
                </a:solidFill>
                <a:effectLst/>
                <a:uLnTx/>
                <a:uFillTx/>
                <a:latin typeface="+mj-lt"/>
                <a:ea typeface="+mj-ea"/>
                <a:cs typeface="+mj-cs"/>
              </a:rPr>
              <a:t>The Milner York</a:t>
            </a:r>
          </a:p>
        </p:txBody>
      </p:sp>
      <p:sp>
        <p:nvSpPr>
          <p:cNvPr id="8" name="Text Placeholder 9">
            <a:extLst>
              <a:ext uri="{FF2B5EF4-FFF2-40B4-BE49-F238E27FC236}">
                <a16:creationId xmlns:a16="http://schemas.microsoft.com/office/drawing/2014/main" id="{7939FF4E-91B4-7126-6122-2CCCA7A4BDD7}"/>
              </a:ext>
            </a:extLst>
          </p:cNvPr>
          <p:cNvSpPr txBox="1">
            <a:spLocks/>
          </p:cNvSpPr>
          <p:nvPr/>
        </p:nvSpPr>
        <p:spPr>
          <a:xfrm>
            <a:off x="648547" y="4923987"/>
            <a:ext cx="11713845" cy="570710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ct val="200000"/>
              </a:lnSpc>
              <a:buFont typeface="Arial" panose="020B0604020202020204" pitchFamily="34" charset="0"/>
              <a:buChar char="•"/>
            </a:pPr>
            <a:r>
              <a:rPr lang="en-US" sz="2800" dirty="0"/>
              <a:t>Boutique heritage hotel near York Railway Station</a:t>
            </a:r>
          </a:p>
          <a:p>
            <a:pPr marL="285750" indent="-285750">
              <a:lnSpc>
                <a:spcPct val="200000"/>
              </a:lnSpc>
              <a:buFont typeface="Arial" panose="020B0604020202020204" pitchFamily="34" charset="0"/>
              <a:buChar char="•"/>
            </a:pPr>
            <a:r>
              <a:rPr lang="en-US" sz="2800" dirty="0"/>
              <a:t>Accessibility positioned as a core value by offering services for guests with physical, sensory, and hidden disabilities</a:t>
            </a:r>
          </a:p>
          <a:p>
            <a:pPr marL="285750" indent="-285750">
              <a:lnSpc>
                <a:spcPct val="200000"/>
              </a:lnSpc>
              <a:buFont typeface="Arial" panose="020B0604020202020204" pitchFamily="34" charset="0"/>
              <a:buChar char="•"/>
            </a:pPr>
            <a:r>
              <a:rPr lang="en-US" sz="2800" dirty="0"/>
              <a:t>Features drawn from their Accessibility Statement (The Milner York, n.d.)</a:t>
            </a:r>
          </a:p>
          <a:p>
            <a:pPr marL="742950" lvl="1" indent="-285750">
              <a:lnSpc>
                <a:spcPct val="200000"/>
              </a:lnSpc>
              <a:buFont typeface="Arial" panose="020B0604020202020204" pitchFamily="34" charset="0"/>
              <a:buChar char="•"/>
            </a:pPr>
            <a:r>
              <a:rPr lang="en-US" sz="2800" dirty="0"/>
              <a:t>Accessible ensuite rooms &amp; adjoining </a:t>
            </a:r>
            <a:r>
              <a:rPr lang="en-US" sz="2800" dirty="0" err="1"/>
              <a:t>carer</a:t>
            </a:r>
            <a:r>
              <a:rPr lang="en-US" sz="2800" dirty="0"/>
              <a:t> rooms</a:t>
            </a:r>
          </a:p>
          <a:p>
            <a:pPr marL="742950" lvl="1" indent="-285750">
              <a:lnSpc>
                <a:spcPct val="200000"/>
              </a:lnSpc>
              <a:buFont typeface="Arial" panose="020B0604020202020204" pitchFamily="34" charset="0"/>
              <a:buChar char="•"/>
            </a:pPr>
            <a:r>
              <a:rPr lang="en-US" sz="2800" dirty="0"/>
              <a:t>Pullcord alarms, dropdown rails, visual alarms in public areas</a:t>
            </a:r>
          </a:p>
          <a:p>
            <a:pPr marL="742950" lvl="1" indent="-285750">
              <a:lnSpc>
                <a:spcPct val="200000"/>
              </a:lnSpc>
              <a:buFont typeface="Arial" panose="020B0604020202020204" pitchFamily="34" charset="0"/>
              <a:buChar char="•"/>
            </a:pPr>
            <a:r>
              <a:rPr lang="en-US" sz="2800" dirty="0"/>
              <a:t>Assistive tech: vibrating pillows for hearing-impaired guests </a:t>
            </a:r>
          </a:p>
        </p:txBody>
      </p:sp>
      <p:pic>
        <p:nvPicPr>
          <p:cNvPr id="12" name="Picture 11">
            <a:extLst>
              <a:ext uri="{FF2B5EF4-FFF2-40B4-BE49-F238E27FC236}">
                <a16:creationId xmlns:a16="http://schemas.microsoft.com/office/drawing/2014/main" id="{D1E0576A-81F3-8110-60E3-2380C47C114A}"/>
              </a:ext>
            </a:extLst>
          </p:cNvPr>
          <p:cNvPicPr>
            <a:picLocks noChangeAspect="1"/>
          </p:cNvPicPr>
          <p:nvPr/>
        </p:nvPicPr>
        <p:blipFill>
          <a:blip r:embed="rId7"/>
          <a:stretch>
            <a:fillRect/>
          </a:stretch>
        </p:blipFill>
        <p:spPr>
          <a:xfrm>
            <a:off x="12612060" y="4254020"/>
            <a:ext cx="7204169" cy="42247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1036313"/>
            <a:ext cx="16200755" cy="272415"/>
          </a:xfrm>
          <a:custGeom>
            <a:avLst/>
            <a:gdLst/>
            <a:ahLst/>
            <a:cxnLst/>
            <a:rect l="l" t="t" r="r" b="b"/>
            <a:pathLst>
              <a:path w="16200755" h="272415">
                <a:moveTo>
                  <a:pt x="16200407" y="0"/>
                </a:moveTo>
                <a:lnTo>
                  <a:pt x="0" y="0"/>
                </a:lnTo>
                <a:lnTo>
                  <a:pt x="0" y="272243"/>
                </a:lnTo>
                <a:lnTo>
                  <a:pt x="16200407" y="272243"/>
                </a:lnTo>
                <a:lnTo>
                  <a:pt x="16200407" y="0"/>
                </a:lnTo>
                <a:close/>
              </a:path>
            </a:pathLst>
          </a:custGeom>
          <a:solidFill>
            <a:srgbClr val="000000"/>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0" y="0"/>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00000"/>
          </a:solidFill>
        </p:spPr>
        <p:txBody>
          <a:bodyPr wrap="square" lIns="0" tIns="0" rIns="0" bIns="0" rtlCol="0"/>
          <a:lstStyle/>
          <a:p>
            <a:endParaRPr/>
          </a:p>
        </p:txBody>
      </p:sp>
      <p:pic>
        <p:nvPicPr>
          <p:cNvPr id="4" name="object 4" descr="Student sat in the Creative Centre"/>
          <p:cNvPicPr/>
          <p:nvPr/>
        </p:nvPicPr>
        <p:blipFill>
          <a:blip r:embed="rId3" cstate="print"/>
          <a:stretch>
            <a:fillRect/>
          </a:stretch>
        </p:blipFill>
        <p:spPr>
          <a:xfrm>
            <a:off x="15714809" y="376951"/>
            <a:ext cx="4389279" cy="8963076"/>
          </a:xfrm>
          <a:prstGeom prst="rect">
            <a:avLst/>
          </a:prstGeom>
        </p:spPr>
      </p:pic>
      <p:sp>
        <p:nvSpPr>
          <p:cNvPr id="6" name="object 6">
            <a:extLst>
              <a:ext uri="{C183D7F6-B498-43B3-948B-1728B52AA6E4}">
                <adec:decorative xmlns:adec="http://schemas.microsoft.com/office/drawing/2017/decorative" val="1"/>
              </a:ext>
            </a:extLst>
          </p:cNvPr>
          <p:cNvSpPr/>
          <p:nvPr/>
        </p:nvSpPr>
        <p:spPr>
          <a:xfrm>
            <a:off x="15714809" y="9444739"/>
            <a:ext cx="4389755" cy="1864360"/>
          </a:xfrm>
          <a:custGeom>
            <a:avLst/>
            <a:gdLst/>
            <a:ahLst/>
            <a:cxnLst/>
            <a:rect l="l" t="t" r="r" b="b"/>
            <a:pathLst>
              <a:path w="4389755" h="1864359">
                <a:moveTo>
                  <a:pt x="4389279" y="0"/>
                </a:moveTo>
                <a:lnTo>
                  <a:pt x="0" y="0"/>
                </a:lnTo>
                <a:lnTo>
                  <a:pt x="0" y="1863817"/>
                </a:lnTo>
                <a:lnTo>
                  <a:pt x="4389279" y="1863817"/>
                </a:lnTo>
                <a:lnTo>
                  <a:pt x="4389279" y="0"/>
                </a:lnTo>
                <a:close/>
              </a:path>
            </a:pathLst>
          </a:custGeom>
          <a:solidFill>
            <a:srgbClr val="000000"/>
          </a:solidFill>
        </p:spPr>
        <p:txBody>
          <a:bodyPr wrap="square" lIns="0" tIns="0" rIns="0" bIns="0" rtlCol="0"/>
          <a:lstStyle/>
          <a:p>
            <a:endParaRPr/>
          </a:p>
        </p:txBody>
      </p:sp>
      <p:sp>
        <p:nvSpPr>
          <p:cNvPr id="5" name="Title 8">
            <a:extLst>
              <a:ext uri="{FF2B5EF4-FFF2-40B4-BE49-F238E27FC236}">
                <a16:creationId xmlns:a16="http://schemas.microsoft.com/office/drawing/2014/main" id="{7C9B1B2F-BC14-33EB-179B-6B32611ACB0F}"/>
              </a:ext>
            </a:extLst>
          </p:cNvPr>
          <p:cNvSpPr txBox="1">
            <a:spLocks noGrp="1"/>
          </p:cNvSpPr>
          <p:nvPr>
            <p:ph type="title" idx="4294967295"/>
          </p:nvPr>
        </p:nvSpPr>
        <p:spPr>
          <a:xfrm>
            <a:off x="0" y="1203795"/>
            <a:ext cx="15714809" cy="12311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a:latin typeface="+mj-lt"/>
                <a:ea typeface="+mj-ea"/>
                <a:cs typeface="+mj-cs"/>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0" b="0" i="0" u="none" strike="noStrike" kern="0" cap="none" spc="0" normalizeH="0" baseline="0" noProof="0" dirty="0">
                <a:ln>
                  <a:noFill/>
                </a:ln>
                <a:solidFill>
                  <a:sysClr val="windowText" lastClr="000000"/>
                </a:solidFill>
                <a:effectLst/>
                <a:uLnTx/>
                <a:uFillTx/>
                <a:latin typeface="+mj-lt"/>
                <a:ea typeface="+mj-ea"/>
                <a:cs typeface="+mj-cs"/>
              </a:rPr>
              <a:t>Student Assignment </a:t>
            </a:r>
            <a:r>
              <a:rPr lang="en-US" sz="7000" dirty="0"/>
              <a:t>-</a:t>
            </a:r>
            <a:r>
              <a:rPr kumimoji="0" lang="en-US" sz="7000" b="0" i="0" u="none" strike="noStrike" kern="0" cap="none" spc="0" normalizeH="0" baseline="0" noProof="0" dirty="0">
                <a:ln>
                  <a:noFill/>
                </a:ln>
                <a:solidFill>
                  <a:sysClr val="windowText" lastClr="000000"/>
                </a:solidFill>
                <a:effectLst/>
                <a:uLnTx/>
                <a:uFillTx/>
                <a:latin typeface="+mj-lt"/>
                <a:ea typeface="+mj-ea"/>
                <a:cs typeface="+mj-cs"/>
              </a:rPr>
              <a:t> Designing Customer Profile &amp; Mapping the Customer Journey</a:t>
            </a:r>
          </a:p>
        </p:txBody>
      </p:sp>
      <p:pic>
        <p:nvPicPr>
          <p:cNvPr id="1026" name="Picture 2" descr="What is the hotel customer journey? | Little Hotelier">
            <a:extLst>
              <a:ext uri="{FF2B5EF4-FFF2-40B4-BE49-F238E27FC236}">
                <a16:creationId xmlns:a16="http://schemas.microsoft.com/office/drawing/2014/main" id="{19ECFD5C-AAFE-8C6A-1736-33E4BCF46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5850" y="3448305"/>
            <a:ext cx="9474305" cy="710572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79B9734-3ABA-D133-07C0-E4FD60331D28}"/>
              </a:ext>
            </a:extLst>
          </p:cNvPr>
          <p:cNvSpPr txBox="1"/>
          <p:nvPr/>
        </p:nvSpPr>
        <p:spPr>
          <a:xfrm>
            <a:off x="5085129" y="10658746"/>
            <a:ext cx="10636245" cy="369332"/>
          </a:xfrm>
          <a:prstGeom prst="rect">
            <a:avLst/>
          </a:prstGeom>
          <a:noFill/>
        </p:spPr>
        <p:txBody>
          <a:bodyPr wrap="none" rtlCol="0">
            <a:spAutoFit/>
          </a:bodyPr>
          <a:lstStyle/>
          <a:p>
            <a:r>
              <a:rPr lang="en-US" dirty="0"/>
              <a:t>Source: https://</a:t>
            </a:r>
            <a:r>
              <a:rPr lang="en-US" dirty="0" err="1"/>
              <a:t>www.littlehotelier.com</a:t>
            </a:r>
            <a:r>
              <a:rPr lang="en-US" dirty="0"/>
              <a:t>/blog/get-more-bookings/what-is-customer-journey-hotel-industry/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4389290" y="11036313"/>
            <a:ext cx="15714980" cy="272415"/>
          </a:xfrm>
          <a:custGeom>
            <a:avLst/>
            <a:gdLst/>
            <a:ahLst/>
            <a:cxnLst/>
            <a:rect l="l" t="t" r="r" b="b"/>
            <a:pathLst>
              <a:path w="15714980" h="272415">
                <a:moveTo>
                  <a:pt x="15714798" y="0"/>
                </a:moveTo>
                <a:lnTo>
                  <a:pt x="0" y="0"/>
                </a:lnTo>
                <a:lnTo>
                  <a:pt x="0" y="272243"/>
                </a:lnTo>
                <a:lnTo>
                  <a:pt x="15714798" y="272243"/>
                </a:lnTo>
                <a:lnTo>
                  <a:pt x="15714798" y="0"/>
                </a:lnTo>
                <a:close/>
              </a:path>
            </a:pathLst>
          </a:custGeom>
          <a:solidFill>
            <a:srgbClr val="000000"/>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0" y="0"/>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00000"/>
          </a:solidFill>
        </p:spPr>
        <p:txBody>
          <a:bodyPr wrap="square" lIns="0" tIns="0" rIns="0" bIns="0" rtlCol="0"/>
          <a:lstStyle/>
          <a:p>
            <a:endParaRPr/>
          </a:p>
        </p:txBody>
      </p:sp>
      <p:pic>
        <p:nvPicPr>
          <p:cNvPr id="4" name="object 4" descr="Students walking outside"/>
          <p:cNvPicPr/>
          <p:nvPr/>
        </p:nvPicPr>
        <p:blipFill>
          <a:blip r:embed="rId3" cstate="print"/>
          <a:stretch>
            <a:fillRect/>
          </a:stretch>
        </p:blipFill>
        <p:spPr>
          <a:xfrm>
            <a:off x="0" y="376951"/>
            <a:ext cx="4389290" cy="8963077"/>
          </a:xfrm>
          <a:prstGeom prst="rect">
            <a:avLst/>
          </a:prstGeom>
        </p:spPr>
      </p:pic>
      <p:sp>
        <p:nvSpPr>
          <p:cNvPr id="6" name="object 6">
            <a:extLst>
              <a:ext uri="{C183D7F6-B498-43B3-948B-1728B52AA6E4}">
                <adec:decorative xmlns:adec="http://schemas.microsoft.com/office/drawing/2017/decorative" val="1"/>
              </a:ext>
            </a:extLst>
          </p:cNvPr>
          <p:cNvSpPr/>
          <p:nvPr/>
        </p:nvSpPr>
        <p:spPr>
          <a:xfrm>
            <a:off x="0" y="9444739"/>
            <a:ext cx="4389755" cy="1864360"/>
          </a:xfrm>
          <a:custGeom>
            <a:avLst/>
            <a:gdLst/>
            <a:ahLst/>
            <a:cxnLst/>
            <a:rect l="l" t="t" r="r" b="b"/>
            <a:pathLst>
              <a:path w="4389755" h="1864359">
                <a:moveTo>
                  <a:pt x="4389290" y="0"/>
                </a:moveTo>
                <a:lnTo>
                  <a:pt x="0" y="0"/>
                </a:lnTo>
                <a:lnTo>
                  <a:pt x="0" y="1863817"/>
                </a:lnTo>
                <a:lnTo>
                  <a:pt x="4389290" y="1863817"/>
                </a:lnTo>
                <a:lnTo>
                  <a:pt x="4389290" y="0"/>
                </a:lnTo>
                <a:close/>
              </a:path>
            </a:pathLst>
          </a:custGeom>
          <a:solidFill>
            <a:srgbClr val="000000"/>
          </a:solidFill>
        </p:spPr>
        <p:txBody>
          <a:bodyPr wrap="square" lIns="0" tIns="0" rIns="0" bIns="0" rtlCol="0"/>
          <a:lstStyle/>
          <a:p>
            <a:endParaRPr/>
          </a:p>
        </p:txBody>
      </p:sp>
      <p:pic>
        <p:nvPicPr>
          <p:cNvPr id="7" name="object 7" descr="York St John University Logo"/>
          <p:cNvPicPr/>
          <p:nvPr/>
        </p:nvPicPr>
        <p:blipFill>
          <a:blip r:embed="rId4" cstate="print"/>
          <a:stretch>
            <a:fillRect/>
          </a:stretch>
        </p:blipFill>
        <p:spPr>
          <a:xfrm>
            <a:off x="471189" y="9785042"/>
            <a:ext cx="3390619" cy="1183210"/>
          </a:xfrm>
          <a:prstGeom prst="rect">
            <a:avLst/>
          </a:prstGeom>
        </p:spPr>
      </p:pic>
      <p:sp>
        <p:nvSpPr>
          <p:cNvPr id="5" name="Title 8">
            <a:extLst>
              <a:ext uri="{FF2B5EF4-FFF2-40B4-BE49-F238E27FC236}">
                <a16:creationId xmlns:a16="http://schemas.microsoft.com/office/drawing/2014/main" id="{7CD3160B-E9A4-9B2C-E5ED-CE0E5230AE7C}"/>
              </a:ext>
            </a:extLst>
          </p:cNvPr>
          <p:cNvSpPr txBox="1">
            <a:spLocks noGrp="1"/>
          </p:cNvSpPr>
          <p:nvPr>
            <p:ph type="title" idx="4294967295"/>
          </p:nvPr>
        </p:nvSpPr>
        <p:spPr>
          <a:xfrm>
            <a:off x="5141645" y="864156"/>
            <a:ext cx="14152245" cy="12311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a:latin typeface="+mj-lt"/>
                <a:ea typeface="+mj-ea"/>
                <a:cs typeface="+mj-cs"/>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lang="en-CA" sz="8000" dirty="0"/>
              <a:t>Showcase of Student Works</a:t>
            </a:r>
            <a:endParaRPr kumimoji="0" lang="en-US" sz="8000" b="0" i="0" u="none" strike="noStrike" kern="0" cap="none" spc="0" normalizeH="0" baseline="0" noProof="0" dirty="0">
              <a:ln>
                <a:noFill/>
              </a:ln>
              <a:solidFill>
                <a:sysClr val="windowText" lastClr="000000"/>
              </a:solidFill>
              <a:effectLst/>
              <a:uLnTx/>
              <a:uFillTx/>
              <a:latin typeface="+mj-lt"/>
              <a:ea typeface="+mj-ea"/>
              <a:cs typeface="+mj-cs"/>
            </a:endParaRPr>
          </a:p>
        </p:txBody>
      </p:sp>
      <p:sp>
        <p:nvSpPr>
          <p:cNvPr id="9" name="Rectangle: Rounded Corners 4">
            <a:extLst>
              <a:ext uri="{FF2B5EF4-FFF2-40B4-BE49-F238E27FC236}">
                <a16:creationId xmlns:a16="http://schemas.microsoft.com/office/drawing/2014/main" id="{02DC62C2-2958-DB1A-1EB1-FAB24CC1EFE9}"/>
              </a:ext>
            </a:extLst>
          </p:cNvPr>
          <p:cNvSpPr/>
          <p:nvPr/>
        </p:nvSpPr>
        <p:spPr>
          <a:xfrm>
            <a:off x="4946650" y="3063875"/>
            <a:ext cx="7086600" cy="2971800"/>
          </a:xfrm>
          <a:prstGeom prst="roundRect">
            <a:avLst/>
          </a:prstGeom>
          <a:ln>
            <a:solidFill>
              <a:srgbClr val="F781BA"/>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b="1" dirty="0"/>
              <a:t>Customer Profile: </a:t>
            </a:r>
          </a:p>
          <a:p>
            <a:r>
              <a:rPr lang="en-US" sz="2400" dirty="0"/>
              <a:t>Sarah Middleton (55) and her daughter Kate Bennet (28) are celebrating mother's day. </a:t>
            </a:r>
          </a:p>
          <a:p>
            <a:endParaRPr lang="en-US" sz="2400" dirty="0"/>
          </a:p>
          <a:p>
            <a:r>
              <a:rPr lang="en-US" sz="2400" dirty="0"/>
              <a:t>They desire a relaxing weekend full of pampering and require an accessible room as Sarah uses a wheelchair.  </a:t>
            </a:r>
          </a:p>
          <a:p>
            <a:endParaRPr lang="en-US" sz="2400" dirty="0"/>
          </a:p>
          <a:p>
            <a:r>
              <a:rPr lang="en-US" sz="2400" dirty="0"/>
              <a:t>   </a:t>
            </a:r>
          </a:p>
          <a:p>
            <a:endParaRPr lang="en-US" sz="2400" dirty="0"/>
          </a:p>
          <a:p>
            <a:endParaRPr lang="en-US" sz="2400" dirty="0"/>
          </a:p>
          <a:p>
            <a:endParaRPr lang="en-US" sz="2400" dirty="0"/>
          </a:p>
        </p:txBody>
      </p:sp>
      <p:sp>
        <p:nvSpPr>
          <p:cNvPr id="13" name="Rectangle: Rounded Corners 4">
            <a:extLst>
              <a:ext uri="{FF2B5EF4-FFF2-40B4-BE49-F238E27FC236}">
                <a16:creationId xmlns:a16="http://schemas.microsoft.com/office/drawing/2014/main" id="{91F1681D-6A46-3F76-96B2-94981B1DAAC7}"/>
              </a:ext>
            </a:extLst>
          </p:cNvPr>
          <p:cNvSpPr/>
          <p:nvPr/>
        </p:nvSpPr>
        <p:spPr>
          <a:xfrm>
            <a:off x="4946650" y="7407275"/>
            <a:ext cx="7086600" cy="3200400"/>
          </a:xfrm>
          <a:prstGeom prst="roundRect">
            <a:avLst/>
          </a:prstGeom>
          <a:ln>
            <a:solidFill>
              <a:srgbClr val="F781BA"/>
            </a:solidFill>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2400" b="1" dirty="0">
                <a:cs typeface="Aparajita" panose="02020603050405020304" pitchFamily="18" charset="0"/>
              </a:rPr>
              <a:t>Customer profile:</a:t>
            </a:r>
          </a:p>
          <a:p>
            <a:r>
              <a:rPr lang="en-US" sz="2400" dirty="0">
                <a:cs typeface="Aparajita" panose="02020603050405020304" pitchFamily="18" charset="0"/>
              </a:rPr>
              <a:t>Lola (24) and her older sister Darcy (28) from Dorset are wanting to visit York for a long weekend. </a:t>
            </a:r>
          </a:p>
          <a:p>
            <a:endParaRPr lang="en-US" sz="2400" dirty="0">
              <a:cs typeface="Aparajita" panose="02020603050405020304" pitchFamily="18" charset="0"/>
            </a:endParaRPr>
          </a:p>
          <a:p>
            <a:r>
              <a:rPr lang="en-US" sz="2400" dirty="0">
                <a:cs typeface="Aparajita" panose="02020603050405020304" pitchFamily="18" charset="0"/>
              </a:rPr>
              <a:t>Lola is deaf and has recently divorced. Recently Lola has been quite unsettled because her guide dog Rex has recently just finished training and is worried about how he will behave in a busy city. </a:t>
            </a:r>
            <a:endParaRPr lang="en-US" sz="2400" dirty="0"/>
          </a:p>
          <a:p>
            <a:r>
              <a:rPr lang="en-US" sz="2400" dirty="0"/>
              <a:t>   </a:t>
            </a:r>
          </a:p>
          <a:p>
            <a:endParaRPr lang="en-US" sz="2400" dirty="0"/>
          </a:p>
          <a:p>
            <a:endParaRPr lang="en-US" sz="2400" dirty="0"/>
          </a:p>
          <a:p>
            <a:endParaRPr lang="en-US" sz="2400" dirty="0"/>
          </a:p>
        </p:txBody>
      </p:sp>
      <p:sp>
        <p:nvSpPr>
          <p:cNvPr id="14" name="Rectangle: Rounded Corners 74">
            <a:extLst>
              <a:ext uri="{FF2B5EF4-FFF2-40B4-BE49-F238E27FC236}">
                <a16:creationId xmlns:a16="http://schemas.microsoft.com/office/drawing/2014/main" id="{5C834A42-2634-88F1-D45F-26B795FD507B}"/>
              </a:ext>
            </a:extLst>
          </p:cNvPr>
          <p:cNvSpPr/>
          <p:nvPr/>
        </p:nvSpPr>
        <p:spPr>
          <a:xfrm>
            <a:off x="13852512" y="7196099"/>
            <a:ext cx="6089513" cy="1754785"/>
          </a:xfrm>
          <a:prstGeom prst="roundRect">
            <a:avLst/>
          </a:prstGeom>
          <a:solidFill>
            <a:srgbClr val="FDD1E6"/>
          </a:solidFill>
          <a:ln>
            <a:solidFill>
              <a:srgbClr val="F781BA"/>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l"/>
            <a:endParaRPr lang="en-CA" sz="2400" b="0" i="0" dirty="0">
              <a:solidFill>
                <a:srgbClr val="000000"/>
              </a:solidFill>
              <a:effectLst/>
            </a:endParaRPr>
          </a:p>
          <a:p>
            <a:pPr algn="l"/>
            <a:endParaRPr lang="en-CA" sz="2400" dirty="0">
              <a:solidFill>
                <a:srgbClr val="000000"/>
              </a:solidFill>
            </a:endParaRPr>
          </a:p>
          <a:p>
            <a:pPr algn="l"/>
            <a:endParaRPr lang="en-CA" sz="2400" b="0" i="0" dirty="0">
              <a:solidFill>
                <a:srgbClr val="000000"/>
              </a:solidFill>
              <a:effectLst/>
            </a:endParaRPr>
          </a:p>
          <a:p>
            <a:pPr algn="l"/>
            <a:r>
              <a:rPr lang="en-CA" sz="2400" b="0" i="0" dirty="0">
                <a:solidFill>
                  <a:srgbClr val="000000"/>
                </a:solidFill>
                <a:effectLst/>
              </a:rPr>
              <a:t>Available on request, any guests with hearing impairments are provided with a vibrating pillow in case of fire evacuation for their bedroom (The Milner York, n.d.)</a:t>
            </a:r>
            <a:endParaRPr lang="en-GB" sz="2400" dirty="0">
              <a:solidFill>
                <a:schemeClr val="tx1"/>
              </a:solidFill>
              <a:ea typeface="Calibri"/>
              <a:cs typeface="Calibri"/>
            </a:endParaRPr>
          </a:p>
          <a:p>
            <a:pPr marL="285750" indent="-285750">
              <a:buFont typeface="Arial,Sans-Serif"/>
              <a:buChar char="•"/>
            </a:pPr>
            <a:endParaRPr lang="en-GB" sz="2400" dirty="0">
              <a:solidFill>
                <a:schemeClr val="tx1"/>
              </a:solidFill>
              <a:ea typeface="Calibri"/>
              <a:cs typeface="Calibri"/>
            </a:endParaRPr>
          </a:p>
          <a:p>
            <a:endParaRPr lang="en-GB" sz="2400" dirty="0">
              <a:solidFill>
                <a:schemeClr val="tx1"/>
              </a:solidFill>
              <a:ea typeface="Calibri"/>
              <a:cs typeface="Calibri"/>
            </a:endParaRPr>
          </a:p>
          <a:p>
            <a:r>
              <a:rPr lang="en-US" sz="2400" dirty="0">
                <a:latin typeface="+mn-lt"/>
              </a:rPr>
              <a:t>For illustration purpose only.</a:t>
            </a:r>
            <a:endParaRPr lang="en-GB" sz="2400" dirty="0">
              <a:solidFill>
                <a:schemeClr val="tx1"/>
              </a:solidFill>
              <a:ea typeface="Calibri"/>
              <a:cs typeface="Calibri"/>
            </a:endParaRPr>
          </a:p>
        </p:txBody>
      </p:sp>
      <p:sp>
        <p:nvSpPr>
          <p:cNvPr id="15" name="Right Arrow 14">
            <a:extLst>
              <a:ext uri="{FF2B5EF4-FFF2-40B4-BE49-F238E27FC236}">
                <a16:creationId xmlns:a16="http://schemas.microsoft.com/office/drawing/2014/main" id="{7BE7C4BC-45ED-5932-0C2E-CCF00A5EFC3D}"/>
              </a:ext>
            </a:extLst>
          </p:cNvPr>
          <p:cNvSpPr/>
          <p:nvPr/>
        </p:nvSpPr>
        <p:spPr>
          <a:xfrm>
            <a:off x="12246780" y="4359275"/>
            <a:ext cx="1310470" cy="6858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a:extLst>
              <a:ext uri="{FF2B5EF4-FFF2-40B4-BE49-F238E27FC236}">
                <a16:creationId xmlns:a16="http://schemas.microsoft.com/office/drawing/2014/main" id="{189BCBEC-DD77-45CD-25EC-776BA356CFE4}"/>
              </a:ext>
            </a:extLst>
          </p:cNvPr>
          <p:cNvSpPr/>
          <p:nvPr/>
        </p:nvSpPr>
        <p:spPr>
          <a:xfrm>
            <a:off x="12246780" y="8405699"/>
            <a:ext cx="1310470" cy="6858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Lavatory by the bathroom vanity in Accessible Bedroom, accommodation in York at The Milner York">
            <a:extLst>
              <a:ext uri="{FF2B5EF4-FFF2-40B4-BE49-F238E27FC236}">
                <a16:creationId xmlns:a16="http://schemas.microsoft.com/office/drawing/2014/main" id="{B46C3519-AAB0-B84A-3260-3AA809717A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85850" y="2301875"/>
            <a:ext cx="4143816" cy="23310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owels hung by the bathroom shower in Accessible Bedroom, accommodation in York at The Milner York">
            <a:extLst>
              <a:ext uri="{FF2B5EF4-FFF2-40B4-BE49-F238E27FC236}">
                <a16:creationId xmlns:a16="http://schemas.microsoft.com/office/drawing/2014/main" id="{84B2A7B8-94EA-C334-D6E0-D41215F7A7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35020" y="4637567"/>
            <a:ext cx="4389291" cy="233106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7728E5E2-9BE6-CEA4-26D2-B1096EE9F99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57450" y="8951528"/>
            <a:ext cx="3669730" cy="220227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37363B8-EE6F-EE8F-7878-4D7422FE4351}"/>
              </a:ext>
            </a:extLst>
          </p:cNvPr>
          <p:cNvSpPr txBox="1"/>
          <p:nvPr/>
        </p:nvSpPr>
        <p:spPr>
          <a:xfrm>
            <a:off x="4821014" y="10635281"/>
            <a:ext cx="10348130" cy="461665"/>
          </a:xfrm>
          <a:prstGeom prst="rect">
            <a:avLst/>
          </a:prstGeom>
          <a:noFill/>
        </p:spPr>
        <p:txBody>
          <a:bodyPr wrap="square" rtlCol="0">
            <a:spAutoFit/>
          </a:bodyPr>
          <a:lstStyle/>
          <a:p>
            <a:r>
              <a:rPr lang="en-US" sz="1200" dirty="0">
                <a:latin typeface="+mn-lt"/>
              </a:rPr>
              <a:t>Sources: </a:t>
            </a:r>
            <a:r>
              <a:rPr lang="en-US" sz="1200" dirty="0">
                <a:latin typeface="+mn-lt"/>
                <a:hlinkClick r:id="rId8"/>
              </a:rPr>
              <a:t>https://www.themilneryork.com/rooms-suites/accessible-bedroom</a:t>
            </a:r>
            <a:endParaRPr lang="en-US" sz="1200" dirty="0">
              <a:latin typeface="+mn-lt"/>
            </a:endParaRPr>
          </a:p>
          <a:p>
            <a:r>
              <a:rPr lang="en-US" sz="1200" dirty="0">
                <a:latin typeface="+mn-lt"/>
              </a:rPr>
              <a:t>https://</a:t>
            </a:r>
            <a:r>
              <a:rPr lang="en-US" sz="1200" dirty="0" err="1">
                <a:latin typeface="+mn-lt"/>
              </a:rPr>
              <a:t>www.geofire.co.uk</a:t>
            </a:r>
            <a:r>
              <a:rPr lang="en-US" sz="1200" dirty="0">
                <a:latin typeface="+mn-lt"/>
              </a:rPr>
              <a:t>/2020/11/25/geofire-launches-deaf-alert-home-pillow-alarm-to-wake-hard-of-hearing-in-the-event-of-fire/</a:t>
            </a:r>
          </a:p>
        </p:txBody>
      </p:sp>
      <p:sp>
        <p:nvSpPr>
          <p:cNvPr id="19" name="TextBox 18">
            <a:extLst>
              <a:ext uri="{FF2B5EF4-FFF2-40B4-BE49-F238E27FC236}">
                <a16:creationId xmlns:a16="http://schemas.microsoft.com/office/drawing/2014/main" id="{ED767BE3-E752-A6C7-3E18-79EB0A9F1342}"/>
              </a:ext>
            </a:extLst>
          </p:cNvPr>
          <p:cNvSpPr txBox="1"/>
          <p:nvPr/>
        </p:nvSpPr>
        <p:spPr>
          <a:xfrm>
            <a:off x="15157450" y="10847943"/>
            <a:ext cx="2893741" cy="369332"/>
          </a:xfrm>
          <a:prstGeom prst="rect">
            <a:avLst/>
          </a:prstGeom>
          <a:noFill/>
        </p:spPr>
        <p:txBody>
          <a:bodyPr wrap="none" rtlCol="0">
            <a:spAutoFit/>
          </a:bodyPr>
          <a:lstStyle/>
          <a:p>
            <a:r>
              <a:rPr lang="en-US" sz="1800" dirty="0">
                <a:latin typeface="+mn-lt"/>
              </a:rPr>
              <a:t>For illustration purpose only.</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1036313"/>
            <a:ext cx="16200755" cy="272415"/>
          </a:xfrm>
          <a:custGeom>
            <a:avLst/>
            <a:gdLst/>
            <a:ahLst/>
            <a:cxnLst/>
            <a:rect l="l" t="t" r="r" b="b"/>
            <a:pathLst>
              <a:path w="16200755" h="272415">
                <a:moveTo>
                  <a:pt x="16200407" y="0"/>
                </a:moveTo>
                <a:lnTo>
                  <a:pt x="0" y="0"/>
                </a:lnTo>
                <a:lnTo>
                  <a:pt x="0" y="272243"/>
                </a:lnTo>
                <a:lnTo>
                  <a:pt x="16200407" y="272243"/>
                </a:lnTo>
                <a:lnTo>
                  <a:pt x="16200407" y="0"/>
                </a:lnTo>
                <a:close/>
              </a:path>
            </a:pathLst>
          </a:custGeom>
          <a:solidFill>
            <a:srgbClr val="000000"/>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0" y="0"/>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00000"/>
          </a:solidFill>
        </p:spPr>
        <p:txBody>
          <a:bodyPr wrap="square" lIns="0" tIns="0" rIns="0" bIns="0" rtlCol="0"/>
          <a:lstStyle/>
          <a:p>
            <a:endParaRPr/>
          </a:p>
        </p:txBody>
      </p:sp>
      <p:pic>
        <p:nvPicPr>
          <p:cNvPr id="4" name="object 4" descr="A group of students sat in the Creative Centre"/>
          <p:cNvPicPr/>
          <p:nvPr/>
        </p:nvPicPr>
        <p:blipFill>
          <a:blip r:embed="rId3" cstate="print"/>
          <a:stretch>
            <a:fillRect/>
          </a:stretch>
        </p:blipFill>
        <p:spPr>
          <a:xfrm>
            <a:off x="15714809" y="376951"/>
            <a:ext cx="4389279" cy="4345417"/>
          </a:xfrm>
          <a:prstGeom prst="rect">
            <a:avLst/>
          </a:prstGeom>
        </p:spPr>
      </p:pic>
      <p:pic>
        <p:nvPicPr>
          <p:cNvPr id="5" name="object 5" descr="English Literature student studying"/>
          <p:cNvPicPr/>
          <p:nvPr/>
        </p:nvPicPr>
        <p:blipFill>
          <a:blip r:embed="rId4" cstate="print"/>
          <a:stretch>
            <a:fillRect/>
          </a:stretch>
        </p:blipFill>
        <p:spPr>
          <a:xfrm>
            <a:off x="15714809" y="4816607"/>
            <a:ext cx="4389279" cy="4523422"/>
          </a:xfrm>
          <a:prstGeom prst="rect">
            <a:avLst/>
          </a:prstGeom>
        </p:spPr>
      </p:pic>
      <p:sp>
        <p:nvSpPr>
          <p:cNvPr id="7" name="object 7">
            <a:extLst>
              <a:ext uri="{C183D7F6-B498-43B3-948B-1728B52AA6E4}">
                <adec:decorative xmlns:adec="http://schemas.microsoft.com/office/drawing/2017/decorative" val="1"/>
              </a:ext>
            </a:extLst>
          </p:cNvPr>
          <p:cNvSpPr/>
          <p:nvPr/>
        </p:nvSpPr>
        <p:spPr>
          <a:xfrm>
            <a:off x="15714809" y="9444739"/>
            <a:ext cx="4389755" cy="1864360"/>
          </a:xfrm>
          <a:custGeom>
            <a:avLst/>
            <a:gdLst/>
            <a:ahLst/>
            <a:cxnLst/>
            <a:rect l="l" t="t" r="r" b="b"/>
            <a:pathLst>
              <a:path w="4389755" h="1864359">
                <a:moveTo>
                  <a:pt x="4389279" y="0"/>
                </a:moveTo>
                <a:lnTo>
                  <a:pt x="0" y="0"/>
                </a:lnTo>
                <a:lnTo>
                  <a:pt x="0" y="1863817"/>
                </a:lnTo>
                <a:lnTo>
                  <a:pt x="4389279" y="1863817"/>
                </a:lnTo>
                <a:lnTo>
                  <a:pt x="4389279" y="0"/>
                </a:lnTo>
                <a:close/>
              </a:path>
            </a:pathLst>
          </a:custGeom>
          <a:solidFill>
            <a:srgbClr val="000000"/>
          </a:solidFill>
        </p:spPr>
        <p:txBody>
          <a:bodyPr wrap="square" lIns="0" tIns="0" rIns="0" bIns="0" rtlCol="0"/>
          <a:lstStyle/>
          <a:p>
            <a:endParaRPr/>
          </a:p>
        </p:txBody>
      </p:sp>
      <p:pic>
        <p:nvPicPr>
          <p:cNvPr id="8" name="object 8" descr="York St John University Logo"/>
          <p:cNvPicPr/>
          <p:nvPr/>
        </p:nvPicPr>
        <p:blipFill>
          <a:blip r:embed="rId5" cstate="print"/>
          <a:stretch>
            <a:fillRect/>
          </a:stretch>
        </p:blipFill>
        <p:spPr>
          <a:xfrm>
            <a:off x="16214145" y="9748394"/>
            <a:ext cx="3390619" cy="1183210"/>
          </a:xfrm>
          <a:prstGeom prst="rect">
            <a:avLst/>
          </a:prstGeom>
        </p:spPr>
      </p:pic>
      <p:sp>
        <p:nvSpPr>
          <p:cNvPr id="6" name="Title 8">
            <a:extLst>
              <a:ext uri="{FF2B5EF4-FFF2-40B4-BE49-F238E27FC236}">
                <a16:creationId xmlns:a16="http://schemas.microsoft.com/office/drawing/2014/main" id="{A4CBAFD2-0A4C-1E98-6155-5609F8EDA69E}"/>
              </a:ext>
            </a:extLst>
          </p:cNvPr>
          <p:cNvSpPr txBox="1">
            <a:spLocks noGrp="1"/>
          </p:cNvSpPr>
          <p:nvPr>
            <p:ph type="title" idx="4294967295"/>
          </p:nvPr>
        </p:nvSpPr>
        <p:spPr>
          <a:xfrm>
            <a:off x="1005205" y="722460"/>
            <a:ext cx="14152245" cy="12311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a:latin typeface="+mj-lt"/>
                <a:ea typeface="+mj-ea"/>
                <a:cs typeface="+mj-cs"/>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ysClr val="windowText" lastClr="000000"/>
                </a:solidFill>
                <a:effectLst/>
                <a:uLnTx/>
                <a:uFillTx/>
                <a:latin typeface="+mj-lt"/>
                <a:ea typeface="+mj-ea"/>
                <a:cs typeface="+mj-cs"/>
              </a:rPr>
              <a:t>Enhancing Accessibility and Inclusivity with Technologies</a:t>
            </a:r>
          </a:p>
        </p:txBody>
      </p:sp>
      <p:sp>
        <p:nvSpPr>
          <p:cNvPr id="13" name="Text Placeholder 9">
            <a:extLst>
              <a:ext uri="{FF2B5EF4-FFF2-40B4-BE49-F238E27FC236}">
                <a16:creationId xmlns:a16="http://schemas.microsoft.com/office/drawing/2014/main" id="{4E2DC5BF-BC8A-7080-2105-2166A627D33E}"/>
              </a:ext>
            </a:extLst>
          </p:cNvPr>
          <p:cNvSpPr txBox="1">
            <a:spLocks/>
          </p:cNvSpPr>
          <p:nvPr/>
        </p:nvSpPr>
        <p:spPr>
          <a:xfrm>
            <a:off x="374650" y="3374694"/>
            <a:ext cx="15087600" cy="5707104"/>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gn="just">
              <a:lnSpc>
                <a:spcPct val="200000"/>
              </a:lnSpc>
              <a:buFont typeface="Arial" panose="020B0604020202020204" pitchFamily="34" charset="0"/>
              <a:buChar char="•"/>
            </a:pPr>
            <a:r>
              <a:rPr lang="en-US" sz="2400" b="1" dirty="0"/>
              <a:t>Hospitality Applications</a:t>
            </a:r>
          </a:p>
          <a:p>
            <a:pPr marL="285750" indent="-285750" algn="just">
              <a:lnSpc>
                <a:spcPct val="200000"/>
              </a:lnSpc>
              <a:buFont typeface="Arial" panose="020B0604020202020204" pitchFamily="34" charset="0"/>
              <a:buChar char="•"/>
            </a:pPr>
            <a:r>
              <a:rPr lang="en-US" sz="2400" dirty="0"/>
              <a:t>Voice-controlled hotel services improve room accessibility for visually impaired guests (Liu et al., 2024).</a:t>
            </a:r>
          </a:p>
          <a:p>
            <a:pPr marL="285750" indent="-285750" algn="just">
              <a:lnSpc>
                <a:spcPct val="200000"/>
              </a:lnSpc>
              <a:buFont typeface="Arial" panose="020B0604020202020204" pitchFamily="34" charset="0"/>
              <a:buChar char="•"/>
            </a:pPr>
            <a:r>
              <a:rPr lang="en-US" sz="2400" dirty="0"/>
              <a:t>AI-based virtual concierges support guests with accessibility needs by offering personalized assistance through voice and text interfaces (</a:t>
            </a:r>
            <a:r>
              <a:rPr lang="en-US" sz="2400" dirty="0" err="1"/>
              <a:t>Kuo</a:t>
            </a:r>
            <a:r>
              <a:rPr lang="en-US" sz="2400" dirty="0"/>
              <a:t> et al., 2017).</a:t>
            </a:r>
          </a:p>
          <a:p>
            <a:pPr marL="285750" indent="-285750" algn="just">
              <a:lnSpc>
                <a:spcPct val="200000"/>
              </a:lnSpc>
              <a:buFont typeface="Arial" panose="020B0604020202020204" pitchFamily="34" charset="0"/>
              <a:buChar char="•"/>
            </a:pPr>
            <a:endParaRPr lang="en-US" sz="2400" dirty="0"/>
          </a:p>
          <a:p>
            <a:pPr marL="285750" indent="-285750" algn="just">
              <a:lnSpc>
                <a:spcPct val="200000"/>
              </a:lnSpc>
              <a:buFont typeface="Arial" panose="020B0604020202020204" pitchFamily="34" charset="0"/>
              <a:buChar char="•"/>
            </a:pPr>
            <a:r>
              <a:rPr lang="en-US" sz="2400" b="1" dirty="0"/>
              <a:t>Tourism Applications</a:t>
            </a:r>
          </a:p>
          <a:p>
            <a:pPr marL="285750" indent="-285750" algn="just">
              <a:lnSpc>
                <a:spcPct val="200000"/>
              </a:lnSpc>
              <a:buFont typeface="Arial" panose="020B0604020202020204" pitchFamily="34" charset="0"/>
              <a:buChar char="•"/>
            </a:pPr>
            <a:r>
              <a:rPr lang="en-US" sz="2400" dirty="0"/>
              <a:t>AI-powered technologies allow virtual exploration of physically inaccessible destinations (</a:t>
            </a:r>
            <a:r>
              <a:rPr lang="en-US" sz="2400" dirty="0" err="1"/>
              <a:t>Ryndach</a:t>
            </a:r>
            <a:r>
              <a:rPr lang="en-US" sz="2400" dirty="0"/>
              <a:t> et al., 2021).</a:t>
            </a:r>
          </a:p>
          <a:p>
            <a:pPr marL="285750" indent="-285750" algn="just">
              <a:lnSpc>
                <a:spcPct val="200000"/>
              </a:lnSpc>
              <a:buFont typeface="Arial" panose="020B0604020202020204" pitchFamily="34" charset="0"/>
              <a:buChar char="•"/>
            </a:pPr>
            <a:r>
              <a:rPr lang="en-US" sz="2400" dirty="0"/>
              <a:t>Apps like </a:t>
            </a:r>
            <a:r>
              <a:rPr lang="en-US" sz="2400" dirty="0" err="1"/>
              <a:t>MonuMAI</a:t>
            </a:r>
            <a:r>
              <a:rPr lang="en-US" sz="2400" dirty="0"/>
              <a:t> use </a:t>
            </a:r>
            <a:r>
              <a:rPr lang="en-US" sz="2400" dirty="0" err="1"/>
              <a:t>eXplainable</a:t>
            </a:r>
            <a:r>
              <a:rPr lang="en-US" sz="2400" dirty="0"/>
              <a:t> AI to offer visual explanations of architecture, supporting visually impaired visitors (Díaz-Rodríguez &amp; </a:t>
            </a:r>
            <a:r>
              <a:rPr lang="en-US" sz="2400" dirty="0" err="1"/>
              <a:t>Pisoni</a:t>
            </a:r>
            <a:r>
              <a:rPr lang="en-US" sz="2400" dirty="0"/>
              <a:t>, 2020).</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1036313"/>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00000"/>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0" y="3015615"/>
            <a:ext cx="20104100" cy="272415"/>
          </a:xfrm>
          <a:custGeom>
            <a:avLst/>
            <a:gdLst/>
            <a:ahLst/>
            <a:cxnLst/>
            <a:rect l="l" t="t" r="r" b="b"/>
            <a:pathLst>
              <a:path w="20104100" h="272414">
                <a:moveTo>
                  <a:pt x="20104099" y="0"/>
                </a:moveTo>
                <a:lnTo>
                  <a:pt x="0" y="0"/>
                </a:lnTo>
                <a:lnTo>
                  <a:pt x="0" y="272243"/>
                </a:lnTo>
                <a:lnTo>
                  <a:pt x="20104099" y="272243"/>
                </a:lnTo>
                <a:lnTo>
                  <a:pt x="20104099" y="0"/>
                </a:lnTo>
                <a:close/>
              </a:path>
            </a:pathLst>
          </a:custGeom>
          <a:solidFill>
            <a:srgbClr val="000000"/>
          </a:solidFill>
        </p:spPr>
        <p:txBody>
          <a:bodyPr wrap="square" lIns="0" tIns="0" rIns="0" bIns="0" rtlCol="0"/>
          <a:lstStyle/>
          <a:p>
            <a:endParaRPr/>
          </a:p>
        </p:txBody>
      </p:sp>
      <p:pic>
        <p:nvPicPr>
          <p:cNvPr id="5" name="object 5" descr="York St John University Students’ Union"/>
          <p:cNvPicPr/>
          <p:nvPr/>
        </p:nvPicPr>
        <p:blipFill>
          <a:blip r:embed="rId3" cstate="print"/>
          <a:stretch>
            <a:fillRect/>
          </a:stretch>
        </p:blipFill>
        <p:spPr>
          <a:xfrm>
            <a:off x="5054098" y="0"/>
            <a:ext cx="9995901" cy="3015614"/>
          </a:xfrm>
          <a:prstGeom prst="rect">
            <a:avLst/>
          </a:prstGeom>
        </p:spPr>
      </p:pic>
      <p:pic>
        <p:nvPicPr>
          <p:cNvPr id="6" name="object 6" descr="Geography field trip"/>
          <p:cNvPicPr/>
          <p:nvPr/>
        </p:nvPicPr>
        <p:blipFill>
          <a:blip r:embed="rId4" cstate="print"/>
          <a:stretch>
            <a:fillRect/>
          </a:stretch>
        </p:blipFill>
        <p:spPr>
          <a:xfrm>
            <a:off x="0" y="0"/>
            <a:ext cx="4941797" cy="3015614"/>
          </a:xfrm>
          <a:prstGeom prst="rect">
            <a:avLst/>
          </a:prstGeom>
        </p:spPr>
      </p:pic>
      <p:pic>
        <p:nvPicPr>
          <p:cNvPr id="7" name="object 7" descr="History students on a field trip"/>
          <p:cNvPicPr/>
          <p:nvPr/>
        </p:nvPicPr>
        <p:blipFill>
          <a:blip r:embed="rId5" cstate="print"/>
          <a:stretch>
            <a:fillRect/>
          </a:stretch>
        </p:blipFill>
        <p:spPr>
          <a:xfrm>
            <a:off x="15162291" y="0"/>
            <a:ext cx="4941797" cy="3015614"/>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15714809" y="9444739"/>
            <a:ext cx="4389755" cy="1864360"/>
          </a:xfrm>
          <a:custGeom>
            <a:avLst/>
            <a:gdLst/>
            <a:ahLst/>
            <a:cxnLst/>
            <a:rect l="l" t="t" r="r" b="b"/>
            <a:pathLst>
              <a:path w="4389755" h="1864359">
                <a:moveTo>
                  <a:pt x="4389279" y="0"/>
                </a:moveTo>
                <a:lnTo>
                  <a:pt x="0" y="0"/>
                </a:lnTo>
                <a:lnTo>
                  <a:pt x="0" y="1863817"/>
                </a:lnTo>
                <a:lnTo>
                  <a:pt x="4389279" y="1863817"/>
                </a:lnTo>
                <a:lnTo>
                  <a:pt x="4389279" y="0"/>
                </a:lnTo>
                <a:close/>
              </a:path>
            </a:pathLst>
          </a:custGeom>
          <a:solidFill>
            <a:srgbClr val="000000"/>
          </a:solidFill>
        </p:spPr>
        <p:txBody>
          <a:bodyPr wrap="square" lIns="0" tIns="0" rIns="0" bIns="0" rtlCol="0"/>
          <a:lstStyle/>
          <a:p>
            <a:endParaRPr/>
          </a:p>
        </p:txBody>
      </p:sp>
      <p:pic>
        <p:nvPicPr>
          <p:cNvPr id="10" name="object 10" descr="York St John University Logo"/>
          <p:cNvPicPr/>
          <p:nvPr/>
        </p:nvPicPr>
        <p:blipFill>
          <a:blip r:embed="rId6" cstate="print"/>
          <a:stretch>
            <a:fillRect/>
          </a:stretch>
        </p:blipFill>
        <p:spPr>
          <a:xfrm>
            <a:off x="16214145" y="9748394"/>
            <a:ext cx="3390619" cy="1183210"/>
          </a:xfrm>
          <a:prstGeom prst="rect">
            <a:avLst/>
          </a:prstGeom>
        </p:spPr>
      </p:pic>
      <p:sp>
        <p:nvSpPr>
          <p:cNvPr id="3" name="Title 8">
            <a:extLst>
              <a:ext uri="{FF2B5EF4-FFF2-40B4-BE49-F238E27FC236}">
                <a16:creationId xmlns:a16="http://schemas.microsoft.com/office/drawing/2014/main" id="{05DBACA6-73A3-D7CC-67EF-C2509C508E42}"/>
              </a:ext>
            </a:extLst>
          </p:cNvPr>
          <p:cNvSpPr txBox="1">
            <a:spLocks noGrp="1"/>
          </p:cNvSpPr>
          <p:nvPr>
            <p:ph type="title" idx="4294967295"/>
          </p:nvPr>
        </p:nvSpPr>
        <p:spPr>
          <a:xfrm>
            <a:off x="1005205" y="3972322"/>
            <a:ext cx="18599559" cy="123110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defRPr>
                <a:latin typeface="+mj-lt"/>
                <a:ea typeface="+mj-ea"/>
                <a:cs typeface="+mj-cs"/>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0" b="0" i="0" u="none" strike="noStrike" kern="0" cap="none" spc="0" normalizeH="0" baseline="0" noProof="0" dirty="0">
                <a:ln>
                  <a:noFill/>
                </a:ln>
                <a:solidFill>
                  <a:sysClr val="windowText" lastClr="000000"/>
                </a:solidFill>
                <a:effectLst/>
                <a:uLnTx/>
                <a:uFillTx/>
                <a:latin typeface="+mj-lt"/>
                <a:ea typeface="+mj-ea"/>
                <a:cs typeface="+mj-cs"/>
              </a:rPr>
              <a:t>Conclusion</a:t>
            </a:r>
          </a:p>
        </p:txBody>
      </p:sp>
      <p:sp>
        <p:nvSpPr>
          <p:cNvPr id="8" name="Text Placeholder 9">
            <a:extLst>
              <a:ext uri="{FF2B5EF4-FFF2-40B4-BE49-F238E27FC236}">
                <a16:creationId xmlns:a16="http://schemas.microsoft.com/office/drawing/2014/main" id="{302E44EA-C215-8E1E-596D-D6F443E753C3}"/>
              </a:ext>
            </a:extLst>
          </p:cNvPr>
          <p:cNvSpPr txBox="1">
            <a:spLocks/>
          </p:cNvSpPr>
          <p:nvPr/>
        </p:nvSpPr>
        <p:spPr>
          <a:xfrm>
            <a:off x="1005205" y="5654675"/>
            <a:ext cx="14209804" cy="4648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285750" indent="-285750">
              <a:lnSpc>
                <a:spcPct val="200000"/>
              </a:lnSpc>
              <a:buFont typeface="Arial" panose="020B0604020202020204" pitchFamily="34" charset="0"/>
              <a:buChar char="•"/>
            </a:pPr>
            <a:r>
              <a:rPr lang="en-US" sz="2800" dirty="0"/>
              <a:t>Experiential learning brings accessibility and inclusivity to life.</a:t>
            </a:r>
          </a:p>
          <a:p>
            <a:pPr marL="285750" indent="-285750">
              <a:lnSpc>
                <a:spcPct val="200000"/>
              </a:lnSpc>
              <a:buFont typeface="Arial" panose="020B0604020202020204" pitchFamily="34" charset="0"/>
              <a:buChar char="•"/>
            </a:pPr>
            <a:r>
              <a:rPr lang="en-US" sz="2800" dirty="0"/>
              <a:t>Students gain critical insight and social awareness.</a:t>
            </a:r>
          </a:p>
          <a:p>
            <a:pPr marL="285750" indent="-285750">
              <a:lnSpc>
                <a:spcPct val="200000"/>
              </a:lnSpc>
              <a:buFont typeface="Arial" panose="020B0604020202020204" pitchFamily="34" charset="0"/>
              <a:buChar char="•"/>
            </a:pPr>
            <a:r>
              <a:rPr lang="en-US" sz="2800" dirty="0"/>
              <a:t>Hospitality and tourism must evolve with inclusivity at its core.</a:t>
            </a:r>
          </a:p>
          <a:p>
            <a:pPr marL="285750" indent="-285750">
              <a:lnSpc>
                <a:spcPct val="200000"/>
              </a:lnSpc>
              <a:buFont typeface="Arial" panose="020B0604020202020204" pitchFamily="34" charset="0"/>
              <a:buChar char="•"/>
            </a:pPr>
            <a:r>
              <a:rPr lang="en-US" sz="2800" dirty="0"/>
              <a:t>Education can drive innovation in inclusive hospitality and tourism.</a:t>
            </a:r>
          </a:p>
        </p:txBody>
      </p:sp>
      <p:pic>
        <p:nvPicPr>
          <p:cNvPr id="11" name="Picture 10">
            <a:extLst>
              <a:ext uri="{FF2B5EF4-FFF2-40B4-BE49-F238E27FC236}">
                <a16:creationId xmlns:a16="http://schemas.microsoft.com/office/drawing/2014/main" id="{1A506E2D-42BA-AD75-A2D4-895F1FD7897D}"/>
              </a:ext>
            </a:extLst>
          </p:cNvPr>
          <p:cNvPicPr>
            <a:picLocks noChangeAspect="1"/>
          </p:cNvPicPr>
          <p:nvPr/>
        </p:nvPicPr>
        <p:blipFill>
          <a:blip r:embed="rId7"/>
          <a:stretch>
            <a:fillRect/>
          </a:stretch>
        </p:blipFill>
        <p:spPr>
          <a:xfrm>
            <a:off x="12074649" y="3824685"/>
            <a:ext cx="6780521" cy="50833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4389290" y="11036313"/>
            <a:ext cx="15714980" cy="272415"/>
          </a:xfrm>
          <a:custGeom>
            <a:avLst/>
            <a:gdLst/>
            <a:ahLst/>
            <a:cxnLst/>
            <a:rect l="l" t="t" r="r" b="b"/>
            <a:pathLst>
              <a:path w="15714980" h="272415">
                <a:moveTo>
                  <a:pt x="15714798" y="0"/>
                </a:moveTo>
                <a:lnTo>
                  <a:pt x="0" y="0"/>
                </a:lnTo>
                <a:lnTo>
                  <a:pt x="0" y="272243"/>
                </a:lnTo>
                <a:lnTo>
                  <a:pt x="15714798" y="272243"/>
                </a:lnTo>
                <a:lnTo>
                  <a:pt x="15714798" y="0"/>
                </a:lnTo>
                <a:close/>
              </a:path>
            </a:pathLst>
          </a:custGeom>
          <a:solidFill>
            <a:srgbClr val="000000"/>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0" y="0"/>
            <a:ext cx="20104100" cy="27241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00000"/>
          </a:solidFill>
        </p:spPr>
        <p:txBody>
          <a:bodyPr wrap="square" lIns="0" tIns="0" rIns="0" bIns="0" rtlCol="0"/>
          <a:lstStyle/>
          <a:p>
            <a:endParaRPr/>
          </a:p>
        </p:txBody>
      </p:sp>
      <p:pic>
        <p:nvPicPr>
          <p:cNvPr id="4" name="object 4" descr="visitors walking outside the creative centre"/>
          <p:cNvPicPr/>
          <p:nvPr/>
        </p:nvPicPr>
        <p:blipFill>
          <a:blip r:embed="rId3" cstate="print"/>
          <a:stretch>
            <a:fillRect/>
          </a:stretch>
        </p:blipFill>
        <p:spPr>
          <a:xfrm>
            <a:off x="0" y="376951"/>
            <a:ext cx="4389290" cy="4345415"/>
          </a:xfrm>
          <a:prstGeom prst="rect">
            <a:avLst/>
          </a:prstGeom>
        </p:spPr>
      </p:pic>
      <p:pic>
        <p:nvPicPr>
          <p:cNvPr id="5" name="object 5" descr="Media communication students working"/>
          <p:cNvPicPr/>
          <p:nvPr/>
        </p:nvPicPr>
        <p:blipFill>
          <a:blip r:embed="rId4" cstate="print"/>
          <a:stretch>
            <a:fillRect/>
          </a:stretch>
        </p:blipFill>
        <p:spPr>
          <a:xfrm>
            <a:off x="0" y="4816607"/>
            <a:ext cx="4389290" cy="4523422"/>
          </a:xfrm>
          <a:prstGeom prst="rect">
            <a:avLst/>
          </a:prstGeom>
        </p:spPr>
      </p:pic>
      <p:sp>
        <p:nvSpPr>
          <p:cNvPr id="7" name="object 7">
            <a:extLst>
              <a:ext uri="{C183D7F6-B498-43B3-948B-1728B52AA6E4}">
                <adec:decorative xmlns:adec="http://schemas.microsoft.com/office/drawing/2017/decorative" val="1"/>
              </a:ext>
            </a:extLst>
          </p:cNvPr>
          <p:cNvSpPr/>
          <p:nvPr/>
        </p:nvSpPr>
        <p:spPr>
          <a:xfrm>
            <a:off x="0" y="9444739"/>
            <a:ext cx="4389755" cy="1864360"/>
          </a:xfrm>
          <a:custGeom>
            <a:avLst/>
            <a:gdLst/>
            <a:ahLst/>
            <a:cxnLst/>
            <a:rect l="l" t="t" r="r" b="b"/>
            <a:pathLst>
              <a:path w="4389755" h="1864359">
                <a:moveTo>
                  <a:pt x="4389290" y="0"/>
                </a:moveTo>
                <a:lnTo>
                  <a:pt x="0" y="0"/>
                </a:lnTo>
                <a:lnTo>
                  <a:pt x="0" y="1863817"/>
                </a:lnTo>
                <a:lnTo>
                  <a:pt x="4389290" y="1863817"/>
                </a:lnTo>
                <a:lnTo>
                  <a:pt x="4389290" y="0"/>
                </a:lnTo>
                <a:close/>
              </a:path>
            </a:pathLst>
          </a:custGeom>
          <a:solidFill>
            <a:srgbClr val="000000"/>
          </a:solidFill>
        </p:spPr>
        <p:txBody>
          <a:bodyPr wrap="square" lIns="0" tIns="0" rIns="0" bIns="0" rtlCol="0"/>
          <a:lstStyle/>
          <a:p>
            <a:endParaRPr/>
          </a:p>
        </p:txBody>
      </p:sp>
      <p:pic>
        <p:nvPicPr>
          <p:cNvPr id="8" name="object 8" descr="York St John University Logo"/>
          <p:cNvPicPr/>
          <p:nvPr/>
        </p:nvPicPr>
        <p:blipFill>
          <a:blip r:embed="rId5" cstate="print"/>
          <a:stretch>
            <a:fillRect/>
          </a:stretch>
        </p:blipFill>
        <p:spPr>
          <a:xfrm>
            <a:off x="471189" y="9785042"/>
            <a:ext cx="3390619" cy="1183210"/>
          </a:xfrm>
          <a:prstGeom prst="rect">
            <a:avLst/>
          </a:prstGeom>
        </p:spPr>
      </p:pic>
      <p:pic>
        <p:nvPicPr>
          <p:cNvPr id="3076" name="Picture 4" descr="Not just “THANK YOU” slide …. Not before the REAL ending | by Aravind  Gogineni | Sales World | Medium">
            <a:extLst>
              <a:ext uri="{FF2B5EF4-FFF2-40B4-BE49-F238E27FC236}">
                <a16:creationId xmlns:a16="http://schemas.microsoft.com/office/drawing/2014/main" id="{4F7A7E25-CD0C-3F0A-A013-B9DB753C7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2307" y="1638782"/>
            <a:ext cx="15488945" cy="75895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E86EAD3-E490-C002-C918-3FAC252E4CF4}"/>
              </a:ext>
            </a:extLst>
          </p:cNvPr>
          <p:cNvSpPr txBox="1"/>
          <p:nvPr/>
        </p:nvSpPr>
        <p:spPr>
          <a:xfrm>
            <a:off x="13633450" y="10594732"/>
            <a:ext cx="6197530" cy="307777"/>
          </a:xfrm>
          <a:prstGeom prst="rect">
            <a:avLst/>
          </a:prstGeom>
          <a:noFill/>
        </p:spPr>
        <p:txBody>
          <a:bodyPr wrap="none" rtlCol="0">
            <a:spAutoFit/>
          </a:bodyPr>
          <a:lstStyle/>
          <a:p>
            <a:r>
              <a:rPr lang="en-US" sz="1400" dirty="0">
                <a:latin typeface="+mn-lt"/>
              </a:rPr>
              <a:t>Source: https://</a:t>
            </a:r>
            <a:r>
              <a:rPr lang="en-US" sz="1400" dirty="0" err="1">
                <a:latin typeface="+mn-lt"/>
              </a:rPr>
              <a:t>medium.com</a:t>
            </a:r>
            <a:r>
              <a:rPr lang="en-US" sz="1400" dirty="0">
                <a:latin typeface="+mn-lt"/>
              </a:rPr>
              <a:t>/sales-world/not-just-thank-you-slide-205961b01b96</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283CB985BCEF489A654FCE3531657F" ma:contentTypeVersion="18" ma:contentTypeDescription="Create a new document." ma:contentTypeScope="" ma:versionID="db169b4c9925e0fd313b5da99927ff61">
  <xsd:schema xmlns:xsd="http://www.w3.org/2001/XMLSchema" xmlns:xs="http://www.w3.org/2001/XMLSchema" xmlns:p="http://schemas.microsoft.com/office/2006/metadata/properties" xmlns:ns2="dafeb0ad-13d5-4e0d-8144-31148812dcc0" xmlns:ns3="a8fa98bc-f420-44dd-88e1-8912e31aef73" targetNamespace="http://schemas.microsoft.com/office/2006/metadata/properties" ma:root="true" ma:fieldsID="bbb782d171cf807cba652dc2dc79df8f" ns2:_="" ns3:_="">
    <xsd:import namespace="dafeb0ad-13d5-4e0d-8144-31148812dcc0"/>
    <xsd:import namespace="a8fa98bc-f420-44dd-88e1-8912e31aef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feb0ad-13d5-4e0d-8144-31148812dc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bb1a67c-477c-4f54-866d-e73c7b3fe04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fa98bc-f420-44dd-88e1-8912e31aef7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8240b81-9baa-46c0-9f71-8a59defd7d22}" ma:internalName="TaxCatchAll" ma:showField="CatchAllData" ma:web="a8fa98bc-f420-44dd-88e1-8912e31aef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afeb0ad-13d5-4e0d-8144-31148812dcc0">
      <Terms xmlns="http://schemas.microsoft.com/office/infopath/2007/PartnerControls"/>
    </lcf76f155ced4ddcb4097134ff3c332f>
    <TaxCatchAll xmlns="a8fa98bc-f420-44dd-88e1-8912e31aef7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A466D3-2012-4745-80A3-F84F6C4C4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feb0ad-13d5-4e0d-8144-31148812dcc0"/>
    <ds:schemaRef ds:uri="a8fa98bc-f420-44dd-88e1-8912e31aef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8E6BCC-1F49-4FDC-BD54-D0F7546FD81F}">
  <ds:schemaRefs>
    <ds:schemaRef ds:uri="a8fa98bc-f420-44dd-88e1-8912e31aef73"/>
    <ds:schemaRef ds:uri="dafeb0ad-13d5-4e0d-8144-31148812dcc0"/>
    <ds:schemaRef ds:uri="http://schemas.microsoft.com/office/2006/metadata/properties"/>
    <ds:schemaRef ds:uri="http://www.w3.org/XML/1998/namespac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D2478EEF-998C-4538-8384-A4AA86D5B9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946</TotalTime>
  <Words>900</Words>
  <Application>Microsoft Office PowerPoint</Application>
  <PresentationFormat>Custom</PresentationFormat>
  <Paragraphs>84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Arial,Sans-Serif</vt:lpstr>
      <vt:lpstr>Calibri</vt:lpstr>
      <vt:lpstr>Office Theme</vt:lpstr>
      <vt:lpstr>PowerPoint Presentation</vt:lpstr>
      <vt:lpstr>Why Accessibility Matters in Hospitality &amp; Tourism</vt:lpstr>
      <vt:lpstr>Work-Related Experiential Learning (WREL) at YSJ</vt:lpstr>
      <vt:lpstr>The Milner York</vt:lpstr>
      <vt:lpstr>Student Assignment - Designing Customer Profile &amp; Mapping the Customer Journey</vt:lpstr>
      <vt:lpstr>Showcase of Student Works</vt:lpstr>
      <vt:lpstr>Enhancing Accessibility and Inclusivity with Technologies</vt:lpstr>
      <vt:lpstr>Conclusion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Mardall (R.Mardall)</dc:creator>
  <cp:lastModifiedBy>Ruth Mardall (R.Mardall)</cp:lastModifiedBy>
  <cp:revision>22</cp:revision>
  <dcterms:created xsi:type="dcterms:W3CDTF">2024-12-17T10:40:05Z</dcterms:created>
  <dcterms:modified xsi:type="dcterms:W3CDTF">2025-06-26T13:37:32Z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2024-12-17T00:00:00Z</vt:filetime>
  </property>
  <property fmtid="{D5CDD505-2E9C-101B-9397-08002B2CF9AE}" pid="3" name="Creator">
    <vt:lpwstr>Adobe InDesign 20.0 (Macintosh)</vt:lpwstr>
  </property>
  <property fmtid="{D5CDD505-2E9C-101B-9397-08002B2CF9AE}" pid="4" name="LastSaved">
    <vt:filetime>2024-12-17T00:00:00Z</vt:filetime>
  </property>
  <property fmtid="{D5CDD505-2E9C-101B-9397-08002B2CF9AE}" pid="5" name="Producer">
    <vt:lpwstr>Adobe PDF Library 17.0</vt:lpwstr>
  </property>
  <property fmtid="{D5CDD505-2E9C-101B-9397-08002B2CF9AE}" pid="6" name="ContentTypeId">
    <vt:lpwstr>0x010100E0283CB985BCEF489A654FCE3531657F</vt:lpwstr>
  </property>
  <property fmtid="{D5CDD505-2E9C-101B-9397-08002B2CF9AE}" pid="7" name="MediaServiceImageTags">
    <vt:lpwstr/>
  </property>
</Properties>
</file>