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4"/>
  </p:sldMasterIdLst>
  <p:notesMasterIdLst>
    <p:notesMasterId r:id="rId21"/>
  </p:notesMasterIdLst>
  <p:handoutMasterIdLst>
    <p:handoutMasterId r:id="rId22"/>
  </p:handoutMasterIdLst>
  <p:sldIdLst>
    <p:sldId id="321" r:id="rId5"/>
    <p:sldId id="322" r:id="rId6"/>
    <p:sldId id="317" r:id="rId7"/>
    <p:sldId id="323" r:id="rId8"/>
    <p:sldId id="324" r:id="rId9"/>
    <p:sldId id="325" r:id="rId10"/>
    <p:sldId id="326" r:id="rId11"/>
    <p:sldId id="327" r:id="rId12"/>
    <p:sldId id="328" r:id="rId13"/>
    <p:sldId id="337" r:id="rId14"/>
    <p:sldId id="329" r:id="rId15"/>
    <p:sldId id="330" r:id="rId16"/>
    <p:sldId id="338" r:id="rId17"/>
    <p:sldId id="335" r:id="rId18"/>
    <p:sldId id="334" r:id="rId19"/>
    <p:sldId id="33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E41"/>
    <a:srgbClr val="130E3B"/>
    <a:srgbClr val="AECA08"/>
    <a:srgbClr val="5ACBF4"/>
    <a:srgbClr val="041E42"/>
    <a:srgbClr val="009FDF"/>
    <a:srgbClr val="2338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6C302-0E09-459E-8A91-3DDECCA1899E}" v="11" dt="2025-03-26T15:25:47.949"/>
    <p1510:client id="{279A97F5-1873-65AE-A3B0-D642164AA813}" v="1" dt="2025-03-26T15:34:12.287"/>
    <p1510:client id="{3C870891-9091-B8CF-E814-ABF29E50F21E}" v="7" dt="2025-03-26T15:16:24.458"/>
    <p1510:client id="{59BF70F8-8CB8-613B-C7A0-114DE9538D3F}" v="1" dt="2025-03-26T15:34:35.811"/>
    <p1510:client id="{7000EB72-A551-6AC0-A349-A4A00A866532}" v="33" dt="2025-03-26T15:43:55.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7" autoAdjust="0"/>
    <p:restoredTop sz="94660"/>
  </p:normalViewPr>
  <p:slideViewPr>
    <p:cSldViewPr snapToGrid="0">
      <p:cViewPr varScale="1">
        <p:scale>
          <a:sx n="106" d="100"/>
          <a:sy n="106" d="100"/>
        </p:scale>
        <p:origin x="798" y="96"/>
      </p:cViewPr>
      <p:guideLst>
        <p:guide orient="horz" pos="3929"/>
        <p:guide pos="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BC3CE1-27A7-8F08-DFF1-BC4D69CF54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90B47E-D9DD-F819-CA9B-911D5E65F2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1CEA3E-B37A-6D47-9976-4D3B98AAB9A7}" type="datetimeFigureOut">
              <a:rPr lang="en-US" smtClean="0"/>
              <a:t>7/16/2025</a:t>
            </a:fld>
            <a:endParaRPr lang="en-US"/>
          </a:p>
        </p:txBody>
      </p:sp>
      <p:sp>
        <p:nvSpPr>
          <p:cNvPr id="4" name="Footer Placeholder 3">
            <a:extLst>
              <a:ext uri="{FF2B5EF4-FFF2-40B4-BE49-F238E27FC236}">
                <a16:creationId xmlns:a16="http://schemas.microsoft.com/office/drawing/2014/main" id="{3ED150A4-D1C8-3F42-4FE1-54C1BDA142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DF43CE-C040-A237-32E7-FF99F125E4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1D77B3-991B-084A-A7DC-4117936B7818}" type="slidenum">
              <a:rPr lang="en-US" smtClean="0"/>
              <a:t>‹#›</a:t>
            </a:fld>
            <a:endParaRPr lang="en-US"/>
          </a:p>
        </p:txBody>
      </p:sp>
    </p:spTree>
    <p:extLst>
      <p:ext uri="{BB962C8B-B14F-4D97-AF65-F5344CB8AC3E}">
        <p14:creationId xmlns:p14="http://schemas.microsoft.com/office/powerpoint/2010/main" val="845243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67DD8-676E-1C42-A135-F7789A1A8AF9}"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8BF07-C69C-8541-8020-36E8B442A7E2}" type="slidenum">
              <a:rPr lang="en-US" smtClean="0"/>
              <a:t>‹#›</a:t>
            </a:fld>
            <a:endParaRPr lang="en-US"/>
          </a:p>
        </p:txBody>
      </p:sp>
    </p:spTree>
    <p:extLst>
      <p:ext uri="{BB962C8B-B14F-4D97-AF65-F5344CB8AC3E}">
        <p14:creationId xmlns:p14="http://schemas.microsoft.com/office/powerpoint/2010/main" val="32632105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7098340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852728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968250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3373846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600159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5573263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3576078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550469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 no image 1">
    <p:spTree>
      <p:nvGrpSpPr>
        <p:cNvPr id="1" name=""/>
        <p:cNvGrpSpPr/>
        <p:nvPr/>
      </p:nvGrpSpPr>
      <p:grpSpPr>
        <a:xfrm>
          <a:off x="0" y="0"/>
          <a:ext cx="0" cy="0"/>
          <a:chOff x="0" y="0"/>
          <a:chExt cx="0" cy="0"/>
        </a:xfrm>
      </p:grpSpPr>
      <p:pic>
        <p:nvPicPr>
          <p:cNvPr id="4" name="Picture 3" descr="A group of people sitting at a table&#10;&#10;Description automatically generated">
            <a:extLst>
              <a:ext uri="{FF2B5EF4-FFF2-40B4-BE49-F238E27FC236}">
                <a16:creationId xmlns:a16="http://schemas.microsoft.com/office/drawing/2014/main" id="{FE221958-C2CD-2BD7-4FA7-8FFCE080A4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7060265"/>
      </p:ext>
    </p:extLst>
  </p:cSld>
  <p:clrMapOvr>
    <a:masterClrMapping/>
  </p:clrMapOvr>
  <p:extLst>
    <p:ext uri="{DCECCB84-F9BA-43D5-87BE-67443E8EF086}">
      <p15:sldGuideLst xmlns:p15="http://schemas.microsoft.com/office/powerpoint/2012/main">
        <p15:guide id="1" orient="horz" pos="2954">
          <p15:clr>
            <a:srgbClr val="FBAE40"/>
          </p15:clr>
        </p15:guide>
        <p15:guide id="2" pos="4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926D8-A75D-EAC1-FC50-585291FC2D34}"/>
              </a:ext>
            </a:extLst>
          </p:cNvPr>
          <p:cNvSpPr>
            <a:spLocks noGrp="1"/>
          </p:cNvSpPr>
          <p:nvPr>
            <p:ph type="body" sz="quarter" idx="14"/>
          </p:nvPr>
        </p:nvSpPr>
        <p:spPr>
          <a:xfrm>
            <a:off x="1001814" y="1621972"/>
            <a:ext cx="10169770" cy="4411432"/>
          </a:xfrm>
        </p:spPr>
        <p:txBody>
          <a:bodyPr>
            <a:normAutofit/>
          </a:bodyPr>
          <a:lstStyle>
            <a:lvl1pPr>
              <a:lnSpc>
                <a:spcPct val="100000"/>
              </a:lnSpc>
              <a:defRPr sz="2000" b="0" i="0">
                <a:latin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7">
            <a:extLst>
              <a:ext uri="{FF2B5EF4-FFF2-40B4-BE49-F238E27FC236}">
                <a16:creationId xmlns:a16="http://schemas.microsoft.com/office/drawing/2014/main" id="{13122C49-F358-D0F5-AD50-1150AFC7796E}"/>
              </a:ext>
            </a:extLst>
          </p:cNvPr>
          <p:cNvSpPr>
            <a:spLocks noGrp="1"/>
          </p:cNvSpPr>
          <p:nvPr>
            <p:ph type="title"/>
          </p:nvPr>
        </p:nvSpPr>
        <p:spPr>
          <a:xfrm>
            <a:off x="1001815" y="490105"/>
            <a:ext cx="6971962" cy="997527"/>
          </a:xfrm>
        </p:spPr>
        <p:txBody>
          <a:bodyPr>
            <a:normAutofit/>
          </a:bodyPr>
          <a:lstStyle>
            <a:lvl1pPr algn="l">
              <a:defRPr sz="3600" b="1" i="0">
                <a:solidFill>
                  <a:srgbClr val="021E4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44D3C397-C2BC-665C-4BBC-F30BFB48EA0A}"/>
              </a:ext>
            </a:extLst>
          </p:cNvPr>
          <p:cNvSpPr>
            <a:spLocks noGrp="1"/>
          </p:cNvSpPr>
          <p:nvPr>
            <p:ph type="sldNum" sz="quarter" idx="12"/>
          </p:nvPr>
        </p:nvSpPr>
        <p:spPr>
          <a:xfrm>
            <a:off x="8534400" y="6178874"/>
            <a:ext cx="2743200" cy="245780"/>
          </a:xfrm>
          <a:prstGeom prst="rect">
            <a:avLst/>
          </a:prstGeom>
        </p:spPr>
        <p:txBody>
          <a:bodyPr/>
          <a:lstStyle>
            <a:lvl1pPr algn="r">
              <a:defRPr sz="1050" b="0" i="0">
                <a:solidFill>
                  <a:schemeClr val="tx1">
                    <a:lumMod val="50000"/>
                    <a:lumOff val="50000"/>
                  </a:schemeClr>
                </a:solidFill>
                <a:latin typeface="Arial" panose="020B0604020202020204" pitchFamily="34" charset="0"/>
                <a:cs typeface="Arial" panose="020B0604020202020204" pitchFamily="34" charset="0"/>
              </a:defRPr>
            </a:lvl1pPr>
          </a:lstStyle>
          <a:p>
            <a:fld id="{CD6EEE6D-6703-484A-93FA-F15FEC778136}" type="slidenum">
              <a:rPr lang="en-US" smtClean="0"/>
              <a:pPr/>
              <a:t>‹#›</a:t>
            </a:fld>
            <a:endParaRPr lang="en-US"/>
          </a:p>
        </p:txBody>
      </p:sp>
      <p:pic>
        <p:nvPicPr>
          <p:cNvPr id="9" name="Picture 8" descr="A blue and black logo&#10;&#10;Description automatically generated">
            <a:extLst>
              <a:ext uri="{FF2B5EF4-FFF2-40B4-BE49-F238E27FC236}">
                <a16:creationId xmlns:a16="http://schemas.microsoft.com/office/drawing/2014/main" id="{0E3E426F-98F2-BB8E-1D73-9B7359A4FC6C}"/>
              </a:ext>
            </a:extLst>
          </p:cNvPr>
          <p:cNvPicPr>
            <a:picLocks noChangeAspect="1"/>
          </p:cNvPicPr>
          <p:nvPr userDrawn="1"/>
        </p:nvPicPr>
        <p:blipFill>
          <a:blip r:embed="rId2"/>
          <a:srcRect l="12235" t="17478" r="10536" b="16628"/>
          <a:stretch/>
        </p:blipFill>
        <p:spPr>
          <a:xfrm>
            <a:off x="10004010" y="619932"/>
            <a:ext cx="1186176" cy="705173"/>
          </a:xfrm>
          <a:prstGeom prst="rect">
            <a:avLst/>
          </a:prstGeom>
        </p:spPr>
      </p:pic>
      <p:pic>
        <p:nvPicPr>
          <p:cNvPr id="11" name="Picture 10" descr="A colorful logo with text&#10;&#10;Description automatically generated with medium confidence">
            <a:extLst>
              <a:ext uri="{FF2B5EF4-FFF2-40B4-BE49-F238E27FC236}">
                <a16:creationId xmlns:a16="http://schemas.microsoft.com/office/drawing/2014/main" id="{3DEC3864-816E-2DCD-1E31-D4D711C7A332}"/>
              </a:ext>
            </a:extLst>
          </p:cNvPr>
          <p:cNvPicPr>
            <a:picLocks noChangeAspect="1"/>
          </p:cNvPicPr>
          <p:nvPr userDrawn="1"/>
        </p:nvPicPr>
        <p:blipFill>
          <a:blip r:embed="rId3"/>
          <a:stretch>
            <a:fillRect/>
          </a:stretch>
        </p:blipFill>
        <p:spPr>
          <a:xfrm>
            <a:off x="8332918" y="619932"/>
            <a:ext cx="1311950" cy="705173"/>
          </a:xfrm>
          <a:prstGeom prst="rect">
            <a:avLst/>
          </a:prstGeom>
        </p:spPr>
      </p:pic>
    </p:spTree>
    <p:extLst>
      <p:ext uri="{BB962C8B-B14F-4D97-AF65-F5344CB8AC3E}">
        <p14:creationId xmlns:p14="http://schemas.microsoft.com/office/powerpoint/2010/main" val="2540155320"/>
      </p:ext>
    </p:extLst>
  </p:cSld>
  <p:clrMapOvr>
    <a:masterClrMapping/>
  </p:clrMapOvr>
  <p:extLst>
    <p:ext uri="{DCECCB84-F9BA-43D5-87BE-67443E8EF086}">
      <p15:sldGuideLst xmlns:p15="http://schemas.microsoft.com/office/powerpoint/2012/main">
        <p15:guide id="1" orient="horz" pos="2160">
          <p15:clr>
            <a:srgbClr val="FBAE40"/>
          </p15:clr>
        </p15:guide>
        <p15:guide id="2" pos="41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926D8-A75D-EAC1-FC50-585291FC2D34}"/>
              </a:ext>
            </a:extLst>
          </p:cNvPr>
          <p:cNvSpPr>
            <a:spLocks noGrp="1"/>
          </p:cNvSpPr>
          <p:nvPr>
            <p:ph type="body" sz="quarter" idx="14"/>
          </p:nvPr>
        </p:nvSpPr>
        <p:spPr>
          <a:xfrm>
            <a:off x="1001814" y="1621972"/>
            <a:ext cx="10169769" cy="4411432"/>
          </a:xfrm>
        </p:spPr>
        <p:txBody>
          <a:bodyPr>
            <a:normAutofit/>
          </a:bodyPr>
          <a:lstStyle>
            <a:lvl1pPr>
              <a:lnSpc>
                <a:spcPct val="100000"/>
              </a:lnSpc>
              <a:defRPr sz="2000" b="0" i="0">
                <a:solidFill>
                  <a:schemeClr val="bg1"/>
                </a:solidFill>
                <a:latin typeface="Arial" panose="020B0604020202020204" pitchFamily="34" charset="0"/>
                <a:cs typeface="Arial" panose="020B0604020202020204" pitchFamily="34" charset="0"/>
              </a:defRPr>
            </a:lvl1pPr>
            <a:lvl2pPr>
              <a:lnSpc>
                <a:spcPct val="100000"/>
              </a:lnSpc>
              <a:defRPr sz="2000" b="0" i="0">
                <a:solidFill>
                  <a:schemeClr val="bg1"/>
                </a:solidFill>
                <a:latin typeface="Arial" panose="020B0604020202020204" pitchFamily="34" charset="0"/>
                <a:cs typeface="Arial" panose="020B0604020202020204" pitchFamily="34" charset="0"/>
              </a:defRPr>
            </a:lvl2pPr>
            <a:lvl3pPr>
              <a:lnSpc>
                <a:spcPct val="100000"/>
              </a:lnSpc>
              <a:defRPr sz="2000" b="0" i="0">
                <a:solidFill>
                  <a:schemeClr val="bg1"/>
                </a:solidFill>
                <a:latin typeface="Arial" panose="020B0604020202020204" pitchFamily="34" charset="0"/>
                <a:cs typeface="Arial" panose="020B0604020202020204" pitchFamily="34" charset="0"/>
              </a:defRPr>
            </a:lvl3pPr>
            <a:lvl4pPr>
              <a:lnSpc>
                <a:spcPct val="100000"/>
              </a:lnSpc>
              <a:defRPr sz="2000" b="0" i="0">
                <a:solidFill>
                  <a:schemeClr val="bg1"/>
                </a:solidFill>
                <a:latin typeface="Arial" panose="020B0604020202020204" pitchFamily="34" charset="0"/>
                <a:cs typeface="Arial" panose="020B0604020202020204" pitchFamily="34" charset="0"/>
              </a:defRPr>
            </a:lvl4pPr>
            <a:lvl5pPr>
              <a:lnSpc>
                <a:spcPct val="100000"/>
              </a:lnSpc>
              <a:defRPr sz="2000" b="0" i="0">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7">
            <a:extLst>
              <a:ext uri="{FF2B5EF4-FFF2-40B4-BE49-F238E27FC236}">
                <a16:creationId xmlns:a16="http://schemas.microsoft.com/office/drawing/2014/main" id="{13122C49-F358-D0F5-AD50-1150AFC7796E}"/>
              </a:ext>
            </a:extLst>
          </p:cNvPr>
          <p:cNvSpPr>
            <a:spLocks noGrp="1"/>
          </p:cNvSpPr>
          <p:nvPr>
            <p:ph type="title"/>
          </p:nvPr>
        </p:nvSpPr>
        <p:spPr>
          <a:xfrm>
            <a:off x="1001814" y="465612"/>
            <a:ext cx="6980651" cy="997527"/>
          </a:xfrm>
        </p:spPr>
        <p:txBody>
          <a:bodyPr>
            <a:norm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EE129EEB-FE84-D667-66FD-AD9CD7BCB1F8}"/>
              </a:ext>
            </a:extLst>
          </p:cNvPr>
          <p:cNvSpPr>
            <a:spLocks noGrp="1"/>
          </p:cNvSpPr>
          <p:nvPr>
            <p:ph type="sldNum" sz="quarter" idx="12"/>
          </p:nvPr>
        </p:nvSpPr>
        <p:spPr>
          <a:xfrm>
            <a:off x="8527774" y="6178874"/>
            <a:ext cx="2743200" cy="245780"/>
          </a:xfrm>
          <a:prstGeom prst="rect">
            <a:avLst/>
          </a:prstGeom>
        </p:spPr>
        <p:txBody>
          <a:bodyPr/>
          <a:lstStyle>
            <a:lvl1pPr algn="r">
              <a:defRPr sz="1050" b="0" i="0">
                <a:solidFill>
                  <a:schemeClr val="bg1">
                    <a:lumMod val="95000"/>
                  </a:schemeClr>
                </a:solidFill>
                <a:latin typeface="Arial" panose="020B0604020202020204" pitchFamily="34" charset="0"/>
                <a:cs typeface="Arial" panose="020B0604020202020204" pitchFamily="34" charset="0"/>
              </a:defRPr>
            </a:lvl1pPr>
          </a:lstStyle>
          <a:p>
            <a:fld id="{CD6EEE6D-6703-484A-93FA-F15FEC778136}" type="slidenum">
              <a:rPr lang="en-US" smtClean="0"/>
              <a:pPr/>
              <a:t>‹#›</a:t>
            </a:fld>
            <a:endParaRPr lang="en-US"/>
          </a:p>
        </p:txBody>
      </p:sp>
      <p:pic>
        <p:nvPicPr>
          <p:cNvPr id="4" name="Picture 3" descr="A colorful logo with text&#10;&#10;Description automatically generated with medium confidence">
            <a:extLst>
              <a:ext uri="{FF2B5EF4-FFF2-40B4-BE49-F238E27FC236}">
                <a16:creationId xmlns:a16="http://schemas.microsoft.com/office/drawing/2014/main" id="{01E663E1-09E5-B607-1832-B0215F6B8F8F}"/>
              </a:ext>
            </a:extLst>
          </p:cNvPr>
          <p:cNvPicPr>
            <a:picLocks noChangeAspect="1"/>
          </p:cNvPicPr>
          <p:nvPr userDrawn="1"/>
        </p:nvPicPr>
        <p:blipFill>
          <a:blip r:embed="rId2"/>
          <a:stretch>
            <a:fillRect/>
          </a:stretch>
        </p:blipFill>
        <p:spPr>
          <a:xfrm>
            <a:off x="8332918" y="619932"/>
            <a:ext cx="1311950" cy="705173"/>
          </a:xfrm>
          <a:prstGeom prst="rect">
            <a:avLst/>
          </a:prstGeom>
        </p:spPr>
      </p:pic>
      <p:pic>
        <p:nvPicPr>
          <p:cNvPr id="9" name="Picture 8" descr="A logo with white text&#10;&#10;Description automatically generated">
            <a:extLst>
              <a:ext uri="{FF2B5EF4-FFF2-40B4-BE49-F238E27FC236}">
                <a16:creationId xmlns:a16="http://schemas.microsoft.com/office/drawing/2014/main" id="{30CC639D-736E-1399-DD03-56874983A1E0}"/>
              </a:ext>
            </a:extLst>
          </p:cNvPr>
          <p:cNvPicPr>
            <a:picLocks noChangeAspect="1"/>
          </p:cNvPicPr>
          <p:nvPr userDrawn="1"/>
        </p:nvPicPr>
        <p:blipFill>
          <a:blip r:embed="rId3"/>
          <a:stretch>
            <a:fillRect/>
          </a:stretch>
        </p:blipFill>
        <p:spPr>
          <a:xfrm>
            <a:off x="9899374" y="465612"/>
            <a:ext cx="1357559" cy="957730"/>
          </a:xfrm>
          <a:prstGeom prst="rect">
            <a:avLst/>
          </a:prstGeom>
        </p:spPr>
      </p:pic>
    </p:spTree>
    <p:extLst>
      <p:ext uri="{BB962C8B-B14F-4D97-AF65-F5344CB8AC3E}">
        <p14:creationId xmlns:p14="http://schemas.microsoft.com/office/powerpoint/2010/main" val="816780263"/>
      </p:ext>
    </p:extLst>
  </p:cSld>
  <p:clrMapOvr>
    <a:masterClrMapping/>
  </p:clrMapOvr>
  <p:extLst>
    <p:ext uri="{DCECCB84-F9BA-43D5-87BE-67443E8EF086}">
      <p15:sldGuideLst xmlns:p15="http://schemas.microsoft.com/office/powerpoint/2012/main">
        <p15:guide id="1" orient="horz" pos="2160">
          <p15:clr>
            <a:srgbClr val="FBAE40"/>
          </p15:clr>
        </p15:guide>
        <p15:guide id="2" pos="41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682260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926D8-A75D-EAC1-FC50-585291FC2D34}"/>
              </a:ext>
            </a:extLst>
          </p:cNvPr>
          <p:cNvSpPr>
            <a:spLocks noGrp="1"/>
          </p:cNvSpPr>
          <p:nvPr>
            <p:ph type="body" sz="quarter" idx="14"/>
          </p:nvPr>
        </p:nvSpPr>
        <p:spPr>
          <a:xfrm>
            <a:off x="4731026" y="1621972"/>
            <a:ext cx="6440557" cy="4136277"/>
          </a:xfrm>
        </p:spPr>
        <p:txBody>
          <a:bodyPr>
            <a:normAutofit/>
          </a:bodyPr>
          <a:lstStyle>
            <a:lvl1pPr>
              <a:lnSpc>
                <a:spcPct val="100000"/>
              </a:lnSpc>
              <a:defRPr sz="2000" b="0" i="0">
                <a:latin typeface="Arial" panose="020B0604020202020204" pitchFamily="34" charset="0"/>
                <a:cs typeface="Arial" panose="020B0604020202020204" pitchFamily="34" charset="0"/>
              </a:defRPr>
            </a:lvl1pPr>
            <a:lvl2pPr>
              <a:lnSpc>
                <a:spcPct val="100000"/>
              </a:lnSpc>
              <a:defRPr sz="2000" b="0" i="0">
                <a:latin typeface="Arial" panose="020B0604020202020204" pitchFamily="34" charset="0"/>
                <a:cs typeface="Arial" panose="020B0604020202020204" pitchFamily="34" charset="0"/>
              </a:defRPr>
            </a:lvl2pPr>
            <a:lvl3pPr>
              <a:lnSpc>
                <a:spcPct val="100000"/>
              </a:lnSpc>
              <a:defRPr sz="2000" b="0" i="0">
                <a:latin typeface="Arial" panose="020B0604020202020204" pitchFamily="34" charset="0"/>
                <a:cs typeface="Arial" panose="020B0604020202020204" pitchFamily="34" charset="0"/>
              </a:defRPr>
            </a:lvl3pPr>
            <a:lvl4pPr>
              <a:lnSpc>
                <a:spcPct val="100000"/>
              </a:lnSpc>
              <a:defRPr sz="2000" b="0" i="0">
                <a:latin typeface="Arial" panose="020B0604020202020204" pitchFamily="34" charset="0"/>
                <a:cs typeface="Arial" panose="020B0604020202020204" pitchFamily="34" charset="0"/>
              </a:defRPr>
            </a:lvl4pPr>
            <a:lvl5pPr>
              <a:lnSpc>
                <a:spcPct val="100000"/>
              </a:lnSpc>
              <a:defRPr sz="2000"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7">
            <a:extLst>
              <a:ext uri="{FF2B5EF4-FFF2-40B4-BE49-F238E27FC236}">
                <a16:creationId xmlns:a16="http://schemas.microsoft.com/office/drawing/2014/main" id="{13122C49-F358-D0F5-AD50-1150AFC7796E}"/>
              </a:ext>
            </a:extLst>
          </p:cNvPr>
          <p:cNvSpPr>
            <a:spLocks noGrp="1"/>
          </p:cNvSpPr>
          <p:nvPr>
            <p:ph type="title"/>
          </p:nvPr>
        </p:nvSpPr>
        <p:spPr>
          <a:xfrm>
            <a:off x="4731025" y="490105"/>
            <a:ext cx="6440557" cy="997527"/>
          </a:xfrm>
        </p:spPr>
        <p:txBody>
          <a:bodyPr>
            <a:normAutofit/>
          </a:bodyPr>
          <a:lstStyle>
            <a:lvl1pPr algn="l">
              <a:defRPr sz="4000" b="1" i="0">
                <a:solidFill>
                  <a:srgbClr val="021E4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Slide Number Placeholder 5">
            <a:extLst>
              <a:ext uri="{FF2B5EF4-FFF2-40B4-BE49-F238E27FC236}">
                <a16:creationId xmlns:a16="http://schemas.microsoft.com/office/drawing/2014/main" id="{3168296D-5A15-95C5-0FC8-F907A0CAF0E3}"/>
              </a:ext>
            </a:extLst>
          </p:cNvPr>
          <p:cNvSpPr>
            <a:spLocks noGrp="1"/>
          </p:cNvSpPr>
          <p:nvPr>
            <p:ph type="sldNum" sz="quarter" idx="12"/>
          </p:nvPr>
        </p:nvSpPr>
        <p:spPr>
          <a:xfrm>
            <a:off x="4731026" y="6188559"/>
            <a:ext cx="2743200" cy="245780"/>
          </a:xfrm>
          <a:prstGeom prst="rect">
            <a:avLst/>
          </a:prstGeom>
        </p:spPr>
        <p:txBody>
          <a:bodyPr/>
          <a:lstStyle>
            <a:lvl1pPr algn="l">
              <a:defRPr sz="1050" b="0" i="0">
                <a:solidFill>
                  <a:schemeClr val="tx1">
                    <a:lumMod val="50000"/>
                    <a:lumOff val="50000"/>
                  </a:schemeClr>
                </a:solidFill>
                <a:latin typeface="Arial" panose="020B0604020202020204" pitchFamily="34" charset="0"/>
                <a:cs typeface="Arial" panose="020B0604020202020204" pitchFamily="34" charset="0"/>
              </a:defRPr>
            </a:lvl1pPr>
          </a:lstStyle>
          <a:p>
            <a:fld id="{CD6EEE6D-6703-484A-93FA-F15FEC778136}" type="slidenum">
              <a:rPr lang="en-US" smtClean="0"/>
              <a:pPr/>
              <a:t>‹#›</a:t>
            </a:fld>
            <a:endParaRPr lang="en-US"/>
          </a:p>
        </p:txBody>
      </p:sp>
      <p:sp>
        <p:nvSpPr>
          <p:cNvPr id="15" name="Picture Placeholder 14">
            <a:extLst>
              <a:ext uri="{FF2B5EF4-FFF2-40B4-BE49-F238E27FC236}">
                <a16:creationId xmlns:a16="http://schemas.microsoft.com/office/drawing/2014/main" id="{BE24E26E-3F7B-75EA-CD79-316A378548DF}"/>
              </a:ext>
            </a:extLst>
          </p:cNvPr>
          <p:cNvSpPr>
            <a:spLocks noGrp="1"/>
          </p:cNvSpPr>
          <p:nvPr>
            <p:ph type="pic" sz="quarter" idx="15"/>
          </p:nvPr>
        </p:nvSpPr>
        <p:spPr>
          <a:xfrm>
            <a:off x="0" y="0"/>
            <a:ext cx="4503738" cy="6858000"/>
          </a:xfrm>
          <a:solidFill>
            <a:schemeClr val="bg1">
              <a:lumMod val="85000"/>
            </a:schemeClr>
          </a:solidFill>
        </p:spPr>
        <p:txBody>
          <a:bodyPr/>
          <a:lstStyle/>
          <a:p>
            <a:endParaRPr lang="en-US"/>
          </a:p>
        </p:txBody>
      </p:sp>
      <p:pic>
        <p:nvPicPr>
          <p:cNvPr id="2" name="Picture 1" descr="A colorful logo with text&#10;&#10;Description automatically generated with medium confidence">
            <a:extLst>
              <a:ext uri="{FF2B5EF4-FFF2-40B4-BE49-F238E27FC236}">
                <a16:creationId xmlns:a16="http://schemas.microsoft.com/office/drawing/2014/main" id="{735B8EE2-1251-F6F2-8A68-A066E9810397}"/>
              </a:ext>
            </a:extLst>
          </p:cNvPr>
          <p:cNvPicPr>
            <a:picLocks noChangeAspect="1"/>
          </p:cNvPicPr>
          <p:nvPr userDrawn="1"/>
        </p:nvPicPr>
        <p:blipFill>
          <a:blip r:embed="rId2"/>
          <a:stretch>
            <a:fillRect/>
          </a:stretch>
        </p:blipFill>
        <p:spPr>
          <a:xfrm>
            <a:off x="8575588" y="5896942"/>
            <a:ext cx="1218753" cy="655079"/>
          </a:xfrm>
          <a:prstGeom prst="rect">
            <a:avLst/>
          </a:prstGeom>
        </p:spPr>
      </p:pic>
      <p:pic>
        <p:nvPicPr>
          <p:cNvPr id="5" name="Picture 4" descr="A blue and black logo&#10;&#10;Description automatically generated">
            <a:extLst>
              <a:ext uri="{FF2B5EF4-FFF2-40B4-BE49-F238E27FC236}">
                <a16:creationId xmlns:a16="http://schemas.microsoft.com/office/drawing/2014/main" id="{1B205AD5-F7CC-C140-7152-D5E8AC9E9B4C}"/>
              </a:ext>
            </a:extLst>
          </p:cNvPr>
          <p:cNvPicPr>
            <a:picLocks noChangeAspect="1"/>
          </p:cNvPicPr>
          <p:nvPr userDrawn="1"/>
        </p:nvPicPr>
        <p:blipFill>
          <a:blip r:embed="rId3"/>
          <a:srcRect l="12235" t="17478" r="10536" b="16628"/>
          <a:stretch/>
        </p:blipFill>
        <p:spPr>
          <a:xfrm>
            <a:off x="10147564" y="5867875"/>
            <a:ext cx="1109236" cy="659432"/>
          </a:xfrm>
          <a:prstGeom prst="rect">
            <a:avLst/>
          </a:prstGeom>
        </p:spPr>
      </p:pic>
    </p:spTree>
    <p:extLst>
      <p:ext uri="{BB962C8B-B14F-4D97-AF65-F5344CB8AC3E}">
        <p14:creationId xmlns:p14="http://schemas.microsoft.com/office/powerpoint/2010/main" val="9539697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7/16/2025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337703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6283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860677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530727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715887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0691864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7/16/2025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1068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7/16/2025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343909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687" r:id="rId20"/>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www.advance-he.ac.uk/guidance/equality-diversity-and-inclusion/employment-and-careers/women"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077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90A41C-972E-7EB1-31C5-FE09C81506FE}"/>
              </a:ext>
            </a:extLst>
          </p:cNvPr>
          <p:cNvSpPr>
            <a:spLocks noGrp="1"/>
          </p:cNvSpPr>
          <p:nvPr>
            <p:ph type="body" sz="quarter" idx="14"/>
          </p:nvPr>
        </p:nvSpPr>
        <p:spPr>
          <a:xfrm>
            <a:off x="64736" y="1391830"/>
            <a:ext cx="12127264" cy="5466170"/>
          </a:xfrm>
        </p:spPr>
        <p:txBody>
          <a:bodyPr>
            <a:normAutofit/>
          </a:bodyPr>
          <a:lstStyle/>
          <a:p>
            <a:pPr algn="just" fontAlgn="t"/>
            <a:r>
              <a:rPr lang="en-GB" dirty="0">
                <a:solidFill>
                  <a:schemeClr val="tx1"/>
                </a:solidFill>
              </a:rPr>
              <a:t>The findings agrees with previous studies </a:t>
            </a:r>
            <a:r>
              <a:rPr lang="en-GB" dirty="0" err="1">
                <a:solidFill>
                  <a:schemeClr val="tx1"/>
                </a:solidFill>
              </a:rPr>
              <a:t>studies</a:t>
            </a:r>
            <a:r>
              <a:rPr lang="en-GB" dirty="0">
                <a:solidFill>
                  <a:schemeClr val="tx1"/>
                </a:solidFill>
              </a:rPr>
              <a:t> which illustrates women’s feelings of ‘Otherness’  in academic organisations (</a:t>
            </a:r>
            <a:r>
              <a:rPr lang="en-GB" dirty="0" err="1">
                <a:solidFill>
                  <a:schemeClr val="tx1"/>
                </a:solidFill>
              </a:rPr>
              <a:t>Strau</a:t>
            </a:r>
            <a:r>
              <a:rPr lang="en-GB" dirty="0">
                <a:solidFill>
                  <a:schemeClr val="tx1"/>
                </a:solidFill>
              </a:rPr>
              <a:t>β and Boncori,  2020; Fotaki, 2013; Tyler and Cohen, 2010). </a:t>
            </a:r>
          </a:p>
          <a:p>
            <a:pPr algn="just" fontAlgn="t"/>
            <a:r>
              <a:rPr lang="en-GB" dirty="0">
                <a:solidFill>
                  <a:schemeClr val="tx1"/>
                </a:solidFill>
              </a:rPr>
              <a:t>It further argue that these norms are performative and women who  cannot ‘perform’ the dominant cultural norms based on competitiveness and associated success (Misra et al., 2017; </a:t>
            </a:r>
            <a:r>
              <a:rPr lang="en-GB" dirty="0" err="1">
                <a:solidFill>
                  <a:schemeClr val="tx1"/>
                </a:solidFill>
              </a:rPr>
              <a:t>Thébaud</a:t>
            </a:r>
            <a:r>
              <a:rPr lang="en-GB" dirty="0">
                <a:solidFill>
                  <a:schemeClr val="tx1"/>
                </a:solidFill>
              </a:rPr>
              <a:t> and Charles, 2018), can be constituted as the ‘Other’  and punished by exclusion through informal processes. </a:t>
            </a:r>
          </a:p>
          <a:p>
            <a:pPr algn="just"/>
            <a:r>
              <a:rPr lang="en-GB" dirty="0">
                <a:solidFill>
                  <a:schemeClr val="tx1"/>
                </a:solidFill>
              </a:rPr>
              <a:t>The study agrees with Aiston and Fo (2021) study where they argue that women can be silenced through exclusion which ‘manifests itself in numerous ways and in being excluded, women almost become invisible’ (p.13). Similar to academic women in Aiston and Fo (2021)’s study, early and mid-career researchers experience suggest external silencing – and facing consequences of not being silent by being ignored. </a:t>
            </a:r>
          </a:p>
          <a:p>
            <a:pPr algn="just"/>
            <a:endParaRPr lang="en-GB" dirty="0">
              <a:solidFill>
                <a:schemeClr val="tx1"/>
              </a:solidFill>
            </a:endParaRPr>
          </a:p>
          <a:p>
            <a:pPr algn="just"/>
            <a:endParaRPr lang="en-GB" dirty="0"/>
          </a:p>
        </p:txBody>
      </p:sp>
      <p:sp>
        <p:nvSpPr>
          <p:cNvPr id="3" name="Title 2">
            <a:extLst>
              <a:ext uri="{FF2B5EF4-FFF2-40B4-BE49-F238E27FC236}">
                <a16:creationId xmlns:a16="http://schemas.microsoft.com/office/drawing/2014/main" id="{7100CA21-A340-12F9-2D47-6712E7C78A15}"/>
              </a:ext>
            </a:extLst>
          </p:cNvPr>
          <p:cNvSpPr>
            <a:spLocks noGrp="1"/>
          </p:cNvSpPr>
          <p:nvPr>
            <p:ph type="title"/>
          </p:nvPr>
        </p:nvSpPr>
        <p:spPr>
          <a:xfrm>
            <a:off x="297806" y="198575"/>
            <a:ext cx="11894193" cy="997527"/>
          </a:xfrm>
        </p:spPr>
        <p:txBody>
          <a:bodyPr>
            <a:normAutofit fontScale="90000"/>
          </a:bodyPr>
          <a:lstStyle/>
          <a:p>
            <a:r>
              <a:rPr lang="en-GB" dirty="0">
                <a:solidFill>
                  <a:schemeClr val="tx1"/>
                </a:solidFill>
              </a:rPr>
              <a:t>Othering : Exclusion, silencing, limits spaces of representation and decision making</a:t>
            </a:r>
            <a:br>
              <a:rPr lang="en-GB" dirty="0">
                <a:solidFill>
                  <a:schemeClr val="tx1"/>
                </a:solidFill>
              </a:rPr>
            </a:br>
            <a:endParaRPr lang="en-GB" dirty="0">
              <a:solidFill>
                <a:schemeClr val="tx1"/>
              </a:solidFill>
            </a:endParaRPr>
          </a:p>
        </p:txBody>
      </p:sp>
      <p:sp>
        <p:nvSpPr>
          <p:cNvPr id="4" name="Slide Number Placeholder 3">
            <a:extLst>
              <a:ext uri="{FF2B5EF4-FFF2-40B4-BE49-F238E27FC236}">
                <a16:creationId xmlns:a16="http://schemas.microsoft.com/office/drawing/2014/main" id="{D7381DFF-BCB3-4200-9A7F-08BD38E19AB8}"/>
              </a:ext>
            </a:extLst>
          </p:cNvPr>
          <p:cNvSpPr>
            <a:spLocks noGrp="1"/>
          </p:cNvSpPr>
          <p:nvPr>
            <p:ph type="sldNum" sz="quarter" idx="12"/>
          </p:nvPr>
        </p:nvSpPr>
        <p:spPr/>
        <p:txBody>
          <a:bodyPr/>
          <a:lstStyle/>
          <a:p>
            <a:fld id="{CD6EEE6D-6703-484A-93FA-F15FEC778136}" type="slidenum">
              <a:rPr lang="en-US" smtClean="0"/>
              <a:pPr/>
              <a:t>10</a:t>
            </a:fld>
            <a:endParaRPr lang="en-US"/>
          </a:p>
        </p:txBody>
      </p:sp>
    </p:spTree>
    <p:extLst>
      <p:ext uri="{BB962C8B-B14F-4D97-AF65-F5344CB8AC3E}">
        <p14:creationId xmlns:p14="http://schemas.microsoft.com/office/powerpoint/2010/main" val="236929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2C806-1CE2-462A-A8AD-29D6807A3B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CCC83F-60A6-81EC-4630-E3BD2276E0ED}"/>
              </a:ext>
            </a:extLst>
          </p:cNvPr>
          <p:cNvSpPr>
            <a:spLocks noGrp="1"/>
          </p:cNvSpPr>
          <p:nvPr>
            <p:ph type="body" sz="quarter" idx="14"/>
          </p:nvPr>
        </p:nvSpPr>
        <p:spPr>
          <a:xfrm>
            <a:off x="172630" y="890124"/>
            <a:ext cx="11846739" cy="5799045"/>
          </a:xfrm>
        </p:spPr>
        <p:txBody>
          <a:bodyPr vert="horz" lIns="91440" tIns="45720" rIns="91440" bIns="45720" rtlCol="0" anchor="t">
            <a:normAutofit/>
          </a:bodyPr>
          <a:lstStyle/>
          <a:p>
            <a:pPr marL="0" indent="0" algn="just">
              <a:buNone/>
            </a:pPr>
            <a:endParaRPr lang="en-GB" dirty="0"/>
          </a:p>
          <a:p>
            <a:pPr algn="just"/>
            <a:r>
              <a:rPr lang="en-GB" dirty="0">
                <a:solidFill>
                  <a:schemeClr val="tx1"/>
                </a:solidFill>
              </a:rPr>
              <a:t>The AS requirement for the departments to demonstrate excellence using case studies in the application documents and the website itself indicate the performativity dimension of the AS process.  As mentioned earlier, women feeling like ‘outsiders’ in the department questioned the legitimacy of such awards and that this is something which they see only on the website.  </a:t>
            </a:r>
          </a:p>
          <a:p>
            <a:pPr algn="just"/>
            <a:r>
              <a:rPr lang="en-GB" dirty="0">
                <a:solidFill>
                  <a:schemeClr val="tx1"/>
                </a:solidFill>
              </a:rPr>
              <a:t>‘</a:t>
            </a:r>
            <a:r>
              <a:rPr lang="en-GB" i="1" dirty="0">
                <a:solidFill>
                  <a:schemeClr val="tx1"/>
                </a:solidFill>
              </a:rPr>
              <a:t>I think it's [Athena Swan departmental initiative] been pretty poor in raising awareness. Because I don't know too much about it. Like, I don't think many people do. I don't think it impacts me at all. Like I've seen it like, they have it like on their website, they’re Athena SWAN accredited. And like, honestly, sometimes, I wonder, but I don't know how they got their credit. But I don't know of the steps that they had to go through like</a:t>
            </a:r>
            <a:r>
              <a:rPr lang="en-GB" dirty="0">
                <a:solidFill>
                  <a:schemeClr val="tx1"/>
                </a:solidFill>
              </a:rPr>
              <a:t>’ (P4, postdoc). </a:t>
            </a:r>
          </a:p>
          <a:p>
            <a:pPr algn="just"/>
            <a:r>
              <a:rPr lang="en-GB" dirty="0">
                <a:solidFill>
                  <a:schemeClr val="tx1"/>
                </a:solidFill>
              </a:rPr>
              <a:t>‘ ‘</a:t>
            </a:r>
            <a:r>
              <a:rPr lang="en-GB" i="1" dirty="0">
                <a:solidFill>
                  <a:schemeClr val="tx1"/>
                </a:solidFill>
              </a:rPr>
              <a:t>Well, I've seen them advertise it on the website. And it’s always saying, “it’s a good thing. We have this and it's gold” </a:t>
            </a:r>
            <a:r>
              <a:rPr lang="en-GB" dirty="0">
                <a:solidFill>
                  <a:schemeClr val="tx1"/>
                </a:solidFill>
              </a:rPr>
              <a:t>[laughs]’ (P25, Corridor Seven). </a:t>
            </a:r>
          </a:p>
          <a:p>
            <a:pPr algn="just"/>
            <a:r>
              <a:rPr lang="en-GB" dirty="0">
                <a:solidFill>
                  <a:schemeClr val="tx1"/>
                </a:solidFill>
              </a:rPr>
              <a:t>As the above interview quotes suggest participants perceived AS </a:t>
            </a:r>
            <a:r>
              <a:rPr lang="en-GB" dirty="0" err="1">
                <a:solidFill>
                  <a:schemeClr val="tx1"/>
                </a:solidFill>
              </a:rPr>
              <a:t>as</a:t>
            </a:r>
            <a:r>
              <a:rPr lang="en-GB" dirty="0">
                <a:solidFill>
                  <a:schemeClr val="tx1"/>
                </a:solidFill>
              </a:rPr>
              <a:t> something on the website for the department to display’ their gender equality initiatives rather than something which led to meaningful improvement in women’s lived experience</a:t>
            </a:r>
            <a:endParaRPr lang="en-US" dirty="0">
              <a:solidFill>
                <a:schemeClr val="tx1"/>
              </a:solidFill>
            </a:endParaRPr>
          </a:p>
        </p:txBody>
      </p:sp>
      <p:sp>
        <p:nvSpPr>
          <p:cNvPr id="3" name="Title 2">
            <a:extLst>
              <a:ext uri="{FF2B5EF4-FFF2-40B4-BE49-F238E27FC236}">
                <a16:creationId xmlns:a16="http://schemas.microsoft.com/office/drawing/2014/main" id="{C1DA44BC-04EE-0FEB-BA33-47971A81ACBC}"/>
              </a:ext>
            </a:extLst>
          </p:cNvPr>
          <p:cNvSpPr>
            <a:spLocks noGrp="1"/>
          </p:cNvSpPr>
          <p:nvPr>
            <p:ph type="title"/>
          </p:nvPr>
        </p:nvSpPr>
        <p:spPr>
          <a:xfrm>
            <a:off x="1466203" y="193108"/>
            <a:ext cx="6980651" cy="826489"/>
          </a:xfrm>
        </p:spPr>
        <p:txBody>
          <a:bodyPr>
            <a:normAutofit/>
          </a:bodyPr>
          <a:lstStyle/>
          <a:p>
            <a:r>
              <a:rPr lang="en-US" dirty="0">
                <a:solidFill>
                  <a:schemeClr val="tx1"/>
                </a:solidFill>
              </a:rPr>
              <a:t>Something on the website</a:t>
            </a:r>
          </a:p>
        </p:txBody>
      </p:sp>
      <p:sp>
        <p:nvSpPr>
          <p:cNvPr id="4" name="Slide Number Placeholder 3">
            <a:extLst>
              <a:ext uri="{FF2B5EF4-FFF2-40B4-BE49-F238E27FC236}">
                <a16:creationId xmlns:a16="http://schemas.microsoft.com/office/drawing/2014/main" id="{8E5DDBB9-22B5-67CB-0B91-65BC93A1F0C4}"/>
              </a:ext>
            </a:extLst>
          </p:cNvPr>
          <p:cNvSpPr>
            <a:spLocks noGrp="1"/>
          </p:cNvSpPr>
          <p:nvPr>
            <p:ph type="sldNum" sz="quarter" idx="12"/>
          </p:nvPr>
        </p:nvSpPr>
        <p:spPr/>
        <p:txBody>
          <a:bodyPr/>
          <a:lstStyle/>
          <a:p>
            <a:fld id="{CD6EEE6D-6703-484A-93FA-F15FEC778136}" type="slidenum">
              <a:rPr lang="en-US" smtClean="0"/>
              <a:pPr/>
              <a:t>11</a:t>
            </a:fld>
            <a:endParaRPr lang="en-US"/>
          </a:p>
        </p:txBody>
      </p:sp>
    </p:spTree>
    <p:extLst>
      <p:ext uri="{BB962C8B-B14F-4D97-AF65-F5344CB8AC3E}">
        <p14:creationId xmlns:p14="http://schemas.microsoft.com/office/powerpoint/2010/main" val="396668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A16FF-6ADC-530B-4078-BC6CBB19FF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CE8804-EF2C-0B6F-ACE0-0D1A2BE24906}"/>
              </a:ext>
            </a:extLst>
          </p:cNvPr>
          <p:cNvSpPr>
            <a:spLocks noGrp="1"/>
          </p:cNvSpPr>
          <p:nvPr>
            <p:ph type="body" sz="quarter" idx="14"/>
          </p:nvPr>
        </p:nvSpPr>
        <p:spPr>
          <a:xfrm>
            <a:off x="172630" y="890124"/>
            <a:ext cx="11846739" cy="5799045"/>
          </a:xfrm>
        </p:spPr>
        <p:txBody>
          <a:bodyPr vert="horz" lIns="91440" tIns="45720" rIns="91440" bIns="45720" rtlCol="0" anchor="t">
            <a:normAutofit/>
          </a:bodyPr>
          <a:lstStyle/>
          <a:p>
            <a:pPr marL="0" indent="0" algn="just">
              <a:buNone/>
            </a:pPr>
            <a:r>
              <a:rPr lang="en-GB" dirty="0">
                <a:solidFill>
                  <a:schemeClr val="tx1"/>
                </a:solidFill>
              </a:rPr>
              <a:t>Participants explained feeling '</a:t>
            </a:r>
            <a:r>
              <a:rPr lang="en-GB" dirty="0" err="1">
                <a:solidFill>
                  <a:schemeClr val="tx1"/>
                </a:solidFill>
              </a:rPr>
              <a:t>Hypervisible</a:t>
            </a:r>
            <a:r>
              <a:rPr lang="en-GB" dirty="0">
                <a:solidFill>
                  <a:schemeClr val="tx1"/>
                </a:solidFill>
              </a:rPr>
              <a:t>’ during </a:t>
            </a:r>
            <a:r>
              <a:rPr lang="en-GB" dirty="0" err="1">
                <a:solidFill>
                  <a:schemeClr val="tx1"/>
                </a:solidFill>
              </a:rPr>
              <a:t>thr</a:t>
            </a:r>
            <a:r>
              <a:rPr lang="en-GB" dirty="0">
                <a:solidFill>
                  <a:schemeClr val="tx1"/>
                </a:solidFill>
              </a:rPr>
              <a:t> Athena Swan application </a:t>
            </a:r>
            <a:r>
              <a:rPr lang="en-GB" dirty="0" err="1">
                <a:solidFill>
                  <a:schemeClr val="tx1"/>
                </a:solidFill>
              </a:rPr>
              <a:t>processa</a:t>
            </a:r>
            <a:r>
              <a:rPr lang="en-GB" dirty="0">
                <a:solidFill>
                  <a:schemeClr val="tx1"/>
                </a:solidFill>
              </a:rPr>
              <a:t> </a:t>
            </a:r>
            <a:r>
              <a:rPr lang="en-GB" dirty="0" err="1">
                <a:solidFill>
                  <a:schemeClr val="tx1"/>
                </a:solidFill>
              </a:rPr>
              <a:t>dn</a:t>
            </a:r>
            <a:r>
              <a:rPr lang="en-GB" dirty="0">
                <a:solidFill>
                  <a:schemeClr val="tx1"/>
                </a:solidFill>
              </a:rPr>
              <a:t>  was in and women’s images being displayed in the departmental website as evidence of departments gender equality initiatives. For instance, among the women involved in the AS award application,  one postdoc explained being part of an AS gold awarded department having no positive impact on her experience. </a:t>
            </a:r>
          </a:p>
          <a:p>
            <a:pPr marL="0" indent="0" algn="just">
              <a:buNone/>
            </a:pPr>
            <a:r>
              <a:rPr lang="en-GB" dirty="0">
                <a:solidFill>
                  <a:schemeClr val="tx1"/>
                </a:solidFill>
              </a:rPr>
              <a:t>According to her,  </a:t>
            </a:r>
          </a:p>
          <a:p>
            <a:pPr marL="0" indent="0" algn="just">
              <a:buNone/>
            </a:pPr>
            <a:r>
              <a:rPr lang="en-GB" dirty="0">
                <a:solidFill>
                  <a:schemeClr val="tx1"/>
                </a:solidFill>
              </a:rPr>
              <a:t>‘</a:t>
            </a:r>
            <a:r>
              <a:rPr lang="en-GB" i="1" dirty="0">
                <a:solidFill>
                  <a:schemeClr val="tx1"/>
                </a:solidFill>
              </a:rPr>
              <a:t>I don’t think Athena Swan has had any [stress] impact at all</a:t>
            </a:r>
            <a:r>
              <a:rPr lang="en-GB" dirty="0">
                <a:solidFill>
                  <a:schemeClr val="tx1"/>
                </a:solidFill>
              </a:rPr>
              <a:t>’ (P3, postdoc). </a:t>
            </a:r>
          </a:p>
          <a:p>
            <a:pPr marL="0" indent="0" algn="just">
              <a:buNone/>
            </a:pPr>
            <a:r>
              <a:rPr lang="en-GB" dirty="0">
                <a:solidFill>
                  <a:schemeClr val="tx1"/>
                </a:solidFill>
              </a:rPr>
              <a:t>P3 explained her being asked to write the case study when she approached the management for some guidance and that she wrote the case study only because she was ‘asked to’.</a:t>
            </a:r>
          </a:p>
          <a:p>
            <a:pPr marL="0" indent="0" algn="just">
              <a:buNone/>
            </a:pPr>
            <a:r>
              <a:rPr lang="en-GB" dirty="0">
                <a:solidFill>
                  <a:schemeClr val="tx1"/>
                </a:solidFill>
              </a:rPr>
              <a:t>‘</a:t>
            </a:r>
            <a:r>
              <a:rPr lang="en-GB" i="1" dirty="0">
                <a:solidFill>
                  <a:schemeClr val="tx1"/>
                </a:solidFill>
              </a:rPr>
              <a:t>So, then then they became aware of my existence in the department (emphasise) because before then I was just there with my colleague [details removed]. So, when XX was aware XX said, XX could use my case study for the Athena Swan application. So, </a:t>
            </a:r>
            <a:r>
              <a:rPr lang="en-GB" i="1" dirty="0" err="1">
                <a:solidFill>
                  <a:schemeClr val="tx1"/>
                </a:solidFill>
              </a:rPr>
              <a:t>yaa</a:t>
            </a:r>
            <a:r>
              <a:rPr lang="en-GB" i="1" dirty="0">
                <a:solidFill>
                  <a:schemeClr val="tx1"/>
                </a:solidFill>
              </a:rPr>
              <a:t>, I was used in the Athena Swan application as a case study … I did it just because she asked me</a:t>
            </a:r>
            <a:r>
              <a:rPr lang="en-GB" dirty="0">
                <a:solidFill>
                  <a:schemeClr val="tx1"/>
                </a:solidFill>
              </a:rPr>
              <a:t> [smile]’ (P3, postdoc). </a:t>
            </a:r>
          </a:p>
          <a:p>
            <a:pPr marL="0" indent="0" algn="just">
              <a:buNone/>
            </a:pPr>
            <a:r>
              <a:rPr lang="en-GB" dirty="0">
                <a:solidFill>
                  <a:schemeClr val="tx1"/>
                </a:solidFill>
              </a:rPr>
              <a:t>The above experience suggest the significance of power relations playing a role in the AS award application process itself where women might not be able to deny a request to write case study. </a:t>
            </a:r>
          </a:p>
          <a:p>
            <a:pPr marL="0" indent="0" algn="just">
              <a:buNone/>
            </a:pPr>
            <a:endParaRPr lang="en-GB" dirty="0">
              <a:solidFill>
                <a:schemeClr val="tx1"/>
              </a:solidFill>
            </a:endParaRPr>
          </a:p>
          <a:p>
            <a:pPr marL="0" indent="0" algn="just">
              <a:buNone/>
            </a:pPr>
            <a:endParaRPr lang="en-GB" dirty="0"/>
          </a:p>
        </p:txBody>
      </p:sp>
      <p:sp>
        <p:nvSpPr>
          <p:cNvPr id="3" name="Title 2">
            <a:extLst>
              <a:ext uri="{FF2B5EF4-FFF2-40B4-BE49-F238E27FC236}">
                <a16:creationId xmlns:a16="http://schemas.microsoft.com/office/drawing/2014/main" id="{98AF2462-B88A-6033-7840-9800353D9D84}"/>
              </a:ext>
            </a:extLst>
          </p:cNvPr>
          <p:cNvSpPr>
            <a:spLocks noGrp="1"/>
          </p:cNvSpPr>
          <p:nvPr>
            <p:ph type="title"/>
          </p:nvPr>
        </p:nvSpPr>
        <p:spPr>
          <a:xfrm>
            <a:off x="1466203" y="193108"/>
            <a:ext cx="6980651" cy="826489"/>
          </a:xfrm>
        </p:spPr>
        <p:txBody>
          <a:bodyPr>
            <a:normAutofit/>
          </a:bodyPr>
          <a:lstStyle/>
          <a:p>
            <a:r>
              <a:rPr lang="en-US" dirty="0">
                <a:solidFill>
                  <a:schemeClr val="tx1"/>
                </a:solidFill>
              </a:rPr>
              <a:t>Hypervisibility</a:t>
            </a:r>
          </a:p>
        </p:txBody>
      </p:sp>
      <p:sp>
        <p:nvSpPr>
          <p:cNvPr id="4" name="Slide Number Placeholder 3">
            <a:extLst>
              <a:ext uri="{FF2B5EF4-FFF2-40B4-BE49-F238E27FC236}">
                <a16:creationId xmlns:a16="http://schemas.microsoft.com/office/drawing/2014/main" id="{77F23CD3-73D8-6D22-5F99-3B275AA30FAE}"/>
              </a:ext>
            </a:extLst>
          </p:cNvPr>
          <p:cNvSpPr>
            <a:spLocks noGrp="1"/>
          </p:cNvSpPr>
          <p:nvPr>
            <p:ph type="sldNum" sz="quarter" idx="12"/>
          </p:nvPr>
        </p:nvSpPr>
        <p:spPr/>
        <p:txBody>
          <a:bodyPr/>
          <a:lstStyle/>
          <a:p>
            <a:fld id="{CD6EEE6D-6703-484A-93FA-F15FEC778136}" type="slidenum">
              <a:rPr lang="en-US" smtClean="0"/>
              <a:pPr/>
              <a:t>12</a:t>
            </a:fld>
            <a:endParaRPr lang="en-US"/>
          </a:p>
        </p:txBody>
      </p:sp>
    </p:spTree>
    <p:extLst>
      <p:ext uri="{BB962C8B-B14F-4D97-AF65-F5344CB8AC3E}">
        <p14:creationId xmlns:p14="http://schemas.microsoft.com/office/powerpoint/2010/main" val="420844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DA5B96-4E4C-DC3F-16A4-E1BF7FA8193B}"/>
              </a:ext>
            </a:extLst>
          </p:cNvPr>
          <p:cNvSpPr>
            <a:spLocks noGrp="1"/>
          </p:cNvSpPr>
          <p:nvPr>
            <p:ph type="body" sz="quarter" idx="14"/>
          </p:nvPr>
        </p:nvSpPr>
        <p:spPr>
          <a:xfrm>
            <a:off x="250852" y="890124"/>
            <a:ext cx="11822465" cy="5685447"/>
          </a:xfrm>
        </p:spPr>
        <p:txBody>
          <a:bodyPr>
            <a:normAutofit lnSpcReduction="10000"/>
          </a:bodyPr>
          <a:lstStyle/>
          <a:p>
            <a:pPr algn="just"/>
            <a:r>
              <a:rPr lang="en-GB" dirty="0">
                <a:solidFill>
                  <a:schemeClr val="tx1"/>
                </a:solidFill>
              </a:rPr>
              <a:t>Women’s belief of AS to be something  ‘advertised on the website’ without making a real difference in their everyday lives corelates with recent findings  of Yarrow and Johnston (2022)’s who conceptualised the gender equality work carried out by AS champions as mere ‘peacocking’ activities.</a:t>
            </a:r>
          </a:p>
          <a:p>
            <a:pPr algn="just"/>
            <a:r>
              <a:rPr lang="en-GB" dirty="0">
                <a:solidFill>
                  <a:schemeClr val="tx1"/>
                </a:solidFill>
              </a:rPr>
              <a:t>This can result it women being </a:t>
            </a:r>
            <a:r>
              <a:rPr lang="en-GB" dirty="0" err="1">
                <a:solidFill>
                  <a:schemeClr val="tx1"/>
                </a:solidFill>
              </a:rPr>
              <a:t>skeptical</a:t>
            </a:r>
            <a:r>
              <a:rPr lang="en-GB" dirty="0">
                <a:solidFill>
                  <a:schemeClr val="tx1"/>
                </a:solidFill>
              </a:rPr>
              <a:t> of gender equality initiatives, viewing them as superficial—something they merely “see on the website. The findings are relevant with recent reports showing women having lost faith in Athena Swan accreditation itself (</a:t>
            </a:r>
            <a:r>
              <a:rPr lang="en-GB" dirty="0" err="1">
                <a:solidFill>
                  <a:schemeClr val="tx1"/>
                </a:solidFill>
              </a:rPr>
              <a:t>Mckie</a:t>
            </a:r>
            <a:r>
              <a:rPr lang="en-GB" dirty="0">
                <a:solidFill>
                  <a:schemeClr val="tx1"/>
                </a:solidFill>
              </a:rPr>
              <a:t>, 2020).</a:t>
            </a:r>
          </a:p>
          <a:p>
            <a:pPr algn="just"/>
            <a:r>
              <a:rPr lang="en-GB" dirty="0">
                <a:solidFill>
                  <a:schemeClr val="tx1"/>
                </a:solidFill>
              </a:rPr>
              <a:t>Women’s experiences relates to the concept of academic citizenship which Macfarlane (2005) argues to be the glue  that keeps academic communities, and the universities connected within and with the world’ (p. 299).  </a:t>
            </a:r>
          </a:p>
          <a:p>
            <a:pPr algn="just"/>
            <a:r>
              <a:rPr lang="en-GB" dirty="0">
                <a:solidFill>
                  <a:schemeClr val="tx1"/>
                </a:solidFill>
              </a:rPr>
              <a:t>This study agrees with Albia and Chung (2022)’s  argument that academics are required to perform the ‘good academic citizenship’ as a part of their loyalty and commitment to the university (Albia and Chung, 2022).  It extend ‘good citizenship’ role to gender equality initiatives like Athena Swan case study applications. </a:t>
            </a:r>
          </a:p>
          <a:p>
            <a:pPr algn="just"/>
            <a:r>
              <a:rPr lang="en-GB" dirty="0">
                <a:solidFill>
                  <a:schemeClr val="tx1"/>
                </a:solidFill>
              </a:rPr>
              <a:t>While the ‘citizenship’ literature argues that citizens can challenge and renegotiate these duties (Albia and Chung, 2022), the current study suggests that this might not be always possible for women who are historically minority in the organisation. </a:t>
            </a:r>
          </a:p>
        </p:txBody>
      </p:sp>
      <p:sp>
        <p:nvSpPr>
          <p:cNvPr id="3" name="Title 2">
            <a:extLst>
              <a:ext uri="{FF2B5EF4-FFF2-40B4-BE49-F238E27FC236}">
                <a16:creationId xmlns:a16="http://schemas.microsoft.com/office/drawing/2014/main" id="{EC542F1A-8E31-F6B7-CFB9-2D20F0F574D0}"/>
              </a:ext>
            </a:extLst>
          </p:cNvPr>
          <p:cNvSpPr>
            <a:spLocks noGrp="1"/>
          </p:cNvSpPr>
          <p:nvPr>
            <p:ph type="title"/>
          </p:nvPr>
        </p:nvSpPr>
        <p:spPr>
          <a:xfrm>
            <a:off x="953261" y="167726"/>
            <a:ext cx="9372175" cy="487729"/>
          </a:xfrm>
        </p:spPr>
        <p:txBody>
          <a:bodyPr>
            <a:normAutofit fontScale="90000"/>
          </a:bodyPr>
          <a:lstStyle/>
          <a:p>
            <a:r>
              <a:rPr lang="en-GB" dirty="0">
                <a:solidFill>
                  <a:schemeClr val="tx1"/>
                </a:solidFill>
              </a:rPr>
              <a:t>Hypervisibility: website and case studies </a:t>
            </a:r>
            <a:br>
              <a:rPr lang="en-GB" dirty="0">
                <a:solidFill>
                  <a:schemeClr val="tx1"/>
                </a:solidFill>
              </a:rPr>
            </a:br>
            <a:endParaRPr lang="en-GB" dirty="0">
              <a:solidFill>
                <a:schemeClr val="tx1"/>
              </a:solidFill>
            </a:endParaRPr>
          </a:p>
        </p:txBody>
      </p:sp>
      <p:sp>
        <p:nvSpPr>
          <p:cNvPr id="4" name="Slide Number Placeholder 3">
            <a:extLst>
              <a:ext uri="{FF2B5EF4-FFF2-40B4-BE49-F238E27FC236}">
                <a16:creationId xmlns:a16="http://schemas.microsoft.com/office/drawing/2014/main" id="{4A8C68D0-DE58-85FF-9F94-82BDE233C28B}"/>
              </a:ext>
            </a:extLst>
          </p:cNvPr>
          <p:cNvSpPr>
            <a:spLocks noGrp="1"/>
          </p:cNvSpPr>
          <p:nvPr>
            <p:ph type="sldNum" sz="quarter" idx="12"/>
          </p:nvPr>
        </p:nvSpPr>
        <p:spPr/>
        <p:txBody>
          <a:bodyPr/>
          <a:lstStyle/>
          <a:p>
            <a:fld id="{CD6EEE6D-6703-484A-93FA-F15FEC778136}" type="slidenum">
              <a:rPr lang="en-US" smtClean="0"/>
              <a:pPr/>
              <a:t>13</a:t>
            </a:fld>
            <a:endParaRPr lang="en-US"/>
          </a:p>
        </p:txBody>
      </p:sp>
    </p:spTree>
    <p:extLst>
      <p:ext uri="{BB962C8B-B14F-4D97-AF65-F5344CB8AC3E}">
        <p14:creationId xmlns:p14="http://schemas.microsoft.com/office/powerpoint/2010/main" val="370602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0663B-0E0F-B1A1-AD0D-7E2B8F2916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B6215F-5D00-84F7-D689-B6A3D4A22D57}"/>
              </a:ext>
            </a:extLst>
          </p:cNvPr>
          <p:cNvSpPr>
            <a:spLocks noGrp="1"/>
          </p:cNvSpPr>
          <p:nvPr>
            <p:ph type="body" sz="quarter" idx="14"/>
          </p:nvPr>
        </p:nvSpPr>
        <p:spPr>
          <a:xfrm>
            <a:off x="307496" y="1116701"/>
            <a:ext cx="11884503" cy="5275687"/>
          </a:xfrm>
        </p:spPr>
        <p:txBody>
          <a:bodyPr>
            <a:normAutofit/>
          </a:bodyPr>
          <a:lstStyle/>
          <a:p>
            <a:pPr marL="0" indent="0" algn="just">
              <a:buNone/>
            </a:pPr>
            <a:endParaRPr lang="en-GB" dirty="0"/>
          </a:p>
          <a:p>
            <a:pPr algn="just"/>
            <a:r>
              <a:rPr lang="en-GB" dirty="0">
                <a:solidFill>
                  <a:schemeClr val="tx1"/>
                </a:solidFill>
              </a:rPr>
              <a:t>The empirical evidence derived in this research is from a single case study department; therefore, the findings cannot be generalised to the wider context. Future research may replicate this research to wider context</a:t>
            </a:r>
          </a:p>
          <a:p>
            <a:pPr algn="just"/>
            <a:r>
              <a:rPr lang="en-GB" dirty="0">
                <a:solidFill>
                  <a:schemeClr val="tx1"/>
                </a:solidFill>
              </a:rPr>
              <a:t>The voices in this study mainly reflect postdoctoral researchers experiences rather than being representative of the whole department. Therefore, future research may include wider population</a:t>
            </a:r>
          </a:p>
          <a:p>
            <a:pPr algn="just"/>
            <a:r>
              <a:rPr lang="en-GB" dirty="0">
                <a:solidFill>
                  <a:schemeClr val="tx1"/>
                </a:solidFill>
              </a:rPr>
              <a:t>This research was unable to collect the experiences of Athena Swan leaders of the department which will be helpful in understanding the issues identified in the current project </a:t>
            </a:r>
          </a:p>
          <a:p>
            <a:pPr algn="just"/>
            <a:r>
              <a:rPr lang="en-GB" dirty="0">
                <a:solidFill>
                  <a:schemeClr val="tx1"/>
                </a:solidFill>
              </a:rPr>
              <a:t>An ethnographic focus will be helpful in a detailed engagement with the postdoctoral life in these subcultural spaces. </a:t>
            </a:r>
          </a:p>
          <a:p>
            <a:pPr algn="just"/>
            <a:endParaRPr lang="en-GB" dirty="0"/>
          </a:p>
        </p:txBody>
      </p:sp>
      <p:sp>
        <p:nvSpPr>
          <p:cNvPr id="3" name="Title 2">
            <a:extLst>
              <a:ext uri="{FF2B5EF4-FFF2-40B4-BE49-F238E27FC236}">
                <a16:creationId xmlns:a16="http://schemas.microsoft.com/office/drawing/2014/main" id="{1F27CD6A-2679-577A-267F-931B79EE6DCC}"/>
              </a:ext>
            </a:extLst>
          </p:cNvPr>
          <p:cNvSpPr>
            <a:spLocks noGrp="1"/>
          </p:cNvSpPr>
          <p:nvPr>
            <p:ph type="title"/>
          </p:nvPr>
        </p:nvSpPr>
        <p:spPr>
          <a:xfrm>
            <a:off x="1001814" y="465612"/>
            <a:ext cx="9355991" cy="997527"/>
          </a:xfrm>
        </p:spPr>
        <p:txBody>
          <a:bodyPr>
            <a:normAutofit/>
          </a:bodyPr>
          <a:lstStyle/>
          <a:p>
            <a:r>
              <a:rPr lang="en-GB" b="1" dirty="0">
                <a:solidFill>
                  <a:schemeClr val="tx1"/>
                </a:solidFill>
              </a:rPr>
              <a:t>Limitations and future research</a:t>
            </a:r>
            <a:endParaRPr lang="en-GB" dirty="0">
              <a:solidFill>
                <a:schemeClr val="tx1"/>
              </a:solidFill>
            </a:endParaRPr>
          </a:p>
        </p:txBody>
      </p:sp>
      <p:sp>
        <p:nvSpPr>
          <p:cNvPr id="4" name="Slide Number Placeholder 3">
            <a:extLst>
              <a:ext uri="{FF2B5EF4-FFF2-40B4-BE49-F238E27FC236}">
                <a16:creationId xmlns:a16="http://schemas.microsoft.com/office/drawing/2014/main" id="{E0197442-F060-31E7-51CB-715BA01D397E}"/>
              </a:ext>
            </a:extLst>
          </p:cNvPr>
          <p:cNvSpPr>
            <a:spLocks noGrp="1"/>
          </p:cNvSpPr>
          <p:nvPr>
            <p:ph type="sldNum" sz="quarter" idx="12"/>
          </p:nvPr>
        </p:nvSpPr>
        <p:spPr/>
        <p:txBody>
          <a:bodyPr/>
          <a:lstStyle/>
          <a:p>
            <a:fld id="{CD6EEE6D-6703-484A-93FA-F15FEC778136}" type="slidenum">
              <a:rPr lang="en-US" smtClean="0"/>
              <a:pPr/>
              <a:t>14</a:t>
            </a:fld>
            <a:endParaRPr lang="en-US"/>
          </a:p>
        </p:txBody>
      </p:sp>
    </p:spTree>
    <p:extLst>
      <p:ext uri="{BB962C8B-B14F-4D97-AF65-F5344CB8AC3E}">
        <p14:creationId xmlns:p14="http://schemas.microsoft.com/office/powerpoint/2010/main" val="182593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B5CC7-5D13-5B22-EBEF-5FA9E8CCDCCE}"/>
              </a:ext>
            </a:extLst>
          </p:cNvPr>
          <p:cNvSpPr>
            <a:spLocks noGrp="1"/>
          </p:cNvSpPr>
          <p:nvPr>
            <p:ph type="body" sz="quarter" idx="14"/>
          </p:nvPr>
        </p:nvSpPr>
        <p:spPr>
          <a:xfrm>
            <a:off x="92467" y="575353"/>
            <a:ext cx="12099533" cy="6282647"/>
          </a:xfrm>
        </p:spPr>
        <p:txBody>
          <a:bodyPr>
            <a:normAutofit fontScale="92500" lnSpcReduction="20000"/>
          </a:bodyPr>
          <a:lstStyle/>
          <a:p>
            <a:pPr marL="0" indent="0" algn="just">
              <a:buNone/>
            </a:pPr>
            <a:r>
              <a:rPr lang="en-GB" dirty="0">
                <a:solidFill>
                  <a:schemeClr val="tx1"/>
                </a:solidFill>
              </a:rPr>
              <a:t>Advance HE (2024). Equality in higher education: statistical reports 2024 | Advance HE. [online] Advance-he.ac.uk. Available at: https://www.advance-he.ac.uk/knowledge-hub/equality- higher-education-statistical-reports-2024,</a:t>
            </a:r>
          </a:p>
          <a:p>
            <a:pPr marL="0" indent="0" algn="just">
              <a:buNone/>
            </a:pPr>
            <a:r>
              <a:rPr lang="en-GB" dirty="0">
                <a:solidFill>
                  <a:schemeClr val="tx1"/>
                </a:solidFill>
              </a:rPr>
              <a:t>Advance HE (2025).  Women | Advance HE, www.advance-he.ac.uk. Advance HE. Available at: </a:t>
            </a:r>
            <a:r>
              <a:rPr lang="en-GB" dirty="0">
                <a:solidFill>
                  <a:schemeClr val="tx1"/>
                </a:solidFill>
                <a:hlinkClick r:id="rId2"/>
              </a:rPr>
              <a:t>https://www.advance-he.ac.uk/guidance/equality-diversity-and-inclusion/employment-and-careers/women</a:t>
            </a:r>
            <a:r>
              <a:rPr lang="en-GB" dirty="0">
                <a:solidFill>
                  <a:schemeClr val="tx1"/>
                </a:solidFill>
              </a:rPr>
              <a:t>.</a:t>
            </a:r>
          </a:p>
          <a:p>
            <a:pPr marL="0" indent="0" algn="just">
              <a:buNone/>
            </a:pPr>
            <a:r>
              <a:rPr lang="en-GB" dirty="0">
                <a:solidFill>
                  <a:schemeClr val="tx1"/>
                </a:solidFill>
              </a:rPr>
              <a:t>Albia, J. and Cheng, M., 2023. Re‐examining and developing the notion of academic citizenship: A critical literature review. Higher Education Quarterly, 77(4), pp.709-721.</a:t>
            </a:r>
          </a:p>
          <a:p>
            <a:pPr marL="0" indent="0" algn="just">
              <a:buNone/>
            </a:pPr>
            <a:r>
              <a:rPr lang="en-GB" dirty="0">
                <a:solidFill>
                  <a:schemeClr val="tx1"/>
                </a:solidFill>
              </a:rPr>
              <a:t>Armstrong, J. and Sullivan, A. (2023). A Time-Series Analysis of the Impact of Athena Swan on the Representation of Women in Senior Roles. Available at SSRN 4447937.</a:t>
            </a:r>
          </a:p>
          <a:p>
            <a:pPr marL="0" indent="0" algn="just">
              <a:buNone/>
            </a:pPr>
            <a:r>
              <a:rPr lang="en-GB" dirty="0">
                <a:solidFill>
                  <a:schemeClr val="tx1"/>
                </a:solidFill>
              </a:rPr>
              <a:t>Barnard, S. (2017). The Athena SWAN Charter: Promoting commitment to gender equality in higher education institutions in the UK. In Gendered success in higher education. 155-174. London: Palgrave Macmillan.</a:t>
            </a:r>
          </a:p>
          <a:p>
            <a:pPr marL="0" indent="0" algn="just">
              <a:buNone/>
            </a:pPr>
            <a:r>
              <a:rPr lang="en-GB" dirty="0">
                <a:solidFill>
                  <a:schemeClr val="tx1"/>
                </a:solidFill>
              </a:rPr>
              <a:t>Butler, J., 2002. Gender Trouble: Feminism and the subversion of identity. New York: Routledge.</a:t>
            </a:r>
          </a:p>
          <a:p>
            <a:pPr marL="0" indent="0" algn="just">
              <a:buNone/>
            </a:pPr>
            <a:r>
              <a:rPr lang="en-GB" dirty="0">
                <a:solidFill>
                  <a:schemeClr val="tx1"/>
                </a:solidFill>
              </a:rPr>
              <a:t>Butler, J., 2011. Bodies that matter: On the discursive limits of sex. </a:t>
            </a:r>
            <a:r>
              <a:rPr lang="en-GB" dirty="0" err="1">
                <a:solidFill>
                  <a:schemeClr val="tx1"/>
                </a:solidFill>
              </a:rPr>
              <a:t>routledge</a:t>
            </a:r>
            <a:r>
              <a:rPr lang="en-GB" dirty="0">
                <a:solidFill>
                  <a:schemeClr val="tx1"/>
                </a:solidFill>
              </a:rPr>
              <a:t>.</a:t>
            </a:r>
          </a:p>
          <a:p>
            <a:pPr marL="0" indent="0" algn="just">
              <a:buNone/>
            </a:pPr>
            <a:r>
              <a:rPr lang="en-GB" dirty="0">
                <a:solidFill>
                  <a:schemeClr val="tx1"/>
                </a:solidFill>
              </a:rPr>
              <a:t>Caffrey, L., Wyatt, D., Fudge, N., Mattingley, H., Williamson, C. and McKevitt, C., 2016. Gender equity programmes in academic medicine: A realist evaluation approach to Athena SWAN processes. BMJ open, 6(9), p.e012090.</a:t>
            </a:r>
          </a:p>
          <a:p>
            <a:pPr marL="0" indent="0" algn="just">
              <a:buNone/>
            </a:pPr>
            <a:r>
              <a:rPr lang="en-GB" dirty="0">
                <a:solidFill>
                  <a:schemeClr val="tx1"/>
                </a:solidFill>
              </a:rPr>
              <a:t>Corbin, J.M. and Strauss, A., 1990. Grounded theory research: Procedures, canons, and evaluative criteria. Qualitative sociology, 13(1), pp.3–21.</a:t>
            </a:r>
          </a:p>
          <a:p>
            <a:pPr marL="0" indent="0" algn="just">
              <a:buNone/>
            </a:pPr>
            <a:r>
              <a:rPr lang="en-GB" dirty="0">
                <a:solidFill>
                  <a:schemeClr val="tx1"/>
                </a:solidFill>
              </a:rPr>
              <a:t>Corbin, J. and Strauss, A., 2014. Basics of qualitative research: Techniques and procedures for developing grounded theory. Sage publications.</a:t>
            </a:r>
          </a:p>
          <a:p>
            <a:pPr marL="0" indent="0" algn="just">
              <a:buNone/>
            </a:pPr>
            <a:r>
              <a:rPr lang="en-GB" dirty="0">
                <a:solidFill>
                  <a:schemeClr val="tx1"/>
                </a:solidFill>
              </a:rPr>
              <a:t>Davids, N., 2022. Professing the vulnerabilities of academic citizenship. Ethics and Education, 17(1), pp.1-13.</a:t>
            </a:r>
          </a:p>
        </p:txBody>
      </p:sp>
      <p:sp>
        <p:nvSpPr>
          <p:cNvPr id="3" name="Title 2">
            <a:extLst>
              <a:ext uri="{FF2B5EF4-FFF2-40B4-BE49-F238E27FC236}">
                <a16:creationId xmlns:a16="http://schemas.microsoft.com/office/drawing/2014/main" id="{E73DA903-54EF-7F3C-65B7-6A60D56B5813}"/>
              </a:ext>
            </a:extLst>
          </p:cNvPr>
          <p:cNvSpPr>
            <a:spLocks noGrp="1"/>
          </p:cNvSpPr>
          <p:nvPr>
            <p:ph type="title"/>
          </p:nvPr>
        </p:nvSpPr>
        <p:spPr>
          <a:xfrm>
            <a:off x="1547123" y="0"/>
            <a:ext cx="6980651" cy="729465"/>
          </a:xfrm>
        </p:spPr>
        <p:txBody>
          <a:bodyPr/>
          <a:lstStyle/>
          <a:p>
            <a:r>
              <a:rPr lang="en-GB" dirty="0">
                <a:solidFill>
                  <a:schemeClr val="tx1"/>
                </a:solidFill>
              </a:rPr>
              <a:t>Reference list</a:t>
            </a:r>
          </a:p>
        </p:txBody>
      </p:sp>
      <p:sp>
        <p:nvSpPr>
          <p:cNvPr id="4" name="Slide Number Placeholder 3">
            <a:extLst>
              <a:ext uri="{FF2B5EF4-FFF2-40B4-BE49-F238E27FC236}">
                <a16:creationId xmlns:a16="http://schemas.microsoft.com/office/drawing/2014/main" id="{79ABB166-ED9B-541D-64AF-C7200444ED9D}"/>
              </a:ext>
            </a:extLst>
          </p:cNvPr>
          <p:cNvSpPr>
            <a:spLocks noGrp="1"/>
          </p:cNvSpPr>
          <p:nvPr>
            <p:ph type="sldNum" sz="quarter" idx="12"/>
          </p:nvPr>
        </p:nvSpPr>
        <p:spPr/>
        <p:txBody>
          <a:bodyPr/>
          <a:lstStyle/>
          <a:p>
            <a:fld id="{CD6EEE6D-6703-484A-93FA-F15FEC778136}" type="slidenum">
              <a:rPr lang="en-US" smtClean="0"/>
              <a:pPr/>
              <a:t>15</a:t>
            </a:fld>
            <a:endParaRPr lang="en-US" dirty="0"/>
          </a:p>
        </p:txBody>
      </p:sp>
    </p:spTree>
    <p:extLst>
      <p:ext uri="{BB962C8B-B14F-4D97-AF65-F5344CB8AC3E}">
        <p14:creationId xmlns:p14="http://schemas.microsoft.com/office/powerpoint/2010/main" val="104973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80F7-DD12-CEA8-337A-5B869463C4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DD49DB-8C97-9420-984B-4B10DF3FB6C9}"/>
              </a:ext>
            </a:extLst>
          </p:cNvPr>
          <p:cNvSpPr>
            <a:spLocks noGrp="1"/>
          </p:cNvSpPr>
          <p:nvPr>
            <p:ph type="body" sz="quarter" idx="14"/>
          </p:nvPr>
        </p:nvSpPr>
        <p:spPr>
          <a:xfrm>
            <a:off x="92467" y="575353"/>
            <a:ext cx="12099533" cy="6282647"/>
          </a:xfrm>
        </p:spPr>
        <p:txBody>
          <a:bodyPr>
            <a:normAutofit fontScale="92500" lnSpcReduction="20000"/>
          </a:bodyPr>
          <a:lstStyle/>
          <a:p>
            <a:pPr marL="0" indent="0" algn="just">
              <a:buNone/>
            </a:pPr>
            <a:endParaRPr lang="en-GB" dirty="0">
              <a:solidFill>
                <a:schemeClr val="tx1"/>
              </a:solidFill>
            </a:endParaRPr>
          </a:p>
          <a:p>
            <a:pPr marL="0" indent="0" algn="just">
              <a:buNone/>
            </a:pPr>
            <a:r>
              <a:rPr lang="en-GB" dirty="0">
                <a:solidFill>
                  <a:schemeClr val="tx1"/>
                </a:solidFill>
              </a:rPr>
              <a:t>Henderson, H. and Bhopal, K., 2022. Narratives of academic staff involvement in Athena SWAN and race equality charter marks in UK higher education institutions. Journal of Education Policy, 37(5), pp.781-797.</a:t>
            </a:r>
          </a:p>
          <a:p>
            <a:pPr marL="0" indent="0" algn="just">
              <a:buNone/>
            </a:pPr>
            <a:r>
              <a:rPr lang="en-GB" dirty="0">
                <a:solidFill>
                  <a:schemeClr val="tx1"/>
                </a:solidFill>
              </a:rPr>
              <a:t>Mathew, R.C., 2025. Workload negotiations for early and mid-career researchers in an Athena Swan gold-awarded department. International Journal of HRD: Practice Policy and Research, 8(2), pp.128-140.</a:t>
            </a:r>
          </a:p>
          <a:p>
            <a:pPr marL="0" indent="0" algn="just">
              <a:buNone/>
            </a:pPr>
            <a:r>
              <a:rPr lang="en-GB" dirty="0">
                <a:solidFill>
                  <a:schemeClr val="tx1"/>
                </a:solidFill>
              </a:rPr>
              <a:t>Misra, J., Smith-Doerr, L., Dasgupta, N., Weaver, G. and </a:t>
            </a:r>
            <a:r>
              <a:rPr lang="en-GB" dirty="0" err="1">
                <a:solidFill>
                  <a:schemeClr val="tx1"/>
                </a:solidFill>
              </a:rPr>
              <a:t>Normanly</a:t>
            </a:r>
            <a:r>
              <a:rPr lang="en-GB" dirty="0">
                <a:solidFill>
                  <a:schemeClr val="tx1"/>
                </a:solidFill>
              </a:rPr>
              <a:t>, J., 2017. Collaboration and gender equity among academic scientists. Social sciences, 6(1), p.25.</a:t>
            </a:r>
          </a:p>
          <a:p>
            <a:pPr marL="0" indent="0" algn="just">
              <a:buNone/>
            </a:pPr>
            <a:r>
              <a:rPr lang="en-GB" dirty="0">
                <a:solidFill>
                  <a:schemeClr val="tx1"/>
                </a:solidFill>
              </a:rPr>
              <a:t>O'Connor, P., 2020. Why is it so difficult to reduce gender inequality in male-dominated higher educational organizations? A feminist institutional perspective. Interdisciplinary Science Reviews, 45(2), pp.207-228.</a:t>
            </a:r>
          </a:p>
          <a:p>
            <a:pPr marL="0" indent="0" algn="just">
              <a:buNone/>
            </a:pPr>
            <a:r>
              <a:rPr lang="en-GB" dirty="0">
                <a:solidFill>
                  <a:schemeClr val="tx1"/>
                </a:solidFill>
              </a:rPr>
              <a:t>Ovseiko, P.V., Edmunds, L.D., Pololi, L.H., Greenhalgh, T., Kiparoglou, V., Henderson, L.R., Williamson, C., Grant, J., Lord, G.M., Channon, K.M. and Lechler, R.I., 2017. Markers of achievement for assessing and monitoring gender equity in translational research organisations: a rationale and study protocol. BMJ open, 6(1), p.e009022.</a:t>
            </a:r>
          </a:p>
          <a:p>
            <a:pPr marL="0" indent="0" algn="just">
              <a:buNone/>
            </a:pPr>
            <a:r>
              <a:rPr lang="en-GB" dirty="0">
                <a:solidFill>
                  <a:schemeClr val="tx1"/>
                </a:solidFill>
              </a:rPr>
              <a:t>Taylor, M.C., 2005. Interviewing. Qualitative research in health care, pp.39-55.</a:t>
            </a:r>
          </a:p>
          <a:p>
            <a:pPr marL="0" indent="0" algn="just">
              <a:buNone/>
            </a:pPr>
            <a:r>
              <a:rPr lang="en-GB" dirty="0" err="1">
                <a:solidFill>
                  <a:schemeClr val="tx1"/>
                </a:solidFill>
              </a:rPr>
              <a:t>Thébaud</a:t>
            </a:r>
            <a:r>
              <a:rPr lang="en-GB" dirty="0">
                <a:solidFill>
                  <a:schemeClr val="tx1"/>
                </a:solidFill>
              </a:rPr>
              <a:t>, S. and Charles, M., 2018. Segregation, stereotypes, and STEM. Social Sciences, 7(7), p.111.</a:t>
            </a:r>
          </a:p>
          <a:p>
            <a:pPr marL="0" indent="0" algn="just">
              <a:buNone/>
            </a:pPr>
            <a:r>
              <a:rPr lang="en-GB" dirty="0" err="1">
                <a:solidFill>
                  <a:schemeClr val="tx1"/>
                </a:solidFill>
              </a:rPr>
              <a:t>Tzanakou</a:t>
            </a:r>
            <a:r>
              <a:rPr lang="en-GB" dirty="0">
                <a:solidFill>
                  <a:schemeClr val="tx1"/>
                </a:solidFill>
              </a:rPr>
              <a:t>, C. and Pearce, R., 2019. Moderate feminism within or against the neoliberal university? The example of Athena SWAN. Gender, Work &amp; Organization, 26(8), pp.1191-1211.</a:t>
            </a:r>
          </a:p>
          <a:p>
            <a:pPr marL="0" indent="0" algn="just">
              <a:buNone/>
            </a:pPr>
            <a:r>
              <a:rPr lang="en-GB" dirty="0">
                <a:solidFill>
                  <a:schemeClr val="tx1"/>
                </a:solidFill>
              </a:rPr>
              <a:t>Westoby, C., Dyson, J., Cowdell, F., &amp; Buescher, T. (2021). What are the barriers and facilitators to success for female academics in UK HEIs? A narrative review. Gender and Education, 33(8), 1033-1056.</a:t>
            </a:r>
          </a:p>
          <a:p>
            <a:pPr marL="0" indent="0" algn="just">
              <a:buNone/>
            </a:pPr>
            <a:r>
              <a:rPr lang="en-GB" dirty="0">
                <a:solidFill>
                  <a:schemeClr val="tx1"/>
                </a:solidFill>
              </a:rPr>
              <a:t>Yarrow, E. and Johnston, K., 2022. Athena </a:t>
            </a:r>
            <a:r>
              <a:rPr lang="en-GB" dirty="0" err="1">
                <a:solidFill>
                  <a:schemeClr val="tx1"/>
                </a:solidFill>
              </a:rPr>
              <a:t>SWAN:“Institutional</a:t>
            </a:r>
            <a:r>
              <a:rPr lang="en-GB" dirty="0">
                <a:solidFill>
                  <a:schemeClr val="tx1"/>
                </a:solidFill>
              </a:rPr>
              <a:t> peacocking” in the neoliberal university. Gender, Work &amp; Organization, 30(3), pp.757-772.</a:t>
            </a:r>
          </a:p>
        </p:txBody>
      </p:sp>
      <p:sp>
        <p:nvSpPr>
          <p:cNvPr id="3" name="Title 2">
            <a:extLst>
              <a:ext uri="{FF2B5EF4-FFF2-40B4-BE49-F238E27FC236}">
                <a16:creationId xmlns:a16="http://schemas.microsoft.com/office/drawing/2014/main" id="{B9DC4D95-703C-4805-1317-2097EFB832DE}"/>
              </a:ext>
            </a:extLst>
          </p:cNvPr>
          <p:cNvSpPr>
            <a:spLocks noGrp="1"/>
          </p:cNvSpPr>
          <p:nvPr>
            <p:ph type="title"/>
          </p:nvPr>
        </p:nvSpPr>
        <p:spPr>
          <a:xfrm>
            <a:off x="1547123" y="0"/>
            <a:ext cx="6980651" cy="729465"/>
          </a:xfrm>
        </p:spPr>
        <p:txBody>
          <a:bodyPr/>
          <a:lstStyle/>
          <a:p>
            <a:r>
              <a:rPr lang="en-GB" dirty="0">
                <a:solidFill>
                  <a:schemeClr val="tx1"/>
                </a:solidFill>
              </a:rPr>
              <a:t>Reference list</a:t>
            </a:r>
          </a:p>
        </p:txBody>
      </p:sp>
      <p:sp>
        <p:nvSpPr>
          <p:cNvPr id="4" name="Slide Number Placeholder 3">
            <a:extLst>
              <a:ext uri="{FF2B5EF4-FFF2-40B4-BE49-F238E27FC236}">
                <a16:creationId xmlns:a16="http://schemas.microsoft.com/office/drawing/2014/main" id="{E9CBAFE6-2E93-0A39-1F69-EC79EC179150}"/>
              </a:ext>
            </a:extLst>
          </p:cNvPr>
          <p:cNvSpPr>
            <a:spLocks noGrp="1"/>
          </p:cNvSpPr>
          <p:nvPr>
            <p:ph type="sldNum" sz="quarter" idx="12"/>
          </p:nvPr>
        </p:nvSpPr>
        <p:spPr/>
        <p:txBody>
          <a:bodyPr/>
          <a:lstStyle/>
          <a:p>
            <a:fld id="{CD6EEE6D-6703-484A-93FA-F15FEC778136}" type="slidenum">
              <a:rPr lang="en-US" smtClean="0"/>
              <a:pPr/>
              <a:t>16</a:t>
            </a:fld>
            <a:endParaRPr lang="en-US"/>
          </a:p>
        </p:txBody>
      </p:sp>
    </p:spTree>
    <p:extLst>
      <p:ext uri="{BB962C8B-B14F-4D97-AF65-F5344CB8AC3E}">
        <p14:creationId xmlns:p14="http://schemas.microsoft.com/office/powerpoint/2010/main" val="375359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29F2-A390-055D-1EDE-10B736915F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91D4AD-B8B4-F7E9-3C9B-4A44D8D7228F}"/>
              </a:ext>
            </a:extLst>
          </p:cNvPr>
          <p:cNvSpPr>
            <a:spLocks noGrp="1"/>
          </p:cNvSpPr>
          <p:nvPr>
            <p:ph type="body" sz="quarter" idx="14"/>
          </p:nvPr>
        </p:nvSpPr>
        <p:spPr>
          <a:xfrm>
            <a:off x="299405" y="1319003"/>
            <a:ext cx="10872179" cy="4714402"/>
          </a:xfrm>
        </p:spPr>
        <p:txBody>
          <a:bodyPr vert="horz" lIns="91440" tIns="45720" rIns="91440" bIns="45720" rtlCol="0" anchor="t">
            <a:normAutofit/>
          </a:bodyPr>
          <a:lstStyle/>
          <a:p>
            <a:pPr marL="0" indent="0">
              <a:buNone/>
            </a:pPr>
            <a:endParaRPr lang="en-GB" altLang="ko-KR" dirty="0">
              <a:ea typeface="굴림"/>
            </a:endParaRPr>
          </a:p>
          <a:p>
            <a:pPr marL="0" indent="0">
              <a:buNone/>
            </a:pPr>
            <a:r>
              <a:rPr lang="en-GB" sz="2800" b="1" i="0" u="none" strike="noStrike" baseline="0" dirty="0">
                <a:solidFill>
                  <a:srgbClr val="000000"/>
                </a:solidFill>
                <a:latin typeface="Verdana" panose="020B0604030504040204" pitchFamily="34" charset="0"/>
              </a:rPr>
              <a:t>Performativity Dimensions of Athena Swan Gender Equality Charter: A Case Study of AS Gold awarded department</a:t>
            </a:r>
            <a:br>
              <a:rPr lang="en-GB" sz="2800" b="0" i="0" u="none" strike="noStrike" baseline="0" dirty="0">
                <a:solidFill>
                  <a:srgbClr val="000000"/>
                </a:solidFill>
                <a:latin typeface="Verdana" panose="020B0604030504040204" pitchFamily="34" charset="0"/>
              </a:rPr>
            </a:br>
            <a:endParaRPr lang="en-GB" altLang="ko-KR" sz="2800" dirty="0">
              <a:ea typeface="굴림"/>
            </a:endParaRPr>
          </a:p>
          <a:p>
            <a:pPr marL="0" indent="0">
              <a:buNone/>
            </a:pPr>
            <a:endParaRPr lang="en-GB" altLang="ko-KR" dirty="0">
              <a:ea typeface="굴림"/>
            </a:endParaRPr>
          </a:p>
          <a:p>
            <a:pPr marL="0" indent="0">
              <a:buNone/>
            </a:pPr>
            <a:r>
              <a:rPr lang="en-GB" altLang="ko-KR" dirty="0">
                <a:ea typeface="굴림"/>
              </a:rPr>
              <a:t>Dr Ruby Christine Mathew</a:t>
            </a:r>
          </a:p>
          <a:p>
            <a:pPr marL="0" indent="0">
              <a:buNone/>
            </a:pPr>
            <a:r>
              <a:rPr lang="en-GB" altLang="ko-KR" dirty="0">
                <a:ea typeface="굴림"/>
              </a:rPr>
              <a:t>York St John University, UK</a:t>
            </a:r>
          </a:p>
          <a:p>
            <a:pPr marL="0" indent="0">
              <a:buNone/>
            </a:pPr>
            <a:endParaRPr lang="ko-KR" altLang="en-US" dirty="0">
              <a:ea typeface="굴림"/>
            </a:endParaRPr>
          </a:p>
        </p:txBody>
      </p:sp>
      <p:sp>
        <p:nvSpPr>
          <p:cNvPr id="3" name="Title 2">
            <a:extLst>
              <a:ext uri="{FF2B5EF4-FFF2-40B4-BE49-F238E27FC236}">
                <a16:creationId xmlns:a16="http://schemas.microsoft.com/office/drawing/2014/main" id="{16ED3516-392C-3BAB-70DA-F38B9402B97B}"/>
              </a:ext>
            </a:extLst>
          </p:cNvPr>
          <p:cNvSpPr>
            <a:spLocks noGrp="1"/>
          </p:cNvSpPr>
          <p:nvPr>
            <p:ph type="title"/>
          </p:nvPr>
        </p:nvSpPr>
        <p:spPr>
          <a:xfrm>
            <a:off x="121381" y="137565"/>
            <a:ext cx="12008580" cy="1338937"/>
          </a:xfrm>
        </p:spPr>
        <p:txBody>
          <a:bodyPr>
            <a:normAutofit/>
          </a:bodyPr>
          <a:lstStyle/>
          <a:p>
            <a:r>
              <a:rPr lang="en-GB" sz="1800" b="0" i="0" u="none" strike="noStrike" baseline="0" dirty="0">
                <a:solidFill>
                  <a:srgbClr val="000000"/>
                </a:solidFill>
                <a:latin typeface="Verdana" panose="020B0604030504040204" pitchFamily="34" charset="0"/>
              </a:rPr>
              <a:t> </a:t>
            </a:r>
            <a:endParaRPr lang="en-US" dirty="0"/>
          </a:p>
        </p:txBody>
      </p:sp>
      <p:sp>
        <p:nvSpPr>
          <p:cNvPr id="4" name="Slide Number Placeholder 3">
            <a:extLst>
              <a:ext uri="{FF2B5EF4-FFF2-40B4-BE49-F238E27FC236}">
                <a16:creationId xmlns:a16="http://schemas.microsoft.com/office/drawing/2014/main" id="{ACB23E4D-0821-AA00-8D5F-1B9FF19B0B9B}"/>
              </a:ext>
            </a:extLst>
          </p:cNvPr>
          <p:cNvSpPr>
            <a:spLocks noGrp="1"/>
          </p:cNvSpPr>
          <p:nvPr>
            <p:ph type="sldNum" sz="quarter" idx="12"/>
          </p:nvPr>
        </p:nvSpPr>
        <p:spPr/>
        <p:txBody>
          <a:bodyPr/>
          <a:lstStyle/>
          <a:p>
            <a:fld id="{CD6EEE6D-6703-484A-93FA-F15FEC778136}" type="slidenum">
              <a:rPr lang="en-US" smtClean="0"/>
              <a:pPr/>
              <a:t>2</a:t>
            </a:fld>
            <a:endParaRPr lang="en-US"/>
          </a:p>
        </p:txBody>
      </p:sp>
    </p:spTree>
    <p:extLst>
      <p:ext uri="{BB962C8B-B14F-4D97-AF65-F5344CB8AC3E}">
        <p14:creationId xmlns:p14="http://schemas.microsoft.com/office/powerpoint/2010/main" val="285946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F543D-9892-B25A-7754-4DFAE95BC3C9}"/>
              </a:ext>
            </a:extLst>
          </p:cNvPr>
          <p:cNvSpPr>
            <a:spLocks noGrp="1"/>
          </p:cNvSpPr>
          <p:nvPr>
            <p:ph type="body" sz="quarter" idx="14"/>
          </p:nvPr>
        </p:nvSpPr>
        <p:spPr>
          <a:xfrm>
            <a:off x="162560" y="1148179"/>
            <a:ext cx="12029440" cy="5801261"/>
          </a:xfrm>
        </p:spPr>
        <p:txBody>
          <a:bodyPr vert="horz" lIns="91440" tIns="45720" rIns="91440" bIns="45720" rtlCol="0" anchor="t">
            <a:normAutofit/>
          </a:bodyPr>
          <a:lstStyle/>
          <a:p>
            <a:pPr algn="just"/>
            <a:r>
              <a:rPr lang="en-GB" dirty="0">
                <a:solidFill>
                  <a:schemeClr val="tx1"/>
                </a:solidFill>
              </a:rPr>
              <a:t>Studies in the UK Higher Education Institutions (HEI) continue to highlight the issue of women academics segregated status and their limited progression to senior roles (Mathew, 2025; </a:t>
            </a:r>
            <a:r>
              <a:rPr lang="en-GB" dirty="0" err="1">
                <a:solidFill>
                  <a:schemeClr val="tx1"/>
                </a:solidFill>
              </a:rPr>
              <a:t>Westonby</a:t>
            </a:r>
            <a:r>
              <a:rPr lang="en-GB" dirty="0">
                <a:solidFill>
                  <a:schemeClr val="tx1"/>
                </a:solidFill>
              </a:rPr>
              <a:t> et.al, 2021). </a:t>
            </a:r>
          </a:p>
          <a:p>
            <a:pPr algn="just"/>
            <a:r>
              <a:rPr lang="en-GB" dirty="0">
                <a:solidFill>
                  <a:schemeClr val="tx1"/>
                </a:solidFill>
              </a:rPr>
              <a:t>Situation is worse in Science, Technology, Engineering and Mathematics (STEM) subject areas where Advance HE (2023) reports male professors occupying 74.7% of professorial roles. </a:t>
            </a:r>
          </a:p>
          <a:p>
            <a:pPr algn="just"/>
            <a:r>
              <a:rPr lang="en-GB" dirty="0">
                <a:solidFill>
                  <a:schemeClr val="tx1"/>
                </a:solidFill>
              </a:rPr>
              <a:t>In 2005, Athena Scientific Women’s Academic Network (Athena Swan) was developed as a benchmark charter to address gender inequality issues in UK higher education institutions. AS being an external accreditation provides a framework for implementing equality and diversity policies and practices for the member organisations (Advance HE, 2024). </a:t>
            </a:r>
          </a:p>
          <a:p>
            <a:pPr algn="just"/>
            <a:r>
              <a:rPr lang="en-GB" dirty="0">
                <a:solidFill>
                  <a:schemeClr val="tx1"/>
                </a:solidFill>
              </a:rPr>
              <a:t>The members are encouraged to apply for AS gold, silver or bronze award in acknowledgement of their commitment to gender equality initiatives. </a:t>
            </a:r>
          </a:p>
          <a:p>
            <a:pPr algn="just"/>
            <a:r>
              <a:rPr lang="en-GB" dirty="0">
                <a:solidFill>
                  <a:schemeClr val="tx1"/>
                </a:solidFill>
              </a:rPr>
              <a:t>A recent report by Advance HE (2024) highlights AS a ‘testament’ towards the ongoing efforts to tackle these inequalities in HEI.</a:t>
            </a:r>
          </a:p>
          <a:p>
            <a:pPr algn="just"/>
            <a:endParaRPr lang="en-GB" dirty="0"/>
          </a:p>
          <a:p>
            <a:pPr algn="just"/>
            <a:endParaRPr lang="en-GB" dirty="0"/>
          </a:p>
          <a:p>
            <a:pPr algn="just"/>
            <a:endParaRPr lang="en-US" dirty="0"/>
          </a:p>
        </p:txBody>
      </p:sp>
      <p:sp>
        <p:nvSpPr>
          <p:cNvPr id="3" name="Title 2">
            <a:extLst>
              <a:ext uri="{FF2B5EF4-FFF2-40B4-BE49-F238E27FC236}">
                <a16:creationId xmlns:a16="http://schemas.microsoft.com/office/drawing/2014/main" id="{96555535-E4D5-6532-4D88-1BD1FC0E8BC0}"/>
              </a:ext>
            </a:extLst>
          </p:cNvPr>
          <p:cNvSpPr>
            <a:spLocks noGrp="1"/>
          </p:cNvSpPr>
          <p:nvPr>
            <p:ph type="title"/>
          </p:nvPr>
        </p:nvSpPr>
        <p:spPr>
          <a:xfrm>
            <a:off x="2170214" y="150652"/>
            <a:ext cx="6980651" cy="997527"/>
          </a:xfrm>
        </p:spPr>
        <p:txBody>
          <a:bodyPr/>
          <a:lstStyle/>
          <a:p>
            <a:r>
              <a:rPr lang="en-GB" dirty="0">
                <a:solidFill>
                  <a:schemeClr val="tx1"/>
                </a:solidFill>
              </a:rPr>
              <a:t>Research Background</a:t>
            </a:r>
            <a:endParaRPr lang="en-US" dirty="0">
              <a:solidFill>
                <a:schemeClr val="tx1"/>
              </a:solidFill>
            </a:endParaRPr>
          </a:p>
        </p:txBody>
      </p:sp>
      <p:sp>
        <p:nvSpPr>
          <p:cNvPr id="4" name="Slide Number Placeholder 3">
            <a:extLst>
              <a:ext uri="{FF2B5EF4-FFF2-40B4-BE49-F238E27FC236}">
                <a16:creationId xmlns:a16="http://schemas.microsoft.com/office/drawing/2014/main" id="{0CFCF324-EB92-EE80-C792-142832D3A885}"/>
              </a:ext>
            </a:extLst>
          </p:cNvPr>
          <p:cNvSpPr>
            <a:spLocks noGrp="1"/>
          </p:cNvSpPr>
          <p:nvPr>
            <p:ph type="sldNum" sz="quarter" idx="12"/>
          </p:nvPr>
        </p:nvSpPr>
        <p:spPr/>
        <p:txBody>
          <a:bodyPr/>
          <a:lstStyle/>
          <a:p>
            <a:fld id="{CD6EEE6D-6703-484A-93FA-F15FEC778136}" type="slidenum">
              <a:rPr lang="en-US" smtClean="0"/>
              <a:pPr/>
              <a:t>3</a:t>
            </a:fld>
            <a:endParaRPr lang="en-US"/>
          </a:p>
        </p:txBody>
      </p:sp>
    </p:spTree>
    <p:extLst>
      <p:ext uri="{BB962C8B-B14F-4D97-AF65-F5344CB8AC3E}">
        <p14:creationId xmlns:p14="http://schemas.microsoft.com/office/powerpoint/2010/main" val="137698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FA94D-5A58-38D0-4BA9-45932A6217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21C27C-CBED-E900-643A-6212D4C46096}"/>
              </a:ext>
            </a:extLst>
          </p:cNvPr>
          <p:cNvSpPr>
            <a:spLocks noGrp="1"/>
          </p:cNvSpPr>
          <p:nvPr>
            <p:ph type="body" sz="quarter" idx="14"/>
          </p:nvPr>
        </p:nvSpPr>
        <p:spPr>
          <a:xfrm>
            <a:off x="113288" y="1019596"/>
            <a:ext cx="11846739" cy="5622941"/>
          </a:xfrm>
        </p:spPr>
        <p:txBody>
          <a:bodyPr vert="horz" lIns="91440" tIns="45720" rIns="91440" bIns="45720" rtlCol="0" anchor="t">
            <a:normAutofit/>
          </a:bodyPr>
          <a:lstStyle/>
          <a:p>
            <a:pPr marL="0" indent="0" algn="just">
              <a:buNone/>
            </a:pPr>
            <a:r>
              <a:rPr lang="en-GB" dirty="0">
                <a:solidFill>
                  <a:schemeClr val="tx1"/>
                </a:solidFill>
              </a:rPr>
              <a:t>The literature on Athena Swan (AS) accreditation impact on organisations shows a complex picture. </a:t>
            </a:r>
          </a:p>
          <a:p>
            <a:pPr algn="just"/>
            <a:r>
              <a:rPr lang="en-GB" dirty="0">
                <a:solidFill>
                  <a:schemeClr val="tx1"/>
                </a:solidFill>
              </a:rPr>
              <a:t>Previous studies have reported AS having improved structural and cultural inequalities within accredited institutions (Barnard, 2017; Ovseiko et al., 2017). </a:t>
            </a:r>
          </a:p>
          <a:p>
            <a:pPr algn="just"/>
            <a:r>
              <a:rPr lang="en-GB" dirty="0">
                <a:solidFill>
                  <a:schemeClr val="tx1"/>
                </a:solidFill>
              </a:rPr>
              <a:t>More recently, studies challenge the legitimacy of such claims, pointing towards the persisting inequality women face in academia (Armstrong &amp; Sullivan, 2023; O'Connor, 2020).</a:t>
            </a:r>
          </a:p>
          <a:p>
            <a:pPr algn="just"/>
            <a:r>
              <a:rPr lang="en-GB" dirty="0">
                <a:solidFill>
                  <a:schemeClr val="tx1"/>
                </a:solidFill>
              </a:rPr>
              <a:t>Athena Swan accreditation is further claimed to be reproducing inequality (Henderson &amp; Bhopal, 2022), where institutions use Athena Swan for ‘institutional peacocking’ (Yarrow &amp; Johnston, 2022).</a:t>
            </a:r>
          </a:p>
          <a:p>
            <a:pPr algn="just"/>
            <a:r>
              <a:rPr lang="en-GB" dirty="0">
                <a:solidFill>
                  <a:schemeClr val="tx1"/>
                </a:solidFill>
              </a:rPr>
              <a:t>Athena Swan is criticised to be generating additional work for women engaged in the AS institutional implementation process   (e.g., Caffrey et al., 2016; Ovseiko et al., 2017; </a:t>
            </a:r>
            <a:r>
              <a:rPr lang="en-GB" dirty="0" err="1">
                <a:solidFill>
                  <a:schemeClr val="tx1"/>
                </a:solidFill>
              </a:rPr>
              <a:t>Tzanakou</a:t>
            </a:r>
            <a:r>
              <a:rPr lang="en-GB" dirty="0">
                <a:solidFill>
                  <a:schemeClr val="tx1"/>
                </a:solidFill>
              </a:rPr>
              <a:t> &amp; Pearce, 2019). </a:t>
            </a:r>
          </a:p>
          <a:p>
            <a:pPr algn="just"/>
            <a:r>
              <a:rPr lang="en-GB" dirty="0">
                <a:solidFill>
                  <a:schemeClr val="tx1"/>
                </a:solidFill>
              </a:rPr>
              <a:t>However, the studies did not focus beyond the SAT committee members and are therefore limited in understanding the experiences of women who are not directly involved in SAT. </a:t>
            </a:r>
          </a:p>
          <a:p>
            <a:pPr algn="just"/>
            <a:r>
              <a:rPr lang="en-GB" dirty="0">
                <a:solidFill>
                  <a:schemeClr val="tx1"/>
                </a:solidFill>
              </a:rPr>
              <a:t> Studies have seldom examined how the impact reported has shaped the lived experiences of institutional members—especially early- and mid-career women academics in Science—whose voices are rarely recorded. </a:t>
            </a:r>
          </a:p>
          <a:p>
            <a:pPr algn="just"/>
            <a:endParaRPr lang="en-GB" dirty="0">
              <a:solidFill>
                <a:schemeClr val="tx1"/>
              </a:solidFill>
            </a:endParaRPr>
          </a:p>
          <a:p>
            <a:pPr marL="0" indent="0" algn="just">
              <a:buNone/>
            </a:pPr>
            <a:endParaRPr lang="en-GB" dirty="0">
              <a:solidFill>
                <a:schemeClr val="tx1"/>
              </a:solidFill>
            </a:endParaRPr>
          </a:p>
          <a:p>
            <a:pPr algn="just"/>
            <a:endParaRPr lang="en-US" dirty="0">
              <a:solidFill>
                <a:schemeClr val="tx1"/>
              </a:solidFill>
            </a:endParaRPr>
          </a:p>
        </p:txBody>
      </p:sp>
      <p:sp>
        <p:nvSpPr>
          <p:cNvPr id="3" name="Title 2">
            <a:extLst>
              <a:ext uri="{FF2B5EF4-FFF2-40B4-BE49-F238E27FC236}">
                <a16:creationId xmlns:a16="http://schemas.microsoft.com/office/drawing/2014/main" id="{D4063C2C-0E9E-BEC8-FB86-6949EF8156D8}"/>
              </a:ext>
            </a:extLst>
          </p:cNvPr>
          <p:cNvSpPr>
            <a:spLocks noGrp="1"/>
          </p:cNvSpPr>
          <p:nvPr>
            <p:ph type="title"/>
          </p:nvPr>
        </p:nvSpPr>
        <p:spPr>
          <a:xfrm>
            <a:off x="1001814" y="117655"/>
            <a:ext cx="6980651" cy="997527"/>
          </a:xfrm>
        </p:spPr>
        <p:txBody>
          <a:bodyPr/>
          <a:lstStyle/>
          <a:p>
            <a:r>
              <a:rPr lang="en-GB" dirty="0">
                <a:solidFill>
                  <a:schemeClr val="tx1"/>
                </a:solidFill>
              </a:rPr>
              <a:t>Research Background</a:t>
            </a:r>
            <a:endParaRPr lang="en-US" dirty="0">
              <a:solidFill>
                <a:schemeClr val="tx1"/>
              </a:solidFill>
            </a:endParaRPr>
          </a:p>
        </p:txBody>
      </p:sp>
      <p:sp>
        <p:nvSpPr>
          <p:cNvPr id="4" name="Slide Number Placeholder 3">
            <a:extLst>
              <a:ext uri="{FF2B5EF4-FFF2-40B4-BE49-F238E27FC236}">
                <a16:creationId xmlns:a16="http://schemas.microsoft.com/office/drawing/2014/main" id="{1C20DF14-4764-D037-88AD-55567F662A1D}"/>
              </a:ext>
            </a:extLst>
          </p:cNvPr>
          <p:cNvSpPr>
            <a:spLocks noGrp="1"/>
          </p:cNvSpPr>
          <p:nvPr>
            <p:ph type="sldNum" sz="quarter" idx="12"/>
          </p:nvPr>
        </p:nvSpPr>
        <p:spPr/>
        <p:txBody>
          <a:bodyPr/>
          <a:lstStyle/>
          <a:p>
            <a:fld id="{CD6EEE6D-6703-484A-93FA-F15FEC778136}" type="slidenum">
              <a:rPr lang="en-US" smtClean="0"/>
              <a:pPr/>
              <a:t>4</a:t>
            </a:fld>
            <a:endParaRPr lang="en-US"/>
          </a:p>
        </p:txBody>
      </p:sp>
    </p:spTree>
    <p:extLst>
      <p:ext uri="{BB962C8B-B14F-4D97-AF65-F5344CB8AC3E}">
        <p14:creationId xmlns:p14="http://schemas.microsoft.com/office/powerpoint/2010/main" val="321974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EBF4-BA73-E0A8-4FB6-62EFD7C8D4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B861DF-95D9-850A-834F-398559A13F8B}"/>
              </a:ext>
            </a:extLst>
          </p:cNvPr>
          <p:cNvSpPr>
            <a:spLocks noGrp="1"/>
          </p:cNvSpPr>
          <p:nvPr>
            <p:ph type="body" sz="quarter" idx="14"/>
          </p:nvPr>
        </p:nvSpPr>
        <p:spPr>
          <a:xfrm>
            <a:off x="113288" y="1019597"/>
            <a:ext cx="11846739" cy="5267916"/>
          </a:xfrm>
        </p:spPr>
        <p:txBody>
          <a:bodyPr vert="horz" lIns="91440" tIns="45720" rIns="91440" bIns="45720" rtlCol="0" anchor="t">
            <a:normAutofit/>
          </a:bodyPr>
          <a:lstStyle/>
          <a:p>
            <a:pPr algn="just"/>
            <a:r>
              <a:rPr lang="en-GB" dirty="0">
                <a:solidFill>
                  <a:schemeClr val="tx1"/>
                </a:solidFill>
              </a:rPr>
              <a:t>The current study aims to address this gap by exploring the lived experiences of  early and mid career researchers in an AS Gold award department.</a:t>
            </a:r>
          </a:p>
          <a:p>
            <a:pPr algn="just"/>
            <a:r>
              <a:rPr lang="en-GB" dirty="0">
                <a:solidFill>
                  <a:schemeClr val="tx1"/>
                </a:solidFill>
              </a:rPr>
              <a:t>Using a grounded theory approach (Corbin and Strauss, 1990; 2014), the current study used a single case study design to investigate how the AS accreditation is translated to the lived experience of early and mid-career women academics in the department.  </a:t>
            </a:r>
          </a:p>
          <a:p>
            <a:pPr marL="0" indent="0" algn="just">
              <a:buNone/>
            </a:pPr>
            <a:r>
              <a:rPr lang="en-GB" sz="2400" b="1" dirty="0">
                <a:solidFill>
                  <a:schemeClr val="tx1"/>
                </a:solidFill>
              </a:rPr>
              <a:t>Case study department</a:t>
            </a:r>
          </a:p>
          <a:p>
            <a:pPr algn="just"/>
            <a:r>
              <a:rPr lang="en-GB" dirty="0">
                <a:solidFill>
                  <a:schemeClr val="tx1"/>
                </a:solidFill>
              </a:rPr>
              <a:t>An AS gold-awarded science department [considered beacons of gender equality] was selected for this purpose. </a:t>
            </a:r>
          </a:p>
          <a:p>
            <a:pPr algn="just"/>
            <a:r>
              <a:rPr lang="en-GB" dirty="0">
                <a:solidFill>
                  <a:schemeClr val="tx1"/>
                </a:solidFill>
              </a:rPr>
              <a:t>Research intensive department</a:t>
            </a:r>
          </a:p>
          <a:p>
            <a:pPr algn="just"/>
            <a:r>
              <a:rPr lang="en-GB" dirty="0">
                <a:solidFill>
                  <a:schemeClr val="tx1"/>
                </a:solidFill>
              </a:rPr>
              <a:t>Staffed with more than 330 employees consisting of around 75 academics (slightly over 30% female)</a:t>
            </a:r>
          </a:p>
          <a:p>
            <a:pPr algn="just"/>
            <a:r>
              <a:rPr lang="en-GB" dirty="0">
                <a:solidFill>
                  <a:schemeClr val="tx1"/>
                </a:solidFill>
              </a:rPr>
              <a:t>Women at professorial level represent less than 9% of the total academic staff in the UA department</a:t>
            </a:r>
          </a:p>
          <a:p>
            <a:pPr algn="just"/>
            <a:endParaRPr lang="en-US" dirty="0">
              <a:solidFill>
                <a:schemeClr val="tx1"/>
              </a:solidFill>
            </a:endParaRPr>
          </a:p>
        </p:txBody>
      </p:sp>
      <p:sp>
        <p:nvSpPr>
          <p:cNvPr id="3" name="Title 2">
            <a:extLst>
              <a:ext uri="{FF2B5EF4-FFF2-40B4-BE49-F238E27FC236}">
                <a16:creationId xmlns:a16="http://schemas.microsoft.com/office/drawing/2014/main" id="{78AEB94C-D007-4BE6-079E-68CF1920A763}"/>
              </a:ext>
            </a:extLst>
          </p:cNvPr>
          <p:cNvSpPr>
            <a:spLocks noGrp="1"/>
          </p:cNvSpPr>
          <p:nvPr>
            <p:ph type="title"/>
          </p:nvPr>
        </p:nvSpPr>
        <p:spPr>
          <a:xfrm>
            <a:off x="1547123" y="242761"/>
            <a:ext cx="6980651" cy="826489"/>
          </a:xfrm>
        </p:spPr>
        <p:txBody>
          <a:bodyPr>
            <a:normAutofit fontScale="90000"/>
          </a:bodyPr>
          <a:lstStyle/>
          <a:p>
            <a:r>
              <a:rPr lang="en-GB" dirty="0">
                <a:solidFill>
                  <a:schemeClr val="tx1"/>
                </a:solidFill>
              </a:rPr>
              <a:t>Research Aim and Methodology</a:t>
            </a:r>
            <a:br>
              <a:rPr lang="en-GB" dirty="0">
                <a:solidFill>
                  <a:schemeClr val="tx1"/>
                </a:solidFill>
              </a:rPr>
            </a:br>
            <a:endParaRPr lang="en-US" dirty="0">
              <a:solidFill>
                <a:schemeClr val="tx1"/>
              </a:solidFill>
            </a:endParaRPr>
          </a:p>
        </p:txBody>
      </p:sp>
      <p:sp>
        <p:nvSpPr>
          <p:cNvPr id="4" name="Slide Number Placeholder 3">
            <a:extLst>
              <a:ext uri="{FF2B5EF4-FFF2-40B4-BE49-F238E27FC236}">
                <a16:creationId xmlns:a16="http://schemas.microsoft.com/office/drawing/2014/main" id="{4AB04BC3-9DFF-81E4-E91C-390A89D57BD7}"/>
              </a:ext>
            </a:extLst>
          </p:cNvPr>
          <p:cNvSpPr>
            <a:spLocks noGrp="1"/>
          </p:cNvSpPr>
          <p:nvPr>
            <p:ph type="sldNum" sz="quarter" idx="12"/>
          </p:nvPr>
        </p:nvSpPr>
        <p:spPr/>
        <p:txBody>
          <a:bodyPr/>
          <a:lstStyle/>
          <a:p>
            <a:fld id="{CD6EEE6D-6703-484A-93FA-F15FEC778136}" type="slidenum">
              <a:rPr lang="en-US" smtClean="0"/>
              <a:pPr/>
              <a:t>5</a:t>
            </a:fld>
            <a:endParaRPr lang="en-US"/>
          </a:p>
        </p:txBody>
      </p:sp>
    </p:spTree>
    <p:extLst>
      <p:ext uri="{BB962C8B-B14F-4D97-AF65-F5344CB8AC3E}">
        <p14:creationId xmlns:p14="http://schemas.microsoft.com/office/powerpoint/2010/main" val="138786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3038-D438-8ED0-2F29-9F29D1E395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87A88B-3778-6C17-32A1-BB760F039EC1}"/>
              </a:ext>
            </a:extLst>
          </p:cNvPr>
          <p:cNvSpPr>
            <a:spLocks noGrp="1"/>
          </p:cNvSpPr>
          <p:nvPr>
            <p:ph type="body" sz="quarter" idx="14"/>
          </p:nvPr>
        </p:nvSpPr>
        <p:spPr>
          <a:xfrm>
            <a:off x="172630" y="1421253"/>
            <a:ext cx="11846739" cy="4430907"/>
          </a:xfrm>
        </p:spPr>
        <p:txBody>
          <a:bodyPr vert="horz" lIns="91440" tIns="45720" rIns="91440" bIns="45720" rtlCol="0" anchor="t">
            <a:normAutofit/>
          </a:bodyPr>
          <a:lstStyle/>
          <a:p>
            <a:pPr algn="just"/>
            <a:r>
              <a:rPr lang="en-GB" dirty="0">
                <a:solidFill>
                  <a:schemeClr val="tx1"/>
                </a:solidFill>
              </a:rPr>
              <a:t>Documentary analysis :  Athena Swan departmental award application, departmental websites and departmental map</a:t>
            </a:r>
          </a:p>
          <a:p>
            <a:pPr algn="just"/>
            <a:r>
              <a:rPr lang="en-GB" dirty="0">
                <a:solidFill>
                  <a:schemeClr val="tx1"/>
                </a:solidFill>
              </a:rPr>
              <a:t>Field notes:  observation of departmental spaces/ corridors and labs; Participant observation </a:t>
            </a:r>
          </a:p>
          <a:p>
            <a:pPr algn="just"/>
            <a:r>
              <a:rPr lang="en-GB" dirty="0">
                <a:solidFill>
                  <a:schemeClr val="tx1"/>
                </a:solidFill>
              </a:rPr>
              <a:t>Semi-structured Interviews with 33 women academics </a:t>
            </a:r>
          </a:p>
          <a:p>
            <a:pPr algn="just"/>
            <a:r>
              <a:rPr lang="en-GB" dirty="0">
                <a:solidFill>
                  <a:schemeClr val="tx1"/>
                </a:solidFill>
              </a:rPr>
              <a:t>Pilot interviews : In the initial seven pilot interviews, a loosely structured interview schedule was followed to allow breadth and depth in the emerging data (Taylor, 2005). </a:t>
            </a:r>
          </a:p>
          <a:p>
            <a:pPr algn="just"/>
            <a:r>
              <a:rPr lang="en-GB" dirty="0">
                <a:solidFill>
                  <a:schemeClr val="tx1"/>
                </a:solidFill>
              </a:rPr>
              <a:t>Data Analysis: In grounded theory, data analysis is a continual process which happens simultaneously with data gathering (Corbin and Strauss, 1990). NVivo 12 was used to organise the data and to further categorise them during data analysis.</a:t>
            </a:r>
          </a:p>
        </p:txBody>
      </p:sp>
      <p:sp>
        <p:nvSpPr>
          <p:cNvPr id="3" name="Title 2">
            <a:extLst>
              <a:ext uri="{FF2B5EF4-FFF2-40B4-BE49-F238E27FC236}">
                <a16:creationId xmlns:a16="http://schemas.microsoft.com/office/drawing/2014/main" id="{0CAAAC04-F1D4-E647-1114-49C3220833AF}"/>
              </a:ext>
            </a:extLst>
          </p:cNvPr>
          <p:cNvSpPr>
            <a:spLocks noGrp="1"/>
          </p:cNvSpPr>
          <p:nvPr>
            <p:ph type="title"/>
          </p:nvPr>
        </p:nvSpPr>
        <p:spPr>
          <a:xfrm>
            <a:off x="1466203" y="193108"/>
            <a:ext cx="6980651" cy="826489"/>
          </a:xfrm>
        </p:spPr>
        <p:txBody>
          <a:bodyPr>
            <a:normAutofit/>
          </a:bodyPr>
          <a:lstStyle/>
          <a:p>
            <a:r>
              <a:rPr lang="en-GB" dirty="0">
                <a:solidFill>
                  <a:schemeClr val="tx1"/>
                </a:solidFill>
              </a:rPr>
              <a:t>Data Collection </a:t>
            </a:r>
            <a:endParaRPr lang="en-US" dirty="0">
              <a:solidFill>
                <a:schemeClr val="tx1"/>
              </a:solidFill>
            </a:endParaRPr>
          </a:p>
        </p:txBody>
      </p:sp>
      <p:sp>
        <p:nvSpPr>
          <p:cNvPr id="4" name="Slide Number Placeholder 3">
            <a:extLst>
              <a:ext uri="{FF2B5EF4-FFF2-40B4-BE49-F238E27FC236}">
                <a16:creationId xmlns:a16="http://schemas.microsoft.com/office/drawing/2014/main" id="{07B33500-FADE-1221-0E34-DD0F3A6BD7AB}"/>
              </a:ext>
            </a:extLst>
          </p:cNvPr>
          <p:cNvSpPr>
            <a:spLocks noGrp="1"/>
          </p:cNvSpPr>
          <p:nvPr>
            <p:ph type="sldNum" sz="quarter" idx="12"/>
          </p:nvPr>
        </p:nvSpPr>
        <p:spPr/>
        <p:txBody>
          <a:bodyPr/>
          <a:lstStyle/>
          <a:p>
            <a:fld id="{CD6EEE6D-6703-484A-93FA-F15FEC778136}" type="slidenum">
              <a:rPr lang="en-US" smtClean="0"/>
              <a:pPr/>
              <a:t>6</a:t>
            </a:fld>
            <a:endParaRPr lang="en-US"/>
          </a:p>
        </p:txBody>
      </p:sp>
    </p:spTree>
    <p:extLst>
      <p:ext uri="{BB962C8B-B14F-4D97-AF65-F5344CB8AC3E}">
        <p14:creationId xmlns:p14="http://schemas.microsoft.com/office/powerpoint/2010/main" val="264182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60EE-9EEB-67FD-C1BF-E3E9FAB9FC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308F5F-FB1A-6788-1224-5956676208B5}"/>
              </a:ext>
            </a:extLst>
          </p:cNvPr>
          <p:cNvSpPr>
            <a:spLocks noGrp="1"/>
          </p:cNvSpPr>
          <p:nvPr>
            <p:ph type="body" sz="quarter" idx="14"/>
          </p:nvPr>
        </p:nvSpPr>
        <p:spPr>
          <a:xfrm>
            <a:off x="242760" y="2014917"/>
            <a:ext cx="11776609" cy="4272595"/>
          </a:xfrm>
        </p:spPr>
        <p:txBody>
          <a:bodyPr vert="horz" lIns="91440" tIns="45720" rIns="91440" bIns="45720" rtlCol="0" anchor="t">
            <a:normAutofit/>
          </a:bodyPr>
          <a:lstStyle/>
          <a:p>
            <a:pPr algn="just"/>
            <a:r>
              <a:rPr lang="en-GB" sz="2800" dirty="0">
                <a:solidFill>
                  <a:schemeClr val="tx1"/>
                </a:solidFill>
              </a:rPr>
              <a:t>The study identified the Athena Swan departmental implementation process itself become performative for women. </a:t>
            </a:r>
          </a:p>
          <a:p>
            <a:pPr marL="0" indent="0" algn="just">
              <a:buNone/>
            </a:pPr>
            <a:r>
              <a:rPr lang="en-GB" sz="2800" dirty="0">
                <a:solidFill>
                  <a:schemeClr val="tx1"/>
                </a:solidFill>
              </a:rPr>
              <a:t>Visibility – Website/ case study documents </a:t>
            </a:r>
          </a:p>
          <a:p>
            <a:pPr marL="0" indent="0" algn="just">
              <a:buNone/>
            </a:pPr>
            <a:r>
              <a:rPr lang="en-GB" sz="2800" dirty="0">
                <a:solidFill>
                  <a:schemeClr val="tx1"/>
                </a:solidFill>
              </a:rPr>
              <a:t>Invisibility – decision making, celebrations and committee memberships</a:t>
            </a:r>
          </a:p>
          <a:p>
            <a:pPr algn="just"/>
            <a:r>
              <a:rPr lang="en-GB" sz="2800" dirty="0">
                <a:solidFill>
                  <a:schemeClr val="tx1"/>
                </a:solidFill>
              </a:rPr>
              <a:t>The AS gold award showcasing ‘ excellence in promoting gender equality’ does not always reflect positive experiences of women.</a:t>
            </a:r>
          </a:p>
          <a:p>
            <a:pPr algn="just"/>
            <a:endParaRPr lang="en-GB" sz="2800" dirty="0">
              <a:solidFill>
                <a:schemeClr val="tx1"/>
              </a:solidFill>
            </a:endParaRPr>
          </a:p>
          <a:p>
            <a:pPr algn="just"/>
            <a:endParaRPr lang="en-GB" dirty="0">
              <a:solidFill>
                <a:schemeClr val="tx1"/>
              </a:solidFill>
            </a:endParaRPr>
          </a:p>
          <a:p>
            <a:pPr algn="just"/>
            <a:endParaRPr lang="en-US" dirty="0">
              <a:solidFill>
                <a:schemeClr val="tx1"/>
              </a:solidFill>
            </a:endParaRPr>
          </a:p>
        </p:txBody>
      </p:sp>
      <p:sp>
        <p:nvSpPr>
          <p:cNvPr id="3" name="Title 2">
            <a:extLst>
              <a:ext uri="{FF2B5EF4-FFF2-40B4-BE49-F238E27FC236}">
                <a16:creationId xmlns:a16="http://schemas.microsoft.com/office/drawing/2014/main" id="{4DA30617-4CBC-6D02-DE63-CAAACD6977BC}"/>
              </a:ext>
            </a:extLst>
          </p:cNvPr>
          <p:cNvSpPr>
            <a:spLocks noGrp="1"/>
          </p:cNvSpPr>
          <p:nvPr>
            <p:ph type="title"/>
          </p:nvPr>
        </p:nvSpPr>
        <p:spPr>
          <a:xfrm>
            <a:off x="1361006" y="905207"/>
            <a:ext cx="6980651" cy="826489"/>
          </a:xfrm>
        </p:spPr>
        <p:txBody>
          <a:bodyPr>
            <a:normAutofit/>
          </a:bodyPr>
          <a:lstStyle/>
          <a:p>
            <a:r>
              <a:rPr lang="en-US" dirty="0">
                <a:solidFill>
                  <a:schemeClr val="tx1"/>
                </a:solidFill>
              </a:rPr>
              <a:t>Findings and Discussion </a:t>
            </a:r>
          </a:p>
        </p:txBody>
      </p:sp>
      <p:sp>
        <p:nvSpPr>
          <p:cNvPr id="4" name="Slide Number Placeholder 3">
            <a:extLst>
              <a:ext uri="{FF2B5EF4-FFF2-40B4-BE49-F238E27FC236}">
                <a16:creationId xmlns:a16="http://schemas.microsoft.com/office/drawing/2014/main" id="{A68FFA2A-22C9-B9A2-0464-5EDADC741EA0}"/>
              </a:ext>
            </a:extLst>
          </p:cNvPr>
          <p:cNvSpPr>
            <a:spLocks noGrp="1"/>
          </p:cNvSpPr>
          <p:nvPr>
            <p:ph type="sldNum" sz="quarter" idx="12"/>
          </p:nvPr>
        </p:nvSpPr>
        <p:spPr/>
        <p:txBody>
          <a:bodyPr/>
          <a:lstStyle/>
          <a:p>
            <a:fld id="{CD6EEE6D-6703-484A-93FA-F15FEC778136}" type="slidenum">
              <a:rPr lang="en-US" smtClean="0"/>
              <a:pPr/>
              <a:t>7</a:t>
            </a:fld>
            <a:endParaRPr lang="en-US"/>
          </a:p>
        </p:txBody>
      </p:sp>
    </p:spTree>
    <p:extLst>
      <p:ext uri="{BB962C8B-B14F-4D97-AF65-F5344CB8AC3E}">
        <p14:creationId xmlns:p14="http://schemas.microsoft.com/office/powerpoint/2010/main" val="250473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116B-7B9E-3AD7-C005-D440018CAF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D64950-D1F4-BBB0-B564-15766D3CC98C}"/>
              </a:ext>
            </a:extLst>
          </p:cNvPr>
          <p:cNvSpPr>
            <a:spLocks noGrp="1"/>
          </p:cNvSpPr>
          <p:nvPr>
            <p:ph type="body" sz="quarter" idx="14"/>
          </p:nvPr>
        </p:nvSpPr>
        <p:spPr>
          <a:xfrm>
            <a:off x="172630" y="890124"/>
            <a:ext cx="11846739" cy="5799045"/>
          </a:xfrm>
        </p:spPr>
        <p:txBody>
          <a:bodyPr vert="horz" lIns="91440" tIns="45720" rIns="91440" bIns="45720" rtlCol="0" anchor="t">
            <a:normAutofit lnSpcReduction="10000"/>
          </a:bodyPr>
          <a:lstStyle/>
          <a:p>
            <a:pPr algn="just"/>
            <a:r>
              <a:rPr lang="en-GB" dirty="0">
                <a:solidFill>
                  <a:schemeClr val="tx1"/>
                </a:solidFill>
              </a:rPr>
              <a:t>The findings suggest that most of the postdocs felt their contractual status and the resultant lower status fostered invisibility when it came to being invited to the departmental AS activities. </a:t>
            </a:r>
          </a:p>
          <a:p>
            <a:pPr marL="0" indent="0" algn="just">
              <a:buNone/>
            </a:pPr>
            <a:r>
              <a:rPr lang="en-GB" dirty="0">
                <a:solidFill>
                  <a:schemeClr val="tx1"/>
                </a:solidFill>
              </a:rPr>
              <a:t>‘</a:t>
            </a:r>
            <a:r>
              <a:rPr lang="en-GB" i="1" dirty="0">
                <a:solidFill>
                  <a:schemeClr val="tx1"/>
                </a:solidFill>
              </a:rPr>
              <a:t>when they got the Athena SWAN thing, there was like a drinks reception for all the people who was involved. And I know, he (PI) went. And I know, he felt a bit awkward about going because like, his lab is basically all female. None of us were invited. And he was and he was like, sorry, guys! So, I guess it might have like, filtered through a little bit like almost subconsciously in a way</a:t>
            </a:r>
            <a:r>
              <a:rPr lang="en-GB" dirty="0">
                <a:solidFill>
                  <a:schemeClr val="tx1"/>
                </a:solidFill>
              </a:rPr>
              <a:t>…’ (P4, postdoc).</a:t>
            </a:r>
          </a:p>
          <a:p>
            <a:pPr algn="just"/>
            <a:r>
              <a:rPr lang="en-GB" dirty="0">
                <a:solidFill>
                  <a:schemeClr val="tx1"/>
                </a:solidFill>
              </a:rPr>
              <a:t>Post docs explained feeling like not part of the ‘club’ ‘group’ despite them working long years in the department. They explained feelings of being  ‘left out of the club’ ‘not counted as staff’ which further results in negative sentiments among women and discourage them from participating in departmental activities. </a:t>
            </a:r>
          </a:p>
          <a:p>
            <a:pPr marL="0" indent="0" algn="just">
              <a:buNone/>
            </a:pPr>
            <a:r>
              <a:rPr lang="en-GB" dirty="0">
                <a:solidFill>
                  <a:schemeClr val="tx1"/>
                </a:solidFill>
              </a:rPr>
              <a:t>‘</a:t>
            </a:r>
            <a:r>
              <a:rPr lang="en-GB" i="1" dirty="0">
                <a:solidFill>
                  <a:schemeClr val="tx1"/>
                </a:solidFill>
              </a:rPr>
              <a:t>So, I feel that I do a lot more than maybe 50% of the academics in the department, but I'm not, I'm not in the club… I think I do feel like perhaps I'm an embarrassment to them. Because I'm a postdoc, and I'm perhaps still here</a:t>
            </a:r>
            <a:r>
              <a:rPr lang="en-GB" dirty="0">
                <a:solidFill>
                  <a:schemeClr val="tx1"/>
                </a:solidFill>
              </a:rPr>
              <a:t>’ (P33, postdoc).</a:t>
            </a:r>
          </a:p>
          <a:p>
            <a:pPr marL="0" indent="0" algn="just">
              <a:buNone/>
            </a:pPr>
            <a:r>
              <a:rPr lang="en-GB" dirty="0">
                <a:solidFill>
                  <a:schemeClr val="tx1"/>
                </a:solidFill>
              </a:rPr>
              <a:t>‘</a:t>
            </a:r>
            <a:r>
              <a:rPr lang="en-GB" i="1" dirty="0">
                <a:solidFill>
                  <a:schemeClr val="tx1"/>
                </a:solidFill>
              </a:rPr>
              <a:t>I think Okay I think Athena Swan is more generally for staff….I think the other problem is that postdocs are sometimes not really counted as staff</a:t>
            </a:r>
            <a:r>
              <a:rPr lang="en-GB" dirty="0">
                <a:solidFill>
                  <a:schemeClr val="tx1"/>
                </a:solidFill>
              </a:rPr>
              <a:t>’ (P5, senior postdoc).</a:t>
            </a:r>
          </a:p>
          <a:p>
            <a:pPr marL="0" indent="0" algn="just">
              <a:buNone/>
            </a:pPr>
            <a:r>
              <a:rPr lang="en-GB" dirty="0">
                <a:solidFill>
                  <a:schemeClr val="tx1"/>
                </a:solidFill>
              </a:rPr>
              <a:t>‘feeling like outsiders’ in the department due to their lower status was prominent for women in this research, further strengthening their belief of being outcast from the AS process due to their postdoc status. </a:t>
            </a:r>
          </a:p>
          <a:p>
            <a:pPr algn="just"/>
            <a:endParaRPr lang="en-US" dirty="0">
              <a:solidFill>
                <a:schemeClr val="tx1"/>
              </a:solidFill>
            </a:endParaRPr>
          </a:p>
        </p:txBody>
      </p:sp>
      <p:sp>
        <p:nvSpPr>
          <p:cNvPr id="3" name="Title 2">
            <a:extLst>
              <a:ext uri="{FF2B5EF4-FFF2-40B4-BE49-F238E27FC236}">
                <a16:creationId xmlns:a16="http://schemas.microsoft.com/office/drawing/2014/main" id="{15D01343-71B3-0ADB-59EB-33D5DC719BF4}"/>
              </a:ext>
            </a:extLst>
          </p:cNvPr>
          <p:cNvSpPr>
            <a:spLocks noGrp="1"/>
          </p:cNvSpPr>
          <p:nvPr>
            <p:ph type="title"/>
          </p:nvPr>
        </p:nvSpPr>
        <p:spPr>
          <a:xfrm>
            <a:off x="1466203" y="193108"/>
            <a:ext cx="6980651" cy="826489"/>
          </a:xfrm>
        </p:spPr>
        <p:txBody>
          <a:bodyPr>
            <a:normAutofit fontScale="90000"/>
          </a:bodyPr>
          <a:lstStyle/>
          <a:p>
            <a:r>
              <a:rPr lang="en-US" dirty="0">
                <a:solidFill>
                  <a:schemeClr val="tx1"/>
                </a:solidFill>
              </a:rPr>
              <a:t>Feeling like ‘outsiders’: Excluded</a:t>
            </a:r>
          </a:p>
        </p:txBody>
      </p:sp>
      <p:sp>
        <p:nvSpPr>
          <p:cNvPr id="4" name="Slide Number Placeholder 3">
            <a:extLst>
              <a:ext uri="{FF2B5EF4-FFF2-40B4-BE49-F238E27FC236}">
                <a16:creationId xmlns:a16="http://schemas.microsoft.com/office/drawing/2014/main" id="{9D0FA556-FB3E-671C-0A51-BE877A376257}"/>
              </a:ext>
            </a:extLst>
          </p:cNvPr>
          <p:cNvSpPr>
            <a:spLocks noGrp="1"/>
          </p:cNvSpPr>
          <p:nvPr>
            <p:ph type="sldNum" sz="quarter" idx="12"/>
          </p:nvPr>
        </p:nvSpPr>
        <p:spPr/>
        <p:txBody>
          <a:bodyPr/>
          <a:lstStyle/>
          <a:p>
            <a:fld id="{CD6EEE6D-6703-484A-93FA-F15FEC778136}" type="slidenum">
              <a:rPr lang="en-US" smtClean="0"/>
              <a:pPr/>
              <a:t>8</a:t>
            </a:fld>
            <a:endParaRPr lang="en-US"/>
          </a:p>
        </p:txBody>
      </p:sp>
    </p:spTree>
    <p:extLst>
      <p:ext uri="{BB962C8B-B14F-4D97-AF65-F5344CB8AC3E}">
        <p14:creationId xmlns:p14="http://schemas.microsoft.com/office/powerpoint/2010/main" val="243084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71FD8-741C-BD8F-F9B0-53EF05B580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96CDB8D-CCBA-C86D-CEA2-74C33BCB6C94}"/>
              </a:ext>
            </a:extLst>
          </p:cNvPr>
          <p:cNvSpPr>
            <a:spLocks noGrp="1"/>
          </p:cNvSpPr>
          <p:nvPr>
            <p:ph type="body" sz="quarter" idx="14"/>
          </p:nvPr>
        </p:nvSpPr>
        <p:spPr>
          <a:xfrm>
            <a:off x="172630" y="890124"/>
            <a:ext cx="11846739" cy="5799045"/>
          </a:xfrm>
        </p:spPr>
        <p:txBody>
          <a:bodyPr vert="horz" lIns="91440" tIns="45720" rIns="91440" bIns="45720" rtlCol="0" anchor="t">
            <a:normAutofit/>
          </a:bodyPr>
          <a:lstStyle/>
          <a:p>
            <a:pPr marL="0" indent="0" algn="just">
              <a:buNone/>
            </a:pPr>
            <a:endParaRPr lang="en-GB" dirty="0"/>
          </a:p>
          <a:p>
            <a:pPr algn="just"/>
            <a:r>
              <a:rPr lang="en-GB" dirty="0">
                <a:solidFill>
                  <a:schemeClr val="tx1"/>
                </a:solidFill>
              </a:rPr>
              <a:t>One of the three PI’s in the study explained her feelings of being excluded from the Athena Swan committee itself.  When P2 was asked about Athena Swan departmental participation she replied,</a:t>
            </a:r>
          </a:p>
          <a:p>
            <a:pPr algn="just"/>
            <a:r>
              <a:rPr lang="en-GB" dirty="0">
                <a:solidFill>
                  <a:schemeClr val="tx1"/>
                </a:solidFill>
              </a:rPr>
              <a:t>‘</a:t>
            </a:r>
            <a:r>
              <a:rPr lang="en-GB" i="1" dirty="0">
                <a:solidFill>
                  <a:schemeClr val="tx1"/>
                </a:solidFill>
              </a:rPr>
              <a:t>I have volunteered to assist [on the AS committee] and I've been contacted by the heads of Athena Swan at other universities asking about how we do this and I have volunteered that it's something that I would be interested in but I have not been moved on to any Athena Swan committee… And it's because maybe because [hesitant] I don’t know, I don’t want to hazard a guess, but I have made it clear that I want to do</a:t>
            </a:r>
            <a:r>
              <a:rPr lang="en-GB" dirty="0">
                <a:solidFill>
                  <a:schemeClr val="tx1"/>
                </a:solidFill>
              </a:rPr>
              <a:t>…’ (P2, PI).</a:t>
            </a:r>
          </a:p>
          <a:p>
            <a:pPr algn="just"/>
            <a:r>
              <a:rPr lang="en-GB" dirty="0">
                <a:solidFill>
                  <a:schemeClr val="tx1"/>
                </a:solidFill>
              </a:rPr>
              <a:t>Participant despite expressing her interest in being involved with the AS implementation process, explained her  being denied participation due to her ‘reputation’ and claimed the selection process itself to be biased and can be used as a ‘reward’ or penalty for members. </a:t>
            </a:r>
          </a:p>
          <a:p>
            <a:pPr algn="just"/>
            <a:r>
              <a:rPr lang="en-GB" dirty="0">
                <a:solidFill>
                  <a:schemeClr val="tx1"/>
                </a:solidFill>
              </a:rPr>
              <a:t>‘</a:t>
            </a:r>
            <a:r>
              <a:rPr lang="en-GB" i="1" dirty="0">
                <a:solidFill>
                  <a:schemeClr val="tx1"/>
                </a:solidFill>
              </a:rPr>
              <a:t>They [the departmental leaders] can assign all of the roles for committees and all of the leadership roles and often do assign them to people who they feel that they agree with; they don't have to give any reasoning for it, they just say “Oh, well I think that person would be good in that role” and they use it as a reward or as a penalty for people</a:t>
            </a:r>
            <a:r>
              <a:rPr lang="en-GB" dirty="0">
                <a:solidFill>
                  <a:schemeClr val="tx1"/>
                </a:solidFill>
              </a:rPr>
              <a:t>’ (P2, PI).</a:t>
            </a:r>
          </a:p>
          <a:p>
            <a:pPr algn="just"/>
            <a:endParaRPr lang="en-US" dirty="0"/>
          </a:p>
        </p:txBody>
      </p:sp>
      <p:sp>
        <p:nvSpPr>
          <p:cNvPr id="3" name="Title 2">
            <a:extLst>
              <a:ext uri="{FF2B5EF4-FFF2-40B4-BE49-F238E27FC236}">
                <a16:creationId xmlns:a16="http://schemas.microsoft.com/office/drawing/2014/main" id="{4B4DACEB-E0BE-A784-44C3-3ACF283C38E7}"/>
              </a:ext>
            </a:extLst>
          </p:cNvPr>
          <p:cNvSpPr>
            <a:spLocks noGrp="1"/>
          </p:cNvSpPr>
          <p:nvPr>
            <p:ph type="title"/>
          </p:nvPr>
        </p:nvSpPr>
        <p:spPr>
          <a:xfrm>
            <a:off x="1466203" y="193108"/>
            <a:ext cx="6980651" cy="826489"/>
          </a:xfrm>
        </p:spPr>
        <p:txBody>
          <a:bodyPr>
            <a:normAutofit/>
          </a:bodyPr>
          <a:lstStyle/>
          <a:p>
            <a:r>
              <a:rPr lang="en-US" dirty="0">
                <a:solidFill>
                  <a:schemeClr val="tx1"/>
                </a:solidFill>
              </a:rPr>
              <a:t>Denied voice: Silencing </a:t>
            </a:r>
          </a:p>
        </p:txBody>
      </p:sp>
      <p:sp>
        <p:nvSpPr>
          <p:cNvPr id="4" name="Slide Number Placeholder 3">
            <a:extLst>
              <a:ext uri="{FF2B5EF4-FFF2-40B4-BE49-F238E27FC236}">
                <a16:creationId xmlns:a16="http://schemas.microsoft.com/office/drawing/2014/main" id="{BAAACE79-4DB7-96E8-6838-BE2B4C46029E}"/>
              </a:ext>
            </a:extLst>
          </p:cNvPr>
          <p:cNvSpPr>
            <a:spLocks noGrp="1"/>
          </p:cNvSpPr>
          <p:nvPr>
            <p:ph type="sldNum" sz="quarter" idx="12"/>
          </p:nvPr>
        </p:nvSpPr>
        <p:spPr/>
        <p:txBody>
          <a:bodyPr/>
          <a:lstStyle/>
          <a:p>
            <a:fld id="{CD6EEE6D-6703-484A-93FA-F15FEC778136}" type="slidenum">
              <a:rPr lang="en-US" smtClean="0"/>
              <a:pPr/>
              <a:t>9</a:t>
            </a:fld>
            <a:endParaRPr lang="en-US"/>
          </a:p>
        </p:txBody>
      </p:sp>
    </p:spTree>
    <p:extLst>
      <p:ext uri="{BB962C8B-B14F-4D97-AF65-F5344CB8AC3E}">
        <p14:creationId xmlns:p14="http://schemas.microsoft.com/office/powerpoint/2010/main" val="38119922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6afa5c1-2da3-4da1-8893-def0395217b9" xsi:nil="true"/>
    <lcf76f155ced4ddcb4097134ff3c332f xmlns="86afa5c1-2da3-4da1-8893-def0395217b9">
      <Terms xmlns="http://schemas.microsoft.com/office/infopath/2007/PartnerControls"/>
    </lcf76f155ced4ddcb4097134ff3c332f>
    <Test xmlns="86afa5c1-2da3-4da1-8893-def0395217b9" xsi:nil="true"/>
    <Person xmlns="86afa5c1-2da3-4da1-8893-def0395217b9">
      <UserInfo>
        <DisplayName/>
        <AccountId xsi:nil="true"/>
        <AccountType/>
      </UserInfo>
    </Person>
    <TaxCatchAll xmlns="78eab1f8-7cad-41d6-90b4-21179381c1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CFF440994B7B4B9DF74887F27BDFB7" ma:contentTypeVersion="21" ma:contentTypeDescription="Create a new document." ma:contentTypeScope="" ma:versionID="0b5208bbff449fd6cd6d6b19fe72c8af">
  <xsd:schema xmlns:xsd="http://www.w3.org/2001/XMLSchema" xmlns:xs="http://www.w3.org/2001/XMLSchema" xmlns:p="http://schemas.microsoft.com/office/2006/metadata/properties" xmlns:ns2="78eab1f8-7cad-41d6-90b4-21179381c1e3" xmlns:ns3="86afa5c1-2da3-4da1-8893-def0395217b9" targetNamespace="http://schemas.microsoft.com/office/2006/metadata/properties" ma:root="true" ma:fieldsID="f31a51b5cd4f2ae42c97779fe8ea98a8" ns2:_="" ns3:_="">
    <xsd:import namespace="78eab1f8-7cad-41d6-90b4-21179381c1e3"/>
    <xsd:import namespace="86afa5c1-2da3-4da1-8893-def0395217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Person" minOccurs="0"/>
                <xsd:element ref="ns3:Test" minOccurs="0"/>
                <xsd:element ref="ns3:_Flow_SignoffStatu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eab1f8-7cad-41d6-90b4-21179381c1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baee9-3ff4-48dd-baa4-49aa91bc2f18}" ma:internalName="TaxCatchAll" ma:showField="CatchAllData" ma:web="78eab1f8-7cad-41d6-90b4-21179381c1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afa5c1-2da3-4da1-8893-def0395217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43269b3-1d89-4217-9ccd-9475142879ec" ma:termSetId="09814cd3-568e-fe90-9814-8d621ff8fb84" ma:anchorId="fba54fb3-c3e1-fe81-a776-ca4b69148c4d" ma:open="true" ma:isKeyword="false">
      <xsd:complexType>
        <xsd:sequence>
          <xsd:element ref="pc:Terms" minOccurs="0" maxOccurs="1"/>
        </xsd:sequence>
      </xsd:complexType>
    </xsd:element>
    <xsd:element name="Person" ma:index="24"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 ma:index="25" nillable="true" ma:displayName="Test" ma:format="DateOnly" ma:internalName="Test">
      <xsd:simpleType>
        <xsd:restriction base="dms:DateTime"/>
      </xsd:simple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29A670-D1C8-4995-B4A1-7B30E62AD604}">
  <ds:schemaRefs>
    <ds:schemaRef ds:uri="78eab1f8-7cad-41d6-90b4-21179381c1e3"/>
    <ds:schemaRef ds:uri="86afa5c1-2da3-4da1-8893-def0395217b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7F20CC-7199-4253-BE65-9226B9A6DE12}">
  <ds:schemaRefs>
    <ds:schemaRef ds:uri="78eab1f8-7cad-41d6-90b4-21179381c1e3"/>
    <ds:schemaRef ds:uri="86afa5c1-2da3-4da1-8893-def0395217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B536F-A851-466A-8AD7-3222910258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571</TotalTime>
  <Words>3143</Words>
  <Application>Microsoft Office PowerPoint</Application>
  <PresentationFormat>Widescreen</PresentationFormat>
  <Paragraphs>123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굴림</vt:lpstr>
      <vt:lpstr>Aptos</vt:lpstr>
      <vt:lpstr>Arial</vt:lpstr>
      <vt:lpstr>Trebuchet MS</vt:lpstr>
      <vt:lpstr>Verdana</vt:lpstr>
      <vt:lpstr>Wingdings 3</vt:lpstr>
      <vt:lpstr>Facet</vt:lpstr>
      <vt:lpstr>PowerPoint Presentation</vt:lpstr>
      <vt:lpstr> </vt:lpstr>
      <vt:lpstr>Research Background</vt:lpstr>
      <vt:lpstr>Research Background</vt:lpstr>
      <vt:lpstr>Research Aim and Methodology </vt:lpstr>
      <vt:lpstr>Data Collection </vt:lpstr>
      <vt:lpstr>Findings and Discussion </vt:lpstr>
      <vt:lpstr>Feeling like ‘outsiders’: Excluded</vt:lpstr>
      <vt:lpstr>Denied voice: Silencing </vt:lpstr>
      <vt:lpstr>Othering : Exclusion, silencing, limits spaces of representation and decision making </vt:lpstr>
      <vt:lpstr>Something on the website</vt:lpstr>
      <vt:lpstr>Hypervisibility</vt:lpstr>
      <vt:lpstr>Hypervisibility: website and case studies  </vt:lpstr>
      <vt:lpstr>Limitations and future research</vt:lpstr>
      <vt:lpstr>Reference list</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McCullough, Andrew</dc:creator>
  <cp:lastModifiedBy>Ruth Mardall (R.Mardall)</cp:lastModifiedBy>
  <cp:revision>49</cp:revision>
  <dcterms:created xsi:type="dcterms:W3CDTF">2024-11-05T10:59:53Z</dcterms:created>
  <dcterms:modified xsi:type="dcterms:W3CDTF">2025-07-16T12:20:55Z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0x010100EACFF440994B7B4B9DF74887F27BDFB7</vt:lpwstr>
  </property>
</Properties>
</file>