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4"/>
  </p:sldMasterIdLst>
  <p:notesMasterIdLst>
    <p:notesMasterId r:id="rId31"/>
  </p:notesMasterIdLst>
  <p:sldIdLst>
    <p:sldId id="256" r:id="rId5"/>
    <p:sldId id="406" r:id="rId6"/>
    <p:sldId id="260" r:id="rId7"/>
    <p:sldId id="437" r:id="rId8"/>
    <p:sldId id="261" r:id="rId9"/>
    <p:sldId id="403" r:id="rId10"/>
    <p:sldId id="412" r:id="rId11"/>
    <p:sldId id="414" r:id="rId12"/>
    <p:sldId id="415" r:id="rId13"/>
    <p:sldId id="421" r:id="rId14"/>
    <p:sldId id="419" r:id="rId15"/>
    <p:sldId id="416" r:id="rId16"/>
    <p:sldId id="424" r:id="rId17"/>
    <p:sldId id="428" r:id="rId18"/>
    <p:sldId id="429" r:id="rId19"/>
    <p:sldId id="430" r:id="rId20"/>
    <p:sldId id="431" r:id="rId21"/>
    <p:sldId id="432" r:id="rId22"/>
    <p:sldId id="433" r:id="rId23"/>
    <p:sldId id="434" r:id="rId24"/>
    <p:sldId id="410" r:id="rId25"/>
    <p:sldId id="273" r:id="rId26"/>
    <p:sldId id="436" r:id="rId27"/>
    <p:sldId id="411" r:id="rId28"/>
    <p:sldId id="408" r:id="rId29"/>
    <p:sldId id="43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BBE0AB-C918-D83B-E6D3-4C7C2A4C03CF}" v="211" dt="2025-09-05T12:21:48.145"/>
    <p1510:client id="{9206FE2E-030C-B7D2-9CBE-861D4D40A1A5}" v="22" dt="2025-09-05T12:57:35.620"/>
    <p1510:client id="{AC66EB91-0427-EA82-4A8C-19460040737E}" v="28" dt="2025-09-05T12:24:49.5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Walker" userId="S::e.walker@yorksj.ac.uk::2e076b50-a795-4ab2-bba3-63fc40c95eeb" providerId="AD" clId="Web-{9206FE2E-030C-B7D2-9CBE-861D4D40A1A5}"/>
    <pc:docChg chg="modSld">
      <pc:chgData name="Emma Walker" userId="S::e.walker@yorksj.ac.uk::2e076b50-a795-4ab2-bba3-63fc40c95eeb" providerId="AD" clId="Web-{9206FE2E-030C-B7D2-9CBE-861D4D40A1A5}" dt="2025-09-05T12:57:35.620" v="21" actId="20577"/>
      <pc:docMkLst>
        <pc:docMk/>
      </pc:docMkLst>
      <pc:sldChg chg="modSp">
        <pc:chgData name="Emma Walker" userId="S::e.walker@yorksj.ac.uk::2e076b50-a795-4ab2-bba3-63fc40c95eeb" providerId="AD" clId="Web-{9206FE2E-030C-B7D2-9CBE-861D4D40A1A5}" dt="2025-09-05T12:56:51.010" v="17" actId="20577"/>
        <pc:sldMkLst>
          <pc:docMk/>
          <pc:sldMk cId="1529173230" sldId="408"/>
        </pc:sldMkLst>
        <pc:spChg chg="mod">
          <ac:chgData name="Emma Walker" userId="S::e.walker@yorksj.ac.uk::2e076b50-a795-4ab2-bba3-63fc40c95eeb" providerId="AD" clId="Web-{9206FE2E-030C-B7D2-9CBE-861D4D40A1A5}" dt="2025-09-05T12:56:51.010" v="17" actId="20577"/>
          <ac:spMkLst>
            <pc:docMk/>
            <pc:sldMk cId="1529173230" sldId="408"/>
            <ac:spMk id="3" creationId="{EA4E967A-42E1-DF4F-BA0A-F2D169430227}"/>
          </ac:spMkLst>
        </pc:spChg>
      </pc:sldChg>
      <pc:sldChg chg="modSp">
        <pc:chgData name="Emma Walker" userId="S::e.walker@yorksj.ac.uk::2e076b50-a795-4ab2-bba3-63fc40c95eeb" providerId="AD" clId="Web-{9206FE2E-030C-B7D2-9CBE-861D4D40A1A5}" dt="2025-09-05T12:57:35.620" v="21" actId="20577"/>
        <pc:sldMkLst>
          <pc:docMk/>
          <pc:sldMk cId="1461163740" sldId="435"/>
        </pc:sldMkLst>
        <pc:spChg chg="mod">
          <ac:chgData name="Emma Walker" userId="S::e.walker@yorksj.ac.uk::2e076b50-a795-4ab2-bba3-63fc40c95eeb" providerId="AD" clId="Web-{9206FE2E-030C-B7D2-9CBE-861D4D40A1A5}" dt="2025-09-05T12:57:35.620" v="21" actId="20577"/>
          <ac:spMkLst>
            <pc:docMk/>
            <pc:sldMk cId="1461163740" sldId="435"/>
            <ac:spMk id="3" creationId="{33C50C27-40E9-0971-6833-8BC0D5F2CAD8}"/>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046772-67B6-4613-A92E-409460BFA0B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23D73D3-F63B-468E-95B4-9F5A04C438F9}">
      <dgm:prSet/>
      <dgm:spPr/>
      <dgm:t>
        <a:bodyPr/>
        <a:lstStyle/>
        <a:p>
          <a:r>
            <a:rPr lang="en-GB"/>
            <a:t>An evaluation of the effectiveness of the SoW to develop young people's critical media literacy skills, knowledge and practice.</a:t>
          </a:r>
          <a:endParaRPr lang="en-US"/>
        </a:p>
      </dgm:t>
    </dgm:pt>
    <dgm:pt modelId="{A56F108E-7BDA-45F8-941D-8835DE2D6277}" type="parTrans" cxnId="{70DF066C-8846-4054-BEC4-133B67A4CAB0}">
      <dgm:prSet/>
      <dgm:spPr/>
      <dgm:t>
        <a:bodyPr/>
        <a:lstStyle/>
        <a:p>
          <a:endParaRPr lang="en-US"/>
        </a:p>
      </dgm:t>
    </dgm:pt>
    <dgm:pt modelId="{32209444-D09F-4251-9EED-3ABDE99C6FA7}" type="sibTrans" cxnId="{70DF066C-8846-4054-BEC4-133B67A4CAB0}">
      <dgm:prSet/>
      <dgm:spPr/>
      <dgm:t>
        <a:bodyPr/>
        <a:lstStyle/>
        <a:p>
          <a:endParaRPr lang="en-US"/>
        </a:p>
      </dgm:t>
    </dgm:pt>
    <dgm:pt modelId="{DF05F3F3-EC56-40C8-9A1E-3634C7D2370F}">
      <dgm:prSet/>
      <dgm:spPr/>
      <dgm:t>
        <a:bodyPr/>
        <a:lstStyle/>
        <a:p>
          <a:r>
            <a:rPr lang="en-GB"/>
            <a:t>Pupil evaluation conducted via anonymous online survey distrubuted after the completion of SoW.</a:t>
          </a:r>
          <a:endParaRPr lang="en-US"/>
        </a:p>
      </dgm:t>
    </dgm:pt>
    <dgm:pt modelId="{D858BBD8-8084-4FF8-8990-B04DB4BED6D7}" type="parTrans" cxnId="{71C051E9-35C5-45D6-BEA1-2169C5C80C44}">
      <dgm:prSet/>
      <dgm:spPr/>
      <dgm:t>
        <a:bodyPr/>
        <a:lstStyle/>
        <a:p>
          <a:endParaRPr lang="en-US"/>
        </a:p>
      </dgm:t>
    </dgm:pt>
    <dgm:pt modelId="{3BC06DD5-F2D9-4D7F-B6A8-386324C47478}" type="sibTrans" cxnId="{71C051E9-35C5-45D6-BEA1-2169C5C80C44}">
      <dgm:prSet/>
      <dgm:spPr/>
      <dgm:t>
        <a:bodyPr/>
        <a:lstStyle/>
        <a:p>
          <a:endParaRPr lang="en-US"/>
        </a:p>
      </dgm:t>
    </dgm:pt>
    <dgm:pt modelId="{91539F92-4389-43E0-BEFC-4A38E1BD3E12}">
      <dgm:prSet/>
      <dgm:spPr/>
      <dgm:t>
        <a:bodyPr/>
        <a:lstStyle/>
        <a:p>
          <a:r>
            <a:rPr lang="en-GB"/>
            <a:t>Series of Likert-scale questions and responses analysed quantitatively</a:t>
          </a:r>
          <a:endParaRPr lang="en-US"/>
        </a:p>
      </dgm:t>
    </dgm:pt>
    <dgm:pt modelId="{6106C45F-8CFB-4650-AB37-8EE0A6164D15}" type="parTrans" cxnId="{79AA3A8B-DD06-4A95-825E-95CA4BED4D67}">
      <dgm:prSet/>
      <dgm:spPr/>
      <dgm:t>
        <a:bodyPr/>
        <a:lstStyle/>
        <a:p>
          <a:endParaRPr lang="en-US"/>
        </a:p>
      </dgm:t>
    </dgm:pt>
    <dgm:pt modelId="{FC220D3A-85C5-40F5-B405-39606F06630B}" type="sibTrans" cxnId="{79AA3A8B-DD06-4A95-825E-95CA4BED4D67}">
      <dgm:prSet/>
      <dgm:spPr/>
      <dgm:t>
        <a:bodyPr/>
        <a:lstStyle/>
        <a:p>
          <a:endParaRPr lang="en-US"/>
        </a:p>
      </dgm:t>
    </dgm:pt>
    <dgm:pt modelId="{B8311DA3-DB00-437D-B191-AF777E42231A}">
      <dgm:prSet/>
      <dgm:spPr/>
      <dgm:t>
        <a:bodyPr/>
        <a:lstStyle/>
        <a:p>
          <a:r>
            <a:rPr lang="en-GB"/>
            <a:t>Open questions, analysed using Braun and Clarke's thematic analysus framework (2006).</a:t>
          </a:r>
          <a:endParaRPr lang="en-US"/>
        </a:p>
      </dgm:t>
    </dgm:pt>
    <dgm:pt modelId="{A2C3BAA7-5003-455D-B002-40680242453F}" type="parTrans" cxnId="{38DE1C0B-1AEC-4015-B372-A52F36335042}">
      <dgm:prSet/>
      <dgm:spPr/>
      <dgm:t>
        <a:bodyPr/>
        <a:lstStyle/>
        <a:p>
          <a:endParaRPr lang="en-US"/>
        </a:p>
      </dgm:t>
    </dgm:pt>
    <dgm:pt modelId="{DFF76185-5BD3-46D4-A2D6-8A045C89E359}" type="sibTrans" cxnId="{38DE1C0B-1AEC-4015-B372-A52F36335042}">
      <dgm:prSet/>
      <dgm:spPr/>
      <dgm:t>
        <a:bodyPr/>
        <a:lstStyle/>
        <a:p>
          <a:endParaRPr lang="en-US"/>
        </a:p>
      </dgm:t>
    </dgm:pt>
    <dgm:pt modelId="{D02A9B61-0135-4CC1-9978-A17E7DF068AF}">
      <dgm:prSet/>
      <dgm:spPr/>
      <dgm:t>
        <a:bodyPr/>
        <a:lstStyle/>
        <a:p>
          <a:r>
            <a:rPr lang="en-GB"/>
            <a:t>Consent and right to withdraw. </a:t>
          </a:r>
          <a:endParaRPr lang="en-US"/>
        </a:p>
      </dgm:t>
    </dgm:pt>
    <dgm:pt modelId="{B9022C77-FEF5-4F76-AB8E-0704A3EC39BF}" type="parTrans" cxnId="{DE538E6E-492E-4752-A711-49F160622360}">
      <dgm:prSet/>
      <dgm:spPr/>
      <dgm:t>
        <a:bodyPr/>
        <a:lstStyle/>
        <a:p>
          <a:endParaRPr lang="en-US"/>
        </a:p>
      </dgm:t>
    </dgm:pt>
    <dgm:pt modelId="{2AF871BD-C260-43B9-BC05-5DFC831103DA}" type="sibTrans" cxnId="{DE538E6E-492E-4752-A711-49F160622360}">
      <dgm:prSet/>
      <dgm:spPr/>
      <dgm:t>
        <a:bodyPr/>
        <a:lstStyle/>
        <a:p>
          <a:endParaRPr lang="en-US"/>
        </a:p>
      </dgm:t>
    </dgm:pt>
    <dgm:pt modelId="{FB97459F-01DC-4269-869D-D5AA9199C6D5}" type="pres">
      <dgm:prSet presAssocID="{95046772-67B6-4613-A92E-409460BFA0BF}" presName="root" presStyleCnt="0">
        <dgm:presLayoutVars>
          <dgm:dir/>
          <dgm:resizeHandles val="exact"/>
        </dgm:presLayoutVars>
      </dgm:prSet>
      <dgm:spPr/>
    </dgm:pt>
    <dgm:pt modelId="{7A77EE11-5337-458B-A792-FBDA168DE331}" type="pres">
      <dgm:prSet presAssocID="{F23D73D3-F63B-468E-95B4-9F5A04C438F9}" presName="compNode" presStyleCnt="0"/>
      <dgm:spPr/>
    </dgm:pt>
    <dgm:pt modelId="{CA64BF20-1E9D-438F-9D0D-4D589BD20240}" type="pres">
      <dgm:prSet presAssocID="{F23D73D3-F63B-468E-95B4-9F5A04C438F9}" presName="bgRect" presStyleLbl="bgShp" presStyleIdx="0" presStyleCnt="3"/>
      <dgm:spPr/>
    </dgm:pt>
    <dgm:pt modelId="{815D5A52-CEB4-499C-A092-496B6FDA12FB}" type="pres">
      <dgm:prSet presAssocID="{F23D73D3-F63B-468E-95B4-9F5A04C438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19315B07-CE9A-4964-A42A-CC9984E4BC53}" type="pres">
      <dgm:prSet presAssocID="{F23D73D3-F63B-468E-95B4-9F5A04C438F9}" presName="spaceRect" presStyleCnt="0"/>
      <dgm:spPr/>
    </dgm:pt>
    <dgm:pt modelId="{80357687-4EF5-47D6-9AA6-3441478E8C30}" type="pres">
      <dgm:prSet presAssocID="{F23D73D3-F63B-468E-95B4-9F5A04C438F9}" presName="parTx" presStyleLbl="revTx" presStyleIdx="0" presStyleCnt="4">
        <dgm:presLayoutVars>
          <dgm:chMax val="0"/>
          <dgm:chPref val="0"/>
        </dgm:presLayoutVars>
      </dgm:prSet>
      <dgm:spPr/>
    </dgm:pt>
    <dgm:pt modelId="{1AA4F04F-0637-4F98-B110-AEB1E7ADE396}" type="pres">
      <dgm:prSet presAssocID="{32209444-D09F-4251-9EED-3ABDE99C6FA7}" presName="sibTrans" presStyleCnt="0"/>
      <dgm:spPr/>
    </dgm:pt>
    <dgm:pt modelId="{6A46468D-723E-4BF2-B3B6-F111721B5CBE}" type="pres">
      <dgm:prSet presAssocID="{DF05F3F3-EC56-40C8-9A1E-3634C7D2370F}" presName="compNode" presStyleCnt="0"/>
      <dgm:spPr/>
    </dgm:pt>
    <dgm:pt modelId="{C0E46AF8-B443-4101-8B47-F6670E896AA2}" type="pres">
      <dgm:prSet presAssocID="{DF05F3F3-EC56-40C8-9A1E-3634C7D2370F}" presName="bgRect" presStyleLbl="bgShp" presStyleIdx="1" presStyleCnt="3"/>
      <dgm:spPr/>
    </dgm:pt>
    <dgm:pt modelId="{1E471877-7038-4D0C-8346-E3C7311D5ED5}" type="pres">
      <dgm:prSet presAssocID="{DF05F3F3-EC56-40C8-9A1E-3634C7D2370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47108982-85EC-4046-B22A-4B71CF66B6D9}" type="pres">
      <dgm:prSet presAssocID="{DF05F3F3-EC56-40C8-9A1E-3634C7D2370F}" presName="spaceRect" presStyleCnt="0"/>
      <dgm:spPr/>
    </dgm:pt>
    <dgm:pt modelId="{5E8B0261-C6BB-404A-A538-0996CADB81D1}" type="pres">
      <dgm:prSet presAssocID="{DF05F3F3-EC56-40C8-9A1E-3634C7D2370F}" presName="parTx" presStyleLbl="revTx" presStyleIdx="1" presStyleCnt="4">
        <dgm:presLayoutVars>
          <dgm:chMax val="0"/>
          <dgm:chPref val="0"/>
        </dgm:presLayoutVars>
      </dgm:prSet>
      <dgm:spPr/>
    </dgm:pt>
    <dgm:pt modelId="{CB8D3C2A-8684-4BCA-AFB5-FA9B9E26E47C}" type="pres">
      <dgm:prSet presAssocID="{DF05F3F3-EC56-40C8-9A1E-3634C7D2370F}" presName="desTx" presStyleLbl="revTx" presStyleIdx="2" presStyleCnt="4">
        <dgm:presLayoutVars/>
      </dgm:prSet>
      <dgm:spPr/>
    </dgm:pt>
    <dgm:pt modelId="{1BEB6274-F2D3-47FD-94A6-8799CB0F02F9}" type="pres">
      <dgm:prSet presAssocID="{3BC06DD5-F2D9-4D7F-B6A8-386324C47478}" presName="sibTrans" presStyleCnt="0"/>
      <dgm:spPr/>
    </dgm:pt>
    <dgm:pt modelId="{5C0DA26B-AE0A-4E82-883A-895BC52859C3}" type="pres">
      <dgm:prSet presAssocID="{D02A9B61-0135-4CC1-9978-A17E7DF068AF}" presName="compNode" presStyleCnt="0"/>
      <dgm:spPr/>
    </dgm:pt>
    <dgm:pt modelId="{5683BEFD-4F35-48EE-83B5-7A6178A7E9E7}" type="pres">
      <dgm:prSet presAssocID="{D02A9B61-0135-4CC1-9978-A17E7DF068AF}" presName="bgRect" presStyleLbl="bgShp" presStyleIdx="2" presStyleCnt="3"/>
      <dgm:spPr/>
    </dgm:pt>
    <dgm:pt modelId="{95B388F2-D15D-4481-960A-2CD11AD60A1A}" type="pres">
      <dgm:prSet presAssocID="{D02A9B61-0135-4CC1-9978-A17E7DF068A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946847C6-4C9F-4503-80F4-14C6D7BEE0E5}" type="pres">
      <dgm:prSet presAssocID="{D02A9B61-0135-4CC1-9978-A17E7DF068AF}" presName="spaceRect" presStyleCnt="0"/>
      <dgm:spPr/>
    </dgm:pt>
    <dgm:pt modelId="{9E8498EF-1C00-49BF-8574-772696726C6F}" type="pres">
      <dgm:prSet presAssocID="{D02A9B61-0135-4CC1-9978-A17E7DF068AF}" presName="parTx" presStyleLbl="revTx" presStyleIdx="3" presStyleCnt="4">
        <dgm:presLayoutVars>
          <dgm:chMax val="0"/>
          <dgm:chPref val="0"/>
        </dgm:presLayoutVars>
      </dgm:prSet>
      <dgm:spPr/>
    </dgm:pt>
  </dgm:ptLst>
  <dgm:cxnLst>
    <dgm:cxn modelId="{38DE1C0B-1AEC-4015-B372-A52F36335042}" srcId="{DF05F3F3-EC56-40C8-9A1E-3634C7D2370F}" destId="{B8311DA3-DB00-437D-B191-AF777E42231A}" srcOrd="1" destOrd="0" parTransId="{A2C3BAA7-5003-455D-B002-40680242453F}" sibTransId="{DFF76185-5BD3-46D4-A2D6-8A045C89E359}"/>
    <dgm:cxn modelId="{07303012-E5E3-4834-9D1D-13061EE4C658}" type="presOf" srcId="{91539F92-4389-43E0-BEFC-4A38E1BD3E12}" destId="{CB8D3C2A-8684-4BCA-AFB5-FA9B9E26E47C}" srcOrd="0" destOrd="0" presId="urn:microsoft.com/office/officeart/2018/2/layout/IconVerticalSolidList"/>
    <dgm:cxn modelId="{484CE92D-E0FF-4550-B14D-D54AFA1A235D}" type="presOf" srcId="{F23D73D3-F63B-468E-95B4-9F5A04C438F9}" destId="{80357687-4EF5-47D6-9AA6-3441478E8C30}" srcOrd="0" destOrd="0" presId="urn:microsoft.com/office/officeart/2018/2/layout/IconVerticalSolidList"/>
    <dgm:cxn modelId="{44B40E44-0E6B-467F-810A-7F0D2B026A34}" type="presOf" srcId="{95046772-67B6-4613-A92E-409460BFA0BF}" destId="{FB97459F-01DC-4269-869D-D5AA9199C6D5}" srcOrd="0" destOrd="0" presId="urn:microsoft.com/office/officeart/2018/2/layout/IconVerticalSolidList"/>
    <dgm:cxn modelId="{E25FA966-8F8D-4C19-9AF2-372C9FB4C3F2}" type="presOf" srcId="{DF05F3F3-EC56-40C8-9A1E-3634C7D2370F}" destId="{5E8B0261-C6BB-404A-A538-0996CADB81D1}" srcOrd="0" destOrd="0" presId="urn:microsoft.com/office/officeart/2018/2/layout/IconVerticalSolidList"/>
    <dgm:cxn modelId="{70DF066C-8846-4054-BEC4-133B67A4CAB0}" srcId="{95046772-67B6-4613-A92E-409460BFA0BF}" destId="{F23D73D3-F63B-468E-95B4-9F5A04C438F9}" srcOrd="0" destOrd="0" parTransId="{A56F108E-7BDA-45F8-941D-8835DE2D6277}" sibTransId="{32209444-D09F-4251-9EED-3ABDE99C6FA7}"/>
    <dgm:cxn modelId="{DE538E6E-492E-4752-A711-49F160622360}" srcId="{95046772-67B6-4613-A92E-409460BFA0BF}" destId="{D02A9B61-0135-4CC1-9978-A17E7DF068AF}" srcOrd="2" destOrd="0" parTransId="{B9022C77-FEF5-4F76-AB8E-0704A3EC39BF}" sibTransId="{2AF871BD-C260-43B9-BC05-5DFC831103DA}"/>
    <dgm:cxn modelId="{79AA3A8B-DD06-4A95-825E-95CA4BED4D67}" srcId="{DF05F3F3-EC56-40C8-9A1E-3634C7D2370F}" destId="{91539F92-4389-43E0-BEFC-4A38E1BD3E12}" srcOrd="0" destOrd="0" parTransId="{6106C45F-8CFB-4650-AB37-8EE0A6164D15}" sibTransId="{FC220D3A-85C5-40F5-B405-39606F06630B}"/>
    <dgm:cxn modelId="{F293B5C4-E16D-48DA-BDA1-2B92306CE2B4}" type="presOf" srcId="{D02A9B61-0135-4CC1-9978-A17E7DF068AF}" destId="{9E8498EF-1C00-49BF-8574-772696726C6F}" srcOrd="0" destOrd="0" presId="urn:microsoft.com/office/officeart/2018/2/layout/IconVerticalSolidList"/>
    <dgm:cxn modelId="{71C051E9-35C5-45D6-BEA1-2169C5C80C44}" srcId="{95046772-67B6-4613-A92E-409460BFA0BF}" destId="{DF05F3F3-EC56-40C8-9A1E-3634C7D2370F}" srcOrd="1" destOrd="0" parTransId="{D858BBD8-8084-4FF8-8990-B04DB4BED6D7}" sibTransId="{3BC06DD5-F2D9-4D7F-B6A8-386324C47478}"/>
    <dgm:cxn modelId="{994658FC-841F-410F-98AE-D94506EAB1F0}" type="presOf" srcId="{B8311DA3-DB00-437D-B191-AF777E42231A}" destId="{CB8D3C2A-8684-4BCA-AFB5-FA9B9E26E47C}" srcOrd="0" destOrd="1" presId="urn:microsoft.com/office/officeart/2018/2/layout/IconVerticalSolidList"/>
    <dgm:cxn modelId="{5E3BE42A-5F71-49AD-B640-EA1302C722B6}" type="presParOf" srcId="{FB97459F-01DC-4269-869D-D5AA9199C6D5}" destId="{7A77EE11-5337-458B-A792-FBDA168DE331}" srcOrd="0" destOrd="0" presId="urn:microsoft.com/office/officeart/2018/2/layout/IconVerticalSolidList"/>
    <dgm:cxn modelId="{2E5AB7F8-66F2-4414-9FC7-DCE1157B44DD}" type="presParOf" srcId="{7A77EE11-5337-458B-A792-FBDA168DE331}" destId="{CA64BF20-1E9D-438F-9D0D-4D589BD20240}" srcOrd="0" destOrd="0" presId="urn:microsoft.com/office/officeart/2018/2/layout/IconVerticalSolidList"/>
    <dgm:cxn modelId="{6F8F1535-C006-402D-B464-FE418FE2B9DE}" type="presParOf" srcId="{7A77EE11-5337-458B-A792-FBDA168DE331}" destId="{815D5A52-CEB4-499C-A092-496B6FDA12FB}" srcOrd="1" destOrd="0" presId="urn:microsoft.com/office/officeart/2018/2/layout/IconVerticalSolidList"/>
    <dgm:cxn modelId="{E1DE0BE2-115A-4ADC-9A5F-D9FB49697C33}" type="presParOf" srcId="{7A77EE11-5337-458B-A792-FBDA168DE331}" destId="{19315B07-CE9A-4964-A42A-CC9984E4BC53}" srcOrd="2" destOrd="0" presId="urn:microsoft.com/office/officeart/2018/2/layout/IconVerticalSolidList"/>
    <dgm:cxn modelId="{9227DC77-479D-4FDB-9B4E-FA4E72857C64}" type="presParOf" srcId="{7A77EE11-5337-458B-A792-FBDA168DE331}" destId="{80357687-4EF5-47D6-9AA6-3441478E8C30}" srcOrd="3" destOrd="0" presId="urn:microsoft.com/office/officeart/2018/2/layout/IconVerticalSolidList"/>
    <dgm:cxn modelId="{746C8B0E-C938-4AC8-A542-114C721CE860}" type="presParOf" srcId="{FB97459F-01DC-4269-869D-D5AA9199C6D5}" destId="{1AA4F04F-0637-4F98-B110-AEB1E7ADE396}" srcOrd="1" destOrd="0" presId="urn:microsoft.com/office/officeart/2018/2/layout/IconVerticalSolidList"/>
    <dgm:cxn modelId="{2464A648-096C-4E60-AC22-B5F26AF8CE33}" type="presParOf" srcId="{FB97459F-01DC-4269-869D-D5AA9199C6D5}" destId="{6A46468D-723E-4BF2-B3B6-F111721B5CBE}" srcOrd="2" destOrd="0" presId="urn:microsoft.com/office/officeart/2018/2/layout/IconVerticalSolidList"/>
    <dgm:cxn modelId="{5A0B0D20-F6D3-4B6F-B424-3D7D95DE8FE2}" type="presParOf" srcId="{6A46468D-723E-4BF2-B3B6-F111721B5CBE}" destId="{C0E46AF8-B443-4101-8B47-F6670E896AA2}" srcOrd="0" destOrd="0" presId="urn:microsoft.com/office/officeart/2018/2/layout/IconVerticalSolidList"/>
    <dgm:cxn modelId="{F522CCFD-D32D-4BA6-BC4E-37B1B25E7A6E}" type="presParOf" srcId="{6A46468D-723E-4BF2-B3B6-F111721B5CBE}" destId="{1E471877-7038-4D0C-8346-E3C7311D5ED5}" srcOrd="1" destOrd="0" presId="urn:microsoft.com/office/officeart/2018/2/layout/IconVerticalSolidList"/>
    <dgm:cxn modelId="{FA43AE3F-68F9-4740-83F5-C0EFAECF2A16}" type="presParOf" srcId="{6A46468D-723E-4BF2-B3B6-F111721B5CBE}" destId="{47108982-85EC-4046-B22A-4B71CF66B6D9}" srcOrd="2" destOrd="0" presId="urn:microsoft.com/office/officeart/2018/2/layout/IconVerticalSolidList"/>
    <dgm:cxn modelId="{0838B54E-8DDB-458D-9DFE-D024E5F12431}" type="presParOf" srcId="{6A46468D-723E-4BF2-B3B6-F111721B5CBE}" destId="{5E8B0261-C6BB-404A-A538-0996CADB81D1}" srcOrd="3" destOrd="0" presId="urn:microsoft.com/office/officeart/2018/2/layout/IconVerticalSolidList"/>
    <dgm:cxn modelId="{50C95DDF-FC12-43D2-B92B-D32114EA4D84}" type="presParOf" srcId="{6A46468D-723E-4BF2-B3B6-F111721B5CBE}" destId="{CB8D3C2A-8684-4BCA-AFB5-FA9B9E26E47C}" srcOrd="4" destOrd="0" presId="urn:microsoft.com/office/officeart/2018/2/layout/IconVerticalSolidList"/>
    <dgm:cxn modelId="{41175A29-60D4-489D-986E-19E3B15331C0}" type="presParOf" srcId="{FB97459F-01DC-4269-869D-D5AA9199C6D5}" destId="{1BEB6274-F2D3-47FD-94A6-8799CB0F02F9}" srcOrd="3" destOrd="0" presId="urn:microsoft.com/office/officeart/2018/2/layout/IconVerticalSolidList"/>
    <dgm:cxn modelId="{6B4DAF9B-8F36-4641-BB48-8C1099DBE535}" type="presParOf" srcId="{FB97459F-01DC-4269-869D-D5AA9199C6D5}" destId="{5C0DA26B-AE0A-4E82-883A-895BC52859C3}" srcOrd="4" destOrd="0" presId="urn:microsoft.com/office/officeart/2018/2/layout/IconVerticalSolidList"/>
    <dgm:cxn modelId="{B8D13D4E-701B-457A-BE5D-E83E779D47B1}" type="presParOf" srcId="{5C0DA26B-AE0A-4E82-883A-895BC52859C3}" destId="{5683BEFD-4F35-48EE-83B5-7A6178A7E9E7}" srcOrd="0" destOrd="0" presId="urn:microsoft.com/office/officeart/2018/2/layout/IconVerticalSolidList"/>
    <dgm:cxn modelId="{E768B8D6-B92B-45BE-836C-FE47210D833A}" type="presParOf" srcId="{5C0DA26B-AE0A-4E82-883A-895BC52859C3}" destId="{95B388F2-D15D-4481-960A-2CD11AD60A1A}" srcOrd="1" destOrd="0" presId="urn:microsoft.com/office/officeart/2018/2/layout/IconVerticalSolidList"/>
    <dgm:cxn modelId="{B46CB113-CC8D-4E66-B79F-6B7D3E18A553}" type="presParOf" srcId="{5C0DA26B-AE0A-4E82-883A-895BC52859C3}" destId="{946847C6-4C9F-4503-80F4-14C6D7BEE0E5}" srcOrd="2" destOrd="0" presId="urn:microsoft.com/office/officeart/2018/2/layout/IconVerticalSolidList"/>
    <dgm:cxn modelId="{9607F7E3-5B85-45CF-9A31-67D770179C29}" type="presParOf" srcId="{5C0DA26B-AE0A-4E82-883A-895BC52859C3}" destId="{9E8498EF-1C00-49BF-8574-772696726C6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4BF20-1E9D-438F-9D0D-4D589BD20240}">
      <dsp:nvSpPr>
        <dsp:cNvPr id="0" name=""/>
        <dsp:cNvSpPr/>
      </dsp:nvSpPr>
      <dsp:spPr>
        <a:xfrm>
          <a:off x="0" y="413"/>
          <a:ext cx="10131425" cy="9668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5D5A52-CEB4-499C-A092-496B6FDA12FB}">
      <dsp:nvSpPr>
        <dsp:cNvPr id="0" name=""/>
        <dsp:cNvSpPr/>
      </dsp:nvSpPr>
      <dsp:spPr>
        <a:xfrm>
          <a:off x="292471" y="217954"/>
          <a:ext cx="531767" cy="5317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357687-4EF5-47D6-9AA6-3441478E8C30}">
      <dsp:nvSpPr>
        <dsp:cNvPr id="0" name=""/>
        <dsp:cNvSpPr/>
      </dsp:nvSpPr>
      <dsp:spPr>
        <a:xfrm>
          <a:off x="1116710" y="413"/>
          <a:ext cx="9014714" cy="966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25" tIns="102325" rIns="102325" bIns="102325" numCol="1" spcCol="1270" anchor="ctr" anchorCtr="0">
          <a:noAutofit/>
        </a:bodyPr>
        <a:lstStyle/>
        <a:p>
          <a:pPr marL="0" lvl="0" indent="0" algn="l" defTabSz="800100">
            <a:lnSpc>
              <a:spcPct val="90000"/>
            </a:lnSpc>
            <a:spcBef>
              <a:spcPct val="0"/>
            </a:spcBef>
            <a:spcAft>
              <a:spcPct val="35000"/>
            </a:spcAft>
            <a:buNone/>
          </a:pPr>
          <a:r>
            <a:rPr lang="en-GB" sz="1800" kern="1200"/>
            <a:t>An evaluation of the effectiveness of the SoW to develop young people's critical media literacy skills, knowledge and practice.</a:t>
          </a:r>
          <a:endParaRPr lang="en-US" sz="1800" kern="1200"/>
        </a:p>
      </dsp:txBody>
      <dsp:txXfrm>
        <a:off x="1116710" y="413"/>
        <a:ext cx="9014714" cy="966849"/>
      </dsp:txXfrm>
    </dsp:sp>
    <dsp:sp modelId="{C0E46AF8-B443-4101-8B47-F6670E896AA2}">
      <dsp:nvSpPr>
        <dsp:cNvPr id="0" name=""/>
        <dsp:cNvSpPr/>
      </dsp:nvSpPr>
      <dsp:spPr>
        <a:xfrm>
          <a:off x="0" y="1208974"/>
          <a:ext cx="10131425" cy="9668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71877-7038-4D0C-8346-E3C7311D5ED5}">
      <dsp:nvSpPr>
        <dsp:cNvPr id="0" name=""/>
        <dsp:cNvSpPr/>
      </dsp:nvSpPr>
      <dsp:spPr>
        <a:xfrm>
          <a:off x="292471" y="1426515"/>
          <a:ext cx="531767" cy="5317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8B0261-C6BB-404A-A538-0996CADB81D1}">
      <dsp:nvSpPr>
        <dsp:cNvPr id="0" name=""/>
        <dsp:cNvSpPr/>
      </dsp:nvSpPr>
      <dsp:spPr>
        <a:xfrm>
          <a:off x="1116710" y="1208974"/>
          <a:ext cx="4559141" cy="966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25" tIns="102325" rIns="102325" bIns="102325" numCol="1" spcCol="1270" anchor="ctr" anchorCtr="0">
          <a:noAutofit/>
        </a:bodyPr>
        <a:lstStyle/>
        <a:p>
          <a:pPr marL="0" lvl="0" indent="0" algn="l" defTabSz="800100">
            <a:lnSpc>
              <a:spcPct val="90000"/>
            </a:lnSpc>
            <a:spcBef>
              <a:spcPct val="0"/>
            </a:spcBef>
            <a:spcAft>
              <a:spcPct val="35000"/>
            </a:spcAft>
            <a:buNone/>
          </a:pPr>
          <a:r>
            <a:rPr lang="en-GB" sz="1800" kern="1200"/>
            <a:t>Pupil evaluation conducted via anonymous online survey distrubuted after the completion of SoW.</a:t>
          </a:r>
          <a:endParaRPr lang="en-US" sz="1800" kern="1200"/>
        </a:p>
      </dsp:txBody>
      <dsp:txXfrm>
        <a:off x="1116710" y="1208974"/>
        <a:ext cx="4559141" cy="966849"/>
      </dsp:txXfrm>
    </dsp:sp>
    <dsp:sp modelId="{CB8D3C2A-8684-4BCA-AFB5-FA9B9E26E47C}">
      <dsp:nvSpPr>
        <dsp:cNvPr id="0" name=""/>
        <dsp:cNvSpPr/>
      </dsp:nvSpPr>
      <dsp:spPr>
        <a:xfrm>
          <a:off x="5675852" y="1208974"/>
          <a:ext cx="4455572" cy="966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25" tIns="102325" rIns="102325" bIns="102325" numCol="1" spcCol="1270" anchor="ctr" anchorCtr="0">
          <a:noAutofit/>
        </a:bodyPr>
        <a:lstStyle/>
        <a:p>
          <a:pPr marL="0" lvl="0" indent="0" algn="l" defTabSz="533400">
            <a:lnSpc>
              <a:spcPct val="90000"/>
            </a:lnSpc>
            <a:spcBef>
              <a:spcPct val="0"/>
            </a:spcBef>
            <a:spcAft>
              <a:spcPct val="35000"/>
            </a:spcAft>
            <a:buNone/>
          </a:pPr>
          <a:r>
            <a:rPr lang="en-GB" sz="1200" kern="1200"/>
            <a:t>Series of Likert-scale questions and responses analysed quantitatively</a:t>
          </a:r>
          <a:endParaRPr lang="en-US" sz="1200" kern="1200"/>
        </a:p>
        <a:p>
          <a:pPr marL="0" lvl="0" indent="0" algn="l" defTabSz="533400">
            <a:lnSpc>
              <a:spcPct val="90000"/>
            </a:lnSpc>
            <a:spcBef>
              <a:spcPct val="0"/>
            </a:spcBef>
            <a:spcAft>
              <a:spcPct val="35000"/>
            </a:spcAft>
            <a:buNone/>
          </a:pPr>
          <a:r>
            <a:rPr lang="en-GB" sz="1200" kern="1200"/>
            <a:t>Open questions, analysed using Braun and Clarke's thematic analysus framework (2006).</a:t>
          </a:r>
          <a:endParaRPr lang="en-US" sz="1200" kern="1200"/>
        </a:p>
      </dsp:txBody>
      <dsp:txXfrm>
        <a:off x="5675852" y="1208974"/>
        <a:ext cx="4455572" cy="966849"/>
      </dsp:txXfrm>
    </dsp:sp>
    <dsp:sp modelId="{5683BEFD-4F35-48EE-83B5-7A6178A7E9E7}">
      <dsp:nvSpPr>
        <dsp:cNvPr id="0" name=""/>
        <dsp:cNvSpPr/>
      </dsp:nvSpPr>
      <dsp:spPr>
        <a:xfrm>
          <a:off x="0" y="2417536"/>
          <a:ext cx="10131425" cy="9668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B388F2-D15D-4481-960A-2CD11AD60A1A}">
      <dsp:nvSpPr>
        <dsp:cNvPr id="0" name=""/>
        <dsp:cNvSpPr/>
      </dsp:nvSpPr>
      <dsp:spPr>
        <a:xfrm>
          <a:off x="292471" y="2635077"/>
          <a:ext cx="531767" cy="5317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E8498EF-1C00-49BF-8574-772696726C6F}">
      <dsp:nvSpPr>
        <dsp:cNvPr id="0" name=""/>
        <dsp:cNvSpPr/>
      </dsp:nvSpPr>
      <dsp:spPr>
        <a:xfrm>
          <a:off x="1116710" y="2417536"/>
          <a:ext cx="9014714" cy="966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25" tIns="102325" rIns="102325" bIns="102325" numCol="1" spcCol="1270" anchor="ctr" anchorCtr="0">
          <a:noAutofit/>
        </a:bodyPr>
        <a:lstStyle/>
        <a:p>
          <a:pPr marL="0" lvl="0" indent="0" algn="l" defTabSz="800100">
            <a:lnSpc>
              <a:spcPct val="90000"/>
            </a:lnSpc>
            <a:spcBef>
              <a:spcPct val="0"/>
            </a:spcBef>
            <a:spcAft>
              <a:spcPct val="35000"/>
            </a:spcAft>
            <a:buNone/>
          </a:pPr>
          <a:r>
            <a:rPr lang="en-GB" sz="1800" kern="1200"/>
            <a:t>Consent and right to withdraw. </a:t>
          </a:r>
          <a:endParaRPr lang="en-US" sz="1800" kern="1200"/>
        </a:p>
      </dsp:txBody>
      <dsp:txXfrm>
        <a:off x="1116710" y="2417536"/>
        <a:ext cx="9014714" cy="9668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2C1CC-BAE1-4F44-9CC3-CC302723216D}" type="datetimeFigureOut">
              <a:rPr lang="en-US" smtClean="0"/>
              <a:t>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1DBFC-88CB-A54E-9161-CADDF0FDD81F}" type="slidenum">
              <a:rPr lang="en-US" smtClean="0"/>
              <a:t>‹#›</a:t>
            </a:fld>
            <a:endParaRPr lang="en-US"/>
          </a:p>
        </p:txBody>
      </p:sp>
    </p:spTree>
    <p:extLst>
      <p:ext uri="{BB962C8B-B14F-4D97-AF65-F5344CB8AC3E}">
        <p14:creationId xmlns:p14="http://schemas.microsoft.com/office/powerpoint/2010/main" val="102874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AU"/>
              <a:t>“Critical literacies… offer people ways of interrogating texts and contexts and of writing and rewriting texts and realities to address injustices… [they are] literate practices individuals need in order to survive and thrive in the world, foregrounding the concept that information and texts are never neutral; they afford the ability to produce powerful texts that address injustices in our lived worlds.”</a:t>
            </a:r>
            <a:endParaRPr lang="en-US"/>
          </a:p>
          <a:p>
            <a:pPr algn="r">
              <a:lnSpc>
                <a:spcPct val="90000"/>
              </a:lnSpc>
              <a:spcBef>
                <a:spcPts val="1000"/>
              </a:spcBef>
            </a:pPr>
            <a:r>
              <a:rPr lang="en-AU"/>
              <a:t>(Pandya et al, 2022, p. 3)</a:t>
            </a:r>
            <a:endParaRPr lang="en-US"/>
          </a:p>
        </p:txBody>
      </p:sp>
      <p:sp>
        <p:nvSpPr>
          <p:cNvPr id="4" name="Slide Number Placeholder 3"/>
          <p:cNvSpPr>
            <a:spLocks noGrp="1"/>
          </p:cNvSpPr>
          <p:nvPr>
            <p:ph type="sldNum" sz="quarter" idx="5"/>
          </p:nvPr>
        </p:nvSpPr>
        <p:spPr/>
        <p:txBody>
          <a:bodyPr/>
          <a:lstStyle/>
          <a:p>
            <a:fld id="{50F1DBFC-88CB-A54E-9161-CADDF0FDD81F}" type="slidenum">
              <a:rPr lang="en-US" smtClean="0"/>
              <a:t>3</a:t>
            </a:fld>
            <a:endParaRPr lang="en-US"/>
          </a:p>
        </p:txBody>
      </p:sp>
    </p:spTree>
    <p:extLst>
      <p:ext uri="{BB962C8B-B14F-4D97-AF65-F5344CB8AC3E}">
        <p14:creationId xmlns:p14="http://schemas.microsoft.com/office/powerpoint/2010/main" val="3978992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second theme emerged around the pupils’ perceived relevance of the topics covered on the SoW to the development of their work-related skills. This theme revealed quite individualistic and instrumental perspectives on the value of learning by the pupils whereby they valued learning about topics more if they felt they would have direct relevance to their own present and future lives, rather than the lives of others.</a:t>
            </a:r>
          </a:p>
          <a:p>
            <a:endParaRPr lang="en-GB">
              <a:ea typeface="Calibri"/>
              <a:cs typeface="Calibri"/>
            </a:endParaRPr>
          </a:p>
          <a:p>
            <a:r>
              <a:rPr lang="en-GB"/>
              <a:t>many pupil responses revealed their explicit recognition and understanding of how the world is currently changing and is likely to change in their lifetimes, and how learning about particular topics in the SoW could help them to navigate those global changes and challenges. In this sense, the pupils presented themselves as ‘future-oriented’ learners who valued learning to read media texts critically if they related to topics perceived as being important for helping them to navigate future challenges.</a:t>
            </a:r>
          </a:p>
          <a:p>
            <a:endParaRPr lang="en-GB"/>
          </a:p>
          <a:p>
            <a:endParaRPr lang="en-GB">
              <a:ea typeface="Calibri"/>
              <a:cs typeface="Calibri"/>
            </a:endParaRPr>
          </a:p>
        </p:txBody>
      </p:sp>
      <p:sp>
        <p:nvSpPr>
          <p:cNvPr id="4" name="Slide Number Placeholder 3"/>
          <p:cNvSpPr>
            <a:spLocks noGrp="1"/>
          </p:cNvSpPr>
          <p:nvPr>
            <p:ph type="sldNum" sz="quarter" idx="5"/>
          </p:nvPr>
        </p:nvSpPr>
        <p:spPr/>
        <p:txBody>
          <a:bodyPr/>
          <a:lstStyle/>
          <a:p>
            <a:fld id="{50F1DBFC-88CB-A54E-9161-CADDF0FDD81F}" type="slidenum">
              <a:rPr lang="en-US" smtClean="0"/>
              <a:t>16</a:t>
            </a:fld>
            <a:endParaRPr lang="en-US"/>
          </a:p>
        </p:txBody>
      </p:sp>
    </p:spTree>
    <p:extLst>
      <p:ext uri="{BB962C8B-B14F-4D97-AF65-F5344CB8AC3E}">
        <p14:creationId xmlns:p14="http://schemas.microsoft.com/office/powerpoint/2010/main" val="3827821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was clear from many of the responses that pupils tended to perceive topics within the SoW as more relevant (and interesting) if they felt they had relevance to their own specific geographical locale. Topics which were considered to relate to local situations and events were felt to be more relevant than issues which pupils considered to be happening geographically ‘far away’ from their own homes. </a:t>
            </a:r>
          </a:p>
        </p:txBody>
      </p:sp>
      <p:sp>
        <p:nvSpPr>
          <p:cNvPr id="4" name="Slide Number Placeholder 3"/>
          <p:cNvSpPr>
            <a:spLocks noGrp="1"/>
          </p:cNvSpPr>
          <p:nvPr>
            <p:ph type="sldNum" sz="quarter" idx="5"/>
          </p:nvPr>
        </p:nvSpPr>
        <p:spPr/>
        <p:txBody>
          <a:bodyPr/>
          <a:lstStyle/>
          <a:p>
            <a:fld id="{50F1DBFC-88CB-A54E-9161-CADDF0FDD81F}" type="slidenum">
              <a:rPr lang="en-US" smtClean="0"/>
              <a:t>17</a:t>
            </a:fld>
            <a:endParaRPr lang="en-US"/>
          </a:p>
        </p:txBody>
      </p:sp>
    </p:spTree>
    <p:extLst>
      <p:ext uri="{BB962C8B-B14F-4D97-AF65-F5344CB8AC3E}">
        <p14:creationId xmlns:p14="http://schemas.microsoft.com/office/powerpoint/2010/main" val="3649490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Although the SoW was successful in developing pupils’ critical media literacy skills, it was clear from the pupil responses that the SoW was also felt to be effective in terms of enabling them to develop instrumental learning.</a:t>
            </a:r>
          </a:p>
          <a:p>
            <a:endParaRPr lang="en-US"/>
          </a:p>
          <a:p>
            <a:r>
              <a:rPr lang="en-GB"/>
              <a:t>Many of the pupils’ responses (such as those listed above) focused on learning about the topics themselves rather than how to critically read media texts </a:t>
            </a:r>
            <a:r>
              <a:rPr lang="en-GB" i="1"/>
              <a:t>about</a:t>
            </a:r>
            <a:r>
              <a:rPr lang="en-GB"/>
              <a:t> the topics. Again, the pupils often presented themselves as future-oriented learners, focusing on the perceived usefulness of the topics covered to future areas of work. These responses also suggested individualistic perspectives whereby the pupils tended to focus on what they considered to be valuable to their own individual futures, rather than what might be useful to others and to society more broadly.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50F1DBFC-88CB-A54E-9161-CADDF0FDD81F}" type="slidenum">
              <a:rPr lang="en-US" smtClean="0"/>
              <a:t>18</a:t>
            </a:fld>
            <a:endParaRPr lang="en-US"/>
          </a:p>
        </p:txBody>
      </p:sp>
    </p:spTree>
    <p:extLst>
      <p:ext uri="{BB962C8B-B14F-4D97-AF65-F5344CB8AC3E}">
        <p14:creationId xmlns:p14="http://schemas.microsoft.com/office/powerpoint/2010/main" val="3605435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interest levels and perceived challenge levels appeared to be linked in the pupil responses in that pupils found topics less challenging if they were more interesting and vice versa. The class teacher was repeatedly identified in the pupil responses as being a significant determiner in how interesting and challenging a topic in the SoW was perceived to be. The teacher was considered to be the key means through which pupils were able to find out information and gain further knowledge about the topics in the SoW. In response to question13 (‘How were you able to gain answers to your questions about what you read and saw during this unit of work?’), the most frequent response provided referred to asking or listening to the teacher. Many responses also stated that the class teacher was considered to play a central role in making the SoW accessible, and also in developing a classroom environment in which the pupils felt they could express their views, participate in dialogue and ‘be critical’. </a:t>
            </a:r>
          </a:p>
        </p:txBody>
      </p:sp>
      <p:sp>
        <p:nvSpPr>
          <p:cNvPr id="4" name="Slide Number Placeholder 3"/>
          <p:cNvSpPr>
            <a:spLocks noGrp="1"/>
          </p:cNvSpPr>
          <p:nvPr>
            <p:ph type="sldNum" sz="quarter" idx="5"/>
          </p:nvPr>
        </p:nvSpPr>
        <p:spPr/>
        <p:txBody>
          <a:bodyPr/>
          <a:lstStyle/>
          <a:p>
            <a:fld id="{50F1DBFC-88CB-A54E-9161-CADDF0FDD81F}" type="slidenum">
              <a:rPr lang="en-US" smtClean="0"/>
              <a:t>19</a:t>
            </a:fld>
            <a:endParaRPr lang="en-US"/>
          </a:p>
        </p:txBody>
      </p:sp>
    </p:spTree>
    <p:extLst>
      <p:ext uri="{BB962C8B-B14F-4D97-AF65-F5344CB8AC3E}">
        <p14:creationId xmlns:p14="http://schemas.microsoft.com/office/powerpoint/2010/main" val="2088707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Given that the development of critical skills of any kind involves expressing and exchanging views, it was important to ask the pupils about the extent to which they felt able to express their own views in the classes. There were mixed responses to this question with many responses specifying that pupils felt able to express and exchange views, especially when they felt the teachers had created an environment in which they felt safe and confident to do so. However, a notable proportion of the responses involved pupils stating that they did not always express differing views in class for fear of causing offence to others or for creating a negative reaction from other pupils in the class. Responses indicated that this was particularly the case when the topic was considered to be ‘sensitive’ or ‘controversial’ (terms used in the pupil responses). There was, therefore, a perceived ‘face-saving’ or social approval dimension whereby pupils’ desire to maintain positive and harmonious social relationships with their peers in the class may have overridden them freely expressing their authentic opinions and views on a particular topic. Pupils often referred to not wanting to be ‘judged’ by their peers. Furthermore, these responses involved a positive affective dimension in that they often came from pupils caring about their peers and not wanting to cause harm or offence</a:t>
            </a:r>
          </a:p>
        </p:txBody>
      </p:sp>
      <p:sp>
        <p:nvSpPr>
          <p:cNvPr id="4" name="Slide Number Placeholder 3"/>
          <p:cNvSpPr>
            <a:spLocks noGrp="1"/>
          </p:cNvSpPr>
          <p:nvPr>
            <p:ph type="sldNum" sz="quarter" idx="5"/>
          </p:nvPr>
        </p:nvSpPr>
        <p:spPr/>
        <p:txBody>
          <a:bodyPr/>
          <a:lstStyle/>
          <a:p>
            <a:fld id="{50F1DBFC-88CB-A54E-9161-CADDF0FDD81F}" type="slidenum">
              <a:rPr lang="en-US" smtClean="0"/>
              <a:t>20</a:t>
            </a:fld>
            <a:endParaRPr lang="en-US"/>
          </a:p>
        </p:txBody>
      </p:sp>
    </p:spTree>
    <p:extLst>
      <p:ext uri="{BB962C8B-B14F-4D97-AF65-F5344CB8AC3E}">
        <p14:creationId xmlns:p14="http://schemas.microsoft.com/office/powerpoint/2010/main" val="1005615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Some funding achieved</a:t>
            </a:r>
          </a:p>
        </p:txBody>
      </p:sp>
      <p:sp>
        <p:nvSpPr>
          <p:cNvPr id="4" name="Slide Number Placeholder 3"/>
          <p:cNvSpPr>
            <a:spLocks noGrp="1"/>
          </p:cNvSpPr>
          <p:nvPr>
            <p:ph type="sldNum" sz="quarter" idx="5"/>
          </p:nvPr>
        </p:nvSpPr>
        <p:spPr/>
        <p:txBody>
          <a:bodyPr/>
          <a:lstStyle/>
          <a:p>
            <a:fld id="{50F1DBFC-88CB-A54E-9161-CADDF0FDD81F}" type="slidenum">
              <a:rPr lang="en-US" smtClean="0"/>
              <a:t>21</a:t>
            </a:fld>
            <a:endParaRPr lang="en-US"/>
          </a:p>
        </p:txBody>
      </p:sp>
    </p:spTree>
    <p:extLst>
      <p:ext uri="{BB962C8B-B14F-4D97-AF65-F5344CB8AC3E}">
        <p14:creationId xmlns:p14="http://schemas.microsoft.com/office/powerpoint/2010/main" val="297153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5EDCDEB5-D956-214A-A766-C2662FB898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E309A59C-A3D8-434E-B41B-71D5DB16873D}" type="slidenum">
              <a:rPr lang="en-US" altLang="zh-TW" sz="1200">
                <a:ea typeface="PMingLiU" panose="02020500000000000000" pitchFamily="18" charset="-120"/>
              </a:rPr>
              <a:pPr/>
              <a:t>6</a:t>
            </a:fld>
            <a:endParaRPr lang="en-US" altLang="zh-TW" sz="1200">
              <a:ea typeface="PMingLiU" panose="02020500000000000000" pitchFamily="18" charset="-120"/>
            </a:endParaRPr>
          </a:p>
        </p:txBody>
      </p:sp>
      <p:sp>
        <p:nvSpPr>
          <p:cNvPr id="35842" name="Rectangle 2">
            <a:extLst>
              <a:ext uri="{FF2B5EF4-FFF2-40B4-BE49-F238E27FC236}">
                <a16:creationId xmlns:a16="http://schemas.microsoft.com/office/drawing/2014/main" id="{73CC5EE3-2F0C-4441-A964-2570E19FAF76}"/>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06FDA29C-9717-774E-958D-5FD54A8BE9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6781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31D39"/>
                </a:solidFill>
              </a:rPr>
              <a:t>As a participatory action-research project (Chevalier &amp; Buckles, 2019 p.2; Fine &amp; Torre, 2021), the study is built on the fundamental tenet that what matters is ‘to do research ‘with’ people and not ‘on’ or ‘for’ people’ thereby bringing together the voices, knowledge and experiences of KS3 pupils and teachers with the most up-to-date academic scholarship to develop critical literacy skills, as a means of analysing, interpreting, critiquing and ‘speaking back’ to various media and messages.</a:t>
            </a:r>
            <a:endParaRPr lang="en-US"/>
          </a:p>
          <a:p>
            <a:r>
              <a:rPr lang="en-GB"/>
              <a:t>This led to a collaboration between teachers, pupils, and academics in the development, testing, and evaluation of a set of teaching materials related to geopolitics. In action research, subjects themselves (in this case, teachers and pupils in the participating school) are positioned as researchers and are involved in a democratic partnership with the university-based academic researchers. </a:t>
            </a:r>
            <a:endParaRPr lang="en-US">
              <a:ea typeface="Calibri" panose="020F0502020204030204"/>
              <a:cs typeface="Calibri" panose="020F0502020204030204"/>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50F1DBFC-88CB-A54E-9161-CADDF0FDD81F}" type="slidenum">
              <a:rPr lang="en-US" smtClean="0"/>
              <a:t>8</a:t>
            </a:fld>
            <a:endParaRPr lang="en-US"/>
          </a:p>
        </p:txBody>
      </p:sp>
    </p:spTree>
    <p:extLst>
      <p:ext uri="{BB962C8B-B14F-4D97-AF65-F5344CB8AC3E}">
        <p14:creationId xmlns:p14="http://schemas.microsoft.com/office/powerpoint/2010/main" val="63153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scheme was delivered to a full Year 9 (age 11-14) cohort as part of their Personal, Social and Health (PSHE) Programme. Entitled ‘Global Perspectives’, it covered a range of topics including populism, AI, maritime trading, and fossil fuels.</a:t>
            </a:r>
            <a:endParaRPr lang="en-US">
              <a:ea typeface="Calibri" panose="020F0502020204030204"/>
              <a:cs typeface="Calibri" panose="020F0502020204030204"/>
            </a:endParaRPr>
          </a:p>
          <a:p>
            <a:r>
              <a:rPr lang="en-GB"/>
              <a:t>Behrman (2006: 490) observes that critical literacy is often associated with the subject of English, probably because it includes the term ‘literacy’. However, Behram argues, and we agree, that critical literacy should instead span across and be embedded within all school subjects. We therefore argue for a whole-school multidisciplinary approach to be adopted when devising and delivering any critical literacy work.</a:t>
            </a:r>
          </a:p>
          <a:p>
            <a:endParaRPr lang="en-GB">
              <a:ea typeface="Calibri"/>
              <a:cs typeface="Calibri"/>
            </a:endParaRPr>
          </a:p>
          <a:p>
            <a:endParaRPr lang="en-GB"/>
          </a:p>
          <a:p>
            <a:r>
              <a:rPr lang="en-GB"/>
              <a:t>Rationale for the development of the SoW:</a:t>
            </a:r>
            <a:endParaRPr lang="en-US"/>
          </a:p>
          <a:p>
            <a:r>
              <a:rPr lang="en-GB"/>
              <a:t>The development of the scheme of work was also driven by growing, and increasingly well-established, concerns about young people’s exposure to media mis- and disinformation. Within a ‘post-truth’ context, it has been argued that there is an established need for young people to be taught critical media skills (e.g. Halliday, 2017; Siddique, 2017). It is increasingly important for young people to be able to contribute and discern reputable and reliable information, recognise and decode hidden ideological biases and agendas, and to critically evaluate information and the way it is constructed and circulated. Not doing so leaves them vulnerable to misinformation and disinformation. Young people need to be able to recognise and reflect on dominant representations in media texts in order to inform their civic engagement in democratic processes. In devising the scheme of work, we recognised the need for a democratic pedagogy which involves ‘teachers sharing power with students as they join together in the process of unveiling myths and challenging hegemony’ (Kellner &amp; Share, 2005, p. 373). </a:t>
            </a:r>
            <a:endParaRPr lang="en-US">
              <a:ea typeface="Calibri"/>
              <a:cs typeface="Calibri"/>
            </a:endParaRPr>
          </a:p>
        </p:txBody>
      </p:sp>
      <p:sp>
        <p:nvSpPr>
          <p:cNvPr id="4" name="Slide Number Placeholder 3"/>
          <p:cNvSpPr>
            <a:spLocks noGrp="1"/>
          </p:cNvSpPr>
          <p:nvPr>
            <p:ph type="sldNum" sz="quarter" idx="5"/>
          </p:nvPr>
        </p:nvSpPr>
        <p:spPr/>
        <p:txBody>
          <a:bodyPr/>
          <a:lstStyle/>
          <a:p>
            <a:fld id="{50F1DBFC-88CB-A54E-9161-CADDF0FDD81F}" type="slidenum">
              <a:rPr lang="en-US" smtClean="0"/>
              <a:t>9</a:t>
            </a:fld>
            <a:endParaRPr lang="en-US"/>
          </a:p>
        </p:txBody>
      </p:sp>
    </p:spTree>
    <p:extLst>
      <p:ext uri="{BB962C8B-B14F-4D97-AF65-F5344CB8AC3E}">
        <p14:creationId xmlns:p14="http://schemas.microsoft.com/office/powerpoint/2010/main" val="928443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00000"/>
                </a:solidFill>
              </a:rPr>
              <a:t>It is recognised that practitioners themselves in a research situation can have a privileged insight (‘insider knowledge’) into the subject of the investigation. On the other hand, ‘outsiders’ (e.g. university-based academic researchers) can offer alternative perspectives on the same situation. A combination of these ‘insider’ and ‘outsider’ perspectives can provide more extensive, balanced and nuanced insights into the topic of geopolitics and the pedagogies to allow for opportunities for critical media literacies to develop and be nurtured.</a:t>
            </a:r>
            <a:endParaRPr lang="en-US">
              <a:solidFill>
                <a:srgbClr val="000000"/>
              </a:solidFill>
            </a:endParaRPr>
          </a:p>
          <a:p>
            <a:endParaRPr lang="en-US">
              <a:solidFill>
                <a:srgbClr val="333333"/>
              </a:solidFill>
              <a:ea typeface="Calibri"/>
              <a:cs typeface="Calibri"/>
            </a:endParaRPr>
          </a:p>
          <a:p>
            <a:r>
              <a:rPr lang="en-US">
                <a:solidFill>
                  <a:srgbClr val="333333"/>
                </a:solidFill>
              </a:rPr>
              <a:t>-having a Global Perspectives unit to support pupils to develop global citizenship and foster understanding and harmony within the diverse demographic</a:t>
            </a:r>
            <a:endParaRPr lang="en-US">
              <a:ea typeface="Calibri"/>
              <a:cs typeface="Calibri"/>
            </a:endParaRPr>
          </a:p>
          <a:p>
            <a:r>
              <a:rPr lang="en-US">
                <a:solidFill>
                  <a:srgbClr val="333333"/>
                </a:solidFill>
              </a:rPr>
              <a:t>-how the SOW is designed with teacher knowledge slides to support teaching and learning delivery</a:t>
            </a:r>
            <a:endParaRPr lang="en-GB"/>
          </a:p>
          <a:p>
            <a:r>
              <a:rPr lang="en-US">
                <a:solidFill>
                  <a:srgbClr val="333333"/>
                </a:solidFill>
              </a:rPr>
              <a:t>-how the SOW follows the whole school approach to learning, using the OPTIC model. This reflects cognitive science approaches to learning which have influenced school practice in response to the knowledge-led curriculum. The scheme we developed with the school weaves in critical literacy learning approaches to enhance the SOW that already existed.</a:t>
            </a:r>
            <a:endParaRPr lang="en-GB"/>
          </a:p>
          <a:p>
            <a:r>
              <a:rPr lang="en-US">
                <a:solidFill>
                  <a:srgbClr val="333333"/>
                </a:solidFill>
              </a:rPr>
              <a:t>-key focus of teaching using the OPTIC model: acquisition of new vocabulary; retrieval of knowledge questions; </a:t>
            </a:r>
            <a:endParaRPr lang="en-GB"/>
          </a:p>
          <a:p>
            <a:r>
              <a:rPr lang="en-US">
                <a:solidFill>
                  <a:srgbClr val="333333"/>
                </a:solidFill>
              </a:rPr>
              <a:t>-creative, multi-modal approaches to the SOW: videos with questions, whiteboard tasks, postering, peer marking, differentiated materials for pupils with lower or higher starting points; shoulder partner discussions; use of ChatGPT to develop definitions; mini-plenaries as AfL tool; reading strategies</a:t>
            </a:r>
            <a:endParaRPr lang="en-GB"/>
          </a:p>
          <a:p>
            <a:r>
              <a:rPr lang="en-US">
                <a:solidFill>
                  <a:srgbClr val="333333"/>
                </a:solidFill>
              </a:rPr>
              <a:t>-critical literacy approaches: identifying author viewpoints and values; assumptions and stereotypes; personal voice (what do the pupils think); truth vs myth; considering topics from 2 perspectives; explaining pros and cons; big enquiry questions and big concepts; analysing word choice, tone etc</a:t>
            </a:r>
            <a:endParaRPr lang="en-GB"/>
          </a:p>
          <a:p>
            <a:r>
              <a:rPr lang="en-US">
                <a:solidFill>
                  <a:srgbClr val="333333"/>
                </a:solidFill>
              </a:rPr>
              <a:t>Some of these ideas might be better placed in the findings and discussion.</a:t>
            </a:r>
            <a:endParaRPr lang="en-GB"/>
          </a:p>
          <a:p>
            <a:endParaRPr lang="en-US">
              <a:solidFill>
                <a:srgbClr val="666666"/>
              </a:solidFill>
              <a:ea typeface="Calibri"/>
              <a:cs typeface="Calibri"/>
            </a:endParaRPr>
          </a:p>
          <a:p>
            <a:r>
              <a:rPr lang="en-US">
                <a:solidFill>
                  <a:srgbClr val="333333"/>
                </a:solidFill>
              </a:rPr>
              <a:t>I agree we need something here on design and content of the SOW to illuminate issues around misinformation etc. but also need focus on context – why were the school supportive and want to be involved – their values and aims for their pupils to understand and be able to critique media etc. This links to context of the school where they saw first hand the riots linked to misinformation last summer …….</a:t>
            </a:r>
            <a:endParaRPr lang="en-GB"/>
          </a:p>
          <a:p>
            <a:endParaRPr lang="en-US">
              <a:cs typeface="+mn-lt"/>
            </a:endParaRPr>
          </a:p>
          <a:p>
            <a:endParaRPr lang="en-US">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50F1DBFC-88CB-A54E-9161-CADDF0FDD81F}" type="slidenum">
              <a:rPr lang="en-US" smtClean="0"/>
              <a:t>10</a:t>
            </a:fld>
            <a:endParaRPr lang="en-US"/>
          </a:p>
        </p:txBody>
      </p:sp>
    </p:spTree>
    <p:extLst>
      <p:ext uri="{BB962C8B-B14F-4D97-AF65-F5344CB8AC3E}">
        <p14:creationId xmlns:p14="http://schemas.microsoft.com/office/powerpoint/2010/main" val="361233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Following Gray’s (2009) definition of action research, researcher-participants in the project are seen as agents of change within their school, and data is generated from the direct experiences of the researcher-participants. </a:t>
            </a:r>
            <a:endParaRPr lang="en-US"/>
          </a:p>
          <a:p>
            <a:r>
              <a:rPr lang="en-GB"/>
              <a:t> Change is a central concept in action research with a key purpose being ‘To change the researchers themselves as well as the social world they inhabit’ (Kemmis and McTaggart, 2008: 297). In this project, we anticipated that the participant-researchers would experience change through reflecting on their engagement with the critical literacy scheme of work. </a:t>
            </a:r>
            <a:endParaRPr lang="en-US">
              <a:ea typeface="Calibri"/>
              <a:cs typeface="Calibri"/>
            </a:endParaRPr>
          </a:p>
        </p:txBody>
      </p:sp>
      <p:sp>
        <p:nvSpPr>
          <p:cNvPr id="4" name="Slide Number Placeholder 3"/>
          <p:cNvSpPr>
            <a:spLocks noGrp="1"/>
          </p:cNvSpPr>
          <p:nvPr>
            <p:ph type="sldNum" sz="quarter" idx="5"/>
          </p:nvPr>
        </p:nvSpPr>
        <p:spPr/>
        <p:txBody>
          <a:bodyPr/>
          <a:lstStyle/>
          <a:p>
            <a:fld id="{50F1DBFC-88CB-A54E-9161-CADDF0FDD81F}" type="slidenum">
              <a:rPr lang="en-US" smtClean="0"/>
              <a:t>11</a:t>
            </a:fld>
            <a:endParaRPr lang="en-US"/>
          </a:p>
        </p:txBody>
      </p:sp>
    </p:spTree>
    <p:extLst>
      <p:ext uri="{BB962C8B-B14F-4D97-AF65-F5344CB8AC3E}">
        <p14:creationId xmlns:p14="http://schemas.microsoft.com/office/powerpoint/2010/main" val="358346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a:ea typeface="Calibri" panose="020F0502020204030204"/>
                <a:cs typeface="Calibri" panose="020F0502020204030204"/>
              </a:rPr>
              <a:t>The pilot scheme of work was then evaluated to assess its effectiveness in terms of helping the pupils to develop their critical media literacy skills, knowledge and practice. This paper focuses on the pupil evaluation only (teacher evaluations of the scheme of work are the next phase of the research). </a:t>
            </a:r>
            <a:endParaRPr lang="en-US">
              <a:ea typeface="Calibri" panose="020F0502020204030204"/>
              <a:cs typeface="Calibri" panose="020F0502020204030204"/>
            </a:endParaRPr>
          </a:p>
          <a:p>
            <a:pPr marL="171450" indent="-171450">
              <a:lnSpc>
                <a:spcPct val="90000"/>
              </a:lnSpc>
              <a:spcBef>
                <a:spcPts val="1000"/>
              </a:spcBef>
              <a:buFont typeface="Arial"/>
              <a:buChar char="•"/>
            </a:pPr>
            <a:r>
              <a:rPr lang="en-GB"/>
              <a:t>The pilot scheme of work was then evaluated to assess its effectiveness in terms of helping the pupils to develop their critical media literacy skills, knowledge and practice. Pupil evaluation was conducted through an anonymous online survey which was distributed shortly after completion of the scheme of work. The survey contained a series of Likert-scale questions and responses to these were analysed quantitatively to identify key patterns of evaluation. It also contained some open questions, the responses to which were analysed using Braun and Clarke’s (2006) thematic analysis framework.  Following Braun and Clarke’s procedure we first familiarised ourselves with the data and noted down initial ideas. We then coded features of the pupil responses to the open questions signalling specific issues which were raised in response to each question. These issues were subsequently collated into potential themes, which were reviewed, defined and named with consideration of the overall ‘story’ that the analysis was revealing. Finally, we selected data extracts to exemplify the themes </a:t>
            </a:r>
            <a:endParaRPr lang="en-US"/>
          </a:p>
          <a:p>
            <a:pPr marL="171450" indent="-171450">
              <a:lnSpc>
                <a:spcPct val="90000"/>
              </a:lnSpc>
              <a:spcBef>
                <a:spcPts val="1000"/>
              </a:spcBef>
              <a:buFont typeface="Arial"/>
              <a:buChar char="•"/>
            </a:pPr>
            <a:endParaRPr lang="en-GB"/>
          </a:p>
          <a:p>
            <a:pPr marL="171450" indent="-171450">
              <a:lnSpc>
                <a:spcPct val="90000"/>
              </a:lnSpc>
              <a:spcBef>
                <a:spcPts val="1000"/>
              </a:spcBef>
              <a:buFont typeface="Arial"/>
              <a:buChar char="•"/>
            </a:pPr>
            <a:r>
              <a:rPr lang="en-GB"/>
              <a:t>At the start of the project, researcher-participants were provided with a project information sheet and provided voluntary informed consent to participate. Researcher-participants were given a right to withdraw up to the point at which the survey responses were completed and submitted (and this was explained to them on the information sheet). The surveys were anonymous and data from the completed surveys was stored securely. </a:t>
            </a:r>
          </a:p>
          <a:p>
            <a:pPr marL="171450" indent="-171450">
              <a:lnSpc>
                <a:spcPct val="90000"/>
              </a:lnSpc>
              <a:spcBef>
                <a:spcPts val="1000"/>
              </a:spcBef>
              <a:buFont typeface="Arial"/>
              <a:buChar char="•"/>
            </a:pPr>
            <a:endParaRPr lang="en-GB"/>
          </a:p>
          <a:p>
            <a:pPr marL="171450" indent="-171450">
              <a:lnSpc>
                <a:spcPct val="90000"/>
              </a:lnSpc>
              <a:spcBef>
                <a:spcPts val="1000"/>
              </a:spcBef>
              <a:buFont typeface="Arial"/>
              <a:buChar char="•"/>
            </a:pPr>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0F1DBFC-88CB-A54E-9161-CADDF0FDD81F}" type="slidenum">
              <a:rPr lang="en-US" smtClean="0"/>
              <a:t>12</a:t>
            </a:fld>
            <a:endParaRPr lang="en-US"/>
          </a:p>
        </p:txBody>
      </p:sp>
    </p:spTree>
    <p:extLst>
      <p:ext uri="{BB962C8B-B14F-4D97-AF65-F5344CB8AC3E}">
        <p14:creationId xmlns:p14="http://schemas.microsoft.com/office/powerpoint/2010/main" val="1931948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question enabled us to get an idea of the extent to which pupils perceived critical literacy skills as being addressed and embedded in each area of the curriculum. In response to this question, pupils could select any number from a list of possible curriculum subjects. </a:t>
            </a:r>
          </a:p>
          <a:p>
            <a:r>
              <a:rPr lang="en-GB"/>
              <a:t>The results in shows that the participating pupils considered English to be the subject which provided them with the most opportunities for them to think critically. This was followed by Science and then PSHE. Geography was considered the subject in which pupils had the least opportunities to think critically which is interesting in that one of the topics included in the scheme of work (maritime trading) related directly to the Geography curriculum. The prominence of English as being most closely associated with critical thinking may perhaps be linked to the term ‘literacy’ being explicitly used in English more than in other subjects (and the scheme of work explicitly used the term ‘critical literacy’). It was interesting to note, however, that the students identified Maths and Science as providing more opportunities than History and Geography for enabling them to think critically. Students learn about climate change in Science – a topic also included in the ‘fossil fuels’ section of the scheme of work – which may explain this. </a:t>
            </a:r>
            <a:endParaRPr lang="en-US"/>
          </a:p>
        </p:txBody>
      </p:sp>
      <p:sp>
        <p:nvSpPr>
          <p:cNvPr id="4" name="Slide Number Placeholder 3"/>
          <p:cNvSpPr>
            <a:spLocks noGrp="1"/>
          </p:cNvSpPr>
          <p:nvPr>
            <p:ph type="sldNum" sz="quarter" idx="5"/>
          </p:nvPr>
        </p:nvSpPr>
        <p:spPr/>
        <p:txBody>
          <a:bodyPr/>
          <a:lstStyle/>
          <a:p>
            <a:fld id="{50F1DBFC-88CB-A54E-9161-CADDF0FDD81F}" type="slidenum">
              <a:rPr lang="en-US" smtClean="0"/>
              <a:t>13</a:t>
            </a:fld>
            <a:endParaRPr lang="en-US"/>
          </a:p>
        </p:txBody>
      </p:sp>
    </p:spTree>
    <p:extLst>
      <p:ext uri="{BB962C8B-B14F-4D97-AF65-F5344CB8AC3E}">
        <p14:creationId xmlns:p14="http://schemas.microsoft.com/office/powerpoint/2010/main" val="1755145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Pupils reported finding the SoW less challenging if the topics covered were linked to their prior learning and knowledge of the topic in question. In many cases, pupils responded by stating that they found particular topics less challenging because they were learning, or had learnt, about them in other school subjects/areas of the school curriculum, as in the following illustrative examples:</a:t>
            </a:r>
            <a:endParaRPr lang="en-US">
              <a:ea typeface="Calibri" panose="020F0502020204030204"/>
              <a:cs typeface="Calibri" panose="020F0502020204030204"/>
            </a:endParaRPr>
          </a:p>
          <a:p>
            <a:endParaRPr lang="en-GB">
              <a:ea typeface="Calibri"/>
              <a:cs typeface="Calibri"/>
            </a:endParaRPr>
          </a:p>
          <a:p>
            <a:r>
              <a:rPr lang="en-GB"/>
              <a:t>pupils repeatedly stated in their responses that they found topics more enjoyable and interesting to learn about if they found them less challenging. Relatedly, many pupils identified perceived relevance to their own lives as a key factor is making particular topics less challenging. This was particularly the case for the AI topic as shown in the following examples:</a:t>
            </a:r>
          </a:p>
        </p:txBody>
      </p:sp>
      <p:sp>
        <p:nvSpPr>
          <p:cNvPr id="4" name="Slide Number Placeholder 3"/>
          <p:cNvSpPr>
            <a:spLocks noGrp="1"/>
          </p:cNvSpPr>
          <p:nvPr>
            <p:ph type="sldNum" sz="quarter" idx="5"/>
          </p:nvPr>
        </p:nvSpPr>
        <p:spPr/>
        <p:txBody>
          <a:bodyPr/>
          <a:lstStyle/>
          <a:p>
            <a:fld id="{50F1DBFC-88CB-A54E-9161-CADDF0FDD81F}" type="slidenum">
              <a:rPr lang="en-US" smtClean="0"/>
              <a:t>15</a:t>
            </a:fld>
            <a:endParaRPr lang="en-US"/>
          </a:p>
        </p:txBody>
      </p:sp>
    </p:spTree>
    <p:extLst>
      <p:ext uri="{BB962C8B-B14F-4D97-AF65-F5344CB8AC3E}">
        <p14:creationId xmlns:p14="http://schemas.microsoft.com/office/powerpoint/2010/main" val="1766633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8932558" y="5870575"/>
            <a:ext cx="1600200" cy="377825"/>
          </a:xfrm>
        </p:spPr>
        <p:txBody>
          <a:bodyPr/>
          <a:lstStyle/>
          <a:p>
            <a:fld id="{37021255-378F-9945-8675-7A36BB077C97}" type="datetimeFigureOut">
              <a:rPr lang="en-US" smtClean="0"/>
              <a:t>9/5/2025</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189271194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021255-378F-9945-8675-7A36BB077C97}"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344110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021255-378F-9945-8675-7A36BB077C97}"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277363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021255-378F-9945-8675-7A36BB077C97}"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93344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021255-378F-9945-8675-7A36BB077C97}"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2586817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021255-378F-9945-8675-7A36BB077C97}"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307269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021255-378F-9945-8675-7A36BB077C97}"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2237250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7021255-378F-9945-8675-7A36BB077C97}"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374461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7021255-378F-9945-8675-7A36BB077C97}"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76483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7021255-378F-9945-8675-7A36BB077C97}"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18981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021255-378F-9945-8675-7A36BB077C97}"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185407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7021255-378F-9945-8675-7A36BB077C97}"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348455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7021255-378F-9945-8675-7A36BB077C97}" type="datetimeFigureOut">
              <a:rPr lang="en-US" smtClean="0"/>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242796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7021255-378F-9945-8675-7A36BB077C97}" type="datetimeFigureOut">
              <a:rPr lang="en-US" smtClean="0"/>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380014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7021255-378F-9945-8675-7A36BB077C97}" type="datetimeFigureOut">
              <a:rPr lang="en-US" smtClean="0"/>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3697094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021255-378F-9945-8675-7A36BB077C97}"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188022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021255-378F-9945-8675-7A36BB077C97}"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56580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021255-378F-9945-8675-7A36BB077C97}" type="datetimeFigureOut">
              <a:rPr lang="en-US" smtClean="0"/>
              <a:t>9/5/2025</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1429CE-6966-C545-A655-889EB39FE869}" type="slidenum">
              <a:rPr lang="en-US" smtClean="0"/>
              <a:t>‹#›</a:t>
            </a:fld>
            <a:endParaRPr lang="en-US"/>
          </a:p>
        </p:txBody>
      </p:sp>
    </p:spTree>
    <p:extLst>
      <p:ext uri="{BB962C8B-B14F-4D97-AF65-F5344CB8AC3E}">
        <p14:creationId xmlns:p14="http://schemas.microsoft.com/office/powerpoint/2010/main" val="3903139195"/>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e.walker@yorksj.ac.uk"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mailto:b.rock@yorksj.ac.u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80/0305764X.2021.1977781"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psycnet.apa.org/doi/10.1037/0000241-00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tif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46" name="Picture 1045">
            <a:extLst>
              <a:ext uri="{FF2B5EF4-FFF2-40B4-BE49-F238E27FC236}">
                <a16:creationId xmlns:a16="http://schemas.microsoft.com/office/drawing/2014/main" id="{B177FA9E-5F9F-48BC-9C04-9A7B61FFE5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220A187-DEA2-A245-9CF4-2A26F0BB4B2E}"/>
              </a:ext>
            </a:extLst>
          </p:cNvPr>
          <p:cNvSpPr>
            <a:spLocks noGrp="1"/>
          </p:cNvSpPr>
          <p:nvPr>
            <p:ph type="ctrTitle"/>
          </p:nvPr>
        </p:nvSpPr>
        <p:spPr>
          <a:xfrm>
            <a:off x="632651" y="643465"/>
            <a:ext cx="3746091" cy="5571072"/>
          </a:xfrm>
        </p:spPr>
        <p:txBody>
          <a:bodyPr vert="horz" lIns="91440" tIns="45720" rIns="91440" bIns="45720" rtlCol="0" anchor="ctr">
            <a:normAutofit/>
          </a:bodyPr>
          <a:lstStyle/>
          <a:p>
            <a:pPr algn="l"/>
            <a:r>
              <a:rPr lang="en-US" sz="3600"/>
              <a:t>Media Mindfulness: Evaluating a critical media literacy scheme of work with KS3 pupils </a:t>
            </a:r>
          </a:p>
        </p:txBody>
      </p:sp>
      <p:sp>
        <p:nvSpPr>
          <p:cNvPr id="3" name="Subtitle 2">
            <a:extLst>
              <a:ext uri="{FF2B5EF4-FFF2-40B4-BE49-F238E27FC236}">
                <a16:creationId xmlns:a16="http://schemas.microsoft.com/office/drawing/2014/main" id="{31537FC9-E622-5145-A648-90AAB541E306}"/>
              </a:ext>
            </a:extLst>
          </p:cNvPr>
          <p:cNvSpPr>
            <a:spLocks noGrp="1"/>
          </p:cNvSpPr>
          <p:nvPr>
            <p:ph type="subTitle" idx="1"/>
          </p:nvPr>
        </p:nvSpPr>
        <p:spPr>
          <a:xfrm>
            <a:off x="4709650" y="643464"/>
            <a:ext cx="6838883" cy="3731891"/>
          </a:xfrm>
        </p:spPr>
        <p:txBody>
          <a:bodyPr vert="horz" lIns="91440" tIns="45720" rIns="91440" bIns="45720" rtlCol="0" anchor="ctr">
            <a:normAutofit/>
          </a:bodyPr>
          <a:lstStyle/>
          <a:p>
            <a:pPr algn="l">
              <a:buFont typeface="Arial"/>
              <a:buChar char="•"/>
            </a:pPr>
            <a:endParaRPr lang="en-US" cap="none"/>
          </a:p>
          <a:p>
            <a:pPr algn="l">
              <a:buFont typeface="Arial"/>
              <a:buChar char="•"/>
            </a:pPr>
            <a:r>
              <a:rPr lang="en-US" cap="none"/>
              <a:t>Dr Brian Rock</a:t>
            </a:r>
          </a:p>
          <a:p>
            <a:pPr algn="l">
              <a:buFont typeface="Arial"/>
              <a:buChar char="•"/>
            </a:pPr>
            <a:r>
              <a:rPr lang="en-US" cap="none"/>
              <a:t>Dr Emma Walker</a:t>
            </a:r>
          </a:p>
          <a:p>
            <a:pPr algn="l"/>
            <a:endParaRPr lang="en-US" cap="none">
              <a:ea typeface="Calibri" panose="020F0502020204030204"/>
              <a:cs typeface="Calibri" panose="020F0502020204030204"/>
            </a:endParaRPr>
          </a:p>
          <a:p>
            <a:pPr algn="l">
              <a:buFont typeface="Arial"/>
              <a:buChar char="•"/>
            </a:pPr>
            <a:endParaRPr lang="en-US" cap="none"/>
          </a:p>
          <a:p>
            <a:pPr algn="l">
              <a:buFont typeface="Arial"/>
              <a:buChar char="•"/>
            </a:pPr>
            <a:endParaRPr lang="en-US" cap="none"/>
          </a:p>
        </p:txBody>
      </p:sp>
      <p:pic>
        <p:nvPicPr>
          <p:cNvPr id="1026" name="Picture 2" descr="Logo | York St John University">
            <a:extLst>
              <a:ext uri="{FF2B5EF4-FFF2-40B4-BE49-F238E27FC236}">
                <a16:creationId xmlns:a16="http://schemas.microsoft.com/office/drawing/2014/main" id="{21A18FEC-E4F6-6C4C-A277-17FCB18D693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15283" y="4542503"/>
            <a:ext cx="3344066" cy="1672033"/>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485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EB95-8493-EA47-989B-670407B8698E}"/>
              </a:ext>
            </a:extLst>
          </p:cNvPr>
          <p:cNvSpPr>
            <a:spLocks noGrp="1"/>
          </p:cNvSpPr>
          <p:nvPr>
            <p:ph type="title"/>
          </p:nvPr>
        </p:nvSpPr>
        <p:spPr/>
        <p:txBody>
          <a:bodyPr/>
          <a:lstStyle/>
          <a:p>
            <a:r>
              <a:rPr lang="en-GB">
                <a:ea typeface="Calibri Light"/>
                <a:cs typeface="Calibri Light"/>
              </a:rPr>
              <a:t>Considerations in the co-creation of the </a:t>
            </a:r>
            <a:r>
              <a:rPr lang="en-GB">
                <a:solidFill>
                  <a:schemeClr val="tx1">
                    <a:lumMod val="95000"/>
                    <a:lumOff val="5000"/>
                  </a:schemeClr>
                </a:solidFill>
                <a:ea typeface="Calibri Light"/>
                <a:cs typeface="Calibri Light"/>
              </a:rPr>
              <a:t>SoW</a:t>
            </a:r>
            <a:endParaRPr lang="en-GB">
              <a:solidFill>
                <a:schemeClr val="tx1">
                  <a:lumMod val="95000"/>
                  <a:lumOff val="5000"/>
                </a:schemeClr>
              </a:solidFill>
            </a:endParaRPr>
          </a:p>
        </p:txBody>
      </p:sp>
      <p:sp>
        <p:nvSpPr>
          <p:cNvPr id="3" name="Content Placeholder 2">
            <a:extLst>
              <a:ext uri="{FF2B5EF4-FFF2-40B4-BE49-F238E27FC236}">
                <a16:creationId xmlns:a16="http://schemas.microsoft.com/office/drawing/2014/main" id="{87748AEA-1F5C-3881-4B86-788E419D6874}"/>
              </a:ext>
            </a:extLst>
          </p:cNvPr>
          <p:cNvSpPr>
            <a:spLocks noGrp="1"/>
          </p:cNvSpPr>
          <p:nvPr>
            <p:ph idx="1"/>
          </p:nvPr>
        </p:nvSpPr>
        <p:spPr>
          <a:xfrm>
            <a:off x="685801" y="1523841"/>
            <a:ext cx="10663387" cy="4641169"/>
          </a:xfrm>
        </p:spPr>
        <p:txBody>
          <a:bodyPr vert="horz" lIns="91440" tIns="45720" rIns="91440" bIns="45720" rtlCol="0" anchor="t">
            <a:noAutofit/>
          </a:bodyPr>
          <a:lstStyle/>
          <a:p>
            <a:pPr marL="0" indent="0">
              <a:buNone/>
            </a:pPr>
            <a:endParaRPr lang="en-GB" sz="1500">
              <a:solidFill>
                <a:schemeClr val="tx1">
                  <a:lumMod val="95000"/>
                  <a:lumOff val="5000"/>
                </a:schemeClr>
              </a:solidFill>
              <a:latin typeface="Times New Roman"/>
              <a:ea typeface="Calibri"/>
              <a:cs typeface="Times New Roman"/>
            </a:endParaRPr>
          </a:p>
          <a:p>
            <a:r>
              <a:rPr lang="en-GB" sz="1600">
                <a:solidFill>
                  <a:schemeClr val="tx1">
                    <a:lumMod val="95000"/>
                    <a:lumOff val="5000"/>
                  </a:schemeClr>
                </a:solidFill>
                <a:latin typeface="Open Sans"/>
                <a:ea typeface="Open Sans"/>
                <a:cs typeface="Open Sans"/>
              </a:rPr>
              <a:t>Combination of insider and outsider knowledge to provide more extensive, balanced and nuanced insights</a:t>
            </a:r>
          </a:p>
          <a:p>
            <a:r>
              <a:rPr lang="en-GB" sz="1600">
                <a:solidFill>
                  <a:schemeClr val="tx1">
                    <a:lumMod val="95000"/>
                    <a:lumOff val="5000"/>
                  </a:schemeClr>
                </a:solidFill>
                <a:latin typeface="Open Sans"/>
                <a:ea typeface="Open Sans"/>
                <a:cs typeface="Open Sans"/>
              </a:rPr>
              <a:t>To develop global citizenship and foster understanding and harmony within the diverse demographic, a key priority for the school.</a:t>
            </a:r>
          </a:p>
          <a:p>
            <a:r>
              <a:rPr lang="en-GB" sz="1600">
                <a:solidFill>
                  <a:schemeClr val="tx1">
                    <a:lumMod val="95000"/>
                    <a:lumOff val="5000"/>
                  </a:schemeClr>
                </a:solidFill>
                <a:latin typeface="Open Sans"/>
                <a:ea typeface="Open Sans"/>
                <a:cs typeface="Open Sans"/>
              </a:rPr>
              <a:t>Considerations in terms of teachers' subject knowledge of 4 topics – inclusion of teacher knowledge slides to support teaching and learning delivery</a:t>
            </a:r>
          </a:p>
          <a:p>
            <a:r>
              <a:rPr lang="en-GB" sz="1600">
                <a:solidFill>
                  <a:schemeClr val="tx1">
                    <a:lumMod val="95000"/>
                    <a:lumOff val="5000"/>
                  </a:schemeClr>
                </a:solidFill>
                <a:latin typeface="Open Sans"/>
                <a:ea typeface="Open Sans"/>
                <a:cs typeface="Open Sans"/>
              </a:rPr>
              <a:t>The design of the SoW is influenced by school practice influenced by cognitive science, with a key focus on acquisition of new vocabulary and use of retrieval knowledge questions</a:t>
            </a:r>
          </a:p>
          <a:p>
            <a:r>
              <a:rPr lang="en-GB" sz="1600">
                <a:solidFill>
                  <a:schemeClr val="tx1">
                    <a:lumMod val="95000"/>
                    <a:lumOff val="5000"/>
                  </a:schemeClr>
                </a:solidFill>
                <a:latin typeface="Open Sans"/>
                <a:ea typeface="Open Sans"/>
                <a:cs typeface="Open Sans"/>
              </a:rPr>
              <a:t>Multi-modal and creative approaches to learning: </a:t>
            </a:r>
            <a:r>
              <a:rPr lang="en-US" sz="1600">
                <a:solidFill>
                  <a:schemeClr val="tx1">
                    <a:lumMod val="95000"/>
                    <a:lumOff val="5000"/>
                  </a:schemeClr>
                </a:solidFill>
                <a:latin typeface="Open Sans"/>
                <a:ea typeface="Open Sans"/>
                <a:cs typeface="Open Sans"/>
              </a:rPr>
              <a:t>videos with questions, whiteboard tasks, postering, peer marking, differentiated materials for pupils with lower or higher starting points; shoulder partner discussions; use of </a:t>
            </a:r>
            <a:r>
              <a:rPr lang="en-US" sz="1600" err="1">
                <a:solidFill>
                  <a:schemeClr val="tx1">
                    <a:lumMod val="95000"/>
                    <a:lumOff val="5000"/>
                  </a:schemeClr>
                </a:solidFill>
                <a:latin typeface="Open Sans"/>
                <a:ea typeface="Open Sans"/>
                <a:cs typeface="Open Sans"/>
              </a:rPr>
              <a:t>ChatGPT</a:t>
            </a:r>
            <a:r>
              <a:rPr lang="en-US" sz="1600">
                <a:solidFill>
                  <a:schemeClr val="tx1">
                    <a:lumMod val="95000"/>
                    <a:lumOff val="5000"/>
                  </a:schemeClr>
                </a:solidFill>
                <a:latin typeface="Open Sans"/>
                <a:ea typeface="Open Sans"/>
                <a:cs typeface="Open Sans"/>
              </a:rPr>
              <a:t> to develop definitions; mini-plenaries as </a:t>
            </a:r>
            <a:r>
              <a:rPr lang="en-US" sz="1600" err="1">
                <a:solidFill>
                  <a:schemeClr val="tx1">
                    <a:lumMod val="95000"/>
                    <a:lumOff val="5000"/>
                  </a:schemeClr>
                </a:solidFill>
                <a:latin typeface="Open Sans"/>
                <a:ea typeface="Open Sans"/>
                <a:cs typeface="Open Sans"/>
              </a:rPr>
              <a:t>AfL</a:t>
            </a:r>
            <a:r>
              <a:rPr lang="en-US" sz="1600">
                <a:solidFill>
                  <a:schemeClr val="tx1">
                    <a:lumMod val="95000"/>
                    <a:lumOff val="5000"/>
                  </a:schemeClr>
                </a:solidFill>
                <a:latin typeface="Open Sans"/>
                <a:ea typeface="Open Sans"/>
                <a:cs typeface="Open Sans"/>
              </a:rPr>
              <a:t> tool; reading strategies</a:t>
            </a:r>
            <a:endParaRPr lang="en-GB" sz="1600">
              <a:solidFill>
                <a:schemeClr val="tx1">
                  <a:lumMod val="95000"/>
                  <a:lumOff val="5000"/>
                </a:schemeClr>
              </a:solidFill>
              <a:latin typeface="Open Sans"/>
              <a:ea typeface="Open Sans"/>
              <a:cs typeface="Open Sans"/>
            </a:endParaRPr>
          </a:p>
          <a:p>
            <a:r>
              <a:rPr lang="en-GB" sz="1600">
                <a:solidFill>
                  <a:schemeClr val="tx1">
                    <a:lumMod val="95000"/>
                    <a:lumOff val="5000"/>
                  </a:schemeClr>
                </a:solidFill>
                <a:latin typeface="Open Sans"/>
                <a:ea typeface="Open Sans"/>
                <a:cs typeface="Open Sans"/>
              </a:rPr>
              <a:t>Critical media literacies approaches: </a:t>
            </a:r>
            <a:r>
              <a:rPr lang="en-US" sz="1600">
                <a:solidFill>
                  <a:schemeClr val="tx1">
                    <a:lumMod val="95000"/>
                    <a:lumOff val="5000"/>
                  </a:schemeClr>
                </a:solidFill>
                <a:latin typeface="Open Sans"/>
                <a:ea typeface="Open Sans"/>
                <a:cs typeface="Open Sans"/>
              </a:rPr>
              <a:t>identifying authorial viewpoints and values; identifying assumptions and stereotypes; developing personal voice (what do the young people think); considering topics from multiple perspectives; big enquiry questions and big concepts; </a:t>
            </a:r>
            <a:r>
              <a:rPr lang="en-US" sz="1600" err="1">
                <a:solidFill>
                  <a:schemeClr val="tx1">
                    <a:lumMod val="95000"/>
                    <a:lumOff val="5000"/>
                  </a:schemeClr>
                </a:solidFill>
                <a:latin typeface="Open Sans"/>
                <a:ea typeface="Open Sans"/>
                <a:cs typeface="Open Sans"/>
              </a:rPr>
              <a:t>analysing</a:t>
            </a:r>
            <a:r>
              <a:rPr lang="en-US" sz="1600">
                <a:solidFill>
                  <a:schemeClr val="tx1">
                    <a:lumMod val="95000"/>
                    <a:lumOff val="5000"/>
                  </a:schemeClr>
                </a:solidFill>
                <a:latin typeface="Open Sans"/>
                <a:ea typeface="Open Sans"/>
                <a:cs typeface="Open Sans"/>
              </a:rPr>
              <a:t> word choice, tone etc.</a:t>
            </a:r>
          </a:p>
          <a:p>
            <a:endParaRPr lang="en-GB" sz="1050">
              <a:latin typeface="Times New Roman"/>
              <a:cs typeface="Times New Roman"/>
            </a:endParaRPr>
          </a:p>
          <a:p>
            <a:endParaRPr lang="en-GB" sz="1050">
              <a:latin typeface="Times New Roman"/>
              <a:cs typeface="Times New Roman"/>
            </a:endParaRPr>
          </a:p>
        </p:txBody>
      </p:sp>
    </p:spTree>
    <p:extLst>
      <p:ext uri="{BB962C8B-B14F-4D97-AF65-F5344CB8AC3E}">
        <p14:creationId xmlns:p14="http://schemas.microsoft.com/office/powerpoint/2010/main" val="4215881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D0B042-E2E6-6352-42BB-96AFD0D88FF4}"/>
              </a:ext>
            </a:extLst>
          </p:cNvPr>
          <p:cNvSpPr>
            <a:spLocks noGrp="1"/>
          </p:cNvSpPr>
          <p:nvPr>
            <p:ph type="title"/>
          </p:nvPr>
        </p:nvSpPr>
        <p:spPr>
          <a:xfrm>
            <a:off x="685799" y="1150076"/>
            <a:ext cx="3659389" cy="4557849"/>
          </a:xfrm>
        </p:spPr>
        <p:txBody>
          <a:bodyPr>
            <a:normAutofit/>
          </a:bodyPr>
          <a:lstStyle/>
          <a:p>
            <a:pPr algn="r"/>
            <a:r>
              <a:rPr lang="en-GB">
                <a:ea typeface="Calibri Light"/>
                <a:cs typeface="Calibri Light"/>
              </a:rPr>
              <a:t>Agents of change </a:t>
            </a:r>
            <a:endParaRPr lang="en-GB"/>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31B910-63E8-979A-4153-3FC984354BE5}"/>
              </a:ext>
            </a:extLst>
          </p:cNvPr>
          <p:cNvSpPr>
            <a:spLocks noGrp="1"/>
          </p:cNvSpPr>
          <p:nvPr>
            <p:ph idx="1"/>
          </p:nvPr>
        </p:nvSpPr>
        <p:spPr>
          <a:xfrm>
            <a:off x="4988658" y="1150076"/>
            <a:ext cx="6517543" cy="4557849"/>
          </a:xfrm>
        </p:spPr>
        <p:txBody>
          <a:bodyPr vert="horz" lIns="91440" tIns="45720" rIns="91440" bIns="45720" rtlCol="0">
            <a:normAutofit/>
          </a:bodyPr>
          <a:lstStyle/>
          <a:p>
            <a:pPr marL="0" indent="0">
              <a:buNone/>
            </a:pPr>
            <a:endParaRPr lang="en-GB" sz="2000">
              <a:ea typeface="Calibri"/>
              <a:cs typeface="Calibri"/>
            </a:endParaRPr>
          </a:p>
          <a:p>
            <a:r>
              <a:rPr lang="en-GB" sz="2000">
                <a:ea typeface="Calibri"/>
                <a:cs typeface="Calibri"/>
              </a:rPr>
              <a:t>Researcher-participants are seen as agents of change within their school</a:t>
            </a:r>
          </a:p>
          <a:p>
            <a:r>
              <a:rPr lang="en-GB" sz="2000">
                <a:ea typeface="Calibri"/>
                <a:cs typeface="Calibri"/>
              </a:rPr>
              <a:t>Data is generated from the direct experiences of the researcher-participants</a:t>
            </a:r>
          </a:p>
          <a:p>
            <a:r>
              <a:rPr lang="en-GB" sz="2000">
                <a:ea typeface="Calibri"/>
                <a:cs typeface="Calibri"/>
              </a:rPr>
              <a:t>A central concept in action research with a key purpose being ‘To change the researchers themselves as well as the social world they inhabit’ (</a:t>
            </a:r>
            <a:r>
              <a:rPr lang="en-GB" sz="2000" err="1">
                <a:ea typeface="Calibri"/>
                <a:cs typeface="Calibri"/>
              </a:rPr>
              <a:t>Kemmis</a:t>
            </a:r>
            <a:r>
              <a:rPr lang="en-GB" sz="2000">
                <a:ea typeface="Calibri"/>
                <a:cs typeface="Calibri"/>
              </a:rPr>
              <a:t> and McTaggart, 2008: 297).</a:t>
            </a:r>
          </a:p>
          <a:p>
            <a:endParaRPr lang="en-GB">
              <a:ea typeface="Calibri"/>
              <a:cs typeface="Calibri"/>
            </a:endParaRPr>
          </a:p>
        </p:txBody>
      </p:sp>
    </p:spTree>
    <p:extLst>
      <p:ext uri="{BB962C8B-B14F-4D97-AF65-F5344CB8AC3E}">
        <p14:creationId xmlns:p14="http://schemas.microsoft.com/office/powerpoint/2010/main" val="2939500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903D4-3071-543B-5686-7A08D6971855}"/>
              </a:ext>
            </a:extLst>
          </p:cNvPr>
          <p:cNvSpPr>
            <a:spLocks noGrp="1"/>
          </p:cNvSpPr>
          <p:nvPr>
            <p:ph type="title"/>
          </p:nvPr>
        </p:nvSpPr>
        <p:spPr>
          <a:xfrm>
            <a:off x="685801" y="609600"/>
            <a:ext cx="10131425" cy="1456267"/>
          </a:xfrm>
        </p:spPr>
        <p:txBody>
          <a:bodyPr>
            <a:normAutofit/>
          </a:bodyPr>
          <a:lstStyle/>
          <a:p>
            <a:r>
              <a:rPr lang="en-GB">
                <a:ea typeface="Calibri Light"/>
                <a:cs typeface="Calibri Light"/>
              </a:rPr>
              <a:t>Data collection and analysis</a:t>
            </a:r>
            <a:endParaRPr lang="en-GB"/>
          </a:p>
        </p:txBody>
      </p:sp>
      <p:graphicFrame>
        <p:nvGraphicFramePr>
          <p:cNvPr id="5" name="Content Placeholder 2">
            <a:extLst>
              <a:ext uri="{FF2B5EF4-FFF2-40B4-BE49-F238E27FC236}">
                <a16:creationId xmlns:a16="http://schemas.microsoft.com/office/drawing/2014/main" id="{24529858-37EE-AE0E-6AC6-AB656B97F53C}"/>
              </a:ext>
            </a:extLst>
          </p:cNvPr>
          <p:cNvGraphicFramePr>
            <a:graphicFrameLocks noGrp="1"/>
          </p:cNvGraphicFramePr>
          <p:nvPr>
            <p:ph idx="1"/>
            <p:extLst>
              <p:ext uri="{D42A27DB-BD31-4B8C-83A1-F6EECF244321}">
                <p14:modId xmlns:p14="http://schemas.microsoft.com/office/powerpoint/2010/main" val="2625415141"/>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44522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1D80-08E2-E33E-41E1-414DF3520F5F}"/>
              </a:ext>
            </a:extLst>
          </p:cNvPr>
          <p:cNvSpPr>
            <a:spLocks noGrp="1"/>
          </p:cNvSpPr>
          <p:nvPr>
            <p:ph type="title"/>
          </p:nvPr>
        </p:nvSpPr>
        <p:spPr>
          <a:xfrm>
            <a:off x="685801" y="1358900"/>
            <a:ext cx="3581399" cy="1580945"/>
          </a:xfrm>
        </p:spPr>
        <p:txBody>
          <a:bodyPr anchor="b">
            <a:normAutofit fontScale="90000"/>
          </a:bodyPr>
          <a:lstStyle/>
          <a:p>
            <a:r>
              <a:rPr lang="en-GB" sz="2200">
                <a:ea typeface="Calibri Light"/>
                <a:cs typeface="Calibri Light"/>
              </a:rPr>
              <a:t>Which subjects in your Year 9 curriculum provide opportunities for you to think critically? </a:t>
            </a:r>
            <a:endParaRPr lang="en-US" sz="2200"/>
          </a:p>
        </p:txBody>
      </p:sp>
      <p:sp>
        <p:nvSpPr>
          <p:cNvPr id="8" name="Content Placeholder 7">
            <a:extLst>
              <a:ext uri="{FF2B5EF4-FFF2-40B4-BE49-F238E27FC236}">
                <a16:creationId xmlns:a16="http://schemas.microsoft.com/office/drawing/2014/main" id="{FA4BE22D-630F-43D9-3CEC-709CB4A9EBCD}"/>
              </a:ext>
            </a:extLst>
          </p:cNvPr>
          <p:cNvSpPr>
            <a:spLocks noGrp="1"/>
          </p:cNvSpPr>
          <p:nvPr>
            <p:ph idx="1"/>
          </p:nvPr>
        </p:nvSpPr>
        <p:spPr>
          <a:xfrm>
            <a:off x="685801" y="3009900"/>
            <a:ext cx="3771899" cy="2781300"/>
          </a:xfrm>
        </p:spPr>
        <p:txBody>
          <a:bodyPr anchor="t">
            <a:normAutofit/>
          </a:bodyPr>
          <a:lstStyle/>
          <a:p>
            <a:endParaRPr lang="en-US" sz="1600"/>
          </a:p>
        </p:txBody>
      </p:sp>
      <p:pic>
        <p:nvPicPr>
          <p:cNvPr id="4" name="Content Placeholder 3" descr="Chart 2, Chart element">
            <a:extLst>
              <a:ext uri="{FF2B5EF4-FFF2-40B4-BE49-F238E27FC236}">
                <a16:creationId xmlns:a16="http://schemas.microsoft.com/office/drawing/2014/main" id="{46DF2BB1-493C-838A-89D5-F744E11D5FBB}"/>
              </a:ext>
            </a:extLst>
          </p:cNvPr>
          <p:cNvPicPr>
            <a:picLocks noChangeAspect="1"/>
          </p:cNvPicPr>
          <p:nvPr/>
        </p:nvPicPr>
        <p:blipFill>
          <a:blip r:embed="rId4"/>
          <a:stretch>
            <a:fillRect/>
          </a:stretch>
        </p:blipFill>
        <p:spPr>
          <a:xfrm>
            <a:off x="4541806" y="1566710"/>
            <a:ext cx="7376824" cy="430314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56807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93BE-3B33-CC1F-064D-ED0AA85F30B9}"/>
              </a:ext>
            </a:extLst>
          </p:cNvPr>
          <p:cNvSpPr>
            <a:spLocks noGrp="1"/>
          </p:cNvSpPr>
          <p:nvPr>
            <p:ph type="title"/>
          </p:nvPr>
        </p:nvSpPr>
        <p:spPr/>
        <p:txBody>
          <a:bodyPr/>
          <a:lstStyle/>
          <a:p>
            <a:r>
              <a:rPr lang="en-GB">
                <a:ea typeface="Calibri Light"/>
                <a:cs typeface="Calibri Light"/>
              </a:rPr>
              <a:t>Predominant themes for qualitative analysis of open questions</a:t>
            </a:r>
            <a:endParaRPr lang="en-GB"/>
          </a:p>
        </p:txBody>
      </p:sp>
      <p:sp>
        <p:nvSpPr>
          <p:cNvPr id="3" name="Content Placeholder 2">
            <a:extLst>
              <a:ext uri="{FF2B5EF4-FFF2-40B4-BE49-F238E27FC236}">
                <a16:creationId xmlns:a16="http://schemas.microsoft.com/office/drawing/2014/main" id="{1984DA4E-B33F-88C2-D263-EA3CC8468A9B}"/>
              </a:ext>
            </a:extLst>
          </p:cNvPr>
          <p:cNvSpPr>
            <a:spLocks noGrp="1"/>
          </p:cNvSpPr>
          <p:nvPr>
            <p:ph idx="1"/>
          </p:nvPr>
        </p:nvSpPr>
        <p:spPr/>
        <p:txBody>
          <a:bodyPr vert="horz" lIns="91440" tIns="45720" rIns="91440" bIns="45720" rtlCol="0" anchor="t">
            <a:normAutofit fontScale="85000" lnSpcReduction="20000"/>
          </a:bodyPr>
          <a:lstStyle/>
          <a:p>
            <a:pPr marL="457200" indent="-457200">
              <a:buAutoNum type="arabicPeriod"/>
            </a:pPr>
            <a:r>
              <a:rPr lang="en-GB" sz="2000">
                <a:latin typeface="Open Sans" panose="020B0606030504020204" pitchFamily="34" charset="0"/>
                <a:ea typeface="Open Sans" panose="020B0606030504020204" pitchFamily="34" charset="0"/>
                <a:cs typeface="Open Sans" panose="020B0606030504020204" pitchFamily="34" charset="0"/>
              </a:rPr>
              <a:t>Levels of pupils’ perceived challenge of the scheme was linked to their prior knowledge, including learning from the wider secondary curriculum.</a:t>
            </a:r>
            <a:endParaRPr lang="en-US">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pPr>
            <a:r>
              <a:rPr lang="en-GB" sz="2000">
                <a:latin typeface="Open Sans" panose="020B0606030504020204" pitchFamily="34" charset="0"/>
                <a:ea typeface="Open Sans" panose="020B0606030504020204" pitchFamily="34" charset="0"/>
                <a:cs typeface="Open Sans" panose="020B0606030504020204" pitchFamily="34" charset="0"/>
              </a:rPr>
              <a:t>Pupils perceived the value of the SoW in relation to the relevance of topics to their own future lives, including work related skills.</a:t>
            </a:r>
          </a:p>
          <a:p>
            <a:pPr marL="457200" indent="-457200">
              <a:buAutoNum type="arabicPeriod"/>
            </a:pPr>
            <a:r>
              <a:rPr lang="en-GB" sz="2000">
                <a:latin typeface="Open Sans" panose="020B0606030504020204" pitchFamily="34" charset="0"/>
                <a:ea typeface="Open Sans" panose="020B0606030504020204" pitchFamily="34" charset="0"/>
                <a:cs typeface="Open Sans" panose="020B0606030504020204" pitchFamily="34" charset="0"/>
              </a:rPr>
              <a:t>Pupils perceived the relevance of learning in relation to their own geographical locale.</a:t>
            </a:r>
          </a:p>
          <a:p>
            <a:pPr marL="457200" indent="-457200">
              <a:buAutoNum type="arabicPeriod"/>
            </a:pPr>
            <a:r>
              <a:rPr lang="en-GB" sz="2000" b="1">
                <a:latin typeface="Open Sans" panose="020B0606030504020204" pitchFamily="34" charset="0"/>
                <a:ea typeface="Open Sans" panose="020B0606030504020204" pitchFamily="34" charset="0"/>
                <a:cs typeface="Open Sans" panose="020B0606030504020204" pitchFamily="34" charset="0"/>
              </a:rPr>
              <a:t>The SoW appeared to develop instrumental learning which was valued by the pupils, with critical media literacy skills also developed but to a lesser extent.</a:t>
            </a:r>
          </a:p>
          <a:p>
            <a:pPr marL="457200" indent="-457200">
              <a:buAutoNum type="arabicPeriod"/>
            </a:pPr>
            <a:r>
              <a:rPr lang="en-GB" sz="2000" b="1">
                <a:latin typeface="Open Sans" panose="020B0606030504020204" pitchFamily="34" charset="0"/>
                <a:ea typeface="Open Sans" panose="020B0606030504020204" pitchFamily="34" charset="0"/>
                <a:cs typeface="Open Sans" panose="020B0606030504020204" pitchFamily="34" charset="0"/>
              </a:rPr>
              <a:t>Teachers had a central role in developing a classroom environment which facilitates ‘democratic pedagogy’ in which pupils feel they have opportunities to express their views and feelings.</a:t>
            </a:r>
          </a:p>
          <a:p>
            <a:pPr marL="457200" indent="-457200">
              <a:buAutoNum type="arabicPeriod"/>
            </a:pPr>
            <a:r>
              <a:rPr lang="en-GB" sz="2000" b="1">
                <a:latin typeface="Open Sans" panose="020B0606030504020204" pitchFamily="34" charset="0"/>
                <a:ea typeface="Open Sans" panose="020B0606030504020204" pitchFamily="34" charset="0"/>
                <a:cs typeface="Open Sans" panose="020B0606030504020204" pitchFamily="34" charset="0"/>
              </a:rPr>
              <a:t>Pupils’ expression of views and feelings are often linked to a need for social approval amongst the peer group and positive affective feelings of not wanting to cause harm or offence.</a:t>
            </a:r>
          </a:p>
          <a:p>
            <a:pPr>
              <a:buAutoNum type="arabicPeriod"/>
            </a:pPr>
            <a:endParaRPr lang="en-GB">
              <a:ea typeface="Calibri"/>
              <a:cs typeface="Calibri"/>
            </a:endParaRPr>
          </a:p>
        </p:txBody>
      </p:sp>
    </p:spTree>
    <p:extLst>
      <p:ext uri="{BB962C8B-B14F-4D97-AF65-F5344CB8AC3E}">
        <p14:creationId xmlns:p14="http://schemas.microsoft.com/office/powerpoint/2010/main" val="3557977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2A8B43-E288-418B-8561-C979F7B9C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2584CD3-40DA-4BB8-B4B7-D8D04BB31B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340568"/>
            <a:ext cx="12188825" cy="6856214"/>
          </a:xfrm>
          <a:prstGeom prst="rect">
            <a:avLst/>
          </a:prstGeom>
        </p:spPr>
      </p:pic>
      <p:sp useBgFill="1">
        <p:nvSpPr>
          <p:cNvPr id="16" name="Freeform: Shape 11">
            <a:extLst>
              <a:ext uri="{FF2B5EF4-FFF2-40B4-BE49-F238E27FC236}">
                <a16:creationId xmlns:a16="http://schemas.microsoft.com/office/drawing/2014/main" id="{F40D237A-4D9F-42DC-BAEB-E07EDD74B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0541643" cy="6858000"/>
          </a:xfrm>
          <a:custGeom>
            <a:avLst/>
            <a:gdLst>
              <a:gd name="connsiteX0" fmla="*/ 10541643 w 10541643"/>
              <a:gd name="connsiteY0" fmla="*/ 0 h 6858000"/>
              <a:gd name="connsiteX1" fmla="*/ 8414569 w 10541643"/>
              <a:gd name="connsiteY1" fmla="*/ 0 h 6858000"/>
              <a:gd name="connsiteX2" fmla="*/ 7787557 w 10541643"/>
              <a:gd name="connsiteY2" fmla="*/ 0 h 6858000"/>
              <a:gd name="connsiteX3" fmla="*/ 5640889 w 10541643"/>
              <a:gd name="connsiteY3" fmla="*/ 0 h 6858000"/>
              <a:gd name="connsiteX4" fmla="*/ 1682914 w 10541643"/>
              <a:gd name="connsiteY4" fmla="*/ 0 h 6858000"/>
              <a:gd name="connsiteX5" fmla="*/ 0 w 10541643"/>
              <a:gd name="connsiteY5" fmla="*/ 6858000 h 6858000"/>
              <a:gd name="connsiteX6" fmla="*/ 5640889 w 10541643"/>
              <a:gd name="connsiteY6" fmla="*/ 6858000 h 6858000"/>
              <a:gd name="connsiteX7" fmla="*/ 6731655 w 10541643"/>
              <a:gd name="connsiteY7" fmla="*/ 6858000 h 6858000"/>
              <a:gd name="connsiteX8" fmla="*/ 7787557 w 10541643"/>
              <a:gd name="connsiteY8" fmla="*/ 6858000 h 6858000"/>
              <a:gd name="connsiteX9" fmla="*/ 8414569 w 10541643"/>
              <a:gd name="connsiteY9" fmla="*/ 6858000 h 6858000"/>
              <a:gd name="connsiteX10" fmla="*/ 10541643 w 10541643"/>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1643" h="6858000">
                <a:moveTo>
                  <a:pt x="10541643" y="0"/>
                </a:moveTo>
                <a:lnTo>
                  <a:pt x="8414569" y="0"/>
                </a:lnTo>
                <a:lnTo>
                  <a:pt x="7787557" y="0"/>
                </a:lnTo>
                <a:lnTo>
                  <a:pt x="5640889" y="0"/>
                </a:lnTo>
                <a:lnTo>
                  <a:pt x="1682914" y="0"/>
                </a:lnTo>
                <a:lnTo>
                  <a:pt x="0" y="6858000"/>
                </a:lnTo>
                <a:lnTo>
                  <a:pt x="5640889" y="6858000"/>
                </a:lnTo>
                <a:lnTo>
                  <a:pt x="6731655" y="6858000"/>
                </a:lnTo>
                <a:lnTo>
                  <a:pt x="7787557" y="6858000"/>
                </a:lnTo>
                <a:lnTo>
                  <a:pt x="8414569" y="6858000"/>
                </a:lnTo>
                <a:lnTo>
                  <a:pt x="10541643"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D4FE9E4-F643-A485-8EF6-FF25662A986D}"/>
              </a:ext>
            </a:extLst>
          </p:cNvPr>
          <p:cNvSpPr>
            <a:spLocks noGrp="1"/>
          </p:cNvSpPr>
          <p:nvPr>
            <p:ph type="title"/>
          </p:nvPr>
        </p:nvSpPr>
        <p:spPr>
          <a:xfrm>
            <a:off x="685802" y="609600"/>
            <a:ext cx="7739741" cy="922867"/>
          </a:xfrm>
        </p:spPr>
        <p:txBody>
          <a:bodyPr anchor="b">
            <a:normAutofit/>
          </a:bodyPr>
          <a:lstStyle/>
          <a:p>
            <a:pPr marL="742950" indent="-742950">
              <a:lnSpc>
                <a:spcPct val="90000"/>
              </a:lnSpc>
              <a:buAutoNum type="arabicPeriod"/>
            </a:pPr>
            <a:r>
              <a:rPr lang="en-GB" sz="1800">
                <a:latin typeface="Times New Roman"/>
                <a:ea typeface="Calibri Light"/>
                <a:cs typeface="Times New Roman"/>
              </a:rPr>
              <a:t>Levels of pupils’ perceived challenge of the scheme was linked to their prior knowledge, including learning from the wider secondary curriculum.</a:t>
            </a:r>
          </a:p>
        </p:txBody>
      </p:sp>
      <p:sp>
        <p:nvSpPr>
          <p:cNvPr id="3" name="Content Placeholder 2">
            <a:extLst>
              <a:ext uri="{FF2B5EF4-FFF2-40B4-BE49-F238E27FC236}">
                <a16:creationId xmlns:a16="http://schemas.microsoft.com/office/drawing/2014/main" id="{7542741A-EE1E-C536-5472-335D4AA502C8}"/>
              </a:ext>
            </a:extLst>
          </p:cNvPr>
          <p:cNvSpPr>
            <a:spLocks noGrp="1"/>
          </p:cNvSpPr>
          <p:nvPr>
            <p:ph idx="1"/>
          </p:nvPr>
        </p:nvSpPr>
        <p:spPr>
          <a:xfrm>
            <a:off x="685803" y="1817423"/>
            <a:ext cx="8305798" cy="5040577"/>
          </a:xfrm>
        </p:spPr>
        <p:txBody>
          <a:bodyPr vert="horz" lIns="91440" tIns="45720" rIns="91440" bIns="45720" rtlCol="0">
            <a:normAutofit/>
          </a:bodyPr>
          <a:lstStyle/>
          <a:p>
            <a:pPr>
              <a:lnSpc>
                <a:spcPct val="90000"/>
              </a:lnSpc>
            </a:pPr>
            <a:r>
              <a:rPr lang="en-GB"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fossil fuels aren't that challenging to understand since </a:t>
            </a:r>
            <a:r>
              <a:rPr lang="en-GB" sz="160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a:t>
            </a:r>
            <a:r>
              <a:rPr lang="en-GB"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learn about them in science</a:t>
            </a:r>
          </a:p>
          <a:p>
            <a:pPr>
              <a:lnSpc>
                <a:spcPct val="90000"/>
              </a:lnSpc>
            </a:pPr>
            <a:r>
              <a:rPr lang="en-GB"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fossil fuels was the easiest to understand as I have done it in science.</a:t>
            </a:r>
          </a:p>
          <a:p>
            <a:pPr>
              <a:lnSpc>
                <a:spcPct val="90000"/>
              </a:lnSpc>
            </a:pPr>
            <a:r>
              <a:rPr lang="en-GB"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Populism is the most challenging one because we haven't learnt about it before and it was one of the confusing topics.</a:t>
            </a:r>
          </a:p>
          <a:p>
            <a:pPr>
              <a:lnSpc>
                <a:spcPct val="90000"/>
              </a:lnSpc>
            </a:pPr>
            <a:r>
              <a:rPr lang="en-GB"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some topics were less challenging as </a:t>
            </a:r>
            <a:r>
              <a:rPr lang="en-GB" sz="160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a:t>
            </a:r>
            <a:r>
              <a:rPr lang="en-GB"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already had knowledge on them.</a:t>
            </a:r>
          </a:p>
          <a:p>
            <a:pPr>
              <a:lnSpc>
                <a:spcPct val="90000"/>
              </a:lnSpc>
            </a:pPr>
            <a:endParaRPr lang="en-GB"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90000"/>
              </a:lnSpc>
              <a:buNone/>
            </a:pPr>
            <a:endParaRPr lang="en-GB"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pPr>
            <a:r>
              <a:rPr lang="en-GB"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AI was easier to understand because we use it</a:t>
            </a:r>
          </a:p>
          <a:p>
            <a:pPr>
              <a:lnSpc>
                <a:spcPct val="90000"/>
              </a:lnSpc>
            </a:pPr>
            <a:r>
              <a:rPr lang="en-GB"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Because </a:t>
            </a:r>
            <a:r>
              <a:rPr lang="en-GB" sz="160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a:t>
            </a:r>
            <a:r>
              <a:rPr lang="en-GB"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know a lot about AI because </a:t>
            </a:r>
            <a:r>
              <a:rPr lang="en-GB" sz="160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a:t>
            </a:r>
            <a:r>
              <a:rPr lang="en-GB"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use it in my life</a:t>
            </a:r>
          </a:p>
          <a:p>
            <a:pPr>
              <a:lnSpc>
                <a:spcPct val="90000"/>
              </a:lnSpc>
            </a:pPr>
            <a:r>
              <a:rPr lang="en-GB"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Ai was less challenging because it has a lot to do with social media and the internet so you see it more often and its easier to understand</a:t>
            </a:r>
          </a:p>
          <a:p>
            <a:pPr>
              <a:lnSpc>
                <a:spcPct val="90000"/>
              </a:lnSpc>
            </a:pPr>
            <a:endParaRPr lang="en-GB" sz="1500">
              <a:solidFill>
                <a:schemeClr val="tx1">
                  <a:lumMod val="85000"/>
                  <a:lumOff val="15000"/>
                </a:schemeClr>
              </a:solidFill>
              <a:ea typeface="Calibri"/>
              <a:cs typeface="Calibri"/>
            </a:endParaRPr>
          </a:p>
          <a:p>
            <a:pPr>
              <a:lnSpc>
                <a:spcPct val="90000"/>
              </a:lnSpc>
            </a:pPr>
            <a:endParaRPr lang="en-GB" sz="1500">
              <a:solidFill>
                <a:schemeClr val="tx1">
                  <a:lumMod val="85000"/>
                  <a:lumOff val="15000"/>
                </a:schemeClr>
              </a:solidFill>
              <a:ea typeface="Calibri"/>
              <a:cs typeface="Calibri"/>
            </a:endParaRPr>
          </a:p>
          <a:p>
            <a:pPr>
              <a:lnSpc>
                <a:spcPct val="90000"/>
              </a:lnSpc>
            </a:pPr>
            <a:endParaRPr lang="en-GB" sz="1500">
              <a:solidFill>
                <a:schemeClr val="tx1">
                  <a:lumMod val="85000"/>
                  <a:lumOff val="15000"/>
                </a:schemeClr>
              </a:solidFill>
              <a:ea typeface="Calibri"/>
              <a:cs typeface="Calibri"/>
            </a:endParaRPr>
          </a:p>
        </p:txBody>
      </p:sp>
    </p:spTree>
    <p:extLst>
      <p:ext uri="{BB962C8B-B14F-4D97-AF65-F5344CB8AC3E}">
        <p14:creationId xmlns:p14="http://schemas.microsoft.com/office/powerpoint/2010/main" val="270386426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2A8B43-E288-418B-8561-C979F7B9C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2584CD3-40DA-4BB8-B4B7-D8D04BB31B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340568"/>
            <a:ext cx="12188825" cy="6856214"/>
          </a:xfrm>
          <a:prstGeom prst="rect">
            <a:avLst/>
          </a:prstGeom>
        </p:spPr>
      </p:pic>
      <p:sp useBgFill="1">
        <p:nvSpPr>
          <p:cNvPr id="12" name="Freeform: Shape 11">
            <a:extLst>
              <a:ext uri="{FF2B5EF4-FFF2-40B4-BE49-F238E27FC236}">
                <a16:creationId xmlns:a16="http://schemas.microsoft.com/office/drawing/2014/main" id="{F40D237A-4D9F-42DC-BAEB-E07EDD74B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0541643" cy="6858000"/>
          </a:xfrm>
          <a:custGeom>
            <a:avLst/>
            <a:gdLst>
              <a:gd name="connsiteX0" fmla="*/ 10541643 w 10541643"/>
              <a:gd name="connsiteY0" fmla="*/ 0 h 6858000"/>
              <a:gd name="connsiteX1" fmla="*/ 8414569 w 10541643"/>
              <a:gd name="connsiteY1" fmla="*/ 0 h 6858000"/>
              <a:gd name="connsiteX2" fmla="*/ 7787557 w 10541643"/>
              <a:gd name="connsiteY2" fmla="*/ 0 h 6858000"/>
              <a:gd name="connsiteX3" fmla="*/ 5640889 w 10541643"/>
              <a:gd name="connsiteY3" fmla="*/ 0 h 6858000"/>
              <a:gd name="connsiteX4" fmla="*/ 1682914 w 10541643"/>
              <a:gd name="connsiteY4" fmla="*/ 0 h 6858000"/>
              <a:gd name="connsiteX5" fmla="*/ 0 w 10541643"/>
              <a:gd name="connsiteY5" fmla="*/ 6858000 h 6858000"/>
              <a:gd name="connsiteX6" fmla="*/ 5640889 w 10541643"/>
              <a:gd name="connsiteY6" fmla="*/ 6858000 h 6858000"/>
              <a:gd name="connsiteX7" fmla="*/ 6731655 w 10541643"/>
              <a:gd name="connsiteY7" fmla="*/ 6858000 h 6858000"/>
              <a:gd name="connsiteX8" fmla="*/ 7787557 w 10541643"/>
              <a:gd name="connsiteY8" fmla="*/ 6858000 h 6858000"/>
              <a:gd name="connsiteX9" fmla="*/ 8414569 w 10541643"/>
              <a:gd name="connsiteY9" fmla="*/ 6858000 h 6858000"/>
              <a:gd name="connsiteX10" fmla="*/ 10541643 w 10541643"/>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1643" h="6858000">
                <a:moveTo>
                  <a:pt x="10541643" y="0"/>
                </a:moveTo>
                <a:lnTo>
                  <a:pt x="8414569" y="0"/>
                </a:lnTo>
                <a:lnTo>
                  <a:pt x="7787557" y="0"/>
                </a:lnTo>
                <a:lnTo>
                  <a:pt x="5640889" y="0"/>
                </a:lnTo>
                <a:lnTo>
                  <a:pt x="1682914" y="0"/>
                </a:lnTo>
                <a:lnTo>
                  <a:pt x="0" y="6858000"/>
                </a:lnTo>
                <a:lnTo>
                  <a:pt x="5640889" y="6858000"/>
                </a:lnTo>
                <a:lnTo>
                  <a:pt x="6731655" y="6858000"/>
                </a:lnTo>
                <a:lnTo>
                  <a:pt x="7787557" y="6858000"/>
                </a:lnTo>
                <a:lnTo>
                  <a:pt x="8414569" y="6858000"/>
                </a:lnTo>
                <a:lnTo>
                  <a:pt x="10541643"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3C1E5F-F1CC-E924-A8C4-58A89148D409}"/>
              </a:ext>
            </a:extLst>
          </p:cNvPr>
          <p:cNvSpPr>
            <a:spLocks noGrp="1"/>
          </p:cNvSpPr>
          <p:nvPr>
            <p:ph type="title"/>
          </p:nvPr>
        </p:nvSpPr>
        <p:spPr>
          <a:xfrm>
            <a:off x="685802" y="609600"/>
            <a:ext cx="7739741" cy="922867"/>
          </a:xfrm>
        </p:spPr>
        <p:txBody>
          <a:bodyPr anchor="b">
            <a:normAutofit/>
          </a:bodyPr>
          <a:lstStyle/>
          <a:p>
            <a:pPr>
              <a:lnSpc>
                <a:spcPct val="90000"/>
              </a:lnSpc>
            </a:pPr>
            <a:r>
              <a:rPr lang="en-GB" sz="2000">
                <a:ea typeface="Calibri Light"/>
                <a:cs typeface="Calibri Light"/>
              </a:rPr>
              <a:t>2. </a:t>
            </a:r>
            <a:r>
              <a:rPr lang="en-GB" sz="2000">
                <a:latin typeface="Times New Roman"/>
                <a:ea typeface="Calibri Light"/>
                <a:cs typeface="Times New Roman"/>
              </a:rPr>
              <a:t>Pupils perceived the value of the SOW in relation to the relevance of topics to their own future lives, including work related skills.</a:t>
            </a:r>
            <a:endParaRPr lang="en-GB" sz="2000">
              <a:latin typeface="Times New Roman"/>
              <a:cs typeface="Times New Roman"/>
            </a:endParaRPr>
          </a:p>
        </p:txBody>
      </p:sp>
      <p:sp>
        <p:nvSpPr>
          <p:cNvPr id="3" name="Content Placeholder 2">
            <a:extLst>
              <a:ext uri="{FF2B5EF4-FFF2-40B4-BE49-F238E27FC236}">
                <a16:creationId xmlns:a16="http://schemas.microsoft.com/office/drawing/2014/main" id="{E2CBBEEF-D183-CFE1-2C0C-430894B15B33}"/>
              </a:ext>
            </a:extLst>
          </p:cNvPr>
          <p:cNvSpPr>
            <a:spLocks noGrp="1"/>
          </p:cNvSpPr>
          <p:nvPr>
            <p:ph idx="1"/>
          </p:nvPr>
        </p:nvSpPr>
        <p:spPr>
          <a:xfrm>
            <a:off x="685803" y="1817423"/>
            <a:ext cx="8305798" cy="5040577"/>
          </a:xfrm>
        </p:spPr>
        <p:txBody>
          <a:bodyPr vert="horz" lIns="91440" tIns="45720" rIns="91440" bIns="45720" rtlCol="0">
            <a:normAutofit/>
          </a:bodyPr>
          <a:lstStyle/>
          <a:p>
            <a:pPr>
              <a:lnSpc>
                <a:spcPct val="90000"/>
              </a:lnSpc>
            </a:pPr>
            <a:r>
              <a:rPr lang="en-GB" sz="1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some of the topics do not come up in my day to day lifestyle</a:t>
            </a:r>
          </a:p>
          <a:p>
            <a:pPr>
              <a:lnSpc>
                <a:spcPct val="90000"/>
              </a:lnSpc>
            </a:pPr>
            <a:r>
              <a:rPr lang="en-GB" sz="1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Some topics are things that are happening a lot in this generation and we need to understand, such as AI which is coming apart of many things in our day to day life.</a:t>
            </a:r>
          </a:p>
          <a:p>
            <a:pPr>
              <a:lnSpc>
                <a:spcPct val="90000"/>
              </a:lnSpc>
            </a:pPr>
            <a:r>
              <a:rPr lang="en-GB" sz="1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because some will never show in my life or got nothing to do with my life</a:t>
            </a:r>
          </a:p>
          <a:p>
            <a:pPr>
              <a:lnSpc>
                <a:spcPct val="90000"/>
              </a:lnSpc>
            </a:pPr>
            <a:r>
              <a:rPr lang="en-GB" sz="1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 think that populism will be more important because its about politics but maritime trading placed last because modern day pirates don't affect me now or in the future</a:t>
            </a:r>
          </a:p>
          <a:p>
            <a:pPr>
              <a:lnSpc>
                <a:spcPct val="90000"/>
              </a:lnSpc>
            </a:pPr>
            <a:r>
              <a:rPr lang="en-GB" sz="1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 think we use AI every day so I think this topic is more involved in your personal social life. Populism is not really used in my life so I don't think it is that important.</a:t>
            </a:r>
          </a:p>
          <a:p>
            <a:pPr>
              <a:lnSpc>
                <a:spcPct val="90000"/>
              </a:lnSpc>
            </a:pPr>
            <a:endParaRPr lang="en-GB" sz="1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pPr>
            <a:endParaRPr lang="en-GB" sz="1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pPr>
            <a:r>
              <a:rPr lang="en-GB" sz="140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a:t>
            </a:r>
            <a:r>
              <a:rPr lang="en-GB" sz="1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think AI is most important because Ai is starting to grow and replace a lot of jobs. </a:t>
            </a:r>
            <a:r>
              <a:rPr lang="en-GB" sz="140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a:t>
            </a:r>
            <a:r>
              <a:rPr lang="en-GB" sz="1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think they are all really important thought as they relate to current topics in the world that may effect people in my time  </a:t>
            </a:r>
          </a:p>
          <a:p>
            <a:pPr>
              <a:lnSpc>
                <a:spcPct val="90000"/>
              </a:lnSpc>
            </a:pPr>
            <a:r>
              <a:rPr lang="en-GB" sz="1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gas and oil being transported in and pirates attack we wont have anything.</a:t>
            </a:r>
          </a:p>
          <a:p>
            <a:pPr>
              <a:lnSpc>
                <a:spcPct val="90000"/>
              </a:lnSpc>
            </a:pPr>
            <a:r>
              <a:rPr lang="en-GB" sz="1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Ai was most important because its becoming more common and advanced. fossil fuels because it affects everyone in the world. trading because it affects things we buy and get delivered to shops</a:t>
            </a:r>
          </a:p>
          <a:p>
            <a:pPr>
              <a:lnSpc>
                <a:spcPct val="90000"/>
              </a:lnSpc>
            </a:pPr>
            <a:r>
              <a:rPr lang="en-GB" sz="140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fossile</a:t>
            </a:r>
            <a:r>
              <a:rPr lang="en-GB" sz="1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fuels are going to affect my future so they are important</a:t>
            </a:r>
          </a:p>
          <a:p>
            <a:pPr>
              <a:lnSpc>
                <a:spcPct val="90000"/>
              </a:lnSpc>
            </a:pPr>
            <a:endParaRPr lang="en-GB" sz="1100">
              <a:solidFill>
                <a:schemeClr val="tx1">
                  <a:lumMod val="85000"/>
                  <a:lumOff val="15000"/>
                </a:schemeClr>
              </a:solidFill>
              <a:ea typeface="Calibri"/>
              <a:cs typeface="Calibri"/>
            </a:endParaRPr>
          </a:p>
        </p:txBody>
      </p:sp>
    </p:spTree>
    <p:extLst>
      <p:ext uri="{BB962C8B-B14F-4D97-AF65-F5344CB8AC3E}">
        <p14:creationId xmlns:p14="http://schemas.microsoft.com/office/powerpoint/2010/main" val="320831669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2A8B43-E288-418B-8561-C979F7B9C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2584CD3-40DA-4BB8-B4B7-D8D04BB31B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340568"/>
            <a:ext cx="12188825" cy="6856214"/>
          </a:xfrm>
          <a:prstGeom prst="rect">
            <a:avLst/>
          </a:prstGeom>
        </p:spPr>
      </p:pic>
      <p:sp useBgFill="1">
        <p:nvSpPr>
          <p:cNvPr id="12" name="Freeform: Shape 11">
            <a:extLst>
              <a:ext uri="{FF2B5EF4-FFF2-40B4-BE49-F238E27FC236}">
                <a16:creationId xmlns:a16="http://schemas.microsoft.com/office/drawing/2014/main" id="{F40D237A-4D9F-42DC-BAEB-E07EDD74B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0541643" cy="6858000"/>
          </a:xfrm>
          <a:custGeom>
            <a:avLst/>
            <a:gdLst>
              <a:gd name="connsiteX0" fmla="*/ 10541643 w 10541643"/>
              <a:gd name="connsiteY0" fmla="*/ 0 h 6858000"/>
              <a:gd name="connsiteX1" fmla="*/ 8414569 w 10541643"/>
              <a:gd name="connsiteY1" fmla="*/ 0 h 6858000"/>
              <a:gd name="connsiteX2" fmla="*/ 7787557 w 10541643"/>
              <a:gd name="connsiteY2" fmla="*/ 0 h 6858000"/>
              <a:gd name="connsiteX3" fmla="*/ 5640889 w 10541643"/>
              <a:gd name="connsiteY3" fmla="*/ 0 h 6858000"/>
              <a:gd name="connsiteX4" fmla="*/ 1682914 w 10541643"/>
              <a:gd name="connsiteY4" fmla="*/ 0 h 6858000"/>
              <a:gd name="connsiteX5" fmla="*/ 0 w 10541643"/>
              <a:gd name="connsiteY5" fmla="*/ 6858000 h 6858000"/>
              <a:gd name="connsiteX6" fmla="*/ 5640889 w 10541643"/>
              <a:gd name="connsiteY6" fmla="*/ 6858000 h 6858000"/>
              <a:gd name="connsiteX7" fmla="*/ 6731655 w 10541643"/>
              <a:gd name="connsiteY7" fmla="*/ 6858000 h 6858000"/>
              <a:gd name="connsiteX8" fmla="*/ 7787557 w 10541643"/>
              <a:gd name="connsiteY8" fmla="*/ 6858000 h 6858000"/>
              <a:gd name="connsiteX9" fmla="*/ 8414569 w 10541643"/>
              <a:gd name="connsiteY9" fmla="*/ 6858000 h 6858000"/>
              <a:gd name="connsiteX10" fmla="*/ 10541643 w 10541643"/>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1643" h="6858000">
                <a:moveTo>
                  <a:pt x="10541643" y="0"/>
                </a:moveTo>
                <a:lnTo>
                  <a:pt x="8414569" y="0"/>
                </a:lnTo>
                <a:lnTo>
                  <a:pt x="7787557" y="0"/>
                </a:lnTo>
                <a:lnTo>
                  <a:pt x="5640889" y="0"/>
                </a:lnTo>
                <a:lnTo>
                  <a:pt x="1682914" y="0"/>
                </a:lnTo>
                <a:lnTo>
                  <a:pt x="0" y="6858000"/>
                </a:lnTo>
                <a:lnTo>
                  <a:pt x="5640889" y="6858000"/>
                </a:lnTo>
                <a:lnTo>
                  <a:pt x="6731655" y="6858000"/>
                </a:lnTo>
                <a:lnTo>
                  <a:pt x="7787557" y="6858000"/>
                </a:lnTo>
                <a:lnTo>
                  <a:pt x="8414569" y="6858000"/>
                </a:lnTo>
                <a:lnTo>
                  <a:pt x="10541643"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35A5BDC-1B97-48E9-5E6E-C7D5254D49A4}"/>
              </a:ext>
            </a:extLst>
          </p:cNvPr>
          <p:cNvSpPr>
            <a:spLocks noGrp="1"/>
          </p:cNvSpPr>
          <p:nvPr>
            <p:ph type="title"/>
          </p:nvPr>
        </p:nvSpPr>
        <p:spPr>
          <a:xfrm>
            <a:off x="685802" y="609600"/>
            <a:ext cx="7739741" cy="922867"/>
          </a:xfrm>
        </p:spPr>
        <p:txBody>
          <a:bodyPr anchor="b">
            <a:normAutofit/>
          </a:bodyPr>
          <a:lstStyle/>
          <a:p>
            <a:pPr>
              <a:lnSpc>
                <a:spcPct val="90000"/>
              </a:lnSpc>
            </a:pPr>
            <a:r>
              <a:rPr lang="en-GB" sz="2200">
                <a:ea typeface="Calibri Light"/>
                <a:cs typeface="Calibri Light"/>
              </a:rPr>
              <a:t>3. </a:t>
            </a:r>
            <a:r>
              <a:rPr lang="en-GB" sz="2200">
                <a:latin typeface="Times New Roman"/>
                <a:cs typeface="Times New Roman"/>
              </a:rPr>
              <a:t>Pupils perceived the relevance of learning in relation to their own geographical locale.</a:t>
            </a:r>
          </a:p>
        </p:txBody>
      </p:sp>
      <p:sp>
        <p:nvSpPr>
          <p:cNvPr id="3" name="Content Placeholder 2">
            <a:extLst>
              <a:ext uri="{FF2B5EF4-FFF2-40B4-BE49-F238E27FC236}">
                <a16:creationId xmlns:a16="http://schemas.microsoft.com/office/drawing/2014/main" id="{1640A843-2E52-2102-9C40-24B835FCFA7F}"/>
              </a:ext>
            </a:extLst>
          </p:cNvPr>
          <p:cNvSpPr>
            <a:spLocks noGrp="1"/>
          </p:cNvSpPr>
          <p:nvPr>
            <p:ph idx="1"/>
          </p:nvPr>
        </p:nvSpPr>
        <p:spPr>
          <a:xfrm>
            <a:off x="685803" y="1817423"/>
            <a:ext cx="8305798" cy="3973777"/>
          </a:xfrm>
        </p:spPr>
        <p:txBody>
          <a:bodyPr vert="horz" lIns="91440" tIns="45720" rIns="91440" bIns="45720" rtlCol="0">
            <a:normAutofit/>
          </a:bodyPr>
          <a:lstStyle/>
          <a:p>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SOME THINGS ARE HAPPENING AT THE OTHER SIDE OF THE WORLD SO IT DOESNT BOTHER ME BUT THING LIKE BURNING FOSSIL FUELS AFFECTS ME BECAUSE PEOPLE BURN FUELS NEAR WHERE ME AND MY FAMILY LIVE. FOSSIL FUELS INTOXICATE THE AIR, POISONING IT, IT IS REALLY BAD TO BREATHE IN.</a:t>
            </a:r>
          </a:p>
          <a:p>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things like populism can affect everyday life if it happens where I live</a:t>
            </a:r>
          </a:p>
          <a:p>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Because topics like maritime trading don't affect me as much as the other ones as it's on the other side of the world</a:t>
            </a:r>
          </a:p>
          <a:p>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because fossil fuels is happing right now but populism don't live in the type of area</a:t>
            </a:r>
          </a:p>
          <a:p>
            <a:endParaRPr lang="en-GB">
              <a:solidFill>
                <a:schemeClr val="tx1">
                  <a:lumMod val="85000"/>
                  <a:lumOff val="15000"/>
                </a:schemeClr>
              </a:solidFill>
              <a:latin typeface="Times New Roman"/>
              <a:cs typeface="Times New Roman"/>
            </a:endParaRPr>
          </a:p>
          <a:p>
            <a:endParaRPr lang="en-GB">
              <a:solidFill>
                <a:schemeClr val="tx1">
                  <a:lumMod val="85000"/>
                  <a:lumOff val="15000"/>
                </a:schemeClr>
              </a:solidFill>
              <a:ea typeface="Calibri"/>
              <a:cs typeface="Calibri"/>
            </a:endParaRPr>
          </a:p>
        </p:txBody>
      </p:sp>
    </p:spTree>
    <p:extLst>
      <p:ext uri="{BB962C8B-B14F-4D97-AF65-F5344CB8AC3E}">
        <p14:creationId xmlns:p14="http://schemas.microsoft.com/office/powerpoint/2010/main" val="89820662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2A8B43-E288-418B-8561-C979F7B9C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2584CD3-40DA-4BB8-B4B7-D8D04BB31B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340568"/>
            <a:ext cx="12188825" cy="6856214"/>
          </a:xfrm>
          <a:prstGeom prst="rect">
            <a:avLst/>
          </a:prstGeom>
        </p:spPr>
      </p:pic>
      <p:sp useBgFill="1">
        <p:nvSpPr>
          <p:cNvPr id="12" name="Freeform: Shape 11">
            <a:extLst>
              <a:ext uri="{FF2B5EF4-FFF2-40B4-BE49-F238E27FC236}">
                <a16:creationId xmlns:a16="http://schemas.microsoft.com/office/drawing/2014/main" id="{F40D237A-4D9F-42DC-BAEB-E07EDD74B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0541643" cy="6858000"/>
          </a:xfrm>
          <a:custGeom>
            <a:avLst/>
            <a:gdLst>
              <a:gd name="connsiteX0" fmla="*/ 10541643 w 10541643"/>
              <a:gd name="connsiteY0" fmla="*/ 0 h 6858000"/>
              <a:gd name="connsiteX1" fmla="*/ 8414569 w 10541643"/>
              <a:gd name="connsiteY1" fmla="*/ 0 h 6858000"/>
              <a:gd name="connsiteX2" fmla="*/ 7787557 w 10541643"/>
              <a:gd name="connsiteY2" fmla="*/ 0 h 6858000"/>
              <a:gd name="connsiteX3" fmla="*/ 5640889 w 10541643"/>
              <a:gd name="connsiteY3" fmla="*/ 0 h 6858000"/>
              <a:gd name="connsiteX4" fmla="*/ 1682914 w 10541643"/>
              <a:gd name="connsiteY4" fmla="*/ 0 h 6858000"/>
              <a:gd name="connsiteX5" fmla="*/ 0 w 10541643"/>
              <a:gd name="connsiteY5" fmla="*/ 6858000 h 6858000"/>
              <a:gd name="connsiteX6" fmla="*/ 5640889 w 10541643"/>
              <a:gd name="connsiteY6" fmla="*/ 6858000 h 6858000"/>
              <a:gd name="connsiteX7" fmla="*/ 6731655 w 10541643"/>
              <a:gd name="connsiteY7" fmla="*/ 6858000 h 6858000"/>
              <a:gd name="connsiteX8" fmla="*/ 7787557 w 10541643"/>
              <a:gd name="connsiteY8" fmla="*/ 6858000 h 6858000"/>
              <a:gd name="connsiteX9" fmla="*/ 8414569 w 10541643"/>
              <a:gd name="connsiteY9" fmla="*/ 6858000 h 6858000"/>
              <a:gd name="connsiteX10" fmla="*/ 10541643 w 10541643"/>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1643" h="6858000">
                <a:moveTo>
                  <a:pt x="10541643" y="0"/>
                </a:moveTo>
                <a:lnTo>
                  <a:pt x="8414569" y="0"/>
                </a:lnTo>
                <a:lnTo>
                  <a:pt x="7787557" y="0"/>
                </a:lnTo>
                <a:lnTo>
                  <a:pt x="5640889" y="0"/>
                </a:lnTo>
                <a:lnTo>
                  <a:pt x="1682914" y="0"/>
                </a:lnTo>
                <a:lnTo>
                  <a:pt x="0" y="6858000"/>
                </a:lnTo>
                <a:lnTo>
                  <a:pt x="5640889" y="6858000"/>
                </a:lnTo>
                <a:lnTo>
                  <a:pt x="6731655" y="6858000"/>
                </a:lnTo>
                <a:lnTo>
                  <a:pt x="7787557" y="6858000"/>
                </a:lnTo>
                <a:lnTo>
                  <a:pt x="8414569" y="6858000"/>
                </a:lnTo>
                <a:lnTo>
                  <a:pt x="10541643"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B0D2C3-AF59-CD1C-7292-F81EA4B6E2CE}"/>
              </a:ext>
            </a:extLst>
          </p:cNvPr>
          <p:cNvSpPr>
            <a:spLocks noGrp="1"/>
          </p:cNvSpPr>
          <p:nvPr>
            <p:ph type="title"/>
          </p:nvPr>
        </p:nvSpPr>
        <p:spPr>
          <a:xfrm>
            <a:off x="685802" y="609600"/>
            <a:ext cx="7739741" cy="922867"/>
          </a:xfrm>
        </p:spPr>
        <p:txBody>
          <a:bodyPr anchor="b">
            <a:normAutofit/>
          </a:bodyPr>
          <a:lstStyle/>
          <a:p>
            <a:pPr>
              <a:lnSpc>
                <a:spcPct val="90000"/>
              </a:lnSpc>
            </a:pPr>
            <a:r>
              <a:rPr lang="en-GB" sz="1800">
                <a:ea typeface="Calibri Light"/>
                <a:cs typeface="Calibri Light"/>
              </a:rPr>
              <a:t>4. </a:t>
            </a:r>
            <a:r>
              <a:rPr lang="en-GB" sz="1800">
                <a:latin typeface="Times New Roman"/>
                <a:ea typeface="Calibri Light"/>
                <a:cs typeface="Times New Roman"/>
              </a:rPr>
              <a:t>The SoW appeared to develop instrumental learning which was valued by the pupils, with critical media literacy skills also developed but to a lesser extent.</a:t>
            </a:r>
            <a:endParaRPr lang="en-GB" sz="1800">
              <a:latin typeface="Times New Roman"/>
              <a:cs typeface="Times New Roman"/>
            </a:endParaRPr>
          </a:p>
        </p:txBody>
      </p:sp>
      <p:sp>
        <p:nvSpPr>
          <p:cNvPr id="3" name="Content Placeholder 2">
            <a:extLst>
              <a:ext uri="{FF2B5EF4-FFF2-40B4-BE49-F238E27FC236}">
                <a16:creationId xmlns:a16="http://schemas.microsoft.com/office/drawing/2014/main" id="{01B64B75-FF57-C0F7-0AFE-407AF4511116}"/>
              </a:ext>
            </a:extLst>
          </p:cNvPr>
          <p:cNvSpPr>
            <a:spLocks noGrp="1"/>
          </p:cNvSpPr>
          <p:nvPr>
            <p:ph idx="1"/>
          </p:nvPr>
        </p:nvSpPr>
        <p:spPr>
          <a:xfrm>
            <a:off x="685803" y="1817423"/>
            <a:ext cx="8305798" cy="3973777"/>
          </a:xfrm>
        </p:spPr>
        <p:txBody>
          <a:bodyPr vert="horz" lIns="91440" tIns="45720" rIns="91440" bIns="45720" rtlCol="0">
            <a:normAutofit/>
          </a:bodyPr>
          <a:lstStyle/>
          <a:p>
            <a:pPr>
              <a:lnSpc>
                <a:spcPct val="90000"/>
              </a:lnSpc>
            </a:pPr>
            <a:r>
              <a:rPr lang="en-GB" sz="17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How is populism relevant if we don't go into a political career route.</a:t>
            </a:r>
          </a:p>
          <a:p>
            <a:pPr>
              <a:lnSpc>
                <a:spcPct val="90000"/>
              </a:lnSpc>
            </a:pPr>
            <a:r>
              <a:rPr lang="en-GB" sz="17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Because I will work with computer science and business in the future (In Sha Allah).</a:t>
            </a:r>
          </a:p>
          <a:p>
            <a:pPr>
              <a:lnSpc>
                <a:spcPct val="90000"/>
              </a:lnSpc>
            </a:pPr>
            <a:r>
              <a:rPr lang="en-GB" sz="17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Because I intend to pursue computer science and work with AI.</a:t>
            </a:r>
          </a:p>
          <a:p>
            <a:pPr>
              <a:lnSpc>
                <a:spcPct val="90000"/>
              </a:lnSpc>
            </a:pPr>
            <a:r>
              <a:rPr lang="en-GB" sz="17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Because some wont help me with the jobs </a:t>
            </a:r>
            <a:r>
              <a:rPr lang="en-GB" sz="170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a:t>
            </a:r>
            <a:r>
              <a:rPr lang="en-GB" sz="17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want to do in life</a:t>
            </a:r>
          </a:p>
          <a:p>
            <a:pPr>
              <a:lnSpc>
                <a:spcPct val="90000"/>
              </a:lnSpc>
            </a:pPr>
            <a:r>
              <a:rPr lang="en-GB" sz="17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Because AI we use it for our phones and technology is a big part of my life while trading is less important because I haven't traded before in my life in UK or abroad.</a:t>
            </a:r>
          </a:p>
          <a:p>
            <a:pPr>
              <a:lnSpc>
                <a:spcPct val="90000"/>
              </a:lnSpc>
            </a:pPr>
            <a:r>
              <a:rPr lang="en-GB" sz="17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some topics </a:t>
            </a:r>
            <a:r>
              <a:rPr lang="en-GB" sz="170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a:t>
            </a:r>
            <a:r>
              <a:rPr lang="en-GB" sz="17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will definitely use when </a:t>
            </a:r>
            <a:r>
              <a:rPr lang="en-GB" sz="170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im</a:t>
            </a:r>
            <a:r>
              <a:rPr lang="en-GB" sz="17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older</a:t>
            </a:r>
          </a:p>
          <a:p>
            <a:pPr>
              <a:lnSpc>
                <a:spcPct val="90000"/>
              </a:lnSpc>
            </a:pPr>
            <a:r>
              <a:rPr lang="en-GB" sz="17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Some things have more of a part in our lives and in the future such as AI as it could effect jobs for us in the future.</a:t>
            </a:r>
          </a:p>
          <a:p>
            <a:pPr>
              <a:lnSpc>
                <a:spcPct val="90000"/>
              </a:lnSpc>
            </a:pPr>
            <a:r>
              <a:rPr lang="en-GB" sz="17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Some topics I wont use in life.</a:t>
            </a:r>
          </a:p>
          <a:p>
            <a:pPr>
              <a:lnSpc>
                <a:spcPct val="90000"/>
              </a:lnSpc>
            </a:pPr>
            <a:endParaRPr lang="en-GB" sz="1700">
              <a:solidFill>
                <a:schemeClr val="tx1">
                  <a:lumMod val="85000"/>
                  <a:lumOff val="15000"/>
                </a:schemeClr>
              </a:solidFill>
              <a:ea typeface="Calibri"/>
              <a:cs typeface="Calibri"/>
            </a:endParaRPr>
          </a:p>
        </p:txBody>
      </p:sp>
    </p:spTree>
    <p:extLst>
      <p:ext uri="{BB962C8B-B14F-4D97-AF65-F5344CB8AC3E}">
        <p14:creationId xmlns:p14="http://schemas.microsoft.com/office/powerpoint/2010/main" val="201060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2A8B43-E288-418B-8561-C979F7B9C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2584CD3-40DA-4BB8-B4B7-D8D04BB31B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340568"/>
            <a:ext cx="12188825" cy="6856214"/>
          </a:xfrm>
          <a:prstGeom prst="rect">
            <a:avLst/>
          </a:prstGeom>
        </p:spPr>
      </p:pic>
      <p:sp useBgFill="1">
        <p:nvSpPr>
          <p:cNvPr id="12" name="Freeform: Shape 11">
            <a:extLst>
              <a:ext uri="{FF2B5EF4-FFF2-40B4-BE49-F238E27FC236}">
                <a16:creationId xmlns:a16="http://schemas.microsoft.com/office/drawing/2014/main" id="{F40D237A-4D9F-42DC-BAEB-E07EDD74B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0541643" cy="6858000"/>
          </a:xfrm>
          <a:custGeom>
            <a:avLst/>
            <a:gdLst>
              <a:gd name="connsiteX0" fmla="*/ 10541643 w 10541643"/>
              <a:gd name="connsiteY0" fmla="*/ 0 h 6858000"/>
              <a:gd name="connsiteX1" fmla="*/ 8414569 w 10541643"/>
              <a:gd name="connsiteY1" fmla="*/ 0 h 6858000"/>
              <a:gd name="connsiteX2" fmla="*/ 7787557 w 10541643"/>
              <a:gd name="connsiteY2" fmla="*/ 0 h 6858000"/>
              <a:gd name="connsiteX3" fmla="*/ 5640889 w 10541643"/>
              <a:gd name="connsiteY3" fmla="*/ 0 h 6858000"/>
              <a:gd name="connsiteX4" fmla="*/ 1682914 w 10541643"/>
              <a:gd name="connsiteY4" fmla="*/ 0 h 6858000"/>
              <a:gd name="connsiteX5" fmla="*/ 0 w 10541643"/>
              <a:gd name="connsiteY5" fmla="*/ 6858000 h 6858000"/>
              <a:gd name="connsiteX6" fmla="*/ 5640889 w 10541643"/>
              <a:gd name="connsiteY6" fmla="*/ 6858000 h 6858000"/>
              <a:gd name="connsiteX7" fmla="*/ 6731655 w 10541643"/>
              <a:gd name="connsiteY7" fmla="*/ 6858000 h 6858000"/>
              <a:gd name="connsiteX8" fmla="*/ 7787557 w 10541643"/>
              <a:gd name="connsiteY8" fmla="*/ 6858000 h 6858000"/>
              <a:gd name="connsiteX9" fmla="*/ 8414569 w 10541643"/>
              <a:gd name="connsiteY9" fmla="*/ 6858000 h 6858000"/>
              <a:gd name="connsiteX10" fmla="*/ 10541643 w 10541643"/>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1643" h="6858000">
                <a:moveTo>
                  <a:pt x="10541643" y="0"/>
                </a:moveTo>
                <a:lnTo>
                  <a:pt x="8414569" y="0"/>
                </a:lnTo>
                <a:lnTo>
                  <a:pt x="7787557" y="0"/>
                </a:lnTo>
                <a:lnTo>
                  <a:pt x="5640889" y="0"/>
                </a:lnTo>
                <a:lnTo>
                  <a:pt x="1682914" y="0"/>
                </a:lnTo>
                <a:lnTo>
                  <a:pt x="0" y="6858000"/>
                </a:lnTo>
                <a:lnTo>
                  <a:pt x="5640889" y="6858000"/>
                </a:lnTo>
                <a:lnTo>
                  <a:pt x="6731655" y="6858000"/>
                </a:lnTo>
                <a:lnTo>
                  <a:pt x="7787557" y="6858000"/>
                </a:lnTo>
                <a:lnTo>
                  <a:pt x="8414569" y="6858000"/>
                </a:lnTo>
                <a:lnTo>
                  <a:pt x="10541643"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500F19-495E-0E3D-7A4D-F21AEC77C562}"/>
              </a:ext>
            </a:extLst>
          </p:cNvPr>
          <p:cNvSpPr>
            <a:spLocks noGrp="1"/>
          </p:cNvSpPr>
          <p:nvPr>
            <p:ph type="title"/>
          </p:nvPr>
        </p:nvSpPr>
        <p:spPr>
          <a:xfrm>
            <a:off x="685802" y="609600"/>
            <a:ext cx="7739741" cy="922867"/>
          </a:xfrm>
        </p:spPr>
        <p:txBody>
          <a:bodyPr anchor="b">
            <a:normAutofit/>
          </a:bodyPr>
          <a:lstStyle/>
          <a:p>
            <a:pPr>
              <a:lnSpc>
                <a:spcPct val="90000"/>
              </a:lnSpc>
            </a:pPr>
            <a:r>
              <a:rPr lang="en-GB" sz="1500">
                <a:ea typeface="Calibri Light"/>
                <a:cs typeface="Calibri Light"/>
              </a:rPr>
              <a:t>5. </a:t>
            </a:r>
            <a:r>
              <a:rPr lang="en-GB" sz="1500">
                <a:latin typeface="Times New Roman"/>
                <a:cs typeface="Times New Roman"/>
              </a:rPr>
              <a:t>Teachers had a central role in developing a classroom environment which facilitates ‘democratic pedagogy’ in which pupils feel they have opportunities to express their views and feelings.</a:t>
            </a:r>
          </a:p>
        </p:txBody>
      </p:sp>
      <p:sp>
        <p:nvSpPr>
          <p:cNvPr id="3" name="Content Placeholder 2">
            <a:extLst>
              <a:ext uri="{FF2B5EF4-FFF2-40B4-BE49-F238E27FC236}">
                <a16:creationId xmlns:a16="http://schemas.microsoft.com/office/drawing/2014/main" id="{22009BF2-B66F-BBED-D009-ACFD8C258821}"/>
              </a:ext>
            </a:extLst>
          </p:cNvPr>
          <p:cNvSpPr>
            <a:spLocks noGrp="1"/>
          </p:cNvSpPr>
          <p:nvPr>
            <p:ph idx="1"/>
          </p:nvPr>
        </p:nvSpPr>
        <p:spPr>
          <a:xfrm>
            <a:off x="685803" y="1817423"/>
            <a:ext cx="8305798" cy="3973777"/>
          </a:xfrm>
        </p:spPr>
        <p:txBody>
          <a:bodyPr vert="horz" lIns="91440" tIns="45720" rIns="91440" bIns="45720" rtlCol="0">
            <a:normAutofit lnSpcReduction="10000"/>
          </a:bodyPr>
          <a:lstStyle/>
          <a:p>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my teacher was educated and gave us information</a:t>
            </a:r>
          </a:p>
          <a:p>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because sometimes the teachers don't explain properly</a:t>
            </a:r>
          </a:p>
          <a:p>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she explained them and told the importance in looking at different view points</a:t>
            </a:r>
          </a:p>
          <a:p>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She covered all viewpoints and made us discuss both point</a:t>
            </a:r>
          </a:p>
          <a:p>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She went through different opinions so we could see which one we agree with.</a:t>
            </a:r>
          </a:p>
          <a:p>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my teacher told me different view points on each topic which I didn't think of</a:t>
            </a:r>
          </a:p>
          <a:p>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She told us the advantages\disadvantages and the positives and negatives of the different topics. </a:t>
            </a:r>
          </a:p>
          <a:p>
            <a:endParaRPr lang="en-GB">
              <a:solidFill>
                <a:schemeClr val="tx1">
                  <a:lumMod val="85000"/>
                  <a:lumOff val="15000"/>
                </a:schemeClr>
              </a:solidFill>
              <a:ea typeface="Calibri"/>
              <a:cs typeface="Calibri"/>
            </a:endParaRPr>
          </a:p>
        </p:txBody>
      </p:sp>
    </p:spTree>
    <p:extLst>
      <p:ext uri="{BB962C8B-B14F-4D97-AF65-F5344CB8AC3E}">
        <p14:creationId xmlns:p14="http://schemas.microsoft.com/office/powerpoint/2010/main" val="55215779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5FB7-0BDC-CC4E-A2B6-98FDA1897C30}"/>
              </a:ext>
            </a:extLst>
          </p:cNvPr>
          <p:cNvSpPr>
            <a:spLocks noGrp="1"/>
          </p:cNvSpPr>
          <p:nvPr>
            <p:ph type="title"/>
          </p:nvPr>
        </p:nvSpPr>
        <p:spPr>
          <a:xfrm>
            <a:off x="4955458" y="639097"/>
            <a:ext cx="6593075" cy="1612490"/>
          </a:xfrm>
        </p:spPr>
        <p:txBody>
          <a:bodyPr>
            <a:normAutofit/>
          </a:bodyPr>
          <a:lstStyle/>
          <a:p>
            <a:r>
              <a:rPr lang="en-US"/>
              <a:t>Why </a:t>
            </a:r>
            <a:r>
              <a:rPr lang="en-US" b="1"/>
              <a:t>critical</a:t>
            </a:r>
            <a:r>
              <a:rPr lang="en-US"/>
              <a:t> literacies?</a:t>
            </a:r>
          </a:p>
        </p:txBody>
      </p:sp>
      <p:pic>
        <p:nvPicPr>
          <p:cNvPr id="6" name="Picture 5" descr="The handbook of critical literature&#10;&#10;Description automatically generated">
            <a:extLst>
              <a:ext uri="{FF2B5EF4-FFF2-40B4-BE49-F238E27FC236}">
                <a16:creationId xmlns:a16="http://schemas.microsoft.com/office/drawing/2014/main" id="{986428DD-1A72-3E27-8A9A-9D0CB17CC874}"/>
              </a:ext>
            </a:extLst>
          </p:cNvPr>
          <p:cNvPicPr>
            <a:picLocks noChangeAspect="1"/>
          </p:cNvPicPr>
          <p:nvPr/>
        </p:nvPicPr>
        <p:blipFill>
          <a:blip r:embed="rId3"/>
          <a:stretch>
            <a:fillRect/>
          </a:stretch>
        </p:blipFill>
        <p:spPr>
          <a:xfrm>
            <a:off x="690741" y="639097"/>
            <a:ext cx="3902807" cy="557543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DA062343-7C1B-CD4F-A23C-5DE25AE0D4A0}"/>
              </a:ext>
            </a:extLst>
          </p:cNvPr>
          <p:cNvSpPr>
            <a:spLocks noGrp="1"/>
          </p:cNvSpPr>
          <p:nvPr>
            <p:ph idx="1"/>
          </p:nvPr>
        </p:nvSpPr>
        <p:spPr>
          <a:xfrm>
            <a:off x="4955458" y="2251587"/>
            <a:ext cx="6593075" cy="3972232"/>
          </a:xfrm>
        </p:spPr>
        <p:txBody>
          <a:bodyPr numCol="2">
            <a:normAutofit/>
          </a:bodyPr>
          <a:lstStyle/>
          <a:p>
            <a:r>
              <a:rPr lang="en-US"/>
              <a:t>Rising levels of ‘fake news’, ‘alternative facts’, ‘post-truth’, conspiracy theories, and other forms of misinformation/disinformation</a:t>
            </a:r>
          </a:p>
          <a:p>
            <a:r>
              <a:rPr lang="en-US"/>
              <a:t>Growth of rightwing populism and other forms of extremism</a:t>
            </a:r>
          </a:p>
          <a:p>
            <a:r>
              <a:rPr lang="en-US"/>
              <a:t>Pervasive presence of social media, including role of influencers, hate speech and trolling</a:t>
            </a:r>
          </a:p>
          <a:p>
            <a:r>
              <a:rPr lang="en-US"/>
              <a:t>Media manipulation and algorithms underlying digital platforms</a:t>
            </a:r>
          </a:p>
          <a:p>
            <a:r>
              <a:rPr lang="en-US"/>
              <a:t>Pressures on schools to focus on exams and results with reduced time and scope for development of criticality (and creativity)</a:t>
            </a:r>
          </a:p>
          <a:p>
            <a:r>
              <a:rPr lang="en-US"/>
              <a:t>Increase in mental health issues among young people</a:t>
            </a:r>
          </a:p>
          <a:p>
            <a:endParaRPr lang="en-US"/>
          </a:p>
          <a:p>
            <a:endParaRPr lang="en-US"/>
          </a:p>
        </p:txBody>
      </p:sp>
    </p:spTree>
    <p:extLst>
      <p:ext uri="{BB962C8B-B14F-4D97-AF65-F5344CB8AC3E}">
        <p14:creationId xmlns:p14="http://schemas.microsoft.com/office/powerpoint/2010/main" val="3561047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2A8B43-E288-418B-8561-C979F7B9C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2584CD3-40DA-4BB8-B4B7-D8D04BB31B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340568"/>
            <a:ext cx="12188825" cy="6856214"/>
          </a:xfrm>
          <a:prstGeom prst="rect">
            <a:avLst/>
          </a:prstGeom>
        </p:spPr>
      </p:pic>
      <p:sp useBgFill="1">
        <p:nvSpPr>
          <p:cNvPr id="12" name="Freeform: Shape 11">
            <a:extLst>
              <a:ext uri="{FF2B5EF4-FFF2-40B4-BE49-F238E27FC236}">
                <a16:creationId xmlns:a16="http://schemas.microsoft.com/office/drawing/2014/main" id="{F40D237A-4D9F-42DC-BAEB-E07EDD74B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0541643" cy="6858000"/>
          </a:xfrm>
          <a:custGeom>
            <a:avLst/>
            <a:gdLst>
              <a:gd name="connsiteX0" fmla="*/ 10541643 w 10541643"/>
              <a:gd name="connsiteY0" fmla="*/ 0 h 6858000"/>
              <a:gd name="connsiteX1" fmla="*/ 8414569 w 10541643"/>
              <a:gd name="connsiteY1" fmla="*/ 0 h 6858000"/>
              <a:gd name="connsiteX2" fmla="*/ 7787557 w 10541643"/>
              <a:gd name="connsiteY2" fmla="*/ 0 h 6858000"/>
              <a:gd name="connsiteX3" fmla="*/ 5640889 w 10541643"/>
              <a:gd name="connsiteY3" fmla="*/ 0 h 6858000"/>
              <a:gd name="connsiteX4" fmla="*/ 1682914 w 10541643"/>
              <a:gd name="connsiteY4" fmla="*/ 0 h 6858000"/>
              <a:gd name="connsiteX5" fmla="*/ 0 w 10541643"/>
              <a:gd name="connsiteY5" fmla="*/ 6858000 h 6858000"/>
              <a:gd name="connsiteX6" fmla="*/ 5640889 w 10541643"/>
              <a:gd name="connsiteY6" fmla="*/ 6858000 h 6858000"/>
              <a:gd name="connsiteX7" fmla="*/ 6731655 w 10541643"/>
              <a:gd name="connsiteY7" fmla="*/ 6858000 h 6858000"/>
              <a:gd name="connsiteX8" fmla="*/ 7787557 w 10541643"/>
              <a:gd name="connsiteY8" fmla="*/ 6858000 h 6858000"/>
              <a:gd name="connsiteX9" fmla="*/ 8414569 w 10541643"/>
              <a:gd name="connsiteY9" fmla="*/ 6858000 h 6858000"/>
              <a:gd name="connsiteX10" fmla="*/ 10541643 w 10541643"/>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1643" h="6858000">
                <a:moveTo>
                  <a:pt x="10541643" y="0"/>
                </a:moveTo>
                <a:lnTo>
                  <a:pt x="8414569" y="0"/>
                </a:lnTo>
                <a:lnTo>
                  <a:pt x="7787557" y="0"/>
                </a:lnTo>
                <a:lnTo>
                  <a:pt x="5640889" y="0"/>
                </a:lnTo>
                <a:lnTo>
                  <a:pt x="1682914" y="0"/>
                </a:lnTo>
                <a:lnTo>
                  <a:pt x="0" y="6858000"/>
                </a:lnTo>
                <a:lnTo>
                  <a:pt x="5640889" y="6858000"/>
                </a:lnTo>
                <a:lnTo>
                  <a:pt x="6731655" y="6858000"/>
                </a:lnTo>
                <a:lnTo>
                  <a:pt x="7787557" y="6858000"/>
                </a:lnTo>
                <a:lnTo>
                  <a:pt x="8414569" y="6858000"/>
                </a:lnTo>
                <a:lnTo>
                  <a:pt x="10541643"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C5799A2-202D-D72D-C8DD-9421B7B6AC79}"/>
              </a:ext>
            </a:extLst>
          </p:cNvPr>
          <p:cNvSpPr>
            <a:spLocks noGrp="1"/>
          </p:cNvSpPr>
          <p:nvPr>
            <p:ph type="title"/>
          </p:nvPr>
        </p:nvSpPr>
        <p:spPr>
          <a:xfrm>
            <a:off x="685802" y="609600"/>
            <a:ext cx="7739741" cy="922867"/>
          </a:xfrm>
        </p:spPr>
        <p:txBody>
          <a:bodyPr anchor="b">
            <a:normAutofit/>
          </a:bodyPr>
          <a:lstStyle/>
          <a:p>
            <a:pPr>
              <a:lnSpc>
                <a:spcPct val="90000"/>
              </a:lnSpc>
            </a:pPr>
            <a:r>
              <a:rPr lang="en-GB" sz="2000">
                <a:ea typeface="Calibri Light"/>
                <a:cs typeface="Calibri Light"/>
              </a:rPr>
              <a:t>6. </a:t>
            </a:r>
            <a:r>
              <a:rPr lang="en-GB" sz="2000">
                <a:latin typeface="Times New Roman"/>
                <a:ea typeface="Calibri Light"/>
                <a:cs typeface="Times New Roman"/>
              </a:rPr>
              <a:t>Expression of views and feelings are linked to the social needs of peer groups rather than to development of critical media literacy skills</a:t>
            </a:r>
            <a:endParaRPr lang="en-GB" sz="2000"/>
          </a:p>
        </p:txBody>
      </p:sp>
      <p:sp>
        <p:nvSpPr>
          <p:cNvPr id="3" name="Content Placeholder 2">
            <a:extLst>
              <a:ext uri="{FF2B5EF4-FFF2-40B4-BE49-F238E27FC236}">
                <a16:creationId xmlns:a16="http://schemas.microsoft.com/office/drawing/2014/main" id="{2CF8EDB5-CC0B-7664-D4F7-76C64A0BA454}"/>
              </a:ext>
            </a:extLst>
          </p:cNvPr>
          <p:cNvSpPr>
            <a:spLocks noGrp="1"/>
          </p:cNvSpPr>
          <p:nvPr>
            <p:ph idx="1"/>
          </p:nvPr>
        </p:nvSpPr>
        <p:spPr>
          <a:xfrm>
            <a:off x="685803" y="1817423"/>
            <a:ext cx="8305798" cy="3973777"/>
          </a:xfrm>
        </p:spPr>
        <p:txBody>
          <a:bodyPr vert="horz" lIns="91440" tIns="45720" rIns="91440" bIns="45720" rtlCol="0">
            <a:normAutofit/>
          </a:bodyPr>
          <a:lstStyle/>
          <a:p>
            <a:r>
              <a:rPr lang="en-GB"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a:t>
            </a:r>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think </a:t>
            </a:r>
            <a:r>
              <a:rPr lang="en-GB"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im</a:t>
            </a:r>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restricted as </a:t>
            </a:r>
            <a:r>
              <a:rPr lang="en-GB"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a:t>
            </a:r>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dont</a:t>
            </a:r>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want to offend someone and be judged</a:t>
            </a:r>
          </a:p>
          <a:p>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as it might hurt someone else</a:t>
            </a:r>
          </a:p>
          <a:p>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yes because you might be judged</a:t>
            </a:r>
          </a:p>
          <a:p>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you might have to be more careful on other topics </a:t>
            </a:r>
            <a:r>
              <a:rPr lang="en-GB"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incase</a:t>
            </a:r>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it hurts someone's feelings</a:t>
            </a:r>
          </a:p>
          <a:p>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because some people have very strong opinions and sometimes it could be scary to give your true views.</a:t>
            </a:r>
          </a:p>
          <a:p>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because sometimes you don't know how to word them and don't want people to judge me</a:t>
            </a:r>
          </a:p>
          <a:p>
            <a:r>
              <a:rPr lang="en-GB">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Some topics are sensitive to talk about</a:t>
            </a:r>
          </a:p>
          <a:p>
            <a:endParaRPr lang="en-GB">
              <a:solidFill>
                <a:schemeClr val="tx1">
                  <a:lumMod val="85000"/>
                  <a:lumOff val="15000"/>
                </a:schemeClr>
              </a:solidFill>
              <a:ea typeface="Calibri"/>
              <a:cs typeface="Calibri"/>
            </a:endParaRPr>
          </a:p>
        </p:txBody>
      </p:sp>
    </p:spTree>
    <p:extLst>
      <p:ext uri="{BB962C8B-B14F-4D97-AF65-F5344CB8AC3E}">
        <p14:creationId xmlns:p14="http://schemas.microsoft.com/office/powerpoint/2010/main" val="174850773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FF141F-9D32-45BF-87BD-DE9C979D27FE}"/>
              </a:ext>
            </a:extLst>
          </p:cNvPr>
          <p:cNvSpPr>
            <a:spLocks noGrp="1"/>
          </p:cNvSpPr>
          <p:nvPr>
            <p:ph type="title"/>
          </p:nvPr>
        </p:nvSpPr>
        <p:spPr>
          <a:xfrm>
            <a:off x="685801" y="533400"/>
            <a:ext cx="10820400" cy="1177092"/>
          </a:xfrm>
        </p:spPr>
        <p:txBody>
          <a:bodyPr anchor="b">
            <a:normAutofit/>
          </a:bodyPr>
          <a:lstStyle/>
          <a:p>
            <a:pPr algn="ctr"/>
            <a:r>
              <a:rPr lang="en-GB" sz="4400"/>
              <a:t>Next steps …</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30D7D7-A0A3-40F6-939E-299F53C96439}"/>
              </a:ext>
            </a:extLst>
          </p:cNvPr>
          <p:cNvSpPr>
            <a:spLocks noGrp="1"/>
          </p:cNvSpPr>
          <p:nvPr>
            <p:ph idx="1"/>
          </p:nvPr>
        </p:nvSpPr>
        <p:spPr>
          <a:xfrm>
            <a:off x="685801" y="2243892"/>
            <a:ext cx="10820400" cy="3547308"/>
          </a:xfrm>
        </p:spPr>
        <p:txBody>
          <a:bodyPr anchor="t">
            <a:normAutofit/>
          </a:bodyPr>
          <a:lstStyle/>
          <a:p>
            <a:pPr marL="0" indent="0">
              <a:buNone/>
            </a:pPr>
            <a:endParaRPr lang="en-GB" sz="2000"/>
          </a:p>
          <a:p>
            <a:r>
              <a:rPr lang="en-GB" sz="2400"/>
              <a:t>Cyclical improvement of scheme of work to roll out to other schools and Multi Academy Trusts (MATs) in England; Home nations; international partner</a:t>
            </a:r>
          </a:p>
          <a:p>
            <a:r>
              <a:rPr lang="en-GB" sz="2400"/>
              <a:t>Model to build on for other themes</a:t>
            </a:r>
          </a:p>
          <a:p>
            <a:r>
              <a:rPr lang="en-GB" sz="2400"/>
              <a:t>Developing a fully integrated way of university and school partnership working</a:t>
            </a:r>
          </a:p>
          <a:p>
            <a:pPr marL="0" indent="0">
              <a:buNone/>
            </a:pPr>
            <a:endParaRPr lang="en-GB" sz="2000"/>
          </a:p>
        </p:txBody>
      </p:sp>
    </p:spTree>
    <p:extLst>
      <p:ext uri="{BB962C8B-B14F-4D97-AF65-F5344CB8AC3E}">
        <p14:creationId xmlns:p14="http://schemas.microsoft.com/office/powerpoint/2010/main" val="3249203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3BBBF5-C7C5-4A6F-8AED-70EB2C8B7080}"/>
              </a:ext>
            </a:extLst>
          </p:cNvPr>
          <p:cNvSpPr>
            <a:spLocks noGrp="1"/>
          </p:cNvSpPr>
          <p:nvPr>
            <p:ph type="title"/>
          </p:nvPr>
        </p:nvSpPr>
        <p:spPr>
          <a:xfrm>
            <a:off x="685801" y="533400"/>
            <a:ext cx="10820400" cy="1177092"/>
          </a:xfrm>
        </p:spPr>
        <p:txBody>
          <a:bodyPr anchor="b">
            <a:normAutofit/>
          </a:bodyPr>
          <a:lstStyle/>
          <a:p>
            <a:pPr algn="ctr"/>
            <a:r>
              <a:rPr lang="en-GB" sz="4400"/>
              <a:t>Final thoughts…</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27B4F5-42CD-4661-A527-C3470A3A2540}"/>
              </a:ext>
            </a:extLst>
          </p:cNvPr>
          <p:cNvSpPr>
            <a:spLocks noGrp="1"/>
          </p:cNvSpPr>
          <p:nvPr>
            <p:ph idx="1"/>
          </p:nvPr>
        </p:nvSpPr>
        <p:spPr>
          <a:xfrm>
            <a:off x="685801" y="2243892"/>
            <a:ext cx="10820400" cy="3547308"/>
          </a:xfrm>
        </p:spPr>
        <p:txBody>
          <a:bodyPr anchor="t">
            <a:normAutofit/>
          </a:bodyPr>
          <a:lstStyle/>
          <a:p>
            <a:pPr marL="0" indent="0">
              <a:buNone/>
            </a:pPr>
            <a:r>
              <a:rPr lang="en-GB" sz="2400"/>
              <a:t>‘It remains the task of educational practitioners and researchers to locate a socially democratic critical literacy praxis that can simultaneously operate within, and enable students to challenge, the structures governing their everyday lives.’</a:t>
            </a:r>
          </a:p>
          <a:p>
            <a:pPr marL="0" indent="0">
              <a:buNone/>
            </a:pPr>
            <a:endParaRPr lang="en-GB" sz="2000"/>
          </a:p>
          <a:p>
            <a:pPr marL="0" indent="0">
              <a:buNone/>
            </a:pPr>
            <a:endParaRPr lang="en-GB" sz="2000"/>
          </a:p>
          <a:p>
            <a:pPr marL="0" indent="0">
              <a:buNone/>
            </a:pPr>
            <a:r>
              <a:rPr lang="en-GB" sz="2400"/>
              <a:t>Ashbridge et al, 2021: 12</a:t>
            </a:r>
          </a:p>
        </p:txBody>
      </p:sp>
    </p:spTree>
    <p:extLst>
      <p:ext uri="{BB962C8B-B14F-4D97-AF65-F5344CB8AC3E}">
        <p14:creationId xmlns:p14="http://schemas.microsoft.com/office/powerpoint/2010/main" val="1488294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F254-D1FF-61B6-C8E0-D490A9E7F626}"/>
              </a:ext>
            </a:extLst>
          </p:cNvPr>
          <p:cNvSpPr>
            <a:spLocks noGrp="1"/>
          </p:cNvSpPr>
          <p:nvPr>
            <p:ph type="title"/>
          </p:nvPr>
        </p:nvSpPr>
        <p:spPr/>
        <p:txBody>
          <a:bodyPr/>
          <a:lstStyle/>
          <a:p>
            <a:r>
              <a:rPr lang="en-US">
                <a:ea typeface="Calibri Light"/>
                <a:cs typeface="Calibri Light"/>
              </a:rPr>
              <a:t>Questions </a:t>
            </a:r>
            <a:endParaRPr lang="en-US"/>
          </a:p>
        </p:txBody>
      </p:sp>
      <p:sp>
        <p:nvSpPr>
          <p:cNvPr id="3" name="Content Placeholder 2">
            <a:extLst>
              <a:ext uri="{FF2B5EF4-FFF2-40B4-BE49-F238E27FC236}">
                <a16:creationId xmlns:a16="http://schemas.microsoft.com/office/drawing/2014/main" id="{7DDA3BCE-3BC6-B0B5-4E52-01A90812BB3A}"/>
              </a:ext>
            </a:extLst>
          </p:cNvPr>
          <p:cNvSpPr>
            <a:spLocks noGrp="1"/>
          </p:cNvSpPr>
          <p:nvPr>
            <p:ph idx="1"/>
          </p:nvPr>
        </p:nvSpPr>
        <p:spPr/>
        <p:txBody>
          <a:bodyPr vert="horz" lIns="91440" tIns="45720" rIns="91440" bIns="45720" rtlCol="0" anchor="ctr">
            <a:noAutofit/>
          </a:bodyPr>
          <a:lstStyle/>
          <a:p>
            <a:r>
              <a:rPr lang="en-US" sz="2800">
                <a:ea typeface="Calibri"/>
                <a:cs typeface="Calibri"/>
              </a:rPr>
              <a:t>Thank you for your time and engagement – we are really happy to answer any questions....these might be relating to the rationale, participatory methodology, the thematic findings and/or next steps.</a:t>
            </a:r>
          </a:p>
          <a:p>
            <a:pPr>
              <a:buClr>
                <a:srgbClr val="FFFFFF"/>
              </a:buClr>
            </a:pPr>
            <a:endParaRPr lang="en-US" sz="2800">
              <a:ea typeface="Calibri"/>
              <a:cs typeface="Calibri"/>
            </a:endParaRPr>
          </a:p>
          <a:p>
            <a:pPr>
              <a:buClr>
                <a:srgbClr val="FFFFFF"/>
              </a:buClr>
            </a:pPr>
            <a:r>
              <a:rPr lang="en-US" sz="2800">
                <a:ea typeface="Calibri"/>
                <a:cs typeface="Calibri"/>
              </a:rPr>
              <a:t>Brian and Emma</a:t>
            </a:r>
          </a:p>
        </p:txBody>
      </p:sp>
    </p:spTree>
    <p:extLst>
      <p:ext uri="{BB962C8B-B14F-4D97-AF65-F5344CB8AC3E}">
        <p14:creationId xmlns:p14="http://schemas.microsoft.com/office/powerpoint/2010/main" val="2512296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64308-8F6D-4C39-83ED-61A150B685B5}"/>
              </a:ext>
            </a:extLst>
          </p:cNvPr>
          <p:cNvSpPr>
            <a:spLocks noGrp="1"/>
          </p:cNvSpPr>
          <p:nvPr>
            <p:ph type="title"/>
          </p:nvPr>
        </p:nvSpPr>
        <p:spPr>
          <a:xfrm>
            <a:off x="4754384" y="609599"/>
            <a:ext cx="6282266" cy="1456267"/>
          </a:xfrm>
        </p:spPr>
        <p:txBody>
          <a:bodyPr>
            <a:normAutofit/>
          </a:bodyPr>
          <a:lstStyle/>
          <a:p>
            <a:r>
              <a:rPr lang="en-US"/>
              <a:t>Contact us</a:t>
            </a:r>
          </a:p>
        </p:txBody>
      </p:sp>
      <p:sp>
        <p:nvSpPr>
          <p:cNvPr id="3" name="Content Placeholder 2">
            <a:extLst>
              <a:ext uri="{FF2B5EF4-FFF2-40B4-BE49-F238E27FC236}">
                <a16:creationId xmlns:a16="http://schemas.microsoft.com/office/drawing/2014/main" id="{0372AC08-7DE6-822D-5EDE-58F7F224463D}"/>
              </a:ext>
            </a:extLst>
          </p:cNvPr>
          <p:cNvSpPr>
            <a:spLocks noGrp="1"/>
          </p:cNvSpPr>
          <p:nvPr>
            <p:ph idx="1"/>
          </p:nvPr>
        </p:nvSpPr>
        <p:spPr>
          <a:xfrm>
            <a:off x="4754384" y="2142066"/>
            <a:ext cx="6282266" cy="4106335"/>
          </a:xfrm>
        </p:spPr>
        <p:txBody>
          <a:bodyPr>
            <a:normAutofit/>
          </a:bodyPr>
          <a:lstStyle/>
          <a:p>
            <a:pPr marL="0" indent="0">
              <a:buNone/>
            </a:pPr>
            <a:r>
              <a:rPr lang="en-US" sz="2400"/>
              <a:t>Dr Emma Walker</a:t>
            </a:r>
          </a:p>
          <a:p>
            <a:pPr marL="0" indent="0">
              <a:buNone/>
            </a:pPr>
            <a:r>
              <a:rPr lang="en-US" sz="2400">
                <a:hlinkClick r:id="rId3"/>
              </a:rPr>
              <a:t>e.walker@yorksj.ac.uk</a:t>
            </a:r>
            <a:endParaRPr lang="en-US" sz="2400"/>
          </a:p>
          <a:p>
            <a:pPr marL="0" indent="0">
              <a:buNone/>
            </a:pPr>
            <a:endParaRPr lang="en-US" sz="2400"/>
          </a:p>
          <a:p>
            <a:pPr marL="0" indent="0">
              <a:buNone/>
            </a:pPr>
            <a:endParaRPr lang="en-US" sz="2400"/>
          </a:p>
          <a:p>
            <a:pPr marL="0" indent="0">
              <a:buNone/>
            </a:pPr>
            <a:r>
              <a:rPr lang="en-US" sz="2400"/>
              <a:t>Dr Brian Rock</a:t>
            </a:r>
          </a:p>
          <a:p>
            <a:pPr marL="0" indent="0">
              <a:buNone/>
            </a:pPr>
            <a:r>
              <a:rPr lang="en-US" sz="2400">
                <a:hlinkClick r:id="rId4"/>
              </a:rPr>
              <a:t>b.rock@yorksj.ac.uk</a:t>
            </a:r>
            <a:endParaRPr lang="en-US" sz="2400"/>
          </a:p>
          <a:p>
            <a:pPr marL="0" indent="0">
              <a:buNone/>
            </a:pPr>
            <a:endParaRPr lang="en-US"/>
          </a:p>
          <a:p>
            <a:pPr marL="0" indent="0">
              <a:buNone/>
            </a:pPr>
            <a:endParaRPr lang="en-US"/>
          </a:p>
          <a:p>
            <a:pPr marL="0" indent="0">
              <a:buNone/>
            </a:pPr>
            <a:endParaRPr lang="en-US"/>
          </a:p>
          <a:p>
            <a:pPr marL="0" indent="0">
              <a:buNone/>
            </a:pPr>
            <a:endParaRPr lang="en-US"/>
          </a:p>
        </p:txBody>
      </p:sp>
      <p:pic>
        <p:nvPicPr>
          <p:cNvPr id="7" name="Graphic 6" descr="Envelope">
            <a:extLst>
              <a:ext uri="{FF2B5EF4-FFF2-40B4-BE49-F238E27FC236}">
                <a16:creationId xmlns:a16="http://schemas.microsoft.com/office/drawing/2014/main" id="{5EE56552-8233-BB1E-3DAB-1CF655A605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800" y="1707730"/>
            <a:ext cx="3445714" cy="344571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09101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2A59E-481C-8040-AF24-EC4C71EA3320}"/>
              </a:ext>
            </a:extLst>
          </p:cNvPr>
          <p:cNvSpPr>
            <a:spLocks noGrp="1"/>
          </p:cNvSpPr>
          <p:nvPr>
            <p:ph type="title"/>
          </p:nvPr>
        </p:nvSpPr>
        <p:spPr>
          <a:xfrm>
            <a:off x="685801" y="500743"/>
            <a:ext cx="7402285" cy="1360714"/>
          </a:xfrm>
        </p:spPr>
        <p:txBody>
          <a:bodyPr>
            <a:normAutofit/>
          </a:bodyPr>
          <a:lstStyle/>
          <a:p>
            <a:r>
              <a:rPr lang="en-US"/>
              <a:t>References</a:t>
            </a:r>
          </a:p>
        </p:txBody>
      </p:sp>
      <p:sp>
        <p:nvSpPr>
          <p:cNvPr id="3" name="Content Placeholder 2">
            <a:extLst>
              <a:ext uri="{FF2B5EF4-FFF2-40B4-BE49-F238E27FC236}">
                <a16:creationId xmlns:a16="http://schemas.microsoft.com/office/drawing/2014/main" id="{EA4E967A-42E1-DF4F-BA0A-F2D169430227}"/>
              </a:ext>
            </a:extLst>
          </p:cNvPr>
          <p:cNvSpPr>
            <a:spLocks noGrp="1"/>
          </p:cNvSpPr>
          <p:nvPr>
            <p:ph idx="1"/>
          </p:nvPr>
        </p:nvSpPr>
        <p:spPr>
          <a:xfrm>
            <a:off x="685801" y="1861457"/>
            <a:ext cx="7402285" cy="3392110"/>
          </a:xfrm>
        </p:spPr>
        <p:txBody>
          <a:bodyPr vert="horz" lIns="91440" tIns="45720" rIns="91440" bIns="45720" rtlCol="0">
            <a:normAutofit/>
          </a:bodyPr>
          <a:lstStyle/>
          <a:p>
            <a:pPr marL="0" indent="0">
              <a:lnSpc>
                <a:spcPct val="90000"/>
              </a:lnSpc>
              <a:buNone/>
            </a:pPr>
            <a:r>
              <a:rPr lang="en-GB" sz="1400">
                <a:ea typeface="Calibri"/>
                <a:cs typeface="Calibri"/>
              </a:rPr>
              <a:t>Ashbridge, C., Clarke, M., Bell. B.T., </a:t>
            </a:r>
            <a:r>
              <a:rPr lang="en-GB" sz="1400" err="1">
                <a:ea typeface="Calibri"/>
                <a:cs typeface="Calibri"/>
              </a:rPr>
              <a:t>Saunston</a:t>
            </a:r>
            <a:r>
              <a:rPr lang="en-GB" sz="1400">
                <a:ea typeface="Calibri"/>
                <a:cs typeface="Calibri"/>
              </a:rPr>
              <a:t>, H., and Walker, E. (2021) Democratic citizenship, critical literacy and educational policy in England: a conceptual paradox? </a:t>
            </a:r>
            <a:r>
              <a:rPr lang="en-GB" sz="1400" i="1">
                <a:ea typeface="Calibri"/>
                <a:cs typeface="Calibri"/>
              </a:rPr>
              <a:t>Cambridge Journal of Education </a:t>
            </a:r>
            <a:r>
              <a:rPr lang="en-GB" sz="1400">
                <a:ea typeface="Calibri"/>
                <a:cs typeface="Calibri"/>
              </a:rPr>
              <a:t>DOI: </a:t>
            </a:r>
            <a:r>
              <a:rPr lang="en-GB" sz="1400">
                <a:ea typeface="Calibri"/>
                <a:cs typeface="Calibri"/>
                <a:hlinkClick r:id="rId3"/>
              </a:rPr>
              <a:t>10.1080/0305764X.2021.1977781</a:t>
            </a:r>
            <a:endParaRPr lang="en-GB" sz="1400">
              <a:ea typeface="Calibri"/>
              <a:cs typeface="Calibri"/>
            </a:endParaRPr>
          </a:p>
          <a:p>
            <a:pPr marL="0" indent="0">
              <a:lnSpc>
                <a:spcPct val="90000"/>
              </a:lnSpc>
              <a:buNone/>
            </a:pPr>
            <a:r>
              <a:rPr lang="en-GB" sz="1400">
                <a:ea typeface="Calibri"/>
                <a:cs typeface="Calibri"/>
              </a:rPr>
              <a:t>Chevalier, J. &amp; Buckles, D. (2019). Participatory Action Research: Theory and Methods for Engaged Inquiry. 10.4324/9781351033268. </a:t>
            </a:r>
            <a:endParaRPr lang="en-GB"/>
          </a:p>
          <a:p>
            <a:pPr marL="0" indent="0">
              <a:lnSpc>
                <a:spcPct val="90000"/>
              </a:lnSpc>
              <a:buNone/>
            </a:pPr>
            <a:r>
              <a:rPr lang="en-GB" sz="1400">
                <a:ea typeface="Calibri"/>
                <a:cs typeface="Calibri"/>
              </a:rPr>
              <a:t>Fine, M., and Torre, M. E. (2021). Essentials of critical participatory action research</a:t>
            </a:r>
            <a:r>
              <a:rPr lang="en-GB" sz="1400" i="1">
                <a:ea typeface="Calibri"/>
                <a:cs typeface="Calibri"/>
              </a:rPr>
              <a:t>.</a:t>
            </a:r>
            <a:r>
              <a:rPr lang="en-GB" sz="1400">
                <a:ea typeface="Calibri"/>
                <a:cs typeface="Calibri"/>
              </a:rPr>
              <a:t> </a:t>
            </a:r>
            <a:r>
              <a:rPr lang="en-GB" sz="1400" i="1">
                <a:ea typeface="Calibri"/>
                <a:cs typeface="Calibri"/>
              </a:rPr>
              <a:t>American Psychological Association</a:t>
            </a:r>
            <a:r>
              <a:rPr lang="en-GB" sz="1400">
                <a:ea typeface="Calibri"/>
                <a:cs typeface="Calibri"/>
              </a:rPr>
              <a:t>. </a:t>
            </a:r>
            <a:r>
              <a:rPr lang="en-GB" sz="1400">
                <a:ea typeface="Calibri"/>
                <a:cs typeface="Calibri"/>
                <a:hlinkClick r:id="rId4">
                  <a:extLst>
                    <a:ext uri="{A12FA001-AC4F-418D-AE19-62706E023703}">
                      <ahyp:hlinkClr xmlns:ahyp="http://schemas.microsoft.com/office/drawing/2018/hyperlinkcolor" val="tx"/>
                    </a:ext>
                  </a:extLst>
                </a:hlinkClick>
              </a:rPr>
              <a:t>https://doi.org/10.1037/0000241-000</a:t>
            </a:r>
            <a:endParaRPr lang="en-GB" sz="1400"/>
          </a:p>
          <a:p>
            <a:pPr marL="0" indent="0">
              <a:lnSpc>
                <a:spcPct val="90000"/>
              </a:lnSpc>
              <a:buNone/>
            </a:pPr>
            <a:r>
              <a:rPr lang="en-AU" sz="1400">
                <a:effectLst/>
                <a:ea typeface="Times New Roman" panose="02020603050405020304" pitchFamily="18" charset="0"/>
                <a:cs typeface="Times New Roman"/>
              </a:rPr>
              <a:t>Freebody, P., &amp; Luke, A. (1990). 'Literacies' programs:  Debates and demands in cultural context. </a:t>
            </a:r>
            <a:r>
              <a:rPr lang="en-GB" sz="1400" i="1">
                <a:effectLst/>
                <a:ea typeface="Times New Roman" panose="02020603050405020304" pitchFamily="18" charset="0"/>
                <a:cs typeface="Times New Roman"/>
              </a:rPr>
              <a:t>Prospect, 5(3), 7-16.</a:t>
            </a:r>
            <a:endParaRPr lang="en-GB" sz="1400">
              <a:ea typeface="Calibri"/>
              <a:cs typeface="Times New Roman"/>
            </a:endParaRPr>
          </a:p>
          <a:p>
            <a:pPr marL="0" indent="0">
              <a:lnSpc>
                <a:spcPct val="90000"/>
              </a:lnSpc>
              <a:buNone/>
            </a:pPr>
            <a:r>
              <a:rPr lang="en-GB" sz="1400">
                <a:ea typeface="Calibri"/>
                <a:cs typeface="Calibri"/>
              </a:rPr>
              <a:t>Janks, H. (2019) Critical literacy and the importance of reading with and against a text.</a:t>
            </a:r>
            <a:r>
              <a:rPr lang="en-GB" sz="1400" i="1">
                <a:ea typeface="Calibri"/>
                <a:cs typeface="Calibri"/>
              </a:rPr>
              <a:t> Journal of Adolescent and Adult Literac</a:t>
            </a:r>
            <a:r>
              <a:rPr lang="en-GB" sz="1400">
                <a:ea typeface="Calibri"/>
                <a:cs typeface="Calibri"/>
              </a:rPr>
              <a:t>y 62 (5): 561-564. </a:t>
            </a:r>
          </a:p>
          <a:p>
            <a:pPr>
              <a:lnSpc>
                <a:spcPct val="90000"/>
              </a:lnSpc>
            </a:pPr>
            <a:endParaRPr lang="en-US" sz="1400"/>
          </a:p>
        </p:txBody>
      </p:sp>
    </p:spTree>
    <p:extLst>
      <p:ext uri="{BB962C8B-B14F-4D97-AF65-F5344CB8AC3E}">
        <p14:creationId xmlns:p14="http://schemas.microsoft.com/office/powerpoint/2010/main" val="152917323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58EBE-139F-CFF8-EFE0-0B0D6208DD54}"/>
              </a:ext>
            </a:extLst>
          </p:cNvPr>
          <p:cNvSpPr>
            <a:spLocks noGrp="1"/>
          </p:cNvSpPr>
          <p:nvPr>
            <p:ph type="title"/>
          </p:nvPr>
        </p:nvSpPr>
        <p:spPr>
          <a:xfrm>
            <a:off x="685801" y="500743"/>
            <a:ext cx="7402285" cy="1360714"/>
          </a:xfrm>
        </p:spPr>
        <p:txBody>
          <a:bodyPr>
            <a:normAutofit/>
          </a:bodyPr>
          <a:lstStyle/>
          <a:p>
            <a:r>
              <a:rPr lang="en-US"/>
              <a:t>References continued </a:t>
            </a:r>
          </a:p>
        </p:txBody>
      </p:sp>
      <p:sp>
        <p:nvSpPr>
          <p:cNvPr id="3" name="Content Placeholder 2">
            <a:extLst>
              <a:ext uri="{FF2B5EF4-FFF2-40B4-BE49-F238E27FC236}">
                <a16:creationId xmlns:a16="http://schemas.microsoft.com/office/drawing/2014/main" id="{33C50C27-40E9-0971-6833-8BC0D5F2CAD8}"/>
              </a:ext>
            </a:extLst>
          </p:cNvPr>
          <p:cNvSpPr>
            <a:spLocks noGrp="1"/>
          </p:cNvSpPr>
          <p:nvPr>
            <p:ph idx="1"/>
          </p:nvPr>
        </p:nvSpPr>
        <p:spPr>
          <a:xfrm>
            <a:off x="685801" y="1861457"/>
            <a:ext cx="7402285" cy="3392110"/>
          </a:xfrm>
        </p:spPr>
        <p:txBody>
          <a:bodyPr>
            <a:normAutofit/>
          </a:bodyPr>
          <a:lstStyle/>
          <a:p>
            <a:pPr marL="0" indent="0">
              <a:buNone/>
            </a:pPr>
            <a:r>
              <a:rPr lang="en-US" sz="1400"/>
              <a:t>Kellner, D. and Share, J. (2005) Toward critical media literacy: Core concepts, debates, organizations, and policy. </a:t>
            </a:r>
            <a:r>
              <a:rPr lang="en-US" sz="1400" i="1"/>
              <a:t>Discourse: Studies in the Cultural Politics of Education</a:t>
            </a:r>
            <a:r>
              <a:rPr lang="en-US" sz="1400"/>
              <a:t> 26 (3): 369-386. </a:t>
            </a:r>
          </a:p>
          <a:p>
            <a:pPr marL="0" indent="0">
              <a:buNone/>
            </a:pPr>
            <a:r>
              <a:rPr lang="en-US" sz="1400"/>
              <a:t>Koopman, C. (2013). </a:t>
            </a:r>
            <a:r>
              <a:rPr lang="en-US" sz="1400" i="1"/>
              <a:t>Genealogy as critique: Foucault and the problems of modernity</a:t>
            </a:r>
            <a:r>
              <a:rPr lang="en-US" sz="1400"/>
              <a:t>. Bloomington and Indianapolis: Indiana University Press.</a:t>
            </a:r>
            <a:endParaRPr lang="en-US" sz="1400">
              <a:ea typeface="Calibri"/>
              <a:cs typeface="Calibri"/>
            </a:endParaRPr>
          </a:p>
          <a:p>
            <a:pPr marL="0" indent="0">
              <a:buNone/>
            </a:pPr>
            <a:r>
              <a:rPr lang="en-US" sz="1400"/>
              <a:t>Luke, A. (2002). Beyond science and ideology critique: Developments in critical discourse analysis. </a:t>
            </a:r>
            <a:r>
              <a:rPr lang="en-US" sz="1400" i="1"/>
              <a:t>Annual Review of Applied Linguistics</a:t>
            </a:r>
            <a:r>
              <a:rPr lang="en-US" sz="1400"/>
              <a:t>, 22, 96-110. </a:t>
            </a:r>
            <a:endParaRPr lang="en-US" sz="1400">
              <a:ea typeface="Calibri"/>
              <a:cs typeface="Calibri"/>
            </a:endParaRPr>
          </a:p>
          <a:p>
            <a:pPr marL="0" indent="0">
              <a:buNone/>
            </a:pPr>
            <a:r>
              <a:rPr lang="en-US" sz="1400"/>
              <a:t>Halliday, J. (2017, 14 March) Facebook and Twitter should do more to combat fake news, says GCHQ. The Guardian. </a:t>
            </a:r>
            <a:endParaRPr lang="en-US" sz="1400">
              <a:ea typeface="Calibri" panose="020F0502020204030204"/>
              <a:cs typeface="Calibri" panose="020F0502020204030204"/>
            </a:endParaRPr>
          </a:p>
          <a:p>
            <a:pPr marL="0" indent="0">
              <a:buNone/>
            </a:pPr>
            <a:r>
              <a:rPr lang="en-US" sz="1400"/>
              <a:t>Siddique, H. (2017, March 18) Teach schoolchildren how to spot fake news, says OECD. The Guardian. </a:t>
            </a:r>
            <a:endParaRPr lang="en-US" sz="1400">
              <a:ea typeface="Calibri" panose="020F0502020204030204"/>
              <a:cs typeface="Calibri" panose="020F0502020204030204"/>
            </a:endParaRPr>
          </a:p>
        </p:txBody>
      </p:sp>
    </p:spTree>
    <p:extLst>
      <p:ext uri="{BB962C8B-B14F-4D97-AF65-F5344CB8AC3E}">
        <p14:creationId xmlns:p14="http://schemas.microsoft.com/office/powerpoint/2010/main" val="146116374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BC6F22-A6DA-F54C-A7F1-BFD6946A4CA4}"/>
              </a:ext>
            </a:extLst>
          </p:cNvPr>
          <p:cNvSpPr>
            <a:spLocks noGrp="1"/>
          </p:cNvSpPr>
          <p:nvPr>
            <p:ph type="title"/>
          </p:nvPr>
        </p:nvSpPr>
        <p:spPr>
          <a:xfrm>
            <a:off x="685799" y="1150076"/>
            <a:ext cx="3659389" cy="4557849"/>
          </a:xfrm>
        </p:spPr>
        <p:txBody>
          <a:bodyPr>
            <a:normAutofit/>
          </a:bodyPr>
          <a:lstStyle/>
          <a:p>
            <a:pPr algn="r"/>
            <a:r>
              <a:rPr lang="en-US"/>
              <a:t>Literacy and Critical Literacy</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AFA4F5-273D-584C-8748-F448AAEE8E96}"/>
              </a:ext>
            </a:extLst>
          </p:cNvPr>
          <p:cNvSpPr>
            <a:spLocks noGrp="1"/>
          </p:cNvSpPr>
          <p:nvPr>
            <p:ph idx="1"/>
          </p:nvPr>
        </p:nvSpPr>
        <p:spPr>
          <a:xfrm>
            <a:off x="4988658" y="1150076"/>
            <a:ext cx="6517543" cy="4557849"/>
          </a:xfrm>
        </p:spPr>
        <p:txBody>
          <a:bodyPr numCol="1">
            <a:normAutofit lnSpcReduction="10000"/>
          </a:bodyPr>
          <a:lstStyle/>
          <a:p>
            <a:endParaRPr lang="en-AU" sz="2400"/>
          </a:p>
          <a:p>
            <a:pPr>
              <a:buClr>
                <a:srgbClr val="FFFFFF"/>
              </a:buClr>
            </a:pPr>
            <a:r>
              <a:rPr lang="en-AU" sz="2400"/>
              <a:t>The term literacy refers to the reading and writing of text. </a:t>
            </a:r>
            <a:endParaRPr lang="en-AU" sz="2400">
              <a:ea typeface="Calibri"/>
              <a:cs typeface="Calibri"/>
            </a:endParaRPr>
          </a:p>
          <a:p>
            <a:endParaRPr lang="en-AU" sz="2400">
              <a:ea typeface="Calibri"/>
              <a:cs typeface="Calibri"/>
            </a:endParaRPr>
          </a:p>
          <a:p>
            <a:r>
              <a:rPr lang="en-AU" sz="2400"/>
              <a:t>Critical literacy inquires into the ways in which texts and discourses offer particular and partial readings and renderings of the world; it asks whose experiences, perspectives and interests are thereby naturalised, normalised and promoted and whose are rendered invisible, inadequate and/or inferior.</a:t>
            </a:r>
            <a:endParaRPr lang="en-AU" sz="2400">
              <a:ea typeface="Calibri"/>
              <a:cs typeface="Calibri"/>
            </a:endParaRPr>
          </a:p>
          <a:p>
            <a:endParaRPr lang="en-AU"/>
          </a:p>
          <a:p>
            <a:pPr marL="0" indent="0">
              <a:buNone/>
            </a:pPr>
            <a:endParaRPr lang="en-US"/>
          </a:p>
        </p:txBody>
      </p:sp>
    </p:spTree>
    <p:extLst>
      <p:ext uri="{BB962C8B-B14F-4D97-AF65-F5344CB8AC3E}">
        <p14:creationId xmlns:p14="http://schemas.microsoft.com/office/powerpoint/2010/main" val="120236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65B50-3DDA-B626-0B65-197F58E75C47}"/>
              </a:ext>
            </a:extLst>
          </p:cNvPr>
          <p:cNvSpPr>
            <a:spLocks noGrp="1"/>
          </p:cNvSpPr>
          <p:nvPr>
            <p:ph type="title"/>
          </p:nvPr>
        </p:nvSpPr>
        <p:spPr>
          <a:xfrm>
            <a:off x="8180983" y="639097"/>
            <a:ext cx="3352256" cy="3746634"/>
          </a:xfrm>
        </p:spPr>
        <p:txBody>
          <a:bodyPr vert="horz" lIns="91440" tIns="45720" rIns="91440" bIns="45720" rtlCol="0" anchor="b">
            <a:normAutofit/>
          </a:bodyPr>
          <a:lstStyle/>
          <a:p>
            <a:pPr algn="r"/>
            <a:r>
              <a:rPr lang="en-US" sz="4800"/>
              <a:t>The four resources model</a:t>
            </a:r>
          </a:p>
        </p:txBody>
      </p:sp>
      <p:sp>
        <p:nvSpPr>
          <p:cNvPr id="4102" name="Content Placeholder 4101">
            <a:extLst>
              <a:ext uri="{FF2B5EF4-FFF2-40B4-BE49-F238E27FC236}">
                <a16:creationId xmlns:a16="http://schemas.microsoft.com/office/drawing/2014/main" id="{D1FE099D-D9DD-AE6F-27F6-E6B40FDEA0A9}"/>
              </a:ext>
            </a:extLst>
          </p:cNvPr>
          <p:cNvSpPr>
            <a:spLocks noGrp="1"/>
          </p:cNvSpPr>
          <p:nvPr>
            <p:ph idx="1"/>
          </p:nvPr>
        </p:nvSpPr>
        <p:spPr>
          <a:xfrm>
            <a:off x="8190271" y="4385732"/>
            <a:ext cx="3342968" cy="1828256"/>
          </a:xfrm>
        </p:spPr>
        <p:txBody>
          <a:bodyPr vert="horz" lIns="91440" tIns="45720" rIns="91440" bIns="45720" rtlCol="0" anchor="t">
            <a:normAutofit/>
          </a:bodyPr>
          <a:lstStyle/>
          <a:p>
            <a:pPr marL="0" indent="0" algn="r">
              <a:buNone/>
            </a:pPr>
            <a:r>
              <a:rPr lang="en-US" cap="all"/>
              <a:t>Freebody and </a:t>
            </a:r>
            <a:r>
              <a:rPr lang="en-US" cap="all" err="1"/>
              <a:t>luke</a:t>
            </a:r>
            <a:r>
              <a:rPr lang="en-US" cap="all"/>
              <a:t> (1990)</a:t>
            </a:r>
          </a:p>
        </p:txBody>
      </p:sp>
      <p:pic>
        <p:nvPicPr>
          <p:cNvPr id="1026" name="Picture 2" descr="Four Resources Model with Four Reader Roles | Download Scientific Diagram">
            <a:extLst>
              <a:ext uri="{FF2B5EF4-FFF2-40B4-BE49-F238E27FC236}">
                <a16:creationId xmlns:a16="http://schemas.microsoft.com/office/drawing/2014/main" id="{370DFFAB-F2E2-445A-BCCF-496FB045A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49" y="1658844"/>
            <a:ext cx="809625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148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29025-CA0D-8C4C-A371-2BA6D416B267}"/>
              </a:ext>
            </a:extLst>
          </p:cNvPr>
          <p:cNvSpPr>
            <a:spLocks noGrp="1"/>
          </p:cNvSpPr>
          <p:nvPr>
            <p:ph type="title"/>
          </p:nvPr>
        </p:nvSpPr>
        <p:spPr>
          <a:xfrm>
            <a:off x="685801" y="533400"/>
            <a:ext cx="10820400" cy="1177092"/>
          </a:xfrm>
        </p:spPr>
        <p:txBody>
          <a:bodyPr anchor="b">
            <a:normAutofit/>
          </a:bodyPr>
          <a:lstStyle/>
          <a:p>
            <a:pPr algn="ctr">
              <a:lnSpc>
                <a:spcPct val="90000"/>
              </a:lnSpc>
            </a:pPr>
            <a:r>
              <a:rPr lang="en-AU" sz="3700"/>
              <a:t>Critical literacies as an educational right against cultural exclusion and marginalization</a:t>
            </a:r>
            <a:endParaRPr lang="en-US" sz="3700"/>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8B13B0-4F69-7643-BFDC-4369F1FE123D}"/>
              </a:ext>
            </a:extLst>
          </p:cNvPr>
          <p:cNvSpPr>
            <a:spLocks noGrp="1"/>
          </p:cNvSpPr>
          <p:nvPr>
            <p:ph idx="1"/>
          </p:nvPr>
        </p:nvSpPr>
        <p:spPr>
          <a:xfrm>
            <a:off x="685801" y="2243892"/>
            <a:ext cx="10820400" cy="3547308"/>
          </a:xfrm>
        </p:spPr>
        <p:txBody>
          <a:bodyPr numCol="2" anchor="t">
            <a:normAutofit/>
          </a:bodyPr>
          <a:lstStyle/>
          <a:p>
            <a:pPr marL="0" indent="0">
              <a:buNone/>
            </a:pPr>
            <a:r>
              <a:rPr lang="en-AU" sz="2000" b="1"/>
              <a:t>Problematisation</a:t>
            </a:r>
          </a:p>
          <a:p>
            <a:pPr marL="0" indent="0">
              <a:buNone/>
            </a:pPr>
            <a:r>
              <a:rPr lang="en-AU" sz="2000"/>
              <a:t>An engagement with the operations of power and ideology in texts and discourses as key elements in the construction of social and material relations in everyday educational, social, cultural and political life, in ways that naturalise and promote particular perspectives, experiences and interests, while excluding and marginalising others</a:t>
            </a:r>
          </a:p>
          <a:p>
            <a:endParaRPr lang="en-AU" sz="2000"/>
          </a:p>
          <a:p>
            <a:endParaRPr lang="en-AU" sz="2000"/>
          </a:p>
          <a:p>
            <a:pPr marL="0" indent="0">
              <a:buNone/>
            </a:pPr>
            <a:r>
              <a:rPr lang="en-AU" sz="2000" b="1"/>
              <a:t>Reconstruction</a:t>
            </a:r>
          </a:p>
          <a:p>
            <a:pPr marL="0" indent="0">
              <a:buNone/>
            </a:pPr>
            <a:r>
              <a:rPr lang="en-AU" sz="2000"/>
              <a:t>A commitment to social justice and the inclusion of marginalized and minority voices, experiences and perspectives (e.g. working class, cultural and linguistic minorities, and others excluded or marginalized on the basis of gender and/or sexuality) </a:t>
            </a:r>
          </a:p>
          <a:p>
            <a:endParaRPr lang="en-US" sz="2000"/>
          </a:p>
        </p:txBody>
      </p:sp>
    </p:spTree>
    <p:extLst>
      <p:ext uri="{BB962C8B-B14F-4D97-AF65-F5344CB8AC3E}">
        <p14:creationId xmlns:p14="http://schemas.microsoft.com/office/powerpoint/2010/main" val="14337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34823" name="Picture 34822">
            <a:extLst>
              <a:ext uri="{FF2B5EF4-FFF2-40B4-BE49-F238E27FC236}">
                <a16:creationId xmlns:a16="http://schemas.microsoft.com/office/drawing/2014/main" id="{B177FA9E-5F9F-48BC-9C04-9A7B61FFE5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818" name="Rectangle 2">
            <a:extLst>
              <a:ext uri="{FF2B5EF4-FFF2-40B4-BE49-F238E27FC236}">
                <a16:creationId xmlns:a16="http://schemas.microsoft.com/office/drawing/2014/main" id="{09A5648D-6F41-1A41-9FDB-A7DDC6556162}"/>
              </a:ext>
            </a:extLst>
          </p:cNvPr>
          <p:cNvSpPr>
            <a:spLocks noGrp="1" noChangeArrowheads="1"/>
          </p:cNvSpPr>
          <p:nvPr>
            <p:ph type="title"/>
          </p:nvPr>
        </p:nvSpPr>
        <p:spPr>
          <a:xfrm>
            <a:off x="685802" y="609600"/>
            <a:ext cx="6282266" cy="1456267"/>
          </a:xfrm>
        </p:spPr>
        <p:txBody>
          <a:bodyPr vert="horz" lIns="91440" tIns="45720" rIns="91440" bIns="45720" rtlCol="0" anchor="ctr">
            <a:normAutofit/>
          </a:bodyPr>
          <a:lstStyle/>
          <a:p>
            <a:pPr>
              <a:lnSpc>
                <a:spcPct val="90000"/>
              </a:lnSpc>
            </a:pPr>
            <a:r>
              <a:rPr lang="en-US" altLang="en-US" sz="3300"/>
              <a:t>Critical literacies as affirmative social transformation</a:t>
            </a:r>
          </a:p>
        </p:txBody>
      </p:sp>
      <p:sp>
        <p:nvSpPr>
          <p:cNvPr id="34817" name="Rectangle 3">
            <a:extLst>
              <a:ext uri="{FF2B5EF4-FFF2-40B4-BE49-F238E27FC236}">
                <a16:creationId xmlns:a16="http://schemas.microsoft.com/office/drawing/2014/main" id="{01C3FE76-31E9-AA40-A6F2-0579BCE8B631}"/>
              </a:ext>
            </a:extLst>
          </p:cNvPr>
          <p:cNvSpPr>
            <a:spLocks noGrp="1" noChangeArrowheads="1"/>
          </p:cNvSpPr>
          <p:nvPr>
            <p:ph sz="half" idx="1"/>
          </p:nvPr>
        </p:nvSpPr>
        <p:spPr>
          <a:xfrm>
            <a:off x="685802" y="2142067"/>
            <a:ext cx="6282266" cy="3649133"/>
          </a:xfrm>
        </p:spPr>
        <p:txBody>
          <a:bodyPr vert="horz" lIns="91440" tIns="45720" rIns="91440" bIns="45720" rtlCol="0" anchor="ctr">
            <a:normAutofit/>
          </a:bodyPr>
          <a:lstStyle/>
          <a:p>
            <a:r>
              <a:rPr lang="en-US" altLang="en-US"/>
              <a:t>Minority discourses, diasporic </a:t>
            </a:r>
            <a:r>
              <a:rPr lang="en-US" altLang="en-US" b="1"/>
              <a:t>voices</a:t>
            </a:r>
            <a:r>
              <a:rPr lang="en-US" altLang="en-US"/>
              <a:t>, </a:t>
            </a:r>
            <a:r>
              <a:rPr lang="en-US" altLang="en-US" b="1"/>
              <a:t>texts</a:t>
            </a:r>
            <a:r>
              <a:rPr lang="en-US" altLang="en-US"/>
              <a:t> and </a:t>
            </a:r>
            <a:r>
              <a:rPr lang="en-US" altLang="en-US" b="1"/>
              <a:t>statements</a:t>
            </a:r>
            <a:r>
              <a:rPr lang="en-US" altLang="en-US"/>
              <a:t> that are ‘</a:t>
            </a:r>
            <a:r>
              <a:rPr lang="en-US" altLang="ja-JP" b="1"/>
              <a:t>written out</a:t>
            </a:r>
            <a:r>
              <a:rPr lang="en-US" altLang="en-US"/>
              <a:t>’</a:t>
            </a:r>
            <a:r>
              <a:rPr lang="en-US" altLang="ja-JP"/>
              <a:t> by </a:t>
            </a:r>
            <a:r>
              <a:rPr lang="en-US" altLang="ja-JP" b="1"/>
              <a:t>dominant</a:t>
            </a:r>
            <a:r>
              <a:rPr lang="en-US" altLang="ja-JP"/>
              <a:t> institutions</a:t>
            </a:r>
          </a:p>
          <a:p>
            <a:r>
              <a:rPr lang="en-US" altLang="en-US"/>
              <a:t>Emergent discourses of hybrid identity </a:t>
            </a:r>
            <a:r>
              <a:rPr lang="en-US" altLang="en-US" b="1"/>
              <a:t>counter</a:t>
            </a:r>
            <a:r>
              <a:rPr lang="en-US" altLang="en-US"/>
              <a:t> to </a:t>
            </a:r>
            <a:r>
              <a:rPr lang="en-US" altLang="en-US" b="1"/>
              <a:t>dominant</a:t>
            </a:r>
            <a:r>
              <a:rPr lang="en-US" altLang="en-US"/>
              <a:t> pedagogic discourses</a:t>
            </a:r>
          </a:p>
          <a:p>
            <a:r>
              <a:rPr lang="en-US" altLang="en-US"/>
              <a:t>Idiosyncratic </a:t>
            </a:r>
            <a:r>
              <a:rPr lang="en-US" altLang="en-US" b="1"/>
              <a:t>local</a:t>
            </a:r>
            <a:r>
              <a:rPr lang="en-US" altLang="en-US"/>
              <a:t> </a:t>
            </a:r>
            <a:r>
              <a:rPr lang="en-US" altLang="en-US" b="1"/>
              <a:t>uptakes</a:t>
            </a:r>
            <a:r>
              <a:rPr lang="en-US" altLang="en-US"/>
              <a:t>…where human subjects take dominant texts and </a:t>
            </a:r>
            <a:r>
              <a:rPr lang="en-US" altLang="en-US" b="1"/>
              <a:t>reinterpret</a:t>
            </a:r>
            <a:r>
              <a:rPr lang="en-US" altLang="en-US"/>
              <a:t>, </a:t>
            </a:r>
            <a:r>
              <a:rPr lang="en-US" altLang="en-US" b="1"/>
              <a:t>recycle</a:t>
            </a:r>
            <a:r>
              <a:rPr lang="en-US" altLang="en-US"/>
              <a:t>, and </a:t>
            </a:r>
            <a:r>
              <a:rPr lang="en-US" altLang="en-US" b="1"/>
              <a:t>re-voice</a:t>
            </a:r>
            <a:r>
              <a:rPr lang="en-US" altLang="en-US"/>
              <a:t> them in ways that serve their local political interests</a:t>
            </a:r>
          </a:p>
          <a:p>
            <a:r>
              <a:rPr lang="en-US" altLang="en-US"/>
              <a:t>Micropolitical strategies of </a:t>
            </a:r>
            <a:r>
              <a:rPr lang="en-US" altLang="en-US" b="1"/>
              <a:t>interruption</a:t>
            </a:r>
            <a:r>
              <a:rPr lang="en-US" altLang="en-US"/>
              <a:t>, </a:t>
            </a:r>
            <a:r>
              <a:rPr lang="en-US" altLang="en-US" b="1"/>
              <a:t>resistance</a:t>
            </a:r>
            <a:r>
              <a:rPr lang="en-US" altLang="en-US"/>
              <a:t>, and </a:t>
            </a:r>
            <a:r>
              <a:rPr lang="en-US" altLang="en-US" b="1"/>
              <a:t>counter-discourse</a:t>
            </a:r>
            <a:r>
              <a:rPr lang="en-US" altLang="en-US"/>
              <a:t> undertaken by speakers in face-to-face institutional and interpersonal settings </a:t>
            </a:r>
          </a:p>
          <a:p>
            <a:pPr marL="0" indent="0"/>
            <a:r>
              <a:rPr lang="en-US" altLang="en-US"/>
              <a:t>(Luke, 2002, p106-7)</a:t>
            </a:r>
          </a:p>
        </p:txBody>
      </p:sp>
      <p:pic>
        <p:nvPicPr>
          <p:cNvPr id="3" name="Content Placeholder 2" descr="A person in a black shirt&#10;&#10;Description automatically generated">
            <a:extLst>
              <a:ext uri="{FF2B5EF4-FFF2-40B4-BE49-F238E27FC236}">
                <a16:creationId xmlns:a16="http://schemas.microsoft.com/office/drawing/2014/main" id="{636A7FAF-91E7-0547-AE96-0017E22EE9F6}"/>
              </a:ext>
            </a:extLst>
          </p:cNvPr>
          <p:cNvPicPr>
            <a:picLocks noGrp="1" noChangeAspect="1"/>
          </p:cNvPicPr>
          <p:nvPr>
            <p:ph sz="half" idx="2"/>
          </p:nvPr>
        </p:nvPicPr>
        <p:blipFill>
          <a:blip r:embed="rId5"/>
          <a:stretch>
            <a:fillRect/>
          </a:stretch>
        </p:blipFill>
        <p:spPr>
          <a:xfrm>
            <a:off x="7590936" y="1788642"/>
            <a:ext cx="3445714" cy="320451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20971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61F69-792E-7F47-C632-66132799F7BC}"/>
              </a:ext>
            </a:extLst>
          </p:cNvPr>
          <p:cNvSpPr>
            <a:spLocks noGrp="1"/>
          </p:cNvSpPr>
          <p:nvPr>
            <p:ph type="title"/>
          </p:nvPr>
        </p:nvSpPr>
        <p:spPr>
          <a:xfrm>
            <a:off x="685799" y="1150076"/>
            <a:ext cx="3659389" cy="4557849"/>
          </a:xfrm>
        </p:spPr>
        <p:txBody>
          <a:bodyPr>
            <a:normAutofit/>
          </a:bodyPr>
          <a:lstStyle/>
          <a:p>
            <a:pPr algn="r"/>
            <a:r>
              <a:rPr lang="en-US"/>
              <a:t>Shaping identity</a:t>
            </a:r>
          </a:p>
        </p:txBody>
      </p:sp>
      <p:cxnSp>
        <p:nvCxnSpPr>
          <p:cNvPr id="17" name="Straight Connector 16">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A8EDF0-6487-6BF2-5E5B-9012A6C6A708}"/>
              </a:ext>
            </a:extLst>
          </p:cNvPr>
          <p:cNvSpPr>
            <a:spLocks noGrp="1"/>
          </p:cNvSpPr>
          <p:nvPr>
            <p:ph idx="1"/>
          </p:nvPr>
        </p:nvSpPr>
        <p:spPr>
          <a:xfrm>
            <a:off x="4988658" y="1150076"/>
            <a:ext cx="6517543" cy="4557849"/>
          </a:xfrm>
        </p:spPr>
        <p:txBody>
          <a:bodyPr>
            <a:normAutofit/>
          </a:bodyPr>
          <a:lstStyle/>
          <a:p>
            <a:pPr marL="0" indent="0">
              <a:buNone/>
            </a:pPr>
            <a:r>
              <a:rPr lang="en-GB" sz="2400" b="0" i="0">
                <a:effectLst/>
                <a:latin typeface="Open Sans"/>
                <a:ea typeface="Open Sans"/>
                <a:cs typeface="Open Sans"/>
              </a:rPr>
              <a:t>‘Texts are never neutral; they hail us by inviting us to take up the positions they offer. We often do so without recognizing their power to shape our identities’ (Janks, 2019: 561)</a:t>
            </a:r>
            <a:endParaRPr lang="en-US" sz="2400">
              <a:latin typeface="Open Sans"/>
              <a:ea typeface="Open Sans"/>
              <a:cs typeface="Open Sans"/>
            </a:endParaRPr>
          </a:p>
        </p:txBody>
      </p:sp>
    </p:spTree>
    <p:extLst>
      <p:ext uri="{BB962C8B-B14F-4D97-AF65-F5344CB8AC3E}">
        <p14:creationId xmlns:p14="http://schemas.microsoft.com/office/powerpoint/2010/main" val="1064229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DF406-E309-F117-4DA1-9E1DFDC344E0}"/>
              </a:ext>
            </a:extLst>
          </p:cNvPr>
          <p:cNvSpPr>
            <a:spLocks noGrp="1"/>
          </p:cNvSpPr>
          <p:nvPr>
            <p:ph type="title"/>
          </p:nvPr>
        </p:nvSpPr>
        <p:spPr/>
        <p:txBody>
          <a:bodyPr/>
          <a:lstStyle/>
          <a:p>
            <a:r>
              <a:rPr lang="en-GB">
                <a:ea typeface="Calibri Light"/>
                <a:cs typeface="Calibri Light"/>
              </a:rPr>
              <a:t>Methodology: Participatory action-research</a:t>
            </a:r>
            <a:endParaRPr lang="en-GB"/>
          </a:p>
        </p:txBody>
      </p:sp>
      <p:sp>
        <p:nvSpPr>
          <p:cNvPr id="3" name="Content Placeholder 2">
            <a:extLst>
              <a:ext uri="{FF2B5EF4-FFF2-40B4-BE49-F238E27FC236}">
                <a16:creationId xmlns:a16="http://schemas.microsoft.com/office/drawing/2014/main" id="{27AF8A91-F288-2B24-1B1D-E9CDEC619114}"/>
              </a:ext>
            </a:extLst>
          </p:cNvPr>
          <p:cNvSpPr>
            <a:spLocks noGrp="1"/>
          </p:cNvSpPr>
          <p:nvPr>
            <p:ph idx="1"/>
          </p:nvPr>
        </p:nvSpPr>
        <p:spPr/>
        <p:txBody>
          <a:bodyPr vert="horz" lIns="91440" tIns="45720" rIns="91440" bIns="45720" rtlCol="0" anchor="t">
            <a:normAutofit/>
          </a:bodyPr>
          <a:lstStyle/>
          <a:p>
            <a:r>
              <a:rPr lang="en-GB" sz="2000">
                <a:solidFill>
                  <a:schemeClr val="tx1">
                    <a:lumMod val="95000"/>
                    <a:lumOff val="5000"/>
                  </a:schemeClr>
                </a:solidFill>
                <a:latin typeface="Open Sans"/>
                <a:ea typeface="Open Sans"/>
                <a:cs typeface="Open Sans"/>
              </a:rPr>
              <a:t>Participatory action-research project (Chevalier &amp; Buckles, 2019, p. 2; Fine &amp; Torre, 2021): fundamental tenet – what matters is 'to do research 'with' people and not 'on' or 'for' people.</a:t>
            </a:r>
          </a:p>
          <a:p>
            <a:r>
              <a:rPr lang="en-GB" sz="2000">
                <a:solidFill>
                  <a:schemeClr val="tx1">
                    <a:lumMod val="95000"/>
                    <a:lumOff val="5000"/>
                  </a:schemeClr>
                </a:solidFill>
                <a:latin typeface="Open Sans"/>
                <a:ea typeface="Open Sans"/>
                <a:cs typeface="Open Sans"/>
              </a:rPr>
              <a:t>Design of SoW: a democratic partnerships between KS3 pupils, teachers and university-based academic researchers to bring together voices, knowledge and experiences</a:t>
            </a:r>
          </a:p>
          <a:p>
            <a:r>
              <a:rPr lang="en-GB" sz="2000">
                <a:solidFill>
                  <a:schemeClr val="tx1">
                    <a:lumMod val="95000"/>
                    <a:lumOff val="5000"/>
                  </a:schemeClr>
                </a:solidFill>
                <a:latin typeface="Open Sans"/>
                <a:ea typeface="Open Sans"/>
                <a:cs typeface="Open Sans"/>
              </a:rPr>
              <a:t>Collaborative development, testing and evaluation of a set of teaching materials related to geopolitics.</a:t>
            </a:r>
            <a:r>
              <a:rPr lang="en-GB" sz="2000">
                <a:solidFill>
                  <a:srgbClr val="031D39"/>
                </a:solidFill>
                <a:latin typeface="Open Sans"/>
                <a:ea typeface="Open Sans"/>
                <a:cs typeface="Open Sans"/>
              </a:rPr>
              <a:t> </a:t>
            </a:r>
          </a:p>
        </p:txBody>
      </p:sp>
      <p:sp>
        <p:nvSpPr>
          <p:cNvPr id="5" name="TextBox 4">
            <a:extLst>
              <a:ext uri="{FF2B5EF4-FFF2-40B4-BE49-F238E27FC236}">
                <a16:creationId xmlns:a16="http://schemas.microsoft.com/office/drawing/2014/main" id="{C3C86D8F-237D-107C-EF0B-5D5A4869F30F}"/>
              </a:ext>
            </a:extLst>
          </p:cNvPr>
          <p:cNvSpPr txBox="1"/>
          <p:nvPr/>
        </p:nvSpPr>
        <p:spPr>
          <a:xfrm>
            <a:off x="3049030" y="3244334"/>
            <a:ext cx="6098058" cy="369332"/>
          </a:xfrm>
          <a:prstGeom prst="rect">
            <a:avLst/>
          </a:prstGeom>
          <a:noFill/>
        </p:spPr>
        <p:txBody>
          <a:bodyPr wrap="square">
            <a:spAutoFit/>
          </a:bodyPr>
          <a:lstStyle/>
          <a:p>
            <a:r>
              <a:rPr lang="en-US"/>
              <a:t> </a:t>
            </a:r>
          </a:p>
        </p:txBody>
      </p:sp>
    </p:spTree>
    <p:extLst>
      <p:ext uri="{BB962C8B-B14F-4D97-AF65-F5344CB8AC3E}">
        <p14:creationId xmlns:p14="http://schemas.microsoft.com/office/powerpoint/2010/main" val="2540579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AADA-17BA-AD77-4B3A-E868C5DF5E6E}"/>
              </a:ext>
            </a:extLst>
          </p:cNvPr>
          <p:cNvSpPr>
            <a:spLocks noGrp="1"/>
          </p:cNvSpPr>
          <p:nvPr>
            <p:ph type="title"/>
          </p:nvPr>
        </p:nvSpPr>
        <p:spPr/>
        <p:txBody>
          <a:bodyPr>
            <a:normAutofit/>
          </a:bodyPr>
          <a:lstStyle/>
          <a:p>
            <a:r>
              <a:rPr lang="en-GB" sz="3200">
                <a:ea typeface="Calibri Light"/>
                <a:cs typeface="Calibri Light"/>
              </a:rPr>
              <a:t>Development of the Scheme of Work: Global Perspectives</a:t>
            </a:r>
          </a:p>
        </p:txBody>
      </p:sp>
      <p:sp>
        <p:nvSpPr>
          <p:cNvPr id="3" name="Content Placeholder 2">
            <a:extLst>
              <a:ext uri="{FF2B5EF4-FFF2-40B4-BE49-F238E27FC236}">
                <a16:creationId xmlns:a16="http://schemas.microsoft.com/office/drawing/2014/main" id="{F5CA77E8-D4CA-4674-DDE1-DB1AE2AC085F}"/>
              </a:ext>
            </a:extLst>
          </p:cNvPr>
          <p:cNvSpPr>
            <a:spLocks noGrp="1"/>
          </p:cNvSpPr>
          <p:nvPr>
            <p:ph idx="1"/>
          </p:nvPr>
        </p:nvSpPr>
        <p:spPr/>
        <p:txBody>
          <a:bodyPr vert="horz" lIns="91440" tIns="45720" rIns="91440" bIns="45720" rtlCol="0" anchor="t">
            <a:noAutofit/>
          </a:bodyPr>
          <a:lstStyle/>
          <a:p>
            <a:pPr marL="0" indent="0">
              <a:buNone/>
            </a:pPr>
            <a:r>
              <a:rPr lang="en-GB" sz="1600" b="1">
                <a:latin typeface="Open Sans" panose="020B0606030504020204" pitchFamily="34" charset="0"/>
                <a:ea typeface="Open Sans" panose="020B0606030504020204" pitchFamily="34" charset="0"/>
                <a:cs typeface="Open Sans" panose="020B0606030504020204" pitchFamily="34" charset="0"/>
              </a:rPr>
              <a:t>Context of scheme of work (SoW):</a:t>
            </a:r>
          </a:p>
          <a:p>
            <a:r>
              <a:rPr lang="en-GB" sz="1600">
                <a:latin typeface="Open Sans" panose="020B0606030504020204" pitchFamily="34" charset="0"/>
                <a:ea typeface="Open Sans" panose="020B0606030504020204" pitchFamily="34" charset="0"/>
                <a:cs typeface="Open Sans" panose="020B0606030504020204" pitchFamily="34" charset="0"/>
              </a:rPr>
              <a:t>Critical media literacies SoW related to geopolitics.</a:t>
            </a:r>
          </a:p>
          <a:p>
            <a:r>
              <a:rPr lang="en-GB" sz="1600">
                <a:latin typeface="Open Sans" panose="020B0606030504020204" pitchFamily="34" charset="0"/>
                <a:ea typeface="Open Sans" panose="020B0606030504020204" pitchFamily="34" charset="0"/>
                <a:cs typeface="Open Sans" panose="020B0606030504020204" pitchFamily="34" charset="0"/>
              </a:rPr>
              <a:t>Academy secondary school in Middlesbrough. </a:t>
            </a:r>
          </a:p>
          <a:p>
            <a:r>
              <a:rPr lang="en-GB" sz="1600">
                <a:latin typeface="Open Sans" panose="020B0606030504020204" pitchFamily="34" charset="0"/>
                <a:ea typeface="Open Sans" panose="020B0606030504020204" pitchFamily="34" charset="0"/>
                <a:cs typeface="Open Sans" panose="020B0606030504020204" pitchFamily="34" charset="0"/>
              </a:rPr>
              <a:t>Year 9 cohort as part of PSHE programme entitled "Global Perspectives".</a:t>
            </a:r>
          </a:p>
          <a:p>
            <a:r>
              <a:rPr lang="en-GB" sz="1600">
                <a:latin typeface="Open Sans" panose="020B0606030504020204" pitchFamily="34" charset="0"/>
                <a:ea typeface="Open Sans" panose="020B0606030504020204" pitchFamily="34" charset="0"/>
                <a:cs typeface="Open Sans" panose="020B0606030504020204" pitchFamily="34" charset="0"/>
              </a:rPr>
              <a:t>Range of topics: populism, AI, maritime trading, and fossil fuels.</a:t>
            </a:r>
          </a:p>
          <a:p>
            <a:pPr marL="0" indent="0">
              <a:buNone/>
            </a:pPr>
            <a:r>
              <a:rPr lang="en-GB" sz="1600" b="1">
                <a:latin typeface="Open Sans" panose="020B0606030504020204" pitchFamily="34" charset="0"/>
                <a:ea typeface="Open Sans" panose="020B0606030504020204" pitchFamily="34" charset="0"/>
                <a:cs typeface="Open Sans" panose="020B0606030504020204" pitchFamily="34" charset="0"/>
              </a:rPr>
              <a:t>Rationale for development of SoW:</a:t>
            </a:r>
          </a:p>
          <a:p>
            <a:r>
              <a:rPr lang="en-GB" sz="1600">
                <a:latin typeface="Open Sans" panose="020B0606030504020204" pitchFamily="34" charset="0"/>
                <a:ea typeface="Open Sans" panose="020B0606030504020204" pitchFamily="34" charset="0"/>
                <a:cs typeface="Open Sans" panose="020B0606030504020204" pitchFamily="34" charset="0"/>
              </a:rPr>
              <a:t>Concerns about young people's exposure to media mis- and disinformation and the need for young people to be taught critical media skills (Halliday, 2017; Siddique, 2017).</a:t>
            </a:r>
          </a:p>
          <a:p>
            <a:r>
              <a:rPr lang="en-GB" sz="1600">
                <a:latin typeface="Open Sans" panose="020B0606030504020204" pitchFamily="34" charset="0"/>
                <a:ea typeface="Open Sans" panose="020B0606030504020204" pitchFamily="34" charset="0"/>
                <a:cs typeface="Open Sans" panose="020B0606030504020204" pitchFamily="34" charset="0"/>
              </a:rPr>
              <a:t>To enable young people to contribute and discern reputable and reliable information, recognise and decode hidden ideological biases and agendas, and to critically evaluate information and the way it is constructed and circulated.</a:t>
            </a:r>
          </a:p>
          <a:p>
            <a:r>
              <a:rPr lang="en-GB" sz="1600">
                <a:latin typeface="Open Sans" panose="020B0606030504020204" pitchFamily="34" charset="0"/>
                <a:ea typeface="Open Sans" panose="020B0606030504020204" pitchFamily="34" charset="0"/>
                <a:cs typeface="Open Sans" panose="020B0606030504020204" pitchFamily="34" charset="0"/>
              </a:rPr>
              <a:t>The need for democratic pedagogy: 'teachers sharing power with students as they join together in the process of unveiling myths and challenging hegemony' (Kellner &amp; Share, 2005, p. 373).</a:t>
            </a:r>
          </a:p>
        </p:txBody>
      </p:sp>
    </p:spTree>
    <p:extLst>
      <p:ext uri="{BB962C8B-B14F-4D97-AF65-F5344CB8AC3E}">
        <p14:creationId xmlns:p14="http://schemas.microsoft.com/office/powerpoint/2010/main" val="1771541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283CB985BCEF489A654FCE3531657F" ma:contentTypeVersion="14" ma:contentTypeDescription="Create a new document." ma:contentTypeScope="" ma:versionID="3352a5881bea62654ee53248523215cc">
  <xsd:schema xmlns:xsd="http://www.w3.org/2001/XMLSchema" xmlns:xs="http://www.w3.org/2001/XMLSchema" xmlns:p="http://schemas.microsoft.com/office/2006/metadata/properties" xmlns:ns2="dafeb0ad-13d5-4e0d-8144-31148812dcc0" xmlns:ns3="a8fa98bc-f420-44dd-88e1-8912e31aef73" targetNamespace="http://schemas.microsoft.com/office/2006/metadata/properties" ma:root="true" ma:fieldsID="d9517468fb724f684e8a4adeeefd88f7" ns2:_="" ns3:_="">
    <xsd:import namespace="dafeb0ad-13d5-4e0d-8144-31148812dcc0"/>
    <xsd:import namespace="a8fa98bc-f420-44dd-88e1-8912e31aef7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feb0ad-13d5-4e0d-8144-31148812dc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bb1a67c-477c-4f54-866d-e73c7b3fe04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fa98bc-f420-44dd-88e1-8912e31aef7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4ad59e7-3e5d-4c4b-bb6b-41a85f94a9dc}" ma:internalName="TaxCatchAll" ma:showField="CatchAllData" ma:web="a8fa98bc-f420-44dd-88e1-8912e31aef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afeb0ad-13d5-4e0d-8144-31148812dcc0">
      <Terms xmlns="http://schemas.microsoft.com/office/infopath/2007/PartnerControls"/>
    </lcf76f155ced4ddcb4097134ff3c332f>
    <TaxCatchAll xmlns="a8fa98bc-f420-44dd-88e1-8912e31aef73" xsi:nil="true"/>
  </documentManagement>
</p:properties>
</file>

<file path=customXml/itemProps1.xml><?xml version="1.0" encoding="utf-8"?>
<ds:datastoreItem xmlns:ds="http://schemas.openxmlformats.org/officeDocument/2006/customXml" ds:itemID="{A80A4BC2-F158-4ADA-B7F2-EEDFDC2CD712}">
  <ds:schemaRefs>
    <ds:schemaRef ds:uri="a8fa98bc-f420-44dd-88e1-8912e31aef73"/>
    <ds:schemaRef ds:uri="dafeb0ad-13d5-4e0d-8144-31148812dc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6F56C63-BFB4-44E6-A8D7-5FE19D7DA7EA}">
  <ds:schemaRefs>
    <ds:schemaRef ds:uri="http://schemas.microsoft.com/sharepoint/v3/contenttype/forms"/>
  </ds:schemaRefs>
</ds:datastoreItem>
</file>

<file path=customXml/itemProps3.xml><?xml version="1.0" encoding="utf-8"?>
<ds:datastoreItem xmlns:ds="http://schemas.openxmlformats.org/officeDocument/2006/customXml" ds:itemID="{61E082C9-CB9C-4BF5-82AB-2D2B1D640CDF}">
  <ds:schemaRefs>
    <ds:schemaRef ds:uri="90f27e43-3203-42e9-829b-f4ca2ad024ef"/>
    <ds:schemaRef ds:uri="a8fa98bc-f420-44dd-88e1-8912e31aef73"/>
    <ds:schemaRef ds:uri="dafeb0ad-13d5-4e0d-8144-31148812dc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{8F586F17-4A7F-B345-85CA-1275DEA6EFBB}tf10001058</Template>
  <Application>Microsoft Office PowerPoint</Application>
  <PresentationFormat>Widescreen</PresentationFormat>
  <Slides>26</Slides>
  <Notes>15</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Celestial</vt:lpstr>
      <vt:lpstr>Media Mindfulness: Evaluating a critical media literacy scheme of work with KS3 pupils </vt:lpstr>
      <vt:lpstr>Why critical literacies?</vt:lpstr>
      <vt:lpstr>Literacy and Critical Literacy</vt:lpstr>
      <vt:lpstr>The four resources model</vt:lpstr>
      <vt:lpstr>Critical literacies as an educational right against cultural exclusion and marginalization</vt:lpstr>
      <vt:lpstr>Critical literacies as affirmative social transformation</vt:lpstr>
      <vt:lpstr>Shaping identity</vt:lpstr>
      <vt:lpstr>Methodology: Participatory action-research</vt:lpstr>
      <vt:lpstr>Development of the Scheme of Work: Global Perspectives</vt:lpstr>
      <vt:lpstr>Considerations in the co-creation of the SoW</vt:lpstr>
      <vt:lpstr>Agents of change </vt:lpstr>
      <vt:lpstr>Data collection and analysis</vt:lpstr>
      <vt:lpstr>Which subjects in your Year 9 curriculum provide opportunities for you to think critically? </vt:lpstr>
      <vt:lpstr>Predominant themes for qualitative analysis of open questions</vt:lpstr>
      <vt:lpstr>Levels of pupils’ perceived challenge of the scheme was linked to their prior knowledge, including learning from the wider secondary curriculum.</vt:lpstr>
      <vt:lpstr>2. Pupils perceived the value of the SOW in relation to the relevance of topics to their own future lives, including work related skills.</vt:lpstr>
      <vt:lpstr>3. Pupils perceived the relevance of learning in relation to their own geographical locale.</vt:lpstr>
      <vt:lpstr>4. The SoW appeared to develop instrumental learning which was valued by the pupils, with critical media literacy skills also developed but to a lesser extent.</vt:lpstr>
      <vt:lpstr>5. Teachers had a central role in developing a classroom environment which facilitates ‘democratic pedagogy’ in which pupils feel they have opportunities to express their views and feelings.</vt:lpstr>
      <vt:lpstr>6. Expression of views and feelings are linked to the social needs of peer groups rather than to development of critical media literacy skills</vt:lpstr>
      <vt:lpstr>Next steps …</vt:lpstr>
      <vt:lpstr>Final thoughts…</vt:lpstr>
      <vt:lpstr>Questions </vt:lpstr>
      <vt:lpstr>Contact us</vt:lpstr>
      <vt:lpstr>References</vt:lpstr>
      <vt:lpstr>References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literacies</dc:title>
  <dc:creator>Matthew Clarke</dc:creator>
  <cp:revision>1</cp:revision>
  <dcterms:created xsi:type="dcterms:W3CDTF">2020-02-28T11:30:42Z</dcterms:created>
  <dcterms:modified xsi:type="dcterms:W3CDTF">2025-09-05T12:57:48Z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0x010100E0283CB985BCEF489A654FCE3531657F</vt:lpwstr>
  </property>
  <property fmtid="{D5CDD505-2E9C-101B-9397-08002B2CF9AE}" pid="3" name="MediaServiceImageTags">
    <vt:lpwstr/>
  </property>
</Properties>
</file>