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2" r:id="rId5"/>
    <p:sldId id="259" r:id="rId6"/>
    <p:sldId id="260" r:id="rId7"/>
    <p:sldId id="273" r:id="rId8"/>
    <p:sldId id="261" r:id="rId9"/>
    <p:sldId id="262" r:id="rId10"/>
    <p:sldId id="274" r:id="rId11"/>
    <p:sldId id="275" r:id="rId12"/>
    <p:sldId id="263" r:id="rId13"/>
    <p:sldId id="276" r:id="rId14"/>
    <p:sldId id="277" r:id="rId15"/>
    <p:sldId id="284" r:id="rId16"/>
    <p:sldId id="266" r:id="rId17"/>
    <p:sldId id="267" r:id="rId18"/>
    <p:sldId id="278" r:id="rId19"/>
    <p:sldId id="280" r:id="rId20"/>
    <p:sldId id="279" r:id="rId21"/>
    <p:sldId id="281" r:id="rId22"/>
    <p:sldId id="282" r:id="rId23"/>
    <p:sldId id="270" r:id="rId24"/>
    <p:sldId id="283" r:id="rId25"/>
    <p:sldId id="271" r:id="rId26"/>
  </p:sldIdLst>
  <p:sldSz cx="18288000" cy="10287000"/>
  <p:notesSz cx="6858000" cy="9144000"/>
  <p:embeddedFontLst>
    <p:embeddedFont>
      <p:font typeface="Arimo" panose="020B0604020202020204" charset="0"/>
      <p:regular r:id="rId27"/>
    </p:embeddedFont>
    <p:embeddedFont>
      <p:font typeface="Arimo Bold" panose="020B0604020202020204"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youtu.be/teHcSmXVRPg"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youtu.be/3qgdn4RWki0"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youtu.be/X5T858tE4bU"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Freeform 15"/>
          <p:cNvSpPr/>
          <p:nvPr/>
        </p:nvSpPr>
        <p:spPr>
          <a:xfrm>
            <a:off x="2060386" y="3385684"/>
            <a:ext cx="3147380" cy="1967112"/>
          </a:xfrm>
          <a:custGeom>
            <a:avLst/>
            <a:gdLst/>
            <a:ahLst/>
            <a:cxnLst/>
            <a:rect l="l" t="t" r="r" b="b"/>
            <a:pathLst>
              <a:path w="3147380" h="1967112">
                <a:moveTo>
                  <a:pt x="0" y="0"/>
                </a:moveTo>
                <a:lnTo>
                  <a:pt x="3147380" y="0"/>
                </a:lnTo>
                <a:lnTo>
                  <a:pt x="3147380" y="1967112"/>
                </a:lnTo>
                <a:lnTo>
                  <a:pt x="0" y="1967112"/>
                </a:lnTo>
                <a:lnTo>
                  <a:pt x="0" y="0"/>
                </a:lnTo>
                <a:close/>
              </a:path>
            </a:pathLst>
          </a:custGeom>
          <a:blipFill>
            <a:blip r:embed="rId4"/>
            <a:stretch>
              <a:fillRect/>
            </a:stretch>
          </a:blipFill>
        </p:spPr>
      </p:sp>
      <p:sp>
        <p:nvSpPr>
          <p:cNvPr id="16" name="Freeform 16"/>
          <p:cNvSpPr/>
          <p:nvPr/>
        </p:nvSpPr>
        <p:spPr>
          <a:xfrm>
            <a:off x="3778264" y="5879841"/>
            <a:ext cx="2200235" cy="2200235"/>
          </a:xfrm>
          <a:custGeom>
            <a:avLst/>
            <a:gdLst/>
            <a:ahLst/>
            <a:cxnLst/>
            <a:rect l="l" t="t" r="r" b="b"/>
            <a:pathLst>
              <a:path w="2200235" h="2200235">
                <a:moveTo>
                  <a:pt x="0" y="0"/>
                </a:moveTo>
                <a:lnTo>
                  <a:pt x="2200235" y="0"/>
                </a:lnTo>
                <a:lnTo>
                  <a:pt x="2200235" y="2200235"/>
                </a:lnTo>
                <a:lnTo>
                  <a:pt x="0" y="2200235"/>
                </a:lnTo>
                <a:lnTo>
                  <a:pt x="0" y="0"/>
                </a:lnTo>
                <a:close/>
              </a:path>
            </a:pathLst>
          </a:custGeom>
          <a:blipFill>
            <a:blip r:embed="rId5"/>
            <a:stretch>
              <a:fillRect/>
            </a:stretch>
          </a:blipFill>
        </p:spPr>
      </p:sp>
      <p:sp>
        <p:nvSpPr>
          <p:cNvPr id="17" name="TextBox 17"/>
          <p:cNvSpPr txBox="1"/>
          <p:nvPr/>
        </p:nvSpPr>
        <p:spPr>
          <a:xfrm>
            <a:off x="4875470" y="3967719"/>
            <a:ext cx="9833911" cy="682585"/>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Arimo"/>
                <a:ea typeface="Arimo"/>
                <a:cs typeface="Arimo"/>
                <a:sym typeface="Arimo"/>
              </a:rPr>
              <a:t>Dr Gary Shepherd (York St John University)</a:t>
            </a:r>
          </a:p>
        </p:txBody>
      </p:sp>
      <p:sp>
        <p:nvSpPr>
          <p:cNvPr id="18" name="TextBox 18"/>
          <p:cNvSpPr txBox="1"/>
          <p:nvPr/>
        </p:nvSpPr>
        <p:spPr>
          <a:xfrm>
            <a:off x="6286128" y="828675"/>
            <a:ext cx="5715744" cy="1408031"/>
          </a:xfrm>
          <a:prstGeom prst="rect">
            <a:avLst/>
          </a:prstGeom>
        </p:spPr>
        <p:txBody>
          <a:bodyPr lIns="0" tIns="0" rIns="0" bIns="0" rtlCol="0" anchor="t">
            <a:spAutoFit/>
          </a:bodyPr>
          <a:lstStyle/>
          <a:p>
            <a:pPr algn="ctr">
              <a:lnSpc>
                <a:spcPts val="11116"/>
              </a:lnSpc>
              <a:spcBef>
                <a:spcPct val="0"/>
              </a:spcBef>
            </a:pPr>
            <a:r>
              <a:rPr lang="en-US" sz="7940" b="1">
                <a:solidFill>
                  <a:srgbClr val="000000"/>
                </a:solidFill>
                <a:latin typeface="Arimo Bold"/>
                <a:ea typeface="Arimo Bold"/>
                <a:cs typeface="Arimo Bold"/>
                <a:sym typeface="Arimo Bold"/>
              </a:rPr>
              <a:t>Symposium</a:t>
            </a:r>
          </a:p>
        </p:txBody>
      </p:sp>
      <p:sp>
        <p:nvSpPr>
          <p:cNvPr id="19" name="TextBox 19"/>
          <p:cNvSpPr txBox="1"/>
          <p:nvPr/>
        </p:nvSpPr>
        <p:spPr>
          <a:xfrm>
            <a:off x="6285048" y="6571748"/>
            <a:ext cx="7751926" cy="693621"/>
          </a:xfrm>
          <a:prstGeom prst="rect">
            <a:avLst/>
          </a:prstGeom>
        </p:spPr>
        <p:txBody>
          <a:bodyPr lIns="0" tIns="0" rIns="0" bIns="0" rtlCol="0" anchor="t">
            <a:spAutoFit/>
          </a:bodyPr>
          <a:lstStyle/>
          <a:p>
            <a:pPr algn="ctr">
              <a:lnSpc>
                <a:spcPts val="5584"/>
              </a:lnSpc>
              <a:spcBef>
                <a:spcPct val="0"/>
              </a:spcBef>
            </a:pPr>
            <a:r>
              <a:rPr lang="en-US" sz="3989">
                <a:solidFill>
                  <a:srgbClr val="000000"/>
                </a:solidFill>
                <a:latin typeface="Arimo"/>
                <a:ea typeface="Arimo"/>
                <a:cs typeface="Arimo"/>
                <a:sym typeface="Arimo"/>
              </a:rPr>
              <a:t>Sam Watling (Menfulness Trustee)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Content Placeholder 2">
            <a:extLst>
              <a:ext uri="{FF2B5EF4-FFF2-40B4-BE49-F238E27FC236}">
                <a16:creationId xmlns:a16="http://schemas.microsoft.com/office/drawing/2014/main" id="{99581713-16AA-4A54-AE25-896BD902C9F3}"/>
              </a:ext>
            </a:extLst>
          </p:cNvPr>
          <p:cNvSpPr txBox="1">
            <a:spLocks/>
          </p:cNvSpPr>
          <p:nvPr/>
        </p:nvSpPr>
        <p:spPr>
          <a:xfrm>
            <a:off x="1997438" y="1766803"/>
            <a:ext cx="118110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dirty="0"/>
              <a:t>Men account for approximately three-quarters of all suicides, with suicide being the fourth leading cause of death among males aged 15–29 years.</a:t>
            </a:r>
          </a:p>
          <a:p>
            <a:r>
              <a:rPr lang="en-GB" sz="3600" dirty="0"/>
              <a:t>Although women attempt suicide more often, men are twice as likely to die by suicide worldwide.</a:t>
            </a:r>
          </a:p>
          <a:p>
            <a:r>
              <a:rPr lang="en-GB" sz="3600" dirty="0"/>
              <a:t>Depression and suicide are closely linked, yet men are less likely than women to be diagnosed with depression due to under-recognition and gender-insensitive screening tools.</a:t>
            </a:r>
          </a:p>
          <a:p>
            <a:r>
              <a:rPr lang="en-GB" sz="3600" dirty="0"/>
              <a:t>Male depression often presents through externalising behaviours such as anger, irritability, substance misuse, risk-taking, and overworking rather than emotional expression.</a:t>
            </a:r>
          </a:p>
        </p:txBody>
      </p:sp>
      <p:sp>
        <p:nvSpPr>
          <p:cNvPr id="16" name="TextBox 16">
            <a:extLst>
              <a:ext uri="{FF2B5EF4-FFF2-40B4-BE49-F238E27FC236}">
                <a16:creationId xmlns:a16="http://schemas.microsoft.com/office/drawing/2014/main" id="{5B137E39-2770-4F72-92DF-A6698BFA18DC}"/>
              </a:ext>
            </a:extLst>
          </p:cNvPr>
          <p:cNvSpPr txBox="1"/>
          <p:nvPr/>
        </p:nvSpPr>
        <p:spPr>
          <a:xfrm>
            <a:off x="1157507" y="328176"/>
            <a:ext cx="4997773" cy="948465"/>
          </a:xfrm>
          <a:prstGeom prst="rect">
            <a:avLst/>
          </a:prstGeom>
        </p:spPr>
        <p:txBody>
          <a:bodyPr lIns="0" tIns="0" rIns="0" bIns="0" rtlCol="0" anchor="t">
            <a:spAutoFit/>
          </a:bodyPr>
          <a:lstStyle/>
          <a:p>
            <a:pPr algn="ctr">
              <a:lnSpc>
                <a:spcPts val="8125"/>
              </a:lnSpc>
              <a:spcBef>
                <a:spcPct val="0"/>
              </a:spcBef>
            </a:pPr>
            <a:r>
              <a:rPr lang="en-US" sz="5804" dirty="0">
                <a:solidFill>
                  <a:srgbClr val="000000"/>
                </a:solidFill>
                <a:latin typeface="Arimo"/>
                <a:ea typeface="Arimo"/>
                <a:cs typeface="Arimo"/>
                <a:sym typeface="Arimo"/>
              </a:rPr>
              <a:t>Introduction</a:t>
            </a:r>
          </a:p>
        </p:txBody>
      </p:sp>
    </p:spTree>
    <p:extLst>
      <p:ext uri="{BB962C8B-B14F-4D97-AF65-F5344CB8AC3E}">
        <p14:creationId xmlns:p14="http://schemas.microsoft.com/office/powerpoint/2010/main" val="148940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Content Placeholder 2">
            <a:extLst>
              <a:ext uri="{FF2B5EF4-FFF2-40B4-BE49-F238E27FC236}">
                <a16:creationId xmlns:a16="http://schemas.microsoft.com/office/drawing/2014/main" id="{99581713-16AA-4A54-AE25-896BD902C9F3}"/>
              </a:ext>
            </a:extLst>
          </p:cNvPr>
          <p:cNvSpPr txBox="1">
            <a:spLocks/>
          </p:cNvSpPr>
          <p:nvPr/>
        </p:nvSpPr>
        <p:spPr>
          <a:xfrm>
            <a:off x="2162848" y="1424424"/>
            <a:ext cx="13271462"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dirty="0"/>
              <a:t>Traditional masculine socialisation discourages vulnerability, emotional disclosure, and help-seeking, increasing stigma around accessing psychological support.</a:t>
            </a:r>
          </a:p>
          <a:p>
            <a:r>
              <a:rPr lang="en-GB" sz="3600" dirty="0"/>
              <a:t>Community-based male-centred networks and gender-sensitive services can improve men’s willingness to engage with mental health support.</a:t>
            </a:r>
          </a:p>
          <a:p>
            <a:r>
              <a:rPr lang="en-GB" sz="3600" dirty="0"/>
              <a:t>Strength-based approaches encourage positive aspects of masculinity, such as teamwork, responsibility, practical action, and supportive male relationships.</a:t>
            </a:r>
          </a:p>
          <a:p>
            <a:r>
              <a:rPr lang="en-GB" sz="3600" dirty="0"/>
              <a:t>Mental health podcasts are an accessible, low-cost way to improve mental health literacy, reduce stigma, and provide support for men who may not engage with traditional services.</a:t>
            </a:r>
          </a:p>
        </p:txBody>
      </p:sp>
      <p:sp>
        <p:nvSpPr>
          <p:cNvPr id="16" name="TextBox 16">
            <a:extLst>
              <a:ext uri="{FF2B5EF4-FFF2-40B4-BE49-F238E27FC236}">
                <a16:creationId xmlns:a16="http://schemas.microsoft.com/office/drawing/2014/main" id="{5B137E39-2770-4F72-92DF-A6698BFA18DC}"/>
              </a:ext>
            </a:extLst>
          </p:cNvPr>
          <p:cNvSpPr txBox="1"/>
          <p:nvPr/>
        </p:nvSpPr>
        <p:spPr>
          <a:xfrm>
            <a:off x="1157507" y="328176"/>
            <a:ext cx="4997773" cy="948465"/>
          </a:xfrm>
          <a:prstGeom prst="rect">
            <a:avLst/>
          </a:prstGeom>
        </p:spPr>
        <p:txBody>
          <a:bodyPr lIns="0" tIns="0" rIns="0" bIns="0" rtlCol="0" anchor="t">
            <a:spAutoFit/>
          </a:bodyPr>
          <a:lstStyle/>
          <a:p>
            <a:pPr algn="ctr">
              <a:lnSpc>
                <a:spcPts val="8125"/>
              </a:lnSpc>
              <a:spcBef>
                <a:spcPct val="0"/>
              </a:spcBef>
            </a:pPr>
            <a:r>
              <a:rPr lang="en-US" sz="5804" dirty="0">
                <a:solidFill>
                  <a:srgbClr val="000000"/>
                </a:solidFill>
                <a:latin typeface="Arimo"/>
                <a:ea typeface="Arimo"/>
                <a:cs typeface="Arimo"/>
                <a:sym typeface="Arimo"/>
              </a:rPr>
              <a:t>Introduction</a:t>
            </a:r>
          </a:p>
        </p:txBody>
      </p:sp>
    </p:spTree>
    <p:extLst>
      <p:ext uri="{BB962C8B-B14F-4D97-AF65-F5344CB8AC3E}">
        <p14:creationId xmlns:p14="http://schemas.microsoft.com/office/powerpoint/2010/main" val="20264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3"/>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4"/>
            <a:stretch>
              <a:fillRect/>
            </a:stretch>
          </a:blipFill>
        </p:spPr>
      </p:sp>
      <p:pic>
        <p:nvPicPr>
          <p:cNvPr id="15" name="Picture 15"/>
          <p:cNvPicPr>
            <a:picLocks noChangeAspect="1"/>
          </p:cNvPicPr>
          <p:nvPr>
            <a:videoFile r:link="rId1"/>
          </p:nvPr>
        </p:nvPicPr>
        <p:blipFill>
          <a:blip r:embed="rId5"/>
          <a:stretch>
            <a:fillRect/>
          </a:stretch>
        </p:blipFill>
        <p:spPr>
          <a:xfrm>
            <a:off x="2577826" y="1899366"/>
            <a:ext cx="13150270" cy="7391252"/>
          </a:xfrm>
          <a:prstGeom prst="rect">
            <a:avLst/>
          </a:prstGeom>
        </p:spPr>
      </p:pic>
      <p:sp>
        <p:nvSpPr>
          <p:cNvPr id="16" name="TextBox 16"/>
          <p:cNvSpPr txBox="1"/>
          <p:nvPr/>
        </p:nvSpPr>
        <p:spPr>
          <a:xfrm>
            <a:off x="6680377" y="407202"/>
            <a:ext cx="4927246" cy="1100122"/>
          </a:xfrm>
          <a:prstGeom prst="rect">
            <a:avLst/>
          </a:prstGeom>
        </p:spPr>
        <p:txBody>
          <a:bodyPr lIns="0" tIns="0" rIns="0" bIns="0" rtlCol="0" anchor="t">
            <a:spAutoFit/>
          </a:bodyPr>
          <a:lstStyle/>
          <a:p>
            <a:pPr algn="ctr">
              <a:lnSpc>
                <a:spcPts val="8885"/>
              </a:lnSpc>
              <a:spcBef>
                <a:spcPct val="0"/>
              </a:spcBef>
            </a:pPr>
            <a:r>
              <a:rPr lang="en-US" sz="6346">
                <a:solidFill>
                  <a:srgbClr val="000000"/>
                </a:solidFill>
                <a:latin typeface="Arimo"/>
                <a:ea typeface="Arimo"/>
                <a:cs typeface="Arimo"/>
                <a:sym typeface="Arimo"/>
              </a:rPr>
              <a:t>Podcast Clips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7980" y="-8288"/>
            <a:ext cx="6324600" cy="1405256"/>
          </a:xfrm>
          <a:prstGeom prst="rect">
            <a:avLst/>
          </a:prstGeom>
        </p:spPr>
        <p:txBody>
          <a:bodyPr wrap="square" lIns="0" tIns="0" rIns="0" bIns="0" rtlCol="0" anchor="t">
            <a:spAutoFit/>
          </a:bodyPr>
          <a:lstStyle/>
          <a:p>
            <a:pPr algn="ctr">
              <a:lnSpc>
                <a:spcPts val="12045"/>
              </a:lnSpc>
              <a:spcBef>
                <a:spcPct val="0"/>
              </a:spcBef>
            </a:pPr>
            <a:r>
              <a:rPr lang="en-US" sz="8603" dirty="0">
                <a:solidFill>
                  <a:srgbClr val="000000"/>
                </a:solidFill>
                <a:latin typeface="Arimo"/>
                <a:ea typeface="Arimo"/>
                <a:cs typeface="Arimo"/>
                <a:sym typeface="Arimo"/>
              </a:rPr>
              <a:t>Findings</a:t>
            </a:r>
          </a:p>
        </p:txBody>
      </p:sp>
      <p:sp>
        <p:nvSpPr>
          <p:cNvPr id="17" name="Content Placeholder 2">
            <a:extLst>
              <a:ext uri="{FF2B5EF4-FFF2-40B4-BE49-F238E27FC236}">
                <a16:creationId xmlns:a16="http://schemas.microsoft.com/office/drawing/2014/main" id="{156CD619-AD83-4B0F-BA4E-122692C87D94}"/>
              </a:ext>
            </a:extLst>
          </p:cNvPr>
          <p:cNvSpPr txBox="1">
            <a:spLocks/>
          </p:cNvSpPr>
          <p:nvPr/>
        </p:nvSpPr>
        <p:spPr>
          <a:xfrm>
            <a:off x="1651155" y="2324100"/>
            <a:ext cx="134874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The study explored what men gain from listening to men’s mental health podcasts and identified five key themes: shared experiences, intimacy, reduced isolation, help-seeking, and positive masculinity.</a:t>
            </a:r>
          </a:p>
          <a:p>
            <a:endParaRPr lang="en-GB" dirty="0"/>
          </a:p>
          <a:p>
            <a:r>
              <a:rPr lang="en-GB" dirty="0"/>
              <a:t>Hearing other men discuss lived experiences and “taboo” topics helped listeners normalise their own struggles and feel less alone.</a:t>
            </a:r>
          </a:p>
          <a:p>
            <a:r>
              <a:rPr lang="en-GB" dirty="0"/>
              <a:t>Podcasts increased confidence in social interaction, helping some men with anxiety feel more comfortable connecting with others in support groups.</a:t>
            </a:r>
          </a:p>
          <a:p>
            <a:r>
              <a:rPr lang="en-GB" dirty="0"/>
              <a:t>Listening to personal stories created deeper emotional understanding and intimacy between men, even before meeting face-to-face.</a:t>
            </a:r>
          </a:p>
        </p:txBody>
      </p:sp>
    </p:spTree>
    <p:extLst>
      <p:ext uri="{BB962C8B-B14F-4D97-AF65-F5344CB8AC3E}">
        <p14:creationId xmlns:p14="http://schemas.microsoft.com/office/powerpoint/2010/main" val="25746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500"/>
                                        <p:tgtEl>
                                          <p:spTgt spid="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fade">
                                      <p:cBhvr>
                                        <p:cTn id="1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7980" y="-8288"/>
            <a:ext cx="6324600" cy="1405256"/>
          </a:xfrm>
          <a:prstGeom prst="rect">
            <a:avLst/>
          </a:prstGeom>
        </p:spPr>
        <p:txBody>
          <a:bodyPr wrap="square" lIns="0" tIns="0" rIns="0" bIns="0" rtlCol="0" anchor="t">
            <a:spAutoFit/>
          </a:bodyPr>
          <a:lstStyle/>
          <a:p>
            <a:pPr algn="ctr">
              <a:lnSpc>
                <a:spcPts val="12045"/>
              </a:lnSpc>
              <a:spcBef>
                <a:spcPct val="0"/>
              </a:spcBef>
            </a:pPr>
            <a:r>
              <a:rPr lang="en-US" sz="8603" dirty="0">
                <a:solidFill>
                  <a:srgbClr val="000000"/>
                </a:solidFill>
                <a:latin typeface="Arimo"/>
                <a:ea typeface="Arimo"/>
                <a:cs typeface="Arimo"/>
                <a:sym typeface="Arimo"/>
              </a:rPr>
              <a:t>Findings</a:t>
            </a:r>
          </a:p>
        </p:txBody>
      </p:sp>
      <p:sp>
        <p:nvSpPr>
          <p:cNvPr id="17" name="Content Placeholder 2">
            <a:extLst>
              <a:ext uri="{FF2B5EF4-FFF2-40B4-BE49-F238E27FC236}">
                <a16:creationId xmlns:a16="http://schemas.microsoft.com/office/drawing/2014/main" id="{156CD619-AD83-4B0F-BA4E-122692C87D94}"/>
              </a:ext>
            </a:extLst>
          </p:cNvPr>
          <p:cNvSpPr txBox="1">
            <a:spLocks/>
          </p:cNvSpPr>
          <p:nvPr/>
        </p:nvSpPr>
        <p:spPr>
          <a:xfrm>
            <a:off x="1552722" y="2705100"/>
            <a:ext cx="1417865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Podcasts helped combat male isolation by fostering a sense of belonging, community, and mutual support among listeners.</a:t>
            </a:r>
          </a:p>
          <a:p>
            <a:r>
              <a:rPr lang="en-GB" dirty="0"/>
              <a:t>Many participants viewed podcasts as an accessible first step toward seeking help, reducing fear and uncertainty about engaging with mental health services.</a:t>
            </a:r>
          </a:p>
          <a:p>
            <a:r>
              <a:rPr lang="en-GB" dirty="0"/>
              <a:t>Podcast episodes encouraged men to adopt healthier coping strategies, become more open-minded about mental health, and explore additional forms of support.</a:t>
            </a:r>
          </a:p>
          <a:p>
            <a:r>
              <a:rPr lang="en-GB" dirty="0"/>
              <a:t>The podcasts promoted positive masculinity by encouraging empathy, kindness, emotional openness, vulnerability, and less judgement toward others.</a:t>
            </a:r>
          </a:p>
        </p:txBody>
      </p:sp>
    </p:spTree>
    <p:extLst>
      <p:ext uri="{BB962C8B-B14F-4D97-AF65-F5344CB8AC3E}">
        <p14:creationId xmlns:p14="http://schemas.microsoft.com/office/powerpoint/2010/main" val="9100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7980" y="-8288"/>
            <a:ext cx="6324600" cy="1405256"/>
          </a:xfrm>
          <a:prstGeom prst="rect">
            <a:avLst/>
          </a:prstGeom>
        </p:spPr>
        <p:txBody>
          <a:bodyPr wrap="square" lIns="0" tIns="0" rIns="0" bIns="0" rtlCol="0" anchor="t">
            <a:spAutoFit/>
          </a:bodyPr>
          <a:lstStyle/>
          <a:p>
            <a:pPr algn="ctr">
              <a:lnSpc>
                <a:spcPts val="12045"/>
              </a:lnSpc>
              <a:spcBef>
                <a:spcPct val="0"/>
              </a:spcBef>
            </a:pPr>
            <a:r>
              <a:rPr lang="en-US" sz="8603" dirty="0">
                <a:solidFill>
                  <a:srgbClr val="000000"/>
                </a:solidFill>
                <a:latin typeface="Arimo"/>
                <a:ea typeface="Arimo"/>
                <a:cs typeface="Arimo"/>
                <a:sym typeface="Arimo"/>
              </a:rPr>
              <a:t>Quotations</a:t>
            </a:r>
          </a:p>
        </p:txBody>
      </p:sp>
      <p:sp>
        <p:nvSpPr>
          <p:cNvPr id="17" name="Content Placeholder 2">
            <a:extLst>
              <a:ext uri="{FF2B5EF4-FFF2-40B4-BE49-F238E27FC236}">
                <a16:creationId xmlns:a16="http://schemas.microsoft.com/office/drawing/2014/main" id="{156CD619-AD83-4B0F-BA4E-122692C87D94}"/>
              </a:ext>
            </a:extLst>
          </p:cNvPr>
          <p:cNvSpPr txBox="1">
            <a:spLocks/>
          </p:cNvSpPr>
          <p:nvPr/>
        </p:nvSpPr>
        <p:spPr>
          <a:xfrm>
            <a:off x="1594213" y="1527079"/>
            <a:ext cx="1417865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i="1" dirty="0"/>
              <a:t>“I do struggle with my mental health at times, and I think that listening to the show, like I said, it helps me feel that I'm not alone in facing that and that you know I'm with part of a broader group of people who are trying to speak about it”.</a:t>
            </a:r>
          </a:p>
          <a:p>
            <a:endParaRPr lang="en-GB" dirty="0"/>
          </a:p>
          <a:p>
            <a:r>
              <a:rPr lang="en-GB" i="1" dirty="0"/>
              <a:t>“Do you know if I'd have... if we turned the clocks back to last year when I had my nervous breakdown… and I turned the clocks back with the knowledge I have now - I'd have spoken up; I'd have let people know, I wouldn't have just been suffering in silence.”</a:t>
            </a:r>
          </a:p>
          <a:p>
            <a:endParaRPr lang="en-GB" i="1" dirty="0"/>
          </a:p>
          <a:p>
            <a:r>
              <a:rPr lang="en-GB" i="1" dirty="0"/>
              <a:t>“When you are sitting there listening to people tell their stories about how they've dealt with certain things, it certainly makes it an awful lot easier to understand, because there's other people that are going through it and these people have actually put their thoughts out there for everybody to listen to.”</a:t>
            </a:r>
          </a:p>
        </p:txBody>
      </p:sp>
    </p:spTree>
    <p:extLst>
      <p:ext uri="{BB962C8B-B14F-4D97-AF65-F5344CB8AC3E}">
        <p14:creationId xmlns:p14="http://schemas.microsoft.com/office/powerpoint/2010/main" val="201467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2"/>
            <a:stretch>
              <a:fillRect/>
            </a:stretch>
          </a:blipFill>
        </p:spPr>
      </p:sp>
      <p:sp>
        <p:nvSpPr>
          <p:cNvPr id="15" name="Freeform 15"/>
          <p:cNvSpPr/>
          <p:nvPr/>
        </p:nvSpPr>
        <p:spPr>
          <a:xfrm>
            <a:off x="7655674" y="654976"/>
            <a:ext cx="7941916" cy="8977048"/>
          </a:xfrm>
          <a:custGeom>
            <a:avLst/>
            <a:gdLst/>
            <a:ahLst/>
            <a:cxnLst/>
            <a:rect l="l" t="t" r="r" b="b"/>
            <a:pathLst>
              <a:path w="7941916" h="8977048">
                <a:moveTo>
                  <a:pt x="0" y="0"/>
                </a:moveTo>
                <a:lnTo>
                  <a:pt x="7941916" y="0"/>
                </a:lnTo>
                <a:lnTo>
                  <a:pt x="7941916" y="8977048"/>
                </a:lnTo>
                <a:lnTo>
                  <a:pt x="0" y="8977048"/>
                </a:lnTo>
                <a:lnTo>
                  <a:pt x="0" y="0"/>
                </a:lnTo>
                <a:close/>
              </a:path>
            </a:pathLst>
          </a:custGeom>
          <a:blipFill>
            <a:blip r:embed="rId3"/>
            <a:stretch>
              <a:fillRect l="-50180" t="-21560" r="-111463" b="-8643"/>
            </a:stretch>
          </a:blipFill>
        </p:spPr>
      </p:sp>
      <p:sp>
        <p:nvSpPr>
          <p:cNvPr id="16" name="TextBox 16"/>
          <p:cNvSpPr txBox="1"/>
          <p:nvPr/>
        </p:nvSpPr>
        <p:spPr>
          <a:xfrm>
            <a:off x="1647714" y="143675"/>
            <a:ext cx="3728298" cy="1018285"/>
          </a:xfrm>
          <a:prstGeom prst="rect">
            <a:avLst/>
          </a:prstGeom>
        </p:spPr>
        <p:txBody>
          <a:bodyPr lIns="0" tIns="0" rIns="0" bIns="0" rtlCol="0" anchor="t">
            <a:spAutoFit/>
          </a:bodyPr>
          <a:lstStyle/>
          <a:p>
            <a:pPr algn="ctr">
              <a:lnSpc>
                <a:spcPts val="8125"/>
              </a:lnSpc>
              <a:spcBef>
                <a:spcPct val="0"/>
              </a:spcBef>
            </a:pPr>
            <a:r>
              <a:rPr lang="en-US" sz="5804" dirty="0">
                <a:solidFill>
                  <a:srgbClr val="000000"/>
                </a:solidFill>
                <a:latin typeface="Arimo"/>
                <a:ea typeface="Arimo"/>
                <a:cs typeface="Arimo"/>
                <a:sym typeface="Arimo"/>
              </a:rPr>
              <a:t>Action Plan</a:t>
            </a:r>
          </a:p>
        </p:txBody>
      </p:sp>
      <p:sp>
        <p:nvSpPr>
          <p:cNvPr id="17" name="Content Placeholder 2">
            <a:extLst>
              <a:ext uri="{FF2B5EF4-FFF2-40B4-BE49-F238E27FC236}">
                <a16:creationId xmlns:a16="http://schemas.microsoft.com/office/drawing/2014/main" id="{3B39B1D4-68AB-42D7-9176-126E83E7391C}"/>
              </a:ext>
            </a:extLst>
          </p:cNvPr>
          <p:cNvSpPr txBox="1">
            <a:spLocks/>
          </p:cNvSpPr>
          <p:nvPr/>
        </p:nvSpPr>
        <p:spPr>
          <a:xfrm>
            <a:off x="696154" y="1247767"/>
            <a:ext cx="7287818" cy="85344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An action plan for podcast creators </a:t>
            </a:r>
            <a:r>
              <a:rPr lang="en-GB" dirty="0"/>
              <a:t>is proposed, structured around three questions: how the podcast is conceptualised, how episodes are built, and what online infrastructure supports listeners.</a:t>
            </a:r>
          </a:p>
          <a:p>
            <a:r>
              <a:rPr lang="en-GB" b="1" dirty="0"/>
              <a:t>Lived experience matters </a:t>
            </a:r>
            <a:r>
              <a:rPr lang="en-GB" dirty="0"/>
              <a:t>— podcasts should actively seek guests who have personal experience of men's mental health issues, sourcing them via social media platforms.</a:t>
            </a:r>
          </a:p>
          <a:p>
            <a:r>
              <a:rPr lang="en-GB" b="1" dirty="0"/>
              <a:t>Building connection and community is central, </a:t>
            </a:r>
            <a:r>
              <a:rPr lang="en-GB" dirty="0"/>
              <a:t>using platforms like WhatsApp and Facebook to reduce male isolation and foster a sense of togetherness beyond the podcast itself.</a:t>
            </a:r>
          </a:p>
          <a:p>
            <a:r>
              <a:rPr lang="en-GB" b="1" dirty="0"/>
              <a:t>Help-seeking behaviour should be actively encouraged</a:t>
            </a:r>
            <a:r>
              <a:rPr lang="en-GB" dirty="0"/>
              <a:t>, with hosts guiding conversations that signpost listeners to relevant external support services.</a:t>
            </a:r>
          </a:p>
          <a:p>
            <a:r>
              <a:rPr lang="en-GB" b="1" dirty="0"/>
              <a:t>Flexible masculinity should be modelled by the host </a:t>
            </a:r>
            <a:r>
              <a:rPr lang="en-GB" dirty="0"/>
              <a:t>through an open, empathic interview style that challenges hegemonic norms and encourages healthy reflection on mental health.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Freeform 15"/>
          <p:cNvSpPr/>
          <p:nvPr/>
        </p:nvSpPr>
        <p:spPr>
          <a:xfrm>
            <a:off x="2966481" y="1028700"/>
            <a:ext cx="12355039" cy="7863082"/>
          </a:xfrm>
          <a:custGeom>
            <a:avLst/>
            <a:gdLst/>
            <a:ahLst/>
            <a:cxnLst/>
            <a:rect l="l" t="t" r="r" b="b"/>
            <a:pathLst>
              <a:path w="12355039" h="7863082">
                <a:moveTo>
                  <a:pt x="0" y="0"/>
                </a:moveTo>
                <a:lnTo>
                  <a:pt x="12355038" y="0"/>
                </a:lnTo>
                <a:lnTo>
                  <a:pt x="12355038" y="7863082"/>
                </a:lnTo>
                <a:lnTo>
                  <a:pt x="0" y="7863082"/>
                </a:lnTo>
                <a:lnTo>
                  <a:pt x="0" y="0"/>
                </a:lnTo>
                <a:close/>
              </a:path>
            </a:pathLst>
          </a:custGeom>
          <a:blipFill>
            <a:blip r:embed="rId4"/>
            <a:stretch>
              <a:fillRect l="-20528" t="-17663" r="-23461" b="-9599"/>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Content Placeholder 2">
            <a:extLst>
              <a:ext uri="{FF2B5EF4-FFF2-40B4-BE49-F238E27FC236}">
                <a16:creationId xmlns:a16="http://schemas.microsoft.com/office/drawing/2014/main" id="{99581713-16AA-4A54-AE25-896BD902C9F3}"/>
              </a:ext>
            </a:extLst>
          </p:cNvPr>
          <p:cNvSpPr txBox="1">
            <a:spLocks/>
          </p:cNvSpPr>
          <p:nvPr/>
        </p:nvSpPr>
        <p:spPr>
          <a:xfrm>
            <a:off x="1997438" y="1766803"/>
            <a:ext cx="118110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dirty="0"/>
              <a:t>Men are significantly less likely than women to seek mental health support, despite men accounting for the majority of global suicide deaths.</a:t>
            </a:r>
          </a:p>
          <a:p>
            <a:r>
              <a:rPr lang="en-GB" sz="3600" dirty="0"/>
              <a:t>Male suicide rates are particularly high worldwide, with men making up around three-quarters of suicide deaths in the UK since the 1990s.</a:t>
            </a:r>
          </a:p>
          <a:p>
            <a:r>
              <a:rPr lang="en-GB" sz="3600" dirty="0"/>
              <a:t>During mental health crises, men often hide emotions, withdraw socially, and experience stigma surrounding mental illness and help-seeking.</a:t>
            </a:r>
          </a:p>
          <a:p>
            <a:r>
              <a:rPr lang="en-GB" sz="3600" dirty="0"/>
              <a:t>Traditional masculine socialisation encourages stoicism, self-reliance, emotional control, and dominance, which can discourage vulnerability and therapy engagement.</a:t>
            </a:r>
          </a:p>
        </p:txBody>
      </p:sp>
      <p:sp>
        <p:nvSpPr>
          <p:cNvPr id="16" name="TextBox 16">
            <a:extLst>
              <a:ext uri="{FF2B5EF4-FFF2-40B4-BE49-F238E27FC236}">
                <a16:creationId xmlns:a16="http://schemas.microsoft.com/office/drawing/2014/main" id="{5B137E39-2770-4F72-92DF-A6698BFA18DC}"/>
              </a:ext>
            </a:extLst>
          </p:cNvPr>
          <p:cNvSpPr txBox="1"/>
          <p:nvPr/>
        </p:nvSpPr>
        <p:spPr>
          <a:xfrm>
            <a:off x="1157507" y="328176"/>
            <a:ext cx="4997773" cy="948465"/>
          </a:xfrm>
          <a:prstGeom prst="rect">
            <a:avLst/>
          </a:prstGeom>
        </p:spPr>
        <p:txBody>
          <a:bodyPr lIns="0" tIns="0" rIns="0" bIns="0" rtlCol="0" anchor="t">
            <a:spAutoFit/>
          </a:bodyPr>
          <a:lstStyle/>
          <a:p>
            <a:pPr algn="ctr">
              <a:lnSpc>
                <a:spcPts val="8125"/>
              </a:lnSpc>
              <a:spcBef>
                <a:spcPct val="0"/>
              </a:spcBef>
            </a:pPr>
            <a:r>
              <a:rPr lang="en-US" sz="5804" dirty="0">
                <a:solidFill>
                  <a:srgbClr val="000000"/>
                </a:solidFill>
                <a:latin typeface="Arimo"/>
                <a:ea typeface="Arimo"/>
                <a:cs typeface="Arimo"/>
                <a:sym typeface="Arimo"/>
              </a:rPr>
              <a:t>Introduction</a:t>
            </a:r>
          </a:p>
        </p:txBody>
      </p:sp>
    </p:spTree>
    <p:extLst>
      <p:ext uri="{BB962C8B-B14F-4D97-AF65-F5344CB8AC3E}">
        <p14:creationId xmlns:p14="http://schemas.microsoft.com/office/powerpoint/2010/main" val="194112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Content Placeholder 2">
            <a:extLst>
              <a:ext uri="{FF2B5EF4-FFF2-40B4-BE49-F238E27FC236}">
                <a16:creationId xmlns:a16="http://schemas.microsoft.com/office/drawing/2014/main" id="{99581713-16AA-4A54-AE25-896BD902C9F3}"/>
              </a:ext>
            </a:extLst>
          </p:cNvPr>
          <p:cNvSpPr txBox="1">
            <a:spLocks/>
          </p:cNvSpPr>
          <p:nvPr/>
        </p:nvSpPr>
        <p:spPr>
          <a:xfrm>
            <a:off x="1997438" y="1766803"/>
            <a:ext cx="118110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dirty="0"/>
              <a:t>Many men perceive counselling and psychotherapy as “feminised,” partly because the majority of therapists worldwide are women.</a:t>
            </a:r>
          </a:p>
          <a:p>
            <a:r>
              <a:rPr lang="en-GB" sz="3600" dirty="0"/>
              <a:t>Some men feel traditional therapy does not meet their needs, believing therapists may lack understanding of male experiences and masculine identities.</a:t>
            </a:r>
          </a:p>
          <a:p>
            <a:r>
              <a:rPr lang="en-GB" sz="3600" dirty="0"/>
              <a:t>Community-based mental health approaches, including sports groups and men’s support initiatives, can strengthen social connection, reduce isolation, and improve wellbeing.</a:t>
            </a:r>
          </a:p>
          <a:p>
            <a:r>
              <a:rPr lang="en-GB" sz="3600" dirty="0"/>
              <a:t>Programmes such as Men’s Sheds demonstrate how shared activities and supportive male communities can encourage openness, friendship, and positive mental health support among men.</a:t>
            </a:r>
          </a:p>
        </p:txBody>
      </p:sp>
      <p:sp>
        <p:nvSpPr>
          <p:cNvPr id="16" name="TextBox 16">
            <a:extLst>
              <a:ext uri="{FF2B5EF4-FFF2-40B4-BE49-F238E27FC236}">
                <a16:creationId xmlns:a16="http://schemas.microsoft.com/office/drawing/2014/main" id="{5B137E39-2770-4F72-92DF-A6698BFA18DC}"/>
              </a:ext>
            </a:extLst>
          </p:cNvPr>
          <p:cNvSpPr txBox="1"/>
          <p:nvPr/>
        </p:nvSpPr>
        <p:spPr>
          <a:xfrm>
            <a:off x="1157507" y="328176"/>
            <a:ext cx="4997773" cy="948465"/>
          </a:xfrm>
          <a:prstGeom prst="rect">
            <a:avLst/>
          </a:prstGeom>
        </p:spPr>
        <p:txBody>
          <a:bodyPr lIns="0" tIns="0" rIns="0" bIns="0" rtlCol="0" anchor="t">
            <a:spAutoFit/>
          </a:bodyPr>
          <a:lstStyle/>
          <a:p>
            <a:pPr algn="ctr">
              <a:lnSpc>
                <a:spcPts val="8125"/>
              </a:lnSpc>
              <a:spcBef>
                <a:spcPct val="0"/>
              </a:spcBef>
            </a:pPr>
            <a:r>
              <a:rPr lang="en-US" sz="5804" dirty="0">
                <a:solidFill>
                  <a:srgbClr val="000000"/>
                </a:solidFill>
                <a:latin typeface="Arimo"/>
                <a:ea typeface="Arimo"/>
                <a:cs typeface="Arimo"/>
                <a:sym typeface="Arimo"/>
              </a:rPr>
              <a:t>Introduction</a:t>
            </a:r>
          </a:p>
        </p:txBody>
      </p:sp>
    </p:spTree>
    <p:extLst>
      <p:ext uri="{BB962C8B-B14F-4D97-AF65-F5344CB8AC3E}">
        <p14:creationId xmlns:p14="http://schemas.microsoft.com/office/powerpoint/2010/main" val="312744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Freeform 15"/>
          <p:cNvSpPr/>
          <p:nvPr/>
        </p:nvSpPr>
        <p:spPr>
          <a:xfrm>
            <a:off x="3156349" y="812274"/>
            <a:ext cx="11975302" cy="8662437"/>
          </a:xfrm>
          <a:custGeom>
            <a:avLst/>
            <a:gdLst/>
            <a:ahLst/>
            <a:cxnLst/>
            <a:rect l="l" t="t" r="r" b="b"/>
            <a:pathLst>
              <a:path w="11975302" h="8662437">
                <a:moveTo>
                  <a:pt x="0" y="0"/>
                </a:moveTo>
                <a:lnTo>
                  <a:pt x="11975302" y="0"/>
                </a:lnTo>
                <a:lnTo>
                  <a:pt x="11975302" y="8662438"/>
                </a:lnTo>
                <a:lnTo>
                  <a:pt x="0" y="8662438"/>
                </a:lnTo>
                <a:lnTo>
                  <a:pt x="0" y="0"/>
                </a:lnTo>
                <a:close/>
              </a:path>
            </a:pathLst>
          </a:custGeom>
          <a:blipFill>
            <a:blip r:embed="rId4"/>
            <a:stretch>
              <a:fillRect l="-29449" t="-19209" r="-30486" b="-5160"/>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7980" y="-8288"/>
            <a:ext cx="6324600" cy="1405256"/>
          </a:xfrm>
          <a:prstGeom prst="rect">
            <a:avLst/>
          </a:prstGeom>
        </p:spPr>
        <p:txBody>
          <a:bodyPr wrap="square" lIns="0" tIns="0" rIns="0" bIns="0" rtlCol="0" anchor="t">
            <a:spAutoFit/>
          </a:bodyPr>
          <a:lstStyle/>
          <a:p>
            <a:pPr algn="ctr">
              <a:lnSpc>
                <a:spcPts val="12045"/>
              </a:lnSpc>
              <a:spcBef>
                <a:spcPct val="0"/>
              </a:spcBef>
            </a:pPr>
            <a:r>
              <a:rPr lang="en-US" sz="7200" dirty="0">
                <a:solidFill>
                  <a:srgbClr val="000000"/>
                </a:solidFill>
                <a:latin typeface="Arimo"/>
                <a:ea typeface="Arimo"/>
                <a:cs typeface="Arimo"/>
                <a:sym typeface="Arimo"/>
              </a:rPr>
              <a:t>Findings</a:t>
            </a:r>
          </a:p>
        </p:txBody>
      </p:sp>
      <p:sp>
        <p:nvSpPr>
          <p:cNvPr id="17" name="Content Placeholder 2">
            <a:extLst>
              <a:ext uri="{FF2B5EF4-FFF2-40B4-BE49-F238E27FC236}">
                <a16:creationId xmlns:a16="http://schemas.microsoft.com/office/drawing/2014/main" id="{156CD619-AD83-4B0F-BA4E-122692C87D94}"/>
              </a:ext>
            </a:extLst>
          </p:cNvPr>
          <p:cNvSpPr txBox="1">
            <a:spLocks/>
          </p:cNvSpPr>
          <p:nvPr/>
        </p:nvSpPr>
        <p:spPr>
          <a:xfrm>
            <a:off x="1591521" y="1943100"/>
            <a:ext cx="134874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The study explored how men use public community spaces to support their mental health and identified five themes: discovering spaces, experiencing spaces, making connections, deepening vulnerable connections, and continuing conversations online.</a:t>
            </a:r>
          </a:p>
          <a:p>
            <a:endParaRPr lang="en-GB" dirty="0"/>
          </a:p>
          <a:p>
            <a:r>
              <a:rPr lang="en-GB" dirty="0"/>
              <a:t>Men often discovered support groups through doctors, family members, friends, or during periods of severe mental distress or crisis.</a:t>
            </a:r>
          </a:p>
          <a:p>
            <a:r>
              <a:rPr lang="en-GB" dirty="0"/>
              <a:t>Participants described community spaces as relaxed, welcoming, non-judgemental, and safe environments where they felt accepted.</a:t>
            </a:r>
          </a:p>
          <a:p>
            <a:r>
              <a:rPr lang="en-GB" dirty="0"/>
              <a:t>Informal activities such as football, video games, breakfasts, and discussion groups helped men build social connection and reduce isolation.</a:t>
            </a:r>
          </a:p>
        </p:txBody>
      </p:sp>
    </p:spTree>
    <p:extLst>
      <p:ext uri="{BB962C8B-B14F-4D97-AF65-F5344CB8AC3E}">
        <p14:creationId xmlns:p14="http://schemas.microsoft.com/office/powerpoint/2010/main" val="19034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500"/>
                                        <p:tgtEl>
                                          <p:spTgt spid="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fade">
                                      <p:cBhvr>
                                        <p:cTn id="1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7980" y="-8288"/>
            <a:ext cx="6324600" cy="1405256"/>
          </a:xfrm>
          <a:prstGeom prst="rect">
            <a:avLst/>
          </a:prstGeom>
        </p:spPr>
        <p:txBody>
          <a:bodyPr wrap="square" lIns="0" tIns="0" rIns="0" bIns="0" rtlCol="0" anchor="t">
            <a:spAutoFit/>
          </a:bodyPr>
          <a:lstStyle/>
          <a:p>
            <a:pPr algn="ctr">
              <a:lnSpc>
                <a:spcPts val="12045"/>
              </a:lnSpc>
              <a:spcBef>
                <a:spcPct val="0"/>
              </a:spcBef>
            </a:pPr>
            <a:r>
              <a:rPr lang="en-US" sz="7200" dirty="0">
                <a:solidFill>
                  <a:srgbClr val="000000"/>
                </a:solidFill>
                <a:latin typeface="Arimo"/>
                <a:ea typeface="Arimo"/>
                <a:cs typeface="Arimo"/>
                <a:sym typeface="Arimo"/>
              </a:rPr>
              <a:t>Findings</a:t>
            </a:r>
          </a:p>
        </p:txBody>
      </p:sp>
      <p:sp>
        <p:nvSpPr>
          <p:cNvPr id="17" name="Content Placeholder 2">
            <a:extLst>
              <a:ext uri="{FF2B5EF4-FFF2-40B4-BE49-F238E27FC236}">
                <a16:creationId xmlns:a16="http://schemas.microsoft.com/office/drawing/2014/main" id="{156CD619-AD83-4B0F-BA4E-122692C87D94}"/>
              </a:ext>
            </a:extLst>
          </p:cNvPr>
          <p:cNvSpPr txBox="1">
            <a:spLocks/>
          </p:cNvSpPr>
          <p:nvPr/>
        </p:nvSpPr>
        <p:spPr>
          <a:xfrm>
            <a:off x="1483552" y="2247900"/>
            <a:ext cx="134874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Many men valued the sense of friendship, familiarity, and emotional support developed through repeated attendance at these spaces.</a:t>
            </a:r>
          </a:p>
          <a:p>
            <a:r>
              <a:rPr lang="en-GB" dirty="0"/>
              <a:t>Vulnerable discussion groups created deeper emotional intimacy, allowing men to openly discuss struggles, cry, and feel understood by others with similar experiences.</a:t>
            </a:r>
          </a:p>
          <a:p>
            <a:r>
              <a:rPr lang="en-GB" dirty="0"/>
              <a:t>Men reported that hearing others share vulnerabilities helped challenge harmful masculine expectations around emotional suppression and self-reliance.</a:t>
            </a:r>
          </a:p>
          <a:p>
            <a:r>
              <a:rPr lang="en-GB" dirty="0"/>
              <a:t>Online messaging groups extended support beyond physical meetings, providing immediate encouragement, reassurance, and a strong sense of ongoing community connection.</a:t>
            </a:r>
          </a:p>
        </p:txBody>
      </p:sp>
    </p:spTree>
    <p:extLst>
      <p:ext uri="{BB962C8B-B14F-4D97-AF65-F5344CB8AC3E}">
        <p14:creationId xmlns:p14="http://schemas.microsoft.com/office/powerpoint/2010/main" val="17598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7980" y="-8288"/>
            <a:ext cx="6324600" cy="1405256"/>
          </a:xfrm>
          <a:prstGeom prst="rect">
            <a:avLst/>
          </a:prstGeom>
        </p:spPr>
        <p:txBody>
          <a:bodyPr wrap="square" lIns="0" tIns="0" rIns="0" bIns="0" rtlCol="0" anchor="t">
            <a:spAutoFit/>
          </a:bodyPr>
          <a:lstStyle/>
          <a:p>
            <a:pPr algn="ctr">
              <a:lnSpc>
                <a:spcPts val="12045"/>
              </a:lnSpc>
              <a:spcBef>
                <a:spcPct val="0"/>
              </a:spcBef>
            </a:pPr>
            <a:r>
              <a:rPr lang="en-US" sz="7200" dirty="0">
                <a:solidFill>
                  <a:srgbClr val="000000"/>
                </a:solidFill>
                <a:latin typeface="Arimo"/>
                <a:ea typeface="Arimo"/>
                <a:cs typeface="Arimo"/>
                <a:sym typeface="Arimo"/>
              </a:rPr>
              <a:t>Quotations</a:t>
            </a:r>
          </a:p>
        </p:txBody>
      </p:sp>
      <p:sp>
        <p:nvSpPr>
          <p:cNvPr id="17" name="Content Placeholder 2">
            <a:extLst>
              <a:ext uri="{FF2B5EF4-FFF2-40B4-BE49-F238E27FC236}">
                <a16:creationId xmlns:a16="http://schemas.microsoft.com/office/drawing/2014/main" id="{156CD619-AD83-4B0F-BA4E-122692C87D94}"/>
              </a:ext>
            </a:extLst>
          </p:cNvPr>
          <p:cNvSpPr txBox="1">
            <a:spLocks/>
          </p:cNvSpPr>
          <p:nvPr/>
        </p:nvSpPr>
        <p:spPr>
          <a:xfrm>
            <a:off x="1483552" y="2247900"/>
            <a:ext cx="134874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18" name="TextBox 17">
            <a:extLst>
              <a:ext uri="{FF2B5EF4-FFF2-40B4-BE49-F238E27FC236}">
                <a16:creationId xmlns:a16="http://schemas.microsoft.com/office/drawing/2014/main" id="{762A9DF3-58F1-4F00-8B4F-68BE1F6CE27D}"/>
              </a:ext>
            </a:extLst>
          </p:cNvPr>
          <p:cNvSpPr txBox="1"/>
          <p:nvPr/>
        </p:nvSpPr>
        <p:spPr>
          <a:xfrm>
            <a:off x="2158007" y="2086179"/>
            <a:ext cx="12792364" cy="5632311"/>
          </a:xfrm>
          <a:prstGeom prst="rect">
            <a:avLst/>
          </a:prstGeom>
          <a:noFill/>
        </p:spPr>
        <p:txBody>
          <a:bodyPr wrap="square">
            <a:spAutoFit/>
          </a:bodyPr>
          <a:lstStyle/>
          <a:p>
            <a:r>
              <a:rPr lang="en-GB" sz="4000" i="1" dirty="0"/>
              <a:t>“I was at the lowest of the low… if this doesn’t work, I’m done.”</a:t>
            </a:r>
          </a:p>
          <a:p>
            <a:endParaRPr lang="en-GB" sz="4000" i="1" dirty="0"/>
          </a:p>
          <a:p>
            <a:r>
              <a:rPr lang="en-GB" sz="4000" i="1" dirty="0"/>
              <a:t>“The first time I walked in the door I was expecting a bunch of men and instead I saw a bunch of vulnerable human beings who were really talking.”</a:t>
            </a:r>
          </a:p>
          <a:p>
            <a:endParaRPr lang="en-GB" sz="4000" i="1" dirty="0"/>
          </a:p>
          <a:p>
            <a:r>
              <a:rPr lang="en-GB" sz="4000" i="1" dirty="0"/>
              <a:t>“You just put a message up saying that I’m having a **** day… within minutes there’s </a:t>
            </a:r>
            <a:r>
              <a:rPr lang="en-GB" sz="4000" i="1" dirty="0" err="1"/>
              <a:t>gonna</a:t>
            </a:r>
            <a:r>
              <a:rPr lang="en-GB" sz="4000" i="1" dirty="0"/>
              <a:t> be 34 messages.”</a:t>
            </a:r>
          </a:p>
        </p:txBody>
      </p:sp>
    </p:spTree>
    <p:extLst>
      <p:ext uri="{BB962C8B-B14F-4D97-AF65-F5344CB8AC3E}">
        <p14:creationId xmlns:p14="http://schemas.microsoft.com/office/powerpoint/2010/main" val="15302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4" end="4"/>
                                            </p:txEl>
                                          </p:spTgt>
                                        </p:tgtEl>
                                        <p:attrNameLst>
                                          <p:attrName>style.visibility</p:attrName>
                                        </p:attrNameLst>
                                      </p:cBhvr>
                                      <p:to>
                                        <p:strVal val="visible"/>
                                      </p:to>
                                    </p:set>
                                    <p:animEffect transition="in" filter="fade">
                                      <p:cBhvr>
                                        <p:cTn id="12"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124855" y="143675"/>
            <a:ext cx="6628544" cy="1031180"/>
          </a:xfrm>
          <a:prstGeom prst="rect">
            <a:avLst/>
          </a:prstGeom>
        </p:spPr>
        <p:txBody>
          <a:bodyPr lIns="0" tIns="0" rIns="0" bIns="0" rtlCol="0" anchor="t">
            <a:spAutoFit/>
          </a:bodyPr>
          <a:lstStyle/>
          <a:p>
            <a:pPr algn="ctr">
              <a:lnSpc>
                <a:spcPts val="8885"/>
              </a:lnSpc>
              <a:spcBef>
                <a:spcPct val="0"/>
              </a:spcBef>
            </a:pPr>
            <a:r>
              <a:rPr lang="en-US" sz="6000" dirty="0">
                <a:solidFill>
                  <a:srgbClr val="000000"/>
                </a:solidFill>
                <a:latin typeface="Arimo"/>
                <a:ea typeface="Arimo"/>
                <a:cs typeface="Arimo"/>
                <a:sym typeface="Arimo"/>
              </a:rPr>
              <a:t>Policy Implications</a:t>
            </a:r>
          </a:p>
        </p:txBody>
      </p:sp>
      <p:sp>
        <p:nvSpPr>
          <p:cNvPr id="16" name="Content Placeholder 2">
            <a:extLst>
              <a:ext uri="{FF2B5EF4-FFF2-40B4-BE49-F238E27FC236}">
                <a16:creationId xmlns:a16="http://schemas.microsoft.com/office/drawing/2014/main" id="{2909B793-A71D-4A3E-B485-B30304CFDCF4}"/>
              </a:ext>
            </a:extLst>
          </p:cNvPr>
          <p:cNvSpPr txBox="1">
            <a:spLocks/>
          </p:cNvSpPr>
          <p:nvPr/>
        </p:nvSpPr>
        <p:spPr>
          <a:xfrm>
            <a:off x="1495079" y="1866900"/>
            <a:ext cx="13487400" cy="85512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Men often accessed Menfulness through recommendations from friends, family, doctors, or social prescribing services, highlighting the importance of trusted social pathways to support.</a:t>
            </a:r>
          </a:p>
          <a:p>
            <a:r>
              <a:rPr lang="en-GB" dirty="0"/>
              <a:t>Many participants sought help only during severe mental health crises, including suicidal thoughts, nervous breakdowns, or extreme emotional distress.</a:t>
            </a:r>
          </a:p>
          <a:p>
            <a:r>
              <a:rPr lang="en-GB" dirty="0"/>
              <a:t>Men preferred informal, trust-based support routes rather than traditional clinical mental health services, which were often viewed as unapproachable or stigmatizing.</a:t>
            </a:r>
          </a:p>
          <a:p>
            <a:r>
              <a:rPr lang="en-GB" dirty="0"/>
              <a:t>Menfulness spaces were valued for being relaxed, non-judgemental, flexible, and free from pressure, helping men feel emotionally safe and accepted.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124855" y="143675"/>
            <a:ext cx="6628544" cy="1031180"/>
          </a:xfrm>
          <a:prstGeom prst="rect">
            <a:avLst/>
          </a:prstGeom>
        </p:spPr>
        <p:txBody>
          <a:bodyPr lIns="0" tIns="0" rIns="0" bIns="0" rtlCol="0" anchor="t">
            <a:spAutoFit/>
          </a:bodyPr>
          <a:lstStyle/>
          <a:p>
            <a:pPr algn="ctr">
              <a:lnSpc>
                <a:spcPts val="8885"/>
              </a:lnSpc>
              <a:spcBef>
                <a:spcPct val="0"/>
              </a:spcBef>
            </a:pPr>
            <a:r>
              <a:rPr lang="en-US" sz="6000" dirty="0">
                <a:solidFill>
                  <a:srgbClr val="000000"/>
                </a:solidFill>
                <a:latin typeface="Arimo"/>
                <a:ea typeface="Arimo"/>
                <a:cs typeface="Arimo"/>
                <a:sym typeface="Arimo"/>
              </a:rPr>
              <a:t>Policy Implications</a:t>
            </a:r>
          </a:p>
        </p:txBody>
      </p:sp>
      <p:sp>
        <p:nvSpPr>
          <p:cNvPr id="16" name="Content Placeholder 2">
            <a:extLst>
              <a:ext uri="{FF2B5EF4-FFF2-40B4-BE49-F238E27FC236}">
                <a16:creationId xmlns:a16="http://schemas.microsoft.com/office/drawing/2014/main" id="{2909B793-A71D-4A3E-B485-B30304CFDCF4}"/>
              </a:ext>
            </a:extLst>
          </p:cNvPr>
          <p:cNvSpPr txBox="1">
            <a:spLocks/>
          </p:cNvSpPr>
          <p:nvPr/>
        </p:nvSpPr>
        <p:spPr>
          <a:xfrm>
            <a:off x="1437399" y="1866900"/>
            <a:ext cx="13487400" cy="85512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Activities such as football, gaming, and breakfast clubs acted as catalysts for building friendships, reducing loneliness, and strengthening social connections.</a:t>
            </a:r>
          </a:p>
          <a:p>
            <a:r>
              <a:rPr lang="en-GB" dirty="0"/>
              <a:t>The stadium-based talk groups created deeper emotional vulnerability, where men openly shared experiences of depression, breakdowns, and suicidality.</a:t>
            </a:r>
          </a:p>
          <a:p>
            <a:r>
              <a:rPr lang="en-GB" dirty="0"/>
              <a:t>Online support platforms extended the sense of community beyond physical meetings, allowing men to receive immediate peer support and maintain connections.</a:t>
            </a:r>
          </a:p>
          <a:p>
            <a:r>
              <a:rPr lang="en-GB" dirty="0"/>
              <a:t>The study argues mental health policy should move away from a “one size fits all” model toward male-centred, community-based approaches focused on connection, camaraderie, peer support, and male-friendly spaces.</a:t>
            </a:r>
          </a:p>
        </p:txBody>
      </p:sp>
    </p:spTree>
    <p:extLst>
      <p:ext uri="{BB962C8B-B14F-4D97-AF65-F5344CB8AC3E}">
        <p14:creationId xmlns:p14="http://schemas.microsoft.com/office/powerpoint/2010/main" val="12235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3"/>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4"/>
            <a:stretch>
              <a:fillRect/>
            </a:stretch>
          </a:blipFill>
        </p:spPr>
      </p:sp>
      <p:sp>
        <p:nvSpPr>
          <p:cNvPr id="15" name="TextBox 15"/>
          <p:cNvSpPr txBox="1"/>
          <p:nvPr/>
        </p:nvSpPr>
        <p:spPr>
          <a:xfrm>
            <a:off x="2828250" y="1040179"/>
            <a:ext cx="12631499" cy="1041247"/>
          </a:xfrm>
          <a:prstGeom prst="rect">
            <a:avLst/>
          </a:prstGeom>
        </p:spPr>
        <p:txBody>
          <a:bodyPr lIns="0" tIns="0" rIns="0" bIns="0" rtlCol="0" anchor="t">
            <a:spAutoFit/>
          </a:bodyPr>
          <a:lstStyle/>
          <a:p>
            <a:pPr algn="ctr">
              <a:lnSpc>
                <a:spcPts val="8885"/>
              </a:lnSpc>
              <a:spcBef>
                <a:spcPct val="0"/>
              </a:spcBef>
            </a:pPr>
            <a:r>
              <a:rPr lang="en-US" sz="6346" dirty="0">
                <a:solidFill>
                  <a:srgbClr val="000000"/>
                </a:solidFill>
                <a:latin typeface="Arimo"/>
                <a:ea typeface="Arimo"/>
                <a:cs typeface="Arimo"/>
                <a:sym typeface="Arimo"/>
              </a:rPr>
              <a:t>Menfulness in Community Spaces</a:t>
            </a:r>
          </a:p>
        </p:txBody>
      </p:sp>
      <p:pic>
        <p:nvPicPr>
          <p:cNvPr id="16" name="Picture 16"/>
          <p:cNvPicPr>
            <a:picLocks noChangeAspect="1"/>
          </p:cNvPicPr>
          <p:nvPr>
            <a:videoFile r:link="rId1"/>
          </p:nvPr>
        </p:nvPicPr>
        <p:blipFill>
          <a:blip r:embed="rId5"/>
          <a:stretch>
            <a:fillRect/>
          </a:stretch>
        </p:blipFill>
        <p:spPr>
          <a:xfrm>
            <a:off x="3653314" y="2709558"/>
            <a:ext cx="10981372" cy="6172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Content Placeholder 2">
            <a:extLst>
              <a:ext uri="{FF2B5EF4-FFF2-40B4-BE49-F238E27FC236}">
                <a16:creationId xmlns:a16="http://schemas.microsoft.com/office/drawing/2014/main" id="{99581713-16AA-4A54-AE25-896BD902C9F3}"/>
              </a:ext>
            </a:extLst>
          </p:cNvPr>
          <p:cNvSpPr txBox="1">
            <a:spLocks/>
          </p:cNvSpPr>
          <p:nvPr/>
        </p:nvSpPr>
        <p:spPr>
          <a:xfrm>
            <a:off x="2162848" y="2019300"/>
            <a:ext cx="118110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Global suicide rates are significantly higher in men than women, with 12.6 male suicides per 100,000 people compared to 5.4 for females (WHO, 2021).</a:t>
            </a:r>
          </a:p>
          <a:p>
            <a:r>
              <a:rPr lang="en-GB"/>
              <a:t> Male </a:t>
            </a:r>
            <a:r>
              <a:rPr lang="en-GB" dirty="0"/>
              <a:t>suicide rates are especially high in the Americas (5x higher than females), Europe (4x higher), and the Western Pacific region (2x higher).</a:t>
            </a:r>
          </a:p>
          <a:p>
            <a:r>
              <a:rPr lang="en-GB" dirty="0"/>
              <a:t>Men have historically been reluctant to seek counselling or psychotherapy despite decades of research highlighting the importance of male mental health support.</a:t>
            </a:r>
          </a:p>
          <a:p>
            <a:r>
              <a:rPr lang="en-GB" dirty="0"/>
              <a:t>Many men struggle to form effective therapeutic relationships and may feel ambivalent about engaging with counselling services.</a:t>
            </a:r>
          </a:p>
          <a:p>
            <a:r>
              <a:rPr lang="en-GB" dirty="0"/>
              <a:t>Traditional masculine socialisation encourages traits such as stoicism, self-sufficiency, aggression, and emotional control, which can discourage help-seeking behaviours.</a:t>
            </a:r>
          </a:p>
          <a:p>
            <a:endParaRPr lang="en-GB" dirty="0"/>
          </a:p>
        </p:txBody>
      </p:sp>
      <p:sp>
        <p:nvSpPr>
          <p:cNvPr id="16" name="TextBox 16">
            <a:extLst>
              <a:ext uri="{FF2B5EF4-FFF2-40B4-BE49-F238E27FC236}">
                <a16:creationId xmlns:a16="http://schemas.microsoft.com/office/drawing/2014/main" id="{5B137E39-2770-4F72-92DF-A6698BFA18DC}"/>
              </a:ext>
            </a:extLst>
          </p:cNvPr>
          <p:cNvSpPr txBox="1"/>
          <p:nvPr/>
        </p:nvSpPr>
        <p:spPr>
          <a:xfrm>
            <a:off x="1157507" y="328176"/>
            <a:ext cx="4997773" cy="948465"/>
          </a:xfrm>
          <a:prstGeom prst="rect">
            <a:avLst/>
          </a:prstGeom>
        </p:spPr>
        <p:txBody>
          <a:bodyPr lIns="0" tIns="0" rIns="0" bIns="0" rtlCol="0" anchor="t">
            <a:spAutoFit/>
          </a:bodyPr>
          <a:lstStyle/>
          <a:p>
            <a:pPr algn="ctr">
              <a:lnSpc>
                <a:spcPts val="8125"/>
              </a:lnSpc>
              <a:spcBef>
                <a:spcPct val="0"/>
              </a:spcBef>
            </a:pPr>
            <a:r>
              <a:rPr lang="en-US" sz="5804" dirty="0">
                <a:solidFill>
                  <a:srgbClr val="000000"/>
                </a:solidFill>
                <a:latin typeface="Arimo"/>
                <a:ea typeface="Arimo"/>
                <a:cs typeface="Arimo"/>
                <a:sym typeface="Arimo"/>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Content Placeholder 2">
            <a:extLst>
              <a:ext uri="{FF2B5EF4-FFF2-40B4-BE49-F238E27FC236}">
                <a16:creationId xmlns:a16="http://schemas.microsoft.com/office/drawing/2014/main" id="{99581713-16AA-4A54-AE25-896BD902C9F3}"/>
              </a:ext>
            </a:extLst>
          </p:cNvPr>
          <p:cNvSpPr txBox="1">
            <a:spLocks/>
          </p:cNvSpPr>
          <p:nvPr/>
        </p:nvSpPr>
        <p:spPr>
          <a:xfrm>
            <a:off x="2038956" y="2781300"/>
            <a:ext cx="134874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Therapy often requires emotional openness and vulnerability, which may create feelings of shame or social stigma for men influenced by hegemonic masculinity.</a:t>
            </a:r>
          </a:p>
          <a:p>
            <a:r>
              <a:rPr lang="en-GB" dirty="0"/>
              <a:t>Some researchers argue the issue is not men themselves, but that mental health services are not designed in ways that effectively accommodate men’s needs and identities.</a:t>
            </a:r>
          </a:p>
          <a:p>
            <a:r>
              <a:rPr lang="en-GB" dirty="0"/>
              <a:t>Mental health campaigns targeted specifically at men have shown success, demonstrating that men are more likely to seek help when services are accessible, affordable, and gender-sensitive.</a:t>
            </a:r>
          </a:p>
        </p:txBody>
      </p:sp>
      <p:sp>
        <p:nvSpPr>
          <p:cNvPr id="16" name="TextBox 16">
            <a:extLst>
              <a:ext uri="{FF2B5EF4-FFF2-40B4-BE49-F238E27FC236}">
                <a16:creationId xmlns:a16="http://schemas.microsoft.com/office/drawing/2014/main" id="{384B53AA-0656-468E-AABE-94400D829256}"/>
              </a:ext>
            </a:extLst>
          </p:cNvPr>
          <p:cNvSpPr txBox="1"/>
          <p:nvPr/>
        </p:nvSpPr>
        <p:spPr>
          <a:xfrm>
            <a:off x="1157507" y="328176"/>
            <a:ext cx="4997773" cy="948465"/>
          </a:xfrm>
          <a:prstGeom prst="rect">
            <a:avLst/>
          </a:prstGeom>
        </p:spPr>
        <p:txBody>
          <a:bodyPr lIns="0" tIns="0" rIns="0" bIns="0" rtlCol="0" anchor="t">
            <a:spAutoFit/>
          </a:bodyPr>
          <a:lstStyle/>
          <a:p>
            <a:pPr algn="ctr">
              <a:lnSpc>
                <a:spcPts val="8125"/>
              </a:lnSpc>
              <a:spcBef>
                <a:spcPct val="0"/>
              </a:spcBef>
            </a:pPr>
            <a:r>
              <a:rPr lang="en-US" sz="5804" dirty="0">
                <a:solidFill>
                  <a:srgbClr val="000000"/>
                </a:solidFill>
                <a:latin typeface="Arimo"/>
                <a:ea typeface="Arimo"/>
                <a:cs typeface="Arimo"/>
                <a:sym typeface="Arimo"/>
              </a:rPr>
              <a:t>Introduction</a:t>
            </a:r>
          </a:p>
        </p:txBody>
      </p:sp>
    </p:spTree>
    <p:extLst>
      <p:ext uri="{BB962C8B-B14F-4D97-AF65-F5344CB8AC3E}">
        <p14:creationId xmlns:p14="http://schemas.microsoft.com/office/powerpoint/2010/main" val="36016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p:cNvSpPr/>
          <p:nvPr/>
        </p:nvSpPr>
        <p:spPr>
          <a:xfrm>
            <a:off x="7596622" y="109981"/>
            <a:ext cx="9719004" cy="9408522"/>
          </a:xfrm>
          <a:custGeom>
            <a:avLst/>
            <a:gdLst/>
            <a:ahLst/>
            <a:cxnLst/>
            <a:rect l="l" t="t" r="r" b="b"/>
            <a:pathLst>
              <a:path w="9719004" h="9408522">
                <a:moveTo>
                  <a:pt x="0" y="0"/>
                </a:moveTo>
                <a:lnTo>
                  <a:pt x="9719004" y="0"/>
                </a:lnTo>
                <a:lnTo>
                  <a:pt x="9719004" y="9408522"/>
                </a:lnTo>
                <a:lnTo>
                  <a:pt x="0" y="9408522"/>
                </a:lnTo>
                <a:lnTo>
                  <a:pt x="0" y="0"/>
                </a:lnTo>
                <a:close/>
              </a:path>
            </a:pathLst>
          </a:custGeom>
          <a:blipFill>
            <a:blip r:embed="rId2"/>
            <a:stretch>
              <a:fillRect l="-51665" t="-13870" r="-53125" b="-5126"/>
            </a:stretch>
          </a:blipFill>
        </p:spPr>
      </p:sp>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3"/>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4"/>
            <a:stretch>
              <a:fillRect/>
            </a:stretch>
          </a:blipFill>
        </p:spPr>
      </p:sp>
      <p:sp>
        <p:nvSpPr>
          <p:cNvPr id="16" name="TextBox 16"/>
          <p:cNvSpPr txBox="1"/>
          <p:nvPr/>
        </p:nvSpPr>
        <p:spPr>
          <a:xfrm>
            <a:off x="995565" y="78507"/>
            <a:ext cx="4997773" cy="1018285"/>
          </a:xfrm>
          <a:prstGeom prst="rect">
            <a:avLst/>
          </a:prstGeom>
        </p:spPr>
        <p:txBody>
          <a:bodyPr lIns="0" tIns="0" rIns="0" bIns="0" rtlCol="0" anchor="t">
            <a:spAutoFit/>
          </a:bodyPr>
          <a:lstStyle/>
          <a:p>
            <a:pPr algn="ctr">
              <a:lnSpc>
                <a:spcPts val="8125"/>
              </a:lnSpc>
              <a:spcBef>
                <a:spcPct val="0"/>
              </a:spcBef>
            </a:pPr>
            <a:r>
              <a:rPr lang="en-US" sz="5804" dirty="0">
                <a:solidFill>
                  <a:srgbClr val="000000"/>
                </a:solidFill>
                <a:latin typeface="Arimo"/>
                <a:ea typeface="Arimo"/>
                <a:cs typeface="Arimo"/>
                <a:sym typeface="Arimo"/>
              </a:rPr>
              <a:t>Scoping review</a:t>
            </a:r>
          </a:p>
        </p:txBody>
      </p:sp>
      <p:sp>
        <p:nvSpPr>
          <p:cNvPr id="20" name="TextBox 19">
            <a:extLst>
              <a:ext uri="{FF2B5EF4-FFF2-40B4-BE49-F238E27FC236}">
                <a16:creationId xmlns:a16="http://schemas.microsoft.com/office/drawing/2014/main" id="{DCE94FF6-DB28-4C5E-9A43-A809363A347B}"/>
              </a:ext>
            </a:extLst>
          </p:cNvPr>
          <p:cNvSpPr txBox="1"/>
          <p:nvPr/>
        </p:nvSpPr>
        <p:spPr>
          <a:xfrm>
            <a:off x="932874" y="1986770"/>
            <a:ext cx="8001000" cy="6124754"/>
          </a:xfrm>
          <a:prstGeom prst="rect">
            <a:avLst/>
          </a:prstGeom>
          <a:noFill/>
        </p:spPr>
        <p:txBody>
          <a:bodyPr wrap="square">
            <a:spAutoFit/>
          </a:bodyPr>
          <a:lstStyle/>
          <a:p>
            <a:r>
              <a:rPr lang="en-GB" sz="2800" dirty="0"/>
              <a:t>For the purpose of this scoping review ‘challenges’ refers to any barriers men face whilst accessing or using talking therapies including:</a:t>
            </a:r>
          </a:p>
          <a:p>
            <a:endParaRPr lang="en-GB" sz="2800" dirty="0"/>
          </a:p>
          <a:p>
            <a:r>
              <a:rPr lang="en-GB" sz="2800" dirty="0"/>
              <a:t>• the issues surrounding the attitudes, beliefs and interactions of the therapist;</a:t>
            </a:r>
          </a:p>
          <a:p>
            <a:endParaRPr lang="en-GB" sz="2800" dirty="0"/>
          </a:p>
          <a:p>
            <a:r>
              <a:rPr lang="en-GB" sz="2800" dirty="0"/>
              <a:t>• attitudes, beliefs or behaviour of men themselves;</a:t>
            </a:r>
          </a:p>
          <a:p>
            <a:endParaRPr lang="en-GB" sz="2800" dirty="0"/>
          </a:p>
          <a:p>
            <a:r>
              <a:rPr lang="en-GB" sz="2800" dirty="0"/>
              <a:t>• the issues surrounding promotion of psychological services to men;</a:t>
            </a:r>
          </a:p>
          <a:p>
            <a:endParaRPr lang="en-GB" sz="2800" dirty="0"/>
          </a:p>
          <a:p>
            <a:r>
              <a:rPr lang="en-GB" sz="2800" dirty="0"/>
              <a:t>• external factors men are under such as economic pressures and time constraints.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4" end="4"/>
                                            </p:txEl>
                                          </p:spTgt>
                                        </p:tgtEl>
                                        <p:attrNameLst>
                                          <p:attrName>style.visibility</p:attrName>
                                        </p:attrNameLst>
                                      </p:cBhvr>
                                      <p:to>
                                        <p:strVal val="visible"/>
                                      </p:to>
                                    </p:set>
                                    <p:animEffect transition="in" filter="fade">
                                      <p:cBhvr>
                                        <p:cTn id="12" dur="500"/>
                                        <p:tgtEl>
                                          <p:spTgt spid="2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6" end="6"/>
                                            </p:txEl>
                                          </p:spTgt>
                                        </p:tgtEl>
                                        <p:attrNameLst>
                                          <p:attrName>style.visibility</p:attrName>
                                        </p:attrNameLst>
                                      </p:cBhvr>
                                      <p:to>
                                        <p:strVal val="visible"/>
                                      </p:to>
                                    </p:set>
                                    <p:animEffect transition="in" filter="fade">
                                      <p:cBhvr>
                                        <p:cTn id="17" dur="500"/>
                                        <p:tgtEl>
                                          <p:spTgt spid="2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8" end="8"/>
                                            </p:txEl>
                                          </p:spTgt>
                                        </p:tgtEl>
                                        <p:attrNameLst>
                                          <p:attrName>style.visibility</p:attrName>
                                        </p:attrNameLst>
                                      </p:cBhvr>
                                      <p:to>
                                        <p:strVal val="visible"/>
                                      </p:to>
                                    </p:set>
                                    <p:animEffect transition="in" filter="fade">
                                      <p:cBhvr>
                                        <p:cTn id="22" dur="500"/>
                                        <p:tgtEl>
                                          <p:spTgt spid="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7980" y="-8288"/>
            <a:ext cx="6324600" cy="1405256"/>
          </a:xfrm>
          <a:prstGeom prst="rect">
            <a:avLst/>
          </a:prstGeom>
        </p:spPr>
        <p:txBody>
          <a:bodyPr wrap="square" lIns="0" tIns="0" rIns="0" bIns="0" rtlCol="0" anchor="t">
            <a:spAutoFit/>
          </a:bodyPr>
          <a:lstStyle/>
          <a:p>
            <a:pPr algn="ctr">
              <a:lnSpc>
                <a:spcPts val="12045"/>
              </a:lnSpc>
              <a:spcBef>
                <a:spcPct val="0"/>
              </a:spcBef>
            </a:pPr>
            <a:r>
              <a:rPr lang="en-US" sz="8603" dirty="0">
                <a:solidFill>
                  <a:srgbClr val="000000"/>
                </a:solidFill>
                <a:latin typeface="Arimo"/>
                <a:ea typeface="Arimo"/>
                <a:cs typeface="Arimo"/>
                <a:sym typeface="Arimo"/>
              </a:rPr>
              <a:t>Findings</a:t>
            </a:r>
          </a:p>
        </p:txBody>
      </p:sp>
      <p:sp>
        <p:nvSpPr>
          <p:cNvPr id="17" name="Content Placeholder 2">
            <a:extLst>
              <a:ext uri="{FF2B5EF4-FFF2-40B4-BE49-F238E27FC236}">
                <a16:creationId xmlns:a16="http://schemas.microsoft.com/office/drawing/2014/main" id="{156CD619-AD83-4B0F-BA4E-122692C87D94}"/>
              </a:ext>
            </a:extLst>
          </p:cNvPr>
          <p:cNvSpPr txBox="1">
            <a:spLocks/>
          </p:cNvSpPr>
          <p:nvPr/>
        </p:nvSpPr>
        <p:spPr>
          <a:xfrm>
            <a:off x="1842455" y="2095500"/>
            <a:ext cx="134874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The scoping review explored the key challenges preventing men from seeking counselling and psychotherapy, highlighting continued inequality in men’s use of mental health services compared to women.</a:t>
            </a:r>
          </a:p>
          <a:p>
            <a:r>
              <a:rPr lang="en-GB" dirty="0"/>
              <a:t>Men with hegemonic masculine traits often see help-seeking as a weakness, preferring stoicism, emotional suppression, and self-reliance.</a:t>
            </a:r>
          </a:p>
          <a:p>
            <a:r>
              <a:rPr lang="en-GB" dirty="0"/>
              <a:t>Many men avoid discussing mental health issues with family or friends, resulting in delayed support until their condition becomes severe or chronic.</a:t>
            </a:r>
          </a:p>
          <a:p>
            <a:r>
              <a:rPr lang="en-GB" dirty="0"/>
              <a:t>Researchers suggest healthier masculinities can be developed through emotional openness, vulnerability, and stronger interpersonal connections with other 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TextBox 15"/>
          <p:cNvSpPr txBox="1"/>
          <p:nvPr/>
        </p:nvSpPr>
        <p:spPr>
          <a:xfrm>
            <a:off x="17980" y="-8288"/>
            <a:ext cx="6324600" cy="1405256"/>
          </a:xfrm>
          <a:prstGeom prst="rect">
            <a:avLst/>
          </a:prstGeom>
        </p:spPr>
        <p:txBody>
          <a:bodyPr wrap="square" lIns="0" tIns="0" rIns="0" bIns="0" rtlCol="0" anchor="t">
            <a:spAutoFit/>
          </a:bodyPr>
          <a:lstStyle/>
          <a:p>
            <a:pPr algn="ctr">
              <a:lnSpc>
                <a:spcPts val="12045"/>
              </a:lnSpc>
              <a:spcBef>
                <a:spcPct val="0"/>
              </a:spcBef>
            </a:pPr>
            <a:r>
              <a:rPr lang="en-US" sz="8603" dirty="0">
                <a:solidFill>
                  <a:srgbClr val="000000"/>
                </a:solidFill>
                <a:latin typeface="Arimo"/>
                <a:ea typeface="Arimo"/>
                <a:cs typeface="Arimo"/>
                <a:sym typeface="Arimo"/>
              </a:rPr>
              <a:t>Findings</a:t>
            </a:r>
          </a:p>
        </p:txBody>
      </p:sp>
      <p:sp>
        <p:nvSpPr>
          <p:cNvPr id="17" name="Content Placeholder 2">
            <a:extLst>
              <a:ext uri="{FF2B5EF4-FFF2-40B4-BE49-F238E27FC236}">
                <a16:creationId xmlns:a16="http://schemas.microsoft.com/office/drawing/2014/main" id="{156CD619-AD83-4B0F-BA4E-122692C87D94}"/>
              </a:ext>
            </a:extLst>
          </p:cNvPr>
          <p:cNvSpPr txBox="1">
            <a:spLocks/>
          </p:cNvSpPr>
          <p:nvPr/>
        </p:nvSpPr>
        <p:spPr>
          <a:xfrm>
            <a:off x="2014003" y="2095500"/>
            <a:ext cx="13487400" cy="853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Therapeutic group programmes, such as mentoring and men’s support groups, can provide safe, non-judgemental spaces for men to explore masculinity and mental wellbeing.</a:t>
            </a:r>
          </a:p>
          <a:p>
            <a:r>
              <a:rPr lang="en-GB" dirty="0"/>
              <a:t>Traditional mental health promotion campaigns often fail to engage men because they are perceived as critical of masculinity and disconnected from men’s lived experiences.</a:t>
            </a:r>
          </a:p>
          <a:p>
            <a:r>
              <a:rPr lang="en-GB" dirty="0"/>
              <a:t>Some men distrust counselling and psychotherapy because services are viewed as “feminised,” with the majority of therapists worldwide being women.</a:t>
            </a:r>
          </a:p>
          <a:p>
            <a:r>
              <a:rPr lang="en-GB" dirty="0"/>
              <a:t>Poor mental health literacy among men means many struggle to recognise symptoms, describe emotional distress, or know where to seek appropriate support.</a:t>
            </a:r>
          </a:p>
        </p:txBody>
      </p:sp>
    </p:spTree>
    <p:extLst>
      <p:ext uri="{BB962C8B-B14F-4D97-AF65-F5344CB8AC3E}">
        <p14:creationId xmlns:p14="http://schemas.microsoft.com/office/powerpoint/2010/main" val="30041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3"/>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4"/>
            <a:stretch>
              <a:fillRect/>
            </a:stretch>
          </a:blipFill>
        </p:spPr>
      </p:sp>
      <p:pic>
        <p:nvPicPr>
          <p:cNvPr id="15" name="Picture 15"/>
          <p:cNvPicPr>
            <a:picLocks noChangeAspect="1"/>
          </p:cNvPicPr>
          <p:nvPr>
            <a:videoFile r:link="rId1"/>
          </p:nvPr>
        </p:nvPicPr>
        <p:blipFill>
          <a:blip r:embed="rId5"/>
          <a:stretch>
            <a:fillRect/>
          </a:stretch>
        </p:blipFill>
        <p:spPr>
          <a:xfrm>
            <a:off x="3118087" y="2445936"/>
            <a:ext cx="12051825" cy="6773860"/>
          </a:xfrm>
          <a:prstGeom prst="rect">
            <a:avLst/>
          </a:prstGeom>
        </p:spPr>
      </p:pic>
      <p:sp>
        <p:nvSpPr>
          <p:cNvPr id="16" name="TextBox 16"/>
          <p:cNvSpPr txBox="1"/>
          <p:nvPr/>
        </p:nvSpPr>
        <p:spPr>
          <a:xfrm>
            <a:off x="3925923" y="702395"/>
            <a:ext cx="10436154" cy="1100122"/>
          </a:xfrm>
          <a:prstGeom prst="rect">
            <a:avLst/>
          </a:prstGeom>
        </p:spPr>
        <p:txBody>
          <a:bodyPr lIns="0" tIns="0" rIns="0" bIns="0" rtlCol="0" anchor="t">
            <a:spAutoFit/>
          </a:bodyPr>
          <a:lstStyle/>
          <a:p>
            <a:pPr algn="ctr">
              <a:lnSpc>
                <a:spcPts val="8885"/>
              </a:lnSpc>
              <a:spcBef>
                <a:spcPct val="0"/>
              </a:spcBef>
            </a:pPr>
            <a:r>
              <a:rPr lang="en-US" sz="6346">
                <a:solidFill>
                  <a:srgbClr val="000000"/>
                </a:solidFill>
                <a:latin typeface="Arimo"/>
                <a:ea typeface="Arimo"/>
                <a:cs typeface="Arimo"/>
                <a:sym typeface="Arimo"/>
              </a:rPr>
              <a:t>Menfulness - (Less of a Man)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43"/>
            <a:ext cx="870480" cy="6032497"/>
            <a:chOff x="0" y="0"/>
            <a:chExt cx="580326" cy="4021671"/>
          </a:xfrm>
        </p:grpSpPr>
        <p:sp>
          <p:nvSpPr>
            <p:cNvPr id="3" name="Freeform 3"/>
            <p:cNvSpPr/>
            <p:nvPr/>
          </p:nvSpPr>
          <p:spPr>
            <a:xfrm>
              <a:off x="0" y="0"/>
              <a:ext cx="580266" cy="4021713"/>
            </a:xfrm>
            <a:custGeom>
              <a:avLst/>
              <a:gdLst/>
              <a:ahLst/>
              <a:cxnLst/>
              <a:rect l="l" t="t" r="r" b="b"/>
              <a:pathLst>
                <a:path w="580266" h="4021713">
                  <a:moveTo>
                    <a:pt x="0" y="0"/>
                  </a:moveTo>
                  <a:lnTo>
                    <a:pt x="0" y="4021713"/>
                  </a:lnTo>
                  <a:lnTo>
                    <a:pt x="580266" y="0"/>
                  </a:lnTo>
                  <a:close/>
                </a:path>
              </a:pathLst>
            </a:custGeom>
            <a:solidFill>
              <a:srgbClr val="029EE7"/>
            </a:solidFill>
          </p:spPr>
        </p:sp>
      </p:grpSp>
      <p:grpSp>
        <p:nvGrpSpPr>
          <p:cNvPr id="4" name="Group 4"/>
          <p:cNvGrpSpPr/>
          <p:nvPr/>
        </p:nvGrpSpPr>
        <p:grpSpPr>
          <a:xfrm>
            <a:off x="11035508" y="-95255"/>
            <a:ext cx="7347747" cy="10477495"/>
            <a:chOff x="0" y="0"/>
            <a:chExt cx="4898492" cy="6985000"/>
          </a:xfrm>
        </p:grpSpPr>
        <p:sp>
          <p:nvSpPr>
            <p:cNvPr id="5" name="Freeform 5"/>
            <p:cNvSpPr/>
            <p:nvPr/>
          </p:nvSpPr>
          <p:spPr>
            <a:xfrm>
              <a:off x="2009265" y="63500"/>
              <a:ext cx="1228723" cy="6858000"/>
            </a:xfrm>
            <a:custGeom>
              <a:avLst/>
              <a:gdLst/>
              <a:ahLst/>
              <a:cxnLst/>
              <a:rect l="l" t="t" r="r" b="b"/>
              <a:pathLst>
                <a:path w="1228723" h="6858000">
                  <a:moveTo>
                    <a:pt x="0" y="0"/>
                  </a:moveTo>
                  <a:cubicBezTo>
                    <a:pt x="0" y="254"/>
                    <a:pt x="0" y="508"/>
                    <a:pt x="127" y="889"/>
                  </a:cubicBezTo>
                  <a:lnTo>
                    <a:pt x="1219071" y="6858000"/>
                  </a:lnTo>
                  <a:lnTo>
                    <a:pt x="1228723" y="6858000"/>
                  </a:lnTo>
                  <a:cubicBezTo>
                    <a:pt x="1228723" y="6857746"/>
                    <a:pt x="1228723" y="6857492"/>
                    <a:pt x="1228596" y="6857111"/>
                  </a:cubicBezTo>
                  <a:lnTo>
                    <a:pt x="9525" y="0"/>
                  </a:lnTo>
                  <a:close/>
                </a:path>
              </a:pathLst>
            </a:custGeom>
            <a:solidFill>
              <a:srgbClr val="5FCBEF">
                <a:alpha val="48627"/>
              </a:srgbClr>
            </a:solidFill>
          </p:spPr>
        </p:sp>
        <p:sp>
          <p:nvSpPr>
            <p:cNvPr id="6" name="Freeform 6"/>
            <p:cNvSpPr/>
            <p:nvPr/>
          </p:nvSpPr>
          <p:spPr>
            <a:xfrm>
              <a:off x="63500" y="3740150"/>
              <a:ext cx="4771512" cy="3181350"/>
            </a:xfrm>
            <a:custGeom>
              <a:avLst/>
              <a:gdLst/>
              <a:ahLst/>
              <a:cxnLst/>
              <a:rect l="l" t="t" r="r" b="b"/>
              <a:pathLst>
                <a:path w="4771512" h="3181350">
                  <a:moveTo>
                    <a:pt x="4768337" y="0"/>
                  </a:moveTo>
                  <a:cubicBezTo>
                    <a:pt x="4767448" y="0"/>
                    <a:pt x="4766559" y="254"/>
                    <a:pt x="4765670" y="762"/>
                  </a:cubicBezTo>
                  <a:lnTo>
                    <a:pt x="2159" y="3177413"/>
                  </a:lnTo>
                  <a:cubicBezTo>
                    <a:pt x="762" y="3178302"/>
                    <a:pt x="0" y="3179826"/>
                    <a:pt x="0" y="3181350"/>
                  </a:cubicBezTo>
                  <a:lnTo>
                    <a:pt x="13335" y="3181350"/>
                  </a:lnTo>
                  <a:lnTo>
                    <a:pt x="4771004" y="8763"/>
                  </a:lnTo>
                  <a:cubicBezTo>
                    <a:pt x="4771131" y="8636"/>
                    <a:pt x="4771385" y="8509"/>
                    <a:pt x="4771512" y="8382"/>
                  </a:cubicBezTo>
                  <a:lnTo>
                    <a:pt x="4771512" y="1270"/>
                  </a:lnTo>
                  <a:cubicBezTo>
                    <a:pt x="4770623" y="508"/>
                    <a:pt x="4769480" y="0"/>
                    <a:pt x="4768337" y="0"/>
                  </a:cubicBezTo>
                  <a:close/>
                </a:path>
              </a:pathLst>
            </a:custGeom>
            <a:solidFill>
              <a:srgbClr val="5FCBEF">
                <a:alpha val="48627"/>
              </a:srgbClr>
            </a:solidFill>
          </p:spPr>
        </p:sp>
        <p:sp>
          <p:nvSpPr>
            <p:cNvPr id="7" name="Freeform 7"/>
            <p:cNvSpPr/>
            <p:nvPr/>
          </p:nvSpPr>
          <p:spPr>
            <a:xfrm>
              <a:off x="1824480" y="63500"/>
              <a:ext cx="3007357" cy="6858000"/>
            </a:xfrm>
            <a:custGeom>
              <a:avLst/>
              <a:gdLst/>
              <a:ahLst/>
              <a:cxnLst/>
              <a:rect l="l" t="t" r="r" b="b"/>
              <a:pathLst>
                <a:path w="3007357" h="6858000">
                  <a:moveTo>
                    <a:pt x="2043047" y="0"/>
                  </a:moveTo>
                  <a:lnTo>
                    <a:pt x="0" y="6858000"/>
                  </a:lnTo>
                  <a:lnTo>
                    <a:pt x="3007357" y="6858000"/>
                  </a:lnTo>
                  <a:lnTo>
                    <a:pt x="3007357" y="0"/>
                  </a:lnTo>
                  <a:close/>
                </a:path>
              </a:pathLst>
            </a:custGeom>
            <a:solidFill>
              <a:srgbClr val="5FCBEF">
                <a:alpha val="12941"/>
              </a:srgbClr>
            </a:solidFill>
          </p:spPr>
        </p:sp>
        <p:sp>
          <p:nvSpPr>
            <p:cNvPr id="8" name="Freeform 8"/>
            <p:cNvSpPr/>
            <p:nvPr/>
          </p:nvSpPr>
          <p:spPr>
            <a:xfrm>
              <a:off x="2247898" y="63500"/>
              <a:ext cx="2587114" cy="6858000"/>
            </a:xfrm>
            <a:custGeom>
              <a:avLst/>
              <a:gdLst/>
              <a:ahLst/>
              <a:cxnLst/>
              <a:rect l="l" t="t" r="r" b="b"/>
              <a:pathLst>
                <a:path w="2587114" h="6858000">
                  <a:moveTo>
                    <a:pt x="0" y="0"/>
                  </a:moveTo>
                  <a:lnTo>
                    <a:pt x="1208022" y="6858000"/>
                  </a:lnTo>
                  <a:lnTo>
                    <a:pt x="2587114" y="6858000"/>
                  </a:lnTo>
                  <a:lnTo>
                    <a:pt x="2587114" y="0"/>
                  </a:lnTo>
                  <a:close/>
                </a:path>
              </a:pathLst>
            </a:custGeom>
            <a:solidFill>
              <a:srgbClr val="5FCBEF">
                <a:alpha val="3922"/>
              </a:srgbClr>
            </a:solidFill>
          </p:spPr>
        </p:sp>
        <p:sp>
          <p:nvSpPr>
            <p:cNvPr id="9" name="Freeform 9"/>
            <p:cNvSpPr/>
            <p:nvPr/>
          </p:nvSpPr>
          <p:spPr>
            <a:xfrm>
              <a:off x="3541645" y="63500"/>
              <a:ext cx="1290191" cy="6858000"/>
            </a:xfrm>
            <a:custGeom>
              <a:avLst/>
              <a:gdLst/>
              <a:ahLst/>
              <a:cxnLst/>
              <a:rect l="l" t="t" r="r" b="b"/>
              <a:pathLst>
                <a:path w="1290191" h="6858000">
                  <a:moveTo>
                    <a:pt x="1018539" y="0"/>
                  </a:moveTo>
                  <a:lnTo>
                    <a:pt x="0" y="6858000"/>
                  </a:lnTo>
                  <a:lnTo>
                    <a:pt x="1290192" y="6858000"/>
                  </a:lnTo>
                  <a:lnTo>
                    <a:pt x="1290192" y="0"/>
                  </a:lnTo>
                  <a:close/>
                </a:path>
              </a:pathLst>
            </a:custGeom>
            <a:solidFill>
              <a:srgbClr val="029EE7"/>
            </a:solidFill>
          </p:spPr>
        </p:sp>
        <p:sp>
          <p:nvSpPr>
            <p:cNvPr id="10" name="Freeform 10"/>
            <p:cNvSpPr/>
            <p:nvPr/>
          </p:nvSpPr>
          <p:spPr>
            <a:xfrm>
              <a:off x="3583301" y="63500"/>
              <a:ext cx="1248536" cy="6858000"/>
            </a:xfrm>
            <a:custGeom>
              <a:avLst/>
              <a:gdLst/>
              <a:ahLst/>
              <a:cxnLst/>
              <a:rect l="l" t="t" r="r" b="b"/>
              <a:pathLst>
                <a:path w="1248536" h="6858000">
                  <a:moveTo>
                    <a:pt x="0" y="0"/>
                  </a:moveTo>
                  <a:lnTo>
                    <a:pt x="1108074" y="6858000"/>
                  </a:lnTo>
                  <a:lnTo>
                    <a:pt x="1248536" y="6858000"/>
                  </a:lnTo>
                  <a:lnTo>
                    <a:pt x="1248536" y="0"/>
                  </a:lnTo>
                  <a:close/>
                </a:path>
              </a:pathLst>
            </a:custGeom>
            <a:solidFill>
              <a:srgbClr val="FFD70A"/>
            </a:solidFill>
          </p:spPr>
        </p:sp>
        <p:sp>
          <p:nvSpPr>
            <p:cNvPr id="11" name="Freeform 11"/>
            <p:cNvSpPr/>
            <p:nvPr/>
          </p:nvSpPr>
          <p:spPr>
            <a:xfrm>
              <a:off x="3014723" y="3653409"/>
              <a:ext cx="1817114" cy="3268091"/>
            </a:xfrm>
            <a:custGeom>
              <a:avLst/>
              <a:gdLst/>
              <a:ahLst/>
              <a:cxnLst/>
              <a:rect l="l" t="t" r="r" b="b"/>
              <a:pathLst>
                <a:path w="1817114" h="3268091">
                  <a:moveTo>
                    <a:pt x="0" y="3268091"/>
                  </a:moveTo>
                  <a:lnTo>
                    <a:pt x="1817114" y="0"/>
                  </a:lnTo>
                  <a:lnTo>
                    <a:pt x="1817114" y="3268091"/>
                  </a:lnTo>
                  <a:close/>
                </a:path>
              </a:pathLst>
            </a:custGeom>
            <a:solidFill>
              <a:srgbClr val="FE007F"/>
            </a:solidFill>
          </p:spPr>
        </p:sp>
      </p:grpSp>
      <p:grpSp>
        <p:nvGrpSpPr>
          <p:cNvPr id="12" name="Group 12"/>
          <p:cNvGrpSpPr/>
          <p:nvPr/>
        </p:nvGrpSpPr>
        <p:grpSpPr>
          <a:xfrm>
            <a:off x="189309" y="8437969"/>
            <a:ext cx="1871077" cy="1705299"/>
            <a:chOff x="0" y="0"/>
            <a:chExt cx="1663179" cy="1515821"/>
          </a:xfrm>
        </p:grpSpPr>
        <p:sp>
          <p:nvSpPr>
            <p:cNvPr id="13" name="Freeform 13"/>
            <p:cNvSpPr/>
            <p:nvPr/>
          </p:nvSpPr>
          <p:spPr>
            <a:xfrm>
              <a:off x="0" y="0"/>
              <a:ext cx="1663192" cy="1515872"/>
            </a:xfrm>
            <a:custGeom>
              <a:avLst/>
              <a:gdLst/>
              <a:ahLst/>
              <a:cxnLst/>
              <a:rect l="l" t="t" r="r" b="b"/>
              <a:pathLst>
                <a:path w="1663192" h="1515872">
                  <a:moveTo>
                    <a:pt x="0" y="0"/>
                  </a:moveTo>
                  <a:lnTo>
                    <a:pt x="1663192" y="0"/>
                  </a:lnTo>
                  <a:lnTo>
                    <a:pt x="1663192" y="1515872"/>
                  </a:lnTo>
                  <a:lnTo>
                    <a:pt x="0" y="1515872"/>
                  </a:lnTo>
                  <a:lnTo>
                    <a:pt x="0" y="0"/>
                  </a:lnTo>
                  <a:close/>
                </a:path>
              </a:pathLst>
            </a:custGeom>
            <a:blipFill>
              <a:blip r:embed="rId2"/>
              <a:stretch>
                <a:fillRect l="-41001" r="-41283"/>
              </a:stretch>
            </a:blipFill>
          </p:spPr>
        </p:sp>
      </p:grpSp>
      <p:sp>
        <p:nvSpPr>
          <p:cNvPr id="14" name="Freeform 14"/>
          <p:cNvSpPr/>
          <p:nvPr/>
        </p:nvSpPr>
        <p:spPr>
          <a:xfrm>
            <a:off x="16245535" y="8262571"/>
            <a:ext cx="1914448" cy="1914448"/>
          </a:xfrm>
          <a:custGeom>
            <a:avLst/>
            <a:gdLst/>
            <a:ahLst/>
            <a:cxnLst/>
            <a:rect l="l" t="t" r="r" b="b"/>
            <a:pathLst>
              <a:path w="1914448" h="1914448">
                <a:moveTo>
                  <a:pt x="0" y="0"/>
                </a:moveTo>
                <a:lnTo>
                  <a:pt x="1914449" y="0"/>
                </a:lnTo>
                <a:lnTo>
                  <a:pt x="1914449" y="1914449"/>
                </a:lnTo>
                <a:lnTo>
                  <a:pt x="0" y="1914449"/>
                </a:lnTo>
                <a:lnTo>
                  <a:pt x="0" y="0"/>
                </a:lnTo>
                <a:close/>
              </a:path>
            </a:pathLst>
          </a:custGeom>
          <a:blipFill>
            <a:blip r:embed="rId3"/>
            <a:stretch>
              <a:fillRect/>
            </a:stretch>
          </a:blipFill>
        </p:spPr>
      </p:sp>
      <p:sp>
        <p:nvSpPr>
          <p:cNvPr id="15" name="Freeform 15"/>
          <p:cNvSpPr/>
          <p:nvPr/>
        </p:nvSpPr>
        <p:spPr>
          <a:xfrm>
            <a:off x="3534221" y="1028700"/>
            <a:ext cx="11219559" cy="8275340"/>
          </a:xfrm>
          <a:custGeom>
            <a:avLst/>
            <a:gdLst/>
            <a:ahLst/>
            <a:cxnLst/>
            <a:rect l="l" t="t" r="r" b="b"/>
            <a:pathLst>
              <a:path w="11219559" h="8275340">
                <a:moveTo>
                  <a:pt x="0" y="0"/>
                </a:moveTo>
                <a:lnTo>
                  <a:pt x="11219558" y="0"/>
                </a:lnTo>
                <a:lnTo>
                  <a:pt x="11219558" y="8275340"/>
                </a:lnTo>
                <a:lnTo>
                  <a:pt x="0" y="8275340"/>
                </a:lnTo>
                <a:lnTo>
                  <a:pt x="0" y="0"/>
                </a:lnTo>
                <a:close/>
              </a:path>
            </a:pathLst>
          </a:custGeom>
          <a:blipFill>
            <a:blip r:embed="rId4"/>
            <a:stretch>
              <a:fillRect l="-44070" t="-20658" r="-20394" b="-4767"/>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1850</Words>
  <Application>Microsoft Office PowerPoint</Application>
  <PresentationFormat>Custom</PresentationFormat>
  <Paragraphs>106</Paragraphs>
  <Slides>25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Arimo Bold</vt:lpstr>
      <vt:lpstr>Calibri</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Symposium Dr Gary Shepherd (York St John University) Sam Watling (Menfulness Trustee)</dc:title>
  <dc:creator>Gary Shepherd</dc:creator>
  <cp:lastModifiedBy>Gary Shepherd</cp:lastModifiedBy>
  <cp:revision>17</cp:revision>
  <dcterms:created xsi:type="dcterms:W3CDTF">2006-08-16T00:00:00Z</dcterms:created>
  <dcterms:modified xsi:type="dcterms:W3CDTF">2026-05-15T07:23:35Z</dcterms:modified>
  <dc:identifier>DAHJLsHSZP0</dc:identifier>
</cp:coreProperties>
</file>