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4"/>
  </p:sldMasterIdLst>
  <p:notesMasterIdLst>
    <p:notesMasterId r:id="rId39"/>
  </p:notesMasterIdLst>
  <p:handoutMasterIdLst>
    <p:handoutMasterId r:id="rId40"/>
  </p:handoutMasterIdLst>
  <p:sldIdLst>
    <p:sldId id="318" r:id="rId5"/>
    <p:sldId id="320" r:id="rId6"/>
    <p:sldId id="387" r:id="rId7"/>
    <p:sldId id="342" r:id="rId8"/>
    <p:sldId id="348" r:id="rId9"/>
    <p:sldId id="371" r:id="rId10"/>
    <p:sldId id="361" r:id="rId11"/>
    <p:sldId id="344" r:id="rId12"/>
    <p:sldId id="377" r:id="rId13"/>
    <p:sldId id="376" r:id="rId14"/>
    <p:sldId id="375" r:id="rId15"/>
    <p:sldId id="374" r:id="rId16"/>
    <p:sldId id="388" r:id="rId17"/>
    <p:sldId id="335" r:id="rId18"/>
    <p:sldId id="338" r:id="rId19"/>
    <p:sldId id="364" r:id="rId20"/>
    <p:sldId id="386" r:id="rId21"/>
    <p:sldId id="383" r:id="rId22"/>
    <p:sldId id="384" r:id="rId23"/>
    <p:sldId id="385" r:id="rId24"/>
    <p:sldId id="356" r:id="rId25"/>
    <p:sldId id="379" r:id="rId26"/>
    <p:sldId id="378" r:id="rId27"/>
    <p:sldId id="360" r:id="rId28"/>
    <p:sldId id="325" r:id="rId29"/>
    <p:sldId id="354" r:id="rId30"/>
    <p:sldId id="372" r:id="rId31"/>
    <p:sldId id="369" r:id="rId32"/>
    <p:sldId id="382" r:id="rId33"/>
    <p:sldId id="389" r:id="rId34"/>
    <p:sldId id="370" r:id="rId35"/>
    <p:sldId id="390" r:id="rId36"/>
    <p:sldId id="391" r:id="rId37"/>
    <p:sldId id="392" r:id="rId38"/>
  </p:sldIdLst>
  <p:sldSz cx="9144000" cy="5143500" type="screen16x9"/>
  <p:notesSz cx="6858000" cy="9144000"/>
  <p:defaultTextStyle>
    <a:defPPr>
      <a:defRPr lang="en-GB"/>
    </a:defPPr>
    <a:lvl1pPr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5pPr>
    <a:lvl6pPr marL="2286000" algn="l" defTabSz="914400" rtl="0" eaLnBrk="1" latinLnBrk="0" hangingPunct="1">
      <a:defRPr kern="1200">
        <a:solidFill>
          <a:schemeClr val="tx1"/>
        </a:solidFill>
        <a:latin typeface="Arial Black" panose="020B0604020202020204" pitchFamily="34" charset="0"/>
        <a:ea typeface="+mn-ea"/>
        <a:cs typeface="+mn-cs"/>
      </a:defRPr>
    </a:lvl6pPr>
    <a:lvl7pPr marL="2743200" algn="l" defTabSz="914400" rtl="0" eaLnBrk="1" latinLnBrk="0" hangingPunct="1">
      <a:defRPr kern="1200">
        <a:solidFill>
          <a:schemeClr val="tx1"/>
        </a:solidFill>
        <a:latin typeface="Arial Black" panose="020B0604020202020204" pitchFamily="34" charset="0"/>
        <a:ea typeface="+mn-ea"/>
        <a:cs typeface="+mn-cs"/>
      </a:defRPr>
    </a:lvl7pPr>
    <a:lvl8pPr marL="3200400" algn="l" defTabSz="914400" rtl="0" eaLnBrk="1" latinLnBrk="0" hangingPunct="1">
      <a:defRPr kern="1200">
        <a:solidFill>
          <a:schemeClr val="tx1"/>
        </a:solidFill>
        <a:latin typeface="Arial Black" panose="020B0604020202020204" pitchFamily="34" charset="0"/>
        <a:ea typeface="+mn-ea"/>
        <a:cs typeface="+mn-cs"/>
      </a:defRPr>
    </a:lvl8pPr>
    <a:lvl9pPr marL="3657600" algn="l" defTabSz="914400" rtl="0" eaLnBrk="1" latinLnBrk="0" hangingPunct="1">
      <a:defRPr kern="1200">
        <a:solidFill>
          <a:schemeClr val="tx1"/>
        </a:solidFill>
        <a:latin typeface="Arial Black" panose="020B0604020202020204" pitchFamily="34"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EC845C-B915-1FBB-4B11-FB502936F877}" name="Jennifer Huntsley" initials="JH" userId="S::j.huntsley@yorksj.ac.uk::b67f7ce3-7252-4750-ac23-3d6f934712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5050"/>
    <a:srgbClr val="FF9933"/>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D98FF5-7A54-EAF4-580E-23129800E4BF}" v="6" dt="2026-05-12T12:55:49.868"/>
    <p1510:client id="{A6075A3E-4DFA-48DF-ADF3-0E48EEEFD317}" v="11" dt="2026-05-12T12:30:16.792"/>
    <p1510:client id="{DE924250-152E-7D0E-56D3-E5F193EE28F2}" v="72" dt="2026-05-13T15:50:56.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Jach" userId="S::s.jach@yorksj.ac.uk::5c8cf6e1-1f15-4963-922a-ec9809ab38dc" providerId="AD" clId="Web-{DE924250-152E-7D0E-56D3-E5F193EE28F2}"/>
    <pc:docChg chg="modSld sldOrd">
      <pc:chgData name="Stephanie Jach" userId="S::s.jach@yorksj.ac.uk::5c8cf6e1-1f15-4963-922a-ec9809ab38dc" providerId="AD" clId="Web-{DE924250-152E-7D0E-56D3-E5F193EE28F2}" dt="2026-05-13T15:50:56.502" v="70" actId="1076"/>
      <pc:docMkLst>
        <pc:docMk/>
      </pc:docMkLst>
      <pc:sldChg chg="delAnim">
        <pc:chgData name="Stephanie Jach" userId="S::s.jach@yorksj.ac.uk::5c8cf6e1-1f15-4963-922a-ec9809ab38dc" providerId="AD" clId="Web-{DE924250-152E-7D0E-56D3-E5F193EE28F2}" dt="2026-05-13T10:14:00.799" v="21"/>
        <pc:sldMkLst>
          <pc:docMk/>
          <pc:sldMk cId="4222558164" sldId="342"/>
        </pc:sldMkLst>
      </pc:sldChg>
      <pc:sldChg chg="modSp">
        <pc:chgData name="Stephanie Jach" userId="S::s.jach@yorksj.ac.uk::5c8cf6e1-1f15-4963-922a-ec9809ab38dc" providerId="AD" clId="Web-{DE924250-152E-7D0E-56D3-E5F193EE28F2}" dt="2026-05-13T10:32:27.095" v="27" actId="20577"/>
        <pc:sldMkLst>
          <pc:docMk/>
          <pc:sldMk cId="3093709111" sldId="348"/>
        </pc:sldMkLst>
        <pc:spChg chg="mod">
          <ac:chgData name="Stephanie Jach" userId="S::s.jach@yorksj.ac.uk::5c8cf6e1-1f15-4963-922a-ec9809ab38dc" providerId="AD" clId="Web-{DE924250-152E-7D0E-56D3-E5F193EE28F2}" dt="2026-05-13T10:32:27.095" v="27" actId="20577"/>
          <ac:spMkLst>
            <pc:docMk/>
            <pc:sldMk cId="3093709111" sldId="348"/>
            <ac:spMk id="3" creationId="{F5B06C1B-63C2-3650-74B8-4F31A14EA53D}"/>
          </ac:spMkLst>
        </pc:spChg>
      </pc:sldChg>
      <pc:sldChg chg="modSp ord">
        <pc:chgData name="Stephanie Jach" userId="S::s.jach@yorksj.ac.uk::5c8cf6e1-1f15-4963-922a-ec9809ab38dc" providerId="AD" clId="Web-{DE924250-152E-7D0E-56D3-E5F193EE28F2}" dt="2026-05-13T14:01:19.702" v="63" actId="20577"/>
        <pc:sldMkLst>
          <pc:docMk/>
          <pc:sldMk cId="4031839815" sldId="369"/>
        </pc:sldMkLst>
        <pc:spChg chg="mod">
          <ac:chgData name="Stephanie Jach" userId="S::s.jach@yorksj.ac.uk::5c8cf6e1-1f15-4963-922a-ec9809ab38dc" providerId="AD" clId="Web-{DE924250-152E-7D0E-56D3-E5F193EE28F2}" dt="2026-05-13T14:01:19.702" v="63" actId="20577"/>
          <ac:spMkLst>
            <pc:docMk/>
            <pc:sldMk cId="4031839815" sldId="369"/>
            <ac:spMk id="2" creationId="{B0E557DE-EE2D-EFFF-F940-E46BE9EE1ADB}"/>
          </ac:spMkLst>
        </pc:spChg>
      </pc:sldChg>
      <pc:sldChg chg="modSp">
        <pc:chgData name="Stephanie Jach" userId="S::s.jach@yorksj.ac.uk::5c8cf6e1-1f15-4963-922a-ec9809ab38dc" providerId="AD" clId="Web-{DE924250-152E-7D0E-56D3-E5F193EE28F2}" dt="2026-05-13T12:55:58.164" v="57" actId="20577"/>
        <pc:sldMkLst>
          <pc:docMk/>
          <pc:sldMk cId="3127436069" sldId="370"/>
        </pc:sldMkLst>
        <pc:spChg chg="mod">
          <ac:chgData name="Stephanie Jach" userId="S::s.jach@yorksj.ac.uk::5c8cf6e1-1f15-4963-922a-ec9809ab38dc" providerId="AD" clId="Web-{DE924250-152E-7D0E-56D3-E5F193EE28F2}" dt="2026-05-13T12:55:58.164" v="57" actId="20577"/>
          <ac:spMkLst>
            <pc:docMk/>
            <pc:sldMk cId="3127436069" sldId="370"/>
            <ac:spMk id="3" creationId="{EA9CCE3A-C866-7B40-292B-A47DBCB042A8}"/>
          </ac:spMkLst>
        </pc:spChg>
      </pc:sldChg>
      <pc:sldChg chg="addSp delSp modSp">
        <pc:chgData name="Stephanie Jach" userId="S::s.jach@yorksj.ac.uk::5c8cf6e1-1f15-4963-922a-ec9809ab38dc" providerId="AD" clId="Web-{DE924250-152E-7D0E-56D3-E5F193EE28F2}" dt="2026-05-13T15:50:56.502" v="70" actId="1076"/>
        <pc:sldMkLst>
          <pc:docMk/>
          <pc:sldMk cId="2570245493" sldId="374"/>
        </pc:sldMkLst>
        <pc:spChg chg="add del mod">
          <ac:chgData name="Stephanie Jach" userId="S::s.jach@yorksj.ac.uk::5c8cf6e1-1f15-4963-922a-ec9809ab38dc" providerId="AD" clId="Web-{DE924250-152E-7D0E-56D3-E5F193EE28F2}" dt="2026-05-13T11:23:05.211" v="30"/>
          <ac:spMkLst>
            <pc:docMk/>
            <pc:sldMk cId="2570245493" sldId="374"/>
            <ac:spMk id="5" creationId="{B5B0F5DE-9D38-1333-ED5B-0EC83CE0C1C1}"/>
          </ac:spMkLst>
        </pc:spChg>
        <pc:picChg chg="mod">
          <ac:chgData name="Stephanie Jach" userId="S::s.jach@yorksj.ac.uk::5c8cf6e1-1f15-4963-922a-ec9809ab38dc" providerId="AD" clId="Web-{DE924250-152E-7D0E-56D3-E5F193EE28F2}" dt="2026-05-13T15:50:54.548" v="69" actId="1076"/>
          <ac:picMkLst>
            <pc:docMk/>
            <pc:sldMk cId="2570245493" sldId="374"/>
            <ac:picMk id="3" creationId="{4D2A6C89-C0EE-E576-B7DE-65A7CC60FE7E}"/>
          </ac:picMkLst>
        </pc:picChg>
        <pc:picChg chg="add mod">
          <ac:chgData name="Stephanie Jach" userId="S::s.jach@yorksj.ac.uk::5c8cf6e1-1f15-4963-922a-ec9809ab38dc" providerId="AD" clId="Web-{DE924250-152E-7D0E-56D3-E5F193EE28F2}" dt="2026-05-13T11:24:19.915" v="41" actId="1076"/>
          <ac:picMkLst>
            <pc:docMk/>
            <pc:sldMk cId="2570245493" sldId="374"/>
            <ac:picMk id="6" creationId="{B960FDA6-A0CF-5E1F-B624-E5FE19BEFDB7}"/>
          </ac:picMkLst>
        </pc:picChg>
        <pc:picChg chg="add mod">
          <ac:chgData name="Stephanie Jach" userId="S::s.jach@yorksj.ac.uk::5c8cf6e1-1f15-4963-922a-ec9809ab38dc" providerId="AD" clId="Web-{DE924250-152E-7D0E-56D3-E5F193EE28F2}" dt="2026-05-13T15:50:56.502" v="70" actId="1076"/>
          <ac:picMkLst>
            <pc:docMk/>
            <pc:sldMk cId="2570245493" sldId="374"/>
            <ac:picMk id="7" creationId="{FA74309E-D536-F147-DD6F-0D99B6A1FFBF}"/>
          </ac:picMkLst>
        </pc:picChg>
        <pc:picChg chg="mod">
          <ac:chgData name="Stephanie Jach" userId="S::s.jach@yorksj.ac.uk::5c8cf6e1-1f15-4963-922a-ec9809ab38dc" providerId="AD" clId="Web-{DE924250-152E-7D0E-56D3-E5F193EE28F2}" dt="2026-05-13T11:25:51.481" v="44" actId="1076"/>
          <ac:picMkLst>
            <pc:docMk/>
            <pc:sldMk cId="2570245493" sldId="374"/>
            <ac:picMk id="1026" creationId="{5EE454C8-A8F5-05D5-A0EE-07441B879F23}"/>
          </ac:picMkLst>
        </pc:picChg>
      </pc:sldChg>
      <pc:sldChg chg="modSp">
        <pc:chgData name="Stephanie Jach" userId="S::s.jach@yorksj.ac.uk::5c8cf6e1-1f15-4963-922a-ec9809ab38dc" providerId="AD" clId="Web-{DE924250-152E-7D0E-56D3-E5F193EE28F2}" dt="2026-05-13T10:12:22.797" v="20" actId="20577"/>
        <pc:sldMkLst>
          <pc:docMk/>
          <pc:sldMk cId="2447903602" sldId="387"/>
        </pc:sldMkLst>
        <pc:spChg chg="mod">
          <ac:chgData name="Stephanie Jach" userId="S::s.jach@yorksj.ac.uk::5c8cf6e1-1f15-4963-922a-ec9809ab38dc" providerId="AD" clId="Web-{DE924250-152E-7D0E-56D3-E5F193EE28F2}" dt="2026-05-13T10:12:22.797" v="20" actId="20577"/>
          <ac:spMkLst>
            <pc:docMk/>
            <pc:sldMk cId="2447903602" sldId="387"/>
            <ac:spMk id="3" creationId="{27A93EF1-4C45-3ECA-964C-3B34D9508A1D}"/>
          </ac:spMkLst>
        </pc:spChg>
      </pc:sldChg>
      <pc:sldChg chg="modSp">
        <pc:chgData name="Stephanie Jach" userId="S::s.jach@yorksj.ac.uk::5c8cf6e1-1f15-4963-922a-ec9809ab38dc" providerId="AD" clId="Web-{DE924250-152E-7D0E-56D3-E5F193EE28F2}" dt="2026-05-13T12:55:05.974" v="54" actId="20577"/>
        <pc:sldMkLst>
          <pc:docMk/>
          <pc:sldMk cId="3230047470" sldId="390"/>
        </pc:sldMkLst>
        <pc:spChg chg="mod">
          <ac:chgData name="Stephanie Jach" userId="S::s.jach@yorksj.ac.uk::5c8cf6e1-1f15-4963-922a-ec9809ab38dc" providerId="AD" clId="Web-{DE924250-152E-7D0E-56D3-E5F193EE28F2}" dt="2026-05-13T12:55:05.974" v="54" actId="20577"/>
          <ac:spMkLst>
            <pc:docMk/>
            <pc:sldMk cId="3230047470" sldId="390"/>
            <ac:spMk id="3" creationId="{5805ED92-E019-4642-097D-915BF7F71063}"/>
          </ac:spMkLst>
        </pc:spChg>
      </pc:sldChg>
    </pc:docChg>
  </pc:docChgLst>
  <pc:docChgLst>
    <pc:chgData name="Stephanie Jach" userId="S::s.jach@yorksj.ac.uk::5c8cf6e1-1f15-4963-922a-ec9809ab38dc" providerId="AD" clId="Web-{90D98FF5-7A54-EAF4-580E-23129800E4BF}"/>
    <pc:docChg chg="addSld modSld">
      <pc:chgData name="Stephanie Jach" userId="S::s.jach@yorksj.ac.uk::5c8cf6e1-1f15-4963-922a-ec9809ab38dc" providerId="AD" clId="Web-{90D98FF5-7A54-EAF4-580E-23129800E4BF}" dt="2026-05-12T12:55:49.868" v="5"/>
      <pc:docMkLst>
        <pc:docMk/>
      </pc:docMkLst>
      <pc:sldChg chg="modSp">
        <pc:chgData name="Stephanie Jach" userId="S::s.jach@yorksj.ac.uk::5c8cf6e1-1f15-4963-922a-ec9809ab38dc" providerId="AD" clId="Web-{90D98FF5-7A54-EAF4-580E-23129800E4BF}" dt="2026-05-12T12:53:22.722" v="0" actId="1076"/>
        <pc:sldMkLst>
          <pc:docMk/>
          <pc:sldMk cId="3719563791" sldId="378"/>
        </pc:sldMkLst>
        <pc:graphicFrameChg chg="mod">
          <ac:chgData name="Stephanie Jach" userId="S::s.jach@yorksj.ac.uk::5c8cf6e1-1f15-4963-922a-ec9809ab38dc" providerId="AD" clId="Web-{90D98FF5-7A54-EAF4-580E-23129800E4BF}" dt="2026-05-12T12:53:22.722" v="0" actId="1076"/>
          <ac:graphicFrameMkLst>
            <pc:docMk/>
            <pc:sldMk cId="3719563791" sldId="378"/>
            <ac:graphicFrameMk id="16" creationId="{57E080F5-7131-0C2A-E84A-A8F570402519}"/>
          </ac:graphicFrameMkLst>
        </pc:graphicFrameChg>
      </pc:sldChg>
      <pc:sldChg chg="addSp delSp add mod replId setBg">
        <pc:chgData name="Stephanie Jach" userId="S::s.jach@yorksj.ac.uk::5c8cf6e1-1f15-4963-922a-ec9809ab38dc" providerId="AD" clId="Web-{90D98FF5-7A54-EAF4-580E-23129800E4BF}" dt="2026-05-12T12:55:49.868" v="5"/>
        <pc:sldMkLst>
          <pc:docMk/>
          <pc:sldMk cId="2730501351" sldId="392"/>
        </pc:sldMkLst>
        <pc:spChg chg="del">
          <ac:chgData name="Stephanie Jach" userId="S::s.jach@yorksj.ac.uk::5c8cf6e1-1f15-4963-922a-ec9809ab38dc" providerId="AD" clId="Web-{90D98FF5-7A54-EAF4-580E-23129800E4BF}" dt="2026-05-12T12:54:01.755" v="4"/>
          <ac:spMkLst>
            <pc:docMk/>
            <pc:sldMk cId="2730501351" sldId="392"/>
            <ac:spMk id="2" creationId="{EFDD5CDB-1DDD-C2EC-E867-C4AE38323979}"/>
          </ac:spMkLst>
        </pc:spChg>
        <pc:graphicFrameChg chg="add del">
          <ac:chgData name="Stephanie Jach" userId="S::s.jach@yorksj.ac.uk::5c8cf6e1-1f15-4963-922a-ec9809ab38dc" providerId="AD" clId="Web-{90D98FF5-7A54-EAF4-580E-23129800E4BF}" dt="2026-05-12T12:53:57.567" v="3"/>
          <ac:graphicFrameMkLst>
            <pc:docMk/>
            <pc:sldMk cId="2730501351" sldId="392"/>
            <ac:graphicFrameMk id="16" creationId="{299C2A26-04AF-B866-4894-69767F7BD130}"/>
          </ac:graphicFrameMkLst>
        </pc:graphicFrameChg>
      </pc:sldChg>
    </pc:docChg>
  </pc:docChgLst>
  <pc:docChgLst>
    <pc:chgData name="Jennifer Huntsley" userId="b67f7ce3-7252-4750-ac23-3d6f934712d3" providerId="ADAL" clId="{B2FA1BE1-D98A-4324-B9A0-484A4CDF1ABD}"/>
    <pc:docChg chg="undo custSel modSld">
      <pc:chgData name="Jennifer Huntsley" userId="b67f7ce3-7252-4750-ac23-3d6f934712d3" providerId="ADAL" clId="{B2FA1BE1-D98A-4324-B9A0-484A4CDF1ABD}" dt="2026-05-12T12:41:19.879" v="596" actId="21"/>
      <pc:docMkLst>
        <pc:docMk/>
      </pc:docMkLst>
      <pc:sldChg chg="delSp mod modTransition delAnim">
        <pc:chgData name="Jennifer Huntsley" userId="b67f7ce3-7252-4750-ac23-3d6f934712d3" providerId="ADAL" clId="{B2FA1BE1-D98A-4324-B9A0-484A4CDF1ABD}" dt="2026-05-12T11:16:51.258" v="7" actId="478"/>
        <pc:sldMkLst>
          <pc:docMk/>
          <pc:sldMk cId="2508322134" sldId="318"/>
        </pc:sldMkLst>
        <pc:picChg chg="del">
          <ac:chgData name="Jennifer Huntsley" userId="b67f7ce3-7252-4750-ac23-3d6f934712d3" providerId="ADAL" clId="{B2FA1BE1-D98A-4324-B9A0-484A4CDF1ABD}" dt="2026-05-12T11:16:51.258" v="7" actId="478"/>
          <ac:picMkLst>
            <pc:docMk/>
            <pc:sldMk cId="2508322134" sldId="318"/>
            <ac:picMk id="4" creationId="{F911E2DC-3ACA-0ED0-0CE8-09FD30A5A347}"/>
          </ac:picMkLst>
        </pc:picChg>
      </pc:sldChg>
      <pc:sldChg chg="delSp mod modTransition delAnim">
        <pc:chgData name="Jennifer Huntsley" userId="b67f7ce3-7252-4750-ac23-3d6f934712d3" providerId="ADAL" clId="{B2FA1BE1-D98A-4324-B9A0-484A4CDF1ABD}" dt="2026-05-12T11:16:54.098" v="8" actId="478"/>
        <pc:sldMkLst>
          <pc:docMk/>
          <pc:sldMk cId="223354579" sldId="320"/>
        </pc:sldMkLst>
        <pc:picChg chg="del">
          <ac:chgData name="Jennifer Huntsley" userId="b67f7ce3-7252-4750-ac23-3d6f934712d3" providerId="ADAL" clId="{B2FA1BE1-D98A-4324-B9A0-484A4CDF1ABD}" dt="2026-05-12T11:16:54.098" v="8" actId="478"/>
          <ac:picMkLst>
            <pc:docMk/>
            <pc:sldMk cId="223354579" sldId="320"/>
            <ac:picMk id="7" creationId="{F0E5831F-81DD-3B22-8781-21A51A35DF43}"/>
          </ac:picMkLst>
        </pc:picChg>
      </pc:sldChg>
      <pc:sldChg chg="delSp modSp mod modTransition delAnim">
        <pc:chgData name="Jennifer Huntsley" userId="b67f7ce3-7252-4750-ac23-3d6f934712d3" providerId="ADAL" clId="{B2FA1BE1-D98A-4324-B9A0-484A4CDF1ABD}" dt="2026-05-12T12:35:36.537" v="591" actId="478"/>
        <pc:sldMkLst>
          <pc:docMk/>
          <pc:sldMk cId="1070236647" sldId="325"/>
        </pc:sldMkLst>
        <pc:picChg chg="del mod">
          <ac:chgData name="Jennifer Huntsley" userId="b67f7ce3-7252-4750-ac23-3d6f934712d3" providerId="ADAL" clId="{B2FA1BE1-D98A-4324-B9A0-484A4CDF1ABD}" dt="2026-05-12T12:35:36.537" v="591" actId="478"/>
          <ac:picMkLst>
            <pc:docMk/>
            <pc:sldMk cId="1070236647" sldId="325"/>
            <ac:picMk id="5" creationId="{A523ED1F-B0B7-B7FD-1379-B5406CB9AB61}"/>
          </ac:picMkLst>
        </pc:picChg>
      </pc:sldChg>
      <pc:sldChg chg="delSp mod modTransition delAnim">
        <pc:chgData name="Jennifer Huntsley" userId="b67f7ce3-7252-4750-ac23-3d6f934712d3" providerId="ADAL" clId="{B2FA1BE1-D98A-4324-B9A0-484A4CDF1ABD}" dt="2026-05-12T11:35:22.574" v="20" actId="478"/>
        <pc:sldMkLst>
          <pc:docMk/>
          <pc:sldMk cId="2130440599" sldId="335"/>
        </pc:sldMkLst>
        <pc:picChg chg="del">
          <ac:chgData name="Jennifer Huntsley" userId="b67f7ce3-7252-4750-ac23-3d6f934712d3" providerId="ADAL" clId="{B2FA1BE1-D98A-4324-B9A0-484A4CDF1ABD}" dt="2026-05-12T11:35:22.574" v="20" actId="478"/>
          <ac:picMkLst>
            <pc:docMk/>
            <pc:sldMk cId="2130440599" sldId="335"/>
            <ac:picMk id="4" creationId="{123A5E68-989C-0F4D-2563-BF683EDBF125}"/>
          </ac:picMkLst>
        </pc:picChg>
      </pc:sldChg>
      <pc:sldChg chg="delSp mod modTransition delAnim">
        <pc:chgData name="Jennifer Huntsley" userId="b67f7ce3-7252-4750-ac23-3d6f934712d3" providerId="ADAL" clId="{B2FA1BE1-D98A-4324-B9A0-484A4CDF1ABD}" dt="2026-05-12T11:38:50.627" v="21" actId="478"/>
        <pc:sldMkLst>
          <pc:docMk/>
          <pc:sldMk cId="1732717588" sldId="338"/>
        </pc:sldMkLst>
        <pc:picChg chg="del">
          <ac:chgData name="Jennifer Huntsley" userId="b67f7ce3-7252-4750-ac23-3d6f934712d3" providerId="ADAL" clId="{B2FA1BE1-D98A-4324-B9A0-484A4CDF1ABD}" dt="2026-05-12T11:38:50.627" v="21" actId="478"/>
          <ac:picMkLst>
            <pc:docMk/>
            <pc:sldMk cId="1732717588" sldId="338"/>
            <ac:picMk id="5" creationId="{C9CDF50E-9BEE-31FB-C53D-1DA0AD1C8F35}"/>
          </ac:picMkLst>
        </pc:picChg>
      </pc:sldChg>
      <pc:sldChg chg="delSp mod modTransition delAnim">
        <pc:chgData name="Jennifer Huntsley" userId="b67f7ce3-7252-4750-ac23-3d6f934712d3" providerId="ADAL" clId="{B2FA1BE1-D98A-4324-B9A0-484A4CDF1ABD}" dt="2026-05-12T11:17:04.058" v="10" actId="478"/>
        <pc:sldMkLst>
          <pc:docMk/>
          <pc:sldMk cId="4222558164" sldId="342"/>
        </pc:sldMkLst>
        <pc:picChg chg="del">
          <ac:chgData name="Jennifer Huntsley" userId="b67f7ce3-7252-4750-ac23-3d6f934712d3" providerId="ADAL" clId="{B2FA1BE1-D98A-4324-B9A0-484A4CDF1ABD}" dt="2026-05-12T11:17:04.058" v="10" actId="478"/>
          <ac:picMkLst>
            <pc:docMk/>
            <pc:sldMk cId="4222558164" sldId="342"/>
            <ac:picMk id="13" creationId="{F9F5C53B-708D-6DC1-C89C-F8D893ABCCD0}"/>
          </ac:picMkLst>
        </pc:picChg>
      </pc:sldChg>
      <pc:sldChg chg="delSp mod modTransition delAnim">
        <pc:chgData name="Jennifer Huntsley" userId="b67f7ce3-7252-4750-ac23-3d6f934712d3" providerId="ADAL" clId="{B2FA1BE1-D98A-4324-B9A0-484A4CDF1ABD}" dt="2026-05-12T11:23:30.407" v="14" actId="478"/>
        <pc:sldMkLst>
          <pc:docMk/>
          <pc:sldMk cId="2530441618" sldId="344"/>
        </pc:sldMkLst>
        <pc:picChg chg="del">
          <ac:chgData name="Jennifer Huntsley" userId="b67f7ce3-7252-4750-ac23-3d6f934712d3" providerId="ADAL" clId="{B2FA1BE1-D98A-4324-B9A0-484A4CDF1ABD}" dt="2026-05-12T11:23:30.407" v="14" actId="478"/>
          <ac:picMkLst>
            <pc:docMk/>
            <pc:sldMk cId="2530441618" sldId="344"/>
            <ac:picMk id="3" creationId="{36C09FCB-F1B7-F70A-949F-D6FFC3AF3805}"/>
          </ac:picMkLst>
        </pc:picChg>
      </pc:sldChg>
      <pc:sldChg chg="delSp modSp mod modTransition delAnim">
        <pc:chgData name="Jennifer Huntsley" userId="b67f7ce3-7252-4750-ac23-3d6f934712d3" providerId="ADAL" clId="{B2FA1BE1-D98A-4324-B9A0-484A4CDF1ABD}" dt="2026-05-12T11:17:09.430" v="11" actId="478"/>
        <pc:sldMkLst>
          <pc:docMk/>
          <pc:sldMk cId="3093709111" sldId="348"/>
        </pc:sldMkLst>
        <pc:spChg chg="mod">
          <ac:chgData name="Jennifer Huntsley" userId="b67f7ce3-7252-4750-ac23-3d6f934712d3" providerId="ADAL" clId="{B2FA1BE1-D98A-4324-B9A0-484A4CDF1ABD}" dt="2026-05-12T11:16:46.062" v="6" actId="20577"/>
          <ac:spMkLst>
            <pc:docMk/>
            <pc:sldMk cId="3093709111" sldId="348"/>
            <ac:spMk id="3" creationId="{F5B06C1B-63C2-3650-74B8-4F31A14EA53D}"/>
          </ac:spMkLst>
        </pc:spChg>
        <pc:picChg chg="del">
          <ac:chgData name="Jennifer Huntsley" userId="b67f7ce3-7252-4750-ac23-3d6f934712d3" providerId="ADAL" clId="{B2FA1BE1-D98A-4324-B9A0-484A4CDF1ABD}" dt="2026-05-12T11:17:09.430" v="11" actId="478"/>
          <ac:picMkLst>
            <pc:docMk/>
            <pc:sldMk cId="3093709111" sldId="348"/>
            <ac:picMk id="4" creationId="{EDB246A7-821D-8949-35EB-A970CC1CD826}"/>
          </ac:picMkLst>
        </pc:picChg>
      </pc:sldChg>
      <pc:sldChg chg="delSp mod modTransition delAnim">
        <pc:chgData name="Jennifer Huntsley" userId="b67f7ce3-7252-4750-ac23-3d6f934712d3" providerId="ADAL" clId="{B2FA1BE1-D98A-4324-B9A0-484A4CDF1ABD}" dt="2026-05-12T12:36:50.379" v="592" actId="478"/>
        <pc:sldMkLst>
          <pc:docMk/>
          <pc:sldMk cId="1787566522" sldId="354"/>
        </pc:sldMkLst>
        <pc:picChg chg="del">
          <ac:chgData name="Jennifer Huntsley" userId="b67f7ce3-7252-4750-ac23-3d6f934712d3" providerId="ADAL" clId="{B2FA1BE1-D98A-4324-B9A0-484A4CDF1ABD}" dt="2026-05-12T12:36:50.379" v="592" actId="478"/>
          <ac:picMkLst>
            <pc:docMk/>
            <pc:sldMk cId="1787566522" sldId="354"/>
            <ac:picMk id="7" creationId="{E5D4AE59-A35E-0D23-6755-5690BDB76EE6}"/>
          </ac:picMkLst>
        </pc:picChg>
      </pc:sldChg>
      <pc:sldChg chg="addSp delSp modSp mod modTransition delAnim">
        <pc:chgData name="Jennifer Huntsley" userId="b67f7ce3-7252-4750-ac23-3d6f934712d3" providerId="ADAL" clId="{B2FA1BE1-D98A-4324-B9A0-484A4CDF1ABD}" dt="2026-05-12T12:14:34.344" v="440" actId="20577"/>
        <pc:sldMkLst>
          <pc:docMk/>
          <pc:sldMk cId="2593110047" sldId="356"/>
        </pc:sldMkLst>
        <pc:spChg chg="mod">
          <ac:chgData name="Jennifer Huntsley" userId="b67f7ce3-7252-4750-ac23-3d6f934712d3" providerId="ADAL" clId="{B2FA1BE1-D98A-4324-B9A0-484A4CDF1ABD}" dt="2026-05-12T12:12:25.015" v="411" actId="14100"/>
          <ac:spMkLst>
            <pc:docMk/>
            <pc:sldMk cId="2593110047" sldId="356"/>
            <ac:spMk id="2" creationId="{0460CE90-BC96-4D94-8CD3-C2F5B70CA970}"/>
          </ac:spMkLst>
        </pc:spChg>
        <pc:spChg chg="add mod">
          <ac:chgData name="Jennifer Huntsley" userId="b67f7ce3-7252-4750-ac23-3d6f934712d3" providerId="ADAL" clId="{B2FA1BE1-D98A-4324-B9A0-484A4CDF1ABD}" dt="2026-05-12T12:14:31.374" v="435"/>
          <ac:spMkLst>
            <pc:docMk/>
            <pc:sldMk cId="2593110047" sldId="356"/>
            <ac:spMk id="3" creationId="{707B601C-0ED4-6EF7-28C1-B216DB15411E}"/>
          </ac:spMkLst>
        </pc:spChg>
        <pc:spChg chg="add mod">
          <ac:chgData name="Jennifer Huntsley" userId="b67f7ce3-7252-4750-ac23-3d6f934712d3" providerId="ADAL" clId="{B2FA1BE1-D98A-4324-B9A0-484A4CDF1ABD}" dt="2026-05-12T12:14:34.344" v="440" actId="20577"/>
          <ac:spMkLst>
            <pc:docMk/>
            <pc:sldMk cId="2593110047" sldId="356"/>
            <ac:spMk id="5" creationId="{EC845D85-9B0C-32D5-57B4-73C29D1C3289}"/>
          </ac:spMkLst>
        </pc:spChg>
        <pc:grpChg chg="add mod">
          <ac:chgData name="Jennifer Huntsley" userId="b67f7ce3-7252-4750-ac23-3d6f934712d3" providerId="ADAL" clId="{B2FA1BE1-D98A-4324-B9A0-484A4CDF1ABD}" dt="2026-05-12T12:14:31.374" v="435"/>
          <ac:grpSpMkLst>
            <pc:docMk/>
            <pc:sldMk cId="2593110047" sldId="356"/>
            <ac:grpSpMk id="7" creationId="{E5543F82-FA12-48C3-811D-78DC05069292}"/>
          </ac:grpSpMkLst>
        </pc:grpChg>
        <pc:picChg chg="del">
          <ac:chgData name="Jennifer Huntsley" userId="b67f7ce3-7252-4750-ac23-3d6f934712d3" providerId="ADAL" clId="{B2FA1BE1-D98A-4324-B9A0-484A4CDF1ABD}" dt="2026-05-12T11:55:49.380" v="240" actId="478"/>
          <ac:picMkLst>
            <pc:docMk/>
            <pc:sldMk cId="2593110047" sldId="356"/>
            <ac:picMk id="6" creationId="{61DA29F3-2C95-C42A-53B7-5F4AB8DA1BE4}"/>
          </ac:picMkLst>
        </pc:picChg>
      </pc:sldChg>
      <pc:sldChg chg="delSp mod modTransition delAnim">
        <pc:chgData name="Jennifer Huntsley" userId="b67f7ce3-7252-4750-ac23-3d6f934712d3" providerId="ADAL" clId="{B2FA1BE1-D98A-4324-B9A0-484A4CDF1ABD}" dt="2026-05-12T12:35:05.385" v="589" actId="478"/>
        <pc:sldMkLst>
          <pc:docMk/>
          <pc:sldMk cId="758934715" sldId="360"/>
        </pc:sldMkLst>
        <pc:picChg chg="del">
          <ac:chgData name="Jennifer Huntsley" userId="b67f7ce3-7252-4750-ac23-3d6f934712d3" providerId="ADAL" clId="{B2FA1BE1-D98A-4324-B9A0-484A4CDF1ABD}" dt="2026-05-12T12:35:05.385" v="589" actId="478"/>
          <ac:picMkLst>
            <pc:docMk/>
            <pc:sldMk cId="758934715" sldId="360"/>
            <ac:picMk id="4" creationId="{401A9482-97D1-50C1-EBD1-47574FD5AC9C}"/>
          </ac:picMkLst>
        </pc:picChg>
      </pc:sldChg>
      <pc:sldChg chg="delSp mod modTransition delAnim">
        <pc:chgData name="Jennifer Huntsley" userId="b67f7ce3-7252-4750-ac23-3d6f934712d3" providerId="ADAL" clId="{B2FA1BE1-D98A-4324-B9A0-484A4CDF1ABD}" dt="2026-05-12T11:20:36.304" v="13" actId="478"/>
        <pc:sldMkLst>
          <pc:docMk/>
          <pc:sldMk cId="2044729955" sldId="361"/>
        </pc:sldMkLst>
        <pc:picChg chg="del">
          <ac:chgData name="Jennifer Huntsley" userId="b67f7ce3-7252-4750-ac23-3d6f934712d3" providerId="ADAL" clId="{B2FA1BE1-D98A-4324-B9A0-484A4CDF1ABD}" dt="2026-05-12T11:20:36.304" v="13" actId="478"/>
          <ac:picMkLst>
            <pc:docMk/>
            <pc:sldMk cId="2044729955" sldId="361"/>
            <ac:picMk id="4" creationId="{BB3B6E44-A716-E032-2778-41EC3B401B64}"/>
          </ac:picMkLst>
        </pc:picChg>
      </pc:sldChg>
      <pc:sldChg chg="delSp mod modTransition delAnim">
        <pc:chgData name="Jennifer Huntsley" userId="b67f7ce3-7252-4750-ac23-3d6f934712d3" providerId="ADAL" clId="{B2FA1BE1-D98A-4324-B9A0-484A4CDF1ABD}" dt="2026-05-12T11:41:44.626" v="22" actId="478"/>
        <pc:sldMkLst>
          <pc:docMk/>
          <pc:sldMk cId="3428298349" sldId="364"/>
        </pc:sldMkLst>
        <pc:picChg chg="del">
          <ac:chgData name="Jennifer Huntsley" userId="b67f7ce3-7252-4750-ac23-3d6f934712d3" providerId="ADAL" clId="{B2FA1BE1-D98A-4324-B9A0-484A4CDF1ABD}" dt="2026-05-12T11:41:44.626" v="22" actId="478"/>
          <ac:picMkLst>
            <pc:docMk/>
            <pc:sldMk cId="3428298349" sldId="364"/>
            <ac:picMk id="5" creationId="{9790DD1D-B2E7-135E-72AD-9B45BAEB0DEC}"/>
          </ac:picMkLst>
        </pc:picChg>
      </pc:sldChg>
      <pc:sldChg chg="delSp mod modTransition delAnim">
        <pc:chgData name="Jennifer Huntsley" userId="b67f7ce3-7252-4750-ac23-3d6f934712d3" providerId="ADAL" clId="{B2FA1BE1-D98A-4324-B9A0-484A4CDF1ABD}" dt="2026-05-12T12:41:19.879" v="596" actId="21"/>
        <pc:sldMkLst>
          <pc:docMk/>
          <pc:sldMk cId="4031839815" sldId="369"/>
        </pc:sldMkLst>
        <pc:picChg chg="del">
          <ac:chgData name="Jennifer Huntsley" userId="b67f7ce3-7252-4750-ac23-3d6f934712d3" providerId="ADAL" clId="{B2FA1BE1-D98A-4324-B9A0-484A4CDF1ABD}" dt="2026-05-12T12:41:19.879" v="596" actId="21"/>
          <ac:picMkLst>
            <pc:docMk/>
            <pc:sldMk cId="4031839815" sldId="369"/>
            <ac:picMk id="5" creationId="{2EB4ADA5-A571-6DDF-602B-9B0BA2DA3AAD}"/>
          </ac:picMkLst>
        </pc:picChg>
      </pc:sldChg>
      <pc:sldChg chg="modTransition">
        <pc:chgData name="Jennifer Huntsley" userId="b67f7ce3-7252-4750-ac23-3d6f934712d3" providerId="ADAL" clId="{B2FA1BE1-D98A-4324-B9A0-484A4CDF1ABD}" dt="2026-05-12T11:07:39.624" v="0"/>
        <pc:sldMkLst>
          <pc:docMk/>
          <pc:sldMk cId="3127436069" sldId="370"/>
        </pc:sldMkLst>
      </pc:sldChg>
      <pc:sldChg chg="delSp mod modTransition delAnim">
        <pc:chgData name="Jennifer Huntsley" userId="b67f7ce3-7252-4750-ac23-3d6f934712d3" providerId="ADAL" clId="{B2FA1BE1-D98A-4324-B9A0-484A4CDF1ABD}" dt="2026-05-12T11:18:44.324" v="12" actId="478"/>
        <pc:sldMkLst>
          <pc:docMk/>
          <pc:sldMk cId="1961285344" sldId="371"/>
        </pc:sldMkLst>
        <pc:picChg chg="del">
          <ac:chgData name="Jennifer Huntsley" userId="b67f7ce3-7252-4750-ac23-3d6f934712d3" providerId="ADAL" clId="{B2FA1BE1-D98A-4324-B9A0-484A4CDF1ABD}" dt="2026-05-12T11:18:44.324" v="12" actId="478"/>
          <ac:picMkLst>
            <pc:docMk/>
            <pc:sldMk cId="1961285344" sldId="371"/>
            <ac:picMk id="4" creationId="{CD88B407-C45C-6C16-806E-09B8C11CE927}"/>
          </ac:picMkLst>
        </pc:picChg>
      </pc:sldChg>
      <pc:sldChg chg="delSp mod modTransition delAnim">
        <pc:chgData name="Jennifer Huntsley" userId="b67f7ce3-7252-4750-ac23-3d6f934712d3" providerId="ADAL" clId="{B2FA1BE1-D98A-4324-B9A0-484A4CDF1ABD}" dt="2026-05-12T12:39:06.681" v="593" actId="478"/>
        <pc:sldMkLst>
          <pc:docMk/>
          <pc:sldMk cId="2337642843" sldId="372"/>
        </pc:sldMkLst>
        <pc:picChg chg="del">
          <ac:chgData name="Jennifer Huntsley" userId="b67f7ce3-7252-4750-ac23-3d6f934712d3" providerId="ADAL" clId="{B2FA1BE1-D98A-4324-B9A0-484A4CDF1ABD}" dt="2026-05-12T12:39:06.681" v="593" actId="478"/>
          <ac:picMkLst>
            <pc:docMk/>
            <pc:sldMk cId="2337642843" sldId="372"/>
            <ac:picMk id="6" creationId="{49DDC0E3-8517-C34C-F564-8240FE89CD7B}"/>
          </ac:picMkLst>
        </pc:picChg>
      </pc:sldChg>
      <pc:sldChg chg="delSp mod modTransition delAnim">
        <pc:chgData name="Jennifer Huntsley" userId="b67f7ce3-7252-4750-ac23-3d6f934712d3" providerId="ADAL" clId="{B2FA1BE1-D98A-4324-B9A0-484A4CDF1ABD}" dt="2026-05-12T11:30:13.209" v="18" actId="478"/>
        <pc:sldMkLst>
          <pc:docMk/>
          <pc:sldMk cId="2570245493" sldId="374"/>
        </pc:sldMkLst>
        <pc:picChg chg="del">
          <ac:chgData name="Jennifer Huntsley" userId="b67f7ce3-7252-4750-ac23-3d6f934712d3" providerId="ADAL" clId="{B2FA1BE1-D98A-4324-B9A0-484A4CDF1ABD}" dt="2026-05-12T11:30:13.209" v="18" actId="478"/>
          <ac:picMkLst>
            <pc:docMk/>
            <pc:sldMk cId="2570245493" sldId="374"/>
            <ac:picMk id="10" creationId="{E4F8A50F-65DA-8227-1CD8-E05655247B09}"/>
          </ac:picMkLst>
        </pc:picChg>
      </pc:sldChg>
      <pc:sldChg chg="delSp mod modTransition delAnim">
        <pc:chgData name="Jennifer Huntsley" userId="b67f7ce3-7252-4750-ac23-3d6f934712d3" providerId="ADAL" clId="{B2FA1BE1-D98A-4324-B9A0-484A4CDF1ABD}" dt="2026-05-12T11:28:03.519" v="17" actId="478"/>
        <pc:sldMkLst>
          <pc:docMk/>
          <pc:sldMk cId="2320172306" sldId="375"/>
        </pc:sldMkLst>
        <pc:picChg chg="del">
          <ac:chgData name="Jennifer Huntsley" userId="b67f7ce3-7252-4750-ac23-3d6f934712d3" providerId="ADAL" clId="{B2FA1BE1-D98A-4324-B9A0-484A4CDF1ABD}" dt="2026-05-12T11:28:03.519" v="17" actId="478"/>
          <ac:picMkLst>
            <pc:docMk/>
            <pc:sldMk cId="2320172306" sldId="375"/>
            <ac:picMk id="8" creationId="{552FC726-26B4-213B-F40D-EF45FF2CC46D}"/>
          </ac:picMkLst>
        </pc:picChg>
      </pc:sldChg>
      <pc:sldChg chg="delSp mod modTransition delAnim">
        <pc:chgData name="Jennifer Huntsley" userId="b67f7ce3-7252-4750-ac23-3d6f934712d3" providerId="ADAL" clId="{B2FA1BE1-D98A-4324-B9A0-484A4CDF1ABD}" dt="2026-05-12T11:27:23.188" v="16" actId="478"/>
        <pc:sldMkLst>
          <pc:docMk/>
          <pc:sldMk cId="928634617" sldId="376"/>
        </pc:sldMkLst>
        <pc:picChg chg="del">
          <ac:chgData name="Jennifer Huntsley" userId="b67f7ce3-7252-4750-ac23-3d6f934712d3" providerId="ADAL" clId="{B2FA1BE1-D98A-4324-B9A0-484A4CDF1ABD}" dt="2026-05-12T11:27:23.188" v="16" actId="478"/>
          <ac:picMkLst>
            <pc:docMk/>
            <pc:sldMk cId="928634617" sldId="376"/>
            <ac:picMk id="4" creationId="{CE286EA4-D930-687F-294F-8F7F979FFA14}"/>
          </ac:picMkLst>
        </pc:picChg>
      </pc:sldChg>
      <pc:sldChg chg="delSp mod modTransition delAnim">
        <pc:chgData name="Jennifer Huntsley" userId="b67f7ce3-7252-4750-ac23-3d6f934712d3" providerId="ADAL" clId="{B2FA1BE1-D98A-4324-B9A0-484A4CDF1ABD}" dt="2026-05-12T11:25:15.470" v="15" actId="478"/>
        <pc:sldMkLst>
          <pc:docMk/>
          <pc:sldMk cId="800542498" sldId="377"/>
        </pc:sldMkLst>
        <pc:picChg chg="del">
          <ac:chgData name="Jennifer Huntsley" userId="b67f7ce3-7252-4750-ac23-3d6f934712d3" providerId="ADAL" clId="{B2FA1BE1-D98A-4324-B9A0-484A4CDF1ABD}" dt="2026-05-12T11:25:15.470" v="15" actId="478"/>
          <ac:picMkLst>
            <pc:docMk/>
            <pc:sldMk cId="800542498" sldId="377"/>
            <ac:picMk id="6" creationId="{A1C8BE2B-1A4D-7146-D35C-303EA64BC5EB}"/>
          </ac:picMkLst>
        </pc:picChg>
      </pc:sldChg>
      <pc:sldChg chg="addSp delSp modSp mod modTransition delAnim">
        <pc:chgData name="Jennifer Huntsley" userId="b67f7ce3-7252-4750-ac23-3d6f934712d3" providerId="ADAL" clId="{B2FA1BE1-D98A-4324-B9A0-484A4CDF1ABD}" dt="2026-05-12T12:31:50.442" v="588" actId="20577"/>
        <pc:sldMkLst>
          <pc:docMk/>
          <pc:sldMk cId="3719563791" sldId="378"/>
        </pc:sldMkLst>
        <pc:spChg chg="add mod">
          <ac:chgData name="Jennifer Huntsley" userId="b67f7ce3-7252-4750-ac23-3d6f934712d3" providerId="ADAL" clId="{B2FA1BE1-D98A-4324-B9A0-484A4CDF1ABD}" dt="2026-05-12T12:31:50.442" v="588" actId="20577"/>
          <ac:spMkLst>
            <pc:docMk/>
            <pc:sldMk cId="3719563791" sldId="378"/>
            <ac:spMk id="2" creationId="{6220B4F7-B5E0-D588-D019-D1EE40CE15E1}"/>
          </ac:spMkLst>
        </pc:spChg>
        <pc:grpChg chg="del">
          <ac:chgData name="Jennifer Huntsley" userId="b67f7ce3-7252-4750-ac23-3d6f934712d3" providerId="ADAL" clId="{B2FA1BE1-D98A-4324-B9A0-484A4CDF1ABD}" dt="2026-05-12T12:30:09.125" v="443" actId="478"/>
          <ac:grpSpMkLst>
            <pc:docMk/>
            <pc:sldMk cId="3719563791" sldId="378"/>
            <ac:grpSpMk id="38" creationId="{143F6C31-E571-C8D6-532C-BCE481A6A5E7}"/>
          </ac:grpSpMkLst>
        </pc:grpChg>
        <pc:picChg chg="del">
          <ac:chgData name="Jennifer Huntsley" userId="b67f7ce3-7252-4750-ac23-3d6f934712d3" providerId="ADAL" clId="{B2FA1BE1-D98A-4324-B9A0-484A4CDF1ABD}" dt="2026-05-12T12:28:33.180" v="442" actId="478"/>
          <ac:picMkLst>
            <pc:docMk/>
            <pc:sldMk cId="3719563791" sldId="378"/>
            <ac:picMk id="3" creationId="{63002352-ED92-6A32-1B6E-7253A4F87BB8}"/>
          </ac:picMkLst>
        </pc:picChg>
      </pc:sldChg>
      <pc:sldChg chg="delSp mod modTransition delAnim">
        <pc:chgData name="Jennifer Huntsley" userId="b67f7ce3-7252-4750-ac23-3d6f934712d3" providerId="ADAL" clId="{B2FA1BE1-D98A-4324-B9A0-484A4CDF1ABD}" dt="2026-05-12T12:27:15.424" v="441" actId="478"/>
        <pc:sldMkLst>
          <pc:docMk/>
          <pc:sldMk cId="356498830" sldId="379"/>
        </pc:sldMkLst>
        <pc:picChg chg="del">
          <ac:chgData name="Jennifer Huntsley" userId="b67f7ce3-7252-4750-ac23-3d6f934712d3" providerId="ADAL" clId="{B2FA1BE1-D98A-4324-B9A0-484A4CDF1ABD}" dt="2026-05-12T12:27:15.424" v="441" actId="478"/>
          <ac:picMkLst>
            <pc:docMk/>
            <pc:sldMk cId="356498830" sldId="379"/>
            <ac:picMk id="4" creationId="{F09E96BA-25E7-1E0A-A5E7-75CD99972F1E}"/>
          </ac:picMkLst>
        </pc:picChg>
      </pc:sldChg>
      <pc:sldChg chg="delSp mod modTransition delAnim">
        <pc:chgData name="Jennifer Huntsley" userId="b67f7ce3-7252-4750-ac23-3d6f934712d3" providerId="ADAL" clId="{B2FA1BE1-D98A-4324-B9A0-484A4CDF1ABD}" dt="2026-05-12T12:39:47.071" v="594" actId="478"/>
        <pc:sldMkLst>
          <pc:docMk/>
          <pc:sldMk cId="1225627748" sldId="382"/>
        </pc:sldMkLst>
        <pc:picChg chg="del">
          <ac:chgData name="Jennifer Huntsley" userId="b67f7ce3-7252-4750-ac23-3d6f934712d3" providerId="ADAL" clId="{B2FA1BE1-D98A-4324-B9A0-484A4CDF1ABD}" dt="2026-05-12T12:39:47.071" v="594" actId="478"/>
          <ac:picMkLst>
            <pc:docMk/>
            <pc:sldMk cId="1225627748" sldId="382"/>
            <ac:picMk id="4" creationId="{6931A1F1-ECD1-E655-6B50-AC475FC7CCEA}"/>
          </ac:picMkLst>
        </pc:picChg>
      </pc:sldChg>
      <pc:sldChg chg="delSp modSp mod modTransition delAnim">
        <pc:chgData name="Jennifer Huntsley" userId="b67f7ce3-7252-4750-ac23-3d6f934712d3" providerId="ADAL" clId="{B2FA1BE1-D98A-4324-B9A0-484A4CDF1ABD}" dt="2026-05-12T11:50:32.349" v="104" actId="20577"/>
        <pc:sldMkLst>
          <pc:docMk/>
          <pc:sldMk cId="3349501907" sldId="383"/>
        </pc:sldMkLst>
        <pc:graphicFrameChg chg="modGraphic">
          <ac:chgData name="Jennifer Huntsley" userId="b67f7ce3-7252-4750-ac23-3d6f934712d3" providerId="ADAL" clId="{B2FA1BE1-D98A-4324-B9A0-484A4CDF1ABD}" dt="2026-05-12T11:50:32.349" v="104" actId="20577"/>
          <ac:graphicFrameMkLst>
            <pc:docMk/>
            <pc:sldMk cId="3349501907" sldId="383"/>
            <ac:graphicFrameMk id="2" creationId="{93AA0693-858A-2E77-C8B4-AA8921BA7BCD}"/>
          </ac:graphicFrameMkLst>
        </pc:graphicFrameChg>
        <pc:picChg chg="del">
          <ac:chgData name="Jennifer Huntsley" userId="b67f7ce3-7252-4750-ac23-3d6f934712d3" providerId="ADAL" clId="{B2FA1BE1-D98A-4324-B9A0-484A4CDF1ABD}" dt="2026-05-12T11:44:23.942" v="24" actId="478"/>
          <ac:picMkLst>
            <pc:docMk/>
            <pc:sldMk cId="3349501907" sldId="383"/>
            <ac:picMk id="4" creationId="{E8AD59A5-86AC-3731-21BB-28ADD47466BC}"/>
          </ac:picMkLst>
        </pc:picChg>
      </pc:sldChg>
      <pc:sldChg chg="delSp mod modTransition delAnim">
        <pc:chgData name="Jennifer Huntsley" userId="b67f7ce3-7252-4750-ac23-3d6f934712d3" providerId="ADAL" clId="{B2FA1BE1-D98A-4324-B9A0-484A4CDF1ABD}" dt="2026-05-12T11:48:18.645" v="25" actId="478"/>
        <pc:sldMkLst>
          <pc:docMk/>
          <pc:sldMk cId="1450629155" sldId="384"/>
        </pc:sldMkLst>
        <pc:picChg chg="del">
          <ac:chgData name="Jennifer Huntsley" userId="b67f7ce3-7252-4750-ac23-3d6f934712d3" providerId="ADAL" clId="{B2FA1BE1-D98A-4324-B9A0-484A4CDF1ABD}" dt="2026-05-12T11:48:18.645" v="25" actId="478"/>
          <ac:picMkLst>
            <pc:docMk/>
            <pc:sldMk cId="1450629155" sldId="384"/>
            <ac:picMk id="3" creationId="{78316F98-A903-697D-6BDC-A9BF34272C89}"/>
          </ac:picMkLst>
        </pc:picChg>
      </pc:sldChg>
      <pc:sldChg chg="addSp delSp modSp mod modTransition delAnim">
        <pc:chgData name="Jennifer Huntsley" userId="b67f7ce3-7252-4750-ac23-3d6f934712d3" providerId="ADAL" clId="{B2FA1BE1-D98A-4324-B9A0-484A4CDF1ABD}" dt="2026-05-12T11:55:00.314" v="239" actId="1076"/>
        <pc:sldMkLst>
          <pc:docMk/>
          <pc:sldMk cId="1127115217" sldId="385"/>
        </pc:sldMkLst>
        <pc:spChg chg="add mod">
          <ac:chgData name="Jennifer Huntsley" userId="b67f7ce3-7252-4750-ac23-3d6f934712d3" providerId="ADAL" clId="{B2FA1BE1-D98A-4324-B9A0-484A4CDF1ABD}" dt="2026-05-12T11:55:00.314" v="239" actId="1076"/>
          <ac:spMkLst>
            <pc:docMk/>
            <pc:sldMk cId="1127115217" sldId="385"/>
            <ac:spMk id="2" creationId="{903D7309-C41D-EBBB-D9EF-DF212CAC8CB1}"/>
          </ac:spMkLst>
        </pc:spChg>
        <pc:picChg chg="del">
          <ac:chgData name="Jennifer Huntsley" userId="b67f7ce3-7252-4750-ac23-3d6f934712d3" providerId="ADAL" clId="{B2FA1BE1-D98A-4324-B9A0-484A4CDF1ABD}" dt="2026-05-12T11:52:32.652" v="105" actId="478"/>
          <ac:picMkLst>
            <pc:docMk/>
            <pc:sldMk cId="1127115217" sldId="385"/>
            <ac:picMk id="5" creationId="{71B24EED-6EA3-8361-CE3A-20E2470C9462}"/>
          </ac:picMkLst>
        </pc:picChg>
      </pc:sldChg>
      <pc:sldChg chg="delSp mod modTransition delAnim">
        <pc:chgData name="Jennifer Huntsley" userId="b67f7ce3-7252-4750-ac23-3d6f934712d3" providerId="ADAL" clId="{B2FA1BE1-D98A-4324-B9A0-484A4CDF1ABD}" dt="2026-05-12T11:42:31.894" v="23" actId="478"/>
        <pc:sldMkLst>
          <pc:docMk/>
          <pc:sldMk cId="3131500517" sldId="386"/>
        </pc:sldMkLst>
        <pc:picChg chg="del">
          <ac:chgData name="Jennifer Huntsley" userId="b67f7ce3-7252-4750-ac23-3d6f934712d3" providerId="ADAL" clId="{B2FA1BE1-D98A-4324-B9A0-484A4CDF1ABD}" dt="2026-05-12T11:42:31.894" v="23" actId="478"/>
          <ac:picMkLst>
            <pc:docMk/>
            <pc:sldMk cId="3131500517" sldId="386"/>
            <ac:picMk id="7" creationId="{F1574A1F-6812-3A20-6D1A-A2C280BEE65A}"/>
          </ac:picMkLst>
        </pc:picChg>
      </pc:sldChg>
      <pc:sldChg chg="delSp mod modTransition delAnim">
        <pc:chgData name="Jennifer Huntsley" userId="b67f7ce3-7252-4750-ac23-3d6f934712d3" providerId="ADAL" clId="{B2FA1BE1-D98A-4324-B9A0-484A4CDF1ABD}" dt="2026-05-12T11:16:57.147" v="9" actId="478"/>
        <pc:sldMkLst>
          <pc:docMk/>
          <pc:sldMk cId="2447903602" sldId="387"/>
        </pc:sldMkLst>
        <pc:picChg chg="del">
          <ac:chgData name="Jennifer Huntsley" userId="b67f7ce3-7252-4750-ac23-3d6f934712d3" providerId="ADAL" clId="{B2FA1BE1-D98A-4324-B9A0-484A4CDF1ABD}" dt="2026-05-12T11:16:57.147" v="9" actId="478"/>
          <ac:picMkLst>
            <pc:docMk/>
            <pc:sldMk cId="2447903602" sldId="387"/>
            <ac:picMk id="4" creationId="{F7484884-C1CD-3641-FB8D-846C57CC2737}"/>
          </ac:picMkLst>
        </pc:picChg>
      </pc:sldChg>
      <pc:sldChg chg="delSp mod modTransition delAnim">
        <pc:chgData name="Jennifer Huntsley" userId="b67f7ce3-7252-4750-ac23-3d6f934712d3" providerId="ADAL" clId="{B2FA1BE1-D98A-4324-B9A0-484A4CDF1ABD}" dt="2026-05-12T11:33:13.271" v="19" actId="478"/>
        <pc:sldMkLst>
          <pc:docMk/>
          <pc:sldMk cId="329390823" sldId="388"/>
        </pc:sldMkLst>
        <pc:picChg chg="del">
          <ac:chgData name="Jennifer Huntsley" userId="b67f7ce3-7252-4750-ac23-3d6f934712d3" providerId="ADAL" clId="{B2FA1BE1-D98A-4324-B9A0-484A4CDF1ABD}" dt="2026-05-12T11:33:13.271" v="19" actId="478"/>
          <ac:picMkLst>
            <pc:docMk/>
            <pc:sldMk cId="329390823" sldId="388"/>
            <ac:picMk id="4" creationId="{0AECAF50-E2E1-2404-19DC-C30E15E41CF7}"/>
          </ac:picMkLst>
        </pc:picChg>
      </pc:sldChg>
      <pc:sldChg chg="delSp mod modTransition delAnim">
        <pc:chgData name="Jennifer Huntsley" userId="b67f7ce3-7252-4750-ac23-3d6f934712d3" providerId="ADAL" clId="{B2FA1BE1-D98A-4324-B9A0-484A4CDF1ABD}" dt="2026-05-12T12:41:13.981" v="595" actId="21"/>
        <pc:sldMkLst>
          <pc:docMk/>
          <pc:sldMk cId="3850848663" sldId="389"/>
        </pc:sldMkLst>
        <pc:picChg chg="del">
          <ac:chgData name="Jennifer Huntsley" userId="b67f7ce3-7252-4750-ac23-3d6f934712d3" providerId="ADAL" clId="{B2FA1BE1-D98A-4324-B9A0-484A4CDF1ABD}" dt="2026-05-12T12:41:13.981" v="595" actId="21"/>
          <ac:picMkLst>
            <pc:docMk/>
            <pc:sldMk cId="3850848663" sldId="389"/>
            <ac:picMk id="4" creationId="{A17D5392-3038-5A29-B1F9-8617FA0A0AFC}"/>
          </ac:picMkLst>
        </pc:picChg>
      </pc:sldChg>
      <pc:sldChg chg="modTransition">
        <pc:chgData name="Jennifer Huntsley" userId="b67f7ce3-7252-4750-ac23-3d6f934712d3" providerId="ADAL" clId="{B2FA1BE1-D98A-4324-B9A0-484A4CDF1ABD}" dt="2026-05-12T11:07:39.624" v="0"/>
        <pc:sldMkLst>
          <pc:docMk/>
          <pc:sldMk cId="3230047470" sldId="390"/>
        </pc:sldMkLst>
      </pc:sldChg>
      <pc:sldChg chg="modTransition">
        <pc:chgData name="Jennifer Huntsley" userId="b67f7ce3-7252-4750-ac23-3d6f934712d3" providerId="ADAL" clId="{B2FA1BE1-D98A-4324-B9A0-484A4CDF1ABD}" dt="2026-05-12T11:07:39.624" v="0"/>
        <pc:sldMkLst>
          <pc:docMk/>
          <pc:sldMk cId="2790830727" sldId="39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934FB-52F5-4AD1-9914-D3EDA50CBF8D}"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GB"/>
        </a:p>
      </dgm:t>
    </dgm:pt>
    <dgm:pt modelId="{D8DDDBC5-88C1-416F-93D2-4A554613A34F}">
      <dgm:prSet phldrT="[Text]" phldr="0"/>
      <dgm:spPr/>
      <dgm:t>
        <a:bodyPr/>
        <a:lstStyle/>
        <a:p>
          <a:r>
            <a:rPr lang="en-GB">
              <a:solidFill>
                <a:srgbClr val="002060"/>
              </a:solidFill>
            </a:rPr>
            <a:t>Palaeolithic era</a:t>
          </a:r>
        </a:p>
      </dgm:t>
    </dgm:pt>
    <dgm:pt modelId="{CAE63361-8130-47C5-A517-9EEF76185931}" type="parTrans" cxnId="{56E41B79-CAB2-447C-B04B-F2BA4778718A}">
      <dgm:prSet/>
      <dgm:spPr/>
      <dgm:t>
        <a:bodyPr/>
        <a:lstStyle/>
        <a:p>
          <a:endParaRPr lang="en-GB"/>
        </a:p>
      </dgm:t>
    </dgm:pt>
    <dgm:pt modelId="{7DE42606-07DE-450E-B405-6657E5FA64EA}" type="sibTrans" cxnId="{56E41B79-CAB2-447C-B04B-F2BA4778718A}">
      <dgm:prSet/>
      <dgm:spPr/>
      <dgm:t>
        <a:bodyPr/>
        <a:lstStyle/>
        <a:p>
          <a:endParaRPr lang="en-GB"/>
        </a:p>
      </dgm:t>
    </dgm:pt>
    <dgm:pt modelId="{427442CD-55F2-4FAD-A6D4-9F53B8A3144A}">
      <dgm:prSet phldrT="[Text]" phldr="0"/>
      <dgm:spPr/>
      <dgm:t>
        <a:bodyPr/>
        <a:lstStyle/>
        <a:p>
          <a:r>
            <a:rPr lang="en-GB"/>
            <a:t>The “old” Stone Age</a:t>
          </a:r>
        </a:p>
      </dgm:t>
    </dgm:pt>
    <dgm:pt modelId="{13748886-6283-43C8-A09D-4F6811017CE7}" type="parTrans" cxnId="{FD7C69FD-319D-4E9E-98DB-BC390DFD8588}">
      <dgm:prSet/>
      <dgm:spPr/>
      <dgm:t>
        <a:bodyPr/>
        <a:lstStyle/>
        <a:p>
          <a:endParaRPr lang="en-GB"/>
        </a:p>
      </dgm:t>
    </dgm:pt>
    <dgm:pt modelId="{199DC7D4-519B-45BD-8878-02DDE1ADDF17}" type="sibTrans" cxnId="{FD7C69FD-319D-4E9E-98DB-BC390DFD8588}">
      <dgm:prSet/>
      <dgm:spPr/>
      <dgm:t>
        <a:bodyPr/>
        <a:lstStyle/>
        <a:p>
          <a:endParaRPr lang="en-GB"/>
        </a:p>
      </dgm:t>
    </dgm:pt>
    <dgm:pt modelId="{005B15C8-AD24-47FC-8561-9FC9D030DC6B}">
      <dgm:prSet phldrT="[Text]" phldr="0"/>
      <dgm:spPr/>
      <dgm:t>
        <a:bodyPr/>
        <a:lstStyle/>
        <a:p>
          <a:r>
            <a:rPr lang="en-GB">
              <a:solidFill>
                <a:srgbClr val="002060"/>
              </a:solidFill>
            </a:rPr>
            <a:t>Mesolithic era</a:t>
          </a:r>
        </a:p>
      </dgm:t>
    </dgm:pt>
    <dgm:pt modelId="{0164A573-C43C-42C6-8ED8-4EF025571880}" type="parTrans" cxnId="{396C8C67-4193-410C-9BBF-AB597080C92A}">
      <dgm:prSet/>
      <dgm:spPr/>
      <dgm:t>
        <a:bodyPr/>
        <a:lstStyle/>
        <a:p>
          <a:endParaRPr lang="en-GB"/>
        </a:p>
      </dgm:t>
    </dgm:pt>
    <dgm:pt modelId="{718A4E70-2BFE-4309-8321-FBF5BFA14B38}" type="sibTrans" cxnId="{396C8C67-4193-410C-9BBF-AB597080C92A}">
      <dgm:prSet/>
      <dgm:spPr/>
      <dgm:t>
        <a:bodyPr/>
        <a:lstStyle/>
        <a:p>
          <a:endParaRPr lang="en-GB"/>
        </a:p>
      </dgm:t>
    </dgm:pt>
    <dgm:pt modelId="{E0D9F250-6154-4977-B606-E63ABB1FBD49}">
      <dgm:prSet phldrT="[Text]" phldr="0"/>
      <dgm:spPr/>
      <dgm:t>
        <a:bodyPr/>
        <a:lstStyle/>
        <a:p>
          <a:r>
            <a:rPr lang="en-GB"/>
            <a:t>The “middle” Stone Age</a:t>
          </a:r>
        </a:p>
      </dgm:t>
    </dgm:pt>
    <dgm:pt modelId="{2A2000CB-763F-4534-A89B-2A3B6220D853}" type="parTrans" cxnId="{03D10ED7-EEFA-4BE6-8B7B-90BC059A2B01}">
      <dgm:prSet/>
      <dgm:spPr/>
      <dgm:t>
        <a:bodyPr/>
        <a:lstStyle/>
        <a:p>
          <a:endParaRPr lang="en-GB"/>
        </a:p>
      </dgm:t>
    </dgm:pt>
    <dgm:pt modelId="{73FA21C5-67D9-4D4F-9525-F4472E809C6D}" type="sibTrans" cxnId="{03D10ED7-EEFA-4BE6-8B7B-90BC059A2B01}">
      <dgm:prSet/>
      <dgm:spPr/>
      <dgm:t>
        <a:bodyPr/>
        <a:lstStyle/>
        <a:p>
          <a:endParaRPr lang="en-GB"/>
        </a:p>
      </dgm:t>
    </dgm:pt>
    <dgm:pt modelId="{0DF1123D-18F8-4AED-8B62-E5FD2B228871}">
      <dgm:prSet phldrT="[Text]" phldr="0"/>
      <dgm:spPr/>
      <dgm:t>
        <a:bodyPr/>
        <a:lstStyle/>
        <a:p>
          <a:r>
            <a:rPr lang="en-GB"/>
            <a:t>12,500ya - 6,000ya</a:t>
          </a:r>
        </a:p>
      </dgm:t>
    </dgm:pt>
    <dgm:pt modelId="{BBC2843F-09AB-4A9F-AF0A-2CA138BFAC15}" type="parTrans" cxnId="{83FB3A22-28DE-4B99-81EE-331C2325FD46}">
      <dgm:prSet/>
      <dgm:spPr/>
      <dgm:t>
        <a:bodyPr/>
        <a:lstStyle/>
        <a:p>
          <a:endParaRPr lang="en-GB"/>
        </a:p>
      </dgm:t>
    </dgm:pt>
    <dgm:pt modelId="{B324227F-EB09-4D2D-A037-A6E0D048BEBC}" type="sibTrans" cxnId="{83FB3A22-28DE-4B99-81EE-331C2325FD46}">
      <dgm:prSet/>
      <dgm:spPr/>
      <dgm:t>
        <a:bodyPr/>
        <a:lstStyle/>
        <a:p>
          <a:endParaRPr lang="en-GB"/>
        </a:p>
      </dgm:t>
    </dgm:pt>
    <dgm:pt modelId="{A102FD1A-84D7-4E81-B861-903BF79D8885}">
      <dgm:prSet phldrT="[Text]" phldr="0"/>
      <dgm:spPr/>
      <dgm:t>
        <a:bodyPr/>
        <a:lstStyle/>
        <a:p>
          <a:r>
            <a:rPr lang="en-GB">
              <a:solidFill>
                <a:srgbClr val="002060"/>
              </a:solidFill>
            </a:rPr>
            <a:t>Neolithic era</a:t>
          </a:r>
        </a:p>
      </dgm:t>
    </dgm:pt>
    <dgm:pt modelId="{96355355-29A1-4211-8AF2-5AA8A9E12F19}" type="parTrans" cxnId="{95159949-A88A-485B-9DB2-CD24D8888F31}">
      <dgm:prSet/>
      <dgm:spPr/>
      <dgm:t>
        <a:bodyPr/>
        <a:lstStyle/>
        <a:p>
          <a:endParaRPr lang="en-GB"/>
        </a:p>
      </dgm:t>
    </dgm:pt>
    <dgm:pt modelId="{667D3705-FF52-4E4E-BB76-F5E23EDE5FCA}" type="sibTrans" cxnId="{95159949-A88A-485B-9DB2-CD24D8888F31}">
      <dgm:prSet/>
      <dgm:spPr/>
      <dgm:t>
        <a:bodyPr/>
        <a:lstStyle/>
        <a:p>
          <a:endParaRPr lang="en-GB"/>
        </a:p>
      </dgm:t>
    </dgm:pt>
    <dgm:pt modelId="{98312CB8-74BB-4C5B-B0FC-886390F1E62E}">
      <dgm:prSet phldrT="[Text]" phldr="0"/>
      <dgm:spPr/>
      <dgm:t>
        <a:bodyPr/>
        <a:lstStyle/>
        <a:p>
          <a:r>
            <a:rPr lang="en-GB"/>
            <a:t>The “new” Stone Age</a:t>
          </a:r>
        </a:p>
      </dgm:t>
    </dgm:pt>
    <dgm:pt modelId="{8C19E749-D458-4643-8085-B67033AFE093}" type="parTrans" cxnId="{F08D478F-1400-4E45-8222-1B805D579177}">
      <dgm:prSet/>
      <dgm:spPr/>
      <dgm:t>
        <a:bodyPr/>
        <a:lstStyle/>
        <a:p>
          <a:endParaRPr lang="en-GB"/>
        </a:p>
      </dgm:t>
    </dgm:pt>
    <dgm:pt modelId="{0EAA262F-562E-4657-A15D-2F6B326425B9}" type="sibTrans" cxnId="{F08D478F-1400-4E45-8222-1B805D579177}">
      <dgm:prSet/>
      <dgm:spPr/>
      <dgm:t>
        <a:bodyPr/>
        <a:lstStyle/>
        <a:p>
          <a:endParaRPr lang="en-GB"/>
        </a:p>
      </dgm:t>
    </dgm:pt>
    <dgm:pt modelId="{F6571BC2-DDD8-4AE3-9903-0FB2F47ABA14}">
      <dgm:prSet phldrT="[Text]" phldr="0"/>
      <dgm:spPr/>
      <dgm:t>
        <a:bodyPr/>
        <a:lstStyle/>
        <a:p>
          <a:r>
            <a:rPr lang="en-GB"/>
            <a:t>6,000ya – 4,500ya</a:t>
          </a:r>
        </a:p>
      </dgm:t>
    </dgm:pt>
    <dgm:pt modelId="{9AB372FE-1FCB-4FF9-A18A-5687C8F444B5}" type="parTrans" cxnId="{D91BA5EC-729C-438D-90EC-FE0BDB0C8B09}">
      <dgm:prSet/>
      <dgm:spPr/>
      <dgm:t>
        <a:bodyPr/>
        <a:lstStyle/>
        <a:p>
          <a:endParaRPr lang="en-GB"/>
        </a:p>
      </dgm:t>
    </dgm:pt>
    <dgm:pt modelId="{F9D0566E-CCE9-40E0-9F93-6FBAE0EA3786}" type="sibTrans" cxnId="{D91BA5EC-729C-438D-90EC-FE0BDB0C8B09}">
      <dgm:prSet/>
      <dgm:spPr/>
      <dgm:t>
        <a:bodyPr/>
        <a:lstStyle/>
        <a:p>
          <a:endParaRPr lang="en-GB"/>
        </a:p>
      </dgm:t>
    </dgm:pt>
    <dgm:pt modelId="{B35CE679-8707-463A-9677-9E783BF3FF84}">
      <dgm:prSet phldrT="[Text]" phldr="0"/>
      <dgm:spPr/>
      <dgm:t>
        <a:bodyPr/>
        <a:lstStyle/>
        <a:p>
          <a:r>
            <a:rPr lang="en-GB"/>
            <a:t>2,500,000ya – 12,500ya</a:t>
          </a:r>
        </a:p>
      </dgm:t>
    </dgm:pt>
    <dgm:pt modelId="{E52B5440-960E-49A8-9130-54BCEB541476}" type="parTrans" cxnId="{7092D05C-4EEB-4C1F-9BC8-A3E77D82A9DA}">
      <dgm:prSet/>
      <dgm:spPr/>
      <dgm:t>
        <a:bodyPr/>
        <a:lstStyle/>
        <a:p>
          <a:endParaRPr lang="en-GB"/>
        </a:p>
      </dgm:t>
    </dgm:pt>
    <dgm:pt modelId="{9D94DCD0-B456-4480-A1E0-D91946C68DE7}" type="sibTrans" cxnId="{7092D05C-4EEB-4C1F-9BC8-A3E77D82A9DA}">
      <dgm:prSet/>
      <dgm:spPr/>
      <dgm:t>
        <a:bodyPr/>
        <a:lstStyle/>
        <a:p>
          <a:endParaRPr lang="en-GB"/>
        </a:p>
      </dgm:t>
    </dgm:pt>
    <dgm:pt modelId="{17C1C2DA-8684-4F6E-8170-20A7337D9814}">
      <dgm:prSet phldrT="[Text]" phldr="0"/>
      <dgm:spPr/>
      <dgm:t>
        <a:bodyPr/>
        <a:lstStyle/>
        <a:p>
          <a:r>
            <a:rPr lang="en-GB"/>
            <a:t>Homo sapiens evolve</a:t>
          </a:r>
        </a:p>
      </dgm:t>
    </dgm:pt>
    <dgm:pt modelId="{11DEAB9E-217E-43E1-9315-85448247EF3E}" type="parTrans" cxnId="{39BEF6AF-E169-4461-B8E0-38C9BFA0742A}">
      <dgm:prSet/>
      <dgm:spPr/>
      <dgm:t>
        <a:bodyPr/>
        <a:lstStyle/>
        <a:p>
          <a:endParaRPr lang="en-GB"/>
        </a:p>
      </dgm:t>
    </dgm:pt>
    <dgm:pt modelId="{5304237B-0064-4753-9E15-0F619AEB66CB}" type="sibTrans" cxnId="{39BEF6AF-E169-4461-B8E0-38C9BFA0742A}">
      <dgm:prSet/>
      <dgm:spPr/>
      <dgm:t>
        <a:bodyPr/>
        <a:lstStyle/>
        <a:p>
          <a:endParaRPr lang="en-GB"/>
        </a:p>
      </dgm:t>
    </dgm:pt>
    <dgm:pt modelId="{AF057822-E970-4D54-9734-153699095CDB}">
      <dgm:prSet phldrT="[Text]" phldr="0"/>
      <dgm:spPr/>
      <dgm:t>
        <a:bodyPr/>
        <a:lstStyle/>
        <a:p>
          <a:r>
            <a:rPr lang="en-GB"/>
            <a:t>Ice Age ends</a:t>
          </a:r>
        </a:p>
      </dgm:t>
    </dgm:pt>
    <dgm:pt modelId="{606008E1-E700-4A15-AF7C-3A1043FF2ABD}" type="parTrans" cxnId="{DE96C0B2-CFB5-4EAD-ADE0-06FE1298C773}">
      <dgm:prSet/>
      <dgm:spPr/>
      <dgm:t>
        <a:bodyPr/>
        <a:lstStyle/>
        <a:p>
          <a:endParaRPr lang="en-GB"/>
        </a:p>
      </dgm:t>
    </dgm:pt>
    <dgm:pt modelId="{0C77B26D-1866-4E32-AD74-98465CC26AE1}" type="sibTrans" cxnId="{DE96C0B2-CFB5-4EAD-ADE0-06FE1298C773}">
      <dgm:prSet/>
      <dgm:spPr/>
      <dgm:t>
        <a:bodyPr/>
        <a:lstStyle/>
        <a:p>
          <a:endParaRPr lang="en-GB"/>
        </a:p>
      </dgm:t>
    </dgm:pt>
    <dgm:pt modelId="{B63F9539-8937-46FE-AEE3-AA0164486EC5}">
      <dgm:prSet phldrT="[Text]" phldr="0"/>
      <dgm:spPr/>
      <dgm:t>
        <a:bodyPr/>
        <a:lstStyle/>
        <a:p>
          <a:r>
            <a:rPr lang="en-GB"/>
            <a:t>Agricultural Revolution</a:t>
          </a:r>
        </a:p>
      </dgm:t>
    </dgm:pt>
    <dgm:pt modelId="{B445F6B7-503E-4CC3-8B5F-1CDE777838EF}" type="parTrans" cxnId="{9970BA54-E78A-4DC9-93E2-9A34F08D39E1}">
      <dgm:prSet/>
      <dgm:spPr/>
      <dgm:t>
        <a:bodyPr/>
        <a:lstStyle/>
        <a:p>
          <a:endParaRPr lang="en-GB"/>
        </a:p>
      </dgm:t>
    </dgm:pt>
    <dgm:pt modelId="{D2209340-AA1F-4705-866F-F9A7322B8B0B}" type="sibTrans" cxnId="{9970BA54-E78A-4DC9-93E2-9A34F08D39E1}">
      <dgm:prSet/>
      <dgm:spPr/>
      <dgm:t>
        <a:bodyPr/>
        <a:lstStyle/>
        <a:p>
          <a:endParaRPr lang="en-GB"/>
        </a:p>
      </dgm:t>
    </dgm:pt>
    <dgm:pt modelId="{7CB6E575-5217-4776-B810-EFA382613B75}" type="pres">
      <dgm:prSet presAssocID="{35F934FB-52F5-4AD1-9914-D3EDA50CBF8D}" presName="theList" presStyleCnt="0">
        <dgm:presLayoutVars>
          <dgm:dir/>
          <dgm:animLvl val="lvl"/>
          <dgm:resizeHandles val="exact"/>
        </dgm:presLayoutVars>
      </dgm:prSet>
      <dgm:spPr/>
    </dgm:pt>
    <dgm:pt modelId="{D7DBF979-6DD7-4018-BE82-735CFA0DE7B4}" type="pres">
      <dgm:prSet presAssocID="{D8DDDBC5-88C1-416F-93D2-4A554613A34F}" presName="compNode" presStyleCnt="0"/>
      <dgm:spPr/>
    </dgm:pt>
    <dgm:pt modelId="{BEDBE96E-34C2-46DB-97C9-A812A73BD268}" type="pres">
      <dgm:prSet presAssocID="{D8DDDBC5-88C1-416F-93D2-4A554613A34F}" presName="aNode" presStyleLbl="bgShp" presStyleIdx="0" presStyleCnt="3"/>
      <dgm:spPr/>
    </dgm:pt>
    <dgm:pt modelId="{0E6D03CD-1850-40F0-842E-B1D53B595DD8}" type="pres">
      <dgm:prSet presAssocID="{D8DDDBC5-88C1-416F-93D2-4A554613A34F}" presName="textNode" presStyleLbl="bgShp" presStyleIdx="0" presStyleCnt="3"/>
      <dgm:spPr/>
    </dgm:pt>
    <dgm:pt modelId="{0D3DB4A1-2456-4725-858B-A2C694C60D2D}" type="pres">
      <dgm:prSet presAssocID="{D8DDDBC5-88C1-416F-93D2-4A554613A34F}" presName="compChildNode" presStyleCnt="0"/>
      <dgm:spPr/>
    </dgm:pt>
    <dgm:pt modelId="{670B9465-CAF1-422C-948E-1B3B5B0F8AF4}" type="pres">
      <dgm:prSet presAssocID="{D8DDDBC5-88C1-416F-93D2-4A554613A34F}" presName="theInnerList" presStyleCnt="0"/>
      <dgm:spPr/>
    </dgm:pt>
    <dgm:pt modelId="{7B53D94C-DF93-47AC-A743-4D5C466BBF2A}" type="pres">
      <dgm:prSet presAssocID="{427442CD-55F2-4FAD-A6D4-9F53B8A3144A}" presName="childNode" presStyleLbl="node1" presStyleIdx="0" presStyleCnt="9">
        <dgm:presLayoutVars>
          <dgm:bulletEnabled val="1"/>
        </dgm:presLayoutVars>
      </dgm:prSet>
      <dgm:spPr/>
    </dgm:pt>
    <dgm:pt modelId="{6C9F2860-377E-4F59-983A-FF72D231B224}" type="pres">
      <dgm:prSet presAssocID="{427442CD-55F2-4FAD-A6D4-9F53B8A3144A}" presName="aSpace2" presStyleCnt="0"/>
      <dgm:spPr/>
    </dgm:pt>
    <dgm:pt modelId="{97D7F02F-15C9-4AF8-855C-DDB20464A275}" type="pres">
      <dgm:prSet presAssocID="{B35CE679-8707-463A-9677-9E783BF3FF84}" presName="childNode" presStyleLbl="node1" presStyleIdx="1" presStyleCnt="9">
        <dgm:presLayoutVars>
          <dgm:bulletEnabled val="1"/>
        </dgm:presLayoutVars>
      </dgm:prSet>
      <dgm:spPr/>
    </dgm:pt>
    <dgm:pt modelId="{B29C5F53-3267-43FE-8BE4-EB8BCB87ABFC}" type="pres">
      <dgm:prSet presAssocID="{B35CE679-8707-463A-9677-9E783BF3FF84}" presName="aSpace2" presStyleCnt="0"/>
      <dgm:spPr/>
    </dgm:pt>
    <dgm:pt modelId="{8CB54613-9E7B-43B8-A6AD-7945DD01A678}" type="pres">
      <dgm:prSet presAssocID="{17C1C2DA-8684-4F6E-8170-20A7337D9814}" presName="childNode" presStyleLbl="node1" presStyleIdx="2" presStyleCnt="9">
        <dgm:presLayoutVars>
          <dgm:bulletEnabled val="1"/>
        </dgm:presLayoutVars>
      </dgm:prSet>
      <dgm:spPr/>
    </dgm:pt>
    <dgm:pt modelId="{A37F70EF-6D05-4A3C-ABE2-48C613308D77}" type="pres">
      <dgm:prSet presAssocID="{D8DDDBC5-88C1-416F-93D2-4A554613A34F}" presName="aSpace" presStyleCnt="0"/>
      <dgm:spPr/>
    </dgm:pt>
    <dgm:pt modelId="{61135548-95E5-4FC8-BC0E-DE00F76B038E}" type="pres">
      <dgm:prSet presAssocID="{005B15C8-AD24-47FC-8561-9FC9D030DC6B}" presName="compNode" presStyleCnt="0"/>
      <dgm:spPr/>
    </dgm:pt>
    <dgm:pt modelId="{1EB13408-1D42-4657-BB05-662F8BA72643}" type="pres">
      <dgm:prSet presAssocID="{005B15C8-AD24-47FC-8561-9FC9D030DC6B}" presName="aNode" presStyleLbl="bgShp" presStyleIdx="1" presStyleCnt="3"/>
      <dgm:spPr/>
    </dgm:pt>
    <dgm:pt modelId="{F6E4505A-B174-44B2-93C9-59603BF9583A}" type="pres">
      <dgm:prSet presAssocID="{005B15C8-AD24-47FC-8561-9FC9D030DC6B}" presName="textNode" presStyleLbl="bgShp" presStyleIdx="1" presStyleCnt="3"/>
      <dgm:spPr/>
    </dgm:pt>
    <dgm:pt modelId="{EB9224E2-B254-4023-9DF9-C1786D162B03}" type="pres">
      <dgm:prSet presAssocID="{005B15C8-AD24-47FC-8561-9FC9D030DC6B}" presName="compChildNode" presStyleCnt="0"/>
      <dgm:spPr/>
    </dgm:pt>
    <dgm:pt modelId="{D8DF95C5-49F3-4839-BD07-D78FDC80B99A}" type="pres">
      <dgm:prSet presAssocID="{005B15C8-AD24-47FC-8561-9FC9D030DC6B}" presName="theInnerList" presStyleCnt="0"/>
      <dgm:spPr/>
    </dgm:pt>
    <dgm:pt modelId="{A665C15B-E6C6-4280-AD1C-0F2CA20EFAFC}" type="pres">
      <dgm:prSet presAssocID="{E0D9F250-6154-4977-B606-E63ABB1FBD49}" presName="childNode" presStyleLbl="node1" presStyleIdx="3" presStyleCnt="9">
        <dgm:presLayoutVars>
          <dgm:bulletEnabled val="1"/>
        </dgm:presLayoutVars>
      </dgm:prSet>
      <dgm:spPr/>
    </dgm:pt>
    <dgm:pt modelId="{DFC829FB-4596-4BA5-A5F6-9958AD707A91}" type="pres">
      <dgm:prSet presAssocID="{E0D9F250-6154-4977-B606-E63ABB1FBD49}" presName="aSpace2" presStyleCnt="0"/>
      <dgm:spPr/>
    </dgm:pt>
    <dgm:pt modelId="{116961E9-82AD-471B-8620-959C8CD7822D}" type="pres">
      <dgm:prSet presAssocID="{0DF1123D-18F8-4AED-8B62-E5FD2B228871}" presName="childNode" presStyleLbl="node1" presStyleIdx="4" presStyleCnt="9">
        <dgm:presLayoutVars>
          <dgm:bulletEnabled val="1"/>
        </dgm:presLayoutVars>
      </dgm:prSet>
      <dgm:spPr/>
    </dgm:pt>
    <dgm:pt modelId="{60C73914-E12A-42BE-9157-0857621C92AD}" type="pres">
      <dgm:prSet presAssocID="{0DF1123D-18F8-4AED-8B62-E5FD2B228871}" presName="aSpace2" presStyleCnt="0"/>
      <dgm:spPr/>
    </dgm:pt>
    <dgm:pt modelId="{1CC43DEA-54E7-4192-811B-CCBA4204EA0B}" type="pres">
      <dgm:prSet presAssocID="{AF057822-E970-4D54-9734-153699095CDB}" presName="childNode" presStyleLbl="node1" presStyleIdx="5" presStyleCnt="9">
        <dgm:presLayoutVars>
          <dgm:bulletEnabled val="1"/>
        </dgm:presLayoutVars>
      </dgm:prSet>
      <dgm:spPr/>
    </dgm:pt>
    <dgm:pt modelId="{202626EA-D1BD-4628-B569-03D199EE8DFE}" type="pres">
      <dgm:prSet presAssocID="{005B15C8-AD24-47FC-8561-9FC9D030DC6B}" presName="aSpace" presStyleCnt="0"/>
      <dgm:spPr/>
    </dgm:pt>
    <dgm:pt modelId="{ED82E880-0955-49C0-93E1-873A7921293C}" type="pres">
      <dgm:prSet presAssocID="{A102FD1A-84D7-4E81-B861-903BF79D8885}" presName="compNode" presStyleCnt="0"/>
      <dgm:spPr/>
    </dgm:pt>
    <dgm:pt modelId="{E3037038-840E-4F40-B9D0-AFEEDAFE6174}" type="pres">
      <dgm:prSet presAssocID="{A102FD1A-84D7-4E81-B861-903BF79D8885}" presName="aNode" presStyleLbl="bgShp" presStyleIdx="2" presStyleCnt="3"/>
      <dgm:spPr/>
    </dgm:pt>
    <dgm:pt modelId="{2C1C3D4E-64A6-4BEA-8429-E03B2835CCCD}" type="pres">
      <dgm:prSet presAssocID="{A102FD1A-84D7-4E81-B861-903BF79D8885}" presName="textNode" presStyleLbl="bgShp" presStyleIdx="2" presStyleCnt="3"/>
      <dgm:spPr/>
    </dgm:pt>
    <dgm:pt modelId="{C046C963-DAD3-433F-84D2-4AB52C554744}" type="pres">
      <dgm:prSet presAssocID="{A102FD1A-84D7-4E81-B861-903BF79D8885}" presName="compChildNode" presStyleCnt="0"/>
      <dgm:spPr/>
    </dgm:pt>
    <dgm:pt modelId="{71088A1D-D737-4ACD-AFDE-170EA6890ACD}" type="pres">
      <dgm:prSet presAssocID="{A102FD1A-84D7-4E81-B861-903BF79D8885}" presName="theInnerList" presStyleCnt="0"/>
      <dgm:spPr/>
    </dgm:pt>
    <dgm:pt modelId="{D177437F-50AA-491F-BDA8-86058722FA3B}" type="pres">
      <dgm:prSet presAssocID="{98312CB8-74BB-4C5B-B0FC-886390F1E62E}" presName="childNode" presStyleLbl="node1" presStyleIdx="6" presStyleCnt="9">
        <dgm:presLayoutVars>
          <dgm:bulletEnabled val="1"/>
        </dgm:presLayoutVars>
      </dgm:prSet>
      <dgm:spPr/>
    </dgm:pt>
    <dgm:pt modelId="{3A3DA979-B4A8-4AF2-A483-CF641CCA1358}" type="pres">
      <dgm:prSet presAssocID="{98312CB8-74BB-4C5B-B0FC-886390F1E62E}" presName="aSpace2" presStyleCnt="0"/>
      <dgm:spPr/>
    </dgm:pt>
    <dgm:pt modelId="{A6934DE7-A859-4044-B520-55893D2DE613}" type="pres">
      <dgm:prSet presAssocID="{F6571BC2-DDD8-4AE3-9903-0FB2F47ABA14}" presName="childNode" presStyleLbl="node1" presStyleIdx="7" presStyleCnt="9">
        <dgm:presLayoutVars>
          <dgm:bulletEnabled val="1"/>
        </dgm:presLayoutVars>
      </dgm:prSet>
      <dgm:spPr/>
    </dgm:pt>
    <dgm:pt modelId="{45190A80-0F1F-4BD5-8A29-F182BCC96C38}" type="pres">
      <dgm:prSet presAssocID="{F6571BC2-DDD8-4AE3-9903-0FB2F47ABA14}" presName="aSpace2" presStyleCnt="0"/>
      <dgm:spPr/>
    </dgm:pt>
    <dgm:pt modelId="{11DFAA8C-9182-4B2E-BEBE-9FA4BD9BCB4C}" type="pres">
      <dgm:prSet presAssocID="{B63F9539-8937-46FE-AEE3-AA0164486EC5}" presName="childNode" presStyleLbl="node1" presStyleIdx="8" presStyleCnt="9">
        <dgm:presLayoutVars>
          <dgm:bulletEnabled val="1"/>
        </dgm:presLayoutVars>
      </dgm:prSet>
      <dgm:spPr/>
    </dgm:pt>
  </dgm:ptLst>
  <dgm:cxnLst>
    <dgm:cxn modelId="{F2739A00-888C-41E7-9E8F-4C6FFDB7BD2A}" type="presOf" srcId="{D8DDDBC5-88C1-416F-93D2-4A554613A34F}" destId="{0E6D03CD-1850-40F0-842E-B1D53B595DD8}" srcOrd="1" destOrd="0" presId="urn:microsoft.com/office/officeart/2005/8/layout/lProcess2"/>
    <dgm:cxn modelId="{2ED67D07-8FCA-4364-BE5D-DBBFE7A546A2}" type="presOf" srcId="{A102FD1A-84D7-4E81-B861-903BF79D8885}" destId="{E3037038-840E-4F40-B9D0-AFEEDAFE6174}" srcOrd="0" destOrd="0" presId="urn:microsoft.com/office/officeart/2005/8/layout/lProcess2"/>
    <dgm:cxn modelId="{3A69A30A-CAB6-4C3A-A4B8-0919D3CE41B8}" type="presOf" srcId="{427442CD-55F2-4FAD-A6D4-9F53B8A3144A}" destId="{7B53D94C-DF93-47AC-A743-4D5C466BBF2A}" srcOrd="0" destOrd="0" presId="urn:microsoft.com/office/officeart/2005/8/layout/lProcess2"/>
    <dgm:cxn modelId="{5DB76010-15D0-4D28-8F2F-BDC15BFBA5F4}" type="presOf" srcId="{98312CB8-74BB-4C5B-B0FC-886390F1E62E}" destId="{D177437F-50AA-491F-BDA8-86058722FA3B}" srcOrd="0" destOrd="0" presId="urn:microsoft.com/office/officeart/2005/8/layout/lProcess2"/>
    <dgm:cxn modelId="{EE746415-3287-4AF9-8D74-6AE8565E29A6}" type="presOf" srcId="{35F934FB-52F5-4AD1-9914-D3EDA50CBF8D}" destId="{7CB6E575-5217-4776-B810-EFA382613B75}" srcOrd="0" destOrd="0" presId="urn:microsoft.com/office/officeart/2005/8/layout/lProcess2"/>
    <dgm:cxn modelId="{83FB3A22-28DE-4B99-81EE-331C2325FD46}" srcId="{005B15C8-AD24-47FC-8561-9FC9D030DC6B}" destId="{0DF1123D-18F8-4AED-8B62-E5FD2B228871}" srcOrd="1" destOrd="0" parTransId="{BBC2843F-09AB-4A9F-AF0A-2CA138BFAC15}" sibTransId="{B324227F-EB09-4D2D-A037-A6E0D048BEBC}"/>
    <dgm:cxn modelId="{03A48A28-4FA0-42A4-9921-B92505D068B4}" type="presOf" srcId="{17C1C2DA-8684-4F6E-8170-20A7337D9814}" destId="{8CB54613-9E7B-43B8-A6AD-7945DD01A678}" srcOrd="0" destOrd="0" presId="urn:microsoft.com/office/officeart/2005/8/layout/lProcess2"/>
    <dgm:cxn modelId="{AFF26B32-26B1-4B37-9115-6DC5E49DD23B}" type="presOf" srcId="{A102FD1A-84D7-4E81-B861-903BF79D8885}" destId="{2C1C3D4E-64A6-4BEA-8429-E03B2835CCCD}" srcOrd="1" destOrd="0" presId="urn:microsoft.com/office/officeart/2005/8/layout/lProcess2"/>
    <dgm:cxn modelId="{D868AD3F-0F9C-45DA-86D3-E485DD8DA39C}" type="presOf" srcId="{B63F9539-8937-46FE-AEE3-AA0164486EC5}" destId="{11DFAA8C-9182-4B2E-BEBE-9FA4BD9BCB4C}" srcOrd="0" destOrd="0" presId="urn:microsoft.com/office/officeart/2005/8/layout/lProcess2"/>
    <dgm:cxn modelId="{7092D05C-4EEB-4C1F-9BC8-A3E77D82A9DA}" srcId="{D8DDDBC5-88C1-416F-93D2-4A554613A34F}" destId="{B35CE679-8707-463A-9677-9E783BF3FF84}" srcOrd="1" destOrd="0" parTransId="{E52B5440-960E-49A8-9130-54BCEB541476}" sibTransId="{9D94DCD0-B456-4480-A1E0-D91946C68DE7}"/>
    <dgm:cxn modelId="{F562525E-2AD6-43C4-ABEF-AE3778D3BE17}" type="presOf" srcId="{B35CE679-8707-463A-9677-9E783BF3FF84}" destId="{97D7F02F-15C9-4AF8-855C-DDB20464A275}" srcOrd="0" destOrd="0" presId="urn:microsoft.com/office/officeart/2005/8/layout/lProcess2"/>
    <dgm:cxn modelId="{396C8C67-4193-410C-9BBF-AB597080C92A}" srcId="{35F934FB-52F5-4AD1-9914-D3EDA50CBF8D}" destId="{005B15C8-AD24-47FC-8561-9FC9D030DC6B}" srcOrd="1" destOrd="0" parTransId="{0164A573-C43C-42C6-8ED8-4EF025571880}" sibTransId="{718A4E70-2BFE-4309-8321-FBF5BFA14B38}"/>
    <dgm:cxn modelId="{95159949-A88A-485B-9DB2-CD24D8888F31}" srcId="{35F934FB-52F5-4AD1-9914-D3EDA50CBF8D}" destId="{A102FD1A-84D7-4E81-B861-903BF79D8885}" srcOrd="2" destOrd="0" parTransId="{96355355-29A1-4211-8AF2-5AA8A9E12F19}" sibTransId="{667D3705-FF52-4E4E-BB76-F5E23EDE5FCA}"/>
    <dgm:cxn modelId="{D9F70754-BDFA-4990-AA08-447D4681BDA4}" type="presOf" srcId="{0DF1123D-18F8-4AED-8B62-E5FD2B228871}" destId="{116961E9-82AD-471B-8620-959C8CD7822D}" srcOrd="0" destOrd="0" presId="urn:microsoft.com/office/officeart/2005/8/layout/lProcess2"/>
    <dgm:cxn modelId="{9970BA54-E78A-4DC9-93E2-9A34F08D39E1}" srcId="{A102FD1A-84D7-4E81-B861-903BF79D8885}" destId="{B63F9539-8937-46FE-AEE3-AA0164486EC5}" srcOrd="2" destOrd="0" parTransId="{B445F6B7-503E-4CC3-8B5F-1CDE777838EF}" sibTransId="{D2209340-AA1F-4705-866F-F9A7322B8B0B}"/>
    <dgm:cxn modelId="{75C07D58-B40B-44B2-89AE-F8666E2FDD71}" type="presOf" srcId="{005B15C8-AD24-47FC-8561-9FC9D030DC6B}" destId="{F6E4505A-B174-44B2-93C9-59603BF9583A}" srcOrd="1" destOrd="0" presId="urn:microsoft.com/office/officeart/2005/8/layout/lProcess2"/>
    <dgm:cxn modelId="{56E41B79-CAB2-447C-B04B-F2BA4778718A}" srcId="{35F934FB-52F5-4AD1-9914-D3EDA50CBF8D}" destId="{D8DDDBC5-88C1-416F-93D2-4A554613A34F}" srcOrd="0" destOrd="0" parTransId="{CAE63361-8130-47C5-A517-9EEF76185931}" sibTransId="{7DE42606-07DE-450E-B405-6657E5FA64EA}"/>
    <dgm:cxn modelId="{C8D5E45A-320F-4B7D-9E69-33E5CFC85BED}" type="presOf" srcId="{F6571BC2-DDD8-4AE3-9903-0FB2F47ABA14}" destId="{A6934DE7-A859-4044-B520-55893D2DE613}" srcOrd="0" destOrd="0" presId="urn:microsoft.com/office/officeart/2005/8/layout/lProcess2"/>
    <dgm:cxn modelId="{F08D478F-1400-4E45-8222-1B805D579177}" srcId="{A102FD1A-84D7-4E81-B861-903BF79D8885}" destId="{98312CB8-74BB-4C5B-B0FC-886390F1E62E}" srcOrd="0" destOrd="0" parTransId="{8C19E749-D458-4643-8085-B67033AFE093}" sibTransId="{0EAA262F-562E-4657-A15D-2F6B326425B9}"/>
    <dgm:cxn modelId="{39BEF6AF-E169-4461-B8E0-38C9BFA0742A}" srcId="{D8DDDBC5-88C1-416F-93D2-4A554613A34F}" destId="{17C1C2DA-8684-4F6E-8170-20A7337D9814}" srcOrd="2" destOrd="0" parTransId="{11DEAB9E-217E-43E1-9315-85448247EF3E}" sibTransId="{5304237B-0064-4753-9E15-0F619AEB66CB}"/>
    <dgm:cxn modelId="{DE96C0B2-CFB5-4EAD-ADE0-06FE1298C773}" srcId="{005B15C8-AD24-47FC-8561-9FC9D030DC6B}" destId="{AF057822-E970-4D54-9734-153699095CDB}" srcOrd="2" destOrd="0" parTransId="{606008E1-E700-4A15-AF7C-3A1043FF2ABD}" sibTransId="{0C77B26D-1866-4E32-AD74-98465CC26AE1}"/>
    <dgm:cxn modelId="{21441BBC-29AE-43CD-9427-B5B4AEF34A29}" type="presOf" srcId="{D8DDDBC5-88C1-416F-93D2-4A554613A34F}" destId="{BEDBE96E-34C2-46DB-97C9-A812A73BD268}" srcOrd="0" destOrd="0" presId="urn:microsoft.com/office/officeart/2005/8/layout/lProcess2"/>
    <dgm:cxn modelId="{94AEC5BE-0ABC-4260-B510-1F0EE32EF894}" type="presOf" srcId="{E0D9F250-6154-4977-B606-E63ABB1FBD49}" destId="{A665C15B-E6C6-4280-AD1C-0F2CA20EFAFC}" srcOrd="0" destOrd="0" presId="urn:microsoft.com/office/officeart/2005/8/layout/lProcess2"/>
    <dgm:cxn modelId="{FE7B52D4-FF8A-4C73-A016-B55B2FDBFE95}" type="presOf" srcId="{005B15C8-AD24-47FC-8561-9FC9D030DC6B}" destId="{1EB13408-1D42-4657-BB05-662F8BA72643}" srcOrd="0" destOrd="0" presId="urn:microsoft.com/office/officeart/2005/8/layout/lProcess2"/>
    <dgm:cxn modelId="{03D10ED7-EEFA-4BE6-8B7B-90BC059A2B01}" srcId="{005B15C8-AD24-47FC-8561-9FC9D030DC6B}" destId="{E0D9F250-6154-4977-B606-E63ABB1FBD49}" srcOrd="0" destOrd="0" parTransId="{2A2000CB-763F-4534-A89B-2A3B6220D853}" sibTransId="{73FA21C5-67D9-4D4F-9525-F4472E809C6D}"/>
    <dgm:cxn modelId="{D91BA5EC-729C-438D-90EC-FE0BDB0C8B09}" srcId="{A102FD1A-84D7-4E81-B861-903BF79D8885}" destId="{F6571BC2-DDD8-4AE3-9903-0FB2F47ABA14}" srcOrd="1" destOrd="0" parTransId="{9AB372FE-1FCB-4FF9-A18A-5687C8F444B5}" sibTransId="{F9D0566E-CCE9-40E0-9F93-6FBAE0EA3786}"/>
    <dgm:cxn modelId="{7AA95EF4-C396-4CB9-BA28-36FEED742013}" type="presOf" srcId="{AF057822-E970-4D54-9734-153699095CDB}" destId="{1CC43DEA-54E7-4192-811B-CCBA4204EA0B}" srcOrd="0" destOrd="0" presId="urn:microsoft.com/office/officeart/2005/8/layout/lProcess2"/>
    <dgm:cxn modelId="{FD7C69FD-319D-4E9E-98DB-BC390DFD8588}" srcId="{D8DDDBC5-88C1-416F-93D2-4A554613A34F}" destId="{427442CD-55F2-4FAD-A6D4-9F53B8A3144A}" srcOrd="0" destOrd="0" parTransId="{13748886-6283-43C8-A09D-4F6811017CE7}" sibTransId="{199DC7D4-519B-45BD-8878-02DDE1ADDF17}"/>
    <dgm:cxn modelId="{0032B9C3-D88A-4DE0-94F5-9BEB04AFDC8A}" type="presParOf" srcId="{7CB6E575-5217-4776-B810-EFA382613B75}" destId="{D7DBF979-6DD7-4018-BE82-735CFA0DE7B4}" srcOrd="0" destOrd="0" presId="urn:microsoft.com/office/officeart/2005/8/layout/lProcess2"/>
    <dgm:cxn modelId="{1593770A-14DA-4FA2-8A7B-AC26FB9D5130}" type="presParOf" srcId="{D7DBF979-6DD7-4018-BE82-735CFA0DE7B4}" destId="{BEDBE96E-34C2-46DB-97C9-A812A73BD268}" srcOrd="0" destOrd="0" presId="urn:microsoft.com/office/officeart/2005/8/layout/lProcess2"/>
    <dgm:cxn modelId="{98C69A53-EC73-4961-B024-8D3019A4F8B1}" type="presParOf" srcId="{D7DBF979-6DD7-4018-BE82-735CFA0DE7B4}" destId="{0E6D03CD-1850-40F0-842E-B1D53B595DD8}" srcOrd="1" destOrd="0" presId="urn:microsoft.com/office/officeart/2005/8/layout/lProcess2"/>
    <dgm:cxn modelId="{3D0399A3-A520-48C7-98CF-CBB3C4F3DD90}" type="presParOf" srcId="{D7DBF979-6DD7-4018-BE82-735CFA0DE7B4}" destId="{0D3DB4A1-2456-4725-858B-A2C694C60D2D}" srcOrd="2" destOrd="0" presId="urn:microsoft.com/office/officeart/2005/8/layout/lProcess2"/>
    <dgm:cxn modelId="{0519828B-9678-43BB-90D3-A0520BDBDA57}" type="presParOf" srcId="{0D3DB4A1-2456-4725-858B-A2C694C60D2D}" destId="{670B9465-CAF1-422C-948E-1B3B5B0F8AF4}" srcOrd="0" destOrd="0" presId="urn:microsoft.com/office/officeart/2005/8/layout/lProcess2"/>
    <dgm:cxn modelId="{F82344DB-E31D-4E01-A455-027BC2108B23}" type="presParOf" srcId="{670B9465-CAF1-422C-948E-1B3B5B0F8AF4}" destId="{7B53D94C-DF93-47AC-A743-4D5C466BBF2A}" srcOrd="0" destOrd="0" presId="urn:microsoft.com/office/officeart/2005/8/layout/lProcess2"/>
    <dgm:cxn modelId="{C1B0112C-135B-42C4-B28C-73394ECDF1CA}" type="presParOf" srcId="{670B9465-CAF1-422C-948E-1B3B5B0F8AF4}" destId="{6C9F2860-377E-4F59-983A-FF72D231B224}" srcOrd="1" destOrd="0" presId="urn:microsoft.com/office/officeart/2005/8/layout/lProcess2"/>
    <dgm:cxn modelId="{362189CB-6CB3-43CC-AF56-69E4469C0AAA}" type="presParOf" srcId="{670B9465-CAF1-422C-948E-1B3B5B0F8AF4}" destId="{97D7F02F-15C9-4AF8-855C-DDB20464A275}" srcOrd="2" destOrd="0" presId="urn:microsoft.com/office/officeart/2005/8/layout/lProcess2"/>
    <dgm:cxn modelId="{D913D86C-D8C3-4208-83EF-97E28FAA5A22}" type="presParOf" srcId="{670B9465-CAF1-422C-948E-1B3B5B0F8AF4}" destId="{B29C5F53-3267-43FE-8BE4-EB8BCB87ABFC}" srcOrd="3" destOrd="0" presId="urn:microsoft.com/office/officeart/2005/8/layout/lProcess2"/>
    <dgm:cxn modelId="{A75CB0B3-E93C-42BC-A817-3B4619EE798E}" type="presParOf" srcId="{670B9465-CAF1-422C-948E-1B3B5B0F8AF4}" destId="{8CB54613-9E7B-43B8-A6AD-7945DD01A678}" srcOrd="4" destOrd="0" presId="urn:microsoft.com/office/officeart/2005/8/layout/lProcess2"/>
    <dgm:cxn modelId="{13BE478A-3271-4EA1-B7B1-18A9010C8977}" type="presParOf" srcId="{7CB6E575-5217-4776-B810-EFA382613B75}" destId="{A37F70EF-6D05-4A3C-ABE2-48C613308D77}" srcOrd="1" destOrd="0" presId="urn:microsoft.com/office/officeart/2005/8/layout/lProcess2"/>
    <dgm:cxn modelId="{82E28AE9-B9EA-4CEB-B357-F3777D094A33}" type="presParOf" srcId="{7CB6E575-5217-4776-B810-EFA382613B75}" destId="{61135548-95E5-4FC8-BC0E-DE00F76B038E}" srcOrd="2" destOrd="0" presId="urn:microsoft.com/office/officeart/2005/8/layout/lProcess2"/>
    <dgm:cxn modelId="{6F82FEFE-9262-41FD-9717-2474E021153E}" type="presParOf" srcId="{61135548-95E5-4FC8-BC0E-DE00F76B038E}" destId="{1EB13408-1D42-4657-BB05-662F8BA72643}" srcOrd="0" destOrd="0" presId="urn:microsoft.com/office/officeart/2005/8/layout/lProcess2"/>
    <dgm:cxn modelId="{79449352-A3C8-43BF-B690-37AC2A7B5A2B}" type="presParOf" srcId="{61135548-95E5-4FC8-BC0E-DE00F76B038E}" destId="{F6E4505A-B174-44B2-93C9-59603BF9583A}" srcOrd="1" destOrd="0" presId="urn:microsoft.com/office/officeart/2005/8/layout/lProcess2"/>
    <dgm:cxn modelId="{993D7316-6B78-4F3E-9EF3-E0079F0D5C1B}" type="presParOf" srcId="{61135548-95E5-4FC8-BC0E-DE00F76B038E}" destId="{EB9224E2-B254-4023-9DF9-C1786D162B03}" srcOrd="2" destOrd="0" presId="urn:microsoft.com/office/officeart/2005/8/layout/lProcess2"/>
    <dgm:cxn modelId="{FA3EFBB4-6E01-4F2D-8C2B-D3DA4401C15D}" type="presParOf" srcId="{EB9224E2-B254-4023-9DF9-C1786D162B03}" destId="{D8DF95C5-49F3-4839-BD07-D78FDC80B99A}" srcOrd="0" destOrd="0" presId="urn:microsoft.com/office/officeart/2005/8/layout/lProcess2"/>
    <dgm:cxn modelId="{DDFFDDB6-05E3-49F6-B6EB-4CA53929A495}" type="presParOf" srcId="{D8DF95C5-49F3-4839-BD07-D78FDC80B99A}" destId="{A665C15B-E6C6-4280-AD1C-0F2CA20EFAFC}" srcOrd="0" destOrd="0" presId="urn:microsoft.com/office/officeart/2005/8/layout/lProcess2"/>
    <dgm:cxn modelId="{4C107F6D-043A-4088-B59F-C6B18DC26980}" type="presParOf" srcId="{D8DF95C5-49F3-4839-BD07-D78FDC80B99A}" destId="{DFC829FB-4596-4BA5-A5F6-9958AD707A91}" srcOrd="1" destOrd="0" presId="urn:microsoft.com/office/officeart/2005/8/layout/lProcess2"/>
    <dgm:cxn modelId="{A9EFFCB7-E9D4-4D03-9A36-DC4BA44F660E}" type="presParOf" srcId="{D8DF95C5-49F3-4839-BD07-D78FDC80B99A}" destId="{116961E9-82AD-471B-8620-959C8CD7822D}" srcOrd="2" destOrd="0" presId="urn:microsoft.com/office/officeart/2005/8/layout/lProcess2"/>
    <dgm:cxn modelId="{520B77F6-D7D5-491F-B1AA-42B5EA118DE1}" type="presParOf" srcId="{D8DF95C5-49F3-4839-BD07-D78FDC80B99A}" destId="{60C73914-E12A-42BE-9157-0857621C92AD}" srcOrd="3" destOrd="0" presId="urn:microsoft.com/office/officeart/2005/8/layout/lProcess2"/>
    <dgm:cxn modelId="{CED3BFEA-D79D-45D1-8508-BF23DB80C9D8}" type="presParOf" srcId="{D8DF95C5-49F3-4839-BD07-D78FDC80B99A}" destId="{1CC43DEA-54E7-4192-811B-CCBA4204EA0B}" srcOrd="4" destOrd="0" presId="urn:microsoft.com/office/officeart/2005/8/layout/lProcess2"/>
    <dgm:cxn modelId="{580E65AE-F304-48AD-9254-F354A5951CDC}" type="presParOf" srcId="{7CB6E575-5217-4776-B810-EFA382613B75}" destId="{202626EA-D1BD-4628-B569-03D199EE8DFE}" srcOrd="3" destOrd="0" presId="urn:microsoft.com/office/officeart/2005/8/layout/lProcess2"/>
    <dgm:cxn modelId="{C5789EF9-2C50-4B73-B9F0-8280115392B2}" type="presParOf" srcId="{7CB6E575-5217-4776-B810-EFA382613B75}" destId="{ED82E880-0955-49C0-93E1-873A7921293C}" srcOrd="4" destOrd="0" presId="urn:microsoft.com/office/officeart/2005/8/layout/lProcess2"/>
    <dgm:cxn modelId="{3AD161DE-F6E1-476B-8420-00B808A8DCEB}" type="presParOf" srcId="{ED82E880-0955-49C0-93E1-873A7921293C}" destId="{E3037038-840E-4F40-B9D0-AFEEDAFE6174}" srcOrd="0" destOrd="0" presId="urn:microsoft.com/office/officeart/2005/8/layout/lProcess2"/>
    <dgm:cxn modelId="{D22AC43C-EAAB-4100-9D8C-77CBC1D1B121}" type="presParOf" srcId="{ED82E880-0955-49C0-93E1-873A7921293C}" destId="{2C1C3D4E-64A6-4BEA-8429-E03B2835CCCD}" srcOrd="1" destOrd="0" presId="urn:microsoft.com/office/officeart/2005/8/layout/lProcess2"/>
    <dgm:cxn modelId="{37224745-1271-4304-A2EC-46DE47ABD751}" type="presParOf" srcId="{ED82E880-0955-49C0-93E1-873A7921293C}" destId="{C046C963-DAD3-433F-84D2-4AB52C554744}" srcOrd="2" destOrd="0" presId="urn:microsoft.com/office/officeart/2005/8/layout/lProcess2"/>
    <dgm:cxn modelId="{9F9A211C-9CF5-4BAB-A14A-41DB43B7256B}" type="presParOf" srcId="{C046C963-DAD3-433F-84D2-4AB52C554744}" destId="{71088A1D-D737-4ACD-AFDE-170EA6890ACD}" srcOrd="0" destOrd="0" presId="urn:microsoft.com/office/officeart/2005/8/layout/lProcess2"/>
    <dgm:cxn modelId="{4AA94597-4C1F-4B0F-AF5A-8DC8089271D0}" type="presParOf" srcId="{71088A1D-D737-4ACD-AFDE-170EA6890ACD}" destId="{D177437F-50AA-491F-BDA8-86058722FA3B}" srcOrd="0" destOrd="0" presId="urn:microsoft.com/office/officeart/2005/8/layout/lProcess2"/>
    <dgm:cxn modelId="{231F36FA-7FBE-4619-86AD-50A708BF73EB}" type="presParOf" srcId="{71088A1D-D737-4ACD-AFDE-170EA6890ACD}" destId="{3A3DA979-B4A8-4AF2-A483-CF641CCA1358}" srcOrd="1" destOrd="0" presId="urn:microsoft.com/office/officeart/2005/8/layout/lProcess2"/>
    <dgm:cxn modelId="{6F535606-B625-44D5-BD69-270C828825D9}" type="presParOf" srcId="{71088A1D-D737-4ACD-AFDE-170EA6890ACD}" destId="{A6934DE7-A859-4044-B520-55893D2DE613}" srcOrd="2" destOrd="0" presId="urn:microsoft.com/office/officeart/2005/8/layout/lProcess2"/>
    <dgm:cxn modelId="{68101278-B806-4344-917A-103D759476AB}" type="presParOf" srcId="{71088A1D-D737-4ACD-AFDE-170EA6890ACD}" destId="{45190A80-0F1F-4BD5-8A29-F182BCC96C38}" srcOrd="3" destOrd="0" presId="urn:microsoft.com/office/officeart/2005/8/layout/lProcess2"/>
    <dgm:cxn modelId="{CC6926C9-2E3B-4C66-BBC8-6A6A9CDB29F3}" type="presParOf" srcId="{71088A1D-D737-4ACD-AFDE-170EA6890ACD}" destId="{11DFAA8C-9182-4B2E-BEBE-9FA4BD9BCB4C}"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BE96E-34C2-46DB-97C9-A812A73BD268}">
      <dsp:nvSpPr>
        <dsp:cNvPr id="0" name=""/>
        <dsp:cNvSpPr/>
      </dsp:nvSpPr>
      <dsp:spPr>
        <a:xfrm>
          <a:off x="967" y="0"/>
          <a:ext cx="2516098" cy="23996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solidFill>
                <a:srgbClr val="002060"/>
              </a:solidFill>
            </a:rPr>
            <a:t>Palaeolithic era</a:t>
          </a:r>
        </a:p>
      </dsp:txBody>
      <dsp:txXfrm>
        <a:off x="967" y="0"/>
        <a:ext cx="2516098" cy="719907"/>
      </dsp:txXfrm>
    </dsp:sp>
    <dsp:sp modelId="{7B53D94C-DF93-47AC-A743-4D5C466BBF2A}">
      <dsp:nvSpPr>
        <dsp:cNvPr id="0" name=""/>
        <dsp:cNvSpPr/>
      </dsp:nvSpPr>
      <dsp:spPr>
        <a:xfrm>
          <a:off x="252577" y="720112"/>
          <a:ext cx="2012879" cy="47144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The “old” Stone Age</a:t>
          </a:r>
        </a:p>
      </dsp:txBody>
      <dsp:txXfrm>
        <a:off x="266385" y="733920"/>
        <a:ext cx="1985263" cy="443827"/>
      </dsp:txXfrm>
    </dsp:sp>
    <dsp:sp modelId="{97D7F02F-15C9-4AF8-855C-DDB20464A275}">
      <dsp:nvSpPr>
        <dsp:cNvPr id="0" name=""/>
        <dsp:cNvSpPr/>
      </dsp:nvSpPr>
      <dsp:spPr>
        <a:xfrm>
          <a:off x="252577" y="1264086"/>
          <a:ext cx="2012879" cy="471443"/>
        </a:xfrm>
        <a:prstGeom prst="roundRect">
          <a:avLst>
            <a:gd name="adj" fmla="val 10000"/>
          </a:avLst>
        </a:prstGeom>
        <a:solidFill>
          <a:schemeClr val="accent2">
            <a:hueOff val="585190"/>
            <a:satOff val="-730"/>
            <a:lumOff val="1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2,500,000ya – 12,500ya</a:t>
          </a:r>
        </a:p>
      </dsp:txBody>
      <dsp:txXfrm>
        <a:off x="266385" y="1277894"/>
        <a:ext cx="1985263" cy="443827"/>
      </dsp:txXfrm>
    </dsp:sp>
    <dsp:sp modelId="{8CB54613-9E7B-43B8-A6AD-7945DD01A678}">
      <dsp:nvSpPr>
        <dsp:cNvPr id="0" name=""/>
        <dsp:cNvSpPr/>
      </dsp:nvSpPr>
      <dsp:spPr>
        <a:xfrm>
          <a:off x="252577" y="1808059"/>
          <a:ext cx="2012879" cy="471443"/>
        </a:xfrm>
        <a:prstGeom prst="roundRect">
          <a:avLst>
            <a:gd name="adj" fmla="val 1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Homo sapiens evolve</a:t>
          </a:r>
        </a:p>
      </dsp:txBody>
      <dsp:txXfrm>
        <a:off x="266385" y="1821867"/>
        <a:ext cx="1985263" cy="443827"/>
      </dsp:txXfrm>
    </dsp:sp>
    <dsp:sp modelId="{1EB13408-1D42-4657-BB05-662F8BA72643}">
      <dsp:nvSpPr>
        <dsp:cNvPr id="0" name=""/>
        <dsp:cNvSpPr/>
      </dsp:nvSpPr>
      <dsp:spPr>
        <a:xfrm>
          <a:off x="2705774" y="0"/>
          <a:ext cx="2516098" cy="23996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solidFill>
                <a:srgbClr val="002060"/>
              </a:solidFill>
            </a:rPr>
            <a:t>Mesolithic era</a:t>
          </a:r>
        </a:p>
      </dsp:txBody>
      <dsp:txXfrm>
        <a:off x="2705774" y="0"/>
        <a:ext cx="2516098" cy="719907"/>
      </dsp:txXfrm>
    </dsp:sp>
    <dsp:sp modelId="{A665C15B-E6C6-4280-AD1C-0F2CA20EFAFC}">
      <dsp:nvSpPr>
        <dsp:cNvPr id="0" name=""/>
        <dsp:cNvSpPr/>
      </dsp:nvSpPr>
      <dsp:spPr>
        <a:xfrm>
          <a:off x="2957383" y="720112"/>
          <a:ext cx="2012879" cy="471443"/>
        </a:xfrm>
        <a:prstGeom prst="roundRect">
          <a:avLst>
            <a:gd name="adj" fmla="val 10000"/>
          </a:avLst>
        </a:prstGeom>
        <a:solidFill>
          <a:schemeClr val="accent2">
            <a:hueOff val="1755570"/>
            <a:satOff val="-2190"/>
            <a:lumOff val="5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The “middle” Stone Age</a:t>
          </a:r>
        </a:p>
      </dsp:txBody>
      <dsp:txXfrm>
        <a:off x="2971191" y="733920"/>
        <a:ext cx="1985263" cy="443827"/>
      </dsp:txXfrm>
    </dsp:sp>
    <dsp:sp modelId="{116961E9-82AD-471B-8620-959C8CD7822D}">
      <dsp:nvSpPr>
        <dsp:cNvPr id="0" name=""/>
        <dsp:cNvSpPr/>
      </dsp:nvSpPr>
      <dsp:spPr>
        <a:xfrm>
          <a:off x="2957383" y="1264086"/>
          <a:ext cx="2012879" cy="471443"/>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12,500ya - 6,000ya</a:t>
          </a:r>
        </a:p>
      </dsp:txBody>
      <dsp:txXfrm>
        <a:off x="2971191" y="1277894"/>
        <a:ext cx="1985263" cy="443827"/>
      </dsp:txXfrm>
    </dsp:sp>
    <dsp:sp modelId="{1CC43DEA-54E7-4192-811B-CCBA4204EA0B}">
      <dsp:nvSpPr>
        <dsp:cNvPr id="0" name=""/>
        <dsp:cNvSpPr/>
      </dsp:nvSpPr>
      <dsp:spPr>
        <a:xfrm>
          <a:off x="2957383" y="1808059"/>
          <a:ext cx="2012879" cy="471443"/>
        </a:xfrm>
        <a:prstGeom prst="roundRect">
          <a:avLst>
            <a:gd name="adj" fmla="val 10000"/>
          </a:avLst>
        </a:prstGeom>
        <a:solidFill>
          <a:schemeClr val="accent2">
            <a:hueOff val="2925949"/>
            <a:satOff val="-3649"/>
            <a:lumOff val="8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Ice Age ends</a:t>
          </a:r>
        </a:p>
      </dsp:txBody>
      <dsp:txXfrm>
        <a:off x="2971191" y="1821867"/>
        <a:ext cx="1985263" cy="443827"/>
      </dsp:txXfrm>
    </dsp:sp>
    <dsp:sp modelId="{E3037038-840E-4F40-B9D0-AFEEDAFE6174}">
      <dsp:nvSpPr>
        <dsp:cNvPr id="0" name=""/>
        <dsp:cNvSpPr/>
      </dsp:nvSpPr>
      <dsp:spPr>
        <a:xfrm>
          <a:off x="5410580" y="0"/>
          <a:ext cx="2516098" cy="23996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a:solidFill>
                <a:srgbClr val="002060"/>
              </a:solidFill>
            </a:rPr>
            <a:t>Neolithic era</a:t>
          </a:r>
        </a:p>
      </dsp:txBody>
      <dsp:txXfrm>
        <a:off x="5410580" y="0"/>
        <a:ext cx="2516098" cy="719907"/>
      </dsp:txXfrm>
    </dsp:sp>
    <dsp:sp modelId="{D177437F-50AA-491F-BDA8-86058722FA3B}">
      <dsp:nvSpPr>
        <dsp:cNvPr id="0" name=""/>
        <dsp:cNvSpPr/>
      </dsp:nvSpPr>
      <dsp:spPr>
        <a:xfrm>
          <a:off x="5662190" y="720112"/>
          <a:ext cx="2012879" cy="471443"/>
        </a:xfrm>
        <a:prstGeom prst="roundRect">
          <a:avLst>
            <a:gd name="adj" fmla="val 1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The “new” Stone Age</a:t>
          </a:r>
        </a:p>
      </dsp:txBody>
      <dsp:txXfrm>
        <a:off x="5675998" y="733920"/>
        <a:ext cx="1985263" cy="443827"/>
      </dsp:txXfrm>
    </dsp:sp>
    <dsp:sp modelId="{A6934DE7-A859-4044-B520-55893D2DE613}">
      <dsp:nvSpPr>
        <dsp:cNvPr id="0" name=""/>
        <dsp:cNvSpPr/>
      </dsp:nvSpPr>
      <dsp:spPr>
        <a:xfrm>
          <a:off x="5662190" y="1264086"/>
          <a:ext cx="2012879" cy="471443"/>
        </a:xfrm>
        <a:prstGeom prst="roundRect">
          <a:avLst>
            <a:gd name="adj" fmla="val 10000"/>
          </a:avLst>
        </a:prstGeom>
        <a:solidFill>
          <a:schemeClr val="accent2">
            <a:hueOff val="4096329"/>
            <a:satOff val="-5109"/>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6,000ya – 4,500ya</a:t>
          </a:r>
        </a:p>
      </dsp:txBody>
      <dsp:txXfrm>
        <a:off x="5675998" y="1277894"/>
        <a:ext cx="1985263" cy="443827"/>
      </dsp:txXfrm>
    </dsp:sp>
    <dsp:sp modelId="{11DFAA8C-9182-4B2E-BEBE-9FA4BD9BCB4C}">
      <dsp:nvSpPr>
        <dsp:cNvPr id="0" name=""/>
        <dsp:cNvSpPr/>
      </dsp:nvSpPr>
      <dsp:spPr>
        <a:xfrm>
          <a:off x="5662190" y="1808059"/>
          <a:ext cx="2012879" cy="471443"/>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GB" sz="1500" kern="1200"/>
            <a:t>Agricultural Revolution</a:t>
          </a:r>
        </a:p>
      </dsp:txBody>
      <dsp:txXfrm>
        <a:off x="5675998" y="1821867"/>
        <a:ext cx="1985263" cy="44382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1986" name="Rectangle 2">
            <a:extLst>
              <a:ext uri="{FF2B5EF4-FFF2-40B4-BE49-F238E27FC236}">
                <a16:creationId xmlns:a16="http://schemas.microsoft.com/office/drawing/2014/main" id="{0A52A92D-28F1-6684-41AC-5450750718A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p>
        </p:txBody>
      </p:sp>
      <p:sp>
        <p:nvSpPr>
          <p:cNvPr id="681987" name="Rectangle 3">
            <a:extLst>
              <a:ext uri="{FF2B5EF4-FFF2-40B4-BE49-F238E27FC236}">
                <a16:creationId xmlns:a16="http://schemas.microsoft.com/office/drawing/2014/main" id="{92881981-AFF9-5519-7F30-22810DD3D8CD}"/>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p>
        </p:txBody>
      </p:sp>
      <p:sp>
        <p:nvSpPr>
          <p:cNvPr id="681988" name="Rectangle 4">
            <a:extLst>
              <a:ext uri="{FF2B5EF4-FFF2-40B4-BE49-F238E27FC236}">
                <a16:creationId xmlns:a16="http://schemas.microsoft.com/office/drawing/2014/main" id="{28968364-FE90-0907-AB5F-0A215BD22D60}"/>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p>
        </p:txBody>
      </p:sp>
      <p:sp>
        <p:nvSpPr>
          <p:cNvPr id="681989" name="Rectangle 5">
            <a:extLst>
              <a:ext uri="{FF2B5EF4-FFF2-40B4-BE49-F238E27FC236}">
                <a16:creationId xmlns:a16="http://schemas.microsoft.com/office/drawing/2014/main" id="{C472E7DA-9FF0-3E38-AD67-7D72D4777137}"/>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4078591-A159-E640-B8A9-5332482F0A12}"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D53116DD-098B-25E7-A948-B0ECA1AC7AC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200">
                <a:latin typeface="Times New Roman" pitchFamily="18" charset="0"/>
              </a:defRPr>
            </a:lvl1pPr>
          </a:lstStyle>
          <a:p>
            <a:pPr>
              <a:defRPr/>
            </a:pPr>
            <a:endParaRPr lang="en-GB"/>
          </a:p>
        </p:txBody>
      </p:sp>
      <p:sp>
        <p:nvSpPr>
          <p:cNvPr id="590851" name="Rectangle 3">
            <a:extLst>
              <a:ext uri="{FF2B5EF4-FFF2-40B4-BE49-F238E27FC236}">
                <a16:creationId xmlns:a16="http://schemas.microsoft.com/office/drawing/2014/main" id="{B24111F1-30FE-11BF-05B9-A8ADBD529D48}"/>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200">
                <a:latin typeface="Times New Roman" pitchFamily="18" charset="0"/>
              </a:defRPr>
            </a:lvl1pPr>
          </a:lstStyle>
          <a:p>
            <a:pPr>
              <a:defRPr/>
            </a:pPr>
            <a:endParaRPr lang="en-GB"/>
          </a:p>
        </p:txBody>
      </p:sp>
      <p:sp>
        <p:nvSpPr>
          <p:cNvPr id="13316" name="Rectangle 4">
            <a:extLst>
              <a:ext uri="{FF2B5EF4-FFF2-40B4-BE49-F238E27FC236}">
                <a16:creationId xmlns:a16="http://schemas.microsoft.com/office/drawing/2014/main" id="{E8A757E3-C6FC-5349-DB3F-59E3EF9760D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endParaRPr lang="en-GB"/>
          </a:p>
        </p:txBody>
      </p:sp>
      <p:sp>
        <p:nvSpPr>
          <p:cNvPr id="590853" name="Rectangle 5">
            <a:extLst>
              <a:ext uri="{FF2B5EF4-FFF2-40B4-BE49-F238E27FC236}">
                <a16:creationId xmlns:a16="http://schemas.microsoft.com/office/drawing/2014/main" id="{9FD1AA41-3FBA-A1A9-B84A-C6024CE69F0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90854" name="Rectangle 6">
            <a:extLst>
              <a:ext uri="{FF2B5EF4-FFF2-40B4-BE49-F238E27FC236}">
                <a16:creationId xmlns:a16="http://schemas.microsoft.com/office/drawing/2014/main" id="{BFB990E9-0AF7-E2C5-9136-B3532762F5D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kumimoji="1" sz="1200">
                <a:latin typeface="Times New Roman" pitchFamily="18" charset="0"/>
              </a:defRPr>
            </a:lvl1pPr>
          </a:lstStyle>
          <a:p>
            <a:pPr>
              <a:defRPr/>
            </a:pPr>
            <a:endParaRPr lang="en-GB"/>
          </a:p>
        </p:txBody>
      </p:sp>
      <p:sp>
        <p:nvSpPr>
          <p:cNvPr id="590855" name="Rectangle 7">
            <a:extLst>
              <a:ext uri="{FF2B5EF4-FFF2-40B4-BE49-F238E27FC236}">
                <a16:creationId xmlns:a16="http://schemas.microsoft.com/office/drawing/2014/main" id="{4B053D19-0576-58BF-0972-1EF2B95EBF55}"/>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kumimoji="1" sz="1200">
                <a:latin typeface="Times New Roman" panose="02020603050405020304" pitchFamily="18" charset="0"/>
              </a:defRPr>
            </a:lvl1pPr>
          </a:lstStyle>
          <a:p>
            <a:pPr>
              <a:defRPr/>
            </a:pPr>
            <a:fld id="{CFB9AFE8-A1FD-BA45-BEA1-5878DF3BB5F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ea typeface="Calibri"/>
                <a:cs typeface="Calibri"/>
              </a:rPr>
              <a:t>Steph</a:t>
            </a:r>
          </a:p>
          <a:p>
            <a:endParaRPr lang="en-US">
              <a:latin typeface="Calibri"/>
              <a:ea typeface="Calibri"/>
              <a:cs typeface="Calibri"/>
            </a:endParaRPr>
          </a:p>
          <a:p>
            <a:r>
              <a:rPr lang="en-US">
                <a:latin typeface="Calibri"/>
                <a:ea typeface="Calibri"/>
                <a:cs typeface="Calibri"/>
              </a:rPr>
              <a:t>Hello and welcome. I'm Steph Jach and I'm here with Jen Huntsley to introduce our </a:t>
            </a:r>
            <a:r>
              <a:rPr lang="en-US">
                <a:latin typeface="Times New Roman"/>
                <a:cs typeface="Times New Roman"/>
              </a:rPr>
              <a:t>session on building historical thinking. </a:t>
            </a:r>
            <a:endParaRPr lang="en-US">
              <a:cs typeface="Times New Roman" pitchFamily="18" charset="0"/>
            </a:endParaRPr>
          </a:p>
          <a:p>
            <a:endParaRPr lang="en-US">
              <a:latin typeface="Calibri"/>
              <a:ea typeface="Calibri"/>
              <a:cs typeface="Calibri"/>
            </a:endParaRPr>
          </a:p>
          <a:p>
            <a:r>
              <a:rPr lang="en-US">
                <a:latin typeface="Calibri"/>
                <a:ea typeface="Calibri"/>
                <a:cs typeface="Calibri"/>
              </a:rPr>
              <a:t>We work in initial teacher education at York St John University where we both teach primary history to over 500 student teachers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1</a:t>
            </a:fld>
            <a:endParaRPr lang="en-GB" altLang="en-US"/>
          </a:p>
        </p:txBody>
      </p:sp>
    </p:spTree>
    <p:extLst>
      <p:ext uri="{BB962C8B-B14F-4D97-AF65-F5344CB8AC3E}">
        <p14:creationId xmlns:p14="http://schemas.microsoft.com/office/powerpoint/2010/main" val="3193783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C787E-D409-ED15-7F8B-7F6937F5E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0481A-8C50-8F86-F15E-E01EA9F906C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EAE9640-B25F-522F-415F-B68DD4B45195}"/>
              </a:ext>
            </a:extLst>
          </p:cNvPr>
          <p:cNvSpPr>
            <a:spLocks noGrp="1"/>
          </p:cNvSpPr>
          <p:nvPr>
            <p:ph type="body" idx="1"/>
          </p:nvPr>
        </p:nvSpPr>
        <p:spPr/>
        <p:txBody>
          <a:bodyPr/>
          <a:lstStyle/>
          <a:p>
            <a:r>
              <a:rPr lang="en-US" b="1"/>
              <a:t>Steph</a:t>
            </a:r>
          </a:p>
          <a:p>
            <a:endParaRPr lang="en-US" b="1">
              <a:cs typeface="Times New Roman"/>
            </a:endParaRPr>
          </a:p>
          <a:p>
            <a:pPr>
              <a:buFont typeface="Arial"/>
              <a:buChar char="•"/>
            </a:pPr>
            <a:r>
              <a:rPr lang="en-US">
                <a:latin typeface="Times New Roman"/>
                <a:cs typeface="Times New Roman"/>
              </a:rPr>
              <a:t>We also explicitly revisit substantive concepts across the curriculum so that student teachers can see how ideas develop across different historical periods and phases. </a:t>
            </a:r>
          </a:p>
          <a:p>
            <a:pPr>
              <a:buFont typeface="Arial"/>
              <a:buChar char="•"/>
            </a:pPr>
            <a:r>
              <a:rPr lang="en-US">
                <a:latin typeface="Times New Roman"/>
                <a:cs typeface="Times New Roman"/>
              </a:rPr>
              <a:t>We again use Widget symbols to provide consistent visual cues, helping student teachers identify and make connections between substantive concepts across sessions.</a:t>
            </a:r>
          </a:p>
          <a:p>
            <a:pPr>
              <a:buFont typeface="Arial"/>
              <a:buChar char="•"/>
            </a:pPr>
            <a:r>
              <a:rPr lang="en-US">
                <a:latin typeface="Times New Roman"/>
                <a:cs typeface="Times New Roman"/>
              </a:rPr>
              <a:t>We also use concrete local examples and familiar contexts as the narrative vehicle for learning. </a:t>
            </a:r>
          </a:p>
          <a:p>
            <a:pPr>
              <a:buFont typeface="Arial"/>
              <a:buChar char="•"/>
            </a:pPr>
            <a:r>
              <a:rPr lang="en-US">
                <a:latin typeface="Times New Roman"/>
                <a:cs typeface="Times New Roman"/>
              </a:rPr>
              <a:t>This helps student teachers engage more meaningfully with the past while considering how local history can support engagement, historical understanding, and historical thinking within primary classrooms.</a:t>
            </a:r>
          </a:p>
          <a:p>
            <a:pPr>
              <a:buFont typeface="Arial"/>
              <a:buChar char="•"/>
            </a:pPr>
            <a:r>
              <a:rPr lang="en-US">
                <a:latin typeface="Times New Roman"/>
                <a:cs typeface="Times New Roman"/>
              </a:rPr>
              <a:t>For example, the substantive concept of religion is explored through a range of local historical contexts.</a:t>
            </a:r>
            <a:br>
              <a:rPr lang="en-US">
                <a:cs typeface="Times New Roman"/>
              </a:rPr>
            </a:br>
            <a:endParaRPr lang="en-US">
              <a:cs typeface="Times New Roman"/>
            </a:endParaRPr>
          </a:p>
        </p:txBody>
      </p:sp>
      <p:sp>
        <p:nvSpPr>
          <p:cNvPr id="4" name="Slide Number Placeholder 3">
            <a:extLst>
              <a:ext uri="{FF2B5EF4-FFF2-40B4-BE49-F238E27FC236}">
                <a16:creationId xmlns:a16="http://schemas.microsoft.com/office/drawing/2014/main" id="{D5421C95-7D4A-B87F-8A1E-309EA489DE1F}"/>
              </a:ext>
            </a:extLst>
          </p:cNvPr>
          <p:cNvSpPr>
            <a:spLocks noGrp="1"/>
          </p:cNvSpPr>
          <p:nvPr>
            <p:ph type="sldNum" sz="quarter" idx="5"/>
          </p:nvPr>
        </p:nvSpPr>
        <p:spPr/>
        <p:txBody>
          <a:bodyPr/>
          <a:lstStyle/>
          <a:p>
            <a:pPr>
              <a:defRPr/>
            </a:pPr>
            <a:fld id="{CFB9AFE8-A1FD-BA45-BEA1-5878DF3BB5FD}" type="slidenum">
              <a:rPr lang="en-GB" altLang="en-US" smtClean="0"/>
              <a:pPr>
                <a:defRPr/>
              </a:pPr>
              <a:t>10</a:t>
            </a:fld>
            <a:endParaRPr lang="en-GB" altLang="en-US"/>
          </a:p>
        </p:txBody>
      </p:sp>
    </p:spTree>
    <p:extLst>
      <p:ext uri="{BB962C8B-B14F-4D97-AF65-F5344CB8AC3E}">
        <p14:creationId xmlns:p14="http://schemas.microsoft.com/office/powerpoint/2010/main" val="28700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69FCA-9F3B-29DF-4283-713AC7EAD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FCF34-50A0-6ED2-676E-3BA74FDC9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EC072-13F9-68D7-9294-27B21C4120E8}"/>
              </a:ext>
            </a:extLst>
          </p:cNvPr>
          <p:cNvSpPr>
            <a:spLocks noGrp="1"/>
          </p:cNvSpPr>
          <p:nvPr>
            <p:ph type="body" idx="1"/>
          </p:nvPr>
        </p:nvSpPr>
        <p:spPr/>
        <p:txBody>
          <a:bodyPr/>
          <a:lstStyle/>
          <a:p>
            <a:r>
              <a:rPr lang="en-US" b="1"/>
              <a:t>Steph</a:t>
            </a:r>
            <a:endParaRPr lang="en-US">
              <a:latin typeface="Times New Roman"/>
              <a:cs typeface="Times New Roman"/>
            </a:endParaRPr>
          </a:p>
          <a:p>
            <a:pPr marL="171450" indent="-171450">
              <a:buFont typeface="Arial"/>
              <a:buChar char="•"/>
            </a:pPr>
            <a:r>
              <a:rPr lang="en-US">
                <a:latin typeface="Times New Roman"/>
                <a:cs typeface="Times New Roman"/>
              </a:rPr>
              <a:t>In their first year, student teachers focus on York Minster as a significant local site. They explore the history and significance of the Minster within both York and the wider country, including a visit to the site itself (which you can see in the photograph on the left) </a:t>
            </a:r>
          </a:p>
          <a:p>
            <a:pPr marL="171450" indent="-171450">
              <a:buFont typeface="Arial"/>
              <a:buChar char="•"/>
            </a:pPr>
            <a:r>
              <a:rPr lang="en-US">
                <a:latin typeface="Times New Roman"/>
                <a:cs typeface="Times New Roman"/>
              </a:rPr>
              <a:t>In the second year, student teachers revisit the significance of York Minster through learning about </a:t>
            </a:r>
            <a:r>
              <a:rPr lang="en-US" err="1">
                <a:latin typeface="Times New Roman"/>
                <a:cs typeface="Times New Roman"/>
              </a:rPr>
              <a:t>Eoforwic</a:t>
            </a:r>
            <a:r>
              <a:rPr lang="en-US">
                <a:latin typeface="Times New Roman"/>
                <a:cs typeface="Times New Roman"/>
              </a:rPr>
              <a:t> (EE-or-for-</a:t>
            </a:r>
            <a:r>
              <a:rPr lang="en-US" err="1">
                <a:latin typeface="Times New Roman"/>
                <a:cs typeface="Times New Roman"/>
              </a:rPr>
              <a:t>wic</a:t>
            </a:r>
            <a:r>
              <a:rPr lang="en-US">
                <a:latin typeface="Times New Roman"/>
                <a:cs typeface="Times New Roman"/>
              </a:rPr>
              <a:t>) (Anglo-Saxon York) and considering how the Anglo-Saxons changed Britain through the spread of Christianity. </a:t>
            </a:r>
            <a:endParaRPr lang="en-US"/>
          </a:p>
          <a:p>
            <a:pPr marL="171450" indent="-171450">
              <a:buFont typeface="Arial"/>
              <a:buChar char="•"/>
            </a:pPr>
            <a:r>
              <a:rPr lang="en-US"/>
              <a:t>Through a study of Joseph Rowntree in first year, student teachers consider how Quaker beliefs influenced his chocolate business, philanthropy, and wider social reform both within and beyond York. </a:t>
            </a:r>
          </a:p>
          <a:p>
            <a:pPr marL="171450" indent="-171450">
              <a:buFont typeface="Arial"/>
              <a:buChar char="•"/>
            </a:pPr>
            <a:r>
              <a:rPr lang="en-US">
                <a:latin typeface="Times New Roman"/>
                <a:cs typeface="Times New Roman"/>
              </a:rPr>
              <a:t>In Year 2, student teachers explore Mesolithic red deer antler frontlets discovered at Star Carr in North Yorkshire. They examine different historical interpretations surrounding their possible use, including interpretations suggesting ritual or shamanistic practices. This encourages student teachers to consider the possibility of complex belief systems and ritual practices within Mesolithic societies. </a:t>
            </a:r>
          </a:p>
          <a:p>
            <a:pPr marL="171450" indent="-171450">
              <a:buFont typeface="Arial"/>
              <a:buChar char="•"/>
            </a:pPr>
            <a:r>
              <a:rPr lang="en-US">
                <a:latin typeface="Times New Roman"/>
                <a:cs typeface="Times New Roman"/>
              </a:rPr>
              <a:t>Our Roman history workshop includes a focus on the Ivory Bangle Lady, a Roman woman buried in York in the late fourth century close to our campus. Student teachers examine the objects buried with her, including an inscription reading “Hail, sister, may you live in God,” which may indicate Christian beliefs and provides insight into the spread of Christianity across the Roman Empire into York.</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D007495-C861-FE4F-C103-87C2704F0CB7}"/>
              </a:ext>
            </a:extLst>
          </p:cNvPr>
          <p:cNvSpPr>
            <a:spLocks noGrp="1"/>
          </p:cNvSpPr>
          <p:nvPr>
            <p:ph type="sldNum" sz="quarter" idx="5"/>
          </p:nvPr>
        </p:nvSpPr>
        <p:spPr/>
        <p:txBody>
          <a:bodyPr/>
          <a:lstStyle/>
          <a:p>
            <a:pPr>
              <a:defRPr/>
            </a:pPr>
            <a:fld id="{CFB9AFE8-A1FD-BA45-BEA1-5878DF3BB5FD}" type="slidenum">
              <a:rPr lang="en-GB" altLang="en-US"/>
              <a:pPr>
                <a:defRPr/>
              </a:pPr>
              <a:t>11</a:t>
            </a:fld>
            <a:endParaRPr lang="en-GB" altLang="en-US"/>
          </a:p>
        </p:txBody>
      </p:sp>
    </p:spTree>
    <p:extLst>
      <p:ext uri="{BB962C8B-B14F-4D97-AF65-F5344CB8AC3E}">
        <p14:creationId xmlns:p14="http://schemas.microsoft.com/office/powerpoint/2010/main" val="2740956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33EF7-D28E-7401-4C0D-C786FAF76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E1335-B6FF-FA11-1CAE-F2EDC66BB3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92875-D92A-5606-317C-85CE353C2609}"/>
              </a:ext>
            </a:extLst>
          </p:cNvPr>
          <p:cNvSpPr>
            <a:spLocks noGrp="1"/>
          </p:cNvSpPr>
          <p:nvPr>
            <p:ph type="body" idx="1"/>
          </p:nvPr>
        </p:nvSpPr>
        <p:spPr/>
        <p:txBody>
          <a:bodyPr/>
          <a:lstStyle/>
          <a:p>
            <a:r>
              <a:rPr lang="en-US" b="1"/>
              <a:t>Steph</a:t>
            </a:r>
            <a:endParaRPr lang="en-US">
              <a:latin typeface="Times New Roman"/>
              <a:cs typeface="Times New Roman"/>
            </a:endParaRPr>
          </a:p>
          <a:p>
            <a:pPr marL="171450" indent="-171450">
              <a:buFont typeface="Arial"/>
              <a:buChar char="•"/>
            </a:pPr>
            <a:endParaRPr lang="en-US" b="1">
              <a:latin typeface="Times New Roman"/>
              <a:cs typeface="Times New Roman"/>
            </a:endParaRPr>
          </a:p>
          <a:p>
            <a:pPr marL="171450" indent="-171450">
              <a:buFont typeface="Arial"/>
              <a:buChar char="•"/>
            </a:pPr>
            <a:r>
              <a:rPr lang="en-US">
                <a:latin typeface="Times New Roman"/>
                <a:cs typeface="Times New Roman"/>
              </a:rPr>
              <a:t>Another substantive concept we explore is trade, which begins in the first year through a KS1 focus about trade in the local high street in different time periods (this is a photo of the high street opposite our campus a site which we focus on during the session). </a:t>
            </a:r>
            <a:endParaRPr lang="en-US">
              <a:cs typeface="Times New Roman"/>
            </a:endParaRPr>
          </a:p>
          <a:p>
            <a:pPr marL="171450" indent="-171450">
              <a:buFont typeface="Arial"/>
              <a:buChar char="•"/>
            </a:pPr>
            <a:r>
              <a:rPr lang="en-US">
                <a:latin typeface="Times New Roman"/>
                <a:cs typeface="Times New Roman"/>
              </a:rPr>
              <a:t>In later sessions we focus on York’s chocolate industry, including the work of the Rowntree family. </a:t>
            </a:r>
            <a:endParaRPr lang="en-US"/>
          </a:p>
          <a:p>
            <a:pPr marL="171450" indent="-171450">
              <a:buFont typeface="Arial"/>
              <a:buChar char="•"/>
            </a:pPr>
            <a:r>
              <a:rPr lang="en-US"/>
              <a:t>Using familiar places and stories helps student teachers see how history can feel more tangible and relevant for children, while also deepening their own understanding of how local contexts connect to wider historical themes. </a:t>
            </a:r>
          </a:p>
          <a:p>
            <a:pPr marL="171450" indent="-171450">
              <a:buFont typeface="Arial"/>
              <a:buChar char="•"/>
            </a:pPr>
            <a:r>
              <a:rPr lang="en-US"/>
              <a:t>In the second year, this conceptual understanding is extended through Roman and Viking trade links to and from York, helping student teachers explore ideas of exchange, movement, wealth, settlement, and wider connections between societies. </a:t>
            </a:r>
          </a:p>
          <a:p>
            <a:pPr marL="171450" indent="-171450">
              <a:buFont typeface="Arial"/>
              <a:buChar char="•"/>
            </a:pPr>
            <a:r>
              <a:rPr lang="en-US">
                <a:latin typeface="Times New Roman"/>
                <a:cs typeface="Times New Roman"/>
              </a:rPr>
              <a:t>We use the objects buried with the Ivory Bangle Lady to illustrate trade within the Roman Empire. These include ivory bangles from central Africa and amber earrings from the Baltic region, demonstrating the extensive trade networks that connected Eboracum (Roman York) to wider parts of the Roman world and highlighting York as a cosmopolitan and internationally connected city. </a:t>
            </a:r>
          </a:p>
          <a:p>
            <a:pPr marL="171450" indent="-171450">
              <a:buFont typeface="Arial"/>
              <a:buChar char="•"/>
            </a:pPr>
            <a:r>
              <a:rPr lang="en-US">
                <a:latin typeface="Times New Roman"/>
                <a:cs typeface="Times New Roman"/>
              </a:rPr>
              <a:t>St Peter’s Penny is a Viking coin which provides important evidence about both trade and religion in Jorvik (Viking-age York). Produced in the Jorvik mint, the coin demonstrates that York was a wealthy trading centre connected to wider Viking and European trade networks, with examples found across England, Ireland, and Scandinavia. Many coins feature references to St Peter, the patron saint of York Minster, while some also include Thor’s hammer, suggesting the coexistence of Christian and pagan beliefs within Viking society. </a:t>
            </a:r>
          </a:p>
          <a:p>
            <a:pPr marL="171450" indent="-171450">
              <a:buFont typeface="Arial"/>
              <a:buChar char="•"/>
            </a:pPr>
            <a:r>
              <a:rPr lang="en-US">
                <a:latin typeface="Times New Roman"/>
                <a:cs typeface="Times New Roman"/>
              </a:rPr>
              <a:t>Through these York based examples, student teachers are encouraged to think beyond isolated historical topics and instead consider how meaningful local contexts can support deeper conceptual understanding and historical thinking.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EB0B02A-D76A-EF02-860E-7CD554BC0717}"/>
              </a:ext>
            </a:extLst>
          </p:cNvPr>
          <p:cNvSpPr>
            <a:spLocks noGrp="1"/>
          </p:cNvSpPr>
          <p:nvPr>
            <p:ph type="sldNum" sz="quarter" idx="5"/>
          </p:nvPr>
        </p:nvSpPr>
        <p:spPr/>
        <p:txBody>
          <a:bodyPr/>
          <a:lstStyle/>
          <a:p>
            <a:pPr>
              <a:defRPr/>
            </a:pPr>
            <a:fld id="{CFB9AFE8-A1FD-BA45-BEA1-5878DF3BB5FD}" type="slidenum">
              <a:rPr lang="en-GB" altLang="en-US"/>
              <a:pPr>
                <a:defRPr/>
              </a:pPr>
              <a:t>12</a:t>
            </a:fld>
            <a:endParaRPr lang="en-GB" altLang="en-US"/>
          </a:p>
        </p:txBody>
      </p:sp>
    </p:spTree>
    <p:extLst>
      <p:ext uri="{BB962C8B-B14F-4D97-AF65-F5344CB8AC3E}">
        <p14:creationId xmlns:p14="http://schemas.microsoft.com/office/powerpoint/2010/main" val="11974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44444"/>
                </a:solidFill>
              </a:rPr>
              <a:t>Jen</a:t>
            </a:r>
          </a:p>
          <a:p>
            <a:endParaRPr lang="en-US">
              <a:solidFill>
                <a:srgbClr val="444444"/>
              </a:solidFill>
            </a:endParaRPr>
          </a:p>
          <a:p>
            <a:r>
              <a:rPr lang="en-US">
                <a:latin typeface="Times New Roman"/>
                <a:cs typeface="Times New Roman"/>
              </a:rPr>
              <a:t>So how has this work shaped student teachers' perspectives? Having held a series of semi-structured interviews, we found that </a:t>
            </a:r>
            <a:r>
              <a:rPr lang="en-GB">
                <a:latin typeface="Times New Roman"/>
                <a:cs typeface="Times New Roman"/>
              </a:rPr>
              <a:t>o</a:t>
            </a:r>
            <a:r>
              <a:rPr lang="en-GB"/>
              <a:t>ur student teachers were enthusiastic about using local history as a narrative vehicle and discussed how they wanted to carry this forward into their future teaching practice. These quotes exemplify the strong feeling that emerged from the interview </a:t>
            </a:r>
          </a:p>
          <a:p>
            <a:endParaRPr lang="en-GB"/>
          </a:p>
          <a:p>
            <a:r>
              <a:rPr lang="en-GB"/>
              <a:t>Poppy discussed the importance of making links to places and experiences that pupils encounter in their everyday lives. This aligns with Smith and Sobel’s (2010) place-based pedagogy, where familiar local contexts can make learning more meaningful because it is grounded in pupils’ lived experiences. Similarly, Olivia reflected on how, during a recent placement, she began with the local impact of the Romans on the village because, as she explained, “it’s hard to imagine the whole of Britain, but if they could just imagine their village, then that’s a little bit easier for them to do.” She also reflected that this approach would have helped her learn history better when she was at school.</a:t>
            </a:r>
          </a:p>
          <a:p>
            <a:endParaRPr lang="en-GB"/>
          </a:p>
          <a:p>
            <a:r>
              <a:rPr lang="en-GB"/>
              <a:t>Sophie spoke about her personal connection to York, walking through the city on her way to work thinking ‘this is where the Romans used to be’ – she described this as a “poignant” opportunity for learning. </a:t>
            </a:r>
            <a:r>
              <a:rPr lang="en-GB" b="1"/>
              <a:t>Her reflections suggest that engaging with local history can help pupils and student teachers feel more personally connected to the past.</a:t>
            </a:r>
          </a:p>
          <a:p>
            <a:endParaRPr lang="en-GB"/>
          </a:p>
          <a:p>
            <a:r>
              <a:rPr lang="en-GB"/>
              <a:t>Structuring our primary history curriculum around York’s history enabled the student teachers to understand place – specifically their pupils’ local areas - as an organising concept for the primary curriculum that they would be enacting in their placement schools. </a:t>
            </a: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13</a:t>
            </a:fld>
            <a:endParaRPr lang="en-GB" altLang="en-US"/>
          </a:p>
        </p:txBody>
      </p:sp>
    </p:spTree>
    <p:extLst>
      <p:ext uri="{BB962C8B-B14F-4D97-AF65-F5344CB8AC3E}">
        <p14:creationId xmlns:p14="http://schemas.microsoft.com/office/powerpoint/2010/main" val="2279077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a:cs typeface="Times New Roman"/>
              </a:rPr>
              <a:t>We also saw that our teaching of substantive and disciplinary concepts was shaping the student teachers’ understanding of teaching and learning in primary history.  That said, their understanding was often quite simplified, and frequently framed through the lens of classroom pedagogy rather than through the discipline of history itself.</a:t>
            </a:r>
            <a:endParaRPr lang="en-US"/>
          </a:p>
          <a:p>
            <a:r>
              <a:rPr lang="en-US">
                <a:latin typeface="Times New Roman"/>
                <a:cs typeface="Times New Roman"/>
              </a:rPr>
              <a:t>Across this sample of quotes, you can see that they </a:t>
            </a:r>
            <a:r>
              <a:rPr lang="en-US" err="1">
                <a:latin typeface="Times New Roman"/>
                <a:cs typeface="Times New Roman"/>
              </a:rPr>
              <a:t>recognise</a:t>
            </a:r>
            <a:r>
              <a:rPr lang="en-US">
                <a:latin typeface="Times New Roman"/>
                <a:cs typeface="Times New Roman"/>
              </a:rPr>
              <a:t> a distinction between the </a:t>
            </a:r>
            <a:r>
              <a:rPr lang="en-US" i="1">
                <a:latin typeface="Times New Roman"/>
                <a:cs typeface="Times New Roman"/>
              </a:rPr>
              <a:t>“what”</a:t>
            </a:r>
            <a:r>
              <a:rPr lang="en-US">
                <a:latin typeface="Times New Roman"/>
                <a:cs typeface="Times New Roman"/>
              </a:rPr>
              <a:t> and the </a:t>
            </a:r>
            <a:r>
              <a:rPr lang="en-US" i="1">
                <a:latin typeface="Times New Roman"/>
                <a:cs typeface="Times New Roman"/>
              </a:rPr>
              <a:t>“how”</a:t>
            </a:r>
            <a:r>
              <a:rPr lang="en-US">
                <a:latin typeface="Times New Roman"/>
                <a:cs typeface="Times New Roman"/>
              </a:rPr>
              <a:t> of history. Amelia, for example, described substantive knowledge as the factual content — </a:t>
            </a:r>
            <a:r>
              <a:rPr lang="en-US" i="1">
                <a:latin typeface="Times New Roman"/>
                <a:cs typeface="Times New Roman"/>
              </a:rPr>
              <a:t>“the time, the dates… what materials were used… what would they wear”</a:t>
            </a:r>
            <a:r>
              <a:rPr lang="en-US">
                <a:latin typeface="Times New Roman"/>
                <a:cs typeface="Times New Roman"/>
              </a:rPr>
              <a:t> — and then links this to disciplinary thinking by asking </a:t>
            </a:r>
            <a:r>
              <a:rPr lang="en-US" i="1">
                <a:latin typeface="Times New Roman"/>
                <a:cs typeface="Times New Roman"/>
              </a:rPr>
              <a:t>“how do we know this?”</a:t>
            </a:r>
            <a:r>
              <a:rPr lang="en-US">
                <a:latin typeface="Times New Roman"/>
                <a:cs typeface="Times New Roman"/>
              </a:rPr>
              <a:t> and </a:t>
            </a:r>
            <a:r>
              <a:rPr lang="en-US" i="1">
                <a:latin typeface="Times New Roman"/>
                <a:cs typeface="Times New Roman"/>
              </a:rPr>
              <a:t>“what sort of methods have we had to use?”</a:t>
            </a:r>
            <a:endParaRPr lang="en-US"/>
          </a:p>
          <a:p>
            <a:r>
              <a:rPr lang="en-US">
                <a:latin typeface="Times New Roman"/>
                <a:cs typeface="Times New Roman"/>
              </a:rPr>
              <a:t>Similarly, Olivia defined substantive knowledge as </a:t>
            </a:r>
            <a:r>
              <a:rPr lang="en-US" i="1">
                <a:latin typeface="Times New Roman"/>
                <a:cs typeface="Times New Roman"/>
              </a:rPr>
              <a:t>“this is what happened”</a:t>
            </a:r>
            <a:r>
              <a:rPr lang="en-US">
                <a:latin typeface="Times New Roman"/>
                <a:cs typeface="Times New Roman"/>
              </a:rPr>
              <a:t> and disciplinary knowledge as </a:t>
            </a:r>
            <a:r>
              <a:rPr lang="en-US" i="1">
                <a:latin typeface="Times New Roman"/>
                <a:cs typeface="Times New Roman"/>
              </a:rPr>
              <a:t>“how the historians found it out,”</a:t>
            </a:r>
            <a:r>
              <a:rPr lang="en-US">
                <a:latin typeface="Times New Roman"/>
                <a:cs typeface="Times New Roman"/>
              </a:rPr>
              <a:t> with an emphasis on giving pupils the tools to do similar things. Jessie also moves beyond seeing history as simply chronology or dates, arguing that pupils should be able to </a:t>
            </a:r>
            <a:r>
              <a:rPr lang="en-US" i="1">
                <a:latin typeface="Times New Roman"/>
                <a:cs typeface="Times New Roman"/>
              </a:rPr>
              <a:t>“think as a historian.”</a:t>
            </a:r>
            <a:endParaRPr lang="en-US">
              <a:latin typeface="Times New Roman"/>
              <a:cs typeface="Times New Roman"/>
            </a:endParaRPr>
          </a:p>
          <a:p>
            <a:r>
              <a:rPr lang="en-US">
                <a:latin typeface="Times New Roman"/>
                <a:cs typeface="Times New Roman"/>
              </a:rPr>
              <a:t>So it seems that our student teachers are engaging with the broad distinction of substantive knowledge as ‘knowledge </a:t>
            </a:r>
            <a:r>
              <a:rPr lang="en-US" i="1">
                <a:latin typeface="Times New Roman"/>
                <a:cs typeface="Times New Roman"/>
              </a:rPr>
              <a:t>about </a:t>
            </a:r>
            <a:r>
              <a:rPr lang="en-US" i="0">
                <a:latin typeface="Times New Roman"/>
                <a:cs typeface="Times New Roman"/>
              </a:rPr>
              <a:t>the past’ and disciplinary knowledge as ‘understanding how historians have </a:t>
            </a:r>
            <a:r>
              <a:rPr lang="en-US" i="1">
                <a:latin typeface="Times New Roman"/>
                <a:cs typeface="Times New Roman"/>
              </a:rPr>
              <a:t>constructed</a:t>
            </a:r>
            <a:r>
              <a:rPr lang="en-US" i="0">
                <a:latin typeface="Times New Roman"/>
                <a:cs typeface="Times New Roman"/>
              </a:rPr>
              <a:t> claims about the past’, as set out by </a:t>
            </a:r>
            <a:r>
              <a:rPr lang="en-US">
                <a:latin typeface="Times New Roman"/>
                <a:cs typeface="Times New Roman"/>
              </a:rPr>
              <a:t>the DfE Research Review for History from 2021. </a:t>
            </a:r>
          </a:p>
          <a:p>
            <a:endParaRPr lang="en-US"/>
          </a:p>
          <a:p>
            <a:r>
              <a:rPr lang="en-US">
                <a:latin typeface="Times New Roman"/>
                <a:cs typeface="Times New Roman"/>
              </a:rPr>
              <a:t>However, their understanding still appears relatively surface level when compared with the richer disciplinary framework outlined in the DfE review. For example, substantive knowledge is reduced largely to “facts,” dates, or contextual details, rather than being understood as interconnected second-order concepts such as trade, religion or settlements. The second order concepts were rarely talked about, but when they were, they were contextualized in terms of planning. This is exemplified by Sophie’s quote, who talked about how she would be teaching the substantive concept of trade during her ancient city of Baghdad topic, in order to make links back to the children’s previous Vikings topic. </a:t>
            </a:r>
          </a:p>
          <a:p>
            <a:endParaRPr lang="en-US">
              <a:latin typeface="Times New Roman"/>
              <a:cs typeface="Times New Roman"/>
            </a:endParaRPr>
          </a:p>
          <a:p>
            <a:r>
              <a:rPr lang="en-US">
                <a:latin typeface="Times New Roman"/>
                <a:cs typeface="Times New Roman"/>
              </a:rPr>
              <a:t>In fact, we found that the student teachers often had a stronger understanding of subject specific pedagogies for primary history than of the concepts of substantive and disciplinary knowledge. </a:t>
            </a:r>
            <a:endParaRPr lang="en-GB">
              <a:cs typeface="Times New Roman" pitchFamily="18" charset="0"/>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14</a:t>
            </a:fld>
            <a:endParaRPr lang="en-GB" altLang="en-US"/>
          </a:p>
        </p:txBody>
      </p:sp>
    </p:spTree>
    <p:extLst>
      <p:ext uri="{BB962C8B-B14F-4D97-AF65-F5344CB8AC3E}">
        <p14:creationId xmlns:p14="http://schemas.microsoft.com/office/powerpoint/2010/main" val="1516734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a:cs typeface="Times New Roman"/>
              </a:rPr>
              <a:t>Jen</a:t>
            </a:r>
          </a:p>
          <a:p>
            <a:endParaRPr lang="en-US">
              <a:latin typeface="Times New Roman"/>
              <a:cs typeface="Times New Roman"/>
            </a:endParaRPr>
          </a:p>
          <a:p>
            <a:r>
              <a:rPr lang="en-US">
                <a:latin typeface="Times New Roman"/>
                <a:cs typeface="Times New Roman"/>
              </a:rPr>
              <a:t>And we can see this illustrated by these quotes here. </a:t>
            </a:r>
          </a:p>
          <a:p>
            <a:endParaRPr lang="en-US">
              <a:latin typeface="Times New Roman"/>
              <a:cs typeface="Times New Roman"/>
            </a:endParaRPr>
          </a:p>
          <a:p>
            <a:r>
              <a:rPr lang="en-US"/>
              <a:t>Across these quotes, the student teachers </a:t>
            </a:r>
            <a:r>
              <a:rPr lang="en-US" err="1"/>
              <a:t>recognise</a:t>
            </a:r>
            <a:r>
              <a:rPr lang="en-US"/>
              <a:t> that substantive and disciplinary knowledge are interdependent and should be developed together — something also </a:t>
            </a:r>
            <a:r>
              <a:rPr lang="en-US" err="1"/>
              <a:t>emphasised</a:t>
            </a:r>
            <a:r>
              <a:rPr lang="en-US"/>
              <a:t> in the recent Curriculum and Assessment Review. So rather than teaching “facts first” and enquiry separately, they consistently describing how disciplinary thinking should be developed </a:t>
            </a:r>
            <a:r>
              <a:rPr lang="en-US" i="1"/>
              <a:t>within</a:t>
            </a:r>
            <a:r>
              <a:rPr lang="en-US"/>
              <a:t> substantive topics.</a:t>
            </a:r>
          </a:p>
          <a:p>
            <a:endParaRPr lang="en-US"/>
          </a:p>
          <a:p>
            <a:r>
              <a:rPr lang="en-US">
                <a:latin typeface="Times New Roman"/>
                <a:cs typeface="Times New Roman"/>
              </a:rPr>
              <a:t>For many student teachers, a key takeaway from our university workshops was learning to recognize how to teach for disciplinary concepts. It seemed that had already assumed that history lessons would include substantive knowledge – which they conceptualized as factual content – but through their university workshops, they had begun to think more carefully about how pupils might investigate, question, interpret, and make sense of the past.</a:t>
            </a:r>
          </a:p>
          <a:p>
            <a:endParaRPr lang="en-US"/>
          </a:p>
          <a:p>
            <a:r>
              <a:rPr lang="en-US"/>
              <a:t>And the teaching approaches they most valued were those that captured pupils’ imagination and encouraged historical thinking: using visuals, artefacts, drama, comparison, and enquiry to deepen understanding. The disciplinary concepts that appeared most strongly across the data were ideas around time, change and chronology, alongside historical evidence and how we know about the past. </a:t>
            </a:r>
          </a:p>
          <a:p>
            <a:endParaRPr lang="en-US"/>
          </a:p>
          <a:p>
            <a:pPr marL="0" marR="0" lvl="0" indent="0" algn="l" defTabSz="914400" rtl="0" eaLnBrk="0" fontAlgn="base" latinLnBrk="0" hangingPunct="0">
              <a:lnSpc>
                <a:spcPct val="100000"/>
              </a:lnSpc>
              <a:spcBef>
                <a:spcPct val="0"/>
              </a:spcBef>
              <a:spcAft>
                <a:spcPct val="0"/>
              </a:spcAft>
              <a:buClrTx/>
              <a:buSzTx/>
              <a:buFontTx/>
              <a:buNone/>
              <a:tabLst/>
              <a:defRPr/>
            </a:pPr>
            <a:r>
              <a:rPr lang="en-US">
                <a:latin typeface="Times New Roman"/>
                <a:cs typeface="Times New Roman"/>
              </a:rPr>
              <a:t>This leads us as teacher educators to reflect on how we have reached this cautiously optimistic place, where student teachers have a highly positive attitude to place-based approaches, emerging understandings of substantive and disciplinary concepts, and relatively confident knowledge of subject specific pedagogies.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atin typeface="Times New Roman"/>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atin typeface="Times New Roman"/>
                <a:cs typeface="Times New Roman"/>
              </a:rPr>
              <a:t>We’re conscious that in Initial Teacher Education, we have an additional layer of complexity. For history educators in traditional primary or secondary settings, the aim is to support pupils to learn the substantive and disciplinary knowledge. But our student teachers must learn that, as well as the curriculum expectations and content, what substantive and disciplinary knowledge mean conceptually, and </a:t>
            </a:r>
            <a:r>
              <a:rPr lang="en-US" err="1">
                <a:latin typeface="Times New Roman"/>
                <a:cs typeface="Times New Roman"/>
              </a:rPr>
              <a:t>and</a:t>
            </a:r>
            <a:r>
              <a:rPr lang="en-US">
                <a:latin typeface="Times New Roman"/>
                <a:cs typeface="Times New Roman"/>
              </a:rPr>
              <a:t> how to teach those forms of knowledge effectively to children... All alongside the rest of the primary curriculum subjects. </a:t>
            </a:r>
            <a:endParaRPr lang="en-US"/>
          </a:p>
          <a:p>
            <a:endParaRPr lang="en-GB"/>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15</a:t>
            </a:fld>
            <a:endParaRPr lang="en-GB" altLang="en-US"/>
          </a:p>
        </p:txBody>
      </p:sp>
    </p:spTree>
    <p:extLst>
      <p:ext uri="{BB962C8B-B14F-4D97-AF65-F5344CB8AC3E}">
        <p14:creationId xmlns:p14="http://schemas.microsoft.com/office/powerpoint/2010/main" val="330127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a:cs typeface="Times New Roman"/>
              </a:rPr>
              <a:t>Jen</a:t>
            </a:r>
            <a:br>
              <a:rPr lang="en-US" b="1">
                <a:latin typeface="Times New Roman"/>
                <a:cs typeface="Times New Roman"/>
              </a:rPr>
            </a:br>
            <a:endParaRPr lang="en-US">
              <a:latin typeface="Times New Roman"/>
              <a:cs typeface="Times New Roman"/>
            </a:endParaRPr>
          </a:p>
          <a:p>
            <a:r>
              <a:rPr lang="en-US">
                <a:latin typeface="Times New Roman"/>
                <a:cs typeface="Times New Roman"/>
              </a:rPr>
              <a:t>For this reason, to mitigate cognitive overload, we identified eight subject-specific pedagogies that we explicitly reference across our primary history modules. This slide acts as an anchor in each workshop, helping student teachers connect the knowledge they are developing with subject specific pedagogies they may consciously and knowingly implement in their practice. </a:t>
            </a:r>
          </a:p>
          <a:p>
            <a:endParaRPr lang="en-US"/>
          </a:p>
          <a:p>
            <a:r>
              <a:rPr lang="en-US">
                <a:latin typeface="Times New Roman"/>
                <a:cs typeface="Times New Roman"/>
              </a:rPr>
              <a:t>And today, we thought we would explore some of these subject specific pedagogies from one of our second year workshops about changes in Britain throughout the Stone Ages, looking at World Building, Reading Extended Texts, Teaching For Memory, and Teaching Chronological Knowledge. </a:t>
            </a:r>
          </a:p>
          <a:p>
            <a:endParaRPr lang="en-GB"/>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16</a:t>
            </a:fld>
            <a:endParaRPr lang="en-GB" altLang="en-US"/>
          </a:p>
        </p:txBody>
      </p:sp>
    </p:spTree>
    <p:extLst>
      <p:ext uri="{BB962C8B-B14F-4D97-AF65-F5344CB8AC3E}">
        <p14:creationId xmlns:p14="http://schemas.microsoft.com/office/powerpoint/2010/main" val="1645417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a:cs typeface="Times New Roman"/>
              </a:rPr>
              <a:t>Jen</a:t>
            </a:r>
            <a:endParaRPr lang="en-US" b="1">
              <a:cs typeface="Times New Roman"/>
            </a:endParaRPr>
          </a:p>
          <a:p>
            <a:endParaRPr lang="en-US" b="1">
              <a:latin typeface="Times New Roman"/>
              <a:cs typeface="Times New Roman"/>
            </a:endParaRPr>
          </a:p>
          <a:p>
            <a:r>
              <a:rPr lang="en-US">
                <a:latin typeface="Times New Roman"/>
                <a:cs typeface="Times New Roman"/>
              </a:rPr>
              <a:t>Stuart Tiffany suggests that establishing the context – a sense of period – is an important starting point for any sequence of learning in history. Part of this involves world building. The key idea is that, for successful history learning, pupils need to be able to locate historical knowledge securely within its time and place. As teachers, we therefore need to support pupils in constructing this abstract historical world in their minds, so that later substantive and disciplinary learning has something meaningful to attach to. For this to happen, Tiffany advocates for a direct-instruction approach. </a:t>
            </a:r>
          </a:p>
          <a:p>
            <a:endParaRPr lang="en-US"/>
          </a:p>
          <a:p>
            <a:r>
              <a:rPr lang="en-US">
                <a:latin typeface="Times New Roman"/>
                <a:cs typeface="Times New Roman"/>
              </a:rPr>
              <a:t>When we first explore the Stone Ages with our student teachers, we introduce this idea by discussing how </a:t>
            </a:r>
            <a:r>
              <a:rPr lang="en-US" i="1">
                <a:latin typeface="Times New Roman"/>
                <a:cs typeface="Times New Roman"/>
              </a:rPr>
              <a:t>Homo sapiens</a:t>
            </a:r>
            <a:r>
              <a:rPr lang="en-US">
                <a:latin typeface="Times New Roman"/>
                <a:cs typeface="Times New Roman"/>
              </a:rPr>
              <a:t> evolved around 300,000 years ago in Africa before gradually migrating across the world. We use this wonderful book – Human Journey by Professor Alice Robers and James Weston Lewis – to track some of these migrations. We also explore the fact that many other human species existed before and alongside modern humans. Archaeologists have identified evidence of systematic stone-tool production dating back to around 2.5 million years ago, which is why historians generally use this point to mark the beginning of the Stone Ages.</a:t>
            </a: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17</a:t>
            </a:fld>
            <a:endParaRPr lang="en-GB" altLang="en-US"/>
          </a:p>
        </p:txBody>
      </p:sp>
    </p:spTree>
    <p:extLst>
      <p:ext uri="{BB962C8B-B14F-4D97-AF65-F5344CB8AC3E}">
        <p14:creationId xmlns:p14="http://schemas.microsoft.com/office/powerpoint/2010/main" val="4079060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7868109E-E9B5-5E73-3F92-7ACB3BA73294}"/>
            </a:ext>
          </a:extLst>
        </p:cNvPr>
        <p:cNvGrpSpPr/>
        <p:nvPr/>
      </p:nvGrpSpPr>
      <p:grpSpPr>
        <a:xfrm>
          <a:off x="0" y="0"/>
          <a:ext cx="0" cy="0"/>
          <a:chOff x="0" y="0"/>
          <a:chExt cx="0" cy="0"/>
        </a:xfrm>
      </p:grpSpPr>
      <p:sp>
        <p:nvSpPr>
          <p:cNvPr id="215" name="Google Shape;215;g8c6fe39e2a_0_35:notes">
            <a:extLst>
              <a:ext uri="{FF2B5EF4-FFF2-40B4-BE49-F238E27FC236}">
                <a16:creationId xmlns:a16="http://schemas.microsoft.com/office/drawing/2014/main" id="{9B01EB96-C00F-C1D1-BE21-6482314779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c6fe39e2a_0_35:notes">
            <a:extLst>
              <a:ext uri="{FF2B5EF4-FFF2-40B4-BE49-F238E27FC236}">
                <a16:creationId xmlns:a16="http://schemas.microsoft.com/office/drawing/2014/main" id="{D2F9CFE8-EC96-130B-B77A-9398F1BC29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Times New Roman"/>
                <a:cs typeface="Times New Roman"/>
              </a:rPr>
              <a:t>Having established </a:t>
            </a:r>
            <a:r>
              <a:rPr lang="en-US" i="1">
                <a:latin typeface="Times New Roman"/>
                <a:cs typeface="Times New Roman"/>
              </a:rPr>
              <a:t>where</a:t>
            </a:r>
            <a:r>
              <a:rPr lang="en-US">
                <a:latin typeface="Times New Roman"/>
                <a:cs typeface="Times New Roman"/>
              </a:rPr>
              <a:t> the Stone Ages take place, we then move into establishing the </a:t>
            </a:r>
            <a:r>
              <a:rPr lang="en-US" i="1">
                <a:latin typeface="Times New Roman"/>
                <a:cs typeface="Times New Roman"/>
              </a:rPr>
              <a:t>time</a:t>
            </a:r>
            <a:r>
              <a:rPr lang="en-US">
                <a:latin typeface="Times New Roman"/>
                <a:cs typeface="Times New Roman"/>
              </a:rPr>
              <a:t> framework of these three broad periods: the Paleolithic, Mesolithic, and Neolithic.</a:t>
            </a:r>
            <a:endParaRPr lang="en-US"/>
          </a:p>
          <a:p>
            <a:r>
              <a:rPr lang="en-US">
                <a:latin typeface="Times New Roman"/>
                <a:cs typeface="Times New Roman"/>
              </a:rPr>
              <a:t>At this point in the workshop, we make the pedagogies really explicit to the student teachers. We discuss how this slide is doing two things simultaneously: it’s an example of both </a:t>
            </a:r>
            <a:r>
              <a:rPr lang="en-US" i="1">
                <a:latin typeface="Times New Roman"/>
                <a:cs typeface="Times New Roman"/>
              </a:rPr>
              <a:t>world-building</a:t>
            </a:r>
            <a:r>
              <a:rPr lang="en-US">
                <a:latin typeface="Times New Roman"/>
                <a:cs typeface="Times New Roman"/>
              </a:rPr>
              <a:t> and </a:t>
            </a:r>
            <a:r>
              <a:rPr lang="en-US" i="1">
                <a:latin typeface="Times New Roman"/>
                <a:cs typeface="Times New Roman"/>
              </a:rPr>
              <a:t>teaching for memory</a:t>
            </a:r>
            <a:r>
              <a:rPr lang="en-US">
                <a:latin typeface="Times New Roman"/>
                <a:cs typeface="Times New Roman"/>
              </a:rPr>
              <a:t>.</a:t>
            </a:r>
          </a:p>
          <a:p>
            <a:r>
              <a:rPr lang="en-US">
                <a:latin typeface="Times New Roman"/>
                <a:cs typeface="Times New Roman"/>
              </a:rPr>
              <a:t>From a world-building perspective, these labels help pupils construct a mental map of the Stone Age. Rather than seeing it as one indistinct prehistoric period, pupils begin to understand it as a sequence of different worlds across millions of years. From a teaching-for-memory perspective, these categories act almost like “storybook chapters,” breaking down an enormous span of time — over two and a half million years — into manageable phases that help children grasp chronology and long-term change.</a:t>
            </a:r>
          </a:p>
          <a:p>
            <a:r>
              <a:rPr lang="en-US">
                <a:latin typeface="Times New Roman"/>
                <a:cs typeface="Times New Roman"/>
              </a:rPr>
              <a:t>We also discuss with student teachers how these broad periods foreground major shifts that recur throughout the primary curriculum: changes in technology, from chipped to increasingly polished stone tools; changes in lifestyle, from predominantly mobile hunter-gatherer communities to more settled farming societies; and changes in landscape and settlement, particularly within early Britain. So even though these categories are broad and somewhat British-centric, pedagogically they provide memorable narrative anchors that support chronological understanding.</a:t>
            </a:r>
          </a:p>
          <a:p>
            <a:r>
              <a:rPr lang="en-US"/>
              <a:t>We then begin building substantive knowledge within each period.</a:t>
            </a:r>
          </a:p>
          <a:p>
            <a:r>
              <a:rPr lang="en-US">
                <a:latin typeface="Times New Roman"/>
                <a:cs typeface="Times New Roman"/>
              </a:rPr>
              <a:t>In the </a:t>
            </a:r>
            <a:r>
              <a:rPr lang="en-US" b="1" err="1">
                <a:latin typeface="Times New Roman"/>
                <a:cs typeface="Times New Roman"/>
              </a:rPr>
              <a:t>Palaeolithic</a:t>
            </a:r>
            <a:r>
              <a:rPr lang="en-US">
                <a:latin typeface="Times New Roman"/>
                <a:cs typeface="Times New Roman"/>
              </a:rPr>
              <a:t>, beginning around 2.5 million years ago, we explore early human species, migration out of Africa, hunter-gatherer lifestyles, the use of fire, temporary shelters, and early stone, wood, and bone tools. We also discuss how tool-making changed very gradually over extremely long periods of time.</a:t>
            </a:r>
          </a:p>
          <a:p>
            <a:r>
              <a:rPr lang="en-US"/>
              <a:t>In the </a:t>
            </a:r>
            <a:r>
              <a:rPr lang="en-US" b="1"/>
              <a:t>Mesolithic</a:t>
            </a:r>
            <a:r>
              <a:rPr lang="en-US"/>
              <a:t>, after the last Ice Age around 12,000 years ago, we explore environmental change, including warming climates and the gradual separation of Britain from mainland Europe through the flooding of </a:t>
            </a:r>
            <a:r>
              <a:rPr lang="en-US" err="1"/>
              <a:t>Doggerland</a:t>
            </a:r>
            <a:r>
              <a:rPr lang="en-US"/>
              <a:t>. We examine how tools became smaller and more </a:t>
            </a:r>
            <a:r>
              <a:rPr lang="en-US" err="1"/>
              <a:t>specialised</a:t>
            </a:r>
            <a:r>
              <a:rPr lang="en-US"/>
              <a:t>, and use artefacts to ask what different tools may have been used for. We also discuss evidence of early humans in Britain dating back tens of thousands of years.</a:t>
            </a:r>
          </a:p>
          <a:p>
            <a:r>
              <a:rPr lang="en-US"/>
              <a:t>And then in the </a:t>
            </a:r>
            <a:r>
              <a:rPr lang="en-US" b="1"/>
              <a:t>Neolithic</a:t>
            </a:r>
            <a:r>
              <a:rPr lang="en-US"/>
              <a:t>, from around 6,000 years ago in Britain, we examine the transition towards farming and more settled communities. We explore developments in tool technology, including polished stone axes and sickles associated with cereal farming, and consider how agriculture changed settlement patterns, food production, population growth, and social </a:t>
            </a:r>
            <a:r>
              <a:rPr lang="en-US" err="1"/>
              <a:t>organisation</a:t>
            </a:r>
            <a:r>
              <a:rPr lang="en-US"/>
              <a:t>.</a:t>
            </a:r>
            <a:endParaRPr lang="en-GB" i="1">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8538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D2281-AB57-73C4-591E-280C78B67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C7F93-4D61-3ABD-B547-89EA6E62D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C5109-D21D-51CE-7808-A7BC010CD049}"/>
              </a:ext>
            </a:extLst>
          </p:cNvPr>
          <p:cNvSpPr>
            <a:spLocks noGrp="1"/>
          </p:cNvSpPr>
          <p:nvPr>
            <p:ph type="body" idx="1"/>
          </p:nvPr>
        </p:nvSpPr>
        <p:spPr/>
        <p:txBody>
          <a:bodyPr/>
          <a:lstStyle/>
          <a:p>
            <a:r>
              <a:rPr lang="en-US" b="1">
                <a:latin typeface="Times New Roman"/>
                <a:cs typeface="Times New Roman"/>
              </a:rPr>
              <a:t>Jen</a:t>
            </a:r>
            <a:endParaRPr lang="en-US">
              <a:latin typeface="Times New Roman"/>
              <a:cs typeface="Times New Roman"/>
            </a:endParaRPr>
          </a:p>
          <a:p>
            <a:r>
              <a:rPr lang="en-US">
                <a:latin typeface="Times New Roman"/>
                <a:cs typeface="Times New Roman"/>
              </a:rPr>
              <a:t>We then move student teachers into thinking about chronology and timelines more explicitly. We show them this timeline and ask them to consider why, despite being technically accurate, it probably wouldn’t be especially useful in a primary classroom.</a:t>
            </a:r>
          </a:p>
          <a:p>
            <a:endParaRPr lang="en-US"/>
          </a:p>
          <a:p>
            <a:r>
              <a:rPr lang="en-US">
                <a:latin typeface="Times New Roman"/>
                <a:cs typeface="Times New Roman"/>
              </a:rPr>
              <a:t>And usually they identify the issue quite quickly: the scale is simply too vast and abstract – it would be difficult for primary children to interpret it because of the sheer scale of time it covers. This invites a conversation around how we need to think carefully about the balance between disciplinary concepts and pedagogy – how might we teach a concept like chronology and using timeline accurately, but in a way that is also meaningful and purposeful for primary-aged children?</a:t>
            </a:r>
            <a:endParaRPr lang="en-GB"/>
          </a:p>
        </p:txBody>
      </p:sp>
      <p:sp>
        <p:nvSpPr>
          <p:cNvPr id="4" name="Slide Number Placeholder 3">
            <a:extLst>
              <a:ext uri="{FF2B5EF4-FFF2-40B4-BE49-F238E27FC236}">
                <a16:creationId xmlns:a16="http://schemas.microsoft.com/office/drawing/2014/main" id="{C0516E26-5D34-E434-8E5D-D48F065EAFBF}"/>
              </a:ext>
            </a:extLst>
          </p:cNvPr>
          <p:cNvSpPr>
            <a:spLocks noGrp="1"/>
          </p:cNvSpPr>
          <p:nvPr>
            <p:ph type="sldNum" sz="quarter" idx="5"/>
          </p:nvPr>
        </p:nvSpPr>
        <p:spPr/>
        <p:txBody>
          <a:bodyPr/>
          <a:lstStyle/>
          <a:p>
            <a:pPr>
              <a:defRPr/>
            </a:pPr>
            <a:fld id="{CFB9AFE8-A1FD-BA45-BEA1-5878DF3BB5FD}" type="slidenum">
              <a:rPr lang="en-GB" altLang="en-US" smtClean="0"/>
              <a:pPr>
                <a:defRPr/>
              </a:pPr>
              <a:t>19</a:t>
            </a:fld>
            <a:endParaRPr lang="en-GB" altLang="en-US"/>
          </a:p>
        </p:txBody>
      </p:sp>
    </p:spTree>
    <p:extLst>
      <p:ext uri="{BB962C8B-B14F-4D97-AF65-F5344CB8AC3E}">
        <p14:creationId xmlns:p14="http://schemas.microsoft.com/office/powerpoint/2010/main" val="94220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a:latin typeface="Times New Roman"/>
                <a:cs typeface="Times New Roman"/>
              </a:rPr>
              <a:t>Jen</a:t>
            </a:r>
          </a:p>
          <a:p>
            <a:pPr>
              <a:spcBef>
                <a:spcPts val="0"/>
              </a:spcBef>
              <a:spcAft>
                <a:spcPts val="0"/>
              </a:spcAft>
            </a:pPr>
            <a:endParaRPr lang="en-US">
              <a:latin typeface="Times New Roman"/>
              <a:cs typeface="Times New Roman"/>
            </a:endParaRPr>
          </a:p>
          <a:p>
            <a:pPr>
              <a:spcBef>
                <a:spcPts val="0"/>
              </a:spcBef>
              <a:spcAft>
                <a:spcPts val="0"/>
              </a:spcAft>
            </a:pPr>
            <a:r>
              <a:rPr lang="en-US">
                <a:latin typeface="Times New Roman"/>
                <a:cs typeface="Times New Roman"/>
              </a:rPr>
              <a:t>Hello, I'm Jen Huntsley.  This presentation explores how primary initial teacher education can support generalist student primary teachers in developing secure substantive and disciplinary knowledge in history, particularly in light of the 2025 Curriculum and Assessment Review.</a:t>
            </a:r>
          </a:p>
          <a:p>
            <a:pPr>
              <a:spcBef>
                <a:spcPts val="0"/>
              </a:spcBef>
              <a:spcAft>
                <a:spcPts val="0"/>
              </a:spcAft>
            </a:pPr>
            <a:r>
              <a:rPr lang="en-US"/>
              <a:t>We will share how we have made these aspects of primary history more explicit within our university curriculum, alongside emerging perspectives from primary student teachers about their confidence, historical thinking, and classroom practice. Throughout the session, we will also explore practical subject-specific approaches that aim to support both teacher development and pupils’ understanding of history.</a:t>
            </a:r>
          </a:p>
          <a:p>
            <a:pPr>
              <a:spcBef>
                <a:spcPts val="0"/>
              </a:spcBef>
              <a:spcAft>
                <a:spcPts val="0"/>
              </a:spcAft>
            </a:pPr>
            <a:endParaRPr lang="en-US">
              <a:latin typeface="Times New Roman"/>
              <a:ea typeface="Calibri"/>
              <a:cs typeface="Times New Roman"/>
            </a:endParaRPr>
          </a:p>
          <a:p>
            <a:pPr>
              <a:spcBef>
                <a:spcPts val="0"/>
              </a:spcBef>
              <a:spcAft>
                <a:spcPts val="0"/>
              </a:spcAft>
            </a:pPr>
            <a:r>
              <a:rPr lang="en-US">
                <a:latin typeface="Times New Roman"/>
                <a:ea typeface="Calibri"/>
                <a:cs typeface="Times New Roman"/>
              </a:rPr>
              <a:t>Here you can see our learning outcomes for the session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2</a:t>
            </a:fld>
            <a:endParaRPr lang="en-GB" altLang="en-US"/>
          </a:p>
        </p:txBody>
      </p:sp>
    </p:spTree>
    <p:extLst>
      <p:ext uri="{BB962C8B-B14F-4D97-AF65-F5344CB8AC3E}">
        <p14:creationId xmlns:p14="http://schemas.microsoft.com/office/powerpoint/2010/main" val="101162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a:cs typeface="Times New Roman"/>
              </a:rPr>
              <a:t>Jen</a:t>
            </a:r>
          </a:p>
          <a:p>
            <a:br>
              <a:rPr lang="en-US">
                <a:cs typeface="Times New Roman"/>
              </a:rPr>
            </a:br>
            <a:r>
              <a:rPr lang="en-US">
                <a:latin typeface="Times New Roman"/>
                <a:cs typeface="Times New Roman"/>
              </a:rPr>
              <a:t>We then introduce this more “zoomed-in” version and ask the student teachers to think about the pedagogical choices behind it. We then ask student teachers to think pedagogically: what would we need to do to help pupils interpret this timeline accurately? What knowledge would they need and what misconceptions might we anticipate? If you had this as a visual resource with a group of KS2 pupils, what aspects would you draw their attention to, and in what order? </a:t>
            </a:r>
          </a:p>
          <a:p>
            <a:endParaRPr lang="en-US"/>
          </a:p>
          <a:p>
            <a:r>
              <a:rPr lang="en-US">
                <a:latin typeface="Times New Roman"/>
                <a:cs typeface="Times New Roman"/>
              </a:rPr>
              <a:t>***</a:t>
            </a:r>
            <a:br>
              <a:rPr lang="en-US">
                <a:cs typeface="Times New Roman"/>
              </a:rPr>
            </a:br>
            <a:r>
              <a:rPr lang="en-US">
                <a:latin typeface="Times New Roman"/>
                <a:cs typeface="Times New Roman"/>
              </a:rPr>
              <a:t>One of the first things we discuss is the importance of orientating children to the timeline before introducing historical content. So we might begin by drawing pupils’ attention to </a:t>
            </a:r>
            <a:r>
              <a:rPr lang="en-US" i="1">
                <a:latin typeface="Times New Roman"/>
                <a:cs typeface="Times New Roman"/>
              </a:rPr>
              <a:t>today</a:t>
            </a:r>
            <a:r>
              <a:rPr lang="en-US">
                <a:latin typeface="Times New Roman"/>
                <a:cs typeface="Times New Roman"/>
              </a:rPr>
              <a:t> on the far right-hand side and asking something like, </a:t>
            </a:r>
            <a:r>
              <a:rPr lang="en-US" i="1">
                <a:latin typeface="Times New Roman"/>
                <a:cs typeface="Times New Roman"/>
              </a:rPr>
              <a:t>“Where are we on this timeline?”</a:t>
            </a:r>
            <a:r>
              <a:rPr lang="en-US">
                <a:latin typeface="Times New Roman"/>
                <a:cs typeface="Times New Roman"/>
              </a:rPr>
              <a:t>  Because that immediately helps children </a:t>
            </a:r>
            <a:r>
              <a:rPr lang="en-US" err="1">
                <a:latin typeface="Times New Roman"/>
                <a:cs typeface="Times New Roman"/>
              </a:rPr>
              <a:t>recognise</a:t>
            </a:r>
            <a:r>
              <a:rPr lang="en-US">
                <a:latin typeface="Times New Roman"/>
                <a:cs typeface="Times New Roman"/>
              </a:rPr>
              <a:t> just how distant the Stone Age is from the present.</a:t>
            </a:r>
          </a:p>
          <a:p>
            <a:endParaRPr lang="en-US"/>
          </a:p>
          <a:p>
            <a:r>
              <a:rPr lang="en-US">
                <a:latin typeface="Times New Roman"/>
                <a:cs typeface="Times New Roman"/>
              </a:rPr>
              <a:t>Then I’d focus on the intervals along the bottom and explain that each section represents one thousand years, perhaps practicing counting back in thousands from today. </a:t>
            </a:r>
          </a:p>
          <a:p>
            <a:endParaRPr lang="en-US"/>
          </a:p>
          <a:p>
            <a:r>
              <a:rPr lang="en-US">
                <a:latin typeface="Times New Roman"/>
                <a:cs typeface="Times New Roman"/>
              </a:rPr>
              <a:t>Once that chronological framework is secure we might move into the </a:t>
            </a:r>
            <a:r>
              <a:rPr lang="en-US" err="1">
                <a:latin typeface="Times New Roman"/>
                <a:cs typeface="Times New Roman"/>
              </a:rPr>
              <a:t>coloured</a:t>
            </a:r>
            <a:r>
              <a:rPr lang="en-US">
                <a:latin typeface="Times New Roman"/>
                <a:cs typeface="Times New Roman"/>
              </a:rPr>
              <a:t> sections themselves — identifying the </a:t>
            </a:r>
            <a:r>
              <a:rPr lang="en-US" err="1">
                <a:latin typeface="Times New Roman"/>
                <a:cs typeface="Times New Roman"/>
              </a:rPr>
              <a:t>Palaeolithic</a:t>
            </a:r>
            <a:r>
              <a:rPr lang="en-US">
                <a:latin typeface="Times New Roman"/>
                <a:cs typeface="Times New Roman"/>
              </a:rPr>
              <a:t>, Mesolithic, and Neolithic periods, and noticing that they lasted for very different lengths of time. We also discuss how the </a:t>
            </a:r>
            <a:r>
              <a:rPr lang="en-US" err="1">
                <a:latin typeface="Times New Roman"/>
                <a:cs typeface="Times New Roman"/>
              </a:rPr>
              <a:t>Palaeolithic</a:t>
            </a:r>
            <a:r>
              <a:rPr lang="en-US">
                <a:latin typeface="Times New Roman"/>
                <a:cs typeface="Times New Roman"/>
              </a:rPr>
              <a:t> actually extends much further back than this timeline can fully show, which is why this is really a “zoomed-in” representation focused on the periods we are going to study most closely.</a:t>
            </a:r>
          </a:p>
          <a:p>
            <a:endParaRPr lang="en-US"/>
          </a:p>
          <a:p>
            <a:r>
              <a:rPr lang="en-US">
                <a:latin typeface="Times New Roman"/>
                <a:cs typeface="Times New Roman"/>
              </a:rPr>
              <a:t>So with the student teachers, we make explicit that chronology teaching… it’s not as simple as showing the class a timeline — it’s about really carefully scaffolding how pupils interpret and make meaning from these representations of time. </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20</a:t>
            </a:fld>
            <a:endParaRPr lang="en-GB" altLang="en-US"/>
          </a:p>
        </p:txBody>
      </p:sp>
    </p:spTree>
    <p:extLst>
      <p:ext uri="{BB962C8B-B14F-4D97-AF65-F5344CB8AC3E}">
        <p14:creationId xmlns:p14="http://schemas.microsoft.com/office/powerpoint/2010/main" val="1643588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Times New Roman"/>
                <a:cs typeface="Times New Roman"/>
              </a:rPr>
              <a:t>Jen</a:t>
            </a:r>
          </a:p>
          <a:p>
            <a:pPr>
              <a:defRPr/>
            </a:pPr>
            <a:endParaRPr lang="en-US">
              <a:latin typeface="Times New Roman"/>
              <a:cs typeface="Times New Roman"/>
            </a:endParaRPr>
          </a:p>
          <a:p>
            <a:pPr marL="0" marR="0" lvl="0" indent="0" algn="l" defTabSz="914400">
              <a:lnSpc>
                <a:spcPct val="100000"/>
              </a:lnSpc>
              <a:spcBef>
                <a:spcPct val="0"/>
              </a:spcBef>
              <a:spcAft>
                <a:spcPct val="0"/>
              </a:spcAft>
              <a:buClrTx/>
              <a:buSzTx/>
              <a:buFontTx/>
              <a:buNone/>
              <a:tabLst/>
              <a:defRPr/>
            </a:pPr>
            <a:r>
              <a:rPr lang="en-US">
                <a:latin typeface="Times New Roman"/>
                <a:cs typeface="Times New Roman"/>
              </a:rPr>
              <a:t>The next activity we explore with the student teachers is this artefact-based task, which we use early in the Stone Age sequence as a way of extending </a:t>
            </a:r>
            <a:r>
              <a:rPr lang="en-US" i="1">
                <a:latin typeface="Times New Roman"/>
                <a:cs typeface="Times New Roman"/>
              </a:rPr>
              <a:t>world-building</a:t>
            </a:r>
            <a:r>
              <a:rPr lang="en-US">
                <a:latin typeface="Times New Roman"/>
                <a:cs typeface="Times New Roman"/>
              </a:rPr>
              <a:t>. If we were face-to-face, I’d usually spread these artefacts — or images of them — around the room. We’ve got round stones, sharp stones, berries, animal fur, fire, shells, a painting or drawing of an animal on a wall, some clay pots, and some wheat. I ask the students teachers to move around in groups, between the images and artefacts, writing questions, observations, or interpretations onto </a:t>
            </a:r>
            <a:r>
              <a:rPr lang="en-US" err="1">
                <a:latin typeface="Times New Roman"/>
                <a:cs typeface="Times New Roman"/>
              </a:rPr>
              <a:t>post-it</a:t>
            </a:r>
            <a:r>
              <a:rPr lang="en-US">
                <a:latin typeface="Times New Roman"/>
                <a:cs typeface="Times New Roman"/>
              </a:rPr>
              <a:t> notes beside each one.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p>
          <a:p>
            <a:pPr marL="0" marR="0" lvl="0" indent="0" algn="l" defTabSz="914400" rtl="0" eaLnBrk="0" fontAlgn="base" latinLnBrk="0" hangingPunct="0">
              <a:lnSpc>
                <a:spcPct val="100000"/>
              </a:lnSpc>
              <a:spcBef>
                <a:spcPct val="0"/>
              </a:spcBef>
              <a:spcAft>
                <a:spcPct val="0"/>
              </a:spcAft>
              <a:buClrTx/>
              <a:buSzTx/>
              <a:buFontTx/>
              <a:buNone/>
              <a:tabLst/>
              <a:defRPr/>
            </a:pPr>
            <a:r>
              <a:rPr lang="en-US">
                <a:latin typeface="Times New Roman"/>
                <a:cs typeface="Times New Roman"/>
              </a:rPr>
              <a:t>The purpose here is not simply to identify objects or “guess the right answer.” Instead, the activity is designed to help pupils begin constructing a richer mental world of the Stone Ages through materials, textures, foods, tools, and environments. So learners encounter these images and artefacts and begin building an abstract sense of what life may have looked and felt like across prehistoric periods.</a:t>
            </a:r>
          </a:p>
          <a:p>
            <a:pPr marL="0" indent="0">
              <a:spcBef>
                <a:spcPct val="20000"/>
              </a:spcBef>
              <a:buFont typeface="Arial"/>
              <a:buNone/>
            </a:pPr>
            <a:endParaRPr lang="en-GB">
              <a:solidFill>
                <a:srgbClr val="002060"/>
              </a:solidFill>
            </a:endParaRPr>
          </a:p>
          <a:p>
            <a:r>
              <a:rPr lang="en-US">
                <a:latin typeface="Times New Roman"/>
                <a:cs typeface="Times New Roman"/>
              </a:rPr>
              <a:t>So, I’d like you to engage with these images in the same way we ask our student teachers to during the workshop. I’m very aware that there’ll be a huge amount of historical expertise in this virtual room – and there is a wide range of knowledge and confidence in our university workshops, with some student teachers having studied history to A-level, and some having not studied it since Year 9. Therefore, this is an open-ended activity – the idea is that we all ask questions, based on the knowledge that we have. If you know, for example, that the sharp stone humans used to make hand-axes was called flint, share that fact, and then ask a question about it… for example, why was flint such as useful type of stone for making tools? </a:t>
            </a:r>
          </a:p>
          <a:p>
            <a:endParaRPr lang="en-US"/>
          </a:p>
          <a:p>
            <a:r>
              <a:rPr lang="en-US"/>
              <a:t>You might also think about which aspects of this activity are contributing to </a:t>
            </a:r>
            <a:r>
              <a:rPr lang="en-US" i="1"/>
              <a:t>world-building</a:t>
            </a:r>
            <a:r>
              <a:rPr lang="en-US"/>
              <a:t> — helping pupils construct an abstract mental picture of prehistoric life — and which aspects begin to support disciplinary thinking through questioning, inference, and interpretation from evidence.</a:t>
            </a:r>
          </a:p>
          <a:p>
            <a:endParaRPr lang="en-US"/>
          </a:p>
          <a:p>
            <a:r>
              <a:rPr lang="en-US">
                <a:latin typeface="Times New Roman"/>
                <a:cs typeface="Times New Roman"/>
              </a:rPr>
              <a:t>If you’d like to, pause for a moment and jot down a few observations, questions, or possible pupil responses, just as our student teachers would during the session.</a:t>
            </a:r>
            <a:endParaRPr lang="en-GB" i="1">
              <a:solidFill>
                <a:srgbClr val="002060"/>
              </a:solidFill>
              <a:latin typeface="Times New Roman"/>
              <a:cs typeface="Times New Roman"/>
            </a:endParaRPr>
          </a:p>
          <a:p>
            <a:endParaRPr lang="en-US"/>
          </a:p>
          <a:p>
            <a:r>
              <a:rPr lang="en-US"/>
              <a:t>***</a:t>
            </a:r>
            <a:endParaRPr lang="en-GB" i="1">
              <a:solidFill>
                <a:srgbClr val="002060"/>
              </a:solidFill>
            </a:endParaRPr>
          </a:p>
          <a:p>
            <a:pPr marL="0" indent="0">
              <a:spcBef>
                <a:spcPct val="20000"/>
              </a:spcBef>
              <a:buFont typeface="Arial"/>
              <a:buNone/>
            </a:pPr>
            <a:endParaRPr lang="en-GB" i="1">
              <a:solidFill>
                <a:srgbClr val="002060"/>
              </a:solidFill>
            </a:endParaRPr>
          </a:p>
          <a:p>
            <a:pPr marL="0" marR="0" lvl="0" indent="0" algn="l" defTabSz="914400" rtl="0" eaLnBrk="0" fontAlgn="base" latinLnBrk="0" hangingPunct="0">
              <a:lnSpc>
                <a:spcPct val="100000"/>
              </a:lnSpc>
              <a:spcBef>
                <a:spcPct val="20000"/>
              </a:spcBef>
              <a:spcAft>
                <a:spcPct val="0"/>
              </a:spcAft>
              <a:buClrTx/>
              <a:buSzTx/>
              <a:buFont typeface="Arial"/>
              <a:buNone/>
              <a:tabLst/>
              <a:defRPr/>
            </a:pPr>
            <a:r>
              <a:rPr lang="en-GB">
                <a:latin typeface="Times New Roman"/>
                <a:cs typeface="Times New Roman"/>
              </a:rPr>
              <a:t>Following the student teachers’ time to ask questions and make interpretations of the artefacts and images, we have time for an initial discussion. During this time, the student teachers feedback on their ideas – this is often an opportunity to build their confidence in their existing subject knowledge as well as their curiosity. For example, we talk about how </a:t>
            </a:r>
            <a:r>
              <a:rPr lang="en-US">
                <a:latin typeface="Times New Roman"/>
                <a:cs typeface="Times New Roman"/>
              </a:rPr>
              <a:t>evidence suggests that humans — or earlier human species — were controlling fire at least hundreds of thousands of years ago, probably much earlier - certainly during the </a:t>
            </a:r>
            <a:r>
              <a:rPr lang="en-US" err="1">
                <a:latin typeface="Times New Roman"/>
                <a:cs typeface="Times New Roman"/>
              </a:rPr>
              <a:t>Palaeolithic</a:t>
            </a:r>
            <a:r>
              <a:rPr lang="en-US">
                <a:latin typeface="Times New Roman"/>
                <a:cs typeface="Times New Roman"/>
              </a:rPr>
              <a:t>. </a:t>
            </a:r>
          </a:p>
          <a:p>
            <a:pPr marL="0" marR="0" lvl="0" indent="0" algn="l" defTabSz="914400" rtl="0" eaLnBrk="0" fontAlgn="base" latinLnBrk="0" hangingPunct="0">
              <a:lnSpc>
                <a:spcPct val="100000"/>
              </a:lnSpc>
              <a:spcBef>
                <a:spcPct val="20000"/>
              </a:spcBef>
              <a:spcAft>
                <a:spcPct val="0"/>
              </a:spcAft>
              <a:buClrTx/>
              <a:buSzTx/>
              <a:buFont typeface="Arial"/>
              <a:buNone/>
              <a:tabLst/>
              <a:defRPr/>
            </a:pPr>
            <a:r>
              <a:rPr lang="en-US"/>
              <a:t>From this, we pose questions about what fire might offer humans beyond warmth and light… we point out that cooked food is safer and easier to digest, that fire offers protection from predators, and that it may have encouraged social spaces and storytelling. </a:t>
            </a:r>
          </a:p>
          <a:p>
            <a:pPr marL="0" marR="0" lvl="0" indent="0" algn="l" defTabSz="914400" rtl="0" eaLnBrk="0" fontAlgn="base" latinLnBrk="0" hangingPunct="0">
              <a:lnSpc>
                <a:spcPct val="100000"/>
              </a:lnSpc>
              <a:spcBef>
                <a:spcPct val="20000"/>
              </a:spcBef>
              <a:spcAft>
                <a:spcPct val="0"/>
              </a:spcAft>
              <a:buClrTx/>
              <a:buSzTx/>
              <a:buFont typeface="Arial"/>
              <a:buNone/>
              <a:tabLst/>
              <a:defRPr/>
            </a:pPr>
            <a:r>
              <a:rPr lang="en-US"/>
              <a:t>We talk about how evidence of human art has been found that is as old as 300,000 years old (not this Bison, this painting is from a cave in Spain and is only 36 </a:t>
            </a:r>
            <a:r>
              <a:rPr lang="en-US" err="1"/>
              <a:t>kya</a:t>
            </a:r>
            <a:r>
              <a:rPr lang="en-US"/>
              <a:t>) – we talk about why someone may have wanted to create such images. </a:t>
            </a:r>
          </a:p>
          <a:p>
            <a:pPr marL="0" marR="0" lvl="0" indent="0" algn="l" defTabSz="914400" rtl="0" eaLnBrk="0" fontAlgn="base" latinLnBrk="0" hangingPunct="0">
              <a:lnSpc>
                <a:spcPct val="100000"/>
              </a:lnSpc>
              <a:spcBef>
                <a:spcPct val="20000"/>
              </a:spcBef>
              <a:spcAft>
                <a:spcPct val="0"/>
              </a:spcAft>
              <a:buClrTx/>
              <a:buSzTx/>
              <a:buFont typeface="Arial"/>
              <a:buNone/>
              <a:tabLst/>
              <a:defRPr/>
            </a:pPr>
            <a:r>
              <a:rPr lang="en-US">
                <a:latin typeface="Times New Roman"/>
                <a:cs typeface="Times New Roman"/>
              </a:rPr>
              <a:t>We talk about how the fruit was an important food source, but their seasonality meant that humans lived a hunter-gatherer lifestyle. We introduce the word ‘nomad’ to describe how Paleolithic humans didn’t live in one place, but had to ‘follow the food’. </a:t>
            </a:r>
          </a:p>
          <a:p>
            <a:pPr marL="0" marR="0" lvl="0" indent="0" algn="l" defTabSz="914400" rtl="0" eaLnBrk="0" fontAlgn="base" latinLnBrk="0" hangingPunct="0">
              <a:lnSpc>
                <a:spcPct val="100000"/>
              </a:lnSpc>
              <a:spcBef>
                <a:spcPct val="20000"/>
              </a:spcBef>
              <a:spcAft>
                <a:spcPct val="0"/>
              </a:spcAft>
              <a:buClrTx/>
              <a:buSzTx/>
              <a:buFont typeface="Arial"/>
              <a:buNone/>
              <a:tabLst/>
              <a:defRPr/>
            </a:pPr>
            <a:r>
              <a:rPr lang="en-US"/>
              <a:t>Then we compare this to the pottery, which we are more likely to see in Mesolithic and Neolithic times, when humans lived in more permanent settlements. </a:t>
            </a:r>
          </a:p>
          <a:p>
            <a:pPr marL="0" marR="0" lvl="0" indent="0" algn="l" defTabSz="914400" rtl="0" eaLnBrk="0" fontAlgn="base" latinLnBrk="0" hangingPunct="0">
              <a:lnSpc>
                <a:spcPct val="100000"/>
              </a:lnSpc>
              <a:spcBef>
                <a:spcPct val="20000"/>
              </a:spcBef>
              <a:spcAft>
                <a:spcPct val="0"/>
              </a:spcAft>
              <a:buClrTx/>
              <a:buSzTx/>
              <a:buFont typeface="Arial"/>
              <a:buNone/>
              <a:tabLst/>
              <a:defRPr/>
            </a:pPr>
            <a:r>
              <a:rPr lang="en-US">
                <a:latin typeface="Times New Roman"/>
                <a:cs typeface="Times New Roman"/>
              </a:rPr>
              <a:t>We also talk about wheat, and how humans have been eating bread since Paleolithic times (a great fact to remember when you eat your next sandwich!), but that the farming of wheat is a really important part of the story and marks the start of the Neolithic period. </a:t>
            </a:r>
            <a:endParaRPr lang="en-GB" i="1">
              <a:solidFill>
                <a:srgbClr val="002060"/>
              </a:solidFill>
              <a:latin typeface="Times New Roman"/>
              <a:cs typeface="Times New Roman"/>
            </a:endParaRPr>
          </a:p>
          <a:p>
            <a:pPr marL="0" indent="0" algn="l">
              <a:spcBef>
                <a:spcPct val="20000"/>
              </a:spcBef>
              <a:buFont typeface="Arial"/>
              <a:buNone/>
            </a:pPr>
            <a:endParaRPr lang="en-GB">
              <a:solidFill>
                <a:srgbClr val="002060"/>
              </a:solidFill>
            </a:endParaRPr>
          </a:p>
        </p:txBody>
      </p:sp>
      <p:sp>
        <p:nvSpPr>
          <p:cNvPr id="4" name="Slide Number Placeholder 3"/>
          <p:cNvSpPr>
            <a:spLocks noGrp="1"/>
          </p:cNvSpPr>
          <p:nvPr>
            <p:ph type="sldNum" sz="quarter" idx="5"/>
          </p:nvPr>
        </p:nvSpPr>
        <p:spPr/>
        <p:txBody>
          <a:bodyPr/>
          <a:lstStyle/>
          <a:p>
            <a:fld id="{EEB943F9-3A59-4659-85AE-A9C184EB09CF}" type="slidenum">
              <a:rPr lang="en-GB" smtClean="0"/>
              <a:t>21</a:t>
            </a:fld>
            <a:endParaRPr lang="en-GB"/>
          </a:p>
        </p:txBody>
      </p:sp>
    </p:spTree>
    <p:extLst>
      <p:ext uri="{BB962C8B-B14F-4D97-AF65-F5344CB8AC3E}">
        <p14:creationId xmlns:p14="http://schemas.microsoft.com/office/powerpoint/2010/main" val="1116016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Times New Roman"/>
                <a:cs typeface="Times New Roman"/>
              </a:rPr>
              <a:t>Jen</a:t>
            </a:r>
          </a:p>
          <a:p>
            <a:endParaRPr lang="en-GB">
              <a:latin typeface="Times New Roman"/>
              <a:cs typeface="Times New Roman"/>
            </a:endParaRPr>
          </a:p>
          <a:p>
            <a:r>
              <a:rPr lang="en-GB">
                <a:latin typeface="Times New Roman"/>
                <a:cs typeface="Times New Roman"/>
              </a:rPr>
              <a:t>After our initial discussion, we read this page from the book Human Journey, </a:t>
            </a:r>
            <a:r>
              <a:rPr lang="en-US">
                <a:latin typeface="Times New Roman"/>
                <a:cs typeface="Times New Roman"/>
              </a:rPr>
              <a:t>which deliberately connects to many of the artefacts and images we’ve just explored. </a:t>
            </a:r>
          </a:p>
          <a:p>
            <a:endParaRPr lang="en-US"/>
          </a:p>
          <a:p>
            <a:r>
              <a:rPr lang="en-US"/>
              <a:t>Read the text… </a:t>
            </a:r>
          </a:p>
          <a:p>
            <a:endParaRPr lang="en-US"/>
          </a:p>
          <a:p>
            <a:r>
              <a:rPr lang="en-US">
                <a:latin typeface="Times New Roman"/>
                <a:cs typeface="Times New Roman"/>
              </a:rPr>
              <a:t>Now that we’ve read this text, we’d like to invite you to revisit your initial interpretations or questions – can you extend or refine them? </a:t>
            </a:r>
          </a:p>
          <a:p>
            <a:endParaRPr lang="en-US"/>
          </a:p>
          <a:p>
            <a:r>
              <a:rPr lang="en-US">
                <a:latin typeface="Times New Roman"/>
                <a:cs typeface="Times New Roman"/>
              </a:rPr>
              <a:t>So the activity sequence models how substantive knowledge and disciplinary thinking can work together: pupils first infer and question from evidence, then use additional knowledge to deepen, challenge, or refine those interpretations.</a:t>
            </a:r>
            <a:endParaRPr lang="en-GB">
              <a:latin typeface="Times New Roman"/>
              <a:cs typeface="Times New Roman"/>
            </a:endParaRPr>
          </a:p>
          <a:p>
            <a:endParaRPr lang="en-GB"/>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22</a:t>
            </a:fld>
            <a:endParaRPr lang="en-GB" altLang="en-US"/>
          </a:p>
        </p:txBody>
      </p:sp>
    </p:spTree>
    <p:extLst>
      <p:ext uri="{BB962C8B-B14F-4D97-AF65-F5344CB8AC3E}">
        <p14:creationId xmlns:p14="http://schemas.microsoft.com/office/powerpoint/2010/main" val="4223054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a:cs typeface="Times New Roman"/>
              </a:rPr>
              <a:t>Jen </a:t>
            </a:r>
          </a:p>
          <a:p>
            <a:endParaRPr lang="en-US">
              <a:latin typeface="Times New Roman"/>
              <a:cs typeface="Times New Roman"/>
            </a:endParaRPr>
          </a:p>
          <a:p>
            <a:r>
              <a:rPr lang="en-US">
                <a:latin typeface="Times New Roman"/>
                <a:cs typeface="Times New Roman"/>
              </a:rPr>
              <a:t>So, having explored the artefacts, discussed our initial interpretations, and then deepened our understanding through the reading, we now return to the timeline.</a:t>
            </a:r>
          </a:p>
          <a:p>
            <a:endParaRPr lang="en-US"/>
          </a:p>
          <a:p>
            <a:r>
              <a:rPr lang="en-US"/>
              <a:t>And this is the point where we ask student teachers to think about chronology as the structure that helps </a:t>
            </a:r>
            <a:r>
              <a:rPr lang="en-US" err="1"/>
              <a:t>organise</a:t>
            </a:r>
            <a:r>
              <a:rPr lang="en-US"/>
              <a:t> and connect that knowledge meaningfully over time. </a:t>
            </a:r>
          </a:p>
          <a:p>
            <a:endParaRPr lang="en-US"/>
          </a:p>
          <a:p>
            <a:r>
              <a:rPr lang="en-US">
                <a:latin typeface="Times New Roman"/>
                <a:cs typeface="Times New Roman"/>
              </a:rPr>
              <a:t>So I’d like you to consider: based on what we now know, what can you add to this timeline? Which artefacts or developments feel more strongly connected to the </a:t>
            </a:r>
            <a:r>
              <a:rPr lang="en-US" err="1">
                <a:latin typeface="Times New Roman"/>
                <a:cs typeface="Times New Roman"/>
              </a:rPr>
              <a:t>Palaeolithic</a:t>
            </a:r>
            <a:r>
              <a:rPr lang="en-US">
                <a:latin typeface="Times New Roman"/>
                <a:cs typeface="Times New Roman"/>
              </a:rPr>
              <a:t> world of hunter-gatherers? Which might fit more closely with the warming-up world in the Mesolithic, as the last Ice Age comes to an end? What about the Neolithic transition towards farming and settlement? And are there any that might span multiple periods? There are some images on the board that might help you. </a:t>
            </a:r>
          </a:p>
          <a:p>
            <a:endParaRPr lang="en-US"/>
          </a:p>
          <a:p>
            <a:r>
              <a:rPr lang="en-US">
                <a:latin typeface="Times New Roman"/>
                <a:cs typeface="Times New Roman"/>
              </a:rPr>
              <a:t>What we’re trying to model for student teachers here is that chronology becomes much more meaningful once pupils have substantive knowledge to attach to it. The timeline is no longer just dates and labels — it becomes a way of </a:t>
            </a:r>
            <a:r>
              <a:rPr lang="en-US" err="1">
                <a:latin typeface="Times New Roman"/>
                <a:cs typeface="Times New Roman"/>
              </a:rPr>
              <a:t>organising</a:t>
            </a:r>
            <a:r>
              <a:rPr lang="en-US">
                <a:latin typeface="Times New Roman"/>
                <a:cs typeface="Times New Roman"/>
              </a:rPr>
              <a:t> changing human experiences, technologies, and lifestyles across time.</a:t>
            </a:r>
          </a:p>
          <a:p>
            <a:r>
              <a:rPr lang="en-US">
                <a:latin typeface="Times New Roman"/>
                <a:cs typeface="Times New Roman"/>
              </a:rPr>
              <a:t>So, if you’d like to, pause for a moment and think about where you would place these images, and what kinds of discussions or misconceptions might emerge if you were doing this with a Key Stage 2 class.</a:t>
            </a:r>
          </a:p>
          <a:p>
            <a:endParaRPr lang="en-GB"/>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23</a:t>
            </a:fld>
            <a:endParaRPr lang="en-GB" altLang="en-US"/>
          </a:p>
        </p:txBody>
      </p:sp>
    </p:spTree>
    <p:extLst>
      <p:ext uri="{BB962C8B-B14F-4D97-AF65-F5344CB8AC3E}">
        <p14:creationId xmlns:p14="http://schemas.microsoft.com/office/powerpoint/2010/main" val="253030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a:cs typeface="Times New Roman"/>
              </a:rPr>
              <a:t>Jen </a:t>
            </a:r>
          </a:p>
          <a:p>
            <a:endParaRPr lang="en-US">
              <a:latin typeface="Times New Roman"/>
              <a:cs typeface="Times New Roman"/>
            </a:endParaRPr>
          </a:p>
          <a:p>
            <a:r>
              <a:rPr lang="en-US">
                <a:latin typeface="Times New Roman"/>
                <a:cs typeface="Times New Roman"/>
              </a:rPr>
              <a:t>Once we’ve established this broader chronological and conceptual framework through a range of world-building activities, we then look at a more focused local history enquiry </a:t>
            </a:r>
            <a:r>
              <a:rPr lang="en-US" err="1">
                <a:latin typeface="Times New Roman"/>
                <a:cs typeface="Times New Roman"/>
              </a:rPr>
              <a:t>centred</a:t>
            </a:r>
            <a:r>
              <a:rPr lang="en-US">
                <a:latin typeface="Times New Roman"/>
                <a:cs typeface="Times New Roman"/>
              </a:rPr>
              <a:t> on Star Carr, a Mesolithic settlement in North Yorkshire.</a:t>
            </a:r>
          </a:p>
          <a:p>
            <a:endParaRPr lang="en-US"/>
          </a:p>
          <a:p>
            <a:r>
              <a:rPr lang="en-US"/>
              <a:t>Here, we investigate the question: </a:t>
            </a:r>
            <a:r>
              <a:rPr lang="en-US" i="1"/>
              <a:t>“What was the most significant change during the Stone Ages?”</a:t>
            </a:r>
            <a:r>
              <a:rPr lang="en-US"/>
              <a:t> Using archaeological evidence from Star Carr, the student teachers begin applying both substantive and disciplinary knowledge to interpret how people lived during the Mesolithic period.</a:t>
            </a:r>
          </a:p>
          <a:p>
            <a:endParaRPr lang="en-US"/>
          </a:p>
          <a:p>
            <a:r>
              <a:rPr lang="en-US"/>
              <a:t>As part of the enquiry, student teachers create their own map or reconstruction of a Mesolithic settlement, encouraging them to </a:t>
            </a:r>
            <a:r>
              <a:rPr lang="en-US" err="1"/>
              <a:t>synthesise</a:t>
            </a:r>
            <a:r>
              <a:rPr lang="en-US"/>
              <a:t> evidence about landscape, shelter, resources, and daily life. We discuss how this acts as a form of assessment, an alternative to writing, as well as prompting discussion for talk and eliciting misconceptions. </a:t>
            </a:r>
          </a:p>
          <a:p>
            <a:endParaRPr lang="en-GB" sz="1200">
              <a:ea typeface="Calibri"/>
              <a:cs typeface="Calibri"/>
            </a:endParaRPr>
          </a:p>
          <a:p>
            <a:pPr marL="256540" indent="-256540"/>
            <a:endParaRPr lang="en-GB" sz="1200">
              <a:ea typeface="Calibri"/>
              <a:cs typeface="Calibri"/>
            </a:endParaRPr>
          </a:p>
          <a:p>
            <a:pPr marL="256540" indent="-256540"/>
            <a:r>
              <a:rPr lang="en-GB" sz="1200">
                <a:ea typeface="Calibri"/>
                <a:cs typeface="Calibri"/>
              </a:rPr>
              <a:t>York Museums Trust –  Introduction to Star Carr: https://www.youtube.com/watch?v=RjHQnHi8imc </a:t>
            </a:r>
          </a:p>
          <a:p>
            <a:pPr marL="256540" indent="-256540"/>
            <a:endParaRPr lang="en-GB" sz="1200">
              <a:ea typeface="Calibri"/>
              <a:cs typeface="Calibri"/>
            </a:endParaRPr>
          </a:p>
          <a:p>
            <a:pPr marL="256540" indent="-256540"/>
            <a:r>
              <a:rPr lang="en-GB" sz="1200">
                <a:ea typeface="Calibri"/>
                <a:cs typeface="Calibri"/>
              </a:rPr>
              <a:t>artefacts that were created at Star Carr (KS2 resource): https://www.youtube.com/watch?v=VTeWf_Zwq4Q </a:t>
            </a:r>
          </a:p>
          <a:p>
            <a:pPr marL="256540" indent="-256540"/>
            <a:endParaRPr lang="en-GB" sz="1200">
              <a:ea typeface="Calibri"/>
              <a:cs typeface="Calibri"/>
            </a:endParaRPr>
          </a:p>
          <a:p>
            <a:pPr marL="256540" indent="-256540"/>
            <a:r>
              <a:rPr lang="en-GB" sz="1200">
                <a:ea typeface="Calibri"/>
                <a:cs typeface="Calibri"/>
              </a:rPr>
              <a:t>Settling: https://www.youtube.com/watch?v=6LkdAbuppGE</a:t>
            </a:r>
          </a:p>
          <a:p>
            <a:pPr marL="256540" indent="-256540"/>
            <a:endParaRPr lang="en-GB" sz="1200">
              <a:ea typeface="Calibri"/>
              <a:cs typeface="Calibri"/>
            </a:endParaRPr>
          </a:p>
          <a:p>
            <a:pPr marL="256540" indent="-256540"/>
            <a:r>
              <a:rPr lang="en-GB"/>
              <a:t>Believing: https://www.youtube.com/watch?v=0lC8PCd_Whk </a:t>
            </a: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24</a:t>
            </a:fld>
            <a:endParaRPr lang="en-GB" altLang="en-US"/>
          </a:p>
        </p:txBody>
      </p:sp>
    </p:spTree>
    <p:extLst>
      <p:ext uri="{BB962C8B-B14F-4D97-AF65-F5344CB8AC3E}">
        <p14:creationId xmlns:p14="http://schemas.microsoft.com/office/powerpoint/2010/main" val="319415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EC1CB-D7D6-7341-E4C9-95F6883C6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63012-4F31-FFCD-599B-0A57641B2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C9F2E-77C9-71C4-8615-D92F5F27ED9E}"/>
              </a:ext>
            </a:extLst>
          </p:cNvPr>
          <p:cNvSpPr>
            <a:spLocks noGrp="1"/>
          </p:cNvSpPr>
          <p:nvPr>
            <p:ph type="body" idx="1"/>
          </p:nvPr>
        </p:nvSpPr>
        <p:spPr/>
        <p:txBody>
          <a:bodyPr/>
          <a:lstStyle/>
          <a:p>
            <a:r>
              <a:rPr lang="en-US">
                <a:latin typeface="Times New Roman"/>
                <a:cs typeface="Times New Roman"/>
              </a:rPr>
              <a:t>Jen</a:t>
            </a:r>
            <a:endParaRPr lang="en-US"/>
          </a:p>
          <a:p>
            <a:endParaRPr lang="en-US">
              <a:latin typeface="Times New Roman"/>
              <a:cs typeface="Times New Roman"/>
            </a:endParaRPr>
          </a:p>
          <a:p>
            <a:r>
              <a:rPr lang="en-US">
                <a:latin typeface="Times New Roman"/>
                <a:cs typeface="Times New Roman"/>
              </a:rPr>
              <a:t>And I think this quote from Poppy, one of our student teachers, really captures what we were trying to do through the practical activities in our primary history workshops.</a:t>
            </a:r>
            <a:endParaRPr lang="en-US"/>
          </a:p>
          <a:p>
            <a:endParaRPr lang="en-US"/>
          </a:p>
          <a:p>
            <a:r>
              <a:rPr lang="en-US">
                <a:latin typeface="Times New Roman"/>
                <a:cs typeface="Times New Roman"/>
              </a:rPr>
              <a:t>The aim wasn’t just to tell student teachers about substantive and disciplinary knowledge as abstract concepts, but to let them experience a way of teaching history where curiosity, interpretation, and questioning sit at the </a:t>
            </a:r>
            <a:r>
              <a:rPr lang="en-US" err="1">
                <a:latin typeface="Times New Roman"/>
                <a:cs typeface="Times New Roman"/>
              </a:rPr>
              <a:t>centre</a:t>
            </a:r>
            <a:r>
              <a:rPr lang="en-US">
                <a:latin typeface="Times New Roman"/>
                <a:cs typeface="Times New Roman"/>
              </a:rPr>
              <a:t>.</a:t>
            </a:r>
          </a:p>
          <a:p>
            <a:endParaRPr lang="en-US"/>
          </a:p>
          <a:p>
            <a:r>
              <a:rPr lang="en-US">
                <a:latin typeface="Times New Roman"/>
                <a:cs typeface="Times New Roman"/>
              </a:rPr>
              <a:t>So through the artefacts, the timelines, the world-building, and the Star Carr enquiry, we were deliberately modelling a classroom where pupils aren’t simply handed all the answers straight away. Instead, they’re encouraged to notice things, ask questions, make interpretations, and gradually build a picture of the past over time.</a:t>
            </a:r>
          </a:p>
          <a:p>
            <a:endParaRPr lang="en-US"/>
          </a:p>
          <a:p>
            <a:r>
              <a:rPr lang="en-US">
                <a:latin typeface="Times New Roman"/>
                <a:cs typeface="Times New Roman"/>
              </a:rPr>
              <a:t>And I think Poppy expresses that really nicely here — this idea that if we want children to think like historians, we sometimes have to resist the urge to explain everything immediately, and instead create space for mystery, uncertainty, and discovery.</a:t>
            </a:r>
          </a:p>
          <a:p>
            <a:endParaRPr lang="en-GB"/>
          </a:p>
        </p:txBody>
      </p:sp>
      <p:sp>
        <p:nvSpPr>
          <p:cNvPr id="4" name="Slide Number Placeholder 3">
            <a:extLst>
              <a:ext uri="{FF2B5EF4-FFF2-40B4-BE49-F238E27FC236}">
                <a16:creationId xmlns:a16="http://schemas.microsoft.com/office/drawing/2014/main" id="{C5872BF6-27DA-8C62-193A-CC9D9C9CF525}"/>
              </a:ext>
            </a:extLst>
          </p:cNvPr>
          <p:cNvSpPr>
            <a:spLocks noGrp="1"/>
          </p:cNvSpPr>
          <p:nvPr>
            <p:ph type="sldNum" sz="quarter" idx="5"/>
          </p:nvPr>
        </p:nvSpPr>
        <p:spPr/>
        <p:txBody>
          <a:bodyPr/>
          <a:lstStyle/>
          <a:p>
            <a:pPr>
              <a:defRPr/>
            </a:pPr>
            <a:fld id="{CFB9AFE8-A1FD-BA45-BEA1-5878DF3BB5FD}" type="slidenum">
              <a:rPr lang="en-GB" altLang="en-US" smtClean="0"/>
              <a:pPr>
                <a:defRPr/>
              </a:pPr>
              <a:t>25</a:t>
            </a:fld>
            <a:endParaRPr lang="en-GB" altLang="en-US"/>
          </a:p>
        </p:txBody>
      </p:sp>
    </p:spTree>
    <p:extLst>
      <p:ext uri="{BB962C8B-B14F-4D97-AF65-F5344CB8AC3E}">
        <p14:creationId xmlns:p14="http://schemas.microsoft.com/office/powerpoint/2010/main" val="3945456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Jen</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Thinking back to our first two session outcomes, we asked:</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1. How do support generalist primary teachers to learn and teach primary history?</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2. What subject specific pedagogies might be implemented?</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Calibri" panose="020F0502020204030204" pitchFamily="34" charset="0"/>
              </a:rPr>
              <a:t>​</a:t>
            </a:r>
          </a:p>
          <a:p>
            <a:pPr algn="l" rtl="0" fontAlgn="base"/>
            <a:r>
              <a:rPr lang="en-US" b="1" i="0" u="none" strike="noStrike">
                <a:solidFill>
                  <a:srgbClr val="000000"/>
                </a:solidFill>
                <a:effectLst/>
                <a:latin typeface="Calibri" panose="020F0502020204030204" pitchFamily="34" charset="0"/>
              </a:rPr>
              <a:t>Evaluate out approach: </a:t>
            </a:r>
            <a:r>
              <a:rPr lang="en-US" b="0" i="0">
                <a:solidFill>
                  <a:srgbClr val="444444"/>
                </a:solidFill>
                <a:effectLst/>
                <a:latin typeface="Calibri" panose="020F0502020204030204" pitchFamily="34" charset="0"/>
              </a:rPr>
              <a:t>​</a:t>
            </a:r>
            <a:br>
              <a:rPr lang="en-US" b="0" i="0">
                <a:solidFill>
                  <a:srgbClr val="444444"/>
                </a:solidFill>
                <a:effectLst/>
                <a:latin typeface="Calibri" panose="020F0502020204030204" pitchFamily="34" charset="0"/>
              </a:rPr>
            </a:br>
            <a:r>
              <a:rPr lang="en-GB" b="0" i="0" u="none" strike="noStrike">
                <a:solidFill>
                  <a:srgbClr val="000000"/>
                </a:solidFill>
                <a:effectLst/>
                <a:latin typeface="Times New Roman" panose="02020603050405020304" pitchFamily="18" charset="0"/>
              </a:rPr>
              <a:t>a) C</a:t>
            </a:r>
            <a:r>
              <a:rPr lang="en-GB" b="0" i="0" u="none" strike="noStrike">
                <a:solidFill>
                  <a:srgbClr val="002060"/>
                </a:solidFill>
                <a:effectLst/>
                <a:latin typeface="Times New Roman" panose="02020603050405020304" pitchFamily="18" charset="0"/>
              </a:rPr>
              <a:t>arefully selected coverage of the National Curriculum -</a:t>
            </a:r>
            <a:r>
              <a:rPr lang="en-GB" b="1" i="0" u="none" strike="noStrike">
                <a:solidFill>
                  <a:srgbClr val="002060"/>
                </a:solidFill>
                <a:effectLst/>
                <a:latin typeface="Times New Roman" panose="02020603050405020304" pitchFamily="18" charset="0"/>
              </a:rPr>
              <a:t> we will keep this aspect, it allows less coverage in greater depth, supported by C&amp;A review</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2060"/>
                </a:solidFill>
                <a:effectLst/>
                <a:latin typeface="Times New Roman" panose="02020603050405020304" pitchFamily="18" charset="0"/>
              </a:rPr>
              <a:t>C) Local context as the narrative vehicle – </a:t>
            </a:r>
            <a:r>
              <a:rPr lang="en-GB" b="1" i="0" u="none" strike="noStrike">
                <a:solidFill>
                  <a:srgbClr val="002060"/>
                </a:solidFill>
                <a:effectLst/>
                <a:latin typeface="Times New Roman" panose="02020603050405020304" pitchFamily="18" charset="0"/>
              </a:rPr>
              <a:t>we will keep this, student teachers connected with this aspect and were motivated to translate this into their own practice for their pupils to create meaningful learning opportunities</a:t>
            </a:r>
            <a:r>
              <a:rPr lang="en-GB" b="0" i="0">
                <a:solidFill>
                  <a:srgbClr val="444444"/>
                </a:solidFill>
                <a:effectLst/>
                <a:latin typeface="Times New Roman" panose="02020603050405020304" pitchFamily="18" charset="0"/>
              </a:rPr>
              <a:t>​</a:t>
            </a:r>
            <a:endParaRPr lang="en-GB" b="0" i="0">
              <a:solidFill>
                <a:srgbClr val="444444"/>
              </a:solidFill>
              <a:effectLst/>
              <a:latin typeface="Calibri" panose="020F0502020204030204" pitchFamily="34" charset="0"/>
            </a:endParaRPr>
          </a:p>
          <a:p>
            <a:pPr algn="l" rtl="0" fontAlgn="base"/>
            <a:r>
              <a:rPr lang="en-GB" b="0" i="0">
                <a:solidFill>
                  <a:srgbClr val="444444"/>
                </a:solidFill>
                <a:effectLst/>
                <a:latin typeface="Times New Roman" panose="02020603050405020304" pitchFamily="18" charset="0"/>
              </a:rPr>
              <a:t>​</a:t>
            </a:r>
            <a:endParaRPr lang="en-GB" b="0" i="0">
              <a:solidFill>
                <a:srgbClr val="444444"/>
              </a:solidFill>
              <a:effectLst/>
              <a:latin typeface="Calibri" panose="020F0502020204030204" pitchFamily="34" charset="0"/>
            </a:endParaRPr>
          </a:p>
          <a:p>
            <a:pPr algn="l" rtl="0" fontAlgn="base"/>
            <a:r>
              <a:rPr lang="en-US" b="0" i="0" u="none" strike="noStrike">
                <a:solidFill>
                  <a:srgbClr val="002060"/>
                </a:solidFill>
                <a:effectLst/>
                <a:latin typeface="Times New Roman" panose="02020603050405020304" pitchFamily="18" charset="0"/>
              </a:rPr>
              <a:t>B) Concrete  examples of substantive and disciplinary concepts - </a:t>
            </a:r>
            <a:r>
              <a:rPr lang="en-US" b="1" i="0" u="none" strike="noStrike">
                <a:solidFill>
                  <a:srgbClr val="002060"/>
                </a:solidFill>
                <a:effectLst/>
                <a:latin typeface="Times New Roman" panose="02020603050405020304" pitchFamily="18" charset="0"/>
              </a:rPr>
              <a:t>this needs further work – student teachers need greater support understanding what we mean by substantive concepts (not just substantive knowledge), and a more consistent understanding of each of the disciplinary concepts.</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2060"/>
                </a:solidFill>
                <a:effectLst/>
                <a:latin typeface="Times New Roman" panose="02020603050405020304" pitchFamily="18" charset="0"/>
              </a:rPr>
              <a:t>D) Consistent approaches to subject specific pedagogies – </a:t>
            </a:r>
            <a:r>
              <a:rPr lang="en-US" b="1" i="0" u="none" strike="noStrike">
                <a:solidFill>
                  <a:srgbClr val="002060"/>
                </a:solidFill>
                <a:effectLst/>
                <a:latin typeface="Times New Roman" panose="02020603050405020304" pitchFamily="18" charset="0"/>
              </a:rPr>
              <a:t>we will develop this – as we explored in the practical part of our workshop, making the subject specific pedagogies explicit can be helpful for student teacher learners and supports consistency across year groups. However, as with the disciplinary concepts, we need to reflect on how even our coverage is across year groups and how often we revisit each subject specific pedagogy. </a:t>
            </a:r>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Times New Roman" panose="02020603050405020304" pitchFamily="18"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a:t>
            </a:r>
          </a:p>
          <a:p>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26</a:t>
            </a:fld>
            <a:endParaRPr lang="en-GB" altLang="en-US"/>
          </a:p>
        </p:txBody>
      </p:sp>
    </p:spTree>
    <p:extLst>
      <p:ext uri="{BB962C8B-B14F-4D97-AF65-F5344CB8AC3E}">
        <p14:creationId xmlns:p14="http://schemas.microsoft.com/office/powerpoint/2010/main" val="1830924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a:solidFill>
                  <a:srgbClr val="002060"/>
                </a:solidFill>
                <a:latin typeface="Times New Roman"/>
                <a:cs typeface="Times New Roman"/>
              </a:rPr>
              <a:t>Steph</a:t>
            </a:r>
          </a:p>
          <a:p>
            <a:pPr>
              <a:buNone/>
            </a:pPr>
            <a:endParaRPr lang="en-US">
              <a:solidFill>
                <a:srgbClr val="444444"/>
              </a:solidFill>
            </a:endParaRPr>
          </a:p>
          <a:p>
            <a:r>
              <a:rPr lang="en-GB"/>
              <a:t>At the start of the session, we also asked: what are our next steps in response to the Curriculum and Assessment Review?</a:t>
            </a:r>
          </a:p>
          <a:p>
            <a:r>
              <a:rPr lang="en-GB"/>
              <a:t>In addition to the next steps Jen has discussed, we aim to continue developing opportunities for student teachers to engage with wider historical connections through more diverse perspectives, interpretations and sources.</a:t>
            </a:r>
          </a:p>
          <a:p>
            <a:endParaRPr lang="en-GB"/>
          </a:p>
          <a:p>
            <a:r>
              <a:rPr lang="en-GB"/>
              <a:t>We are particularly interested in how disciplinary approaches, such as source analysis, can support wider critical thinking and media literacy skills alongside historical thinking.</a:t>
            </a:r>
          </a:p>
          <a:p>
            <a:pPr marL="171450" indent="-171450">
              <a:spcBef>
                <a:spcPct val="20000"/>
              </a:spcBef>
              <a:buFont typeface="Arial"/>
              <a:buChar char="•"/>
            </a:pPr>
            <a:endParaRPr lang="en-US">
              <a:solidFill>
                <a:srgbClr val="002060"/>
              </a:solidFill>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27</a:t>
            </a:fld>
            <a:endParaRPr lang="en-GB" altLang="en-US"/>
          </a:p>
        </p:txBody>
      </p:sp>
    </p:spTree>
    <p:extLst>
      <p:ext uri="{BB962C8B-B14F-4D97-AF65-F5344CB8AC3E}">
        <p14:creationId xmlns:p14="http://schemas.microsoft.com/office/powerpoint/2010/main" val="2884472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We would love to hear your feedback on this workshop. It helps us both reflect on our practice and support future QR funding bids – we’d be very grateful if you would take two minutes or so to share your thoughts using the link or this QR code.  </a:t>
            </a: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28</a:t>
            </a:fld>
            <a:endParaRPr lang="en-GB" altLang="en-US"/>
          </a:p>
        </p:txBody>
      </p:sp>
    </p:spTree>
    <p:extLst>
      <p:ext uri="{BB962C8B-B14F-4D97-AF65-F5344CB8AC3E}">
        <p14:creationId xmlns:p14="http://schemas.microsoft.com/office/powerpoint/2010/main" val="422464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ea typeface="Calibri"/>
                <a:cs typeface="Calibri"/>
              </a:rPr>
              <a:t>Steph</a:t>
            </a:r>
          </a:p>
          <a:p>
            <a:endParaRPr lang="en-US" b="1">
              <a:latin typeface="Calibri"/>
              <a:ea typeface="Calibri"/>
              <a:cs typeface="Calibri"/>
            </a:endParaRPr>
          </a:p>
          <a:p>
            <a:r>
              <a:rPr lang="en-US" b="1">
                <a:latin typeface="Calibri"/>
                <a:ea typeface="Calibri"/>
                <a:cs typeface="Calibri"/>
              </a:rPr>
              <a:t>Continuing the discussion</a:t>
            </a:r>
          </a:p>
          <a:p>
            <a:r>
              <a:rPr lang="en-GB"/>
              <a:t>These questions are intended to open up discussion around curriculum depth, subject-specific pedagogy, and the role of local history in supporting historical thinking and engagement.</a:t>
            </a:r>
            <a:endParaRPr lang="en-US" b="1">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29</a:t>
            </a:fld>
            <a:endParaRPr lang="en-GB" altLang="en-US"/>
          </a:p>
        </p:txBody>
      </p:sp>
    </p:spTree>
    <p:extLst>
      <p:ext uri="{BB962C8B-B14F-4D97-AF65-F5344CB8AC3E}">
        <p14:creationId xmlns:p14="http://schemas.microsoft.com/office/powerpoint/2010/main" val="407895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session today will begin with a focus on the 2025 Curriculum and Assessment Review and its implications for primary history.</a:t>
            </a:r>
          </a:p>
          <a:p>
            <a:endParaRPr lang="en-GB"/>
          </a:p>
          <a:p>
            <a:r>
              <a:rPr lang="en-GB"/>
              <a:t>We will then share our approach to teaching primary history within initial teacher education, alongside student teacher perspectives on historical thinking and practice.</a:t>
            </a:r>
          </a:p>
          <a:p>
            <a:endParaRPr lang="en-GB"/>
          </a:p>
          <a:p>
            <a:r>
              <a:rPr lang="en-GB"/>
              <a:t>We will also provide practical examples from our curriculum and practice before concluding with some key reflections and an opportunity for reflection and evaluation.</a:t>
            </a:r>
          </a:p>
          <a:p>
            <a:pPr marL="0" indent="0">
              <a:buFont typeface="Arial"/>
              <a:buNone/>
            </a:pPr>
            <a:endParaRPr lang="en-US" b="1">
              <a:latin typeface="Times New Roman"/>
              <a:ea typeface="Calibri"/>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3</a:t>
            </a:fld>
            <a:endParaRPr lang="en-GB" altLang="en-US"/>
          </a:p>
        </p:txBody>
      </p:sp>
    </p:spTree>
    <p:extLst>
      <p:ext uri="{BB962C8B-B14F-4D97-AF65-F5344CB8AC3E}">
        <p14:creationId xmlns:p14="http://schemas.microsoft.com/office/powerpoint/2010/main" val="532157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so much for your time and engagement today. We hope you’ve found our workshop thought provoking and relevant in some way to your own work, and would love to hear from you via the feedback form. Do take care and thank you. </a:t>
            </a: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30</a:t>
            </a:fld>
            <a:endParaRPr lang="en-GB" altLang="en-US"/>
          </a:p>
        </p:txBody>
      </p:sp>
    </p:spTree>
    <p:extLst>
      <p:ext uri="{BB962C8B-B14F-4D97-AF65-F5344CB8AC3E}">
        <p14:creationId xmlns:p14="http://schemas.microsoft.com/office/powerpoint/2010/main" val="2401738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31</a:t>
            </a:fld>
            <a:endParaRPr lang="en-GB" altLang="en-US"/>
          </a:p>
        </p:txBody>
      </p:sp>
    </p:spTree>
    <p:extLst>
      <p:ext uri="{BB962C8B-B14F-4D97-AF65-F5344CB8AC3E}">
        <p14:creationId xmlns:p14="http://schemas.microsoft.com/office/powerpoint/2010/main" val="2367096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32</a:t>
            </a:fld>
            <a:endParaRPr lang="en-GB" altLang="en-US"/>
          </a:p>
        </p:txBody>
      </p:sp>
    </p:spTree>
    <p:extLst>
      <p:ext uri="{BB962C8B-B14F-4D97-AF65-F5344CB8AC3E}">
        <p14:creationId xmlns:p14="http://schemas.microsoft.com/office/powerpoint/2010/main" val="4229050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33</a:t>
            </a:fld>
            <a:endParaRPr lang="en-GB" altLang="en-US"/>
          </a:p>
        </p:txBody>
      </p:sp>
    </p:spTree>
    <p:extLst>
      <p:ext uri="{BB962C8B-B14F-4D97-AF65-F5344CB8AC3E}">
        <p14:creationId xmlns:p14="http://schemas.microsoft.com/office/powerpoint/2010/main" val="836141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4EF94-9E85-7135-F771-B45AF86DF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75BB9-66DD-CC33-5ED8-C093D280E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0D03C-18C9-E0C6-F8B4-EFAD2A04D5A0}"/>
              </a:ext>
            </a:extLst>
          </p:cNvPr>
          <p:cNvSpPr>
            <a:spLocks noGrp="1"/>
          </p:cNvSpPr>
          <p:nvPr>
            <p:ph type="body" idx="1"/>
          </p:nvPr>
        </p:nvSpPr>
        <p:spPr/>
        <p:txBody>
          <a:bodyPr/>
          <a:lstStyle/>
          <a:p>
            <a:r>
              <a:rPr lang="en-US" b="1">
                <a:latin typeface="Times New Roman"/>
                <a:cs typeface="Times New Roman"/>
              </a:rPr>
              <a:t>Jen</a:t>
            </a:r>
          </a:p>
          <a:p>
            <a:br>
              <a:rPr lang="en-US">
                <a:cs typeface="Times New Roman"/>
              </a:rPr>
            </a:br>
            <a:r>
              <a:rPr lang="en-US">
                <a:latin typeface="Times New Roman"/>
                <a:cs typeface="Times New Roman"/>
              </a:rPr>
              <a:t>We then introduce this more “zoomed-in” version and ask the student teachers to think about the pedagogical choices behind it. We then ask student teachers to think pedagogically: what would we need to do to help pupils interpret this timeline accurately? What knowledge would they need and what misconceptions might we anticipate? If you had this as a visual resource with a group of KS2 pupils, what aspects would you draw their attention to, and in what order? </a:t>
            </a:r>
          </a:p>
          <a:p>
            <a:endParaRPr lang="en-US"/>
          </a:p>
          <a:p>
            <a:r>
              <a:rPr lang="en-US">
                <a:latin typeface="Times New Roman"/>
                <a:cs typeface="Times New Roman"/>
              </a:rPr>
              <a:t>***</a:t>
            </a:r>
            <a:br>
              <a:rPr lang="en-US">
                <a:cs typeface="Times New Roman"/>
              </a:rPr>
            </a:br>
            <a:r>
              <a:rPr lang="en-US">
                <a:latin typeface="Times New Roman"/>
                <a:cs typeface="Times New Roman"/>
              </a:rPr>
              <a:t>One of the first things we discuss is the importance of orientating children to the timeline before introducing historical content. So we might begin by drawing pupils’ attention to </a:t>
            </a:r>
            <a:r>
              <a:rPr lang="en-US" i="1">
                <a:latin typeface="Times New Roman"/>
                <a:cs typeface="Times New Roman"/>
              </a:rPr>
              <a:t>today</a:t>
            </a:r>
            <a:r>
              <a:rPr lang="en-US">
                <a:latin typeface="Times New Roman"/>
                <a:cs typeface="Times New Roman"/>
              </a:rPr>
              <a:t> on the far right-hand side and asking something like, </a:t>
            </a:r>
            <a:r>
              <a:rPr lang="en-US" i="1">
                <a:latin typeface="Times New Roman"/>
                <a:cs typeface="Times New Roman"/>
              </a:rPr>
              <a:t>“Where are we on this timeline?”</a:t>
            </a:r>
            <a:r>
              <a:rPr lang="en-US">
                <a:latin typeface="Times New Roman"/>
                <a:cs typeface="Times New Roman"/>
              </a:rPr>
              <a:t>  Because that immediately helps children </a:t>
            </a:r>
            <a:r>
              <a:rPr lang="en-US" err="1">
                <a:latin typeface="Times New Roman"/>
                <a:cs typeface="Times New Roman"/>
              </a:rPr>
              <a:t>recognise</a:t>
            </a:r>
            <a:r>
              <a:rPr lang="en-US">
                <a:latin typeface="Times New Roman"/>
                <a:cs typeface="Times New Roman"/>
              </a:rPr>
              <a:t> just how distant the Stone Age is from the present.</a:t>
            </a:r>
          </a:p>
          <a:p>
            <a:endParaRPr lang="en-US"/>
          </a:p>
          <a:p>
            <a:r>
              <a:rPr lang="en-US">
                <a:latin typeface="Times New Roman"/>
                <a:cs typeface="Times New Roman"/>
              </a:rPr>
              <a:t>Then I’d focus on the intervals along the bottom and explain that each section represents one thousand years, perhaps practicing counting back in thousands from today. </a:t>
            </a:r>
          </a:p>
          <a:p>
            <a:endParaRPr lang="en-US"/>
          </a:p>
          <a:p>
            <a:r>
              <a:rPr lang="en-US">
                <a:latin typeface="Times New Roman"/>
                <a:cs typeface="Times New Roman"/>
              </a:rPr>
              <a:t>Once that chronological framework is secure we might move into the </a:t>
            </a:r>
            <a:r>
              <a:rPr lang="en-US" err="1">
                <a:latin typeface="Times New Roman"/>
                <a:cs typeface="Times New Roman"/>
              </a:rPr>
              <a:t>coloured</a:t>
            </a:r>
            <a:r>
              <a:rPr lang="en-US">
                <a:latin typeface="Times New Roman"/>
                <a:cs typeface="Times New Roman"/>
              </a:rPr>
              <a:t> sections themselves — identifying the </a:t>
            </a:r>
            <a:r>
              <a:rPr lang="en-US" err="1">
                <a:latin typeface="Times New Roman"/>
                <a:cs typeface="Times New Roman"/>
              </a:rPr>
              <a:t>Palaeolithic</a:t>
            </a:r>
            <a:r>
              <a:rPr lang="en-US">
                <a:latin typeface="Times New Roman"/>
                <a:cs typeface="Times New Roman"/>
              </a:rPr>
              <a:t>, Mesolithic, and Neolithic periods, and noticing that they lasted for very different lengths of time. We also discuss how the </a:t>
            </a:r>
            <a:r>
              <a:rPr lang="en-US" err="1">
                <a:latin typeface="Times New Roman"/>
                <a:cs typeface="Times New Roman"/>
              </a:rPr>
              <a:t>Palaeolithic</a:t>
            </a:r>
            <a:r>
              <a:rPr lang="en-US">
                <a:latin typeface="Times New Roman"/>
                <a:cs typeface="Times New Roman"/>
              </a:rPr>
              <a:t> actually extends much further back than this timeline can fully show, which is why this is really a “zoomed-in” representation focused on the periods we are going to study most closely.</a:t>
            </a:r>
          </a:p>
          <a:p>
            <a:endParaRPr lang="en-US"/>
          </a:p>
          <a:p>
            <a:r>
              <a:rPr lang="en-US">
                <a:latin typeface="Times New Roman"/>
                <a:cs typeface="Times New Roman"/>
              </a:rPr>
              <a:t>So with the student teachers, we make explicit that chronology teaching… it’s not as simple as showing the class a timeline — it’s about really carefully scaffolding how pupils interpret and make meaning from these representations of time. </a:t>
            </a:r>
          </a:p>
          <a:p>
            <a:endParaRPr lang="en-US"/>
          </a:p>
          <a:p>
            <a:endParaRPr lang="en-US"/>
          </a:p>
          <a:p>
            <a:endParaRPr lang="en-US"/>
          </a:p>
        </p:txBody>
      </p:sp>
      <p:sp>
        <p:nvSpPr>
          <p:cNvPr id="4" name="Slide Number Placeholder 3">
            <a:extLst>
              <a:ext uri="{FF2B5EF4-FFF2-40B4-BE49-F238E27FC236}">
                <a16:creationId xmlns:a16="http://schemas.microsoft.com/office/drawing/2014/main" id="{60AF0DD2-ADC4-5634-B23C-C9F3FD4BC7A2}"/>
              </a:ext>
            </a:extLst>
          </p:cNvPr>
          <p:cNvSpPr>
            <a:spLocks noGrp="1"/>
          </p:cNvSpPr>
          <p:nvPr>
            <p:ph type="sldNum" sz="quarter" idx="5"/>
          </p:nvPr>
        </p:nvSpPr>
        <p:spPr/>
        <p:txBody>
          <a:bodyPr/>
          <a:lstStyle/>
          <a:p>
            <a:pPr>
              <a:defRPr/>
            </a:pPr>
            <a:fld id="{CFB9AFE8-A1FD-BA45-BEA1-5878DF3BB5FD}" type="slidenum">
              <a:rPr lang="en-GB" altLang="en-US" smtClean="0"/>
              <a:pPr>
                <a:defRPr/>
              </a:pPr>
              <a:t>34</a:t>
            </a:fld>
            <a:endParaRPr lang="en-GB" altLang="en-US"/>
          </a:p>
        </p:txBody>
      </p:sp>
    </p:spTree>
    <p:extLst>
      <p:ext uri="{BB962C8B-B14F-4D97-AF65-F5344CB8AC3E}">
        <p14:creationId xmlns:p14="http://schemas.microsoft.com/office/powerpoint/2010/main" val="134322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D833-3F00-0912-F2E3-2A1E5D6B4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9D9B1-961F-3B0F-8DC7-D95EF384F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BCF71-82FD-490D-3747-BE6627460E30}"/>
              </a:ext>
            </a:extLst>
          </p:cNvPr>
          <p:cNvSpPr>
            <a:spLocks noGrp="1"/>
          </p:cNvSpPr>
          <p:nvPr>
            <p:ph type="body" idx="1"/>
          </p:nvPr>
        </p:nvSpPr>
        <p:spPr/>
        <p:txBody>
          <a:bodyPr/>
          <a:lstStyle/>
          <a:p>
            <a:r>
              <a:rPr lang="en-US" b="1">
                <a:latin typeface="Times New Roman"/>
                <a:cs typeface="Times New Roman"/>
              </a:rPr>
              <a:t>Steph</a:t>
            </a:r>
          </a:p>
          <a:p>
            <a:pPr marL="171450" indent="-171450">
              <a:buFont typeface="Arial"/>
              <a:buChar char="•"/>
            </a:pPr>
            <a:r>
              <a:rPr lang="en-US">
                <a:latin typeface="Times New Roman"/>
                <a:cs typeface="Times New Roman"/>
              </a:rPr>
              <a:t>The 2025 Curriculum and Assessment Review was commissioned by the Department for Education to evaluate the effectiveness of the current curriculum and assessment system in England.</a:t>
            </a:r>
          </a:p>
          <a:p>
            <a:pPr marL="171450" indent="-171450">
              <a:buFont typeface="Arial"/>
              <a:buChar char="•"/>
            </a:pPr>
            <a:r>
              <a:rPr lang="en-US">
                <a:latin typeface="Times New Roman"/>
                <a:cs typeface="Times New Roman"/>
              </a:rPr>
              <a:t>In relation to history, one key issue identified by the review was curriculum overload. In primary history, this was identified as being particularly challenging in KS2.</a:t>
            </a:r>
            <a:endParaRPr lang="en-US">
              <a:solidFill>
                <a:srgbClr val="444444"/>
              </a:solidFill>
              <a:latin typeface="Times New Roman"/>
              <a:cs typeface="Times New Roman"/>
            </a:endParaRPr>
          </a:p>
          <a:p>
            <a:pPr marL="171450" indent="-171450">
              <a:buFont typeface="Arial"/>
              <a:buChar char="•"/>
            </a:pPr>
            <a:r>
              <a:rPr lang="en-US"/>
              <a:t>Teachers reported feeling under pressure to teach all curriculum components (or topics) in depth.</a:t>
            </a:r>
          </a:p>
          <a:p>
            <a:pPr marL="171450" indent="-171450">
              <a:buFont typeface="Arial"/>
              <a:buChar char="•"/>
            </a:pPr>
            <a:r>
              <a:rPr lang="en-US"/>
              <a:t>This may limit depth of thinking and lead to a </a:t>
            </a:r>
            <a:r>
              <a:rPr lang="en-US" i="1"/>
              <a:t>'rushed and shallow coverage.'</a:t>
            </a:r>
            <a:endParaRPr lang="en-US">
              <a:latin typeface="Times New Roman"/>
              <a:cs typeface="Times New Roman"/>
            </a:endParaRPr>
          </a:p>
          <a:p>
            <a:pPr marL="171450" indent="-171450">
              <a:buFont typeface="Arial"/>
              <a:buChar char="•"/>
            </a:pPr>
            <a:r>
              <a:rPr lang="en-US"/>
              <a:t>The review recommends supporting teachers (particularly generalist primary teachers) to better understand which aspects of the curriculum are essential and which can be adapted or treated more flexibly.</a:t>
            </a:r>
          </a:p>
          <a:p>
            <a:pPr marL="171450" indent="-171450">
              <a:buFont typeface="Arial"/>
              <a:buChar char="•"/>
            </a:pPr>
            <a:r>
              <a:rPr lang="en-US">
                <a:latin typeface="Times New Roman"/>
                <a:cs typeface="Times New Roman"/>
              </a:rPr>
              <a:t>The review also calls for clearer guidance to help teachers decide when topics should be explored in depth and when a broader overview is more appropriate.</a:t>
            </a:r>
          </a:p>
          <a:p>
            <a:pPr marL="171450" indent="-171450">
              <a:buFont typeface="Arial"/>
              <a:buChar char="•"/>
            </a:pPr>
            <a:r>
              <a:rPr lang="en-US"/>
              <a:t>This is particularly important for generalist primary teachers, who may not always feel confident teaching history.</a:t>
            </a:r>
          </a:p>
          <a:p>
            <a:pPr marL="171450" indent="-171450">
              <a:buFont typeface="Arial"/>
              <a:buChar char="•"/>
            </a:pPr>
            <a:r>
              <a:rPr lang="en-US"/>
              <a:t>This highlights the importance of helping teachers make informed curricular decisions, rather than relying too heavily on schemes of work mechanically.</a:t>
            </a:r>
          </a:p>
          <a:p>
            <a:pPr marL="171450" indent="-171450">
              <a:buFont typeface="Arial"/>
              <a:buChar char="•"/>
            </a:pPr>
            <a:r>
              <a:rPr lang="en-US">
                <a:latin typeface="Times New Roman"/>
                <a:cs typeface="Times New Roman"/>
              </a:rPr>
              <a:t>It positions teacher curricular judgement as increasingly important within primary history.</a:t>
            </a:r>
          </a:p>
          <a:p>
            <a:pPr marL="171450" indent="-171450">
              <a:buFont typeface="Arial"/>
              <a:buChar char="•"/>
            </a:pPr>
            <a:r>
              <a:rPr lang="en-US">
                <a:latin typeface="Times New Roman"/>
                <a:cs typeface="Times New Roman"/>
              </a:rPr>
              <a:t>Generalist primary teachers will increasingly need secure curricular knowledge and professional judgement to teach history with confidence, depth and flexibility.</a:t>
            </a:r>
          </a:p>
          <a:p>
            <a:endParaRPr lang="en-US">
              <a:cs typeface="Times New Roman"/>
            </a:endParaRPr>
          </a:p>
        </p:txBody>
      </p:sp>
      <p:sp>
        <p:nvSpPr>
          <p:cNvPr id="4" name="Slide Number Placeholder 3">
            <a:extLst>
              <a:ext uri="{FF2B5EF4-FFF2-40B4-BE49-F238E27FC236}">
                <a16:creationId xmlns:a16="http://schemas.microsoft.com/office/drawing/2014/main" id="{B08CBB0F-74C4-0D03-B405-6FFA46B6BC30}"/>
              </a:ext>
            </a:extLst>
          </p:cNvPr>
          <p:cNvSpPr>
            <a:spLocks noGrp="1"/>
          </p:cNvSpPr>
          <p:nvPr>
            <p:ph type="sldNum" sz="quarter" idx="5"/>
          </p:nvPr>
        </p:nvSpPr>
        <p:spPr/>
        <p:txBody>
          <a:bodyPr/>
          <a:lstStyle/>
          <a:p>
            <a:pPr>
              <a:defRPr/>
            </a:pPr>
            <a:fld id="{CFB9AFE8-A1FD-BA45-BEA1-5878DF3BB5FD}" type="slidenum">
              <a:rPr lang="en-GB" altLang="en-US"/>
              <a:pPr>
                <a:defRPr/>
              </a:pPr>
              <a:t>4</a:t>
            </a:fld>
            <a:endParaRPr lang="en-GB" altLang="en-US"/>
          </a:p>
        </p:txBody>
      </p:sp>
    </p:spTree>
    <p:extLst>
      <p:ext uri="{BB962C8B-B14F-4D97-AF65-F5344CB8AC3E}">
        <p14:creationId xmlns:p14="http://schemas.microsoft.com/office/powerpoint/2010/main" val="227477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Steph</a:t>
            </a:r>
            <a:endParaRPr lang="en-US">
              <a:latin typeface="Times New Roman"/>
              <a:cs typeface="Times New Roman"/>
            </a:endParaRPr>
          </a:p>
          <a:p>
            <a:pPr marL="171450" indent="-171450">
              <a:buFont typeface="Arial"/>
              <a:buChar char="•"/>
            </a:pPr>
            <a:endParaRPr lang="en-US">
              <a:latin typeface="Times New Roman"/>
              <a:cs typeface="Times New Roman"/>
            </a:endParaRPr>
          </a:p>
          <a:p>
            <a:pPr marL="171450" indent="-171450">
              <a:buFont typeface="Arial"/>
              <a:buChar char="•"/>
            </a:pPr>
            <a:r>
              <a:rPr lang="en-US">
                <a:latin typeface="Times New Roman"/>
                <a:cs typeface="Times New Roman"/>
              </a:rPr>
              <a:t>One consequence of curriculum overload can be “rushed and shallow coverage”. </a:t>
            </a:r>
          </a:p>
          <a:p>
            <a:pPr marL="171450" indent="-171450">
              <a:buFont typeface="Arial"/>
              <a:buChar char="•"/>
            </a:pPr>
            <a:r>
              <a:rPr lang="en-US"/>
              <a:t>The review highlights a need to</a:t>
            </a:r>
          </a:p>
          <a:p>
            <a:pPr marL="171450" indent="-171450">
              <a:buFont typeface="Arial"/>
              <a:buChar char="•"/>
            </a:pPr>
            <a:r>
              <a:rPr lang="en-US" i="1"/>
              <a:t>“enhance students’ knowledge of how historians study the past, and how they construct historical claims, arguments and accounts.”</a:t>
            </a:r>
            <a:endParaRPr lang="en-US"/>
          </a:p>
          <a:p>
            <a:pPr marL="171450" indent="-171450">
              <a:buFont typeface="Arial"/>
              <a:buChar char="•"/>
            </a:pPr>
            <a:r>
              <a:rPr lang="en-US">
                <a:latin typeface="Times New Roman"/>
                <a:cs typeface="Times New Roman"/>
              </a:rPr>
              <a:t>It emphasises the need to create more space within the curriculum to explore and embed disciplinary knowledge. </a:t>
            </a:r>
          </a:p>
          <a:p>
            <a:pPr marL="171450" indent="-171450">
              <a:buFont typeface="Arial"/>
              <a:buChar char="•"/>
            </a:pPr>
            <a:r>
              <a:rPr lang="en-US"/>
              <a:t>The review recommends strengthening disciplinary knowledge within history teaching.</a:t>
            </a:r>
          </a:p>
          <a:p>
            <a:pPr marL="171450" indent="-171450">
              <a:buFont typeface="Arial"/>
              <a:buChar char="•"/>
            </a:pPr>
            <a:r>
              <a:rPr lang="en-US">
                <a:latin typeface="Times New Roman"/>
                <a:cs typeface="Times New Roman"/>
              </a:rPr>
              <a:t>Crucially, this should happen without adding excessive additional content to an already overloaded curriculum.</a:t>
            </a:r>
          </a:p>
          <a:p>
            <a:pPr marL="171450" indent="-171450">
              <a:buFont typeface="Arial"/>
              <a:buChar char="•"/>
            </a:pPr>
            <a:r>
              <a:rPr lang="en-US">
                <a:latin typeface="Times New Roman"/>
                <a:cs typeface="Times New Roman"/>
              </a:rPr>
              <a:t>Generalist primary teachers will increasingly need secure disciplinary knowledge to  support deeper historical thinking.</a:t>
            </a:r>
          </a:p>
          <a:p>
            <a:pPr>
              <a:spcBef>
                <a:spcPct val="20000"/>
              </a:spcBef>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5</a:t>
            </a:fld>
            <a:endParaRPr lang="en-GB" altLang="en-US"/>
          </a:p>
        </p:txBody>
      </p:sp>
    </p:spTree>
    <p:extLst>
      <p:ext uri="{BB962C8B-B14F-4D97-AF65-F5344CB8AC3E}">
        <p14:creationId xmlns:p14="http://schemas.microsoft.com/office/powerpoint/2010/main" val="237335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Steph</a:t>
            </a:r>
            <a:endParaRPr lang="en-US">
              <a:latin typeface="Times New Roman"/>
              <a:cs typeface="Times New Roman"/>
            </a:endParaRPr>
          </a:p>
          <a:p>
            <a:pPr marL="171450" indent="-171450">
              <a:buFont typeface="Arial"/>
              <a:buChar char="•"/>
            </a:pPr>
            <a:endParaRPr lang="en-US">
              <a:latin typeface="Times New Roman"/>
              <a:cs typeface="Times New Roman"/>
            </a:endParaRPr>
          </a:p>
          <a:p>
            <a:pPr marL="171450" indent="-171450">
              <a:buFont typeface="Arial"/>
              <a:buChar char="•"/>
            </a:pPr>
            <a:r>
              <a:rPr lang="en-US">
                <a:latin typeface="Times New Roman"/>
                <a:cs typeface="Times New Roman"/>
              </a:rPr>
              <a:t>The review argues that history teaching should better reflect the inherent diversity of the past through a broader range of perspectives, experiences and sources.</a:t>
            </a:r>
            <a:endParaRPr lang="en-US"/>
          </a:p>
          <a:p>
            <a:pPr marL="171450" indent="-171450">
              <a:buFont typeface="Arial"/>
              <a:buChar char="•"/>
            </a:pPr>
            <a:endParaRPr lang="en-US">
              <a:latin typeface="Times New Roman"/>
              <a:cs typeface="Times New Roman"/>
            </a:endParaRPr>
          </a:p>
          <a:p>
            <a:pPr marL="171450" indent="-171450">
              <a:buFont typeface="Arial"/>
              <a:buChar char="•"/>
            </a:pPr>
            <a:r>
              <a:rPr lang="en-US">
                <a:latin typeface="Times New Roman"/>
                <a:cs typeface="Times New Roman"/>
              </a:rPr>
              <a:t>Importantly, this is not presented as replacing established historical content. Instead, the review suggests enriching existing curriculum content by making wider connections across different people, places and time periods.</a:t>
            </a:r>
          </a:p>
          <a:p>
            <a:pPr marL="171450" indent="-171450">
              <a:buFont typeface="Arial"/>
              <a:buChar char="•"/>
            </a:pPr>
            <a:endParaRPr lang="en-US">
              <a:latin typeface="Times New Roman"/>
              <a:cs typeface="Times New Roman"/>
            </a:endParaRPr>
          </a:p>
          <a:p>
            <a:pPr marL="171450" indent="-171450">
              <a:buFont typeface="Arial"/>
              <a:buChar char="•"/>
            </a:pPr>
            <a:r>
              <a:rPr lang="en-US">
                <a:latin typeface="Times New Roman"/>
                <a:cs typeface="Times New Roman"/>
              </a:rPr>
              <a:t>The review places particular emphasis on the analysis of diverse historical sources. This links strongly to disciplinary knowledge because pupils are encouraged to think about how historical knowledge is constructed and interpreted.</a:t>
            </a:r>
          </a:p>
          <a:p>
            <a:pPr marL="171450" indent="-171450">
              <a:buFont typeface="Arial"/>
              <a:buChar char="•"/>
            </a:pPr>
            <a:endParaRPr lang="en-US">
              <a:latin typeface="Times New Roman"/>
              <a:cs typeface="Times New Roman"/>
            </a:endParaRPr>
          </a:p>
          <a:p>
            <a:pPr marL="171450" indent="-171450">
              <a:buFont typeface="Arial"/>
              <a:buChar char="•"/>
            </a:pPr>
            <a:r>
              <a:rPr lang="en-US">
                <a:latin typeface="Times New Roman"/>
                <a:cs typeface="Times New Roman"/>
              </a:rPr>
              <a:t>There is also a specific reference to local history. The review suggests that engaging with local contexts may help pupils connect more meaningfully with history and deepen their understanding of the past.</a:t>
            </a:r>
          </a:p>
          <a:p>
            <a:endParaRPr lang="en-US">
              <a:latin typeface="Times New Roman"/>
              <a:cs typeface="Times New Roman"/>
            </a:endParaRPr>
          </a:p>
          <a:p>
            <a:r>
              <a:rPr lang="en-US">
                <a:latin typeface="Times New Roman"/>
                <a:cs typeface="Times New Roman"/>
              </a:rPr>
              <a:t>Generalist primary teachers will increasingly need confidence in:</a:t>
            </a:r>
            <a:endParaRPr lang="en-US"/>
          </a:p>
          <a:p>
            <a:pPr marL="171450" indent="-171450">
              <a:buFont typeface="Arial"/>
              <a:buChar char="•"/>
            </a:pPr>
            <a:r>
              <a:rPr lang="en-US"/>
              <a:t>using varied historical sources, </a:t>
            </a:r>
          </a:p>
          <a:p>
            <a:pPr marL="171450" indent="-171450">
              <a:buFont typeface="Arial"/>
              <a:buChar char="•"/>
            </a:pPr>
            <a:r>
              <a:rPr lang="en-US"/>
              <a:t>supporting historical interpretation, </a:t>
            </a:r>
          </a:p>
          <a:p>
            <a:pPr marL="171450" indent="-171450">
              <a:buFont typeface="Arial"/>
              <a:buChar char="•"/>
            </a:pPr>
            <a:r>
              <a:rPr lang="en-US"/>
              <a:t>and drawing meaningfully on local history within the curriculum.</a:t>
            </a:r>
          </a:p>
          <a:p>
            <a:endParaRPr lang="en-US">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6</a:t>
            </a:fld>
            <a:endParaRPr lang="en-GB" altLang="en-US"/>
          </a:p>
        </p:txBody>
      </p:sp>
    </p:spTree>
    <p:extLst>
      <p:ext uri="{BB962C8B-B14F-4D97-AF65-F5344CB8AC3E}">
        <p14:creationId xmlns:p14="http://schemas.microsoft.com/office/powerpoint/2010/main" val="3978930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b="1"/>
              <a:t>Steph</a:t>
            </a:r>
            <a:endParaRPr lang="en-US"/>
          </a:p>
          <a:p>
            <a:pPr>
              <a:buFont typeface="Arial"/>
              <a:buChar char="•"/>
            </a:pPr>
            <a:r>
              <a:rPr lang="en-US">
                <a:latin typeface="Times New Roman"/>
                <a:cs typeface="Times New Roman"/>
              </a:rPr>
              <a:t>The Curriculum and Assessment Review appears to place increasing expectations on generalist primary teachers teaching history.</a:t>
            </a:r>
            <a:endParaRPr lang="en-US" i="1">
              <a:latin typeface="Times New Roman"/>
              <a:cs typeface="Times New Roman"/>
            </a:endParaRPr>
          </a:p>
          <a:p>
            <a:pPr>
              <a:buFont typeface="Arial"/>
              <a:buChar char="•"/>
            </a:pPr>
            <a:r>
              <a:rPr lang="en-US">
                <a:latin typeface="Times New Roman"/>
                <a:cs typeface="Times New Roman"/>
              </a:rPr>
              <a:t>The review particularly </a:t>
            </a:r>
            <a:r>
              <a:rPr lang="en-US" err="1">
                <a:latin typeface="Times New Roman"/>
                <a:cs typeface="Times New Roman"/>
              </a:rPr>
              <a:t>emphasises</a:t>
            </a:r>
            <a:r>
              <a:rPr lang="en-US">
                <a:latin typeface="Times New Roman"/>
                <a:cs typeface="Times New Roman"/>
              </a:rPr>
              <a:t>: </a:t>
            </a:r>
          </a:p>
          <a:p>
            <a:pPr>
              <a:buFont typeface="Arial"/>
              <a:buChar char="•"/>
            </a:pPr>
            <a:r>
              <a:rPr lang="en-US"/>
              <a:t>secure curricular knowledge </a:t>
            </a:r>
          </a:p>
          <a:p>
            <a:pPr>
              <a:buFont typeface="Arial"/>
              <a:buChar char="•"/>
            </a:pPr>
            <a:r>
              <a:rPr lang="en-US"/>
              <a:t>strengthening disciplinary knowledge and historical thinking </a:t>
            </a:r>
          </a:p>
          <a:p>
            <a:pPr>
              <a:buFont typeface="Arial"/>
              <a:buChar char="•"/>
            </a:pPr>
            <a:r>
              <a:rPr lang="en-US">
                <a:latin typeface="Times New Roman"/>
                <a:cs typeface="Times New Roman"/>
              </a:rPr>
              <a:t>drawing meaningful links to local history</a:t>
            </a:r>
          </a:p>
          <a:p>
            <a:r>
              <a:rPr lang="en-US">
                <a:latin typeface="Times New Roman"/>
                <a:cs typeface="Times New Roman"/>
              </a:rPr>
              <a:t> </a:t>
            </a:r>
          </a:p>
          <a:p>
            <a:r>
              <a:rPr lang="en-US">
                <a:latin typeface="Times New Roman"/>
                <a:cs typeface="Times New Roman"/>
              </a:rPr>
              <a:t>Fortunately, we have already started to anticipate some of this work at York St John </a:t>
            </a:r>
          </a:p>
          <a:p>
            <a:r>
              <a:rPr lang="en-US"/>
              <a:t>Our approach involves: </a:t>
            </a:r>
            <a:endParaRPr lang="en-US">
              <a:cs typeface="Times New Roman" pitchFamily="18" charset="0"/>
            </a:endParaRPr>
          </a:p>
          <a:p>
            <a:pPr>
              <a:buFont typeface="Arial"/>
              <a:buChar char="•"/>
            </a:pPr>
            <a:r>
              <a:rPr lang="en-US">
                <a:latin typeface="Times New Roman"/>
                <a:cs typeface="Times New Roman"/>
              </a:rPr>
              <a:t>Carefully selected coverage of the National Curriculum </a:t>
            </a:r>
            <a:r>
              <a:rPr lang="en-US" err="1">
                <a:latin typeface="Times New Roman"/>
                <a:cs typeface="Times New Roman"/>
              </a:rPr>
              <a:t>Programme</a:t>
            </a:r>
            <a:r>
              <a:rPr lang="en-US">
                <a:latin typeface="Times New Roman"/>
                <a:cs typeface="Times New Roman"/>
              </a:rPr>
              <a:t> of Study. We have only 12 hours to deliver history content to student teachers, so we study fewer topics in greater depth to support secure curricular knowledge. </a:t>
            </a:r>
          </a:p>
          <a:p>
            <a:pPr>
              <a:buFont typeface="Arial"/>
              <a:buChar char="•"/>
            </a:pPr>
            <a:r>
              <a:rPr lang="en-US"/>
              <a:t>Concrete examples of substantive and disciplinary concepts coherently sequenced across sessions. </a:t>
            </a:r>
          </a:p>
          <a:p>
            <a:pPr>
              <a:buFont typeface="Arial"/>
              <a:buChar char="•"/>
            </a:pPr>
            <a:r>
              <a:rPr lang="en-US"/>
              <a:t>Using local context as the narrative vehicle to help student teachers connect more meaningfully with the past and consider how this can support engagement and historical understanding within primary classrooms. </a:t>
            </a:r>
          </a:p>
          <a:p>
            <a:pPr>
              <a:buFont typeface="Arial"/>
              <a:buChar char="•"/>
            </a:pPr>
            <a:r>
              <a:rPr lang="en-US">
                <a:latin typeface="Times New Roman"/>
                <a:cs typeface="Times New Roman"/>
              </a:rPr>
              <a:t>Consistent approaches to subject-specific pedagogy. Within ITE, student teachers require both secure subject knowledge and strong subject-specific pedagogical strategies in order to teach primary history confidently and effectively.</a:t>
            </a:r>
          </a:p>
          <a:p>
            <a:pPr marL="256540" indent="-256540">
              <a:spcBef>
                <a:spcPct val="20000"/>
              </a:spcBef>
              <a:buFont typeface="Arial"/>
              <a:buChar char="•"/>
            </a:pPr>
            <a:endParaRPr lang="en-US" i="1">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7</a:t>
            </a:fld>
            <a:endParaRPr lang="en-GB" altLang="en-US"/>
          </a:p>
        </p:txBody>
      </p:sp>
    </p:spTree>
    <p:extLst>
      <p:ext uri="{BB962C8B-B14F-4D97-AF65-F5344CB8AC3E}">
        <p14:creationId xmlns:p14="http://schemas.microsoft.com/office/powerpoint/2010/main" val="397030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Steph</a:t>
            </a:r>
            <a:endParaRPr lang="en-US"/>
          </a:p>
          <a:p>
            <a:endParaRPr lang="en-US" b="1">
              <a:latin typeface="Times New Roman"/>
              <a:cs typeface="Times New Roman"/>
            </a:endParaRPr>
          </a:p>
          <a:p>
            <a:r>
              <a:rPr lang="en-GB">
                <a:latin typeface="Times New Roman"/>
                <a:cs typeface="Times New Roman"/>
              </a:rPr>
              <a:t>One way we have tried to make disciplinary knowledge more explicit within our curriculum is through the consistent use of disciplinary concepts throughout our sessions.</a:t>
            </a:r>
            <a:endParaRPr lang="en-US">
              <a:latin typeface="Times New Roman"/>
              <a:cs typeface="Times New Roman"/>
            </a:endParaRPr>
          </a:p>
          <a:p>
            <a:endParaRPr lang="en-GB">
              <a:latin typeface="Times New Roman"/>
              <a:cs typeface="Times New Roman"/>
            </a:endParaRPr>
          </a:p>
          <a:p>
            <a:r>
              <a:rPr lang="en-GB"/>
              <a:t>We explicitly teach disciplinary concepts, with a particular focus on these five, drawing on Lomas’ work for the Historical Association.</a:t>
            </a:r>
          </a:p>
          <a:p>
            <a:r>
              <a:rPr lang="en-GB">
                <a:latin typeface="Times New Roman"/>
                <a:cs typeface="Times New Roman"/>
              </a:rPr>
              <a:t>We were also inspired by Andrew Wrenn’s workshop at last year’s Historical Association conference to use Widget symbols. These provide simple and consistent visual cues for disciplinary concepts, substantive concepts, and subject-specific pedagogies.</a:t>
            </a:r>
          </a:p>
          <a:p>
            <a:endParaRPr lang="en-GB">
              <a:latin typeface="Times New Roman"/>
              <a:cs typeface="Times New Roman"/>
            </a:endParaRPr>
          </a:p>
          <a:p>
            <a:r>
              <a:rPr lang="en-GB">
                <a:latin typeface="Times New Roman"/>
                <a:cs typeface="Times New Roman"/>
              </a:rPr>
              <a:t>The visual prompts help student teachers recognise recurring historical ideas and approaches across different historical topics and contexts . They also help reduce cognitive load while supporting conceptual connections, recall, and curriculum coherence.</a:t>
            </a:r>
          </a:p>
          <a:p>
            <a:endParaRPr lang="en-GB">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8</a:t>
            </a:fld>
            <a:endParaRPr lang="en-GB" altLang="en-US"/>
          </a:p>
        </p:txBody>
      </p:sp>
    </p:spTree>
    <p:extLst>
      <p:ext uri="{BB962C8B-B14F-4D97-AF65-F5344CB8AC3E}">
        <p14:creationId xmlns:p14="http://schemas.microsoft.com/office/powerpoint/2010/main" val="149531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a:t>Steph</a:t>
            </a:r>
            <a:endParaRPr lang="en-US"/>
          </a:p>
          <a:p>
            <a:endParaRPr lang="en-US" b="1">
              <a:latin typeface="Times New Roman"/>
              <a:cs typeface="Times New Roman"/>
            </a:endParaRPr>
          </a:p>
          <a:p>
            <a:r>
              <a:rPr lang="en-US" b="0">
                <a:latin typeface="Times New Roman"/>
                <a:cs typeface="Times New Roman"/>
              </a:rPr>
              <a:t>Here is an overview of our sessions in first year and second year</a:t>
            </a:r>
          </a:p>
          <a:p>
            <a:r>
              <a:rPr lang="en-US" b="0">
                <a:latin typeface="Times New Roman"/>
                <a:cs typeface="Times New Roman"/>
              </a:rPr>
              <a:t>While the workshops are themed by curricular topics, we ensure than disciplinary concepts </a:t>
            </a:r>
            <a:r>
              <a:rPr lang="en-US">
                <a:latin typeface="Times New Roman"/>
                <a:cs typeface="Times New Roman"/>
              </a:rPr>
              <a:t>recur across our curriculum and help provide coherence between sessions.</a:t>
            </a:r>
          </a:p>
          <a:p>
            <a:r>
              <a:rPr lang="en-US">
                <a:latin typeface="Times New Roman"/>
                <a:cs typeface="Times New Roman"/>
              </a:rPr>
              <a:t>We use the Widgets shared in the previous slide to make explicit the disciplinary concepts that we teach in each session. This both provides clarity in the moment, and is helpful for the student teachers to return to at a later date, when they are reviewing their university teaching materials and thinking about how to teach history in schools. </a:t>
            </a:r>
            <a:endParaRPr lang="en-US"/>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9</a:t>
            </a:fld>
            <a:endParaRPr lang="en-GB" altLang="en-US"/>
          </a:p>
        </p:txBody>
      </p:sp>
    </p:spTree>
    <p:extLst>
      <p:ext uri="{BB962C8B-B14F-4D97-AF65-F5344CB8AC3E}">
        <p14:creationId xmlns:p14="http://schemas.microsoft.com/office/powerpoint/2010/main" val="147972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E29FE4-D84C-63D2-ED7E-CFE951E4B847}"/>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5AA0E8C1-BD34-F6BA-077D-AFDDCE44C33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4C100D6-F04F-5DB3-A829-D0249B4E451D}"/>
              </a:ext>
            </a:extLst>
          </p:cNvPr>
          <p:cNvSpPr>
            <a:spLocks noGrp="1"/>
          </p:cNvSpPr>
          <p:nvPr>
            <p:ph type="sldNum" sz="quarter" idx="12"/>
          </p:nvPr>
        </p:nvSpPr>
        <p:spPr/>
        <p:txBody>
          <a:bodyPr/>
          <a:lstStyle>
            <a:lvl1pPr>
              <a:defRPr/>
            </a:lvl1pPr>
          </a:lstStyle>
          <a:p>
            <a:pPr>
              <a:defRPr/>
            </a:pPr>
            <a:fld id="{0B543244-BE11-184F-84B3-8B740928DE5E}" type="slidenum">
              <a:rPr lang="en-GB" altLang="en-US"/>
              <a:pPr>
                <a:defRPr/>
              </a:pPr>
              <a:t>‹#›</a:t>
            </a:fld>
            <a:endParaRPr lang="en-GB" altLang="en-US"/>
          </a:p>
        </p:txBody>
      </p:sp>
    </p:spTree>
    <p:extLst>
      <p:ext uri="{BB962C8B-B14F-4D97-AF65-F5344CB8AC3E}">
        <p14:creationId xmlns:p14="http://schemas.microsoft.com/office/powerpoint/2010/main" val="3102703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431751-240F-2C2E-6931-04A3282D174A}"/>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451799F6-B1FF-4CAE-310A-1F8189D763B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BB816A-7F16-AD7B-922C-D4A6ACE069E3}"/>
              </a:ext>
            </a:extLst>
          </p:cNvPr>
          <p:cNvSpPr>
            <a:spLocks noGrp="1"/>
          </p:cNvSpPr>
          <p:nvPr>
            <p:ph type="sldNum" sz="quarter" idx="12"/>
          </p:nvPr>
        </p:nvSpPr>
        <p:spPr/>
        <p:txBody>
          <a:bodyPr/>
          <a:lstStyle>
            <a:lvl1pPr>
              <a:defRPr/>
            </a:lvl1pPr>
          </a:lstStyle>
          <a:p>
            <a:pPr>
              <a:defRPr/>
            </a:pPr>
            <a:fld id="{8743700C-6D79-7A4A-8F91-9FEE39A80885}" type="slidenum">
              <a:rPr lang="en-GB" altLang="en-US"/>
              <a:pPr>
                <a:defRPr/>
              </a:pPr>
              <a:t>‹#›</a:t>
            </a:fld>
            <a:endParaRPr lang="en-GB" altLang="en-US"/>
          </a:p>
        </p:txBody>
      </p:sp>
    </p:spTree>
    <p:extLst>
      <p:ext uri="{BB962C8B-B14F-4D97-AF65-F5344CB8AC3E}">
        <p14:creationId xmlns:p14="http://schemas.microsoft.com/office/powerpoint/2010/main" val="175901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02172F-2F13-C1D9-3701-7447F6C5A193}"/>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5D341E70-A3EB-42D3-6D0D-CC8393ACDAA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F6C9A0E-F24A-4546-C14A-6696CC9D2C0F}"/>
              </a:ext>
            </a:extLst>
          </p:cNvPr>
          <p:cNvSpPr>
            <a:spLocks noGrp="1"/>
          </p:cNvSpPr>
          <p:nvPr>
            <p:ph type="sldNum" sz="quarter" idx="12"/>
          </p:nvPr>
        </p:nvSpPr>
        <p:spPr/>
        <p:txBody>
          <a:bodyPr/>
          <a:lstStyle>
            <a:lvl1pPr>
              <a:defRPr/>
            </a:lvl1pPr>
          </a:lstStyle>
          <a:p>
            <a:pPr>
              <a:defRPr/>
            </a:pPr>
            <a:fld id="{C2FEF7D2-207C-C044-AD22-17E43E5CFA96}" type="slidenum">
              <a:rPr lang="en-GB" altLang="en-US"/>
              <a:pPr>
                <a:defRPr/>
              </a:pPr>
              <a:t>‹#›</a:t>
            </a:fld>
            <a:endParaRPr lang="en-GB" altLang="en-US"/>
          </a:p>
        </p:txBody>
      </p:sp>
    </p:spTree>
    <p:extLst>
      <p:ext uri="{BB962C8B-B14F-4D97-AF65-F5344CB8AC3E}">
        <p14:creationId xmlns:p14="http://schemas.microsoft.com/office/powerpoint/2010/main" val="3171556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458975" y="446400"/>
            <a:ext cx="3951000" cy="8136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458975" y="1438150"/>
            <a:ext cx="3951000" cy="2981100"/>
          </a:xfrm>
          <a:prstGeom prst="rect">
            <a:avLst/>
          </a:prstGeom>
        </p:spPr>
        <p:txBody>
          <a:bodyPr spcFirstLastPara="1" wrap="square" lIns="0" tIns="0" rIns="0" bIns="0" anchor="t" anchorCtr="0">
            <a:noAutofit/>
          </a:bodyPr>
          <a:lstStyle>
            <a:lvl1pPr marL="228611" lvl="0" indent="-215911">
              <a:spcBef>
                <a:spcPts val="0"/>
              </a:spcBef>
              <a:spcAft>
                <a:spcPts val="0"/>
              </a:spcAft>
              <a:buSzPts val="3200"/>
              <a:buChar char="●"/>
              <a:defRPr/>
            </a:lvl1pPr>
            <a:lvl2pPr marL="457223" lvl="1" indent="-215911">
              <a:spcBef>
                <a:spcPts val="1000"/>
              </a:spcBef>
              <a:spcAft>
                <a:spcPts val="0"/>
              </a:spcAft>
              <a:buSzPts val="3200"/>
              <a:buChar char="–"/>
              <a:defRPr/>
            </a:lvl2pPr>
            <a:lvl3pPr marL="685835" lvl="2" indent="-203210">
              <a:spcBef>
                <a:spcPts val="1000"/>
              </a:spcBef>
              <a:spcAft>
                <a:spcPts val="0"/>
              </a:spcAft>
              <a:buSzPts val="2800"/>
              <a:buChar char="–"/>
              <a:defRPr/>
            </a:lvl3pPr>
            <a:lvl4pPr marL="914446" lvl="3" indent="-203210">
              <a:spcBef>
                <a:spcPts val="800"/>
              </a:spcBef>
              <a:spcAft>
                <a:spcPts val="0"/>
              </a:spcAft>
              <a:buSzPts val="2800"/>
              <a:buChar char="–"/>
              <a:defRPr/>
            </a:lvl4pPr>
            <a:lvl5pPr marL="1143057" lvl="4" indent="-203210">
              <a:spcBef>
                <a:spcPts val="800"/>
              </a:spcBef>
              <a:spcAft>
                <a:spcPts val="0"/>
              </a:spcAft>
              <a:buSzPts val="2800"/>
              <a:buChar char="–"/>
              <a:defRPr/>
            </a:lvl5pPr>
            <a:lvl6pPr marL="1371668" lvl="5" indent="-203210">
              <a:spcBef>
                <a:spcPts val="600"/>
              </a:spcBef>
              <a:spcAft>
                <a:spcPts val="0"/>
              </a:spcAft>
              <a:buSzPts val="2800"/>
              <a:buChar char="–"/>
              <a:defRPr/>
            </a:lvl6pPr>
            <a:lvl7pPr marL="1600280" lvl="6" indent="-203210">
              <a:spcBef>
                <a:spcPts val="600"/>
              </a:spcBef>
              <a:spcAft>
                <a:spcPts val="0"/>
              </a:spcAft>
              <a:buSzPts val="2800"/>
              <a:buChar char="–"/>
              <a:defRPr/>
            </a:lvl7pPr>
            <a:lvl8pPr marL="1828892" lvl="7" indent="-203210">
              <a:spcBef>
                <a:spcPts val="400"/>
              </a:spcBef>
              <a:spcAft>
                <a:spcPts val="0"/>
              </a:spcAft>
              <a:buSzPts val="2800"/>
              <a:buChar char="–"/>
              <a:defRPr/>
            </a:lvl8pPr>
            <a:lvl9pPr marL="2057503" lvl="8" indent="-203210">
              <a:spcBef>
                <a:spcPts val="400"/>
              </a:spcBef>
              <a:spcAft>
                <a:spcPts val="200"/>
              </a:spcAft>
              <a:buSzPts val="2800"/>
              <a:buChar char="–"/>
              <a:defRPr/>
            </a:lvl9pPr>
          </a:lstStyle>
          <a:p>
            <a:endParaRPr/>
          </a:p>
        </p:txBody>
      </p:sp>
      <p:sp>
        <p:nvSpPr>
          <p:cNvPr id="66" name="Google Shape;66;p10"/>
          <p:cNvSpPr txBox="1">
            <a:spLocks noGrp="1"/>
          </p:cNvSpPr>
          <p:nvPr>
            <p:ph type="sldNum" idx="12"/>
          </p:nvPr>
        </p:nvSpPr>
        <p:spPr>
          <a:xfrm>
            <a:off x="458971" y="4793325"/>
            <a:ext cx="720000" cy="18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32016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38651E-AC3E-7C31-790D-1E13F16F155A}"/>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3C446E4B-9EDF-63D2-E8F8-CDDDB940EBC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FB651AC-E4AD-E010-BD17-ECA99C679187}"/>
              </a:ext>
            </a:extLst>
          </p:cNvPr>
          <p:cNvSpPr>
            <a:spLocks noGrp="1"/>
          </p:cNvSpPr>
          <p:nvPr>
            <p:ph type="sldNum" sz="quarter" idx="12"/>
          </p:nvPr>
        </p:nvSpPr>
        <p:spPr/>
        <p:txBody>
          <a:bodyPr/>
          <a:lstStyle>
            <a:lvl1pPr>
              <a:defRPr/>
            </a:lvl1pPr>
          </a:lstStyle>
          <a:p>
            <a:pPr>
              <a:defRPr/>
            </a:pPr>
            <a:fld id="{83AEB38E-EC52-3141-8ED4-F00B14494642}" type="slidenum">
              <a:rPr lang="en-GB" altLang="en-US"/>
              <a:pPr>
                <a:defRPr/>
              </a:pPr>
              <a:t>‹#›</a:t>
            </a:fld>
            <a:endParaRPr lang="en-GB" altLang="en-US"/>
          </a:p>
        </p:txBody>
      </p:sp>
    </p:spTree>
    <p:extLst>
      <p:ext uri="{BB962C8B-B14F-4D97-AF65-F5344CB8AC3E}">
        <p14:creationId xmlns:p14="http://schemas.microsoft.com/office/powerpoint/2010/main" val="149094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D7A12B-D3DC-62FC-DDE2-F7E944E8C793}"/>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0CE08042-47BA-2589-53E5-75C1CC06927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560C2E6-2639-B254-2567-7603477A3B0D}"/>
              </a:ext>
            </a:extLst>
          </p:cNvPr>
          <p:cNvSpPr>
            <a:spLocks noGrp="1"/>
          </p:cNvSpPr>
          <p:nvPr>
            <p:ph type="sldNum" sz="quarter" idx="12"/>
          </p:nvPr>
        </p:nvSpPr>
        <p:spPr/>
        <p:txBody>
          <a:bodyPr/>
          <a:lstStyle>
            <a:lvl1pPr>
              <a:defRPr/>
            </a:lvl1pPr>
          </a:lstStyle>
          <a:p>
            <a:pPr>
              <a:defRPr/>
            </a:pPr>
            <a:fld id="{67421CD8-B3AC-8940-9234-FAC05FC18454}" type="slidenum">
              <a:rPr lang="en-GB" altLang="en-US"/>
              <a:pPr>
                <a:defRPr/>
              </a:pPr>
              <a:t>‹#›</a:t>
            </a:fld>
            <a:endParaRPr lang="en-GB" altLang="en-US"/>
          </a:p>
        </p:txBody>
      </p:sp>
    </p:spTree>
    <p:extLst>
      <p:ext uri="{BB962C8B-B14F-4D97-AF65-F5344CB8AC3E}">
        <p14:creationId xmlns:p14="http://schemas.microsoft.com/office/powerpoint/2010/main" val="1367546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4CC11FC-7991-F3F4-3C2A-8F34F33FC2A7}"/>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2F0C96C1-5737-2F8E-A84C-05E28A5AA31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642664A-C1C5-1D10-9556-0150A4682070}"/>
              </a:ext>
            </a:extLst>
          </p:cNvPr>
          <p:cNvSpPr>
            <a:spLocks noGrp="1"/>
          </p:cNvSpPr>
          <p:nvPr>
            <p:ph type="sldNum" sz="quarter" idx="12"/>
          </p:nvPr>
        </p:nvSpPr>
        <p:spPr/>
        <p:txBody>
          <a:bodyPr/>
          <a:lstStyle>
            <a:lvl1pPr>
              <a:defRPr/>
            </a:lvl1pPr>
          </a:lstStyle>
          <a:p>
            <a:pPr>
              <a:defRPr/>
            </a:pPr>
            <a:fld id="{50E84E5E-18DB-BF48-9167-517A9B32054F}" type="slidenum">
              <a:rPr lang="en-GB" altLang="en-US"/>
              <a:pPr>
                <a:defRPr/>
              </a:pPr>
              <a:t>‹#›</a:t>
            </a:fld>
            <a:endParaRPr lang="en-GB" altLang="en-US"/>
          </a:p>
        </p:txBody>
      </p:sp>
    </p:spTree>
    <p:extLst>
      <p:ext uri="{BB962C8B-B14F-4D97-AF65-F5344CB8AC3E}">
        <p14:creationId xmlns:p14="http://schemas.microsoft.com/office/powerpoint/2010/main" val="58323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613B221-F16B-E1A9-5035-1730BB731B4E}"/>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C0F63D29-77FF-D2E1-E6E0-9D5819559944}"/>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BCA6C87C-6A33-FACA-C77C-286E1DFE6E91}"/>
              </a:ext>
            </a:extLst>
          </p:cNvPr>
          <p:cNvSpPr>
            <a:spLocks noGrp="1"/>
          </p:cNvSpPr>
          <p:nvPr>
            <p:ph type="sldNum" sz="quarter" idx="12"/>
          </p:nvPr>
        </p:nvSpPr>
        <p:spPr/>
        <p:txBody>
          <a:bodyPr/>
          <a:lstStyle>
            <a:lvl1pPr>
              <a:defRPr/>
            </a:lvl1pPr>
          </a:lstStyle>
          <a:p>
            <a:pPr>
              <a:defRPr/>
            </a:pPr>
            <a:fld id="{9A37BE05-2AAD-BD41-8BFF-C3AE5B4DC231}" type="slidenum">
              <a:rPr lang="en-GB" altLang="en-US"/>
              <a:pPr>
                <a:defRPr/>
              </a:pPr>
              <a:t>‹#›</a:t>
            </a:fld>
            <a:endParaRPr lang="en-GB" altLang="en-US"/>
          </a:p>
        </p:txBody>
      </p:sp>
    </p:spTree>
    <p:extLst>
      <p:ext uri="{BB962C8B-B14F-4D97-AF65-F5344CB8AC3E}">
        <p14:creationId xmlns:p14="http://schemas.microsoft.com/office/powerpoint/2010/main" val="227711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96B5EE7-3325-BD51-4AD9-45DF12A6983D}"/>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806CE39E-C1BB-53D8-BC9C-5A46520267A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4202EAE-61EE-738B-4A79-4F7CC527F62C}"/>
              </a:ext>
            </a:extLst>
          </p:cNvPr>
          <p:cNvSpPr>
            <a:spLocks noGrp="1"/>
          </p:cNvSpPr>
          <p:nvPr>
            <p:ph type="sldNum" sz="quarter" idx="12"/>
          </p:nvPr>
        </p:nvSpPr>
        <p:spPr/>
        <p:txBody>
          <a:bodyPr/>
          <a:lstStyle>
            <a:lvl1pPr>
              <a:defRPr/>
            </a:lvl1pPr>
          </a:lstStyle>
          <a:p>
            <a:pPr>
              <a:defRPr/>
            </a:pPr>
            <a:fld id="{98231FF8-61E4-5D41-86AB-8AB0369EEC47}" type="slidenum">
              <a:rPr lang="en-GB" altLang="en-US"/>
              <a:pPr>
                <a:defRPr/>
              </a:pPr>
              <a:t>‹#›</a:t>
            </a:fld>
            <a:endParaRPr lang="en-GB" altLang="en-US"/>
          </a:p>
        </p:txBody>
      </p:sp>
    </p:spTree>
    <p:extLst>
      <p:ext uri="{BB962C8B-B14F-4D97-AF65-F5344CB8AC3E}">
        <p14:creationId xmlns:p14="http://schemas.microsoft.com/office/powerpoint/2010/main" val="2896755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BF587E-4A75-0475-FEE7-43A876717BEC}"/>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AEB692E1-9B0D-F42A-A259-95E1428565B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71F84497-1D5F-2D3F-0286-1A000168D864}"/>
              </a:ext>
            </a:extLst>
          </p:cNvPr>
          <p:cNvSpPr>
            <a:spLocks noGrp="1"/>
          </p:cNvSpPr>
          <p:nvPr>
            <p:ph type="sldNum" sz="quarter" idx="12"/>
          </p:nvPr>
        </p:nvSpPr>
        <p:spPr/>
        <p:txBody>
          <a:bodyPr/>
          <a:lstStyle>
            <a:lvl1pPr>
              <a:defRPr/>
            </a:lvl1pPr>
          </a:lstStyle>
          <a:p>
            <a:pPr>
              <a:defRPr/>
            </a:pPr>
            <a:fld id="{7AE779D8-4380-0445-9BCE-DCF09D99A98D}" type="slidenum">
              <a:rPr lang="en-GB" altLang="en-US"/>
              <a:pPr>
                <a:defRPr/>
              </a:pPr>
              <a:t>‹#›</a:t>
            </a:fld>
            <a:endParaRPr lang="en-GB" altLang="en-US"/>
          </a:p>
        </p:txBody>
      </p:sp>
    </p:spTree>
    <p:extLst>
      <p:ext uri="{BB962C8B-B14F-4D97-AF65-F5344CB8AC3E}">
        <p14:creationId xmlns:p14="http://schemas.microsoft.com/office/powerpoint/2010/main" val="51475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5E802A4A-497B-4157-7824-8EEF290ECB2E}"/>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AD80B019-E03C-1159-997F-555A201F8DE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7474F3B-DEC8-202C-A663-126203F189CA}"/>
              </a:ext>
            </a:extLst>
          </p:cNvPr>
          <p:cNvSpPr>
            <a:spLocks noGrp="1"/>
          </p:cNvSpPr>
          <p:nvPr>
            <p:ph type="sldNum" sz="quarter" idx="12"/>
          </p:nvPr>
        </p:nvSpPr>
        <p:spPr/>
        <p:txBody>
          <a:bodyPr/>
          <a:lstStyle>
            <a:lvl1pPr>
              <a:defRPr/>
            </a:lvl1pPr>
          </a:lstStyle>
          <a:p>
            <a:pPr>
              <a:defRPr/>
            </a:pPr>
            <a:fld id="{C7CB9030-1CEC-3847-ABFA-4FB749FD7E83}" type="slidenum">
              <a:rPr lang="en-GB" altLang="en-US"/>
              <a:pPr>
                <a:defRPr/>
              </a:pPr>
              <a:t>‹#›</a:t>
            </a:fld>
            <a:endParaRPr lang="en-GB" altLang="en-US"/>
          </a:p>
        </p:txBody>
      </p:sp>
    </p:spTree>
    <p:extLst>
      <p:ext uri="{BB962C8B-B14F-4D97-AF65-F5344CB8AC3E}">
        <p14:creationId xmlns:p14="http://schemas.microsoft.com/office/powerpoint/2010/main" val="2495775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GB"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5E05E553-1630-1FEC-3AFE-CAEBC5805A19}"/>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AD6DFA76-779C-14E8-F90E-1BFC5B4A867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0AC0B95-A0DB-90F7-3966-B6A484FC635A}"/>
              </a:ext>
            </a:extLst>
          </p:cNvPr>
          <p:cNvSpPr>
            <a:spLocks noGrp="1"/>
          </p:cNvSpPr>
          <p:nvPr>
            <p:ph type="sldNum" sz="quarter" idx="12"/>
          </p:nvPr>
        </p:nvSpPr>
        <p:spPr/>
        <p:txBody>
          <a:bodyPr/>
          <a:lstStyle>
            <a:lvl1pPr>
              <a:defRPr/>
            </a:lvl1pPr>
          </a:lstStyle>
          <a:p>
            <a:pPr>
              <a:defRPr/>
            </a:pPr>
            <a:fld id="{A2DD2C1E-CEB2-2748-B15A-19FAB8C966C2}" type="slidenum">
              <a:rPr lang="en-GB" altLang="en-US"/>
              <a:pPr>
                <a:defRPr/>
              </a:pPr>
              <a:t>‹#›</a:t>
            </a:fld>
            <a:endParaRPr lang="en-GB" altLang="en-US"/>
          </a:p>
        </p:txBody>
      </p:sp>
    </p:spTree>
    <p:extLst>
      <p:ext uri="{BB962C8B-B14F-4D97-AF65-F5344CB8AC3E}">
        <p14:creationId xmlns:p14="http://schemas.microsoft.com/office/powerpoint/2010/main" val="18394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E722647-557A-F15D-8020-28681D5B2298}"/>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DC4CD96-79A5-477F-31F1-5DCD73B8B93B}"/>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5F1A938-F6DD-1088-DF01-56CCFA334921}"/>
              </a:ext>
            </a:extLst>
          </p:cNvPr>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860E56E0-241E-53E9-F5D0-FD87D04D50A1}"/>
              </a:ext>
            </a:extLst>
          </p:cNvPr>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31C41C30-80E0-1D9C-98BB-CA1BC64BBB6C}"/>
              </a:ext>
            </a:extLst>
          </p:cNvPr>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5A5DF26E-2B78-894C-97DA-91D0EC4B8B1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hyperlink" Target="https://pixabay.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http://www.starcarr.com/schools-background.html"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forms.office.com/e/pwNfVZS5cW"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uk/government/publications/curriculum-and-assessment-review-final-report?utm_source=chatgpt.co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gov.uk/government/publications/research-review-series-history/research-review-series-history?utm_source=chatgpt.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rowntreesociety.org.uk/joseph-rowntree-centenary/joseph-rowntree-stamp/"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yorkshiremuseum.org.uk/collections/collections-highlights/star-carr-frontlets/" TargetMode="External"/><Relationship Id="rId5" Type="http://schemas.openxmlformats.org/officeDocument/2006/relationships/hyperlink" Target="https://www.yorkmuseumstrust.org.uk/blog/celebrating-ivory-bangle-lady/" TargetMode="External"/><Relationship Id="rId4" Type="http://schemas.openxmlformats.org/officeDocument/2006/relationships/hyperlink" Target="https://yorkminster.org/discover/timelin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yorkpress.co.uk/news/14389640.52-fantastic-old-photos-of-gillygate-lord-mayors-walk/" TargetMode="External"/><Relationship Id="rId3" Type="http://schemas.openxmlformats.org/officeDocument/2006/relationships/hyperlink" Target="https://www.britishmuseum.org/collection/object/C_1915-0507-772" TargetMode="External"/><Relationship Id="rId7" Type="http://schemas.openxmlformats.org/officeDocument/2006/relationships/hyperlink" Target="https://www.yorkmuseumstrust.org.uk/blog/celebrating-ivory-bangle-lady/"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rowntreesociety.org.uk/explore-rowntree-history/rowntree-a-z/haxby-road-factory/" TargetMode="External"/><Relationship Id="rId5" Type="http://schemas.openxmlformats.org/officeDocument/2006/relationships/hyperlink" Target="https://roman12345.weebly.com/roman-trade-routes.html" TargetMode="External"/><Relationship Id="rId4" Type="http://schemas.openxmlformats.org/officeDocument/2006/relationships/hyperlink" Target="https://www.nestle.co.uk/en-gb/aboutus/history/blog/kitkat-turns-80"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starcarr.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pixabay.com/"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F58B-E3C5-5538-CDEA-20CFBEBC5271}"/>
              </a:ext>
            </a:extLst>
          </p:cNvPr>
          <p:cNvSpPr>
            <a:spLocks noGrp="1"/>
          </p:cNvSpPr>
          <p:nvPr>
            <p:ph type="ctrTitle"/>
          </p:nvPr>
        </p:nvSpPr>
        <p:spPr/>
        <p:txBody>
          <a:bodyPr/>
          <a:lstStyle/>
          <a:p>
            <a:r>
              <a:rPr lang="en-GB" b="1">
                <a:solidFill>
                  <a:srgbClr val="002060"/>
                </a:solidFill>
                <a:ea typeface="Calibri"/>
                <a:cs typeface="Calibri"/>
              </a:rPr>
              <a:t>Building Historical Thinking</a:t>
            </a:r>
          </a:p>
        </p:txBody>
      </p:sp>
      <p:sp>
        <p:nvSpPr>
          <p:cNvPr id="3" name="Subtitle 2">
            <a:extLst>
              <a:ext uri="{FF2B5EF4-FFF2-40B4-BE49-F238E27FC236}">
                <a16:creationId xmlns:a16="http://schemas.microsoft.com/office/drawing/2014/main" id="{471DC01A-D6B0-3EAB-098F-C659663464E5}"/>
              </a:ext>
            </a:extLst>
          </p:cNvPr>
          <p:cNvSpPr>
            <a:spLocks noGrp="1"/>
          </p:cNvSpPr>
          <p:nvPr>
            <p:ph type="subTitle" idx="1"/>
          </p:nvPr>
        </p:nvSpPr>
        <p:spPr>
          <a:xfrm>
            <a:off x="1371600" y="2700340"/>
            <a:ext cx="6400800" cy="1314450"/>
          </a:xfrm>
        </p:spPr>
        <p:txBody>
          <a:bodyPr/>
          <a:lstStyle/>
          <a:p>
            <a:r>
              <a:rPr lang="en-GB"/>
              <a:t>Stephanie Jach &amp; Dr Jennifer Huntsley</a:t>
            </a:r>
          </a:p>
          <a:p>
            <a:r>
              <a:rPr lang="en-GB"/>
              <a:t>York St John University</a:t>
            </a:r>
          </a:p>
        </p:txBody>
      </p:sp>
    </p:spTree>
    <p:extLst>
      <p:ext uri="{BB962C8B-B14F-4D97-AF65-F5344CB8AC3E}">
        <p14:creationId xmlns:p14="http://schemas.microsoft.com/office/powerpoint/2010/main" val="2508322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02401-4F15-4043-BDBC-2323ECF10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3C722-8C83-D995-ADB6-7C91868AEE0D}"/>
              </a:ext>
            </a:extLst>
          </p:cNvPr>
          <p:cNvSpPr>
            <a:spLocks noGrp="1"/>
          </p:cNvSpPr>
          <p:nvPr>
            <p:ph type="title"/>
          </p:nvPr>
        </p:nvSpPr>
        <p:spPr>
          <a:xfrm>
            <a:off x="457200" y="463887"/>
            <a:ext cx="8229600" cy="857250"/>
          </a:xfrm>
        </p:spPr>
        <p:txBody>
          <a:bodyPr/>
          <a:lstStyle/>
          <a:p>
            <a:pPr algn="l"/>
            <a:r>
              <a:rPr lang="en-GB" b="1">
                <a:solidFill>
                  <a:srgbClr val="002060"/>
                </a:solidFill>
              </a:rPr>
              <a:t>🧩Substantive Concepts </a:t>
            </a:r>
            <a:endParaRPr lang="en-US" b="1">
              <a:solidFill>
                <a:srgbClr val="002060"/>
              </a:solidFill>
              <a:ea typeface="Calibri"/>
              <a:cs typeface="Calibri"/>
            </a:endParaRPr>
          </a:p>
        </p:txBody>
      </p:sp>
      <p:sp>
        <p:nvSpPr>
          <p:cNvPr id="6" name="Content Placeholder 5">
            <a:extLst>
              <a:ext uri="{FF2B5EF4-FFF2-40B4-BE49-F238E27FC236}">
                <a16:creationId xmlns:a16="http://schemas.microsoft.com/office/drawing/2014/main" id="{3D57E250-ABF1-A07D-4C48-A5E2B2D1B4B9}"/>
              </a:ext>
            </a:extLst>
          </p:cNvPr>
          <p:cNvSpPr>
            <a:spLocks noGrp="1"/>
          </p:cNvSpPr>
          <p:nvPr>
            <p:ph sz="half" idx="1"/>
          </p:nvPr>
        </p:nvSpPr>
        <p:spPr>
          <a:xfrm>
            <a:off x="935507" y="1127990"/>
            <a:ext cx="3494979" cy="2886968"/>
          </a:xfrm>
        </p:spPr>
        <p:txBody>
          <a:bodyPr/>
          <a:lstStyle/>
          <a:p>
            <a:pPr marL="0" indent="0">
              <a:buNone/>
            </a:pPr>
            <a:endParaRPr lang="en-US" sz="2400" b="1">
              <a:ea typeface="Calibri"/>
              <a:cs typeface="Calibri"/>
            </a:endParaRPr>
          </a:p>
          <a:p>
            <a:pPr marL="0" indent="0">
              <a:buNone/>
            </a:pPr>
            <a:r>
              <a:rPr lang="en-GB" sz="2400" b="1">
                <a:solidFill>
                  <a:srgbClr val="002060"/>
                </a:solidFill>
              </a:rPr>
              <a:t>🙏</a:t>
            </a:r>
            <a:r>
              <a:rPr lang="en-GB" sz="2400">
                <a:solidFill>
                  <a:srgbClr val="002060"/>
                </a:solidFill>
              </a:rPr>
              <a:t>Religion </a:t>
            </a:r>
            <a:endParaRPr lang="en-GB" sz="2400">
              <a:solidFill>
                <a:srgbClr val="002060"/>
              </a:solidFill>
              <a:ea typeface="Calibri"/>
              <a:cs typeface="Calibri"/>
            </a:endParaRPr>
          </a:p>
          <a:p>
            <a:pPr marL="0" indent="0">
              <a:buNone/>
            </a:pPr>
            <a:r>
              <a:rPr lang="en-GB" sz="2400">
                <a:solidFill>
                  <a:srgbClr val="002060"/>
                </a:solidFill>
                <a:ea typeface="Calibri"/>
                <a:cs typeface="Calibri"/>
              </a:rPr>
              <a:t>🤝Trade</a:t>
            </a:r>
            <a:r>
              <a:rPr lang="en-US" sz="2400">
                <a:solidFill>
                  <a:srgbClr val="002060"/>
                </a:solidFill>
                <a:ea typeface="Calibri"/>
                <a:cs typeface="Calibri"/>
              </a:rPr>
              <a:t> </a:t>
            </a:r>
          </a:p>
          <a:p>
            <a:pPr marL="0" indent="0">
              <a:buNone/>
            </a:pPr>
            <a:r>
              <a:rPr lang="en-GB" sz="2400">
                <a:solidFill>
                  <a:srgbClr val="002060"/>
                </a:solidFill>
                <a:ea typeface="Calibri"/>
                <a:cs typeface="Calibri"/>
              </a:rPr>
              <a:t>🏡Settlement</a:t>
            </a:r>
            <a:r>
              <a:rPr lang="en-GB" sz="2400" b="1">
                <a:solidFill>
                  <a:srgbClr val="002060"/>
                </a:solidFill>
                <a:ea typeface="Calibri"/>
                <a:cs typeface="Calibri"/>
              </a:rPr>
              <a:t> </a:t>
            </a:r>
            <a:r>
              <a:rPr lang="en-US" sz="2400" b="1">
                <a:solidFill>
                  <a:srgbClr val="002060"/>
                </a:solidFill>
                <a:ea typeface="Calibri"/>
                <a:cs typeface="Calibri"/>
              </a:rPr>
              <a:t> </a:t>
            </a:r>
            <a:endParaRPr lang="en-US" sz="2400">
              <a:solidFill>
                <a:srgbClr val="002060"/>
              </a:solidFill>
              <a:ea typeface="Calibri"/>
              <a:cs typeface="Calibri"/>
            </a:endParaRPr>
          </a:p>
          <a:p>
            <a:pPr marL="0" indent="0">
              <a:buNone/>
            </a:pPr>
            <a:endParaRPr lang="en-US" sz="2400">
              <a:ea typeface="Calibri"/>
              <a:cs typeface="Calibri"/>
            </a:endParaRPr>
          </a:p>
          <a:p>
            <a:pPr marL="0" indent="0">
              <a:buNone/>
            </a:pPr>
            <a:endParaRPr lang="en-US" sz="2400" b="1">
              <a:ea typeface="Calibri"/>
              <a:cs typeface="Calibri"/>
            </a:endParaRPr>
          </a:p>
        </p:txBody>
      </p:sp>
    </p:spTree>
    <p:extLst>
      <p:ext uri="{BB962C8B-B14F-4D97-AF65-F5344CB8AC3E}">
        <p14:creationId xmlns:p14="http://schemas.microsoft.com/office/powerpoint/2010/main" val="928634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2EA01-63B1-2A14-C928-8BCE99571A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AFE01-9DC6-93CF-5530-84EAAFC3B2B6}"/>
              </a:ext>
            </a:extLst>
          </p:cNvPr>
          <p:cNvSpPr>
            <a:spLocks noGrp="1"/>
          </p:cNvSpPr>
          <p:nvPr>
            <p:ph type="title"/>
          </p:nvPr>
        </p:nvSpPr>
        <p:spPr>
          <a:xfrm>
            <a:off x="329364" y="273657"/>
            <a:ext cx="8229600" cy="857250"/>
          </a:xfrm>
        </p:spPr>
        <p:txBody>
          <a:bodyPr/>
          <a:lstStyle/>
          <a:p>
            <a:r>
              <a:rPr lang="en-GB">
                <a:solidFill>
                  <a:srgbClr val="000000"/>
                </a:solidFill>
                <a:ea typeface="Calibri"/>
                <a:cs typeface="Calibri"/>
              </a:rPr>
              <a:t>🧩</a:t>
            </a:r>
            <a:r>
              <a:rPr lang="en-US" sz="2800" b="1">
                <a:solidFill>
                  <a:srgbClr val="002060"/>
                </a:solidFill>
                <a:ea typeface="Calibri"/>
                <a:cs typeface="Calibri"/>
              </a:rPr>
              <a:t>Substantive Concepts</a:t>
            </a:r>
            <a:br>
              <a:rPr lang="en-US" sz="2800" b="1">
                <a:ea typeface="Calibri"/>
                <a:cs typeface="Calibri"/>
              </a:rPr>
            </a:br>
            <a:br>
              <a:rPr lang="en-GB" sz="2800" b="1">
                <a:ea typeface="Calibri"/>
                <a:cs typeface="Calibri"/>
              </a:rPr>
            </a:br>
            <a:r>
              <a:rPr lang="en-GB" sz="2400" b="1">
                <a:solidFill>
                  <a:srgbClr val="002060"/>
                </a:solidFill>
                <a:ea typeface="Calibri"/>
                <a:cs typeface="Calibri"/>
              </a:rPr>
              <a:t>🙏Religion</a:t>
            </a:r>
            <a:r>
              <a:rPr lang="en-US" sz="2800" b="1">
                <a:solidFill>
                  <a:srgbClr val="002060"/>
                </a:solidFill>
                <a:ea typeface="Calibri"/>
                <a:cs typeface="Calibri"/>
              </a:rPr>
              <a:t> </a:t>
            </a:r>
            <a:endParaRPr lang="en-GB" sz="2800">
              <a:solidFill>
                <a:srgbClr val="002060"/>
              </a:solidFill>
              <a:ea typeface="Calibri"/>
              <a:cs typeface="Calibri"/>
            </a:endParaRPr>
          </a:p>
        </p:txBody>
      </p:sp>
      <p:pic>
        <p:nvPicPr>
          <p:cNvPr id="10" name="Content Placeholder 9" descr="A person with a white beard and glasses&#10;&#10;AI-generated content may be incorrect.">
            <a:extLst>
              <a:ext uri="{FF2B5EF4-FFF2-40B4-BE49-F238E27FC236}">
                <a16:creationId xmlns:a16="http://schemas.microsoft.com/office/drawing/2014/main" id="{D97F71A5-57A5-DE37-60B4-FEB61077727E}"/>
              </a:ext>
            </a:extLst>
          </p:cNvPr>
          <p:cNvPicPr>
            <a:picLocks noGrp="1" noChangeAspect="1"/>
          </p:cNvPicPr>
          <p:nvPr>
            <p:ph sz="half" idx="2"/>
          </p:nvPr>
        </p:nvPicPr>
        <p:blipFill>
          <a:blip r:embed="rId3"/>
          <a:stretch>
            <a:fillRect/>
          </a:stretch>
        </p:blipFill>
        <p:spPr bwMode="auto">
          <a:xfrm>
            <a:off x="2508761" y="1528441"/>
            <a:ext cx="1691217" cy="235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skull and other objects&#10;&#10;AI-generated content may be incorrect.">
            <a:extLst>
              <a:ext uri="{FF2B5EF4-FFF2-40B4-BE49-F238E27FC236}">
                <a16:creationId xmlns:a16="http://schemas.microsoft.com/office/drawing/2014/main" id="{DDFFFC49-F859-B437-BC95-050235EA2073}"/>
              </a:ext>
            </a:extLst>
          </p:cNvPr>
          <p:cNvPicPr>
            <a:picLocks noChangeAspect="1"/>
          </p:cNvPicPr>
          <p:nvPr/>
        </p:nvPicPr>
        <p:blipFill>
          <a:blip r:embed="rId4"/>
          <a:stretch>
            <a:fillRect/>
          </a:stretch>
        </p:blipFill>
        <p:spPr>
          <a:xfrm>
            <a:off x="6384607" y="534669"/>
            <a:ext cx="2588079" cy="1744524"/>
          </a:xfrm>
          <a:prstGeom prst="rect">
            <a:avLst/>
          </a:prstGeom>
        </p:spPr>
      </p:pic>
      <p:pic>
        <p:nvPicPr>
          <p:cNvPr id="3" name="Picture 2" descr="A group of people walking in a church&#10;&#10;AI-generated content may be incorrect.">
            <a:extLst>
              <a:ext uri="{FF2B5EF4-FFF2-40B4-BE49-F238E27FC236}">
                <a16:creationId xmlns:a16="http://schemas.microsoft.com/office/drawing/2014/main" id="{9057AE26-65A1-44AA-8D85-A43D04B718AE}"/>
              </a:ext>
            </a:extLst>
          </p:cNvPr>
          <p:cNvPicPr>
            <a:picLocks noChangeAspect="1"/>
          </p:cNvPicPr>
          <p:nvPr/>
        </p:nvPicPr>
        <p:blipFill>
          <a:blip r:embed="rId5"/>
          <a:stretch>
            <a:fillRect/>
          </a:stretch>
        </p:blipFill>
        <p:spPr>
          <a:xfrm>
            <a:off x="-1354" y="401985"/>
            <a:ext cx="2506783" cy="3354876"/>
          </a:xfrm>
          <a:prstGeom prst="rect">
            <a:avLst/>
          </a:prstGeom>
        </p:spPr>
      </p:pic>
      <p:pic>
        <p:nvPicPr>
          <p:cNvPr id="5" name="Picture 4" descr="A drawing of a wooden building&#10;&#10;AI-generated content may be incorrect.">
            <a:extLst>
              <a:ext uri="{FF2B5EF4-FFF2-40B4-BE49-F238E27FC236}">
                <a16:creationId xmlns:a16="http://schemas.microsoft.com/office/drawing/2014/main" id="{6E79436C-C8F0-1AC3-D721-8BACBD17D50B}"/>
              </a:ext>
            </a:extLst>
          </p:cNvPr>
          <p:cNvPicPr>
            <a:picLocks noChangeAspect="1"/>
          </p:cNvPicPr>
          <p:nvPr/>
        </p:nvPicPr>
        <p:blipFill>
          <a:blip r:embed="rId6"/>
          <a:stretch>
            <a:fillRect/>
          </a:stretch>
        </p:blipFill>
        <p:spPr>
          <a:xfrm>
            <a:off x="6381275" y="2269594"/>
            <a:ext cx="2590620" cy="2114550"/>
          </a:xfrm>
          <a:prstGeom prst="rect">
            <a:avLst/>
          </a:prstGeom>
        </p:spPr>
      </p:pic>
      <p:pic>
        <p:nvPicPr>
          <p:cNvPr id="6" name="Picture 5" descr="A drawing of a person with antlers&#10;&#10;AI-generated content may be incorrect.">
            <a:extLst>
              <a:ext uri="{FF2B5EF4-FFF2-40B4-BE49-F238E27FC236}">
                <a16:creationId xmlns:a16="http://schemas.microsoft.com/office/drawing/2014/main" id="{F8FC712B-7F1A-76B4-4693-E6353DA1FD99}"/>
              </a:ext>
            </a:extLst>
          </p:cNvPr>
          <p:cNvPicPr>
            <a:picLocks noChangeAspect="1"/>
          </p:cNvPicPr>
          <p:nvPr/>
        </p:nvPicPr>
        <p:blipFill>
          <a:blip r:embed="rId7"/>
          <a:stretch>
            <a:fillRect/>
          </a:stretch>
        </p:blipFill>
        <p:spPr>
          <a:xfrm>
            <a:off x="4189933" y="1967593"/>
            <a:ext cx="2209212" cy="1502230"/>
          </a:xfrm>
          <a:prstGeom prst="rect">
            <a:avLst/>
          </a:prstGeom>
        </p:spPr>
      </p:pic>
    </p:spTree>
    <p:extLst>
      <p:ext uri="{BB962C8B-B14F-4D97-AF65-F5344CB8AC3E}">
        <p14:creationId xmlns:p14="http://schemas.microsoft.com/office/powerpoint/2010/main" val="232017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75D57-1429-7488-BA84-0BA4D2E3F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CA26C-8003-62C2-5FAA-465103174452}"/>
              </a:ext>
            </a:extLst>
          </p:cNvPr>
          <p:cNvSpPr>
            <a:spLocks noGrp="1"/>
          </p:cNvSpPr>
          <p:nvPr>
            <p:ph type="title"/>
          </p:nvPr>
        </p:nvSpPr>
        <p:spPr>
          <a:xfrm>
            <a:off x="329106" y="-943"/>
            <a:ext cx="8229600" cy="857250"/>
          </a:xfrm>
        </p:spPr>
        <p:txBody>
          <a:bodyPr/>
          <a:lstStyle/>
          <a:p>
            <a:r>
              <a:rPr lang="en-GB">
                <a:solidFill>
                  <a:srgbClr val="000000"/>
                </a:solidFill>
                <a:ea typeface="Calibri"/>
                <a:cs typeface="Calibri"/>
              </a:rPr>
              <a:t>🧩</a:t>
            </a:r>
            <a:r>
              <a:rPr lang="en-US" sz="2800" b="1">
                <a:solidFill>
                  <a:srgbClr val="002060"/>
                </a:solidFill>
                <a:ea typeface="Calibri"/>
                <a:cs typeface="Calibri"/>
              </a:rPr>
              <a:t>Substantive Concepts</a:t>
            </a:r>
            <a:br>
              <a:rPr lang="en-GB" sz="2800" b="1">
                <a:ea typeface="Calibri"/>
                <a:cs typeface="Calibri"/>
              </a:rPr>
            </a:br>
            <a:r>
              <a:rPr lang="en-GB" sz="2800" b="1">
                <a:solidFill>
                  <a:srgbClr val="002060"/>
                </a:solidFill>
                <a:ea typeface="Calibri"/>
                <a:cs typeface="Calibri"/>
              </a:rPr>
              <a:t>🤝Trade</a:t>
            </a:r>
            <a:r>
              <a:rPr lang="en-US" sz="2800" b="1">
                <a:solidFill>
                  <a:srgbClr val="002060"/>
                </a:solidFill>
                <a:ea typeface="Calibri"/>
                <a:cs typeface="Calibri"/>
              </a:rPr>
              <a:t> </a:t>
            </a:r>
            <a:endParaRPr lang="en-GB" sz="2800">
              <a:solidFill>
                <a:srgbClr val="002060"/>
              </a:solidFill>
              <a:ea typeface="Calibri"/>
              <a:cs typeface="Calibri"/>
            </a:endParaRPr>
          </a:p>
        </p:txBody>
      </p:sp>
      <p:pic>
        <p:nvPicPr>
          <p:cNvPr id="9" name="Content Placeholder 8" descr="A person riding a bicycle on a street&#10;&#10;AI-generated content may be incorrect.">
            <a:extLst>
              <a:ext uri="{FF2B5EF4-FFF2-40B4-BE49-F238E27FC236}">
                <a16:creationId xmlns:a16="http://schemas.microsoft.com/office/drawing/2014/main" id="{F70BD8F9-1EBF-5CAA-5FB2-8D6FB4D280B7}"/>
              </a:ext>
            </a:extLst>
          </p:cNvPr>
          <p:cNvPicPr>
            <a:picLocks noGrp="1" noChangeAspect="1"/>
          </p:cNvPicPr>
          <p:nvPr>
            <p:ph sz="half" idx="1"/>
          </p:nvPr>
        </p:nvPicPr>
        <p:blipFill>
          <a:blip r:embed="rId3"/>
          <a:srcRect t="267" r="-265" b="8268"/>
          <a:stretch>
            <a:fillRect/>
          </a:stretch>
        </p:blipFill>
        <p:spPr bwMode="auto">
          <a:xfrm>
            <a:off x="5445672" y="2048574"/>
            <a:ext cx="3700882" cy="241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descr="A red and white package&#10;&#10;AI-generated content may be incorrect.">
            <a:extLst>
              <a:ext uri="{FF2B5EF4-FFF2-40B4-BE49-F238E27FC236}">
                <a16:creationId xmlns:a16="http://schemas.microsoft.com/office/drawing/2014/main" id="{4D2A6C89-C0EE-E576-B7DE-65A7CC60FE7E}"/>
              </a:ext>
            </a:extLst>
          </p:cNvPr>
          <p:cNvPicPr>
            <a:picLocks noGrp="1" noChangeAspect="1"/>
          </p:cNvPicPr>
          <p:nvPr>
            <p:ph sz="half" idx="2"/>
          </p:nvPr>
        </p:nvPicPr>
        <p:blipFill>
          <a:blip r:embed="rId4"/>
          <a:stretch>
            <a:fillRect/>
          </a:stretch>
        </p:blipFill>
        <p:spPr bwMode="auto">
          <a:xfrm>
            <a:off x="6556426" y="1358875"/>
            <a:ext cx="737803" cy="70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map of the roman empire&#10;&#10;AI-generated content may be incorrect.">
            <a:extLst>
              <a:ext uri="{FF2B5EF4-FFF2-40B4-BE49-F238E27FC236}">
                <a16:creationId xmlns:a16="http://schemas.microsoft.com/office/drawing/2014/main" id="{A4D106CC-CE8F-AC18-C4E2-900097C86427}"/>
              </a:ext>
            </a:extLst>
          </p:cNvPr>
          <p:cNvPicPr>
            <a:picLocks noChangeAspect="1"/>
          </p:cNvPicPr>
          <p:nvPr/>
        </p:nvPicPr>
        <p:blipFill>
          <a:blip r:embed="rId5"/>
          <a:stretch>
            <a:fillRect/>
          </a:stretch>
        </p:blipFill>
        <p:spPr>
          <a:xfrm>
            <a:off x="11459" y="1867161"/>
            <a:ext cx="3700883" cy="2592590"/>
          </a:xfrm>
          <a:prstGeom prst="rect">
            <a:avLst/>
          </a:prstGeom>
        </p:spPr>
      </p:pic>
      <p:pic>
        <p:nvPicPr>
          <p:cNvPr id="8" name="Picture 7">
            <a:extLst>
              <a:ext uri="{FF2B5EF4-FFF2-40B4-BE49-F238E27FC236}">
                <a16:creationId xmlns:a16="http://schemas.microsoft.com/office/drawing/2014/main" id="{1FAD4F43-9D34-BDA5-E94B-6E8A0E68DEAD}"/>
              </a:ext>
            </a:extLst>
          </p:cNvPr>
          <p:cNvPicPr>
            <a:picLocks noChangeAspect="1"/>
          </p:cNvPicPr>
          <p:nvPr/>
        </p:nvPicPr>
        <p:blipFill>
          <a:blip r:embed="rId6"/>
          <a:stretch>
            <a:fillRect/>
          </a:stretch>
        </p:blipFill>
        <p:spPr>
          <a:xfrm rot="16200000">
            <a:off x="3152241" y="2316293"/>
            <a:ext cx="2810359" cy="1270066"/>
          </a:xfrm>
          <a:prstGeom prst="rect">
            <a:avLst/>
          </a:prstGeom>
        </p:spPr>
      </p:pic>
      <p:pic>
        <p:nvPicPr>
          <p:cNvPr id="1026" name="Picture 2">
            <a:extLst>
              <a:ext uri="{FF2B5EF4-FFF2-40B4-BE49-F238E27FC236}">
                <a16:creationId xmlns:a16="http://schemas.microsoft.com/office/drawing/2014/main" id="{5EE454C8-A8F5-05D5-A0EE-07441B879F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874"/>
          <a:stretch>
            <a:fillRect/>
          </a:stretch>
        </p:blipFill>
        <p:spPr bwMode="auto">
          <a:xfrm>
            <a:off x="2056" y="548811"/>
            <a:ext cx="1594790" cy="1318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n old building with a sign on it&#10;&#10;AI-generated content may be incorrect.">
            <a:extLst>
              <a:ext uri="{FF2B5EF4-FFF2-40B4-BE49-F238E27FC236}">
                <a16:creationId xmlns:a16="http://schemas.microsoft.com/office/drawing/2014/main" id="{B960FDA6-A0CF-5E1F-B624-E5FE19BEFDB7}"/>
              </a:ext>
            </a:extLst>
          </p:cNvPr>
          <p:cNvPicPr>
            <a:picLocks noChangeAspect="1"/>
          </p:cNvPicPr>
          <p:nvPr/>
        </p:nvPicPr>
        <p:blipFill>
          <a:blip r:embed="rId8"/>
          <a:stretch>
            <a:fillRect/>
          </a:stretch>
        </p:blipFill>
        <p:spPr>
          <a:xfrm>
            <a:off x="7291102" y="161745"/>
            <a:ext cx="1840333" cy="1887029"/>
          </a:xfrm>
          <a:prstGeom prst="rect">
            <a:avLst/>
          </a:prstGeom>
        </p:spPr>
      </p:pic>
      <p:pic>
        <p:nvPicPr>
          <p:cNvPr id="7" name="Picture 6" descr="A close up of a brown object&#10;&#10;AI-generated content may be incorrect.">
            <a:extLst>
              <a:ext uri="{FF2B5EF4-FFF2-40B4-BE49-F238E27FC236}">
                <a16:creationId xmlns:a16="http://schemas.microsoft.com/office/drawing/2014/main" id="{FA74309E-D536-F147-DD6F-0D99B6A1FFBF}"/>
              </a:ext>
            </a:extLst>
          </p:cNvPr>
          <p:cNvPicPr>
            <a:picLocks noChangeAspect="1"/>
          </p:cNvPicPr>
          <p:nvPr/>
        </p:nvPicPr>
        <p:blipFill>
          <a:blip r:embed="rId9"/>
          <a:stretch>
            <a:fillRect/>
          </a:stretch>
        </p:blipFill>
        <p:spPr>
          <a:xfrm>
            <a:off x="1605309" y="1365413"/>
            <a:ext cx="934682" cy="507161"/>
          </a:xfrm>
          <a:prstGeom prst="rect">
            <a:avLst/>
          </a:prstGeom>
        </p:spPr>
      </p:pic>
    </p:spTree>
    <p:extLst>
      <p:ext uri="{BB962C8B-B14F-4D97-AF65-F5344CB8AC3E}">
        <p14:creationId xmlns:p14="http://schemas.microsoft.com/office/powerpoint/2010/main" val="257024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D35A-4D0D-5B7C-F269-E3D3508CEE3A}"/>
              </a:ext>
            </a:extLst>
          </p:cNvPr>
          <p:cNvSpPr>
            <a:spLocks noGrp="1"/>
          </p:cNvSpPr>
          <p:nvPr>
            <p:ph type="title"/>
          </p:nvPr>
        </p:nvSpPr>
        <p:spPr>
          <a:xfrm>
            <a:off x="457200" y="205979"/>
            <a:ext cx="8229600" cy="575417"/>
          </a:xfrm>
        </p:spPr>
        <p:txBody>
          <a:bodyPr/>
          <a:lstStyle/>
          <a:p>
            <a:pPr algn="l"/>
            <a:r>
              <a:rPr lang="en-GB" b="1">
                <a:solidFill>
                  <a:srgbClr val="002060"/>
                </a:solidFill>
                <a:ea typeface="Calibri"/>
                <a:cs typeface="Calibri"/>
              </a:rPr>
              <a:t>Local context as the narrative vehicle</a:t>
            </a:r>
            <a:endParaRPr lang="en-US" b="1">
              <a:solidFill>
                <a:srgbClr val="002060"/>
              </a:solidFill>
              <a:ea typeface="Calibri"/>
              <a:cs typeface="Calibri"/>
            </a:endParaRPr>
          </a:p>
        </p:txBody>
      </p:sp>
      <p:sp>
        <p:nvSpPr>
          <p:cNvPr id="5" name="TextBox 4">
            <a:extLst>
              <a:ext uri="{FF2B5EF4-FFF2-40B4-BE49-F238E27FC236}">
                <a16:creationId xmlns:a16="http://schemas.microsoft.com/office/drawing/2014/main" id="{79A9DBBF-68DA-F07A-B131-6D2D901A3042}"/>
              </a:ext>
            </a:extLst>
          </p:cNvPr>
          <p:cNvSpPr txBox="1"/>
          <p:nvPr/>
        </p:nvSpPr>
        <p:spPr>
          <a:xfrm>
            <a:off x="141316" y="913600"/>
            <a:ext cx="8861367" cy="3563861"/>
          </a:xfrm>
          <a:prstGeom prst="rect">
            <a:avLst/>
          </a:prstGeom>
          <a:noFill/>
        </p:spPr>
        <p:txBody>
          <a:bodyPr wrap="square">
            <a:spAutoFit/>
          </a:bodyPr>
          <a:lstStyle/>
          <a:p>
            <a:pPr>
              <a:lnSpc>
                <a:spcPct val="115000"/>
              </a:lnSpc>
              <a:spcAft>
                <a:spcPts val="800"/>
              </a:spcAft>
              <a:buNone/>
            </a:pPr>
            <a:r>
              <a:rPr lang="en-US" sz="1400" i="1" kern="100">
                <a:solidFill>
                  <a:srgbClr val="002060"/>
                </a:solidFill>
                <a:latin typeface="+mn-lt"/>
                <a:ea typeface="Aptos" panose="020B0004020202020204" pitchFamily="34" charset="0"/>
                <a:cs typeface="Times New Roman" panose="02020603050405020304" pitchFamily="18" charset="0"/>
              </a:rPr>
              <a:t>If you're in a school in York and you're teaching the Romans and </a:t>
            </a:r>
            <a:r>
              <a:rPr lang="en-US" sz="1400" b="1" i="1" kern="100">
                <a:solidFill>
                  <a:srgbClr val="002060"/>
                </a:solidFill>
                <a:latin typeface="+mn-lt"/>
                <a:ea typeface="Aptos" panose="020B0004020202020204" pitchFamily="34" charset="0"/>
                <a:cs typeface="Times New Roman" panose="02020603050405020304" pitchFamily="18" charset="0"/>
              </a:rPr>
              <a:t>you can talk about things that the children are seeing every day</a:t>
            </a:r>
            <a:r>
              <a:rPr lang="en-US" sz="1400" i="1" kern="100">
                <a:solidFill>
                  <a:srgbClr val="002060"/>
                </a:solidFill>
                <a:latin typeface="+mn-lt"/>
                <a:ea typeface="Aptos" panose="020B0004020202020204" pitchFamily="34" charset="0"/>
                <a:cs typeface="Times New Roman" panose="02020603050405020304" pitchFamily="18" charset="0"/>
              </a:rPr>
              <a:t>, I think having that like local link…is really helpful.</a:t>
            </a:r>
            <a:endParaRPr lang="en-GB" sz="1400" i="1" kern="100">
              <a:solidFill>
                <a:srgbClr val="002060"/>
              </a:solidFill>
              <a:latin typeface="+mn-lt"/>
              <a:ea typeface="Aptos" panose="020B0004020202020204" pitchFamily="34" charset="0"/>
              <a:cs typeface="Times New Roman" panose="02020603050405020304" pitchFamily="18" charset="0"/>
            </a:endParaRPr>
          </a:p>
          <a:p>
            <a:pPr algn="r">
              <a:lnSpc>
                <a:spcPct val="115000"/>
              </a:lnSpc>
              <a:spcAft>
                <a:spcPts val="800"/>
              </a:spcAft>
              <a:buNone/>
            </a:pPr>
            <a:r>
              <a:rPr lang="en-US" sz="1400" i="1" kern="100">
                <a:solidFill>
                  <a:srgbClr val="002060"/>
                </a:solidFill>
                <a:latin typeface="+mn-lt"/>
                <a:ea typeface="Aptos" panose="020B0004020202020204" pitchFamily="34" charset="0"/>
                <a:cs typeface="Times New Roman" panose="02020603050405020304" pitchFamily="18" charset="0"/>
              </a:rPr>
              <a:t>Poppy</a:t>
            </a:r>
            <a:endParaRPr lang="en-GB" sz="1400" i="1" kern="100">
              <a:solidFill>
                <a:srgbClr val="002060"/>
              </a:solidFill>
              <a:effectLst/>
              <a:latin typeface="+mn-lt"/>
              <a:ea typeface="Aptos" panose="020B0004020202020204" pitchFamily="34" charset="0"/>
              <a:cs typeface="Times New Roman" panose="02020603050405020304" pitchFamily="18" charset="0"/>
            </a:endParaRPr>
          </a:p>
          <a:p>
            <a:pPr>
              <a:lnSpc>
                <a:spcPct val="115000"/>
              </a:lnSpc>
              <a:spcAft>
                <a:spcPts val="800"/>
              </a:spcAft>
              <a:buNone/>
            </a:pPr>
            <a:r>
              <a:rPr lang="en-GB" sz="1400" i="1" kern="100">
                <a:solidFill>
                  <a:srgbClr val="002060"/>
                </a:solidFill>
                <a:effectLst/>
                <a:latin typeface="+mn-lt"/>
                <a:ea typeface="Aptos" panose="020B0004020202020204" pitchFamily="34" charset="0"/>
                <a:cs typeface="Times New Roman" panose="02020603050405020304" pitchFamily="18" charset="0"/>
              </a:rPr>
              <a:t>I can link it specifically to them rather than just the whole of Britain, because…</a:t>
            </a:r>
            <a:r>
              <a:rPr lang="en-GB" sz="1400" b="1" i="1" kern="100">
                <a:solidFill>
                  <a:srgbClr val="002060"/>
                </a:solidFill>
                <a:effectLst/>
                <a:latin typeface="+mn-lt"/>
                <a:ea typeface="Aptos" panose="020B0004020202020204" pitchFamily="34" charset="0"/>
                <a:cs typeface="Times New Roman" panose="02020603050405020304" pitchFamily="18" charset="0"/>
              </a:rPr>
              <a:t>it's hard to imagine the whole of Britain, but if they could just imagine their village, then that's a little bit easier for them to do</a:t>
            </a:r>
            <a:r>
              <a:rPr lang="en-GB" sz="1400" i="1" kern="100">
                <a:solidFill>
                  <a:srgbClr val="002060"/>
                </a:solidFill>
                <a:effectLst/>
                <a:latin typeface="+mn-lt"/>
                <a:ea typeface="Aptos" panose="020B0004020202020204" pitchFamily="34" charset="0"/>
                <a:cs typeface="Times New Roman" panose="02020603050405020304" pitchFamily="18" charset="0"/>
              </a:rPr>
              <a:t>….  </a:t>
            </a:r>
            <a:r>
              <a:rPr lang="en-GB" sz="1400" b="1" i="1" kern="100">
                <a:solidFill>
                  <a:srgbClr val="002060"/>
                </a:solidFill>
                <a:effectLst/>
                <a:latin typeface="+mn-lt"/>
                <a:ea typeface="Aptos" panose="020B0004020202020204" pitchFamily="34" charset="0"/>
                <a:cs typeface="Times New Roman" panose="02020603050405020304" pitchFamily="18" charset="0"/>
              </a:rPr>
              <a:t>if I'd have learned about specifically to where I lived, it would probably have stuck a lot more. And then I think it would have been easier to understand as well. </a:t>
            </a:r>
            <a:endParaRPr lang="en-GB" sz="1400" i="1" kern="100">
              <a:solidFill>
                <a:srgbClr val="002060"/>
              </a:solidFill>
              <a:effectLst/>
              <a:latin typeface="+mn-lt"/>
              <a:ea typeface="Aptos" panose="020B0004020202020204" pitchFamily="34" charset="0"/>
              <a:cs typeface="Times New Roman" panose="02020603050405020304" pitchFamily="18" charset="0"/>
            </a:endParaRPr>
          </a:p>
          <a:p>
            <a:pPr algn="r">
              <a:lnSpc>
                <a:spcPct val="115000"/>
              </a:lnSpc>
              <a:spcAft>
                <a:spcPts val="800"/>
              </a:spcAft>
              <a:buNone/>
            </a:pPr>
            <a:r>
              <a:rPr lang="en-GB" sz="1400" i="1" kern="100">
                <a:solidFill>
                  <a:srgbClr val="002060"/>
                </a:solidFill>
                <a:effectLst/>
                <a:latin typeface="+mn-lt"/>
                <a:ea typeface="Aptos" panose="020B0004020202020204" pitchFamily="34" charset="0"/>
                <a:cs typeface="Times New Roman" panose="02020603050405020304" pitchFamily="18" charset="0"/>
              </a:rPr>
              <a:t>Olivia </a:t>
            </a:r>
          </a:p>
          <a:p>
            <a:pPr>
              <a:lnSpc>
                <a:spcPct val="115000"/>
              </a:lnSpc>
              <a:spcAft>
                <a:spcPts val="800"/>
              </a:spcAft>
              <a:buNone/>
            </a:pPr>
            <a:r>
              <a:rPr lang="en-GB" sz="1400" i="1" kern="100">
                <a:solidFill>
                  <a:srgbClr val="002060"/>
                </a:solidFill>
                <a:effectLst/>
                <a:latin typeface="+mn-lt"/>
                <a:ea typeface="Aptos" panose="020B0004020202020204" pitchFamily="34" charset="0"/>
                <a:cs typeface="Times New Roman" panose="02020603050405020304" pitchFamily="18" charset="0"/>
              </a:rPr>
              <a:t>I work [In York]… every time </a:t>
            </a:r>
            <a:r>
              <a:rPr lang="en-GB" sz="1400" b="1" i="1" kern="100">
                <a:solidFill>
                  <a:srgbClr val="002060"/>
                </a:solidFill>
                <a:effectLst/>
                <a:latin typeface="+mn-lt"/>
                <a:ea typeface="Aptos" panose="020B0004020202020204" pitchFamily="34" charset="0"/>
                <a:cs typeface="Times New Roman" panose="02020603050405020304" pitchFamily="18" charset="0"/>
              </a:rPr>
              <a:t>I'd think this used to be where the Romans used to live. </a:t>
            </a:r>
            <a:r>
              <a:rPr lang="en-GB" sz="1400" i="1" kern="100">
                <a:solidFill>
                  <a:srgbClr val="002060"/>
                </a:solidFill>
                <a:effectLst/>
                <a:latin typeface="+mn-lt"/>
                <a:ea typeface="Aptos" panose="020B0004020202020204" pitchFamily="34" charset="0"/>
                <a:cs typeface="Times New Roman" panose="02020603050405020304" pitchFamily="18" charset="0"/>
              </a:rPr>
              <a:t>And it's things like that that </a:t>
            </a:r>
            <a:r>
              <a:rPr lang="en-GB" sz="1400" b="1" i="1" kern="100">
                <a:solidFill>
                  <a:srgbClr val="002060"/>
                </a:solidFill>
                <a:effectLst/>
                <a:latin typeface="+mn-lt"/>
                <a:ea typeface="Aptos" panose="020B0004020202020204" pitchFamily="34" charset="0"/>
                <a:cs typeface="Times New Roman" panose="02020603050405020304" pitchFamily="18" charset="0"/>
              </a:rPr>
              <a:t>makes the connection so much stronger.</a:t>
            </a:r>
            <a:r>
              <a:rPr lang="en-GB" sz="1400" i="1" kern="100">
                <a:solidFill>
                  <a:srgbClr val="002060"/>
                </a:solidFill>
                <a:effectLst/>
                <a:latin typeface="+mn-lt"/>
                <a:ea typeface="Aptos" panose="020B0004020202020204" pitchFamily="34" charset="0"/>
                <a:cs typeface="Times New Roman" panose="02020603050405020304" pitchFamily="18" charset="0"/>
              </a:rPr>
              <a:t> It just sits in your mind …So I think that was a really key part that I want to take forward in my teaching.  …</a:t>
            </a:r>
            <a:r>
              <a:rPr lang="en-GB" sz="1400" b="1" i="1" kern="100">
                <a:solidFill>
                  <a:srgbClr val="002060"/>
                </a:solidFill>
                <a:effectLst/>
                <a:latin typeface="+mn-lt"/>
                <a:ea typeface="Aptos" panose="020B0004020202020204" pitchFamily="34" charset="0"/>
                <a:cs typeface="Times New Roman" panose="02020603050405020304" pitchFamily="18" charset="0"/>
              </a:rPr>
              <a:t>I think this linking it to the local area is more poignant for </a:t>
            </a:r>
            <a:r>
              <a:rPr lang="en-GB" sz="1400" b="1" i="1" kern="100">
                <a:solidFill>
                  <a:srgbClr val="002060"/>
                </a:solidFill>
                <a:latin typeface="+mn-lt"/>
                <a:ea typeface="Aptos" panose="020B0004020202020204" pitchFamily="34" charset="0"/>
                <a:cs typeface="Times New Roman" panose="02020603050405020304" pitchFamily="18" charset="0"/>
              </a:rPr>
              <a:t>[pupils]</a:t>
            </a:r>
            <a:endParaRPr lang="en-GB" sz="1400" i="1" kern="100">
              <a:solidFill>
                <a:srgbClr val="002060"/>
              </a:solidFill>
              <a:effectLst/>
              <a:latin typeface="+mn-lt"/>
              <a:ea typeface="Aptos" panose="020B0004020202020204" pitchFamily="34" charset="0"/>
              <a:cs typeface="Times New Roman" panose="02020603050405020304" pitchFamily="18" charset="0"/>
            </a:endParaRPr>
          </a:p>
          <a:p>
            <a:pPr algn="r">
              <a:lnSpc>
                <a:spcPct val="115000"/>
              </a:lnSpc>
              <a:spcAft>
                <a:spcPts val="800"/>
              </a:spcAft>
              <a:buNone/>
            </a:pPr>
            <a:r>
              <a:rPr lang="en-GB" sz="1400" i="1" kern="100">
                <a:solidFill>
                  <a:srgbClr val="002060"/>
                </a:solidFill>
                <a:effectLst/>
                <a:latin typeface="+mn-lt"/>
                <a:ea typeface="Aptos" panose="020B0004020202020204" pitchFamily="34" charset="0"/>
                <a:cs typeface="Times New Roman" panose="02020603050405020304" pitchFamily="18" charset="0"/>
              </a:rPr>
              <a:t>Sophie</a:t>
            </a:r>
          </a:p>
        </p:txBody>
      </p:sp>
    </p:spTree>
    <p:extLst>
      <p:ext uri="{BB962C8B-B14F-4D97-AF65-F5344CB8AC3E}">
        <p14:creationId xmlns:p14="http://schemas.microsoft.com/office/powerpoint/2010/main" val="32939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6620-A94E-1D77-605B-DE23B883860A}"/>
              </a:ext>
            </a:extLst>
          </p:cNvPr>
          <p:cNvSpPr>
            <a:spLocks noGrp="1"/>
          </p:cNvSpPr>
          <p:nvPr>
            <p:ph type="title"/>
          </p:nvPr>
        </p:nvSpPr>
        <p:spPr>
          <a:xfrm>
            <a:off x="171853" y="247766"/>
            <a:ext cx="7078495" cy="857250"/>
          </a:xfrm>
        </p:spPr>
        <p:txBody>
          <a:bodyPr/>
          <a:lstStyle/>
          <a:p>
            <a:pPr algn="l"/>
            <a:r>
              <a:rPr lang="en-GB" sz="3200" b="1">
                <a:solidFill>
                  <a:srgbClr val="002060"/>
                </a:solidFill>
              </a:rPr>
              <a:t>Developing conceptual understanding</a:t>
            </a:r>
          </a:p>
        </p:txBody>
      </p:sp>
      <p:sp>
        <p:nvSpPr>
          <p:cNvPr id="3" name="Content Placeholder 2">
            <a:extLst>
              <a:ext uri="{FF2B5EF4-FFF2-40B4-BE49-F238E27FC236}">
                <a16:creationId xmlns:a16="http://schemas.microsoft.com/office/drawing/2014/main" id="{87E365EA-15FF-4E12-D42A-6C27604857D7}"/>
              </a:ext>
            </a:extLst>
          </p:cNvPr>
          <p:cNvSpPr>
            <a:spLocks noGrp="1"/>
          </p:cNvSpPr>
          <p:nvPr>
            <p:ph idx="1"/>
          </p:nvPr>
        </p:nvSpPr>
        <p:spPr>
          <a:xfrm>
            <a:off x="113489" y="1160313"/>
            <a:ext cx="8917021" cy="3826213"/>
          </a:xfrm>
        </p:spPr>
        <p:txBody>
          <a:bodyPr/>
          <a:lstStyle/>
          <a:p>
            <a:pPr marL="0" indent="0">
              <a:buNone/>
            </a:pPr>
            <a:r>
              <a:rPr lang="en-GB" sz="1300" b="1" i="1">
                <a:solidFill>
                  <a:srgbClr val="002060"/>
                </a:solidFill>
              </a:rPr>
              <a:t>you've got the what and the how</a:t>
            </a:r>
            <a:r>
              <a:rPr lang="en-GB" sz="1300" i="1">
                <a:solidFill>
                  <a:srgbClr val="002060"/>
                </a:solidFill>
              </a:rPr>
              <a:t>....... </a:t>
            </a:r>
            <a:r>
              <a:rPr lang="en-US" sz="1300" i="1">
                <a:solidFill>
                  <a:srgbClr val="002060"/>
                </a:solidFill>
              </a:rPr>
              <a:t>if you have the knowledge of what was going on and sort of, you know, you know </a:t>
            </a:r>
            <a:r>
              <a:rPr lang="en-US" sz="1300" b="1" i="1">
                <a:solidFill>
                  <a:srgbClr val="002060"/>
                </a:solidFill>
              </a:rPr>
              <a:t>the facts </a:t>
            </a:r>
            <a:r>
              <a:rPr lang="en-US" sz="1300" i="1">
                <a:solidFill>
                  <a:srgbClr val="002060"/>
                </a:solidFill>
              </a:rPr>
              <a:t>like the time, the dates and the sort of what was the materials used at the time or like what would they wear, if you know what sort of was going on, you can then link it to, well, </a:t>
            </a:r>
            <a:r>
              <a:rPr lang="en-US" sz="1300" b="1" i="1">
                <a:solidFill>
                  <a:srgbClr val="002060"/>
                </a:solidFill>
              </a:rPr>
              <a:t>how do we know this?</a:t>
            </a:r>
            <a:r>
              <a:rPr lang="en-US" sz="1300" i="1">
                <a:solidFill>
                  <a:srgbClr val="002060"/>
                </a:solidFill>
              </a:rPr>
              <a:t> How have we found this out? What sort of methods have we had to use? </a:t>
            </a:r>
          </a:p>
          <a:p>
            <a:pPr marL="0" indent="0" algn="r">
              <a:buNone/>
            </a:pPr>
            <a:r>
              <a:rPr lang="en-US" sz="1300" i="1">
                <a:solidFill>
                  <a:srgbClr val="002060"/>
                </a:solidFill>
              </a:rPr>
              <a:t>Amelia</a:t>
            </a:r>
            <a:endParaRPr lang="en-GB" sz="1300" b="1" i="1">
              <a:solidFill>
                <a:srgbClr val="002060"/>
              </a:solidFill>
            </a:endParaRPr>
          </a:p>
          <a:p>
            <a:pPr marL="0" indent="0">
              <a:buNone/>
            </a:pPr>
            <a:r>
              <a:rPr lang="en-GB" sz="1300" i="1">
                <a:solidFill>
                  <a:srgbClr val="002060"/>
                </a:solidFill>
              </a:rPr>
              <a:t>…substantive is, this is what happened sort of thing, like </a:t>
            </a:r>
            <a:r>
              <a:rPr lang="en-GB" sz="1300" b="1" i="1">
                <a:solidFill>
                  <a:srgbClr val="002060"/>
                </a:solidFill>
              </a:rPr>
              <a:t>this is what we know</a:t>
            </a:r>
            <a:r>
              <a:rPr lang="en-GB" sz="1300" i="1">
                <a:solidFill>
                  <a:srgbClr val="002060"/>
                </a:solidFill>
              </a:rPr>
              <a:t>. And then this is how, </a:t>
            </a:r>
            <a:r>
              <a:rPr lang="en-GB" sz="1300" b="1" i="1">
                <a:solidFill>
                  <a:srgbClr val="002060"/>
                </a:solidFill>
              </a:rPr>
              <a:t>how the historians found it out and giving them [the pupils] the tools to do similar things.</a:t>
            </a:r>
          </a:p>
          <a:p>
            <a:pPr marL="0" indent="0" algn="r">
              <a:buNone/>
            </a:pPr>
            <a:r>
              <a:rPr lang="en-GB" sz="1300" i="1">
                <a:solidFill>
                  <a:srgbClr val="002060"/>
                </a:solidFill>
              </a:rPr>
              <a:t>Olivia</a:t>
            </a:r>
          </a:p>
          <a:p>
            <a:pPr marL="0" indent="0">
              <a:buNone/>
            </a:pPr>
            <a:r>
              <a:rPr lang="en-GB" sz="1300" i="1">
                <a:solidFill>
                  <a:srgbClr val="002060"/>
                </a:solidFill>
              </a:rPr>
              <a:t>…understanding like ‘</a:t>
            </a:r>
            <a:r>
              <a:rPr lang="en-GB" sz="1300" b="1" i="1">
                <a:solidFill>
                  <a:srgbClr val="002060"/>
                </a:solidFill>
              </a:rPr>
              <a:t>what happened when’</a:t>
            </a:r>
            <a:r>
              <a:rPr lang="en-GB" sz="1300" i="1">
                <a:solidFill>
                  <a:srgbClr val="002060"/>
                </a:solidFill>
              </a:rPr>
              <a:t> and like the order, but </a:t>
            </a:r>
            <a:r>
              <a:rPr lang="en-GB" sz="1300" b="1" i="1">
                <a:solidFill>
                  <a:srgbClr val="002060"/>
                </a:solidFill>
              </a:rPr>
              <a:t>it's also been able to like think as a historian</a:t>
            </a:r>
            <a:r>
              <a:rPr lang="en-GB" sz="1300" i="1">
                <a:solidFill>
                  <a:srgbClr val="002060"/>
                </a:solidFill>
              </a:rPr>
              <a:t>…</a:t>
            </a:r>
          </a:p>
          <a:p>
            <a:pPr marL="0" indent="0" algn="r">
              <a:buNone/>
            </a:pPr>
            <a:r>
              <a:rPr lang="en-GB" sz="1300" i="1">
                <a:solidFill>
                  <a:srgbClr val="002060"/>
                </a:solidFill>
              </a:rPr>
              <a:t>Jessie</a:t>
            </a:r>
            <a:endParaRPr lang="en-GB" sz="1300" i="1">
              <a:solidFill>
                <a:srgbClr val="002060"/>
              </a:solidFill>
              <a:ea typeface="Calibri"/>
              <a:cs typeface="Calibri"/>
            </a:endParaRPr>
          </a:p>
          <a:p>
            <a:pPr marL="0" indent="0">
              <a:buNone/>
            </a:pPr>
            <a:r>
              <a:rPr lang="en-GB" sz="1300" i="1">
                <a:solidFill>
                  <a:srgbClr val="002060"/>
                </a:solidFill>
              </a:rPr>
              <a:t>…having </a:t>
            </a:r>
            <a:r>
              <a:rPr lang="en-GB" sz="1300" b="1" i="1">
                <a:solidFill>
                  <a:srgbClr val="002060"/>
                </a:solidFill>
              </a:rPr>
              <a:t>core themes of substantive knowledge </a:t>
            </a:r>
            <a:r>
              <a:rPr lang="en-GB" sz="1300" i="1">
                <a:solidFill>
                  <a:srgbClr val="002060"/>
                </a:solidFill>
              </a:rPr>
              <a:t>and carry them throughout the key stages so the children can see the progression from the different years or topics and then they can </a:t>
            </a:r>
            <a:r>
              <a:rPr lang="en-GB" sz="1300" b="1" i="1">
                <a:solidFill>
                  <a:srgbClr val="002060"/>
                </a:solidFill>
              </a:rPr>
              <a:t>make links </a:t>
            </a:r>
            <a:r>
              <a:rPr lang="en-GB" sz="1300" i="1">
                <a:solidFill>
                  <a:srgbClr val="002060"/>
                </a:solidFill>
              </a:rPr>
              <a:t>between them... Because I'm teaching history next half term and they're doing the ancient city of Baghdad… And then it links to like the Vikings… and having the same themes of trade where they can compare.</a:t>
            </a:r>
            <a:r>
              <a:rPr lang="en-US" sz="1300" i="1">
                <a:solidFill>
                  <a:srgbClr val="002060"/>
                </a:solidFill>
              </a:rPr>
              <a:t>​</a:t>
            </a:r>
          </a:p>
          <a:p>
            <a:pPr marL="0" indent="0" algn="r">
              <a:buNone/>
            </a:pPr>
            <a:r>
              <a:rPr lang="en-GB" sz="1300" i="1">
                <a:solidFill>
                  <a:srgbClr val="002060"/>
                </a:solidFill>
              </a:rPr>
              <a:t>Sophie</a:t>
            </a:r>
            <a:endParaRPr lang="en-US" sz="1300" i="1">
              <a:solidFill>
                <a:srgbClr val="002060"/>
              </a:solidFill>
            </a:endParaRPr>
          </a:p>
          <a:p>
            <a:endParaRPr lang="en-GB" sz="1300">
              <a:solidFill>
                <a:srgbClr val="002060"/>
              </a:solidFill>
            </a:endParaRPr>
          </a:p>
        </p:txBody>
      </p:sp>
    </p:spTree>
    <p:extLst>
      <p:ext uri="{BB962C8B-B14F-4D97-AF65-F5344CB8AC3E}">
        <p14:creationId xmlns:p14="http://schemas.microsoft.com/office/powerpoint/2010/main" val="213044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5DD4-E455-BCFD-7062-B7B4865E130F}"/>
              </a:ext>
            </a:extLst>
          </p:cNvPr>
          <p:cNvSpPr>
            <a:spLocks noGrp="1"/>
          </p:cNvSpPr>
          <p:nvPr>
            <p:ph type="title"/>
          </p:nvPr>
        </p:nvSpPr>
        <p:spPr>
          <a:xfrm>
            <a:off x="285344" y="398613"/>
            <a:ext cx="8573311" cy="857250"/>
          </a:xfrm>
        </p:spPr>
        <p:txBody>
          <a:bodyPr/>
          <a:lstStyle/>
          <a:p>
            <a:pPr algn="l"/>
            <a:r>
              <a:rPr lang="en-GB" sz="3200" b="1">
                <a:solidFill>
                  <a:srgbClr val="002060"/>
                </a:solidFill>
              </a:rPr>
              <a:t>Interdependence in learning</a:t>
            </a:r>
          </a:p>
        </p:txBody>
      </p:sp>
      <p:sp>
        <p:nvSpPr>
          <p:cNvPr id="3" name="Content Placeholder 2">
            <a:extLst>
              <a:ext uri="{FF2B5EF4-FFF2-40B4-BE49-F238E27FC236}">
                <a16:creationId xmlns:a16="http://schemas.microsoft.com/office/drawing/2014/main" id="{EC164AF1-E837-D530-A1A1-D23B39B163F9}"/>
              </a:ext>
            </a:extLst>
          </p:cNvPr>
          <p:cNvSpPr>
            <a:spLocks noGrp="1"/>
          </p:cNvSpPr>
          <p:nvPr>
            <p:ph idx="1"/>
          </p:nvPr>
        </p:nvSpPr>
        <p:spPr>
          <a:xfrm>
            <a:off x="143006" y="1299044"/>
            <a:ext cx="8857988" cy="3445843"/>
          </a:xfrm>
        </p:spPr>
        <p:txBody>
          <a:bodyPr/>
          <a:lstStyle/>
          <a:p>
            <a:pPr marL="0" indent="0">
              <a:buNone/>
            </a:pPr>
            <a:r>
              <a:rPr lang="en-US" sz="1400" i="1">
                <a:solidFill>
                  <a:srgbClr val="002060"/>
                </a:solidFill>
              </a:rPr>
              <a:t>…</a:t>
            </a:r>
            <a:r>
              <a:rPr lang="en-US" sz="1400" b="1" i="1">
                <a:solidFill>
                  <a:srgbClr val="002060"/>
                </a:solidFill>
              </a:rPr>
              <a:t>it wasn't just focusing on the time period of then, but like </a:t>
            </a:r>
            <a:r>
              <a:rPr lang="en-US" sz="1400" b="1" u="sng">
                <a:solidFill>
                  <a:srgbClr val="002060"/>
                </a:solidFill>
              </a:rPr>
              <a:t>how</a:t>
            </a:r>
            <a:r>
              <a:rPr lang="en-US" sz="1400" b="1">
                <a:solidFill>
                  <a:srgbClr val="002060"/>
                </a:solidFill>
              </a:rPr>
              <a:t> </a:t>
            </a:r>
            <a:r>
              <a:rPr lang="en-US" sz="1400" b="1" i="1">
                <a:solidFill>
                  <a:srgbClr val="002060"/>
                </a:solidFill>
              </a:rPr>
              <a:t>the buildings had changed… the main point we were trying to get them to identify was like the buildings being close together and being made like made out of wood was why they'd burnt so much… </a:t>
            </a:r>
            <a:r>
              <a:rPr lang="en-US" sz="1400" i="1">
                <a:solidFill>
                  <a:srgbClr val="002060"/>
                </a:solidFill>
              </a:rPr>
              <a:t>having that like comparison between now and the past, which I know is another thing we've talked about quite a bit at uni ... </a:t>
            </a:r>
            <a:r>
              <a:rPr lang="en-US" sz="1400" b="1" i="1">
                <a:solidFill>
                  <a:srgbClr val="002060"/>
                </a:solidFill>
              </a:rPr>
              <a:t>we used a lot of visuals </a:t>
            </a:r>
            <a:r>
              <a:rPr lang="en-US" sz="1400" i="1">
                <a:solidFill>
                  <a:srgbClr val="002060"/>
                </a:solidFill>
              </a:rPr>
              <a:t>to support with that. </a:t>
            </a:r>
            <a:endParaRPr lang="en-US" sz="1400" i="1">
              <a:solidFill>
                <a:srgbClr val="002060"/>
              </a:solidFill>
              <a:ea typeface="Calibri"/>
              <a:cs typeface="Calibri"/>
            </a:endParaRPr>
          </a:p>
          <a:p>
            <a:pPr marL="0" indent="0" algn="r">
              <a:buNone/>
            </a:pPr>
            <a:r>
              <a:rPr lang="en-US" sz="1400" i="1">
                <a:solidFill>
                  <a:srgbClr val="002060"/>
                </a:solidFill>
              </a:rPr>
              <a:t>Poppy</a:t>
            </a:r>
            <a:endParaRPr lang="en-US" sz="1400" i="1">
              <a:solidFill>
                <a:srgbClr val="002060"/>
              </a:solidFill>
              <a:ea typeface="Calibri"/>
              <a:cs typeface="Calibri"/>
            </a:endParaRPr>
          </a:p>
          <a:p>
            <a:pPr marL="0" indent="0">
              <a:buNone/>
            </a:pPr>
            <a:r>
              <a:rPr lang="en-GB" sz="1400" i="1">
                <a:solidFill>
                  <a:srgbClr val="002060"/>
                </a:solidFill>
              </a:rPr>
              <a:t>…</a:t>
            </a:r>
            <a:r>
              <a:rPr lang="en-GB" sz="1400" b="1" i="1">
                <a:solidFill>
                  <a:srgbClr val="002060"/>
                </a:solidFill>
              </a:rPr>
              <a:t>drama and theatre</a:t>
            </a:r>
            <a:r>
              <a:rPr lang="en-GB" sz="1400" i="1">
                <a:solidFill>
                  <a:srgbClr val="002060"/>
                </a:solidFill>
              </a:rPr>
              <a:t> into learning, like </a:t>
            </a:r>
            <a:r>
              <a:rPr lang="en-GB" sz="1400" b="1" i="1">
                <a:solidFill>
                  <a:srgbClr val="002060"/>
                </a:solidFill>
              </a:rPr>
              <a:t>embodying the characters</a:t>
            </a:r>
            <a:r>
              <a:rPr lang="en-GB" sz="1400" i="1">
                <a:solidFill>
                  <a:srgbClr val="002060"/>
                </a:solidFill>
              </a:rPr>
              <a:t> at the time and playing a role of who was in charge or what sort of society was like. Because it's obviously Ancient Egypt was completely different to, you know, mediaeval England…</a:t>
            </a:r>
            <a:r>
              <a:rPr lang="en-GB" sz="1400" b="1" i="1">
                <a:solidFill>
                  <a:srgbClr val="002060"/>
                </a:solidFill>
              </a:rPr>
              <a:t> building that understanding of change. </a:t>
            </a:r>
            <a:endParaRPr lang="en-GB" sz="1400" b="1" i="1">
              <a:solidFill>
                <a:srgbClr val="002060"/>
              </a:solidFill>
              <a:ea typeface="Calibri"/>
              <a:cs typeface="Calibri"/>
            </a:endParaRPr>
          </a:p>
          <a:p>
            <a:pPr marL="0" indent="0" algn="r">
              <a:buNone/>
            </a:pPr>
            <a:r>
              <a:rPr lang="en-GB" sz="1400" i="1">
                <a:solidFill>
                  <a:srgbClr val="002060"/>
                </a:solidFill>
              </a:rPr>
              <a:t>Amelia</a:t>
            </a:r>
            <a:endParaRPr lang="en-GB" sz="1400" i="1">
              <a:solidFill>
                <a:srgbClr val="002060"/>
              </a:solidFill>
              <a:ea typeface="Calibri"/>
              <a:cs typeface="Calibri"/>
            </a:endParaRPr>
          </a:p>
          <a:p>
            <a:pPr marL="0" indent="0">
              <a:buNone/>
            </a:pPr>
            <a:r>
              <a:rPr lang="en-GB" sz="1400" b="1" i="1">
                <a:solidFill>
                  <a:srgbClr val="002060"/>
                </a:solidFill>
                <a:ea typeface="Calibri"/>
                <a:cs typeface="Calibri"/>
              </a:rPr>
              <a:t>…</a:t>
            </a:r>
            <a:r>
              <a:rPr lang="en-GB" sz="1400" i="1">
                <a:solidFill>
                  <a:srgbClr val="002060"/>
                </a:solidFill>
              </a:rPr>
              <a:t>the experience of </a:t>
            </a:r>
            <a:r>
              <a:rPr lang="en-GB" sz="1400" b="1" i="1">
                <a:solidFill>
                  <a:srgbClr val="002060"/>
                </a:solidFill>
              </a:rPr>
              <a:t>using artefacts </a:t>
            </a:r>
            <a:r>
              <a:rPr lang="en-GB" sz="1400" i="1">
                <a:solidFill>
                  <a:srgbClr val="002060"/>
                </a:solidFill>
              </a:rPr>
              <a:t>in [the university workshop] would make me more likely to put it into my future lessons because it saw how beneficial it was for </a:t>
            </a:r>
            <a:r>
              <a:rPr lang="en-GB" sz="1400" b="1" i="1">
                <a:solidFill>
                  <a:srgbClr val="002060"/>
                </a:solidFill>
              </a:rPr>
              <a:t>generating questions and thinking more like a historian</a:t>
            </a:r>
            <a:r>
              <a:rPr lang="en-GB" sz="1400" i="1">
                <a:solidFill>
                  <a:srgbClr val="002060"/>
                </a:solidFill>
              </a:rPr>
              <a:t> rather than being given the fact and then working from the artefacts and then be given the information they need afterwards.</a:t>
            </a:r>
            <a:endParaRPr lang="en-GB" sz="1400" i="1">
              <a:solidFill>
                <a:srgbClr val="002060"/>
              </a:solidFill>
              <a:ea typeface="Calibri"/>
              <a:cs typeface="Calibri"/>
            </a:endParaRPr>
          </a:p>
          <a:p>
            <a:pPr marL="0" indent="0" algn="r">
              <a:buNone/>
            </a:pPr>
            <a:r>
              <a:rPr lang="en-GB" sz="1400" i="1">
                <a:solidFill>
                  <a:srgbClr val="002060"/>
                </a:solidFill>
              </a:rPr>
              <a:t>Sophie</a:t>
            </a:r>
            <a:endParaRPr lang="en-GB" sz="1400" i="1">
              <a:solidFill>
                <a:srgbClr val="002060"/>
              </a:solidFill>
              <a:ea typeface="Calibri"/>
              <a:cs typeface="Calibri"/>
            </a:endParaRPr>
          </a:p>
        </p:txBody>
      </p:sp>
    </p:spTree>
    <p:extLst>
      <p:ext uri="{BB962C8B-B14F-4D97-AF65-F5344CB8AC3E}">
        <p14:creationId xmlns:p14="http://schemas.microsoft.com/office/powerpoint/2010/main" val="1732717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4779-25B7-8E5F-384E-F74F16893772}"/>
              </a:ext>
            </a:extLst>
          </p:cNvPr>
          <p:cNvSpPr>
            <a:spLocks noGrp="1"/>
          </p:cNvSpPr>
          <p:nvPr>
            <p:ph type="title"/>
          </p:nvPr>
        </p:nvSpPr>
        <p:spPr>
          <a:xfrm>
            <a:off x="457200" y="290284"/>
            <a:ext cx="8229600" cy="857250"/>
          </a:xfrm>
        </p:spPr>
        <p:txBody>
          <a:bodyPr/>
          <a:lstStyle/>
          <a:p>
            <a:pPr algn="l"/>
            <a:r>
              <a:rPr lang="en-GB" b="1">
                <a:solidFill>
                  <a:srgbClr val="002060"/>
                </a:solidFill>
              </a:rPr>
              <a:t>Subject specific pedagogies in history​</a:t>
            </a:r>
          </a:p>
        </p:txBody>
      </p:sp>
      <p:sp>
        <p:nvSpPr>
          <p:cNvPr id="3" name="Content Placeholder 2">
            <a:extLst>
              <a:ext uri="{FF2B5EF4-FFF2-40B4-BE49-F238E27FC236}">
                <a16:creationId xmlns:a16="http://schemas.microsoft.com/office/drawing/2014/main" id="{CA95710F-B436-140F-1795-8E1D6BBB8F76}"/>
              </a:ext>
            </a:extLst>
          </p:cNvPr>
          <p:cNvSpPr>
            <a:spLocks noGrp="1"/>
          </p:cNvSpPr>
          <p:nvPr>
            <p:ph idx="1"/>
          </p:nvPr>
        </p:nvSpPr>
        <p:spPr>
          <a:xfrm>
            <a:off x="457200" y="1232170"/>
            <a:ext cx="8229600" cy="3139780"/>
          </a:xfrm>
        </p:spPr>
        <p:txBody>
          <a:bodyPr/>
          <a:lstStyle/>
          <a:p>
            <a:pPr marL="0" indent="0">
              <a:buNone/>
            </a:pPr>
            <a:r>
              <a:rPr lang="en-GB" sz="2000">
                <a:solidFill>
                  <a:srgbClr val="002060"/>
                </a:solidFill>
              </a:rPr>
              <a:t>🐘</a:t>
            </a:r>
            <a:r>
              <a:rPr lang="en-GB" sz="2000" b="1">
                <a:solidFill>
                  <a:srgbClr val="002060"/>
                </a:solidFill>
              </a:rPr>
              <a:t>Teaching for memory </a:t>
            </a:r>
            <a:r>
              <a:rPr lang="en-US" sz="2000">
                <a:solidFill>
                  <a:srgbClr val="002060"/>
                </a:solidFill>
              </a:rPr>
              <a:t>​</a:t>
            </a:r>
          </a:p>
          <a:p>
            <a:pPr marL="0" indent="0">
              <a:buNone/>
            </a:pPr>
            <a:r>
              <a:rPr lang="en-GB" sz="2000">
                <a:solidFill>
                  <a:srgbClr val="002060"/>
                </a:solidFill>
              </a:rPr>
              <a:t>🔗Exposition and schema building – building on what pupils already know</a:t>
            </a:r>
            <a:r>
              <a:rPr lang="en-US" sz="2000">
                <a:solidFill>
                  <a:srgbClr val="002060"/>
                </a:solidFill>
              </a:rPr>
              <a:t>​</a:t>
            </a:r>
          </a:p>
          <a:p>
            <a:pPr marL="0" indent="0">
              <a:buNone/>
            </a:pPr>
            <a:r>
              <a:rPr lang="en-GB" sz="2000">
                <a:solidFill>
                  <a:srgbClr val="002060"/>
                </a:solidFill>
              </a:rPr>
              <a:t>🔮 Narrative and story </a:t>
            </a:r>
            <a:r>
              <a:rPr lang="en-US" sz="2000">
                <a:solidFill>
                  <a:srgbClr val="002060"/>
                </a:solidFill>
              </a:rPr>
              <a:t>​</a:t>
            </a:r>
          </a:p>
          <a:p>
            <a:pPr marL="0" indent="0">
              <a:buNone/>
            </a:pPr>
            <a:r>
              <a:rPr lang="en-GB" sz="2000">
                <a:solidFill>
                  <a:srgbClr val="002060"/>
                </a:solidFill>
              </a:rPr>
              <a:t>🧱</a:t>
            </a:r>
            <a:r>
              <a:rPr lang="en-GB" sz="2000" b="1">
                <a:solidFill>
                  <a:srgbClr val="002060"/>
                </a:solidFill>
              </a:rPr>
              <a:t>World-building</a:t>
            </a:r>
            <a:r>
              <a:rPr lang="en-GB" sz="2000">
                <a:solidFill>
                  <a:srgbClr val="002060"/>
                </a:solidFill>
              </a:rPr>
              <a:t> – e.g., through visuals, artefacts, maps… </a:t>
            </a:r>
            <a:r>
              <a:rPr lang="en-US" sz="2000">
                <a:solidFill>
                  <a:srgbClr val="002060"/>
                </a:solidFill>
              </a:rPr>
              <a:t>​</a:t>
            </a:r>
          </a:p>
          <a:p>
            <a:pPr marL="0" indent="0">
              <a:buNone/>
            </a:pPr>
            <a:r>
              <a:rPr lang="en-US" sz="2000" b="1">
                <a:solidFill>
                  <a:srgbClr val="002060"/>
                </a:solidFill>
              </a:rPr>
              <a:t>🕰️</a:t>
            </a:r>
            <a:r>
              <a:rPr lang="en-GB" sz="2000" b="1">
                <a:solidFill>
                  <a:srgbClr val="002060"/>
                </a:solidFill>
              </a:rPr>
              <a:t>Teaching chronological knowledge </a:t>
            </a:r>
            <a:r>
              <a:rPr lang="en-US" sz="2000" b="1">
                <a:solidFill>
                  <a:srgbClr val="002060"/>
                </a:solidFill>
              </a:rPr>
              <a:t>​</a:t>
            </a:r>
          </a:p>
          <a:p>
            <a:pPr marL="0" indent="0">
              <a:buNone/>
            </a:pPr>
            <a:r>
              <a:rPr lang="en-GB" sz="2000" b="1">
                <a:solidFill>
                  <a:srgbClr val="002060"/>
                </a:solidFill>
              </a:rPr>
              <a:t>📚Reading extended texts </a:t>
            </a:r>
            <a:r>
              <a:rPr lang="en-US" sz="2000" b="1">
                <a:solidFill>
                  <a:srgbClr val="002060"/>
                </a:solidFill>
              </a:rPr>
              <a:t>​</a:t>
            </a:r>
          </a:p>
          <a:p>
            <a:pPr marL="0" indent="0">
              <a:buNone/>
            </a:pPr>
            <a:r>
              <a:rPr lang="en-GB" sz="2000">
                <a:solidFill>
                  <a:srgbClr val="002060"/>
                </a:solidFill>
              </a:rPr>
              <a:t>🔍Historical enquiry</a:t>
            </a:r>
            <a:r>
              <a:rPr lang="en-US" sz="2000">
                <a:solidFill>
                  <a:srgbClr val="002060"/>
                </a:solidFill>
              </a:rPr>
              <a:t>​</a:t>
            </a:r>
          </a:p>
          <a:p>
            <a:pPr marL="0" indent="0">
              <a:buNone/>
            </a:pPr>
            <a:r>
              <a:rPr lang="en-GB" sz="2000">
                <a:solidFill>
                  <a:srgbClr val="002060"/>
                </a:solidFill>
              </a:rPr>
              <a:t>​</a:t>
            </a:r>
            <a:r>
              <a:rPr lang="en-GB" sz="2000"/>
              <a:t>🏛️ </a:t>
            </a:r>
            <a:r>
              <a:rPr lang="en-GB" sz="2000">
                <a:solidFill>
                  <a:srgbClr val="002060"/>
                </a:solidFill>
              </a:rPr>
              <a:t>Real-life experience</a:t>
            </a:r>
            <a:endParaRPr lang="en-GB" sz="2000">
              <a:solidFill>
                <a:srgbClr val="002060"/>
              </a:solidFill>
              <a:ea typeface="Calibri"/>
              <a:cs typeface="Calibri"/>
            </a:endParaRPr>
          </a:p>
          <a:p>
            <a:pPr marL="0" indent="0" algn="r">
              <a:buNone/>
            </a:pPr>
            <a:r>
              <a:rPr lang="en-GB" sz="2000">
                <a:solidFill>
                  <a:srgbClr val="002060"/>
                </a:solidFill>
              </a:rPr>
              <a:t>adapted from Ofsted Research Review Series, 2021</a:t>
            </a:r>
            <a:endParaRPr lang="en-US" sz="2000">
              <a:solidFill>
                <a:srgbClr val="002060"/>
              </a:solidFill>
            </a:endParaRPr>
          </a:p>
          <a:p>
            <a:endParaRPr lang="en-GB"/>
          </a:p>
        </p:txBody>
      </p:sp>
    </p:spTree>
    <p:extLst>
      <p:ext uri="{BB962C8B-B14F-4D97-AF65-F5344CB8AC3E}">
        <p14:creationId xmlns:p14="http://schemas.microsoft.com/office/powerpoint/2010/main" val="342829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790D6-AB26-7F9B-4844-26078E29EAC3}"/>
              </a:ext>
            </a:extLst>
          </p:cNvPr>
          <p:cNvSpPr>
            <a:spLocks noGrp="1"/>
          </p:cNvSpPr>
          <p:nvPr>
            <p:ph type="title"/>
          </p:nvPr>
        </p:nvSpPr>
        <p:spPr>
          <a:xfrm>
            <a:off x="571350" y="571500"/>
            <a:ext cx="4000647" cy="1281182"/>
          </a:xfrm>
        </p:spPr>
        <p:txBody>
          <a:bodyPr vert="horz" lIns="91440" tIns="45720" rIns="91440" bIns="45720" rtlCol="0" anchor="ctr">
            <a:normAutofit/>
          </a:bodyPr>
          <a:lstStyle/>
          <a:p>
            <a:pPr algn="l" eaLnBrk="1" hangingPunct="1">
              <a:lnSpc>
                <a:spcPct val="90000"/>
              </a:lnSpc>
              <a:spcBef>
                <a:spcPct val="0"/>
              </a:spcBef>
            </a:pPr>
            <a:endParaRPr lang="en-US" sz="3000"/>
          </a:p>
        </p:txBody>
      </p:sp>
      <p:sp>
        <p:nvSpPr>
          <p:cNvPr id="3" name="Text Placeholder 2">
            <a:extLst>
              <a:ext uri="{FF2B5EF4-FFF2-40B4-BE49-F238E27FC236}">
                <a16:creationId xmlns:a16="http://schemas.microsoft.com/office/drawing/2014/main" id="{2BD8843C-58AE-5D56-D43D-07FEE6737E84}"/>
              </a:ext>
            </a:extLst>
          </p:cNvPr>
          <p:cNvSpPr>
            <a:spLocks noGrp="1"/>
          </p:cNvSpPr>
          <p:nvPr>
            <p:ph type="body" idx="1"/>
          </p:nvPr>
        </p:nvSpPr>
        <p:spPr>
          <a:xfrm>
            <a:off x="571350" y="1852683"/>
            <a:ext cx="4000647" cy="2827376"/>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pPr>
            <a:endParaRPr lang="en-US" sz="1500"/>
          </a:p>
        </p:txBody>
      </p:sp>
      <p:pic>
        <p:nvPicPr>
          <p:cNvPr id="2054" name="Picture 6" descr="Rendition 0">
            <a:extLst>
              <a:ext uri="{FF2B5EF4-FFF2-40B4-BE49-F238E27FC236}">
                <a16:creationId xmlns:a16="http://schemas.microsoft.com/office/drawing/2014/main" id="{9532F3F9-4EA5-C443-F6ED-CBD2A7027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38"/>
          <a:stretch>
            <a:fillRect/>
          </a:stretch>
        </p:blipFill>
        <p:spPr bwMode="auto">
          <a:xfrm rot="16200000">
            <a:off x="2065354" y="-1871484"/>
            <a:ext cx="5013300" cy="88864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5933F2C-F66D-4E71-B226-FA9BE3CE816C}"/>
              </a:ext>
            </a:extLst>
          </p:cNvPr>
          <p:cNvSpPr txBox="1">
            <a:spLocks/>
          </p:cNvSpPr>
          <p:nvPr/>
        </p:nvSpPr>
        <p:spPr bwMode="auto">
          <a:xfrm>
            <a:off x="128760" y="4646602"/>
            <a:ext cx="3937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lvl="0" algn="ctr" rtl="0" eaLnBrk="0" fontAlgn="base" hangingPunct="0">
              <a:spcBef>
                <a:spcPts val="0"/>
              </a:spcBef>
              <a:spcAft>
                <a:spcPts val="0"/>
              </a:spcAft>
              <a:buSzPts val="4400"/>
              <a:buNone/>
              <a:defRPr sz="3300" kern="1200">
                <a:solidFill>
                  <a:schemeClr val="tx1"/>
                </a:solidFill>
                <a:latin typeface="+mj-lt"/>
                <a:ea typeface="+mj-ea"/>
                <a:cs typeface="+mj-cs"/>
              </a:defRPr>
            </a:lvl1pPr>
            <a:lvl2pPr lvl="1" algn="ctr" rtl="0" eaLnBrk="0" fontAlgn="base" hangingPunct="0">
              <a:spcBef>
                <a:spcPts val="0"/>
              </a:spcBef>
              <a:spcAft>
                <a:spcPts val="0"/>
              </a:spcAft>
              <a:buSzPts val="4800"/>
              <a:buNone/>
              <a:defRPr sz="2400">
                <a:solidFill>
                  <a:schemeClr val="tx1"/>
                </a:solidFill>
                <a:latin typeface="Calibri" pitchFamily="34" charset="0"/>
              </a:defRPr>
            </a:lvl2pPr>
            <a:lvl3pPr lvl="2" algn="ctr" rtl="0" eaLnBrk="0" fontAlgn="base" hangingPunct="0">
              <a:spcBef>
                <a:spcPts val="0"/>
              </a:spcBef>
              <a:spcAft>
                <a:spcPts val="0"/>
              </a:spcAft>
              <a:buSzPts val="4800"/>
              <a:buNone/>
              <a:defRPr sz="2400">
                <a:solidFill>
                  <a:schemeClr val="tx1"/>
                </a:solidFill>
                <a:latin typeface="Calibri" pitchFamily="34" charset="0"/>
              </a:defRPr>
            </a:lvl3pPr>
            <a:lvl4pPr lvl="3" algn="ctr" rtl="0" eaLnBrk="0" fontAlgn="base" hangingPunct="0">
              <a:spcBef>
                <a:spcPts val="0"/>
              </a:spcBef>
              <a:spcAft>
                <a:spcPts val="0"/>
              </a:spcAft>
              <a:buSzPts val="4800"/>
              <a:buNone/>
              <a:defRPr sz="2400">
                <a:solidFill>
                  <a:schemeClr val="tx1"/>
                </a:solidFill>
                <a:latin typeface="Calibri" pitchFamily="34" charset="0"/>
              </a:defRPr>
            </a:lvl4pPr>
            <a:lvl5pPr lvl="4" algn="ctr" rtl="0" eaLnBrk="0" fontAlgn="base" hangingPunct="0">
              <a:spcBef>
                <a:spcPts val="0"/>
              </a:spcBef>
              <a:spcAft>
                <a:spcPts val="0"/>
              </a:spcAft>
              <a:buSzPts val="4800"/>
              <a:buNone/>
              <a:defRPr sz="2400">
                <a:solidFill>
                  <a:schemeClr val="tx1"/>
                </a:solidFill>
                <a:latin typeface="Calibri" pitchFamily="34" charset="0"/>
              </a:defRPr>
            </a:lvl5pPr>
            <a:lvl6pPr marL="342892" lvl="5" algn="ctr" rtl="0" fontAlgn="base">
              <a:spcBef>
                <a:spcPts val="0"/>
              </a:spcBef>
              <a:spcAft>
                <a:spcPts val="0"/>
              </a:spcAft>
              <a:buSzPts val="4800"/>
              <a:buNone/>
              <a:defRPr sz="2400">
                <a:solidFill>
                  <a:schemeClr val="tx1"/>
                </a:solidFill>
                <a:latin typeface="Calibri" pitchFamily="34" charset="0"/>
              </a:defRPr>
            </a:lvl6pPr>
            <a:lvl7pPr marL="685783" lvl="6" algn="ctr" rtl="0" fontAlgn="base">
              <a:spcBef>
                <a:spcPts val="0"/>
              </a:spcBef>
              <a:spcAft>
                <a:spcPts val="0"/>
              </a:spcAft>
              <a:buSzPts val="4800"/>
              <a:buNone/>
              <a:defRPr sz="2400">
                <a:solidFill>
                  <a:schemeClr val="tx1"/>
                </a:solidFill>
                <a:latin typeface="Calibri" pitchFamily="34" charset="0"/>
              </a:defRPr>
            </a:lvl7pPr>
            <a:lvl8pPr marL="1028675" lvl="7" algn="ctr" rtl="0" fontAlgn="base">
              <a:spcBef>
                <a:spcPts val="0"/>
              </a:spcBef>
              <a:spcAft>
                <a:spcPts val="0"/>
              </a:spcAft>
              <a:buSzPts val="4800"/>
              <a:buNone/>
              <a:defRPr sz="2400">
                <a:solidFill>
                  <a:schemeClr val="tx1"/>
                </a:solidFill>
                <a:latin typeface="Calibri" pitchFamily="34" charset="0"/>
              </a:defRPr>
            </a:lvl8pPr>
            <a:lvl9pPr marL="1371566" lvl="8" algn="ctr" rtl="0" fontAlgn="base">
              <a:spcBef>
                <a:spcPts val="0"/>
              </a:spcBef>
              <a:spcAft>
                <a:spcPts val="0"/>
              </a:spcAft>
              <a:buSzPts val="4800"/>
              <a:buNone/>
              <a:defRPr sz="2400">
                <a:solidFill>
                  <a:schemeClr val="tx1"/>
                </a:solidFill>
                <a:latin typeface="Calibri" pitchFamily="34" charset="0"/>
              </a:defRPr>
            </a:lvl9pPr>
          </a:lstStyle>
          <a:p>
            <a:r>
              <a:rPr lang="en-GB" sz="1600">
                <a:solidFill>
                  <a:srgbClr val="002060"/>
                </a:solidFill>
              </a:rPr>
              <a:t>Roberts, A., &amp; Weston Lewis, J. (2020) </a:t>
            </a:r>
            <a:r>
              <a:rPr lang="en-GB" sz="1600" i="1">
                <a:solidFill>
                  <a:srgbClr val="002060"/>
                </a:solidFill>
              </a:rPr>
              <a:t>Human Journey.</a:t>
            </a:r>
            <a:r>
              <a:rPr lang="en-GB" sz="1600">
                <a:solidFill>
                  <a:srgbClr val="002060"/>
                </a:solidFill>
              </a:rPr>
              <a:t> London: Red Shed</a:t>
            </a:r>
          </a:p>
        </p:txBody>
      </p:sp>
      <p:sp>
        <p:nvSpPr>
          <p:cNvPr id="5" name="Title 1">
            <a:extLst>
              <a:ext uri="{FF2B5EF4-FFF2-40B4-BE49-F238E27FC236}">
                <a16:creationId xmlns:a16="http://schemas.microsoft.com/office/drawing/2014/main" id="{A114F16A-4138-6586-C493-701C2D185AA5}"/>
              </a:ext>
            </a:extLst>
          </p:cNvPr>
          <p:cNvSpPr txBox="1">
            <a:spLocks/>
          </p:cNvSpPr>
          <p:nvPr/>
        </p:nvSpPr>
        <p:spPr bwMode="auto">
          <a:xfrm>
            <a:off x="2649495" y="65097"/>
            <a:ext cx="3569723" cy="4413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a:lstStyle>
          <a:p>
            <a:pPr marL="0" indent="0">
              <a:buNone/>
            </a:pPr>
            <a:r>
              <a:rPr lang="en-GB" sz="3200">
                <a:solidFill>
                  <a:srgbClr val="002060"/>
                </a:solidFill>
              </a:rPr>
              <a:t>🧱</a:t>
            </a:r>
            <a:r>
              <a:rPr lang="en-GB" sz="3200" b="1">
                <a:solidFill>
                  <a:srgbClr val="002060"/>
                </a:solidFill>
              </a:rPr>
              <a:t>World-building</a:t>
            </a:r>
            <a:endParaRPr lang="en-US" sz="3200" b="1">
              <a:solidFill>
                <a:srgbClr val="002060"/>
              </a:solidFill>
            </a:endParaRPr>
          </a:p>
        </p:txBody>
      </p:sp>
    </p:spTree>
    <p:extLst>
      <p:ext uri="{BB962C8B-B14F-4D97-AF65-F5344CB8AC3E}">
        <p14:creationId xmlns:p14="http://schemas.microsoft.com/office/powerpoint/2010/main" val="3131500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B58455F4-4FD4-F762-DFD1-D17A38F9896D}"/>
            </a:ext>
          </a:extLst>
        </p:cNvPr>
        <p:cNvGrpSpPr/>
        <p:nvPr/>
      </p:nvGrpSpPr>
      <p:grpSpPr>
        <a:xfrm>
          <a:off x="0" y="0"/>
          <a:ext cx="0" cy="0"/>
          <a:chOff x="0" y="0"/>
          <a:chExt cx="0" cy="0"/>
        </a:xfrm>
      </p:grpSpPr>
      <p:sp>
        <p:nvSpPr>
          <p:cNvPr id="218" name="Google Shape;218;p22">
            <a:extLst>
              <a:ext uri="{FF2B5EF4-FFF2-40B4-BE49-F238E27FC236}">
                <a16:creationId xmlns:a16="http://schemas.microsoft.com/office/drawing/2014/main" id="{B959E55F-3DCA-C501-138F-5B5BEEBB97DA}"/>
              </a:ext>
            </a:extLst>
          </p:cNvPr>
          <p:cNvSpPr txBox="1">
            <a:spLocks noGrp="1"/>
          </p:cNvSpPr>
          <p:nvPr>
            <p:ph type="sldNum" idx="12"/>
          </p:nvPr>
        </p:nvSpPr>
        <p:spPr>
          <a:prstGeom prst="rect">
            <a:avLst/>
          </a:prstGeom>
        </p:spPr>
        <p:txBody>
          <a:bodyPr spcFirstLastPara="1" vert="horz" wrap="square" lIns="0" tIns="0" rIns="0" bIns="0" rtlCol="0" anchor="t" anchorCtr="0">
            <a:noAutofit/>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algn="l"/>
            <a:fld id="{00000000-1234-1234-1234-123412341234}" type="slidenum">
              <a:rPr lang="en-GB"/>
              <a:pPr algn="l"/>
              <a:t>18</a:t>
            </a:fld>
            <a:endParaRPr/>
          </a:p>
        </p:txBody>
      </p:sp>
      <p:sp>
        <p:nvSpPr>
          <p:cNvPr id="221" name="Google Shape;221;p22">
            <a:extLst>
              <a:ext uri="{FF2B5EF4-FFF2-40B4-BE49-F238E27FC236}">
                <a16:creationId xmlns:a16="http://schemas.microsoft.com/office/drawing/2014/main" id="{2C49F184-263A-7453-CDB8-52F867809A2C}"/>
              </a:ext>
            </a:extLst>
          </p:cNvPr>
          <p:cNvSpPr txBox="1"/>
          <p:nvPr/>
        </p:nvSpPr>
        <p:spPr>
          <a:xfrm>
            <a:off x="254376" y="68690"/>
            <a:ext cx="8261550" cy="938073"/>
          </a:xfrm>
          <a:prstGeom prst="rect">
            <a:avLst/>
          </a:prstGeom>
          <a:noFill/>
          <a:ln w="19050" cap="flat" cmpd="sng">
            <a:noFill/>
            <a:prstDash val="solid"/>
            <a:round/>
            <a:headEnd type="none" w="sm" len="sm"/>
            <a:tailEnd type="none" w="sm" len="sm"/>
          </a:ln>
        </p:spPr>
        <p:txBody>
          <a:bodyPr spcFirstLastPara="1" wrap="square" lIns="45713" tIns="45713" rIns="45713" bIns="45713"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4400" b="1">
                <a:solidFill>
                  <a:srgbClr val="002060"/>
                </a:solidFill>
              </a:rPr>
              <a:t>🧱</a:t>
            </a:r>
            <a:r>
              <a:rPr lang="en-GB" sz="4400" b="1">
                <a:solidFill>
                  <a:srgbClr val="002060"/>
                </a:solidFill>
                <a:ea typeface="+mn-lt"/>
                <a:cs typeface="+mn-lt"/>
              </a:rPr>
              <a:t>🐘</a:t>
            </a:r>
            <a:r>
              <a:rPr lang="en-GB" sz="4400" b="1">
                <a:solidFill>
                  <a:srgbClr val="002060"/>
                </a:solidFill>
              </a:rPr>
              <a:t> </a:t>
            </a:r>
            <a:r>
              <a:rPr lang="en-GB" sz="3200" b="1">
                <a:solidFill>
                  <a:srgbClr val="002060"/>
                </a:solidFill>
                <a:sym typeface="Montserrat"/>
              </a:rPr>
              <a:t>The Stone Ages</a:t>
            </a:r>
            <a:endParaRPr sz="3200" b="1">
              <a:solidFill>
                <a:srgbClr val="002060"/>
              </a:solidFill>
              <a:sym typeface="Montserrat"/>
            </a:endParaRPr>
          </a:p>
        </p:txBody>
      </p:sp>
      <p:graphicFrame>
        <p:nvGraphicFramePr>
          <p:cNvPr id="2" name="Diagram 1">
            <a:extLst>
              <a:ext uri="{FF2B5EF4-FFF2-40B4-BE49-F238E27FC236}">
                <a16:creationId xmlns:a16="http://schemas.microsoft.com/office/drawing/2014/main" id="{93AA0693-858A-2E77-C8B4-AA8921BA7BCD}"/>
              </a:ext>
            </a:extLst>
          </p:cNvPr>
          <p:cNvGraphicFramePr/>
          <p:nvPr>
            <p:extLst>
              <p:ext uri="{D42A27DB-BD31-4B8C-83A1-F6EECF244321}">
                <p14:modId xmlns:p14="http://schemas.microsoft.com/office/powerpoint/2010/main" val="1584120839"/>
              </p:ext>
            </p:extLst>
          </p:nvPr>
        </p:nvGraphicFramePr>
        <p:xfrm>
          <a:off x="588279" y="1371903"/>
          <a:ext cx="7927647" cy="2399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9501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F2AB2-B9AB-28AD-B927-482900D0970E}"/>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C2FF37-F2C9-B149-2C3D-CBA43D730525}"/>
              </a:ext>
            </a:extLst>
          </p:cNvPr>
          <p:cNvGraphicFramePr>
            <a:graphicFrameLocks noGrp="1"/>
          </p:cNvGraphicFramePr>
          <p:nvPr/>
        </p:nvGraphicFramePr>
        <p:xfrm>
          <a:off x="172870" y="2081947"/>
          <a:ext cx="8739117" cy="320059"/>
        </p:xfrm>
        <a:graphic>
          <a:graphicData uri="http://schemas.openxmlformats.org/drawingml/2006/table">
            <a:tbl>
              <a:tblPr firstRow="1" bandRow="1">
                <a:tableStyleId>{5C22544A-7EE6-4342-B048-85BDC9FD1C3A}</a:tableStyleId>
              </a:tblPr>
              <a:tblGrid>
                <a:gridCol w="2913039">
                  <a:extLst>
                    <a:ext uri="{9D8B030D-6E8A-4147-A177-3AD203B41FA5}">
                      <a16:colId xmlns:a16="http://schemas.microsoft.com/office/drawing/2014/main" val="3798118450"/>
                    </a:ext>
                  </a:extLst>
                </a:gridCol>
                <a:gridCol w="2913039">
                  <a:extLst>
                    <a:ext uri="{9D8B030D-6E8A-4147-A177-3AD203B41FA5}">
                      <a16:colId xmlns:a16="http://schemas.microsoft.com/office/drawing/2014/main" val="2979593395"/>
                    </a:ext>
                  </a:extLst>
                </a:gridCol>
                <a:gridCol w="2913039">
                  <a:extLst>
                    <a:ext uri="{9D8B030D-6E8A-4147-A177-3AD203B41FA5}">
                      <a16:colId xmlns:a16="http://schemas.microsoft.com/office/drawing/2014/main" val="3055455196"/>
                    </a:ext>
                  </a:extLst>
                </a:gridCol>
              </a:tblGrid>
              <a:tr h="320059">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extLst>
                  <a:ext uri="{0D108BD9-81ED-4DB2-BD59-A6C34878D82A}">
                    <a16:rowId xmlns:a16="http://schemas.microsoft.com/office/drawing/2014/main" val="1550683200"/>
                  </a:ext>
                </a:extLst>
              </a:tr>
            </a:tbl>
          </a:graphicData>
        </a:graphic>
      </p:graphicFrame>
      <p:grpSp>
        <p:nvGrpSpPr>
          <p:cNvPr id="9" name="Group 8">
            <a:extLst>
              <a:ext uri="{FF2B5EF4-FFF2-40B4-BE49-F238E27FC236}">
                <a16:creationId xmlns:a16="http://schemas.microsoft.com/office/drawing/2014/main" id="{EB747CBC-A056-95A1-48AB-E249B42B126D}"/>
              </a:ext>
            </a:extLst>
          </p:cNvPr>
          <p:cNvGrpSpPr/>
          <p:nvPr/>
        </p:nvGrpSpPr>
        <p:grpSpPr>
          <a:xfrm>
            <a:off x="172870" y="2504902"/>
            <a:ext cx="2918348" cy="388811"/>
            <a:chOff x="172870" y="2490716"/>
            <a:chExt cx="2918348" cy="388811"/>
          </a:xfrm>
          <a:solidFill>
            <a:schemeClr val="accent6">
              <a:lumMod val="75000"/>
            </a:schemeClr>
          </a:solidFill>
        </p:grpSpPr>
        <p:sp>
          <p:nvSpPr>
            <p:cNvPr id="5" name="TextBox 4">
              <a:extLst>
                <a:ext uri="{FF2B5EF4-FFF2-40B4-BE49-F238E27FC236}">
                  <a16:creationId xmlns:a16="http://schemas.microsoft.com/office/drawing/2014/main" id="{8ED23497-68CD-C45E-432A-867318E47A5E}"/>
                </a:ext>
              </a:extLst>
            </p:cNvPr>
            <p:cNvSpPr txBox="1"/>
            <p:nvPr/>
          </p:nvSpPr>
          <p:spPr>
            <a:xfrm>
              <a:off x="172870" y="2571750"/>
              <a:ext cx="2918348" cy="307777"/>
            </a:xfrm>
            <a:prstGeom prst="rect">
              <a:avLst/>
            </a:prstGeom>
            <a:solidFill>
              <a:schemeClr val="accent4">
                <a:lumMod val="60000"/>
                <a:lumOff val="40000"/>
              </a:schemeClr>
            </a:solidFill>
          </p:spPr>
          <p:txBody>
            <a:bodyPr wrap="square" rtlCol="0">
              <a:spAutoFit/>
            </a:bodyPr>
            <a:lstStyle/>
            <a:p>
              <a:pPr algn="ctr"/>
              <a:r>
                <a:rPr lang="en-GB" sz="1400"/>
                <a:t>1 million years</a:t>
              </a:r>
            </a:p>
          </p:txBody>
        </p:sp>
        <p:cxnSp>
          <p:nvCxnSpPr>
            <p:cNvPr id="7" name="Straight Arrow Connector 6">
              <a:extLst>
                <a:ext uri="{FF2B5EF4-FFF2-40B4-BE49-F238E27FC236}">
                  <a16:creationId xmlns:a16="http://schemas.microsoft.com/office/drawing/2014/main" id="{E8F3F68F-C44E-9AB7-BB18-569169B2704C}"/>
                </a:ext>
              </a:extLst>
            </p:cNvPr>
            <p:cNvCxnSpPr>
              <a:cxnSpLocks/>
            </p:cNvCxnSpPr>
            <p:nvPr/>
          </p:nvCxnSpPr>
          <p:spPr>
            <a:xfrm>
              <a:off x="172870" y="2490716"/>
              <a:ext cx="2918348" cy="0"/>
            </a:xfrm>
            <a:prstGeom prst="straightConnector1">
              <a:avLst/>
            </a:prstGeom>
            <a:grpFill/>
            <a:ln w="57150">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640A54CE-4803-E5A7-863C-1C491746094C}"/>
              </a:ext>
            </a:extLst>
          </p:cNvPr>
          <p:cNvGrpSpPr/>
          <p:nvPr/>
        </p:nvGrpSpPr>
        <p:grpSpPr>
          <a:xfrm>
            <a:off x="639170" y="392548"/>
            <a:ext cx="1944806" cy="1689399"/>
            <a:chOff x="639170" y="392548"/>
            <a:chExt cx="1944806" cy="1689399"/>
          </a:xfrm>
        </p:grpSpPr>
        <p:grpSp>
          <p:nvGrpSpPr>
            <p:cNvPr id="17" name="Group 16">
              <a:extLst>
                <a:ext uri="{FF2B5EF4-FFF2-40B4-BE49-F238E27FC236}">
                  <a16:creationId xmlns:a16="http://schemas.microsoft.com/office/drawing/2014/main" id="{77904E2F-2AAC-A958-2962-CDBFE9F9CDDA}"/>
                </a:ext>
              </a:extLst>
            </p:cNvPr>
            <p:cNvGrpSpPr/>
            <p:nvPr/>
          </p:nvGrpSpPr>
          <p:grpSpPr>
            <a:xfrm>
              <a:off x="639170" y="392548"/>
              <a:ext cx="1944806" cy="1689399"/>
              <a:chOff x="639170" y="392548"/>
              <a:chExt cx="1944806" cy="1689399"/>
            </a:xfrm>
          </p:grpSpPr>
          <p:sp>
            <p:nvSpPr>
              <p:cNvPr id="11" name="TextBox 10">
                <a:extLst>
                  <a:ext uri="{FF2B5EF4-FFF2-40B4-BE49-F238E27FC236}">
                    <a16:creationId xmlns:a16="http://schemas.microsoft.com/office/drawing/2014/main" id="{842854FA-26DC-D202-3795-EB4FA63AF34C}"/>
                  </a:ext>
                </a:extLst>
              </p:cNvPr>
              <p:cNvSpPr txBox="1"/>
              <p:nvPr/>
            </p:nvSpPr>
            <p:spPr>
              <a:xfrm>
                <a:off x="639170" y="392548"/>
                <a:ext cx="1944806" cy="369332"/>
              </a:xfrm>
              <a:prstGeom prst="rect">
                <a:avLst/>
              </a:prstGeom>
              <a:solidFill>
                <a:schemeClr val="accent4">
                  <a:lumMod val="60000"/>
                  <a:lumOff val="40000"/>
                </a:schemeClr>
              </a:solidFill>
            </p:spPr>
            <p:txBody>
              <a:bodyPr wrap="square" rtlCol="0">
                <a:spAutoFit/>
              </a:bodyPr>
              <a:lstStyle/>
              <a:p>
                <a:pPr algn="ctr"/>
                <a:r>
                  <a:rPr lang="en-GB"/>
                  <a:t>2,500,000ya</a:t>
                </a:r>
              </a:p>
            </p:txBody>
          </p:sp>
          <p:cxnSp>
            <p:nvCxnSpPr>
              <p:cNvPr id="14" name="Straight Arrow Connector 13">
                <a:extLst>
                  <a:ext uri="{FF2B5EF4-FFF2-40B4-BE49-F238E27FC236}">
                    <a16:creationId xmlns:a16="http://schemas.microsoft.com/office/drawing/2014/main" id="{2C867723-8463-2FC9-2BC2-A42C9D775A99}"/>
                  </a:ext>
                </a:extLst>
              </p:cNvPr>
              <p:cNvCxnSpPr>
                <a:cxnSpLocks/>
                <a:stCxn id="11" idx="2"/>
              </p:cNvCxnSpPr>
              <p:nvPr/>
            </p:nvCxnSpPr>
            <p:spPr>
              <a:xfrm flipH="1">
                <a:off x="1610436" y="761880"/>
                <a:ext cx="1137" cy="1320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19523E0-AFBA-81FB-6437-778C9DC35EA4}"/>
                </a:ext>
              </a:extLst>
            </p:cNvPr>
            <p:cNvSpPr txBox="1"/>
            <p:nvPr/>
          </p:nvSpPr>
          <p:spPr>
            <a:xfrm>
              <a:off x="639170" y="864776"/>
              <a:ext cx="1944806" cy="646331"/>
            </a:xfrm>
            <a:prstGeom prst="rect">
              <a:avLst/>
            </a:prstGeom>
            <a:solidFill>
              <a:schemeClr val="accent4">
                <a:lumMod val="60000"/>
                <a:lumOff val="40000"/>
              </a:schemeClr>
            </a:solidFill>
          </p:spPr>
          <p:txBody>
            <a:bodyPr wrap="square" rtlCol="0">
              <a:spAutoFit/>
            </a:bodyPr>
            <a:lstStyle/>
            <a:p>
              <a:pPr algn="ctr"/>
              <a:r>
                <a:rPr lang="en-GB" b="1"/>
                <a:t>First early humans</a:t>
              </a:r>
            </a:p>
          </p:txBody>
        </p:sp>
      </p:grpSp>
      <p:grpSp>
        <p:nvGrpSpPr>
          <p:cNvPr id="22" name="Group 21">
            <a:extLst>
              <a:ext uri="{FF2B5EF4-FFF2-40B4-BE49-F238E27FC236}">
                <a16:creationId xmlns:a16="http://schemas.microsoft.com/office/drawing/2014/main" id="{D5AFA06A-BE7E-2DB1-E067-8E5A53A67F56}"/>
              </a:ext>
            </a:extLst>
          </p:cNvPr>
          <p:cNvGrpSpPr/>
          <p:nvPr/>
        </p:nvGrpSpPr>
        <p:grpSpPr>
          <a:xfrm>
            <a:off x="7026324" y="1284148"/>
            <a:ext cx="1944806" cy="797798"/>
            <a:chOff x="7034283" y="418462"/>
            <a:chExt cx="1944806" cy="1663485"/>
          </a:xfrm>
        </p:grpSpPr>
        <p:cxnSp>
          <p:nvCxnSpPr>
            <p:cNvPr id="19" name="Straight Arrow Connector 18">
              <a:extLst>
                <a:ext uri="{FF2B5EF4-FFF2-40B4-BE49-F238E27FC236}">
                  <a16:creationId xmlns:a16="http://schemas.microsoft.com/office/drawing/2014/main" id="{27ABD43E-EE5B-DB4D-39FD-D22AFE157066}"/>
                </a:ext>
              </a:extLst>
            </p:cNvPr>
            <p:cNvCxnSpPr>
              <a:cxnSpLocks/>
            </p:cNvCxnSpPr>
            <p:nvPr/>
          </p:nvCxnSpPr>
          <p:spPr>
            <a:xfrm>
              <a:off x="8911986" y="418953"/>
              <a:ext cx="0" cy="16629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AF1C4D0-CB73-7449-5062-7A4F46CC7A44}"/>
                </a:ext>
              </a:extLst>
            </p:cNvPr>
            <p:cNvSpPr txBox="1"/>
            <p:nvPr/>
          </p:nvSpPr>
          <p:spPr>
            <a:xfrm>
              <a:off x="7034283" y="418462"/>
              <a:ext cx="1944806" cy="708418"/>
            </a:xfrm>
            <a:prstGeom prst="rect">
              <a:avLst/>
            </a:prstGeom>
            <a:solidFill>
              <a:schemeClr val="accent4">
                <a:lumMod val="60000"/>
                <a:lumOff val="40000"/>
              </a:schemeClr>
            </a:solidFill>
          </p:spPr>
          <p:txBody>
            <a:bodyPr wrap="square" rtlCol="0">
              <a:spAutoFit/>
            </a:bodyPr>
            <a:lstStyle/>
            <a:p>
              <a:pPr algn="ctr"/>
              <a:r>
                <a:rPr lang="en-GB"/>
                <a:t>Today</a:t>
              </a:r>
            </a:p>
          </p:txBody>
        </p:sp>
      </p:grpSp>
      <p:grpSp>
        <p:nvGrpSpPr>
          <p:cNvPr id="29" name="Group 28">
            <a:extLst>
              <a:ext uri="{FF2B5EF4-FFF2-40B4-BE49-F238E27FC236}">
                <a16:creationId xmlns:a16="http://schemas.microsoft.com/office/drawing/2014/main" id="{EB62C24E-228F-6A65-F995-21BF46334315}"/>
              </a:ext>
            </a:extLst>
          </p:cNvPr>
          <p:cNvGrpSpPr/>
          <p:nvPr/>
        </p:nvGrpSpPr>
        <p:grpSpPr>
          <a:xfrm>
            <a:off x="7026324" y="2402006"/>
            <a:ext cx="1944806" cy="2018557"/>
            <a:chOff x="7026324" y="2402006"/>
            <a:chExt cx="1944806" cy="2018557"/>
          </a:xfrm>
        </p:grpSpPr>
        <p:grpSp>
          <p:nvGrpSpPr>
            <p:cNvPr id="23" name="Group 22">
              <a:extLst>
                <a:ext uri="{FF2B5EF4-FFF2-40B4-BE49-F238E27FC236}">
                  <a16:creationId xmlns:a16="http://schemas.microsoft.com/office/drawing/2014/main" id="{195C9935-D73E-547A-613C-2B563F574AE9}"/>
                </a:ext>
              </a:extLst>
            </p:cNvPr>
            <p:cNvGrpSpPr/>
            <p:nvPr/>
          </p:nvGrpSpPr>
          <p:grpSpPr>
            <a:xfrm>
              <a:off x="7026324" y="2402006"/>
              <a:ext cx="1944806" cy="1312128"/>
              <a:chOff x="1291242" y="735293"/>
              <a:chExt cx="1944806" cy="1312128"/>
            </a:xfrm>
          </p:grpSpPr>
          <p:sp>
            <p:nvSpPr>
              <p:cNvPr id="24" name="TextBox 23">
                <a:extLst>
                  <a:ext uri="{FF2B5EF4-FFF2-40B4-BE49-F238E27FC236}">
                    <a16:creationId xmlns:a16="http://schemas.microsoft.com/office/drawing/2014/main" id="{F0646B60-0519-4515-3B74-DD7B8EBDC681}"/>
                  </a:ext>
                </a:extLst>
              </p:cNvPr>
              <p:cNvSpPr txBox="1"/>
              <p:nvPr/>
            </p:nvSpPr>
            <p:spPr>
              <a:xfrm>
                <a:off x="1291242" y="1678089"/>
                <a:ext cx="1944806" cy="369332"/>
              </a:xfrm>
              <a:prstGeom prst="rect">
                <a:avLst/>
              </a:prstGeom>
              <a:solidFill>
                <a:schemeClr val="accent4">
                  <a:lumMod val="60000"/>
                  <a:lumOff val="40000"/>
                </a:schemeClr>
              </a:solidFill>
            </p:spPr>
            <p:txBody>
              <a:bodyPr wrap="square" rtlCol="0">
                <a:spAutoFit/>
              </a:bodyPr>
              <a:lstStyle/>
              <a:p>
                <a:pPr algn="ctr"/>
                <a:r>
                  <a:rPr lang="en-GB"/>
                  <a:t>300,000ya</a:t>
                </a:r>
              </a:p>
            </p:txBody>
          </p:sp>
          <p:cxnSp>
            <p:nvCxnSpPr>
              <p:cNvPr id="25" name="Straight Arrow Connector 24">
                <a:extLst>
                  <a:ext uri="{FF2B5EF4-FFF2-40B4-BE49-F238E27FC236}">
                    <a16:creationId xmlns:a16="http://schemas.microsoft.com/office/drawing/2014/main" id="{6FADEA49-9D79-BF15-7E4B-8FDE45C9B62A}"/>
                  </a:ext>
                </a:extLst>
              </p:cNvPr>
              <p:cNvCxnSpPr>
                <a:cxnSpLocks/>
              </p:cNvCxnSpPr>
              <p:nvPr/>
            </p:nvCxnSpPr>
            <p:spPr>
              <a:xfrm flipV="1">
                <a:off x="2421696" y="735293"/>
                <a:ext cx="0" cy="9427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D95D8E5E-9B64-2A24-2CC4-D7F763F93814}"/>
                </a:ext>
              </a:extLst>
            </p:cNvPr>
            <p:cNvSpPr txBox="1"/>
            <p:nvPr/>
          </p:nvSpPr>
          <p:spPr>
            <a:xfrm>
              <a:off x="7026324" y="3774232"/>
              <a:ext cx="1944806" cy="646331"/>
            </a:xfrm>
            <a:prstGeom prst="rect">
              <a:avLst/>
            </a:prstGeom>
            <a:solidFill>
              <a:schemeClr val="accent4">
                <a:lumMod val="60000"/>
                <a:lumOff val="40000"/>
              </a:schemeClr>
            </a:solidFill>
          </p:spPr>
          <p:txBody>
            <a:bodyPr wrap="square" rtlCol="0">
              <a:spAutoFit/>
            </a:bodyPr>
            <a:lstStyle/>
            <a:p>
              <a:pPr algn="ctr"/>
              <a:r>
                <a:rPr lang="en-GB" b="1"/>
                <a:t>First Homo sapiens</a:t>
              </a:r>
            </a:p>
          </p:txBody>
        </p:sp>
      </p:grpSp>
      <p:sp>
        <p:nvSpPr>
          <p:cNvPr id="30" name="Rectangle: Rounded Corners 29">
            <a:extLst>
              <a:ext uri="{FF2B5EF4-FFF2-40B4-BE49-F238E27FC236}">
                <a16:creationId xmlns:a16="http://schemas.microsoft.com/office/drawing/2014/main" id="{525745A3-FA69-0698-D424-9B1A99D4B2E9}"/>
              </a:ext>
            </a:extLst>
          </p:cNvPr>
          <p:cNvSpPr/>
          <p:nvPr/>
        </p:nvSpPr>
        <p:spPr>
          <a:xfrm>
            <a:off x="1632042" y="1843088"/>
            <a:ext cx="7153651" cy="238859"/>
          </a:xfrm>
          <a:prstGeom prst="roundRect">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t>Palaeolithic</a:t>
            </a:r>
          </a:p>
        </p:txBody>
      </p:sp>
      <p:sp>
        <p:nvSpPr>
          <p:cNvPr id="31" name="Rectangle: Rounded Corners 30">
            <a:extLst>
              <a:ext uri="{FF2B5EF4-FFF2-40B4-BE49-F238E27FC236}">
                <a16:creationId xmlns:a16="http://schemas.microsoft.com/office/drawing/2014/main" id="{F0871B31-1735-8971-573B-F74C545EC630}"/>
              </a:ext>
            </a:extLst>
          </p:cNvPr>
          <p:cNvSpPr/>
          <p:nvPr/>
        </p:nvSpPr>
        <p:spPr>
          <a:xfrm>
            <a:off x="8788450" y="1843088"/>
            <a:ext cx="69550" cy="238859"/>
          </a:xfrm>
          <a:prstGeom prst="roundRect">
            <a:avLst/>
          </a:prstGeom>
          <a:solidFill>
            <a:srgbClr val="FF993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4FD4E67-BB47-B2EB-0BD3-1AD06EA6708C}"/>
              </a:ext>
            </a:extLst>
          </p:cNvPr>
          <p:cNvSpPr/>
          <p:nvPr/>
        </p:nvSpPr>
        <p:spPr>
          <a:xfrm>
            <a:off x="8855552" y="1843088"/>
            <a:ext cx="45719" cy="238859"/>
          </a:xfrm>
          <a:prstGeom prst="roundRect">
            <a:avLst/>
          </a:prstGeom>
          <a:solidFill>
            <a:srgbClr val="6699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37" name="Google Shape;221;p22">
            <a:extLst>
              <a:ext uri="{FF2B5EF4-FFF2-40B4-BE49-F238E27FC236}">
                <a16:creationId xmlns:a16="http://schemas.microsoft.com/office/drawing/2014/main" id="{4088412E-C573-AACD-4641-C4A5E161FB5C}"/>
              </a:ext>
            </a:extLst>
          </p:cNvPr>
          <p:cNvSpPr txBox="1"/>
          <p:nvPr/>
        </p:nvSpPr>
        <p:spPr>
          <a:xfrm>
            <a:off x="-2180" y="3482490"/>
            <a:ext cx="8261550" cy="938073"/>
          </a:xfrm>
          <a:prstGeom prst="rect">
            <a:avLst/>
          </a:prstGeom>
          <a:noFill/>
          <a:ln w="19050" cap="flat" cmpd="sng">
            <a:noFill/>
            <a:prstDash val="solid"/>
            <a:round/>
            <a:headEnd type="none" w="sm" len="sm"/>
            <a:tailEnd type="none" w="sm" len="sm"/>
          </a:ln>
        </p:spPr>
        <p:txBody>
          <a:bodyPr spcFirstLastPara="1" wrap="square" lIns="45713" tIns="45713" rIns="45713" bIns="45713"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400" b="1">
                <a:solidFill>
                  <a:srgbClr val="002060"/>
                </a:solidFill>
              </a:rPr>
              <a:t>🕰️</a:t>
            </a:r>
            <a:r>
              <a:rPr lang="en-GB" sz="3200" b="1">
                <a:solidFill>
                  <a:srgbClr val="002060"/>
                </a:solidFill>
              </a:rPr>
              <a:t> </a:t>
            </a:r>
            <a:r>
              <a:rPr lang="en-GB" sz="3200" b="1">
                <a:solidFill>
                  <a:srgbClr val="002060"/>
                </a:solidFill>
                <a:sym typeface="Montserrat"/>
              </a:rPr>
              <a:t>Stone Ages Timeline</a:t>
            </a:r>
            <a:endParaRPr sz="3200" b="1">
              <a:solidFill>
                <a:srgbClr val="002060"/>
              </a:solidFill>
              <a:sym typeface="Montserrat"/>
            </a:endParaRPr>
          </a:p>
        </p:txBody>
      </p:sp>
    </p:spTree>
    <p:extLst>
      <p:ext uri="{BB962C8B-B14F-4D97-AF65-F5344CB8AC3E}">
        <p14:creationId xmlns:p14="http://schemas.microsoft.com/office/powerpoint/2010/main" val="145062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DB96-CDB0-5388-69B4-0ADAA54E6C4B}"/>
              </a:ext>
            </a:extLst>
          </p:cNvPr>
          <p:cNvSpPr>
            <a:spLocks noGrp="1"/>
          </p:cNvSpPr>
          <p:nvPr>
            <p:ph type="title"/>
          </p:nvPr>
        </p:nvSpPr>
        <p:spPr/>
        <p:txBody>
          <a:bodyPr/>
          <a:lstStyle/>
          <a:p>
            <a:pPr algn="l"/>
            <a:r>
              <a:rPr lang="en-GB" b="1">
                <a:solidFill>
                  <a:srgbClr val="002060"/>
                </a:solidFill>
                <a:ea typeface="Calibri"/>
                <a:cs typeface="Calibri"/>
              </a:rPr>
              <a:t>Learning Outcomes</a:t>
            </a:r>
            <a:endParaRPr lang="en-US"/>
          </a:p>
        </p:txBody>
      </p:sp>
      <p:sp>
        <p:nvSpPr>
          <p:cNvPr id="3" name="Content Placeholder 2">
            <a:extLst>
              <a:ext uri="{FF2B5EF4-FFF2-40B4-BE49-F238E27FC236}">
                <a16:creationId xmlns:a16="http://schemas.microsoft.com/office/drawing/2014/main" id="{57406D35-1700-6E25-69F1-FFDAB821F078}"/>
              </a:ext>
            </a:extLst>
          </p:cNvPr>
          <p:cNvSpPr>
            <a:spLocks noGrp="1"/>
          </p:cNvSpPr>
          <p:nvPr>
            <p:ph idx="1"/>
          </p:nvPr>
        </p:nvSpPr>
        <p:spPr/>
        <p:txBody>
          <a:bodyPr/>
          <a:lstStyle/>
          <a:p>
            <a:pPr marL="0" indent="0">
              <a:buNone/>
            </a:pPr>
            <a:endParaRPr lang="en-GB" sz="1400" b="1">
              <a:solidFill>
                <a:srgbClr val="002060"/>
              </a:solidFill>
              <a:ea typeface="Calibri"/>
              <a:cs typeface="Calibri"/>
            </a:endParaRPr>
          </a:p>
          <a:p>
            <a:pPr marL="256540" indent="-256540"/>
            <a:r>
              <a:rPr lang="en-GB" sz="2000">
                <a:solidFill>
                  <a:srgbClr val="002060"/>
                </a:solidFill>
                <a:ea typeface="Calibri"/>
                <a:cs typeface="Calibri"/>
              </a:rPr>
              <a:t>Understand </a:t>
            </a:r>
            <a:r>
              <a:rPr lang="en-GB" sz="2000" b="1">
                <a:solidFill>
                  <a:srgbClr val="002060"/>
                </a:solidFill>
                <a:ea typeface="Calibri"/>
                <a:cs typeface="Calibri"/>
              </a:rPr>
              <a:t>how to support</a:t>
            </a:r>
            <a:r>
              <a:rPr lang="en-GB" sz="2000">
                <a:solidFill>
                  <a:srgbClr val="002060"/>
                </a:solidFill>
                <a:ea typeface="Calibri"/>
                <a:cs typeface="Calibri"/>
              </a:rPr>
              <a:t> generalist primary teachers to develop their own and their pupils’ substantive knowledge and historical thinking. </a:t>
            </a:r>
            <a:endParaRPr lang="en-GB" sz="2000" b="1">
              <a:solidFill>
                <a:srgbClr val="002060"/>
              </a:solidFill>
              <a:ea typeface="Calibri"/>
              <a:cs typeface="Calibri"/>
            </a:endParaRPr>
          </a:p>
          <a:p>
            <a:pPr marL="256540" indent="-256540"/>
            <a:endParaRPr lang="en-GB" sz="2000">
              <a:solidFill>
                <a:srgbClr val="002060"/>
              </a:solidFill>
              <a:ea typeface="Calibri"/>
              <a:cs typeface="Calibri"/>
            </a:endParaRPr>
          </a:p>
          <a:p>
            <a:pPr marL="256540" indent="-256540"/>
            <a:r>
              <a:rPr lang="en-GB" sz="2000">
                <a:solidFill>
                  <a:srgbClr val="002060"/>
                </a:solidFill>
                <a:ea typeface="Calibri"/>
                <a:cs typeface="Calibri"/>
              </a:rPr>
              <a:t>Explore a range of</a:t>
            </a:r>
            <a:r>
              <a:rPr lang="en-GB" sz="2000" b="1">
                <a:solidFill>
                  <a:srgbClr val="002060"/>
                </a:solidFill>
                <a:ea typeface="Calibri"/>
                <a:cs typeface="Calibri"/>
              </a:rPr>
              <a:t> subject specific teaching strategies</a:t>
            </a:r>
            <a:r>
              <a:rPr lang="en-GB" sz="2000">
                <a:solidFill>
                  <a:srgbClr val="002060"/>
                </a:solidFill>
                <a:ea typeface="Calibri"/>
                <a:cs typeface="Calibri"/>
              </a:rPr>
              <a:t> for primary history.</a:t>
            </a:r>
          </a:p>
          <a:p>
            <a:pPr marL="256540" indent="-256540"/>
            <a:endParaRPr lang="en-GB"/>
          </a:p>
          <a:p>
            <a:pPr marL="256540" indent="-256540"/>
            <a:r>
              <a:rPr lang="en-GB" sz="2000">
                <a:solidFill>
                  <a:srgbClr val="002060"/>
                </a:solidFill>
                <a:ea typeface="Calibri"/>
                <a:cs typeface="Calibri"/>
              </a:rPr>
              <a:t>Consider new directions for primary history and ITE in light of the 2025 Curriculum and Assessment</a:t>
            </a:r>
          </a:p>
          <a:p>
            <a:pPr marL="256540" indent="-256540"/>
            <a:endParaRPr lang="en-GB" sz="2800">
              <a:solidFill>
                <a:srgbClr val="002060"/>
              </a:solidFill>
              <a:ea typeface="Calibri"/>
              <a:cs typeface="Calibri"/>
            </a:endParaRPr>
          </a:p>
        </p:txBody>
      </p:sp>
    </p:spTree>
    <p:extLst>
      <p:ext uri="{BB962C8B-B14F-4D97-AF65-F5344CB8AC3E}">
        <p14:creationId xmlns:p14="http://schemas.microsoft.com/office/powerpoint/2010/main" val="223354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0906B-CC15-0BC1-CEEB-D479355D9CAB}"/>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ADFF9E71-B6FE-900A-DAE3-694AB5BB56EC}"/>
              </a:ext>
            </a:extLst>
          </p:cNvPr>
          <p:cNvSpPr/>
          <p:nvPr/>
        </p:nvSpPr>
        <p:spPr>
          <a:xfrm>
            <a:off x="1598065" y="1850231"/>
            <a:ext cx="3824042" cy="238859"/>
          </a:xfrm>
          <a:prstGeom prst="roundRect">
            <a:avLst/>
          </a:prstGeom>
          <a:solidFill>
            <a:srgbClr val="FF993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Mesolithic</a:t>
            </a:r>
          </a:p>
        </p:txBody>
      </p:sp>
      <p:sp>
        <p:nvSpPr>
          <p:cNvPr id="30" name="Rectangle: Rounded Corners 29">
            <a:extLst>
              <a:ext uri="{FF2B5EF4-FFF2-40B4-BE49-F238E27FC236}">
                <a16:creationId xmlns:a16="http://schemas.microsoft.com/office/drawing/2014/main" id="{37ACBBC4-3E40-C4AD-3423-17D29AD7CE54}"/>
              </a:ext>
            </a:extLst>
          </p:cNvPr>
          <p:cNvSpPr/>
          <p:nvPr/>
        </p:nvSpPr>
        <p:spPr>
          <a:xfrm>
            <a:off x="-1" y="1843087"/>
            <a:ext cx="1617605" cy="238859"/>
          </a:xfrm>
          <a:prstGeom prst="roundRect">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                 Palaeolithic</a:t>
            </a:r>
          </a:p>
        </p:txBody>
      </p:sp>
      <p:sp>
        <p:nvSpPr>
          <p:cNvPr id="32" name="Rectangle: Rounded Corners 31">
            <a:extLst>
              <a:ext uri="{FF2B5EF4-FFF2-40B4-BE49-F238E27FC236}">
                <a16:creationId xmlns:a16="http://schemas.microsoft.com/office/drawing/2014/main" id="{27B6B68F-F6AB-50D0-5896-C1053A7E2918}"/>
              </a:ext>
            </a:extLst>
          </p:cNvPr>
          <p:cNvSpPr/>
          <p:nvPr/>
        </p:nvSpPr>
        <p:spPr>
          <a:xfrm>
            <a:off x="5422106" y="1850231"/>
            <a:ext cx="875556" cy="231715"/>
          </a:xfrm>
          <a:prstGeom prst="roundRect">
            <a:avLst/>
          </a:prstGeom>
          <a:solidFill>
            <a:srgbClr val="6699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Neolithic</a:t>
            </a:r>
            <a:endParaRPr lang="en-GB" sz="1400"/>
          </a:p>
        </p:txBody>
      </p:sp>
      <p:cxnSp>
        <p:nvCxnSpPr>
          <p:cNvPr id="6" name="Straight Arrow Connector 5">
            <a:extLst>
              <a:ext uri="{FF2B5EF4-FFF2-40B4-BE49-F238E27FC236}">
                <a16:creationId xmlns:a16="http://schemas.microsoft.com/office/drawing/2014/main" id="{D7958DA4-5408-7E22-E19D-15C4B32D0C8B}"/>
              </a:ext>
            </a:extLst>
          </p:cNvPr>
          <p:cNvCxnSpPr>
            <a:cxnSpLocks/>
          </p:cNvCxnSpPr>
          <p:nvPr/>
        </p:nvCxnSpPr>
        <p:spPr>
          <a:xfrm flipH="1">
            <a:off x="61948" y="1969661"/>
            <a:ext cx="577222" cy="0"/>
          </a:xfrm>
          <a:prstGeom prst="straightConnector1">
            <a:avLst/>
          </a:prstGeom>
          <a:ln w="19050">
            <a:solidFill>
              <a:schemeClr val="bg1"/>
            </a:solidFill>
            <a:prstDash val="dash"/>
            <a:tailEnd type="triangle"/>
          </a:ln>
        </p:spPr>
        <p:style>
          <a:lnRef idx="1">
            <a:schemeClr val="dk1"/>
          </a:lnRef>
          <a:fillRef idx="0">
            <a:schemeClr val="dk1"/>
          </a:fillRef>
          <a:effectRef idx="0">
            <a:schemeClr val="dk1"/>
          </a:effectRef>
          <a:fontRef idx="minor">
            <a:schemeClr val="tx1"/>
          </a:fontRef>
        </p:style>
      </p:cxnSp>
      <p:graphicFrame>
        <p:nvGraphicFramePr>
          <p:cNvPr id="16" name="Table 15">
            <a:extLst>
              <a:ext uri="{FF2B5EF4-FFF2-40B4-BE49-F238E27FC236}">
                <a16:creationId xmlns:a16="http://schemas.microsoft.com/office/drawing/2014/main" id="{3F46BDCC-ADF6-FC20-AC62-859B06856770}"/>
              </a:ext>
            </a:extLst>
          </p:cNvPr>
          <p:cNvGraphicFramePr>
            <a:graphicFrameLocks noGrp="1"/>
          </p:cNvGraphicFramePr>
          <p:nvPr/>
        </p:nvGraphicFramePr>
        <p:xfrm>
          <a:off x="172870" y="2081947"/>
          <a:ext cx="8739120" cy="320059"/>
        </p:xfrm>
        <a:graphic>
          <a:graphicData uri="http://schemas.openxmlformats.org/drawingml/2006/table">
            <a:tbl>
              <a:tblPr firstRow="1" bandRow="1">
                <a:tableStyleId>{5C22544A-7EE6-4342-B048-85BDC9FD1C3A}</a:tableStyleId>
              </a:tblPr>
              <a:tblGrid>
                <a:gridCol w="582608">
                  <a:extLst>
                    <a:ext uri="{9D8B030D-6E8A-4147-A177-3AD203B41FA5}">
                      <a16:colId xmlns:a16="http://schemas.microsoft.com/office/drawing/2014/main" val="794757197"/>
                    </a:ext>
                  </a:extLst>
                </a:gridCol>
                <a:gridCol w="582608">
                  <a:extLst>
                    <a:ext uri="{9D8B030D-6E8A-4147-A177-3AD203B41FA5}">
                      <a16:colId xmlns:a16="http://schemas.microsoft.com/office/drawing/2014/main" val="1023138008"/>
                    </a:ext>
                  </a:extLst>
                </a:gridCol>
                <a:gridCol w="582608">
                  <a:extLst>
                    <a:ext uri="{9D8B030D-6E8A-4147-A177-3AD203B41FA5}">
                      <a16:colId xmlns:a16="http://schemas.microsoft.com/office/drawing/2014/main" val="2047115084"/>
                    </a:ext>
                  </a:extLst>
                </a:gridCol>
                <a:gridCol w="582608">
                  <a:extLst>
                    <a:ext uri="{9D8B030D-6E8A-4147-A177-3AD203B41FA5}">
                      <a16:colId xmlns:a16="http://schemas.microsoft.com/office/drawing/2014/main" val="3204107435"/>
                    </a:ext>
                  </a:extLst>
                </a:gridCol>
                <a:gridCol w="582608">
                  <a:extLst>
                    <a:ext uri="{9D8B030D-6E8A-4147-A177-3AD203B41FA5}">
                      <a16:colId xmlns:a16="http://schemas.microsoft.com/office/drawing/2014/main" val="3552426844"/>
                    </a:ext>
                  </a:extLst>
                </a:gridCol>
                <a:gridCol w="582608">
                  <a:extLst>
                    <a:ext uri="{9D8B030D-6E8A-4147-A177-3AD203B41FA5}">
                      <a16:colId xmlns:a16="http://schemas.microsoft.com/office/drawing/2014/main" val="3673733252"/>
                    </a:ext>
                  </a:extLst>
                </a:gridCol>
                <a:gridCol w="582608">
                  <a:extLst>
                    <a:ext uri="{9D8B030D-6E8A-4147-A177-3AD203B41FA5}">
                      <a16:colId xmlns:a16="http://schemas.microsoft.com/office/drawing/2014/main" val="4037094818"/>
                    </a:ext>
                  </a:extLst>
                </a:gridCol>
                <a:gridCol w="582608">
                  <a:extLst>
                    <a:ext uri="{9D8B030D-6E8A-4147-A177-3AD203B41FA5}">
                      <a16:colId xmlns:a16="http://schemas.microsoft.com/office/drawing/2014/main" val="1457910574"/>
                    </a:ext>
                  </a:extLst>
                </a:gridCol>
                <a:gridCol w="582608">
                  <a:extLst>
                    <a:ext uri="{9D8B030D-6E8A-4147-A177-3AD203B41FA5}">
                      <a16:colId xmlns:a16="http://schemas.microsoft.com/office/drawing/2014/main" val="422877376"/>
                    </a:ext>
                  </a:extLst>
                </a:gridCol>
                <a:gridCol w="582608">
                  <a:extLst>
                    <a:ext uri="{9D8B030D-6E8A-4147-A177-3AD203B41FA5}">
                      <a16:colId xmlns:a16="http://schemas.microsoft.com/office/drawing/2014/main" val="763344304"/>
                    </a:ext>
                  </a:extLst>
                </a:gridCol>
                <a:gridCol w="582608">
                  <a:extLst>
                    <a:ext uri="{9D8B030D-6E8A-4147-A177-3AD203B41FA5}">
                      <a16:colId xmlns:a16="http://schemas.microsoft.com/office/drawing/2014/main" val="3225283720"/>
                    </a:ext>
                  </a:extLst>
                </a:gridCol>
                <a:gridCol w="582608">
                  <a:extLst>
                    <a:ext uri="{9D8B030D-6E8A-4147-A177-3AD203B41FA5}">
                      <a16:colId xmlns:a16="http://schemas.microsoft.com/office/drawing/2014/main" val="1915262288"/>
                    </a:ext>
                  </a:extLst>
                </a:gridCol>
                <a:gridCol w="582608">
                  <a:extLst>
                    <a:ext uri="{9D8B030D-6E8A-4147-A177-3AD203B41FA5}">
                      <a16:colId xmlns:a16="http://schemas.microsoft.com/office/drawing/2014/main" val="3798118450"/>
                    </a:ext>
                  </a:extLst>
                </a:gridCol>
                <a:gridCol w="582608">
                  <a:extLst>
                    <a:ext uri="{9D8B030D-6E8A-4147-A177-3AD203B41FA5}">
                      <a16:colId xmlns:a16="http://schemas.microsoft.com/office/drawing/2014/main" val="2979593395"/>
                    </a:ext>
                  </a:extLst>
                </a:gridCol>
                <a:gridCol w="582608">
                  <a:extLst>
                    <a:ext uri="{9D8B030D-6E8A-4147-A177-3AD203B41FA5}">
                      <a16:colId xmlns:a16="http://schemas.microsoft.com/office/drawing/2014/main" val="3055455196"/>
                    </a:ext>
                  </a:extLst>
                </a:gridCol>
              </a:tblGrid>
              <a:tr h="320059">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extLst>
                  <a:ext uri="{0D108BD9-81ED-4DB2-BD59-A6C34878D82A}">
                    <a16:rowId xmlns:a16="http://schemas.microsoft.com/office/drawing/2014/main" val="1550683200"/>
                  </a:ext>
                </a:extLst>
              </a:tr>
            </a:tbl>
          </a:graphicData>
        </a:graphic>
      </p:graphicFrame>
      <p:sp>
        <p:nvSpPr>
          <p:cNvPr id="39" name="Google Shape;221;p22">
            <a:extLst>
              <a:ext uri="{FF2B5EF4-FFF2-40B4-BE49-F238E27FC236}">
                <a16:creationId xmlns:a16="http://schemas.microsoft.com/office/drawing/2014/main" id="{4450EDD0-979B-4915-06C8-B11C6F0A9832}"/>
              </a:ext>
            </a:extLst>
          </p:cNvPr>
          <p:cNvSpPr txBox="1"/>
          <p:nvPr/>
        </p:nvSpPr>
        <p:spPr>
          <a:xfrm>
            <a:off x="-11479" y="3714930"/>
            <a:ext cx="7037803" cy="938073"/>
          </a:xfrm>
          <a:prstGeom prst="rect">
            <a:avLst/>
          </a:prstGeom>
          <a:noFill/>
          <a:ln w="19050" cap="flat" cmpd="sng">
            <a:noFill/>
            <a:prstDash val="solid"/>
            <a:round/>
            <a:headEnd type="none" w="sm" len="sm"/>
            <a:tailEnd type="none" w="sm" len="sm"/>
          </a:ln>
        </p:spPr>
        <p:txBody>
          <a:bodyPr spcFirstLastPara="1" wrap="square" lIns="45713" tIns="45713" rIns="45713" bIns="45713"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2060"/>
                </a:solidFill>
              </a:rPr>
              <a:t>🕰️</a:t>
            </a:r>
            <a:r>
              <a:rPr lang="en-GB" sz="3200" b="1">
                <a:solidFill>
                  <a:srgbClr val="002060"/>
                </a:solidFill>
                <a:ea typeface="+mn-lt"/>
                <a:cs typeface="+mn-lt"/>
              </a:rPr>
              <a:t> 🐘</a:t>
            </a:r>
            <a:r>
              <a:rPr lang="en-GB" sz="3200" b="1">
                <a:solidFill>
                  <a:srgbClr val="002060"/>
                </a:solidFill>
              </a:rPr>
              <a:t> ‘Zoomed-in’ </a:t>
            </a:r>
            <a:r>
              <a:rPr lang="en-GB" sz="3200" b="1">
                <a:solidFill>
                  <a:srgbClr val="002060"/>
                </a:solidFill>
                <a:sym typeface="Montserrat"/>
              </a:rPr>
              <a:t>Stone Ages Timeline</a:t>
            </a:r>
            <a:endParaRPr sz="3200" b="1">
              <a:solidFill>
                <a:srgbClr val="002060"/>
              </a:solidFill>
              <a:sym typeface="Montserrat"/>
            </a:endParaRPr>
          </a:p>
        </p:txBody>
      </p:sp>
      <p:sp>
        <p:nvSpPr>
          <p:cNvPr id="4" name="TextBox 3">
            <a:extLst>
              <a:ext uri="{FF2B5EF4-FFF2-40B4-BE49-F238E27FC236}">
                <a16:creationId xmlns:a16="http://schemas.microsoft.com/office/drawing/2014/main" id="{FDF8AE97-D0D5-4D5A-9AD3-E02DFF15FE81}"/>
              </a:ext>
            </a:extLst>
          </p:cNvPr>
          <p:cNvSpPr txBox="1"/>
          <p:nvPr/>
        </p:nvSpPr>
        <p:spPr>
          <a:xfrm>
            <a:off x="172870" y="2571750"/>
            <a:ext cx="577222" cy="400110"/>
          </a:xfrm>
          <a:prstGeom prst="rect">
            <a:avLst/>
          </a:prstGeom>
          <a:solidFill>
            <a:schemeClr val="accent4">
              <a:lumMod val="60000"/>
              <a:lumOff val="40000"/>
            </a:schemeClr>
          </a:solidFill>
        </p:spPr>
        <p:txBody>
          <a:bodyPr wrap="square" rtlCol="0">
            <a:spAutoFit/>
          </a:bodyPr>
          <a:lstStyle/>
          <a:p>
            <a:pPr algn="ctr"/>
            <a:r>
              <a:rPr lang="en-GB" sz="1000"/>
              <a:t>1000 years</a:t>
            </a:r>
          </a:p>
        </p:txBody>
      </p:sp>
      <p:cxnSp>
        <p:nvCxnSpPr>
          <p:cNvPr id="8" name="Straight Arrow Connector 7">
            <a:extLst>
              <a:ext uri="{FF2B5EF4-FFF2-40B4-BE49-F238E27FC236}">
                <a16:creationId xmlns:a16="http://schemas.microsoft.com/office/drawing/2014/main" id="{DB9709E6-1DE1-94B0-D1C2-B66281668032}"/>
              </a:ext>
            </a:extLst>
          </p:cNvPr>
          <p:cNvCxnSpPr>
            <a:cxnSpLocks/>
          </p:cNvCxnSpPr>
          <p:nvPr/>
        </p:nvCxnSpPr>
        <p:spPr>
          <a:xfrm>
            <a:off x="172870" y="2490716"/>
            <a:ext cx="577222" cy="0"/>
          </a:xfrm>
          <a:prstGeom prst="straightConnector1">
            <a:avLst/>
          </a:prstGeom>
          <a:solidFill>
            <a:schemeClr val="accent6">
              <a:lumMod val="75000"/>
            </a:schemeClr>
          </a:solidFill>
          <a:ln w="5715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03180C1-BE78-EFB8-2AEF-EA91487C1883}"/>
              </a:ext>
            </a:extLst>
          </p:cNvPr>
          <p:cNvGrpSpPr/>
          <p:nvPr/>
        </p:nvGrpSpPr>
        <p:grpSpPr>
          <a:xfrm>
            <a:off x="639170" y="392548"/>
            <a:ext cx="8331960" cy="1696542"/>
            <a:chOff x="639170" y="392548"/>
            <a:chExt cx="8331960" cy="1696542"/>
          </a:xfrm>
        </p:grpSpPr>
        <p:grpSp>
          <p:nvGrpSpPr>
            <p:cNvPr id="3" name="Group 2">
              <a:extLst>
                <a:ext uri="{FF2B5EF4-FFF2-40B4-BE49-F238E27FC236}">
                  <a16:creationId xmlns:a16="http://schemas.microsoft.com/office/drawing/2014/main" id="{BCFAC637-B456-BE04-187D-AF177D5E1976}"/>
                </a:ext>
              </a:extLst>
            </p:cNvPr>
            <p:cNvGrpSpPr/>
            <p:nvPr/>
          </p:nvGrpSpPr>
          <p:grpSpPr>
            <a:xfrm>
              <a:off x="639170" y="392548"/>
              <a:ext cx="5755339" cy="1696542"/>
              <a:chOff x="639170" y="392548"/>
              <a:chExt cx="5755339" cy="1696542"/>
            </a:xfrm>
          </p:grpSpPr>
          <p:grpSp>
            <p:nvGrpSpPr>
              <p:cNvPr id="17" name="Group 16">
                <a:extLst>
                  <a:ext uri="{FF2B5EF4-FFF2-40B4-BE49-F238E27FC236}">
                    <a16:creationId xmlns:a16="http://schemas.microsoft.com/office/drawing/2014/main" id="{F0CCDA7B-0210-E70D-13A7-9A2EA9844D9C}"/>
                  </a:ext>
                </a:extLst>
              </p:cNvPr>
              <p:cNvGrpSpPr/>
              <p:nvPr/>
            </p:nvGrpSpPr>
            <p:grpSpPr>
              <a:xfrm>
                <a:off x="639170" y="392548"/>
                <a:ext cx="1944806" cy="1689399"/>
                <a:chOff x="639170" y="392548"/>
                <a:chExt cx="1944806" cy="1689399"/>
              </a:xfrm>
            </p:grpSpPr>
            <p:sp>
              <p:nvSpPr>
                <p:cNvPr id="11" name="TextBox 10">
                  <a:extLst>
                    <a:ext uri="{FF2B5EF4-FFF2-40B4-BE49-F238E27FC236}">
                      <a16:creationId xmlns:a16="http://schemas.microsoft.com/office/drawing/2014/main" id="{7BC440E1-3844-660C-AFAE-571AC6B158F5}"/>
                    </a:ext>
                  </a:extLst>
                </p:cNvPr>
                <p:cNvSpPr txBox="1"/>
                <p:nvPr/>
              </p:nvSpPr>
              <p:spPr>
                <a:xfrm>
                  <a:off x="639170" y="392548"/>
                  <a:ext cx="1944806" cy="369332"/>
                </a:xfrm>
                <a:prstGeom prst="rect">
                  <a:avLst/>
                </a:prstGeom>
                <a:solidFill>
                  <a:schemeClr val="accent4">
                    <a:lumMod val="60000"/>
                    <a:lumOff val="40000"/>
                  </a:schemeClr>
                </a:solidFill>
              </p:spPr>
              <p:txBody>
                <a:bodyPr wrap="square" rtlCol="0">
                  <a:spAutoFit/>
                </a:bodyPr>
                <a:lstStyle/>
                <a:p>
                  <a:pPr algn="ctr"/>
                  <a:r>
                    <a:rPr lang="en-GB"/>
                    <a:t>12,500ya</a:t>
                  </a:r>
                </a:p>
              </p:txBody>
            </p:sp>
            <p:cxnSp>
              <p:nvCxnSpPr>
                <p:cNvPr id="14" name="Straight Arrow Connector 13">
                  <a:extLst>
                    <a:ext uri="{FF2B5EF4-FFF2-40B4-BE49-F238E27FC236}">
                      <a16:creationId xmlns:a16="http://schemas.microsoft.com/office/drawing/2014/main" id="{CECE5C31-F878-2F7D-4B4C-A1BE64850AF7}"/>
                    </a:ext>
                  </a:extLst>
                </p:cNvPr>
                <p:cNvCxnSpPr>
                  <a:cxnSpLocks/>
                  <a:stCxn id="11" idx="2"/>
                </p:cNvCxnSpPr>
                <p:nvPr/>
              </p:nvCxnSpPr>
              <p:spPr>
                <a:xfrm flipH="1">
                  <a:off x="1610436" y="761880"/>
                  <a:ext cx="1137" cy="1320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9B869B3-D8A8-455A-03C6-6B783D9485A7}"/>
                  </a:ext>
                </a:extLst>
              </p:cNvPr>
              <p:cNvGrpSpPr/>
              <p:nvPr/>
            </p:nvGrpSpPr>
            <p:grpSpPr>
              <a:xfrm>
                <a:off x="4449703" y="399691"/>
                <a:ext cx="1944806" cy="1689399"/>
                <a:chOff x="639170" y="392548"/>
                <a:chExt cx="1944806" cy="1689399"/>
              </a:xfrm>
            </p:grpSpPr>
            <p:sp>
              <p:nvSpPr>
                <p:cNvPr id="26" name="TextBox 25">
                  <a:extLst>
                    <a:ext uri="{FF2B5EF4-FFF2-40B4-BE49-F238E27FC236}">
                      <a16:creationId xmlns:a16="http://schemas.microsoft.com/office/drawing/2014/main" id="{24D005A6-EF05-2B21-2A81-D8D162EEC3AC}"/>
                    </a:ext>
                  </a:extLst>
                </p:cNvPr>
                <p:cNvSpPr txBox="1"/>
                <p:nvPr/>
              </p:nvSpPr>
              <p:spPr>
                <a:xfrm>
                  <a:off x="639170" y="392548"/>
                  <a:ext cx="1944806" cy="369332"/>
                </a:xfrm>
                <a:prstGeom prst="rect">
                  <a:avLst/>
                </a:prstGeom>
                <a:solidFill>
                  <a:schemeClr val="accent4">
                    <a:lumMod val="60000"/>
                    <a:lumOff val="40000"/>
                  </a:schemeClr>
                </a:solidFill>
              </p:spPr>
              <p:txBody>
                <a:bodyPr wrap="square" rtlCol="0">
                  <a:spAutoFit/>
                </a:bodyPr>
                <a:lstStyle/>
                <a:p>
                  <a:pPr algn="ctr"/>
                  <a:r>
                    <a:rPr lang="en-GB"/>
                    <a:t>6,000ya</a:t>
                  </a:r>
                </a:p>
              </p:txBody>
            </p:sp>
            <p:cxnSp>
              <p:nvCxnSpPr>
                <p:cNvPr id="33" name="Straight Arrow Connector 32">
                  <a:extLst>
                    <a:ext uri="{FF2B5EF4-FFF2-40B4-BE49-F238E27FC236}">
                      <a16:creationId xmlns:a16="http://schemas.microsoft.com/office/drawing/2014/main" id="{CDE9A9CE-8272-F3D8-477A-CD1A9A806D2E}"/>
                    </a:ext>
                  </a:extLst>
                </p:cNvPr>
                <p:cNvCxnSpPr>
                  <a:cxnSpLocks/>
                  <a:stCxn id="26" idx="2"/>
                </p:cNvCxnSpPr>
                <p:nvPr/>
              </p:nvCxnSpPr>
              <p:spPr>
                <a:xfrm flipH="1">
                  <a:off x="1610436" y="761880"/>
                  <a:ext cx="1137" cy="1320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70113711-F4ED-8926-A754-7FDA87C890CD}"/>
                </a:ext>
              </a:extLst>
            </p:cNvPr>
            <p:cNvGrpSpPr/>
            <p:nvPr/>
          </p:nvGrpSpPr>
          <p:grpSpPr>
            <a:xfrm>
              <a:off x="7026324" y="1284148"/>
              <a:ext cx="1944806" cy="797798"/>
              <a:chOff x="7034283" y="418462"/>
              <a:chExt cx="1944806" cy="1663485"/>
            </a:xfrm>
          </p:grpSpPr>
          <p:cxnSp>
            <p:nvCxnSpPr>
              <p:cNvPr id="13" name="Straight Arrow Connector 12">
                <a:extLst>
                  <a:ext uri="{FF2B5EF4-FFF2-40B4-BE49-F238E27FC236}">
                    <a16:creationId xmlns:a16="http://schemas.microsoft.com/office/drawing/2014/main" id="{69049733-61D6-080F-9507-57534E2EB948}"/>
                  </a:ext>
                </a:extLst>
              </p:cNvPr>
              <p:cNvCxnSpPr>
                <a:cxnSpLocks/>
              </p:cNvCxnSpPr>
              <p:nvPr/>
            </p:nvCxnSpPr>
            <p:spPr>
              <a:xfrm>
                <a:off x="8911986" y="418953"/>
                <a:ext cx="0" cy="16629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96A1E60-ADE6-E158-EF02-69FBD69FF0DF}"/>
                  </a:ext>
                </a:extLst>
              </p:cNvPr>
              <p:cNvSpPr txBox="1"/>
              <p:nvPr/>
            </p:nvSpPr>
            <p:spPr>
              <a:xfrm>
                <a:off x="7034283" y="418462"/>
                <a:ext cx="1944806" cy="708418"/>
              </a:xfrm>
              <a:prstGeom prst="rect">
                <a:avLst/>
              </a:prstGeom>
              <a:solidFill>
                <a:schemeClr val="accent4">
                  <a:lumMod val="60000"/>
                  <a:lumOff val="40000"/>
                </a:schemeClr>
              </a:solidFill>
            </p:spPr>
            <p:txBody>
              <a:bodyPr wrap="square" rtlCol="0">
                <a:spAutoFit/>
              </a:bodyPr>
              <a:lstStyle/>
              <a:p>
                <a:pPr algn="ctr"/>
                <a:r>
                  <a:rPr lang="en-GB"/>
                  <a:t>Today</a:t>
                </a:r>
              </a:p>
            </p:txBody>
          </p:sp>
        </p:grpSp>
      </p:grpSp>
      <p:sp>
        <p:nvSpPr>
          <p:cNvPr id="2" name="Speech Bubble: Oval 1">
            <a:extLst>
              <a:ext uri="{FF2B5EF4-FFF2-40B4-BE49-F238E27FC236}">
                <a16:creationId xmlns:a16="http://schemas.microsoft.com/office/drawing/2014/main" id="{903D7309-C41D-EBBB-D9EF-DF212CAC8CB1}"/>
              </a:ext>
            </a:extLst>
          </p:cNvPr>
          <p:cNvSpPr/>
          <p:nvPr/>
        </p:nvSpPr>
        <p:spPr>
          <a:xfrm>
            <a:off x="5239677" y="2490716"/>
            <a:ext cx="3573293" cy="1397296"/>
          </a:xfrm>
          <a:prstGeom prst="wedgeEllipseCallout">
            <a:avLst>
              <a:gd name="adj1" fmla="val 52307"/>
              <a:gd name="adj2" fmla="val 837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What would you explain about the timeline, and in what order, to avoid pupil misconceptions? </a:t>
            </a:r>
          </a:p>
        </p:txBody>
      </p:sp>
    </p:spTree>
    <p:extLst>
      <p:ext uri="{BB962C8B-B14F-4D97-AF65-F5344CB8AC3E}">
        <p14:creationId xmlns:p14="http://schemas.microsoft.com/office/powerpoint/2010/main" val="112711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CE90-BC96-4D94-8CD3-C2F5B70CA970}"/>
              </a:ext>
            </a:extLst>
          </p:cNvPr>
          <p:cNvSpPr>
            <a:spLocks noGrp="1"/>
          </p:cNvSpPr>
          <p:nvPr>
            <p:ph type="title"/>
          </p:nvPr>
        </p:nvSpPr>
        <p:spPr>
          <a:xfrm>
            <a:off x="146047" y="-164080"/>
            <a:ext cx="2687554" cy="260893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200" b="1">
                <a:solidFill>
                  <a:srgbClr val="002060"/>
                </a:solidFill>
                <a:ea typeface="+mn-lt"/>
                <a:cs typeface="+mn-lt"/>
              </a:rPr>
              <a:t>🧱</a:t>
            </a:r>
            <a:r>
              <a:rPr lang="en-US" sz="3200" b="1">
                <a:solidFill>
                  <a:srgbClr val="002060"/>
                </a:solidFill>
              </a:rPr>
              <a:t> 💬</a:t>
            </a:r>
            <a:r>
              <a:rPr lang="en-GB" sz="3200" b="1">
                <a:solidFill>
                  <a:srgbClr val="002060"/>
                </a:solidFill>
                <a:ea typeface="+mn-lt"/>
                <a:cs typeface="+mn-lt"/>
              </a:rPr>
              <a:t> </a:t>
            </a:r>
            <a:r>
              <a:rPr lang="en-GB" sz="3200" b="1">
                <a:solidFill>
                  <a:srgbClr val="002060"/>
                </a:solidFill>
              </a:rPr>
              <a:t>Artefacts across the Stone Ages</a:t>
            </a:r>
            <a:endParaRPr lang="en-GB" sz="3200" b="1">
              <a:solidFill>
                <a:srgbClr val="FF0000"/>
              </a:solidFill>
              <a:ea typeface="Calibri Light"/>
              <a:cs typeface="Calibri Light"/>
            </a:endParaRPr>
          </a:p>
        </p:txBody>
      </p:sp>
      <p:grpSp>
        <p:nvGrpSpPr>
          <p:cNvPr id="41" name="Group 40">
            <a:extLst>
              <a:ext uri="{FF2B5EF4-FFF2-40B4-BE49-F238E27FC236}">
                <a16:creationId xmlns:a16="http://schemas.microsoft.com/office/drawing/2014/main" id="{C0CD42B6-1BCA-AD2F-3130-278B18105248}"/>
              </a:ext>
            </a:extLst>
          </p:cNvPr>
          <p:cNvGrpSpPr/>
          <p:nvPr/>
        </p:nvGrpSpPr>
        <p:grpSpPr>
          <a:xfrm>
            <a:off x="3009899" y="0"/>
            <a:ext cx="6134101" cy="5143500"/>
            <a:chOff x="3009899" y="0"/>
            <a:chExt cx="6134101" cy="5143500"/>
          </a:xfrm>
        </p:grpSpPr>
        <p:pic>
          <p:nvPicPr>
            <p:cNvPr id="40" name="Picture 39">
              <a:extLst>
                <a:ext uri="{FF2B5EF4-FFF2-40B4-BE49-F238E27FC236}">
                  <a16:creationId xmlns:a16="http://schemas.microsoft.com/office/drawing/2014/main" id="{06A01CF0-82F0-9D5A-796D-CD5CE280A8A5}"/>
                </a:ext>
              </a:extLst>
            </p:cNvPr>
            <p:cNvPicPr>
              <a:picLocks noChangeAspect="1"/>
            </p:cNvPicPr>
            <p:nvPr/>
          </p:nvPicPr>
          <p:blipFill>
            <a:blip r:embed="rId3"/>
            <a:stretch>
              <a:fillRect/>
            </a:stretch>
          </p:blipFill>
          <p:spPr>
            <a:xfrm>
              <a:off x="7071512" y="3446167"/>
              <a:ext cx="1702759" cy="1136059"/>
            </a:xfrm>
            <a:prstGeom prst="rect">
              <a:avLst/>
            </a:prstGeom>
          </p:spPr>
        </p:pic>
        <p:grpSp>
          <p:nvGrpSpPr>
            <p:cNvPr id="38" name="Group 37">
              <a:extLst>
                <a:ext uri="{FF2B5EF4-FFF2-40B4-BE49-F238E27FC236}">
                  <a16:creationId xmlns:a16="http://schemas.microsoft.com/office/drawing/2014/main" id="{0DF4618B-02E2-EBF8-1E6E-603BE1B3109B}"/>
                </a:ext>
              </a:extLst>
            </p:cNvPr>
            <p:cNvGrpSpPr/>
            <p:nvPr/>
          </p:nvGrpSpPr>
          <p:grpSpPr>
            <a:xfrm>
              <a:off x="3009899" y="0"/>
              <a:ext cx="6134101" cy="5143500"/>
              <a:chOff x="2954158" y="0"/>
              <a:chExt cx="6098325" cy="5049896"/>
            </a:xfrm>
          </p:grpSpPr>
          <p:pic>
            <p:nvPicPr>
              <p:cNvPr id="29" name="Picture 28">
                <a:extLst>
                  <a:ext uri="{FF2B5EF4-FFF2-40B4-BE49-F238E27FC236}">
                    <a16:creationId xmlns:a16="http://schemas.microsoft.com/office/drawing/2014/main" id="{148BDCFF-3679-87F6-768F-00FBF54A9B20}"/>
                  </a:ext>
                </a:extLst>
              </p:cNvPr>
              <p:cNvPicPr>
                <a:picLocks noChangeAspect="1"/>
              </p:cNvPicPr>
              <p:nvPr/>
            </p:nvPicPr>
            <p:blipFill>
              <a:blip r:embed="rId4"/>
              <a:stretch>
                <a:fillRect/>
              </a:stretch>
            </p:blipFill>
            <p:spPr>
              <a:xfrm>
                <a:off x="3340346" y="3317057"/>
                <a:ext cx="1701554" cy="1230500"/>
              </a:xfrm>
              <a:prstGeom prst="rect">
                <a:avLst/>
              </a:prstGeom>
            </p:spPr>
          </p:pic>
          <p:pic>
            <p:nvPicPr>
              <p:cNvPr id="4" name="Picture 3">
                <a:extLst>
                  <a:ext uri="{FF2B5EF4-FFF2-40B4-BE49-F238E27FC236}">
                    <a16:creationId xmlns:a16="http://schemas.microsoft.com/office/drawing/2014/main" id="{CA139C13-6675-C6A7-C91E-5BBC8B47F869}"/>
                  </a:ext>
                </a:extLst>
              </p:cNvPr>
              <p:cNvPicPr>
                <a:picLocks noChangeAspect="1"/>
              </p:cNvPicPr>
              <p:nvPr/>
            </p:nvPicPr>
            <p:blipFill>
              <a:blip r:embed="rId5"/>
              <a:srcRect l="40540" t="32065" r="38020" b="53920"/>
              <a:stretch>
                <a:fillRect/>
              </a:stretch>
            </p:blipFill>
            <p:spPr>
              <a:xfrm>
                <a:off x="3222166" y="1915308"/>
                <a:ext cx="1722989" cy="1251214"/>
              </a:xfrm>
              <a:prstGeom prst="rect">
                <a:avLst/>
              </a:prstGeom>
            </p:spPr>
          </p:pic>
          <p:pic>
            <p:nvPicPr>
              <p:cNvPr id="9" name="Picture 8">
                <a:extLst>
                  <a:ext uri="{FF2B5EF4-FFF2-40B4-BE49-F238E27FC236}">
                    <a16:creationId xmlns:a16="http://schemas.microsoft.com/office/drawing/2014/main" id="{EFA85E40-CC15-3A3C-281A-649ABA7D72E6}"/>
                  </a:ext>
                </a:extLst>
              </p:cNvPr>
              <p:cNvPicPr>
                <a:picLocks noChangeAspect="1"/>
              </p:cNvPicPr>
              <p:nvPr/>
            </p:nvPicPr>
            <p:blipFill>
              <a:blip r:embed="rId6"/>
              <a:srcRect l="-978" t="1110" r="30117" b="1984"/>
              <a:stretch>
                <a:fillRect/>
              </a:stretch>
            </p:blipFill>
            <p:spPr>
              <a:xfrm>
                <a:off x="6992082" y="1732839"/>
                <a:ext cx="1764752" cy="1584218"/>
              </a:xfrm>
              <a:prstGeom prst="rect">
                <a:avLst/>
              </a:prstGeom>
            </p:spPr>
          </p:pic>
          <p:pic>
            <p:nvPicPr>
              <p:cNvPr id="15" name="Picture 14">
                <a:extLst>
                  <a:ext uri="{FF2B5EF4-FFF2-40B4-BE49-F238E27FC236}">
                    <a16:creationId xmlns:a16="http://schemas.microsoft.com/office/drawing/2014/main" id="{DBB9667C-8420-BC03-EA59-343A9EA88F29}"/>
                  </a:ext>
                </a:extLst>
              </p:cNvPr>
              <p:cNvPicPr>
                <a:picLocks noChangeAspect="1"/>
              </p:cNvPicPr>
              <p:nvPr/>
            </p:nvPicPr>
            <p:blipFill>
              <a:blip r:embed="rId7"/>
              <a:srcRect l="10538" t="97" r="12567" b="7322"/>
              <a:stretch>
                <a:fillRect/>
              </a:stretch>
            </p:blipFill>
            <p:spPr>
              <a:xfrm>
                <a:off x="6940193" y="347232"/>
                <a:ext cx="1692828" cy="1544805"/>
              </a:xfrm>
              <a:prstGeom prst="rect">
                <a:avLst/>
              </a:prstGeom>
            </p:spPr>
          </p:pic>
          <p:pic>
            <p:nvPicPr>
              <p:cNvPr id="17" name="Picture 16">
                <a:extLst>
                  <a:ext uri="{FF2B5EF4-FFF2-40B4-BE49-F238E27FC236}">
                    <a16:creationId xmlns:a16="http://schemas.microsoft.com/office/drawing/2014/main" id="{9C3AEC84-DEC9-CA8F-61C0-8D4395F4F5DB}"/>
                  </a:ext>
                </a:extLst>
              </p:cNvPr>
              <p:cNvPicPr>
                <a:picLocks noChangeAspect="1"/>
              </p:cNvPicPr>
              <p:nvPr/>
            </p:nvPicPr>
            <p:blipFill>
              <a:blip r:embed="rId8"/>
              <a:srcRect l="27445" t="41012" r="52055" b="28522"/>
              <a:stretch>
                <a:fillRect/>
              </a:stretch>
            </p:blipFill>
            <p:spPr>
              <a:xfrm>
                <a:off x="5179882" y="296961"/>
                <a:ext cx="1674219" cy="1595076"/>
              </a:xfrm>
              <a:prstGeom prst="rect">
                <a:avLst/>
              </a:prstGeom>
            </p:spPr>
          </p:pic>
          <p:pic>
            <p:nvPicPr>
              <p:cNvPr id="19" name="Picture 18">
                <a:extLst>
                  <a:ext uri="{FF2B5EF4-FFF2-40B4-BE49-F238E27FC236}">
                    <a16:creationId xmlns:a16="http://schemas.microsoft.com/office/drawing/2014/main" id="{C8678747-1B48-FA0F-3525-272A0E71AE0B}"/>
                  </a:ext>
                </a:extLst>
              </p:cNvPr>
              <p:cNvPicPr>
                <a:picLocks noChangeAspect="1"/>
              </p:cNvPicPr>
              <p:nvPr/>
            </p:nvPicPr>
            <p:blipFill>
              <a:blip r:embed="rId9"/>
              <a:srcRect l="42602" t="30693" r="29347" b="30872"/>
              <a:stretch>
                <a:fillRect/>
              </a:stretch>
            </p:blipFill>
            <p:spPr>
              <a:xfrm>
                <a:off x="3367681" y="296961"/>
                <a:ext cx="1674219" cy="1595265"/>
              </a:xfrm>
              <a:prstGeom prst="rect">
                <a:avLst/>
              </a:prstGeom>
            </p:spPr>
          </p:pic>
          <p:pic>
            <p:nvPicPr>
              <p:cNvPr id="23" name="Picture 22">
                <a:extLst>
                  <a:ext uri="{FF2B5EF4-FFF2-40B4-BE49-F238E27FC236}">
                    <a16:creationId xmlns:a16="http://schemas.microsoft.com/office/drawing/2014/main" id="{2F2B54F6-2DF2-4CF5-3E50-2A789176D006}"/>
                  </a:ext>
                </a:extLst>
              </p:cNvPr>
              <p:cNvPicPr>
                <a:picLocks noChangeAspect="1"/>
              </p:cNvPicPr>
              <p:nvPr/>
            </p:nvPicPr>
            <p:blipFill>
              <a:blip r:embed="rId10"/>
              <a:srcRect r="30487"/>
              <a:stretch>
                <a:fillRect/>
              </a:stretch>
            </p:blipFill>
            <p:spPr>
              <a:xfrm>
                <a:off x="5207431" y="1780885"/>
                <a:ext cx="1609382" cy="1602569"/>
              </a:xfrm>
              <a:prstGeom prst="rect">
                <a:avLst/>
              </a:prstGeom>
            </p:spPr>
          </p:pic>
          <p:pic>
            <p:nvPicPr>
              <p:cNvPr id="31" name="Picture 30">
                <a:extLst>
                  <a:ext uri="{FF2B5EF4-FFF2-40B4-BE49-F238E27FC236}">
                    <a16:creationId xmlns:a16="http://schemas.microsoft.com/office/drawing/2014/main" id="{DB4434E3-6321-24B1-68DA-D316F865DC26}"/>
                  </a:ext>
                </a:extLst>
              </p:cNvPr>
              <p:cNvPicPr>
                <a:picLocks noChangeAspect="1"/>
              </p:cNvPicPr>
              <p:nvPr/>
            </p:nvPicPr>
            <p:blipFill>
              <a:blip r:embed="rId11"/>
              <a:srcRect l="9835" t="7408" r="7994" b="28799"/>
              <a:stretch>
                <a:fillRect/>
              </a:stretch>
            </p:blipFill>
            <p:spPr>
              <a:xfrm>
                <a:off x="5239313" y="3151469"/>
                <a:ext cx="1528014" cy="1561676"/>
              </a:xfrm>
              <a:prstGeom prst="rect">
                <a:avLst/>
              </a:prstGeom>
            </p:spPr>
          </p:pic>
          <p:sp>
            <p:nvSpPr>
              <p:cNvPr id="37" name="Graphic 35" descr="Table with solid fill">
                <a:extLst>
                  <a:ext uri="{FF2B5EF4-FFF2-40B4-BE49-F238E27FC236}">
                    <a16:creationId xmlns:a16="http://schemas.microsoft.com/office/drawing/2014/main" id="{D6F2C74B-DFF6-4FED-DEFE-D1EC67CE19B4}"/>
                  </a:ext>
                </a:extLst>
              </p:cNvPr>
              <p:cNvSpPr/>
              <p:nvPr/>
            </p:nvSpPr>
            <p:spPr>
              <a:xfrm>
                <a:off x="2954158" y="0"/>
                <a:ext cx="6098325" cy="5049896"/>
              </a:xfrm>
              <a:custGeom>
                <a:avLst/>
                <a:gdLst>
                  <a:gd name="csX0" fmla="*/ 5809718 w 6280775"/>
                  <a:gd name="csY0" fmla="*/ 1007269 h 3133725"/>
                  <a:gd name="csX1" fmla="*/ 4239524 w 6280775"/>
                  <a:gd name="csY1" fmla="*/ 1007269 h 3133725"/>
                  <a:gd name="csX2" fmla="*/ 4239524 w 6280775"/>
                  <a:gd name="csY2" fmla="*/ 335756 h 3133725"/>
                  <a:gd name="csX3" fmla="*/ 5809718 w 6280775"/>
                  <a:gd name="csY3" fmla="*/ 335756 h 3133725"/>
                  <a:gd name="csX4" fmla="*/ 5809718 w 6280775"/>
                  <a:gd name="csY4" fmla="*/ 1007269 h 3133725"/>
                  <a:gd name="csX5" fmla="*/ 5809718 w 6280775"/>
                  <a:gd name="csY5" fmla="*/ 1902619 h 3133725"/>
                  <a:gd name="csX6" fmla="*/ 4239524 w 6280775"/>
                  <a:gd name="csY6" fmla="*/ 1902619 h 3133725"/>
                  <a:gd name="csX7" fmla="*/ 4239524 w 6280775"/>
                  <a:gd name="csY7" fmla="*/ 1231106 h 3133725"/>
                  <a:gd name="csX8" fmla="*/ 5809718 w 6280775"/>
                  <a:gd name="csY8" fmla="*/ 1231106 h 3133725"/>
                  <a:gd name="csX9" fmla="*/ 5809718 w 6280775"/>
                  <a:gd name="csY9" fmla="*/ 1902619 h 3133725"/>
                  <a:gd name="csX10" fmla="*/ 5809718 w 6280775"/>
                  <a:gd name="csY10" fmla="*/ 2797969 h 3133725"/>
                  <a:gd name="csX11" fmla="*/ 4239524 w 6280775"/>
                  <a:gd name="csY11" fmla="*/ 2797969 h 3133725"/>
                  <a:gd name="csX12" fmla="*/ 4239524 w 6280775"/>
                  <a:gd name="csY12" fmla="*/ 2126456 h 3133725"/>
                  <a:gd name="csX13" fmla="*/ 5809718 w 6280775"/>
                  <a:gd name="csY13" fmla="*/ 2126456 h 3133725"/>
                  <a:gd name="csX14" fmla="*/ 5809718 w 6280775"/>
                  <a:gd name="csY14" fmla="*/ 2797969 h 3133725"/>
                  <a:gd name="csX15" fmla="*/ 2355291 w 6280775"/>
                  <a:gd name="csY15" fmla="*/ 2797969 h 3133725"/>
                  <a:gd name="csX16" fmla="*/ 2355291 w 6280775"/>
                  <a:gd name="csY16" fmla="*/ 2126456 h 3133725"/>
                  <a:gd name="csX17" fmla="*/ 3925485 w 6280775"/>
                  <a:gd name="csY17" fmla="*/ 2126456 h 3133725"/>
                  <a:gd name="csX18" fmla="*/ 3925485 w 6280775"/>
                  <a:gd name="csY18" fmla="*/ 2797969 h 3133725"/>
                  <a:gd name="csX19" fmla="*/ 2355291 w 6280775"/>
                  <a:gd name="csY19" fmla="*/ 2797969 h 3133725"/>
                  <a:gd name="csX20" fmla="*/ 471058 w 6280775"/>
                  <a:gd name="csY20" fmla="*/ 2797969 h 3133725"/>
                  <a:gd name="csX21" fmla="*/ 471058 w 6280775"/>
                  <a:gd name="csY21" fmla="*/ 2126456 h 3133725"/>
                  <a:gd name="csX22" fmla="*/ 2041252 w 6280775"/>
                  <a:gd name="csY22" fmla="*/ 2126456 h 3133725"/>
                  <a:gd name="csX23" fmla="*/ 2041252 w 6280775"/>
                  <a:gd name="csY23" fmla="*/ 2797969 h 3133725"/>
                  <a:gd name="csX24" fmla="*/ 471058 w 6280775"/>
                  <a:gd name="csY24" fmla="*/ 2797969 h 3133725"/>
                  <a:gd name="csX25" fmla="*/ 471058 w 6280775"/>
                  <a:gd name="csY25" fmla="*/ 1231106 h 3133725"/>
                  <a:gd name="csX26" fmla="*/ 2041252 w 6280775"/>
                  <a:gd name="csY26" fmla="*/ 1231106 h 3133725"/>
                  <a:gd name="csX27" fmla="*/ 2041252 w 6280775"/>
                  <a:gd name="csY27" fmla="*/ 1902619 h 3133725"/>
                  <a:gd name="csX28" fmla="*/ 471058 w 6280775"/>
                  <a:gd name="csY28" fmla="*/ 1902619 h 3133725"/>
                  <a:gd name="csX29" fmla="*/ 471058 w 6280775"/>
                  <a:gd name="csY29" fmla="*/ 1231106 h 3133725"/>
                  <a:gd name="csX30" fmla="*/ 471058 w 6280775"/>
                  <a:gd name="csY30" fmla="*/ 335756 h 3133725"/>
                  <a:gd name="csX31" fmla="*/ 2041252 w 6280775"/>
                  <a:gd name="csY31" fmla="*/ 335756 h 3133725"/>
                  <a:gd name="csX32" fmla="*/ 2041252 w 6280775"/>
                  <a:gd name="csY32" fmla="*/ 1007269 h 3133725"/>
                  <a:gd name="csX33" fmla="*/ 471058 w 6280775"/>
                  <a:gd name="csY33" fmla="*/ 1007269 h 3133725"/>
                  <a:gd name="csX34" fmla="*/ 471058 w 6280775"/>
                  <a:gd name="csY34" fmla="*/ 335756 h 3133725"/>
                  <a:gd name="csX35" fmla="*/ 3925485 w 6280775"/>
                  <a:gd name="csY35" fmla="*/ 1231106 h 3133725"/>
                  <a:gd name="csX36" fmla="*/ 3925485 w 6280775"/>
                  <a:gd name="csY36" fmla="*/ 1902619 h 3133725"/>
                  <a:gd name="csX37" fmla="*/ 2355291 w 6280775"/>
                  <a:gd name="csY37" fmla="*/ 1902619 h 3133725"/>
                  <a:gd name="csX38" fmla="*/ 2355291 w 6280775"/>
                  <a:gd name="csY38" fmla="*/ 1231106 h 3133725"/>
                  <a:gd name="csX39" fmla="*/ 3925485 w 6280775"/>
                  <a:gd name="csY39" fmla="*/ 1231106 h 3133725"/>
                  <a:gd name="csX40" fmla="*/ 3925485 w 6280775"/>
                  <a:gd name="csY40" fmla="*/ 335756 h 3133725"/>
                  <a:gd name="csX41" fmla="*/ 3925485 w 6280775"/>
                  <a:gd name="csY41" fmla="*/ 1007269 h 3133725"/>
                  <a:gd name="csX42" fmla="*/ 2355291 w 6280775"/>
                  <a:gd name="csY42" fmla="*/ 1007269 h 3133725"/>
                  <a:gd name="csX43" fmla="*/ 2355291 w 6280775"/>
                  <a:gd name="csY43" fmla="*/ 335756 h 3133725"/>
                  <a:gd name="csX44" fmla="*/ 3925485 w 6280775"/>
                  <a:gd name="csY44" fmla="*/ 335756 h 3133725"/>
                  <a:gd name="csX45" fmla="*/ 0 w 6280775"/>
                  <a:gd name="csY45" fmla="*/ 0 h 3133725"/>
                  <a:gd name="csX46" fmla="*/ 0 w 6280775"/>
                  <a:gd name="csY46" fmla="*/ 3133725 h 3133725"/>
                  <a:gd name="csX47" fmla="*/ 6280776 w 6280775"/>
                  <a:gd name="csY47" fmla="*/ 3133725 h 3133725"/>
                  <a:gd name="csX48" fmla="*/ 6280776 w 6280775"/>
                  <a:gd name="csY48" fmla="*/ 0 h 3133725"/>
                  <a:gd name="csX49" fmla="*/ 0 w 6280775"/>
                  <a:gd name="csY49" fmla="*/ 0 h 31337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6280775" h="3133725">
                    <a:moveTo>
                      <a:pt x="5809718" y="1007269"/>
                    </a:moveTo>
                    <a:lnTo>
                      <a:pt x="4239524" y="1007269"/>
                    </a:lnTo>
                    <a:lnTo>
                      <a:pt x="4239524" y="335756"/>
                    </a:lnTo>
                    <a:lnTo>
                      <a:pt x="5809718" y="335756"/>
                    </a:lnTo>
                    <a:lnTo>
                      <a:pt x="5809718" y="1007269"/>
                    </a:lnTo>
                    <a:close/>
                    <a:moveTo>
                      <a:pt x="5809718" y="1902619"/>
                    </a:moveTo>
                    <a:lnTo>
                      <a:pt x="4239524" y="1902619"/>
                    </a:lnTo>
                    <a:lnTo>
                      <a:pt x="4239524" y="1231106"/>
                    </a:lnTo>
                    <a:lnTo>
                      <a:pt x="5809718" y="1231106"/>
                    </a:lnTo>
                    <a:lnTo>
                      <a:pt x="5809718" y="1902619"/>
                    </a:lnTo>
                    <a:close/>
                    <a:moveTo>
                      <a:pt x="5809718" y="2797969"/>
                    </a:moveTo>
                    <a:lnTo>
                      <a:pt x="4239524" y="2797969"/>
                    </a:lnTo>
                    <a:lnTo>
                      <a:pt x="4239524" y="2126456"/>
                    </a:lnTo>
                    <a:lnTo>
                      <a:pt x="5809718" y="2126456"/>
                    </a:lnTo>
                    <a:lnTo>
                      <a:pt x="5809718" y="2797969"/>
                    </a:lnTo>
                    <a:close/>
                    <a:moveTo>
                      <a:pt x="2355291" y="2797969"/>
                    </a:moveTo>
                    <a:lnTo>
                      <a:pt x="2355291" y="2126456"/>
                    </a:lnTo>
                    <a:lnTo>
                      <a:pt x="3925485" y="2126456"/>
                    </a:lnTo>
                    <a:lnTo>
                      <a:pt x="3925485" y="2797969"/>
                    </a:lnTo>
                    <a:lnTo>
                      <a:pt x="2355291" y="2797969"/>
                    </a:lnTo>
                    <a:close/>
                    <a:moveTo>
                      <a:pt x="471058" y="2797969"/>
                    </a:moveTo>
                    <a:lnTo>
                      <a:pt x="471058" y="2126456"/>
                    </a:lnTo>
                    <a:lnTo>
                      <a:pt x="2041252" y="2126456"/>
                    </a:lnTo>
                    <a:lnTo>
                      <a:pt x="2041252" y="2797969"/>
                    </a:lnTo>
                    <a:lnTo>
                      <a:pt x="471058" y="2797969"/>
                    </a:lnTo>
                    <a:close/>
                    <a:moveTo>
                      <a:pt x="471058" y="1231106"/>
                    </a:moveTo>
                    <a:lnTo>
                      <a:pt x="2041252" y="1231106"/>
                    </a:lnTo>
                    <a:lnTo>
                      <a:pt x="2041252" y="1902619"/>
                    </a:lnTo>
                    <a:lnTo>
                      <a:pt x="471058" y="1902619"/>
                    </a:lnTo>
                    <a:lnTo>
                      <a:pt x="471058" y="1231106"/>
                    </a:lnTo>
                    <a:close/>
                    <a:moveTo>
                      <a:pt x="471058" y="335756"/>
                    </a:moveTo>
                    <a:lnTo>
                      <a:pt x="2041252" y="335756"/>
                    </a:lnTo>
                    <a:lnTo>
                      <a:pt x="2041252" y="1007269"/>
                    </a:lnTo>
                    <a:lnTo>
                      <a:pt x="471058" y="1007269"/>
                    </a:lnTo>
                    <a:lnTo>
                      <a:pt x="471058" y="335756"/>
                    </a:lnTo>
                    <a:close/>
                    <a:moveTo>
                      <a:pt x="3925485" y="1231106"/>
                    </a:moveTo>
                    <a:lnTo>
                      <a:pt x="3925485" y="1902619"/>
                    </a:lnTo>
                    <a:lnTo>
                      <a:pt x="2355291" y="1902619"/>
                    </a:lnTo>
                    <a:lnTo>
                      <a:pt x="2355291" y="1231106"/>
                    </a:lnTo>
                    <a:lnTo>
                      <a:pt x="3925485" y="1231106"/>
                    </a:lnTo>
                    <a:close/>
                    <a:moveTo>
                      <a:pt x="3925485" y="335756"/>
                    </a:moveTo>
                    <a:lnTo>
                      <a:pt x="3925485" y="1007269"/>
                    </a:lnTo>
                    <a:lnTo>
                      <a:pt x="2355291" y="1007269"/>
                    </a:lnTo>
                    <a:lnTo>
                      <a:pt x="2355291" y="335756"/>
                    </a:lnTo>
                    <a:lnTo>
                      <a:pt x="3925485" y="335756"/>
                    </a:lnTo>
                    <a:close/>
                    <a:moveTo>
                      <a:pt x="0" y="0"/>
                    </a:moveTo>
                    <a:lnTo>
                      <a:pt x="0" y="3133725"/>
                    </a:lnTo>
                    <a:lnTo>
                      <a:pt x="6280776" y="3133725"/>
                    </a:lnTo>
                    <a:lnTo>
                      <a:pt x="6280776" y="0"/>
                    </a:lnTo>
                    <a:lnTo>
                      <a:pt x="0" y="0"/>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a:lstStyle/>
              <a:p>
                <a:endParaRPr lang="en-GB"/>
              </a:p>
            </p:txBody>
          </p:sp>
        </p:grpSp>
      </p:grpSp>
      <p:sp>
        <p:nvSpPr>
          <p:cNvPr id="42" name="Text Placeholder 2">
            <a:extLst>
              <a:ext uri="{FF2B5EF4-FFF2-40B4-BE49-F238E27FC236}">
                <a16:creationId xmlns:a16="http://schemas.microsoft.com/office/drawing/2014/main" id="{3976E7EB-75C1-9939-557A-A67A88D74C21}"/>
              </a:ext>
            </a:extLst>
          </p:cNvPr>
          <p:cNvSpPr txBox="1">
            <a:spLocks/>
          </p:cNvSpPr>
          <p:nvPr/>
        </p:nvSpPr>
        <p:spPr bwMode="auto">
          <a:xfrm>
            <a:off x="7378700" y="4896537"/>
            <a:ext cx="1765300" cy="246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marL="228611" lvl="0" indent="-215911" algn="l" rtl="0" eaLnBrk="0" fontAlgn="base" hangingPunct="0">
              <a:spcBef>
                <a:spcPts val="0"/>
              </a:spcBef>
              <a:spcAft>
                <a:spcPts val="0"/>
              </a:spcAft>
              <a:buSzPts val="3200"/>
              <a:buFont typeface="Arial" panose="020B0604020202020204" pitchFamily="34" charset="0"/>
              <a:buChar char="●"/>
              <a:defRPr sz="2400" kern="1200">
                <a:solidFill>
                  <a:schemeClr val="tx1"/>
                </a:solidFill>
                <a:latin typeface="+mn-lt"/>
                <a:ea typeface="+mn-ea"/>
                <a:cs typeface="+mn-cs"/>
              </a:defRPr>
            </a:lvl1pPr>
            <a:lvl2pPr marL="457223" lvl="1" indent="-215911" algn="l" rtl="0" eaLnBrk="0" fontAlgn="base" hangingPunct="0">
              <a:spcBef>
                <a:spcPts val="1000"/>
              </a:spcBef>
              <a:spcAft>
                <a:spcPts val="0"/>
              </a:spcAft>
              <a:buSzPts val="3200"/>
              <a:buFont typeface="Arial" panose="020B0604020202020204" pitchFamily="34" charset="0"/>
              <a:buChar char="–"/>
              <a:defRPr sz="2100" kern="1200">
                <a:solidFill>
                  <a:schemeClr val="tx1"/>
                </a:solidFill>
                <a:latin typeface="+mn-lt"/>
                <a:ea typeface="+mn-ea"/>
                <a:cs typeface="+mn-cs"/>
              </a:defRPr>
            </a:lvl2pPr>
            <a:lvl3pPr marL="685835" lvl="2" indent="-203210" algn="l" rtl="0" eaLnBrk="0" fontAlgn="base" hangingPunct="0">
              <a:spcBef>
                <a:spcPts val="1000"/>
              </a:spcBef>
              <a:spcAft>
                <a:spcPts val="0"/>
              </a:spcAft>
              <a:buSzPts val="2800"/>
              <a:buFont typeface="Arial" panose="020B0604020202020204" pitchFamily="34" charset="0"/>
              <a:buChar char="–"/>
              <a:defRPr sz="1800" kern="1200">
                <a:solidFill>
                  <a:schemeClr val="tx1"/>
                </a:solidFill>
                <a:latin typeface="+mn-lt"/>
                <a:ea typeface="+mn-ea"/>
                <a:cs typeface="+mn-cs"/>
              </a:defRPr>
            </a:lvl3pPr>
            <a:lvl4pPr marL="914446" lvl="3" indent="-203210" algn="l" rtl="0" eaLnBrk="0" fontAlgn="base" hangingPunct="0">
              <a:spcBef>
                <a:spcPts val="800"/>
              </a:spcBef>
              <a:spcAft>
                <a:spcPts val="0"/>
              </a:spcAft>
              <a:buSzPts val="2800"/>
              <a:buFont typeface="Arial" panose="020B0604020202020204" pitchFamily="34" charset="0"/>
              <a:buChar char="–"/>
              <a:defRPr sz="1500" kern="1200">
                <a:solidFill>
                  <a:schemeClr val="tx1"/>
                </a:solidFill>
                <a:latin typeface="+mn-lt"/>
                <a:ea typeface="+mn-ea"/>
                <a:cs typeface="+mn-cs"/>
              </a:defRPr>
            </a:lvl4pPr>
            <a:lvl5pPr marL="1143057" lvl="4" indent="-203210" algn="l" rtl="0" eaLnBrk="0" fontAlgn="base" hangingPunct="0">
              <a:spcBef>
                <a:spcPts val="800"/>
              </a:spcBef>
              <a:spcAft>
                <a:spcPts val="0"/>
              </a:spcAft>
              <a:buSzPts val="2800"/>
              <a:buFont typeface="Arial" panose="020B0604020202020204" pitchFamily="34" charset="0"/>
              <a:buChar char="–"/>
              <a:defRPr sz="1500" kern="1200">
                <a:solidFill>
                  <a:schemeClr val="tx1"/>
                </a:solidFill>
                <a:latin typeface="+mn-lt"/>
                <a:ea typeface="+mn-ea"/>
                <a:cs typeface="+mn-cs"/>
              </a:defRPr>
            </a:lvl5pPr>
            <a:lvl6pPr marL="1371668" lvl="5" indent="-203210" algn="l" defTabSz="685783" rtl="0" eaLnBrk="1" latinLnBrk="0" hangingPunct="1">
              <a:spcBef>
                <a:spcPts val="600"/>
              </a:spcBef>
              <a:spcAft>
                <a:spcPts val="0"/>
              </a:spcAft>
              <a:buSzPts val="2800"/>
              <a:buFont typeface="Arial" pitchFamily="34" charset="0"/>
              <a:buChar char="–"/>
              <a:defRPr sz="1500" kern="1200">
                <a:solidFill>
                  <a:schemeClr val="tx1"/>
                </a:solidFill>
                <a:latin typeface="+mn-lt"/>
                <a:ea typeface="+mn-ea"/>
                <a:cs typeface="+mn-cs"/>
              </a:defRPr>
            </a:lvl6pPr>
            <a:lvl7pPr marL="1600280" lvl="6" indent="-203210" algn="l" defTabSz="685783" rtl="0" eaLnBrk="1" latinLnBrk="0" hangingPunct="1">
              <a:spcBef>
                <a:spcPts val="600"/>
              </a:spcBef>
              <a:spcAft>
                <a:spcPts val="0"/>
              </a:spcAft>
              <a:buSzPts val="2800"/>
              <a:buFont typeface="Arial" pitchFamily="34" charset="0"/>
              <a:buChar char="–"/>
              <a:defRPr sz="1500" kern="1200">
                <a:solidFill>
                  <a:schemeClr val="tx1"/>
                </a:solidFill>
                <a:latin typeface="+mn-lt"/>
                <a:ea typeface="+mn-ea"/>
                <a:cs typeface="+mn-cs"/>
              </a:defRPr>
            </a:lvl7pPr>
            <a:lvl8pPr marL="1828892" lvl="7" indent="-203210" algn="l" defTabSz="685783" rtl="0" eaLnBrk="1" latinLnBrk="0" hangingPunct="1">
              <a:spcBef>
                <a:spcPts val="400"/>
              </a:spcBef>
              <a:spcAft>
                <a:spcPts val="0"/>
              </a:spcAft>
              <a:buSzPts val="2800"/>
              <a:buFont typeface="Arial" pitchFamily="34" charset="0"/>
              <a:buChar char="–"/>
              <a:defRPr sz="1500" kern="1200">
                <a:solidFill>
                  <a:schemeClr val="tx1"/>
                </a:solidFill>
                <a:latin typeface="+mn-lt"/>
                <a:ea typeface="+mn-ea"/>
                <a:cs typeface="+mn-cs"/>
              </a:defRPr>
            </a:lvl8pPr>
            <a:lvl9pPr marL="2057503" lvl="8" indent="-203210" algn="l" defTabSz="685783" rtl="0" eaLnBrk="1" latinLnBrk="0" hangingPunct="1">
              <a:spcBef>
                <a:spcPts val="400"/>
              </a:spcBef>
              <a:spcAft>
                <a:spcPts val="200"/>
              </a:spcAft>
              <a:buSzPts val="2800"/>
              <a:buFont typeface="Arial" pitchFamily="34" charset="0"/>
              <a:buChar char="–"/>
              <a:defRPr sz="1500" kern="1200">
                <a:solidFill>
                  <a:schemeClr val="tx1"/>
                </a:solidFill>
                <a:latin typeface="+mn-lt"/>
                <a:ea typeface="+mn-ea"/>
                <a:cs typeface="+mn-cs"/>
              </a:defRPr>
            </a:lvl9pPr>
          </a:lstStyle>
          <a:p>
            <a:pPr marL="12700" indent="0" algn="ctr">
              <a:buNone/>
            </a:pPr>
            <a:r>
              <a:rPr lang="en-GB" sz="1400">
                <a:solidFill>
                  <a:srgbClr val="002060"/>
                </a:solidFill>
                <a:ea typeface="Calibri"/>
                <a:cs typeface="Calibri"/>
              </a:rPr>
              <a:t>Images: </a:t>
            </a:r>
            <a:r>
              <a:rPr lang="en-GB" sz="1400">
                <a:solidFill>
                  <a:srgbClr val="002060"/>
                </a:solidFill>
                <a:ea typeface="Calibri"/>
                <a:cs typeface="Calibri"/>
                <a:hlinkClick r:id="rId12"/>
              </a:rPr>
              <a:t>Pixabay</a:t>
            </a:r>
            <a:r>
              <a:rPr lang="en-GB" sz="1400">
                <a:solidFill>
                  <a:srgbClr val="002060"/>
                </a:solidFill>
                <a:ea typeface="Calibri"/>
                <a:cs typeface="Calibri"/>
              </a:rPr>
              <a:t>, n.d.</a:t>
            </a:r>
          </a:p>
        </p:txBody>
      </p:sp>
      <p:grpSp>
        <p:nvGrpSpPr>
          <p:cNvPr id="7" name="Group 6">
            <a:extLst>
              <a:ext uri="{FF2B5EF4-FFF2-40B4-BE49-F238E27FC236}">
                <a16:creationId xmlns:a16="http://schemas.microsoft.com/office/drawing/2014/main" id="{E5543F82-FA12-48C3-811D-78DC05069292}"/>
              </a:ext>
            </a:extLst>
          </p:cNvPr>
          <p:cNvGrpSpPr/>
          <p:nvPr/>
        </p:nvGrpSpPr>
        <p:grpSpPr>
          <a:xfrm rot="21143949">
            <a:off x="359687" y="2242687"/>
            <a:ext cx="2384658" cy="1938992"/>
            <a:chOff x="399167" y="2227239"/>
            <a:chExt cx="2384658" cy="1938992"/>
          </a:xfrm>
        </p:grpSpPr>
        <p:sp>
          <p:nvSpPr>
            <p:cNvPr id="3" name="Rectangle: Single Corner Snipped 2">
              <a:extLst>
                <a:ext uri="{FF2B5EF4-FFF2-40B4-BE49-F238E27FC236}">
                  <a16:creationId xmlns:a16="http://schemas.microsoft.com/office/drawing/2014/main" id="{707B601C-0ED4-6EF7-28C1-B216DB15411E}"/>
                </a:ext>
              </a:extLst>
            </p:cNvPr>
            <p:cNvSpPr/>
            <p:nvPr/>
          </p:nvSpPr>
          <p:spPr>
            <a:xfrm>
              <a:off x="399167" y="2255707"/>
              <a:ext cx="2384658" cy="1908354"/>
            </a:xfrm>
            <a:prstGeom prst="snip1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C845D85-9B0C-32D5-57B4-73C29D1C3289}"/>
                </a:ext>
              </a:extLst>
            </p:cNvPr>
            <p:cNvSpPr txBox="1"/>
            <p:nvPr/>
          </p:nvSpPr>
          <p:spPr>
            <a:xfrm>
              <a:off x="421923" y="2227239"/>
              <a:ext cx="2290593" cy="1938992"/>
            </a:xfrm>
            <a:prstGeom prst="rect">
              <a:avLst/>
            </a:prstGeom>
            <a:noFill/>
          </p:spPr>
          <p:txBody>
            <a:bodyPr wrap="square" rtlCol="0">
              <a:spAutoFit/>
            </a:bodyPr>
            <a:lstStyle/>
            <a:p>
              <a:pPr marL="285750" indent="-285750">
                <a:buFont typeface="Wingdings" panose="05000000000000000000" pitchFamily="2" charset="2"/>
                <a:buChar char="q"/>
              </a:pPr>
              <a:r>
                <a:rPr lang="en-GB" sz="2000" b="1">
                  <a:latin typeface="Aptos" panose="020B0004020202020204" pitchFamily="34" charset="0"/>
                </a:rPr>
                <a:t>Observations</a:t>
              </a:r>
            </a:p>
            <a:p>
              <a:pPr marL="285750" indent="-285750">
                <a:buFont typeface="Wingdings" panose="05000000000000000000" pitchFamily="2" charset="2"/>
                <a:buChar char="q"/>
              </a:pPr>
              <a:endParaRPr lang="en-GB" sz="2000" b="1">
                <a:latin typeface="Aptos" panose="020B0004020202020204" pitchFamily="34" charset="0"/>
              </a:endParaRPr>
            </a:p>
            <a:p>
              <a:pPr marL="285750" indent="-285750">
                <a:buFont typeface="Wingdings" panose="05000000000000000000" pitchFamily="2" charset="2"/>
                <a:buChar char="q"/>
              </a:pPr>
              <a:r>
                <a:rPr lang="en-GB" sz="2000" b="1">
                  <a:latin typeface="Aptos" panose="020B0004020202020204" pitchFamily="34" charset="0"/>
                </a:rPr>
                <a:t>Known facts</a:t>
              </a:r>
            </a:p>
            <a:p>
              <a:endParaRPr lang="en-GB" sz="2000" b="1">
                <a:latin typeface="Aptos" panose="020B0004020202020204" pitchFamily="34" charset="0"/>
              </a:endParaRPr>
            </a:p>
            <a:p>
              <a:pPr marL="285750" indent="-285750">
                <a:buFont typeface="Wingdings" panose="05000000000000000000" pitchFamily="2" charset="2"/>
                <a:buChar char="q"/>
              </a:pPr>
              <a:r>
                <a:rPr lang="en-GB" sz="2000" b="1">
                  <a:latin typeface="Aptos" panose="020B0004020202020204" pitchFamily="34" charset="0"/>
                </a:rPr>
                <a:t>Thoughts &amp; questions</a:t>
              </a:r>
            </a:p>
          </p:txBody>
        </p:sp>
      </p:grpSp>
    </p:spTree>
    <p:extLst>
      <p:ext uri="{BB962C8B-B14F-4D97-AF65-F5344CB8AC3E}">
        <p14:creationId xmlns:p14="http://schemas.microsoft.com/office/powerpoint/2010/main" val="2593110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1E9E647-4338-653F-02DD-3884DCAEA6D5}"/>
              </a:ext>
            </a:extLst>
          </p:cNvPr>
          <p:cNvGrpSpPr/>
          <p:nvPr/>
        </p:nvGrpSpPr>
        <p:grpSpPr>
          <a:xfrm>
            <a:off x="368148" y="0"/>
            <a:ext cx="8407703" cy="5094500"/>
            <a:chOff x="468924" y="24500"/>
            <a:chExt cx="8407703" cy="5094500"/>
          </a:xfrm>
        </p:grpSpPr>
        <p:grpSp>
          <p:nvGrpSpPr>
            <p:cNvPr id="8" name="Group 7">
              <a:extLst>
                <a:ext uri="{FF2B5EF4-FFF2-40B4-BE49-F238E27FC236}">
                  <a16:creationId xmlns:a16="http://schemas.microsoft.com/office/drawing/2014/main" id="{6B6C5D56-208E-8E4C-2229-700C5AB59675}"/>
                </a:ext>
              </a:extLst>
            </p:cNvPr>
            <p:cNvGrpSpPr/>
            <p:nvPr/>
          </p:nvGrpSpPr>
          <p:grpSpPr>
            <a:xfrm>
              <a:off x="468924" y="24500"/>
              <a:ext cx="8407703" cy="5094500"/>
              <a:chOff x="82062" y="0"/>
              <a:chExt cx="8407703" cy="5094500"/>
            </a:xfrm>
          </p:grpSpPr>
          <p:pic>
            <p:nvPicPr>
              <p:cNvPr id="5" name="Picture 4">
                <a:extLst>
                  <a:ext uri="{FF2B5EF4-FFF2-40B4-BE49-F238E27FC236}">
                    <a16:creationId xmlns:a16="http://schemas.microsoft.com/office/drawing/2014/main" id="{0E2DDB96-F2CF-487F-B60A-834611C85B92}"/>
                  </a:ext>
                </a:extLst>
              </p:cNvPr>
              <p:cNvPicPr>
                <a:picLocks noChangeAspect="1"/>
              </p:cNvPicPr>
              <p:nvPr/>
            </p:nvPicPr>
            <p:blipFill>
              <a:blip r:embed="rId3"/>
              <a:srcRect b="953"/>
              <a:stretch>
                <a:fillRect/>
              </a:stretch>
            </p:blipFill>
            <p:spPr>
              <a:xfrm>
                <a:off x="82062" y="0"/>
                <a:ext cx="4205158" cy="5094500"/>
              </a:xfrm>
              <a:prstGeom prst="rect">
                <a:avLst/>
              </a:prstGeom>
            </p:spPr>
          </p:pic>
          <p:pic>
            <p:nvPicPr>
              <p:cNvPr id="7" name="Picture 6">
                <a:extLst>
                  <a:ext uri="{FF2B5EF4-FFF2-40B4-BE49-F238E27FC236}">
                    <a16:creationId xmlns:a16="http://schemas.microsoft.com/office/drawing/2014/main" id="{15600CA4-DD03-D513-F3E8-558C58A23BDD}"/>
                  </a:ext>
                </a:extLst>
              </p:cNvPr>
              <p:cNvPicPr>
                <a:picLocks noChangeAspect="1"/>
              </p:cNvPicPr>
              <p:nvPr/>
            </p:nvPicPr>
            <p:blipFill>
              <a:blip r:embed="rId4"/>
              <a:srcRect t="953"/>
              <a:stretch>
                <a:fillRect/>
              </a:stretch>
            </p:blipFill>
            <p:spPr>
              <a:xfrm>
                <a:off x="4287220" y="0"/>
                <a:ext cx="4202545" cy="5094500"/>
              </a:xfrm>
              <a:prstGeom prst="rect">
                <a:avLst/>
              </a:prstGeom>
            </p:spPr>
          </p:pic>
        </p:grpSp>
        <p:sp>
          <p:nvSpPr>
            <p:cNvPr id="9" name="Title 1">
              <a:extLst>
                <a:ext uri="{FF2B5EF4-FFF2-40B4-BE49-F238E27FC236}">
                  <a16:creationId xmlns:a16="http://schemas.microsoft.com/office/drawing/2014/main" id="{CFB53C90-2D0B-5DA9-82F0-EE216A8FCA14}"/>
                </a:ext>
              </a:extLst>
            </p:cNvPr>
            <p:cNvSpPr txBox="1">
              <a:spLocks/>
            </p:cNvSpPr>
            <p:nvPr/>
          </p:nvSpPr>
          <p:spPr bwMode="auto">
            <a:xfrm>
              <a:off x="2621240" y="24500"/>
              <a:ext cx="41004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a:lstStyle>
            <a:p>
              <a:pPr marL="0" indent="0">
                <a:buNone/>
              </a:pPr>
              <a:r>
                <a:rPr lang="en-GB" sz="2400">
                  <a:solidFill>
                    <a:srgbClr val="002060"/>
                  </a:solidFill>
                </a:rPr>
                <a:t>📚Reading Extended Texts </a:t>
              </a:r>
              <a:r>
                <a:rPr lang="en-US" sz="2400">
                  <a:solidFill>
                    <a:srgbClr val="002060"/>
                  </a:solidFill>
                </a:rPr>
                <a:t>​</a:t>
              </a:r>
            </a:p>
          </p:txBody>
        </p:sp>
      </p:grpSp>
      <p:sp>
        <p:nvSpPr>
          <p:cNvPr id="2" name="Title 1">
            <a:extLst>
              <a:ext uri="{FF2B5EF4-FFF2-40B4-BE49-F238E27FC236}">
                <a16:creationId xmlns:a16="http://schemas.microsoft.com/office/drawing/2014/main" id="{3538EA2F-70BB-7C9F-B474-D608787C1434}"/>
              </a:ext>
            </a:extLst>
          </p:cNvPr>
          <p:cNvSpPr>
            <a:spLocks noGrp="1"/>
          </p:cNvSpPr>
          <p:nvPr>
            <p:ph type="title"/>
          </p:nvPr>
        </p:nvSpPr>
        <p:spPr>
          <a:xfrm>
            <a:off x="502227" y="4662700"/>
            <a:ext cx="3937000" cy="431800"/>
          </a:xfrm>
          <a:solidFill>
            <a:schemeClr val="bg1"/>
          </a:solidFill>
        </p:spPr>
        <p:txBody>
          <a:bodyPr/>
          <a:lstStyle/>
          <a:p>
            <a:r>
              <a:rPr lang="en-GB" sz="1600">
                <a:solidFill>
                  <a:srgbClr val="002060"/>
                </a:solidFill>
              </a:rPr>
              <a:t>Roberts, A., &amp; Weston Lewis, J. (2020) </a:t>
            </a:r>
            <a:r>
              <a:rPr lang="en-GB" sz="1600" i="1">
                <a:solidFill>
                  <a:srgbClr val="002060"/>
                </a:solidFill>
              </a:rPr>
              <a:t>Human Journey.</a:t>
            </a:r>
            <a:r>
              <a:rPr lang="en-GB" sz="1600">
                <a:solidFill>
                  <a:srgbClr val="002060"/>
                </a:solidFill>
              </a:rPr>
              <a:t> London: Red Shed</a:t>
            </a:r>
          </a:p>
        </p:txBody>
      </p:sp>
    </p:spTree>
    <p:extLst>
      <p:ext uri="{BB962C8B-B14F-4D97-AF65-F5344CB8AC3E}">
        <p14:creationId xmlns:p14="http://schemas.microsoft.com/office/powerpoint/2010/main" val="356498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C020-B2EE-9083-328B-41362EB9781B}"/>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363FF72A-EC51-F0BA-4217-4D4463AA9B88}"/>
              </a:ext>
            </a:extLst>
          </p:cNvPr>
          <p:cNvSpPr/>
          <p:nvPr/>
        </p:nvSpPr>
        <p:spPr>
          <a:xfrm>
            <a:off x="1598065" y="1850231"/>
            <a:ext cx="3824042" cy="238859"/>
          </a:xfrm>
          <a:prstGeom prst="roundRect">
            <a:avLst/>
          </a:prstGeom>
          <a:solidFill>
            <a:srgbClr val="FF993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Mesolithic</a:t>
            </a:r>
          </a:p>
        </p:txBody>
      </p:sp>
      <p:sp>
        <p:nvSpPr>
          <p:cNvPr id="30" name="Rectangle: Rounded Corners 29">
            <a:extLst>
              <a:ext uri="{FF2B5EF4-FFF2-40B4-BE49-F238E27FC236}">
                <a16:creationId xmlns:a16="http://schemas.microsoft.com/office/drawing/2014/main" id="{88B76896-E25A-8291-B013-D6D34E622034}"/>
              </a:ext>
            </a:extLst>
          </p:cNvPr>
          <p:cNvSpPr/>
          <p:nvPr/>
        </p:nvSpPr>
        <p:spPr>
          <a:xfrm>
            <a:off x="-1" y="1843087"/>
            <a:ext cx="1617605" cy="238859"/>
          </a:xfrm>
          <a:prstGeom prst="roundRect">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                 Palaeolithic</a:t>
            </a:r>
          </a:p>
        </p:txBody>
      </p:sp>
      <p:grpSp>
        <p:nvGrpSpPr>
          <p:cNvPr id="9" name="Group 8">
            <a:extLst>
              <a:ext uri="{FF2B5EF4-FFF2-40B4-BE49-F238E27FC236}">
                <a16:creationId xmlns:a16="http://schemas.microsoft.com/office/drawing/2014/main" id="{4A7BBB86-8C8F-6968-54C8-86E9C423A521}"/>
              </a:ext>
            </a:extLst>
          </p:cNvPr>
          <p:cNvGrpSpPr/>
          <p:nvPr/>
        </p:nvGrpSpPr>
        <p:grpSpPr>
          <a:xfrm>
            <a:off x="172870" y="2515326"/>
            <a:ext cx="577222" cy="481144"/>
            <a:chOff x="172870" y="2490716"/>
            <a:chExt cx="2918348" cy="481144"/>
          </a:xfrm>
          <a:solidFill>
            <a:schemeClr val="accent6">
              <a:lumMod val="75000"/>
            </a:schemeClr>
          </a:solidFill>
        </p:grpSpPr>
        <p:sp>
          <p:nvSpPr>
            <p:cNvPr id="5" name="TextBox 4">
              <a:extLst>
                <a:ext uri="{FF2B5EF4-FFF2-40B4-BE49-F238E27FC236}">
                  <a16:creationId xmlns:a16="http://schemas.microsoft.com/office/drawing/2014/main" id="{9A963DCF-740A-B10F-1102-014DBE3085F7}"/>
                </a:ext>
              </a:extLst>
            </p:cNvPr>
            <p:cNvSpPr txBox="1"/>
            <p:nvPr/>
          </p:nvSpPr>
          <p:spPr>
            <a:xfrm>
              <a:off x="172870" y="2571750"/>
              <a:ext cx="2918348" cy="400110"/>
            </a:xfrm>
            <a:prstGeom prst="rect">
              <a:avLst/>
            </a:prstGeom>
            <a:solidFill>
              <a:schemeClr val="accent4">
                <a:lumMod val="60000"/>
                <a:lumOff val="40000"/>
              </a:schemeClr>
            </a:solidFill>
          </p:spPr>
          <p:txBody>
            <a:bodyPr wrap="square" rtlCol="0">
              <a:spAutoFit/>
            </a:bodyPr>
            <a:lstStyle/>
            <a:p>
              <a:pPr algn="ctr"/>
              <a:r>
                <a:rPr lang="en-GB" sz="1000"/>
                <a:t>1000 years</a:t>
              </a:r>
            </a:p>
          </p:txBody>
        </p:sp>
        <p:cxnSp>
          <p:nvCxnSpPr>
            <p:cNvPr id="7" name="Straight Arrow Connector 6">
              <a:extLst>
                <a:ext uri="{FF2B5EF4-FFF2-40B4-BE49-F238E27FC236}">
                  <a16:creationId xmlns:a16="http://schemas.microsoft.com/office/drawing/2014/main" id="{96C630DB-EA59-C658-B65B-28D9569D88CF}"/>
                </a:ext>
              </a:extLst>
            </p:cNvPr>
            <p:cNvCxnSpPr>
              <a:cxnSpLocks/>
            </p:cNvCxnSpPr>
            <p:nvPr/>
          </p:nvCxnSpPr>
          <p:spPr>
            <a:xfrm>
              <a:off x="172870" y="2490716"/>
              <a:ext cx="2918348" cy="0"/>
            </a:xfrm>
            <a:prstGeom prst="straightConnector1">
              <a:avLst/>
            </a:prstGeom>
            <a:grpFill/>
            <a:ln w="57150">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C5E4C5E-7794-A784-1CF7-EC7D94284E3D}"/>
              </a:ext>
            </a:extLst>
          </p:cNvPr>
          <p:cNvGrpSpPr/>
          <p:nvPr/>
        </p:nvGrpSpPr>
        <p:grpSpPr>
          <a:xfrm>
            <a:off x="639170" y="392548"/>
            <a:ext cx="1944806" cy="1689399"/>
            <a:chOff x="639170" y="392548"/>
            <a:chExt cx="1944806" cy="1689399"/>
          </a:xfrm>
        </p:grpSpPr>
        <p:sp>
          <p:nvSpPr>
            <p:cNvPr id="11" name="TextBox 10">
              <a:extLst>
                <a:ext uri="{FF2B5EF4-FFF2-40B4-BE49-F238E27FC236}">
                  <a16:creationId xmlns:a16="http://schemas.microsoft.com/office/drawing/2014/main" id="{069ABCA9-DB5C-D907-BFCE-53251844E03B}"/>
                </a:ext>
              </a:extLst>
            </p:cNvPr>
            <p:cNvSpPr txBox="1"/>
            <p:nvPr/>
          </p:nvSpPr>
          <p:spPr>
            <a:xfrm>
              <a:off x="639170" y="392548"/>
              <a:ext cx="1944806" cy="369332"/>
            </a:xfrm>
            <a:prstGeom prst="rect">
              <a:avLst/>
            </a:prstGeom>
            <a:solidFill>
              <a:schemeClr val="accent4">
                <a:lumMod val="60000"/>
                <a:lumOff val="40000"/>
              </a:schemeClr>
            </a:solidFill>
          </p:spPr>
          <p:txBody>
            <a:bodyPr wrap="square" rtlCol="0">
              <a:spAutoFit/>
            </a:bodyPr>
            <a:lstStyle/>
            <a:p>
              <a:pPr algn="ctr"/>
              <a:r>
                <a:rPr lang="en-GB"/>
                <a:t>12,500ya</a:t>
              </a:r>
            </a:p>
          </p:txBody>
        </p:sp>
        <p:cxnSp>
          <p:nvCxnSpPr>
            <p:cNvPr id="14" name="Straight Arrow Connector 13">
              <a:extLst>
                <a:ext uri="{FF2B5EF4-FFF2-40B4-BE49-F238E27FC236}">
                  <a16:creationId xmlns:a16="http://schemas.microsoft.com/office/drawing/2014/main" id="{21185449-C261-AD98-6F2A-CC266B6CC77F}"/>
                </a:ext>
              </a:extLst>
            </p:cNvPr>
            <p:cNvCxnSpPr>
              <a:cxnSpLocks/>
              <a:stCxn id="11" idx="2"/>
            </p:cNvCxnSpPr>
            <p:nvPr/>
          </p:nvCxnSpPr>
          <p:spPr>
            <a:xfrm flipH="1">
              <a:off x="1610436" y="761880"/>
              <a:ext cx="1137" cy="1320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32" name="Rectangle: Rounded Corners 31">
            <a:extLst>
              <a:ext uri="{FF2B5EF4-FFF2-40B4-BE49-F238E27FC236}">
                <a16:creationId xmlns:a16="http://schemas.microsoft.com/office/drawing/2014/main" id="{5A5D2154-B7C9-CD6A-4F09-D7FCAFD7829E}"/>
              </a:ext>
            </a:extLst>
          </p:cNvPr>
          <p:cNvSpPr/>
          <p:nvPr/>
        </p:nvSpPr>
        <p:spPr>
          <a:xfrm>
            <a:off x="5422106" y="1850231"/>
            <a:ext cx="875556" cy="231715"/>
          </a:xfrm>
          <a:prstGeom prst="roundRect">
            <a:avLst/>
          </a:prstGeom>
          <a:solidFill>
            <a:srgbClr val="6699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Neolithic</a:t>
            </a:r>
            <a:endParaRPr lang="en-GB" sz="1400"/>
          </a:p>
        </p:txBody>
      </p:sp>
      <p:cxnSp>
        <p:nvCxnSpPr>
          <p:cNvPr id="6" name="Straight Arrow Connector 5">
            <a:extLst>
              <a:ext uri="{FF2B5EF4-FFF2-40B4-BE49-F238E27FC236}">
                <a16:creationId xmlns:a16="http://schemas.microsoft.com/office/drawing/2014/main" id="{A71C0211-A42A-4BDD-EFB4-B4DC4039F6B2}"/>
              </a:ext>
            </a:extLst>
          </p:cNvPr>
          <p:cNvCxnSpPr>
            <a:cxnSpLocks/>
          </p:cNvCxnSpPr>
          <p:nvPr/>
        </p:nvCxnSpPr>
        <p:spPr>
          <a:xfrm flipH="1">
            <a:off x="61948" y="1969661"/>
            <a:ext cx="577222" cy="0"/>
          </a:xfrm>
          <a:prstGeom prst="straightConnector1">
            <a:avLst/>
          </a:prstGeom>
          <a:ln w="19050">
            <a:solidFill>
              <a:schemeClr val="bg1"/>
            </a:solidFill>
            <a:prstDash val="dash"/>
            <a:tailEnd type="triangle"/>
          </a:ln>
        </p:spPr>
        <p:style>
          <a:lnRef idx="1">
            <a:schemeClr val="dk1"/>
          </a:lnRef>
          <a:fillRef idx="0">
            <a:schemeClr val="dk1"/>
          </a:fillRef>
          <a:effectRef idx="0">
            <a:schemeClr val="dk1"/>
          </a:effectRef>
          <a:fontRef idx="minor">
            <a:schemeClr val="tx1"/>
          </a:fontRef>
        </p:style>
      </p:cxnSp>
      <p:graphicFrame>
        <p:nvGraphicFramePr>
          <p:cNvPr id="16" name="Table 15">
            <a:extLst>
              <a:ext uri="{FF2B5EF4-FFF2-40B4-BE49-F238E27FC236}">
                <a16:creationId xmlns:a16="http://schemas.microsoft.com/office/drawing/2014/main" id="{57E080F5-7131-0C2A-E84A-A8F570402519}"/>
              </a:ext>
            </a:extLst>
          </p:cNvPr>
          <p:cNvGraphicFramePr>
            <a:graphicFrameLocks noGrp="1"/>
          </p:cNvGraphicFramePr>
          <p:nvPr>
            <p:extLst>
              <p:ext uri="{D42A27DB-BD31-4B8C-83A1-F6EECF244321}">
                <p14:modId xmlns:p14="http://schemas.microsoft.com/office/powerpoint/2010/main" val="1949307835"/>
              </p:ext>
            </p:extLst>
          </p:nvPr>
        </p:nvGraphicFramePr>
        <p:xfrm>
          <a:off x="228176" y="2091165"/>
          <a:ext cx="8739120" cy="320059"/>
        </p:xfrm>
        <a:graphic>
          <a:graphicData uri="http://schemas.openxmlformats.org/drawingml/2006/table">
            <a:tbl>
              <a:tblPr firstRow="1" bandRow="1">
                <a:tableStyleId>{5C22544A-7EE6-4342-B048-85BDC9FD1C3A}</a:tableStyleId>
              </a:tblPr>
              <a:tblGrid>
                <a:gridCol w="582608">
                  <a:extLst>
                    <a:ext uri="{9D8B030D-6E8A-4147-A177-3AD203B41FA5}">
                      <a16:colId xmlns:a16="http://schemas.microsoft.com/office/drawing/2014/main" val="794757197"/>
                    </a:ext>
                  </a:extLst>
                </a:gridCol>
                <a:gridCol w="582608">
                  <a:extLst>
                    <a:ext uri="{9D8B030D-6E8A-4147-A177-3AD203B41FA5}">
                      <a16:colId xmlns:a16="http://schemas.microsoft.com/office/drawing/2014/main" val="1023138008"/>
                    </a:ext>
                  </a:extLst>
                </a:gridCol>
                <a:gridCol w="582608">
                  <a:extLst>
                    <a:ext uri="{9D8B030D-6E8A-4147-A177-3AD203B41FA5}">
                      <a16:colId xmlns:a16="http://schemas.microsoft.com/office/drawing/2014/main" val="2047115084"/>
                    </a:ext>
                  </a:extLst>
                </a:gridCol>
                <a:gridCol w="582608">
                  <a:extLst>
                    <a:ext uri="{9D8B030D-6E8A-4147-A177-3AD203B41FA5}">
                      <a16:colId xmlns:a16="http://schemas.microsoft.com/office/drawing/2014/main" val="3204107435"/>
                    </a:ext>
                  </a:extLst>
                </a:gridCol>
                <a:gridCol w="582608">
                  <a:extLst>
                    <a:ext uri="{9D8B030D-6E8A-4147-A177-3AD203B41FA5}">
                      <a16:colId xmlns:a16="http://schemas.microsoft.com/office/drawing/2014/main" val="3552426844"/>
                    </a:ext>
                  </a:extLst>
                </a:gridCol>
                <a:gridCol w="582608">
                  <a:extLst>
                    <a:ext uri="{9D8B030D-6E8A-4147-A177-3AD203B41FA5}">
                      <a16:colId xmlns:a16="http://schemas.microsoft.com/office/drawing/2014/main" val="3673733252"/>
                    </a:ext>
                  </a:extLst>
                </a:gridCol>
                <a:gridCol w="582608">
                  <a:extLst>
                    <a:ext uri="{9D8B030D-6E8A-4147-A177-3AD203B41FA5}">
                      <a16:colId xmlns:a16="http://schemas.microsoft.com/office/drawing/2014/main" val="4037094818"/>
                    </a:ext>
                  </a:extLst>
                </a:gridCol>
                <a:gridCol w="582608">
                  <a:extLst>
                    <a:ext uri="{9D8B030D-6E8A-4147-A177-3AD203B41FA5}">
                      <a16:colId xmlns:a16="http://schemas.microsoft.com/office/drawing/2014/main" val="1457910574"/>
                    </a:ext>
                  </a:extLst>
                </a:gridCol>
                <a:gridCol w="582608">
                  <a:extLst>
                    <a:ext uri="{9D8B030D-6E8A-4147-A177-3AD203B41FA5}">
                      <a16:colId xmlns:a16="http://schemas.microsoft.com/office/drawing/2014/main" val="422877376"/>
                    </a:ext>
                  </a:extLst>
                </a:gridCol>
                <a:gridCol w="582608">
                  <a:extLst>
                    <a:ext uri="{9D8B030D-6E8A-4147-A177-3AD203B41FA5}">
                      <a16:colId xmlns:a16="http://schemas.microsoft.com/office/drawing/2014/main" val="763344304"/>
                    </a:ext>
                  </a:extLst>
                </a:gridCol>
                <a:gridCol w="582608">
                  <a:extLst>
                    <a:ext uri="{9D8B030D-6E8A-4147-A177-3AD203B41FA5}">
                      <a16:colId xmlns:a16="http://schemas.microsoft.com/office/drawing/2014/main" val="3225283720"/>
                    </a:ext>
                  </a:extLst>
                </a:gridCol>
                <a:gridCol w="582608">
                  <a:extLst>
                    <a:ext uri="{9D8B030D-6E8A-4147-A177-3AD203B41FA5}">
                      <a16:colId xmlns:a16="http://schemas.microsoft.com/office/drawing/2014/main" val="1915262288"/>
                    </a:ext>
                  </a:extLst>
                </a:gridCol>
                <a:gridCol w="582608">
                  <a:extLst>
                    <a:ext uri="{9D8B030D-6E8A-4147-A177-3AD203B41FA5}">
                      <a16:colId xmlns:a16="http://schemas.microsoft.com/office/drawing/2014/main" val="3798118450"/>
                    </a:ext>
                  </a:extLst>
                </a:gridCol>
                <a:gridCol w="582608">
                  <a:extLst>
                    <a:ext uri="{9D8B030D-6E8A-4147-A177-3AD203B41FA5}">
                      <a16:colId xmlns:a16="http://schemas.microsoft.com/office/drawing/2014/main" val="2979593395"/>
                    </a:ext>
                  </a:extLst>
                </a:gridCol>
                <a:gridCol w="582608">
                  <a:extLst>
                    <a:ext uri="{9D8B030D-6E8A-4147-A177-3AD203B41FA5}">
                      <a16:colId xmlns:a16="http://schemas.microsoft.com/office/drawing/2014/main" val="3055455196"/>
                    </a:ext>
                  </a:extLst>
                </a:gridCol>
              </a:tblGrid>
              <a:tr h="320059">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extLst>
                  <a:ext uri="{0D108BD9-81ED-4DB2-BD59-A6C34878D82A}">
                    <a16:rowId xmlns:a16="http://schemas.microsoft.com/office/drawing/2014/main" val="1550683200"/>
                  </a:ext>
                </a:extLst>
              </a:tr>
            </a:tbl>
          </a:graphicData>
        </a:graphic>
      </p:graphicFrame>
      <p:grpSp>
        <p:nvGrpSpPr>
          <p:cNvPr id="21" name="Group 20">
            <a:extLst>
              <a:ext uri="{FF2B5EF4-FFF2-40B4-BE49-F238E27FC236}">
                <a16:creationId xmlns:a16="http://schemas.microsoft.com/office/drawing/2014/main" id="{F8484FA4-8A29-BF47-C456-428520C94427}"/>
              </a:ext>
            </a:extLst>
          </p:cNvPr>
          <p:cNvGrpSpPr/>
          <p:nvPr/>
        </p:nvGrpSpPr>
        <p:grpSpPr>
          <a:xfrm>
            <a:off x="4449703" y="399691"/>
            <a:ext cx="1944806" cy="1689399"/>
            <a:chOff x="639170" y="392548"/>
            <a:chExt cx="1944806" cy="1689399"/>
          </a:xfrm>
        </p:grpSpPr>
        <p:sp>
          <p:nvSpPr>
            <p:cNvPr id="26" name="TextBox 25">
              <a:extLst>
                <a:ext uri="{FF2B5EF4-FFF2-40B4-BE49-F238E27FC236}">
                  <a16:creationId xmlns:a16="http://schemas.microsoft.com/office/drawing/2014/main" id="{4F69B7EB-862C-5A12-9284-BB2290A54AC2}"/>
                </a:ext>
              </a:extLst>
            </p:cNvPr>
            <p:cNvSpPr txBox="1"/>
            <p:nvPr/>
          </p:nvSpPr>
          <p:spPr>
            <a:xfrm>
              <a:off x="639170" y="392548"/>
              <a:ext cx="1944806" cy="369332"/>
            </a:xfrm>
            <a:prstGeom prst="rect">
              <a:avLst/>
            </a:prstGeom>
            <a:solidFill>
              <a:schemeClr val="accent4">
                <a:lumMod val="60000"/>
                <a:lumOff val="40000"/>
              </a:schemeClr>
            </a:solidFill>
          </p:spPr>
          <p:txBody>
            <a:bodyPr wrap="square" rtlCol="0">
              <a:spAutoFit/>
            </a:bodyPr>
            <a:lstStyle/>
            <a:p>
              <a:pPr algn="ctr"/>
              <a:r>
                <a:rPr lang="en-GB"/>
                <a:t>6,000ya</a:t>
              </a:r>
            </a:p>
          </p:txBody>
        </p:sp>
        <p:cxnSp>
          <p:nvCxnSpPr>
            <p:cNvPr id="33" name="Straight Arrow Connector 32">
              <a:extLst>
                <a:ext uri="{FF2B5EF4-FFF2-40B4-BE49-F238E27FC236}">
                  <a16:creationId xmlns:a16="http://schemas.microsoft.com/office/drawing/2014/main" id="{2F00FEC4-676C-0FEE-6CB6-15855C8EB261}"/>
                </a:ext>
              </a:extLst>
            </p:cNvPr>
            <p:cNvCxnSpPr>
              <a:cxnSpLocks/>
              <a:stCxn id="26" idx="2"/>
            </p:cNvCxnSpPr>
            <p:nvPr/>
          </p:nvCxnSpPr>
          <p:spPr>
            <a:xfrm flipH="1">
              <a:off x="1610436" y="761880"/>
              <a:ext cx="1137" cy="1320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39" name="Google Shape;221;p22">
            <a:extLst>
              <a:ext uri="{FF2B5EF4-FFF2-40B4-BE49-F238E27FC236}">
                <a16:creationId xmlns:a16="http://schemas.microsoft.com/office/drawing/2014/main" id="{67FD964B-1512-08FD-692D-F0102C1DDD33}"/>
              </a:ext>
            </a:extLst>
          </p:cNvPr>
          <p:cNvSpPr txBox="1"/>
          <p:nvPr/>
        </p:nvSpPr>
        <p:spPr>
          <a:xfrm>
            <a:off x="2106197" y="3636997"/>
            <a:ext cx="7037803" cy="938073"/>
          </a:xfrm>
          <a:prstGeom prst="rect">
            <a:avLst/>
          </a:prstGeom>
          <a:noFill/>
          <a:ln w="19050" cap="flat" cmpd="sng">
            <a:noFill/>
            <a:prstDash val="solid"/>
            <a:round/>
            <a:headEnd type="none" w="sm" len="sm"/>
            <a:tailEnd type="none" w="sm" len="sm"/>
          </a:ln>
        </p:spPr>
        <p:txBody>
          <a:bodyPr spcFirstLastPara="1" wrap="square" lIns="45713" tIns="45713" rIns="45713" bIns="45713"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2060"/>
                </a:solidFill>
              </a:rPr>
              <a:t>🕰️</a:t>
            </a:r>
            <a:r>
              <a:rPr lang="en-GB" sz="3200" b="1">
                <a:solidFill>
                  <a:srgbClr val="002060"/>
                </a:solidFill>
                <a:ea typeface="+mn-lt"/>
                <a:cs typeface="+mn-lt"/>
              </a:rPr>
              <a:t> 🐘</a:t>
            </a:r>
            <a:r>
              <a:rPr lang="en-GB" sz="3200" b="1">
                <a:solidFill>
                  <a:srgbClr val="002060"/>
                </a:solidFill>
              </a:rPr>
              <a:t> Returning to the timeline…</a:t>
            </a:r>
            <a:endParaRPr sz="3200" b="1">
              <a:solidFill>
                <a:srgbClr val="002060"/>
              </a:solidFill>
              <a:sym typeface="Montserrat"/>
            </a:endParaRPr>
          </a:p>
        </p:txBody>
      </p:sp>
      <p:grpSp>
        <p:nvGrpSpPr>
          <p:cNvPr id="22" name="Group 21">
            <a:extLst>
              <a:ext uri="{FF2B5EF4-FFF2-40B4-BE49-F238E27FC236}">
                <a16:creationId xmlns:a16="http://schemas.microsoft.com/office/drawing/2014/main" id="{0B3D6D4A-020D-1E2A-0A55-851A38E2C8C9}"/>
              </a:ext>
            </a:extLst>
          </p:cNvPr>
          <p:cNvGrpSpPr/>
          <p:nvPr/>
        </p:nvGrpSpPr>
        <p:grpSpPr>
          <a:xfrm>
            <a:off x="7075518" y="1305206"/>
            <a:ext cx="1895612" cy="791184"/>
            <a:chOff x="7083476" y="116127"/>
            <a:chExt cx="1895612" cy="1965820"/>
          </a:xfrm>
        </p:grpSpPr>
        <p:cxnSp>
          <p:nvCxnSpPr>
            <p:cNvPr id="19" name="Straight Arrow Connector 18">
              <a:extLst>
                <a:ext uri="{FF2B5EF4-FFF2-40B4-BE49-F238E27FC236}">
                  <a16:creationId xmlns:a16="http://schemas.microsoft.com/office/drawing/2014/main" id="{35FB0B5A-3D6F-7F30-E5F4-F36611B0976E}"/>
                </a:ext>
              </a:extLst>
            </p:cNvPr>
            <p:cNvCxnSpPr>
              <a:cxnSpLocks/>
            </p:cNvCxnSpPr>
            <p:nvPr/>
          </p:nvCxnSpPr>
          <p:spPr>
            <a:xfrm>
              <a:off x="8911986" y="418953"/>
              <a:ext cx="0" cy="16629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6001D35-3AFC-D87B-1566-09ED260C4AFF}"/>
                </a:ext>
              </a:extLst>
            </p:cNvPr>
            <p:cNvSpPr txBox="1"/>
            <p:nvPr/>
          </p:nvSpPr>
          <p:spPr>
            <a:xfrm>
              <a:off x="7083476" y="116127"/>
              <a:ext cx="1895612" cy="917663"/>
            </a:xfrm>
            <a:prstGeom prst="rect">
              <a:avLst/>
            </a:prstGeom>
            <a:solidFill>
              <a:schemeClr val="accent4">
                <a:lumMod val="60000"/>
                <a:lumOff val="40000"/>
              </a:schemeClr>
            </a:solidFill>
          </p:spPr>
          <p:txBody>
            <a:bodyPr wrap="square" rtlCol="0">
              <a:spAutoFit/>
            </a:bodyPr>
            <a:lstStyle/>
            <a:p>
              <a:pPr algn="ctr"/>
              <a:r>
                <a:rPr lang="en-GB"/>
                <a:t>Today</a:t>
              </a:r>
            </a:p>
          </p:txBody>
        </p:sp>
      </p:grpSp>
      <p:sp>
        <p:nvSpPr>
          <p:cNvPr id="2" name="Speech Bubble: Oval 1">
            <a:extLst>
              <a:ext uri="{FF2B5EF4-FFF2-40B4-BE49-F238E27FC236}">
                <a16:creationId xmlns:a16="http://schemas.microsoft.com/office/drawing/2014/main" id="{6220B4F7-B5E0-D588-D019-D1EE40CE15E1}"/>
              </a:ext>
            </a:extLst>
          </p:cNvPr>
          <p:cNvSpPr/>
          <p:nvPr/>
        </p:nvSpPr>
        <p:spPr>
          <a:xfrm>
            <a:off x="5239677" y="2490716"/>
            <a:ext cx="3573293" cy="1397296"/>
          </a:xfrm>
          <a:prstGeom prst="wedgeEllipseCallout">
            <a:avLst>
              <a:gd name="adj1" fmla="val 52307"/>
              <a:gd name="adj2" fmla="val 837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How might you place the artefacts on the timeline and why? </a:t>
            </a:r>
          </a:p>
        </p:txBody>
      </p:sp>
    </p:spTree>
    <p:extLst>
      <p:ext uri="{BB962C8B-B14F-4D97-AF65-F5344CB8AC3E}">
        <p14:creationId xmlns:p14="http://schemas.microsoft.com/office/powerpoint/2010/main" val="3719563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2065C-0A14-45FC-534B-09513B9D0FF4}"/>
              </a:ext>
            </a:extLst>
          </p:cNvPr>
          <p:cNvSpPr>
            <a:spLocks noGrp="1"/>
          </p:cNvSpPr>
          <p:nvPr>
            <p:ph type="title"/>
          </p:nvPr>
        </p:nvSpPr>
        <p:spPr>
          <a:xfrm>
            <a:off x="346050" y="349855"/>
            <a:ext cx="6197422" cy="813600"/>
          </a:xfrm>
        </p:spPr>
        <p:txBody>
          <a:bodyPr/>
          <a:lstStyle/>
          <a:p>
            <a:pPr algn="l"/>
            <a:r>
              <a:rPr lang="en-GB" sz="3600" b="1">
                <a:solidFill>
                  <a:srgbClr val="002060"/>
                </a:solidFill>
              </a:rPr>
              <a:t>🔍 </a:t>
            </a:r>
            <a:r>
              <a:rPr lang="en-GB" b="1">
                <a:solidFill>
                  <a:srgbClr val="002060"/>
                </a:solidFill>
                <a:ea typeface="Calibri"/>
                <a:cs typeface="Calibri"/>
              </a:rPr>
              <a:t>What was the most significant change during the Stone Ages? </a:t>
            </a:r>
          </a:p>
        </p:txBody>
      </p:sp>
      <p:pic>
        <p:nvPicPr>
          <p:cNvPr id="5" name="Picture 4">
            <a:extLst>
              <a:ext uri="{FF2B5EF4-FFF2-40B4-BE49-F238E27FC236}">
                <a16:creationId xmlns:a16="http://schemas.microsoft.com/office/drawing/2014/main" id="{88992306-3FF6-0634-1A02-CCAE615112BF}"/>
              </a:ext>
            </a:extLst>
          </p:cNvPr>
          <p:cNvPicPr>
            <a:picLocks noChangeAspect="1"/>
          </p:cNvPicPr>
          <p:nvPr/>
        </p:nvPicPr>
        <p:blipFill>
          <a:blip r:embed="rId3">
            <a:extLst>
              <a:ext uri="{28A0092B-C50C-407E-A947-70E740481C1C}">
                <a14:useLocalDpi xmlns:a14="http://schemas.microsoft.com/office/drawing/2010/main" val="0"/>
              </a:ext>
            </a:extLst>
          </a:blip>
          <a:srcRect l="23016" t="-1113" r="15973" b="1113"/>
          <a:stretch>
            <a:fillRect/>
          </a:stretch>
        </p:blipFill>
        <p:spPr>
          <a:xfrm>
            <a:off x="4202409" y="1513392"/>
            <a:ext cx="4803920" cy="2804608"/>
          </a:xfrm>
          <a:prstGeom prst="rect">
            <a:avLst/>
          </a:prstGeom>
        </p:spPr>
      </p:pic>
      <p:pic>
        <p:nvPicPr>
          <p:cNvPr id="9" name="Picture 8">
            <a:extLst>
              <a:ext uri="{FF2B5EF4-FFF2-40B4-BE49-F238E27FC236}">
                <a16:creationId xmlns:a16="http://schemas.microsoft.com/office/drawing/2014/main" id="{09D502F5-9DF3-F779-40DD-282057E8C80A}"/>
              </a:ext>
            </a:extLst>
          </p:cNvPr>
          <p:cNvPicPr>
            <a:picLocks noChangeAspect="1"/>
          </p:cNvPicPr>
          <p:nvPr/>
        </p:nvPicPr>
        <p:blipFill>
          <a:blip r:embed="rId4"/>
          <a:stretch>
            <a:fillRect/>
          </a:stretch>
        </p:blipFill>
        <p:spPr>
          <a:xfrm>
            <a:off x="182783" y="1513392"/>
            <a:ext cx="3849654" cy="2804608"/>
          </a:xfrm>
          <a:prstGeom prst="rect">
            <a:avLst/>
          </a:prstGeom>
        </p:spPr>
      </p:pic>
      <p:sp>
        <p:nvSpPr>
          <p:cNvPr id="3" name="Text Placeholder 2">
            <a:extLst>
              <a:ext uri="{FF2B5EF4-FFF2-40B4-BE49-F238E27FC236}">
                <a16:creationId xmlns:a16="http://schemas.microsoft.com/office/drawing/2014/main" id="{2295DC4D-B289-32AB-CE19-1625C99E95F1}"/>
              </a:ext>
            </a:extLst>
          </p:cNvPr>
          <p:cNvSpPr>
            <a:spLocks noGrp="1"/>
          </p:cNvSpPr>
          <p:nvPr>
            <p:ph type="body" idx="1"/>
          </p:nvPr>
        </p:nvSpPr>
        <p:spPr>
          <a:xfrm>
            <a:off x="481288" y="3721070"/>
            <a:ext cx="5237161" cy="444078"/>
          </a:xfrm>
          <a:solidFill>
            <a:schemeClr val="bg1"/>
          </a:solidFill>
        </p:spPr>
        <p:txBody>
          <a:bodyPr/>
          <a:lstStyle/>
          <a:p>
            <a:pPr marL="12700" indent="0">
              <a:buNone/>
            </a:pPr>
            <a:r>
              <a:rPr lang="en-GB">
                <a:solidFill>
                  <a:srgbClr val="002060"/>
                </a:solidFill>
                <a:ea typeface="Calibri"/>
                <a:cs typeface="Calibri"/>
              </a:rPr>
              <a:t>🏡 Star Carr: local Mesolithic settlement</a:t>
            </a:r>
          </a:p>
        </p:txBody>
      </p:sp>
      <p:sp>
        <p:nvSpPr>
          <p:cNvPr id="10" name="Text Placeholder 2">
            <a:extLst>
              <a:ext uri="{FF2B5EF4-FFF2-40B4-BE49-F238E27FC236}">
                <a16:creationId xmlns:a16="http://schemas.microsoft.com/office/drawing/2014/main" id="{70FAC21A-003B-5270-C0A4-97ACCD30217F}"/>
              </a:ext>
            </a:extLst>
          </p:cNvPr>
          <p:cNvSpPr txBox="1">
            <a:spLocks/>
          </p:cNvSpPr>
          <p:nvPr/>
        </p:nvSpPr>
        <p:spPr bwMode="auto">
          <a:xfrm>
            <a:off x="2783911" y="4667937"/>
            <a:ext cx="3576177" cy="2263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marL="228611" lvl="0" indent="-215911" algn="l" rtl="0" eaLnBrk="0" fontAlgn="base" hangingPunct="0">
              <a:spcBef>
                <a:spcPts val="0"/>
              </a:spcBef>
              <a:spcAft>
                <a:spcPts val="0"/>
              </a:spcAft>
              <a:buSzPts val="3200"/>
              <a:buFont typeface="Arial" panose="020B0604020202020204" pitchFamily="34" charset="0"/>
              <a:buChar char="●"/>
              <a:defRPr sz="2400" kern="1200">
                <a:solidFill>
                  <a:schemeClr val="tx1"/>
                </a:solidFill>
                <a:latin typeface="+mn-lt"/>
                <a:ea typeface="+mn-ea"/>
                <a:cs typeface="+mn-cs"/>
              </a:defRPr>
            </a:lvl1pPr>
            <a:lvl2pPr marL="457223" lvl="1" indent="-215911" algn="l" rtl="0" eaLnBrk="0" fontAlgn="base" hangingPunct="0">
              <a:spcBef>
                <a:spcPts val="1000"/>
              </a:spcBef>
              <a:spcAft>
                <a:spcPts val="0"/>
              </a:spcAft>
              <a:buSzPts val="3200"/>
              <a:buFont typeface="Arial" panose="020B0604020202020204" pitchFamily="34" charset="0"/>
              <a:buChar char="–"/>
              <a:defRPr sz="2100" kern="1200">
                <a:solidFill>
                  <a:schemeClr val="tx1"/>
                </a:solidFill>
                <a:latin typeface="+mn-lt"/>
                <a:ea typeface="+mn-ea"/>
                <a:cs typeface="+mn-cs"/>
              </a:defRPr>
            </a:lvl2pPr>
            <a:lvl3pPr marL="685835" lvl="2" indent="-203210" algn="l" rtl="0" eaLnBrk="0" fontAlgn="base" hangingPunct="0">
              <a:spcBef>
                <a:spcPts val="1000"/>
              </a:spcBef>
              <a:spcAft>
                <a:spcPts val="0"/>
              </a:spcAft>
              <a:buSzPts val="2800"/>
              <a:buFont typeface="Arial" panose="020B0604020202020204" pitchFamily="34" charset="0"/>
              <a:buChar char="–"/>
              <a:defRPr sz="1800" kern="1200">
                <a:solidFill>
                  <a:schemeClr val="tx1"/>
                </a:solidFill>
                <a:latin typeface="+mn-lt"/>
                <a:ea typeface="+mn-ea"/>
                <a:cs typeface="+mn-cs"/>
              </a:defRPr>
            </a:lvl3pPr>
            <a:lvl4pPr marL="914446" lvl="3" indent="-203210" algn="l" rtl="0" eaLnBrk="0" fontAlgn="base" hangingPunct="0">
              <a:spcBef>
                <a:spcPts val="800"/>
              </a:spcBef>
              <a:spcAft>
                <a:spcPts val="0"/>
              </a:spcAft>
              <a:buSzPts val="2800"/>
              <a:buFont typeface="Arial" panose="020B0604020202020204" pitchFamily="34" charset="0"/>
              <a:buChar char="–"/>
              <a:defRPr sz="1500" kern="1200">
                <a:solidFill>
                  <a:schemeClr val="tx1"/>
                </a:solidFill>
                <a:latin typeface="+mn-lt"/>
                <a:ea typeface="+mn-ea"/>
                <a:cs typeface="+mn-cs"/>
              </a:defRPr>
            </a:lvl4pPr>
            <a:lvl5pPr marL="1143057" lvl="4" indent="-203210" algn="l" rtl="0" eaLnBrk="0" fontAlgn="base" hangingPunct="0">
              <a:spcBef>
                <a:spcPts val="800"/>
              </a:spcBef>
              <a:spcAft>
                <a:spcPts val="0"/>
              </a:spcAft>
              <a:buSzPts val="2800"/>
              <a:buFont typeface="Arial" panose="020B0604020202020204" pitchFamily="34" charset="0"/>
              <a:buChar char="–"/>
              <a:defRPr sz="1500" kern="1200">
                <a:solidFill>
                  <a:schemeClr val="tx1"/>
                </a:solidFill>
                <a:latin typeface="+mn-lt"/>
                <a:ea typeface="+mn-ea"/>
                <a:cs typeface="+mn-cs"/>
              </a:defRPr>
            </a:lvl5pPr>
            <a:lvl6pPr marL="1371668" lvl="5" indent="-203210" algn="l" defTabSz="685783" rtl="0" eaLnBrk="1" latinLnBrk="0" hangingPunct="1">
              <a:spcBef>
                <a:spcPts val="600"/>
              </a:spcBef>
              <a:spcAft>
                <a:spcPts val="0"/>
              </a:spcAft>
              <a:buSzPts val="2800"/>
              <a:buFont typeface="Arial" pitchFamily="34" charset="0"/>
              <a:buChar char="–"/>
              <a:defRPr sz="1500" kern="1200">
                <a:solidFill>
                  <a:schemeClr val="tx1"/>
                </a:solidFill>
                <a:latin typeface="+mn-lt"/>
                <a:ea typeface="+mn-ea"/>
                <a:cs typeface="+mn-cs"/>
              </a:defRPr>
            </a:lvl6pPr>
            <a:lvl7pPr marL="1600280" lvl="6" indent="-203210" algn="l" defTabSz="685783" rtl="0" eaLnBrk="1" latinLnBrk="0" hangingPunct="1">
              <a:spcBef>
                <a:spcPts val="600"/>
              </a:spcBef>
              <a:spcAft>
                <a:spcPts val="0"/>
              </a:spcAft>
              <a:buSzPts val="2800"/>
              <a:buFont typeface="Arial" pitchFamily="34" charset="0"/>
              <a:buChar char="–"/>
              <a:defRPr sz="1500" kern="1200">
                <a:solidFill>
                  <a:schemeClr val="tx1"/>
                </a:solidFill>
                <a:latin typeface="+mn-lt"/>
                <a:ea typeface="+mn-ea"/>
                <a:cs typeface="+mn-cs"/>
              </a:defRPr>
            </a:lvl7pPr>
            <a:lvl8pPr marL="1828892" lvl="7" indent="-203210" algn="l" defTabSz="685783" rtl="0" eaLnBrk="1" latinLnBrk="0" hangingPunct="1">
              <a:spcBef>
                <a:spcPts val="400"/>
              </a:spcBef>
              <a:spcAft>
                <a:spcPts val="0"/>
              </a:spcAft>
              <a:buSzPts val="2800"/>
              <a:buFont typeface="Arial" pitchFamily="34" charset="0"/>
              <a:buChar char="–"/>
              <a:defRPr sz="1500" kern="1200">
                <a:solidFill>
                  <a:schemeClr val="tx1"/>
                </a:solidFill>
                <a:latin typeface="+mn-lt"/>
                <a:ea typeface="+mn-ea"/>
                <a:cs typeface="+mn-cs"/>
              </a:defRPr>
            </a:lvl8pPr>
            <a:lvl9pPr marL="2057503" lvl="8" indent="-203210" algn="l" defTabSz="685783" rtl="0" eaLnBrk="1" latinLnBrk="0" hangingPunct="1">
              <a:spcBef>
                <a:spcPts val="400"/>
              </a:spcBef>
              <a:spcAft>
                <a:spcPts val="200"/>
              </a:spcAft>
              <a:buSzPts val="2800"/>
              <a:buFont typeface="Arial" pitchFamily="34" charset="0"/>
              <a:buChar char="–"/>
              <a:defRPr sz="1500" kern="1200">
                <a:solidFill>
                  <a:schemeClr val="tx1"/>
                </a:solidFill>
                <a:latin typeface="+mn-lt"/>
                <a:ea typeface="+mn-ea"/>
                <a:cs typeface="+mn-cs"/>
              </a:defRPr>
            </a:lvl9pPr>
          </a:lstStyle>
          <a:p>
            <a:pPr marL="12700" indent="0" algn="ctr">
              <a:buNone/>
            </a:pPr>
            <a:r>
              <a:rPr lang="en-GB" sz="1400">
                <a:solidFill>
                  <a:srgbClr val="002060"/>
                </a:solidFill>
                <a:ea typeface="Calibri"/>
                <a:cs typeface="Calibri"/>
              </a:rPr>
              <a:t>Images: </a:t>
            </a:r>
            <a:r>
              <a:rPr lang="en-GB" sz="1400">
                <a:solidFill>
                  <a:srgbClr val="002060"/>
                </a:solidFill>
                <a:ea typeface="Calibri"/>
                <a:cs typeface="Calibri"/>
                <a:hlinkClick r:id="rId5"/>
              </a:rPr>
              <a:t>The Star Carr Archaeology Project</a:t>
            </a:r>
            <a:r>
              <a:rPr lang="en-GB" sz="1400">
                <a:solidFill>
                  <a:srgbClr val="002060"/>
                </a:solidFill>
                <a:ea typeface="Calibri"/>
                <a:cs typeface="Calibri"/>
              </a:rPr>
              <a:t>, n.d. </a:t>
            </a:r>
          </a:p>
        </p:txBody>
      </p:sp>
    </p:spTree>
    <p:extLst>
      <p:ext uri="{BB962C8B-B14F-4D97-AF65-F5344CB8AC3E}">
        <p14:creationId xmlns:p14="http://schemas.microsoft.com/office/powerpoint/2010/main" val="758934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C32EE-DA73-E77A-5B59-9D7EC25F5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12781-D966-6C11-4159-632D4ABF11E9}"/>
              </a:ext>
            </a:extLst>
          </p:cNvPr>
          <p:cNvSpPr>
            <a:spLocks noGrp="1"/>
          </p:cNvSpPr>
          <p:nvPr>
            <p:ph type="title"/>
          </p:nvPr>
        </p:nvSpPr>
        <p:spPr>
          <a:xfrm>
            <a:off x="505838" y="420566"/>
            <a:ext cx="6472136" cy="857250"/>
          </a:xfrm>
        </p:spPr>
        <p:txBody>
          <a:bodyPr/>
          <a:lstStyle/>
          <a:p>
            <a:pPr algn="l"/>
            <a:r>
              <a:rPr lang="en-GB" b="1">
                <a:solidFill>
                  <a:srgbClr val="002060"/>
                </a:solidFill>
                <a:ea typeface="Calibri"/>
                <a:cs typeface="Calibri"/>
              </a:rPr>
              <a:t>A student teacher’s perspective…</a:t>
            </a:r>
            <a:endParaRPr lang="en-GB" b="1">
              <a:solidFill>
                <a:srgbClr val="002060"/>
              </a:solidFill>
            </a:endParaRPr>
          </a:p>
        </p:txBody>
      </p:sp>
      <p:sp>
        <p:nvSpPr>
          <p:cNvPr id="3" name="Content Placeholder 2">
            <a:extLst>
              <a:ext uri="{FF2B5EF4-FFF2-40B4-BE49-F238E27FC236}">
                <a16:creationId xmlns:a16="http://schemas.microsoft.com/office/drawing/2014/main" id="{6B4A90B6-11C3-4102-89B8-E997DE9E220B}"/>
              </a:ext>
            </a:extLst>
          </p:cNvPr>
          <p:cNvSpPr>
            <a:spLocks noGrp="1"/>
          </p:cNvSpPr>
          <p:nvPr>
            <p:ph idx="1"/>
          </p:nvPr>
        </p:nvSpPr>
        <p:spPr>
          <a:xfrm>
            <a:off x="457200" y="1277816"/>
            <a:ext cx="8229600" cy="2918288"/>
          </a:xfrm>
        </p:spPr>
        <p:txBody>
          <a:bodyPr/>
          <a:lstStyle/>
          <a:p>
            <a:pPr marL="0" indent="0">
              <a:buNone/>
            </a:pPr>
            <a:r>
              <a:rPr lang="en-US" i="1">
                <a:solidFill>
                  <a:srgbClr val="002060"/>
                </a:solidFill>
              </a:rPr>
              <a:t>…if you want children to be like historians, </a:t>
            </a:r>
            <a:r>
              <a:rPr lang="en-US" b="1" i="1">
                <a:solidFill>
                  <a:srgbClr val="002060"/>
                </a:solidFill>
              </a:rPr>
              <a:t>you have to give them questions</a:t>
            </a:r>
            <a:r>
              <a:rPr lang="en-US" i="1">
                <a:solidFill>
                  <a:srgbClr val="002060"/>
                </a:solidFill>
              </a:rPr>
              <a:t>. You can't always give them the answers. I think a lot of it is about creating the </a:t>
            </a:r>
            <a:r>
              <a:rPr lang="en-US" b="1" i="1">
                <a:solidFill>
                  <a:srgbClr val="002060"/>
                </a:solidFill>
              </a:rPr>
              <a:t>air of mystery </a:t>
            </a:r>
            <a:r>
              <a:rPr lang="en-US" i="1">
                <a:solidFill>
                  <a:srgbClr val="002060"/>
                </a:solidFill>
              </a:rPr>
              <a:t>and like making them feel like they're </a:t>
            </a:r>
            <a:r>
              <a:rPr lang="en-US" b="1" i="1">
                <a:solidFill>
                  <a:srgbClr val="002060"/>
                </a:solidFill>
              </a:rPr>
              <a:t>discovering</a:t>
            </a:r>
            <a:r>
              <a:rPr lang="en-US" i="1">
                <a:solidFill>
                  <a:srgbClr val="002060"/>
                </a:solidFill>
              </a:rPr>
              <a:t> something. Because I think it's really easy to just tell them everything they want to know. But if you want to </a:t>
            </a:r>
            <a:r>
              <a:rPr lang="en-US" b="1" i="1">
                <a:solidFill>
                  <a:srgbClr val="002060"/>
                </a:solidFill>
              </a:rPr>
              <a:t>build that engagement</a:t>
            </a:r>
            <a:r>
              <a:rPr lang="en-US" i="1">
                <a:solidFill>
                  <a:srgbClr val="002060"/>
                </a:solidFill>
              </a:rPr>
              <a:t>, you almost have to </a:t>
            </a:r>
            <a:r>
              <a:rPr lang="en-US" b="1" i="1">
                <a:solidFill>
                  <a:srgbClr val="002060"/>
                </a:solidFill>
              </a:rPr>
              <a:t>not quite give them everything in one go.</a:t>
            </a:r>
          </a:p>
          <a:p>
            <a:pPr marL="0" indent="0" algn="r">
              <a:buNone/>
            </a:pPr>
            <a:r>
              <a:rPr lang="en-US" i="1">
                <a:solidFill>
                  <a:srgbClr val="002060"/>
                </a:solidFill>
                <a:ea typeface="Calibri"/>
                <a:cs typeface="Calibri"/>
              </a:rPr>
              <a:t>Poppy</a:t>
            </a:r>
            <a:endParaRPr lang="en-GB" sz="1400" i="1">
              <a:solidFill>
                <a:srgbClr val="002060"/>
              </a:solidFill>
              <a:ea typeface="Calibri"/>
              <a:cs typeface="Calibri"/>
            </a:endParaRPr>
          </a:p>
        </p:txBody>
      </p:sp>
    </p:spTree>
    <p:extLst>
      <p:ext uri="{BB962C8B-B14F-4D97-AF65-F5344CB8AC3E}">
        <p14:creationId xmlns:p14="http://schemas.microsoft.com/office/powerpoint/2010/main" val="1070236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E666-35D4-29E4-CE86-2BD40B4741A6}"/>
              </a:ext>
            </a:extLst>
          </p:cNvPr>
          <p:cNvSpPr>
            <a:spLocks noGrp="1"/>
          </p:cNvSpPr>
          <p:nvPr>
            <p:ph type="title"/>
          </p:nvPr>
        </p:nvSpPr>
        <p:spPr/>
        <p:txBody>
          <a:bodyPr/>
          <a:lstStyle/>
          <a:p>
            <a:pPr algn="l"/>
            <a:r>
              <a:rPr lang="en-GB" b="1">
                <a:solidFill>
                  <a:srgbClr val="002060"/>
                </a:solidFill>
                <a:ea typeface="Calibri"/>
                <a:cs typeface="Calibri"/>
              </a:rPr>
              <a:t>Evaluating our approach</a:t>
            </a:r>
          </a:p>
        </p:txBody>
      </p:sp>
      <p:sp>
        <p:nvSpPr>
          <p:cNvPr id="3" name="Content Placeholder 2">
            <a:extLst>
              <a:ext uri="{FF2B5EF4-FFF2-40B4-BE49-F238E27FC236}">
                <a16:creationId xmlns:a16="http://schemas.microsoft.com/office/drawing/2014/main" id="{9FCA3B91-575A-6A41-ECB1-800F8AD019D6}"/>
              </a:ext>
            </a:extLst>
          </p:cNvPr>
          <p:cNvSpPr>
            <a:spLocks noGrp="1"/>
          </p:cNvSpPr>
          <p:nvPr>
            <p:ph idx="1"/>
          </p:nvPr>
        </p:nvSpPr>
        <p:spPr>
          <a:xfrm>
            <a:off x="457200" y="1286415"/>
            <a:ext cx="8534400" cy="3049416"/>
          </a:xfrm>
        </p:spPr>
        <p:txBody>
          <a:bodyPr/>
          <a:lstStyle/>
          <a:p>
            <a:pPr algn="l" rtl="0" fontAlgn="base">
              <a:lnSpc>
                <a:spcPct val="150000"/>
              </a:lnSpc>
              <a:buFont typeface="Arial" panose="020B0604020202020204" pitchFamily="34" charset="0"/>
              <a:buChar char="•"/>
            </a:pPr>
            <a:r>
              <a:rPr lang="en-GB" b="0" i="0" u="none" strike="noStrike">
                <a:solidFill>
                  <a:srgbClr val="002060"/>
                </a:solidFill>
                <a:effectLst/>
              </a:rPr>
              <a:t>Selective approach to curriculum coverage</a:t>
            </a:r>
            <a:r>
              <a:rPr lang="en-US" b="0" i="0">
                <a:solidFill>
                  <a:srgbClr val="000000"/>
                </a:solidFill>
                <a:effectLst/>
              </a:rPr>
              <a:t>​</a:t>
            </a:r>
            <a:endParaRPr lang="en-GB" b="0" i="0">
              <a:solidFill>
                <a:srgbClr val="000000"/>
              </a:solidFill>
              <a:effectLst/>
            </a:endParaRPr>
          </a:p>
          <a:p>
            <a:pPr algn="l" rtl="0" fontAlgn="base">
              <a:lnSpc>
                <a:spcPct val="150000"/>
              </a:lnSpc>
              <a:buFont typeface="Arial" panose="020B0604020202020204" pitchFamily="34" charset="0"/>
              <a:buChar char="•"/>
            </a:pPr>
            <a:r>
              <a:rPr lang="en-GB" b="0" i="0" u="none" strike="noStrike">
                <a:solidFill>
                  <a:srgbClr val="002060"/>
                </a:solidFill>
                <a:effectLst/>
              </a:rPr>
              <a:t>Celebrate local context as the narrative vehicle </a:t>
            </a:r>
            <a:r>
              <a:rPr lang="en-US" b="0" i="0">
                <a:solidFill>
                  <a:srgbClr val="000000"/>
                </a:solidFill>
                <a:effectLst/>
              </a:rPr>
              <a:t>​</a:t>
            </a:r>
            <a:endParaRPr lang="en-GB" b="0" i="0">
              <a:solidFill>
                <a:srgbClr val="000000"/>
              </a:solidFill>
              <a:effectLst/>
            </a:endParaRPr>
          </a:p>
          <a:p>
            <a:pPr algn="l" rtl="0" fontAlgn="base">
              <a:lnSpc>
                <a:spcPct val="150000"/>
              </a:lnSpc>
              <a:buFont typeface="Arial" panose="020B0604020202020204" pitchFamily="34" charset="0"/>
              <a:buChar char="•"/>
            </a:pPr>
            <a:r>
              <a:rPr lang="en-GB" b="0" i="0" u="none" strike="noStrike">
                <a:solidFill>
                  <a:srgbClr val="002060"/>
                </a:solidFill>
                <a:effectLst/>
              </a:rPr>
              <a:t>More explicit substantive concepts and more consistent disciplinary concepts</a:t>
            </a:r>
            <a:r>
              <a:rPr lang="en-US" b="0" i="0">
                <a:solidFill>
                  <a:srgbClr val="000000"/>
                </a:solidFill>
                <a:effectLst/>
              </a:rPr>
              <a:t>​</a:t>
            </a:r>
            <a:endParaRPr lang="en-GB" b="0" i="0">
              <a:solidFill>
                <a:srgbClr val="000000"/>
              </a:solidFill>
              <a:effectLst/>
            </a:endParaRPr>
          </a:p>
          <a:p>
            <a:pPr algn="l" rtl="0" fontAlgn="base">
              <a:lnSpc>
                <a:spcPct val="150000"/>
              </a:lnSpc>
              <a:buFont typeface="Arial" panose="020B0604020202020204" pitchFamily="34" charset="0"/>
              <a:buChar char="•"/>
            </a:pPr>
            <a:r>
              <a:rPr lang="en-GB" b="0" i="0" u="none" strike="noStrike">
                <a:solidFill>
                  <a:srgbClr val="002060"/>
                </a:solidFill>
                <a:effectLst/>
              </a:rPr>
              <a:t>Review coverage of subject specific pedagogies </a:t>
            </a:r>
            <a:endParaRPr lang="en-US" b="0" i="0">
              <a:solidFill>
                <a:srgbClr val="000000"/>
              </a:solidFill>
              <a:effectLst/>
            </a:endParaRPr>
          </a:p>
          <a:p>
            <a:pPr marL="256540" indent="-256540"/>
            <a:endParaRPr lang="en-GB">
              <a:ea typeface="Calibri"/>
              <a:cs typeface="Calibri"/>
            </a:endParaRPr>
          </a:p>
        </p:txBody>
      </p:sp>
    </p:spTree>
    <p:extLst>
      <p:ext uri="{BB962C8B-B14F-4D97-AF65-F5344CB8AC3E}">
        <p14:creationId xmlns:p14="http://schemas.microsoft.com/office/powerpoint/2010/main" val="1787566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D5BE-2DF4-E4D2-9610-6AA48E56E239}"/>
              </a:ext>
            </a:extLst>
          </p:cNvPr>
          <p:cNvSpPr>
            <a:spLocks noGrp="1"/>
          </p:cNvSpPr>
          <p:nvPr>
            <p:ph type="title"/>
          </p:nvPr>
        </p:nvSpPr>
        <p:spPr>
          <a:xfrm>
            <a:off x="457200" y="443743"/>
            <a:ext cx="8229600" cy="857250"/>
          </a:xfrm>
        </p:spPr>
        <p:txBody>
          <a:bodyPr/>
          <a:lstStyle/>
          <a:p>
            <a:pPr algn="l"/>
            <a:r>
              <a:rPr lang="en-US" sz="3200" b="1">
                <a:solidFill>
                  <a:schemeClr val="tx2"/>
                </a:solidFill>
                <a:cs typeface="Calibri"/>
              </a:rPr>
              <a:t>Next steps in light of the Curriculum and Assessment Review</a:t>
            </a:r>
            <a:br>
              <a:rPr lang="en-US">
                <a:ea typeface="Calibri"/>
                <a:cs typeface="Calibri"/>
              </a:rPr>
            </a:br>
            <a:endParaRPr lang="en-US" b="1">
              <a:solidFill>
                <a:schemeClr val="tx2"/>
              </a:solidFill>
              <a:ea typeface="Calibri"/>
              <a:cs typeface="Calibri"/>
            </a:endParaRPr>
          </a:p>
        </p:txBody>
      </p:sp>
      <p:sp>
        <p:nvSpPr>
          <p:cNvPr id="3" name="Content Placeholder 2">
            <a:extLst>
              <a:ext uri="{FF2B5EF4-FFF2-40B4-BE49-F238E27FC236}">
                <a16:creationId xmlns:a16="http://schemas.microsoft.com/office/drawing/2014/main" id="{AFF30757-BFFA-C2B0-9A5B-39B72C44A543}"/>
              </a:ext>
            </a:extLst>
          </p:cNvPr>
          <p:cNvSpPr>
            <a:spLocks noGrp="1"/>
          </p:cNvSpPr>
          <p:nvPr>
            <p:ph idx="1"/>
          </p:nvPr>
        </p:nvSpPr>
        <p:spPr>
          <a:xfrm>
            <a:off x="457200" y="1307981"/>
            <a:ext cx="8229600" cy="3394472"/>
          </a:xfrm>
        </p:spPr>
        <p:txBody>
          <a:bodyPr/>
          <a:lstStyle/>
          <a:p>
            <a:pPr marL="0" indent="0">
              <a:buNone/>
            </a:pPr>
            <a:endParaRPr lang="en-US"/>
          </a:p>
          <a:p>
            <a:pPr marL="256540" indent="-256540"/>
            <a:r>
              <a:rPr lang="en-US">
                <a:solidFill>
                  <a:srgbClr val="002060"/>
                </a:solidFill>
                <a:ea typeface="+mn-lt"/>
                <a:cs typeface="+mn-lt"/>
              </a:rPr>
              <a:t>Building wider historical connections through diverse perspectives and sources. </a:t>
            </a:r>
            <a:endParaRPr lang="en-US">
              <a:ea typeface="Calibri"/>
              <a:cs typeface="Calibri"/>
            </a:endParaRPr>
          </a:p>
          <a:p>
            <a:pPr marL="256540" indent="-256540"/>
            <a:endParaRPr lang="en-US" sz="1050">
              <a:solidFill>
                <a:srgbClr val="002060"/>
              </a:solidFill>
              <a:ea typeface="+mn-lt"/>
              <a:cs typeface="+mn-lt"/>
            </a:endParaRPr>
          </a:p>
          <a:p>
            <a:pPr marL="256540" indent="-256540"/>
            <a:r>
              <a:rPr lang="en-US">
                <a:solidFill>
                  <a:srgbClr val="002060"/>
                </a:solidFill>
                <a:ea typeface="+mn-lt"/>
                <a:cs typeface="+mn-lt"/>
              </a:rPr>
              <a:t>Using source analysis to develop critical thinking and media literacy.</a:t>
            </a:r>
            <a:endParaRPr lang="en-US"/>
          </a:p>
          <a:p>
            <a:pPr marL="256540" indent="-256540"/>
            <a:endParaRPr lang="en-US">
              <a:solidFill>
                <a:srgbClr val="002060"/>
              </a:solidFill>
              <a:ea typeface="Calibri"/>
              <a:cs typeface="Calibri"/>
            </a:endParaRPr>
          </a:p>
          <a:p>
            <a:pPr marL="342900" indent="-342900"/>
            <a:endParaRPr lang="en-US">
              <a:solidFill>
                <a:srgbClr val="002060"/>
              </a:solidFill>
              <a:ea typeface="Calibri"/>
              <a:cs typeface="Calibri"/>
            </a:endParaRPr>
          </a:p>
        </p:txBody>
      </p:sp>
    </p:spTree>
    <p:extLst>
      <p:ext uri="{BB962C8B-B14F-4D97-AF65-F5344CB8AC3E}">
        <p14:creationId xmlns:p14="http://schemas.microsoft.com/office/powerpoint/2010/main" val="2337642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57DE-EE2D-EFFF-F940-E46BE9EE1ADB}"/>
              </a:ext>
            </a:extLst>
          </p:cNvPr>
          <p:cNvSpPr>
            <a:spLocks noGrp="1"/>
          </p:cNvSpPr>
          <p:nvPr>
            <p:ph type="title"/>
          </p:nvPr>
        </p:nvSpPr>
        <p:spPr/>
        <p:txBody>
          <a:bodyPr/>
          <a:lstStyle/>
          <a:p>
            <a:pPr algn="l"/>
            <a:r>
              <a:rPr lang="en-GB" b="1">
                <a:solidFill>
                  <a:srgbClr val="002060"/>
                </a:solidFill>
              </a:rPr>
              <a:t>Evaluation &amp; Q&amp;A</a:t>
            </a:r>
          </a:p>
        </p:txBody>
      </p:sp>
      <p:sp>
        <p:nvSpPr>
          <p:cNvPr id="4" name="Rectangle 1">
            <a:extLst>
              <a:ext uri="{FF2B5EF4-FFF2-40B4-BE49-F238E27FC236}">
                <a16:creationId xmlns:a16="http://schemas.microsoft.com/office/drawing/2014/main" id="{E0177891-C232-431F-9670-00C695C62DB1}"/>
              </a:ext>
            </a:extLst>
          </p:cNvPr>
          <p:cNvSpPr>
            <a:spLocks noGrp="1" noChangeArrowheads="1"/>
          </p:cNvSpPr>
          <p:nvPr>
            <p:ph idx="1"/>
          </p:nvPr>
        </p:nvSpPr>
        <p:spPr bwMode="auto">
          <a:xfrm>
            <a:off x="1060975" y="1417588"/>
            <a:ext cx="286989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3"/>
              </a:rPr>
              <a:t>Building Historical Thinking Evaluation and Feedback – Fill in form</a:t>
            </a:r>
            <a:r>
              <a:rPr kumimoji="0" lang="en-US" altLang="en-US"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3"/>
              </a:rPr>
              <a:t>https://forms.office.com/e/pwNfVZS5cW</a:t>
            </a:r>
            <a:r>
              <a:rPr kumimoji="0" lang="en-US" altLang="en-US"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8" name="Picture 4" descr="QR code">
            <a:extLst>
              <a:ext uri="{FF2B5EF4-FFF2-40B4-BE49-F238E27FC236}">
                <a16:creationId xmlns:a16="http://schemas.microsoft.com/office/drawing/2014/main" id="{8BB5C47B-6398-46D4-8216-0C0A13541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88301"/>
            <a:ext cx="3166898" cy="316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839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7A7D-BAC4-2D4D-995B-03BB2E8EC1F1}"/>
              </a:ext>
            </a:extLst>
          </p:cNvPr>
          <p:cNvSpPr>
            <a:spLocks noGrp="1"/>
          </p:cNvSpPr>
          <p:nvPr>
            <p:ph type="title"/>
          </p:nvPr>
        </p:nvSpPr>
        <p:spPr/>
        <p:txBody>
          <a:bodyPr/>
          <a:lstStyle/>
          <a:p>
            <a:r>
              <a:rPr lang="en-US" b="1">
                <a:solidFill>
                  <a:srgbClr val="002060"/>
                </a:solidFill>
                <a:ea typeface="Calibri"/>
                <a:cs typeface="Calibri"/>
              </a:rPr>
              <a:t>Questions?</a:t>
            </a:r>
            <a:r>
              <a:rPr lang="en-US">
                <a:solidFill>
                  <a:srgbClr val="002060"/>
                </a:solidFill>
                <a:ea typeface="Calibri"/>
                <a:cs typeface="Calibri"/>
              </a:rPr>
              <a:t> </a:t>
            </a:r>
          </a:p>
        </p:txBody>
      </p:sp>
      <p:sp>
        <p:nvSpPr>
          <p:cNvPr id="3" name="Content Placeholder 2">
            <a:extLst>
              <a:ext uri="{FF2B5EF4-FFF2-40B4-BE49-F238E27FC236}">
                <a16:creationId xmlns:a16="http://schemas.microsoft.com/office/drawing/2014/main" id="{09CBAC22-D8E0-8402-DB49-D25922CF2075}"/>
              </a:ext>
            </a:extLst>
          </p:cNvPr>
          <p:cNvSpPr>
            <a:spLocks noGrp="1"/>
          </p:cNvSpPr>
          <p:nvPr>
            <p:ph idx="1"/>
          </p:nvPr>
        </p:nvSpPr>
        <p:spPr>
          <a:xfrm>
            <a:off x="703536" y="1062203"/>
            <a:ext cx="8229600" cy="3394472"/>
          </a:xfrm>
        </p:spPr>
        <p:txBody>
          <a:bodyPr/>
          <a:lstStyle/>
          <a:p>
            <a:pPr marL="0" indent="0">
              <a:buNone/>
            </a:pPr>
            <a:r>
              <a:rPr lang="en-US" b="1">
                <a:solidFill>
                  <a:srgbClr val="002060"/>
                </a:solidFill>
                <a:ea typeface="+mn-lt"/>
                <a:cs typeface="+mn-lt"/>
              </a:rPr>
              <a:t>Continuing the Discussion </a:t>
            </a:r>
            <a:endParaRPr lang="en-US" sz="1600" b="1" i="1">
              <a:solidFill>
                <a:srgbClr val="002060"/>
              </a:solidFill>
              <a:ea typeface="+mn-lt"/>
              <a:cs typeface="+mn-lt"/>
            </a:endParaRPr>
          </a:p>
          <a:p>
            <a:pPr marL="256540" indent="-256540"/>
            <a:r>
              <a:rPr lang="en-US">
                <a:solidFill>
                  <a:srgbClr val="002060"/>
                </a:solidFill>
                <a:ea typeface="+mn-lt"/>
                <a:cs typeface="+mn-lt"/>
              </a:rPr>
              <a:t>In a crowded curriculum, how do we create space for deeper historical thinking rather than superficial coverage?</a:t>
            </a:r>
            <a:endParaRPr lang="en-US">
              <a:solidFill>
                <a:srgbClr val="002060"/>
              </a:solidFill>
            </a:endParaRPr>
          </a:p>
          <a:p>
            <a:pPr marL="256540" indent="-256540"/>
            <a:r>
              <a:rPr lang="en-US">
                <a:solidFill>
                  <a:srgbClr val="002060"/>
                </a:solidFill>
                <a:ea typeface="+mn-lt"/>
                <a:cs typeface="+mn-lt"/>
              </a:rPr>
              <a:t>Which subject-specific pedagogies seem most effective for helping pupils think historically?</a:t>
            </a:r>
          </a:p>
          <a:p>
            <a:pPr marL="256540" indent="-256540"/>
            <a:r>
              <a:rPr lang="en-US">
                <a:solidFill>
                  <a:srgbClr val="002060"/>
                </a:solidFill>
                <a:ea typeface="Calibri"/>
                <a:cs typeface="Calibri"/>
              </a:rPr>
              <a:t>What makes local history genuinely meaningful rather than simply 'nearby'?</a:t>
            </a:r>
          </a:p>
          <a:p>
            <a:pPr marL="256540" indent="-256540"/>
            <a:endParaRPr lang="en-US">
              <a:solidFill>
                <a:schemeClr val="tx2"/>
              </a:solidFill>
              <a:ea typeface="Calibri"/>
              <a:cs typeface="Calibri"/>
            </a:endParaRPr>
          </a:p>
        </p:txBody>
      </p:sp>
    </p:spTree>
    <p:extLst>
      <p:ext uri="{BB962C8B-B14F-4D97-AF65-F5344CB8AC3E}">
        <p14:creationId xmlns:p14="http://schemas.microsoft.com/office/powerpoint/2010/main" val="122562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BA7DE996-2F5D-697B-8F8A-DB9223764D47}"/>
            </a:ext>
          </a:extLst>
        </p:cNvPr>
        <p:cNvGrpSpPr/>
        <p:nvPr/>
      </p:nvGrpSpPr>
      <p:grpSpPr>
        <a:xfrm>
          <a:off x="0" y="0"/>
          <a:ext cx="0" cy="0"/>
          <a:chOff x="0" y="0"/>
          <a:chExt cx="0" cy="0"/>
        </a:xfrm>
      </p:grpSpPr>
      <p:sp>
        <p:nvSpPr>
          <p:cNvPr id="16385" name="Title 1">
            <a:extLst>
              <a:ext uri="{FF2B5EF4-FFF2-40B4-BE49-F238E27FC236}">
                <a16:creationId xmlns:a16="http://schemas.microsoft.com/office/drawing/2014/main" id="{8879057E-8130-B7F0-D077-EB7AB08E293E}"/>
              </a:ext>
            </a:extLst>
          </p:cNvPr>
          <p:cNvSpPr>
            <a:spLocks noGrp="1"/>
          </p:cNvSpPr>
          <p:nvPr>
            <p:ph type="title"/>
          </p:nvPr>
        </p:nvSpPr>
        <p:spPr>
          <a:xfrm>
            <a:off x="346587" y="427205"/>
            <a:ext cx="8229600" cy="857250"/>
          </a:xfrm>
        </p:spPr>
        <p:txBody>
          <a:bodyPr/>
          <a:lstStyle/>
          <a:p>
            <a:pPr algn="l"/>
            <a:r>
              <a:rPr lang="en-US" altLang="en-US" b="1">
                <a:solidFill>
                  <a:srgbClr val="002060"/>
                </a:solidFill>
                <a:ea typeface="Calibri"/>
                <a:cs typeface="Calibri"/>
              </a:rPr>
              <a:t>Session Overview</a:t>
            </a:r>
            <a:endParaRPr lang="en-US">
              <a:solidFill>
                <a:srgbClr val="002060"/>
              </a:solidFill>
              <a:ea typeface="Calibri"/>
              <a:cs typeface="Calibri"/>
            </a:endParaRPr>
          </a:p>
        </p:txBody>
      </p:sp>
      <p:sp>
        <p:nvSpPr>
          <p:cNvPr id="3" name="Subtitle 2">
            <a:extLst>
              <a:ext uri="{FF2B5EF4-FFF2-40B4-BE49-F238E27FC236}">
                <a16:creationId xmlns:a16="http://schemas.microsoft.com/office/drawing/2014/main" id="{27A93EF1-4C45-3ECA-964C-3B34D9508A1D}"/>
              </a:ext>
            </a:extLst>
          </p:cNvPr>
          <p:cNvSpPr>
            <a:spLocks noGrp="1"/>
          </p:cNvSpPr>
          <p:nvPr>
            <p:ph idx="1"/>
          </p:nvPr>
        </p:nvSpPr>
        <p:spPr>
          <a:xfrm>
            <a:off x="346587" y="1393231"/>
            <a:ext cx="8229600" cy="3173247"/>
          </a:xfrm>
        </p:spPr>
        <p:txBody>
          <a:bodyPr/>
          <a:lstStyle/>
          <a:p>
            <a:pPr marL="228600" indent="-228600">
              <a:buFont typeface="Arial,Sans-Serif" panose="020B0604020202020204" pitchFamily="34" charset="0"/>
            </a:pPr>
            <a:r>
              <a:rPr lang="en-GB">
                <a:solidFill>
                  <a:srgbClr val="002060"/>
                </a:solidFill>
                <a:latin typeface="Aptos"/>
              </a:rPr>
              <a:t>2025 Curriculum and Assessment Review</a:t>
            </a:r>
          </a:p>
          <a:p>
            <a:pPr marL="228600" indent="-228600">
              <a:buFont typeface="Arial,Sans-Serif" panose="020B0604020202020204" pitchFamily="34" charset="0"/>
            </a:pPr>
            <a:r>
              <a:rPr lang="en-GB">
                <a:solidFill>
                  <a:srgbClr val="002060"/>
                </a:solidFill>
                <a:latin typeface="Aptos"/>
              </a:rPr>
              <a:t>Our approach in Initial Teacher Education (ITE)</a:t>
            </a:r>
          </a:p>
          <a:p>
            <a:pPr marL="228600" indent="-228600">
              <a:buFont typeface="Arial,Sans-Serif" panose="020B0604020202020204" pitchFamily="34" charset="0"/>
            </a:pPr>
            <a:r>
              <a:rPr lang="en-GB">
                <a:solidFill>
                  <a:srgbClr val="002060"/>
                </a:solidFill>
                <a:latin typeface="Aptos"/>
              </a:rPr>
              <a:t>Student teacher perspectives</a:t>
            </a:r>
          </a:p>
          <a:p>
            <a:pPr marL="228600" indent="-228600">
              <a:buFont typeface="Arial,Sans-Serif" panose="020B0604020202020204" pitchFamily="34" charset="0"/>
            </a:pPr>
            <a:r>
              <a:rPr lang="en-GB">
                <a:solidFill>
                  <a:srgbClr val="002060"/>
                </a:solidFill>
                <a:latin typeface="Aptos"/>
              </a:rPr>
              <a:t>Practical applications</a:t>
            </a:r>
          </a:p>
          <a:p>
            <a:pPr marL="228600" indent="-228600">
              <a:buFont typeface="Arial,Sans-Serif" panose="020B0604020202020204" pitchFamily="34" charset="0"/>
            </a:pPr>
            <a:r>
              <a:rPr lang="en-GB">
                <a:solidFill>
                  <a:srgbClr val="002060"/>
                </a:solidFill>
                <a:latin typeface="Aptos"/>
              </a:rPr>
              <a:t>Conclusions, Questions &amp; Evaluation</a:t>
            </a:r>
          </a:p>
          <a:p>
            <a:pPr marL="228600" indent="-228600">
              <a:buFont typeface="Arial,Sans-Serif" panose="020B0604020202020204" pitchFamily="34" charset="0"/>
            </a:pPr>
            <a:endParaRPr lang="en-GB">
              <a:solidFill>
                <a:srgbClr val="002060"/>
              </a:solidFill>
              <a:latin typeface="Aptos"/>
            </a:endParaRPr>
          </a:p>
          <a:p>
            <a:pPr marL="228600" indent="-228600">
              <a:buFont typeface="Arial,Sans-Serif" panose="020B0604020202020204" pitchFamily="34" charset="0"/>
            </a:pPr>
            <a:endParaRPr lang="en-GB" sz="1050" b="1">
              <a:latin typeface="Calibri"/>
              <a:ea typeface="Calibri"/>
              <a:cs typeface="Calibri"/>
            </a:endParaRPr>
          </a:p>
        </p:txBody>
      </p:sp>
    </p:spTree>
    <p:extLst>
      <p:ext uri="{BB962C8B-B14F-4D97-AF65-F5344CB8AC3E}">
        <p14:creationId xmlns:p14="http://schemas.microsoft.com/office/powerpoint/2010/main" val="244790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84AC0-30D7-4087-E523-31A1BB858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29202-DC5F-1A03-4681-CE1FD418C693}"/>
              </a:ext>
            </a:extLst>
          </p:cNvPr>
          <p:cNvSpPr>
            <a:spLocks noGrp="1"/>
          </p:cNvSpPr>
          <p:nvPr>
            <p:ph type="title"/>
          </p:nvPr>
        </p:nvSpPr>
        <p:spPr/>
        <p:txBody>
          <a:bodyPr/>
          <a:lstStyle/>
          <a:p>
            <a:r>
              <a:rPr lang="en-GB" b="1">
                <a:solidFill>
                  <a:schemeClr val="tx2"/>
                </a:solidFill>
              </a:rPr>
              <a:t>References</a:t>
            </a:r>
          </a:p>
        </p:txBody>
      </p:sp>
      <p:sp>
        <p:nvSpPr>
          <p:cNvPr id="3" name="Content Placeholder 2">
            <a:extLst>
              <a:ext uri="{FF2B5EF4-FFF2-40B4-BE49-F238E27FC236}">
                <a16:creationId xmlns:a16="http://schemas.microsoft.com/office/drawing/2014/main" id="{8F5E2FF4-6883-6348-C12E-072CC029066E}"/>
              </a:ext>
            </a:extLst>
          </p:cNvPr>
          <p:cNvSpPr>
            <a:spLocks noGrp="1"/>
          </p:cNvSpPr>
          <p:nvPr>
            <p:ph idx="1"/>
          </p:nvPr>
        </p:nvSpPr>
        <p:spPr/>
        <p:txBody>
          <a:bodyPr/>
          <a:lstStyle/>
          <a:p>
            <a:r>
              <a:rPr lang="en-GB" sz="1600">
                <a:solidFill>
                  <a:schemeClr val="tx2"/>
                </a:solidFill>
              </a:rPr>
              <a:t>Beames, S., Higgins, P. and Nicol, R. (2011) </a:t>
            </a:r>
            <a:r>
              <a:rPr lang="en-GB" sz="1600" i="1">
                <a:solidFill>
                  <a:schemeClr val="tx2"/>
                </a:solidFill>
              </a:rPr>
              <a:t>Learning Outside the Classroom: Theory and Guidelines for Practice.</a:t>
            </a:r>
            <a:r>
              <a:rPr lang="en-GB" sz="1600">
                <a:solidFill>
                  <a:schemeClr val="tx2"/>
                </a:solidFill>
              </a:rPr>
              <a:t> New York: Routledge.</a:t>
            </a:r>
          </a:p>
          <a:p>
            <a:r>
              <a:rPr lang="en-GB" sz="1600">
                <a:solidFill>
                  <a:schemeClr val="tx2"/>
                </a:solidFill>
              </a:rPr>
              <a:t>Department for Education (2025) </a:t>
            </a:r>
            <a:r>
              <a:rPr lang="en-GB" sz="1600" i="1">
                <a:solidFill>
                  <a:schemeClr val="tx2"/>
                </a:solidFill>
              </a:rPr>
              <a:t>Curriculum and Assessment Review Final Report</a:t>
            </a:r>
            <a:r>
              <a:rPr lang="en-GB" sz="1600">
                <a:solidFill>
                  <a:schemeClr val="tx2"/>
                </a:solidFill>
              </a:rPr>
              <a:t>. Available at: </a:t>
            </a:r>
            <a:r>
              <a:rPr lang="en-GB" sz="1600">
                <a:solidFill>
                  <a:schemeClr val="tx2"/>
                </a:solidFill>
                <a:hlinkClick r:id="rId3">
                  <a:extLst>
                    <a:ext uri="{A12FA001-AC4F-418D-AE19-62706E023703}">
                      <ahyp:hlinkClr xmlns:ahyp="http://schemas.microsoft.com/office/drawing/2018/hyperlinkcolor" val="tx"/>
                    </a:ext>
                  </a:extLst>
                </a:hlinkClick>
              </a:rPr>
              <a:t>Curriculum and Assessment Review Final Report</a:t>
            </a:r>
            <a:r>
              <a:rPr lang="en-GB" sz="1600">
                <a:solidFill>
                  <a:schemeClr val="tx2"/>
                </a:solidFill>
              </a:rPr>
              <a:t> (Accessed: 11 May 2026)</a:t>
            </a:r>
          </a:p>
          <a:p>
            <a:r>
              <a:rPr lang="en-GB" sz="1600">
                <a:solidFill>
                  <a:schemeClr val="tx2"/>
                </a:solidFill>
              </a:rPr>
              <a:t>Lomas, T. (2019) ‘Getting to grips with concepts in primary history’, </a:t>
            </a:r>
            <a:r>
              <a:rPr lang="en-GB" sz="1600" i="1">
                <a:solidFill>
                  <a:schemeClr val="tx2"/>
                </a:solidFill>
              </a:rPr>
              <a:t>Primary History</a:t>
            </a:r>
            <a:r>
              <a:rPr lang="en-GB" sz="1600">
                <a:solidFill>
                  <a:schemeClr val="tx2"/>
                </a:solidFill>
              </a:rPr>
              <a:t>, Historical Association.</a:t>
            </a:r>
          </a:p>
          <a:p>
            <a:r>
              <a:rPr lang="en-GB" sz="1600">
                <a:solidFill>
                  <a:schemeClr val="tx2"/>
                </a:solidFill>
              </a:rPr>
              <a:t>Ofsted (2021) </a:t>
            </a:r>
            <a:r>
              <a:rPr lang="en-GB" sz="1600" i="1">
                <a:solidFill>
                  <a:schemeClr val="tx2"/>
                </a:solidFill>
              </a:rPr>
              <a:t>History research review</a:t>
            </a:r>
            <a:r>
              <a:rPr lang="en-GB" sz="1600">
                <a:solidFill>
                  <a:schemeClr val="tx2"/>
                </a:solidFill>
              </a:rPr>
              <a:t>. Available at: </a:t>
            </a:r>
            <a:r>
              <a:rPr lang="en-GB" sz="1600">
                <a:solidFill>
                  <a:schemeClr val="tx2"/>
                </a:solidFill>
                <a:hlinkClick r:id="rId4">
                  <a:extLst>
                    <a:ext uri="{A12FA001-AC4F-418D-AE19-62706E023703}">
                      <ahyp:hlinkClr xmlns:ahyp="http://schemas.microsoft.com/office/drawing/2018/hyperlinkcolor" val="tx"/>
                    </a:ext>
                  </a:extLst>
                </a:hlinkClick>
              </a:rPr>
              <a:t>Ofsted History Research Review</a:t>
            </a:r>
            <a:r>
              <a:rPr lang="en-GB" sz="1600">
                <a:solidFill>
                  <a:schemeClr val="tx2"/>
                </a:solidFill>
              </a:rPr>
              <a:t> (Accessed: 11 May 2026).</a:t>
            </a:r>
          </a:p>
          <a:p>
            <a:r>
              <a:rPr lang="en-GB" sz="1600">
                <a:solidFill>
                  <a:schemeClr val="tx2"/>
                </a:solidFill>
              </a:rPr>
              <a:t>Roberts, A., &amp; Weston Lewis, J. (2020) </a:t>
            </a:r>
            <a:r>
              <a:rPr lang="en-GB" sz="1600" i="1">
                <a:solidFill>
                  <a:schemeClr val="tx2"/>
                </a:solidFill>
              </a:rPr>
              <a:t>Human Journey.</a:t>
            </a:r>
            <a:r>
              <a:rPr lang="en-GB" sz="1600">
                <a:solidFill>
                  <a:schemeClr val="tx2"/>
                </a:solidFill>
              </a:rPr>
              <a:t> London: Red Shed</a:t>
            </a:r>
          </a:p>
          <a:p>
            <a:r>
              <a:rPr lang="en-GB" sz="1600">
                <a:solidFill>
                  <a:schemeClr val="tx2"/>
                </a:solidFill>
              </a:rPr>
              <a:t>Smith, G. A. and Sobel, D. (2010) </a:t>
            </a:r>
            <a:r>
              <a:rPr lang="en-GB" sz="1600" i="1">
                <a:solidFill>
                  <a:schemeClr val="tx2"/>
                </a:solidFill>
              </a:rPr>
              <a:t>Place- and Community-Based Education in Schools.</a:t>
            </a:r>
            <a:r>
              <a:rPr lang="en-GB" sz="1600">
                <a:solidFill>
                  <a:schemeClr val="tx2"/>
                </a:solidFill>
              </a:rPr>
              <a:t> New York: Routledge.</a:t>
            </a:r>
          </a:p>
          <a:p>
            <a:r>
              <a:rPr lang="en-GB" sz="1600">
                <a:solidFill>
                  <a:schemeClr val="tx2"/>
                </a:solidFill>
              </a:rPr>
              <a:t>Tiffany, S. (2023) </a:t>
            </a:r>
            <a:r>
              <a:rPr lang="en-GB" sz="1600" i="1">
                <a:solidFill>
                  <a:schemeClr val="tx2"/>
                </a:solidFill>
              </a:rPr>
              <a:t>Mr T Does Primary History.</a:t>
            </a:r>
            <a:r>
              <a:rPr lang="en-GB" sz="1600">
                <a:solidFill>
                  <a:schemeClr val="tx2"/>
                </a:solidFill>
              </a:rPr>
              <a:t> London: Corwin UK.</a:t>
            </a:r>
          </a:p>
          <a:p>
            <a:pPr marL="256540" indent="-256540"/>
            <a:endParaRPr lang="en-GB">
              <a:solidFill>
                <a:srgbClr val="FF0000"/>
              </a:solidFill>
              <a:ea typeface="Calibri"/>
              <a:cs typeface="Calibri"/>
            </a:endParaRPr>
          </a:p>
        </p:txBody>
      </p:sp>
    </p:spTree>
    <p:extLst>
      <p:ext uri="{BB962C8B-B14F-4D97-AF65-F5344CB8AC3E}">
        <p14:creationId xmlns:p14="http://schemas.microsoft.com/office/powerpoint/2010/main" val="3850848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C120-48BD-DCB5-078A-A849E02423E8}"/>
              </a:ext>
            </a:extLst>
          </p:cNvPr>
          <p:cNvSpPr>
            <a:spLocks noGrp="1"/>
          </p:cNvSpPr>
          <p:nvPr>
            <p:ph type="title"/>
          </p:nvPr>
        </p:nvSpPr>
        <p:spPr/>
        <p:txBody>
          <a:bodyPr/>
          <a:lstStyle/>
          <a:p>
            <a:r>
              <a:rPr lang="en-GB" b="1">
                <a:solidFill>
                  <a:schemeClr val="tx2"/>
                </a:solidFill>
              </a:rPr>
              <a:t>Image Credits</a:t>
            </a:r>
          </a:p>
        </p:txBody>
      </p:sp>
      <p:sp>
        <p:nvSpPr>
          <p:cNvPr id="3" name="Content Placeholder 2">
            <a:extLst>
              <a:ext uri="{FF2B5EF4-FFF2-40B4-BE49-F238E27FC236}">
                <a16:creationId xmlns:a16="http://schemas.microsoft.com/office/drawing/2014/main" id="{EA9CCE3A-C866-7B40-292B-A47DBCB042A8}"/>
              </a:ext>
            </a:extLst>
          </p:cNvPr>
          <p:cNvSpPr>
            <a:spLocks noGrp="1"/>
          </p:cNvSpPr>
          <p:nvPr>
            <p:ph idx="1"/>
          </p:nvPr>
        </p:nvSpPr>
        <p:spPr/>
        <p:txBody>
          <a:bodyPr/>
          <a:lstStyle/>
          <a:p>
            <a:pPr marL="0" indent="0">
              <a:buNone/>
            </a:pPr>
            <a:r>
              <a:rPr lang="en-GB" sz="1400" b="1">
                <a:solidFill>
                  <a:schemeClr val="tx2"/>
                </a:solidFill>
              </a:rPr>
              <a:t>Slide 11</a:t>
            </a:r>
            <a:endParaRPr lang="en-GB" sz="1400">
              <a:solidFill>
                <a:schemeClr val="tx2"/>
              </a:solidFill>
            </a:endParaRPr>
          </a:p>
          <a:p>
            <a:pPr marL="256540" indent="-256540"/>
            <a:r>
              <a:rPr lang="en-GB" sz="1400">
                <a:solidFill>
                  <a:srgbClr val="002060"/>
                </a:solidFill>
                <a:ea typeface="+mn-lt"/>
                <a:cs typeface="+mn-lt"/>
              </a:rPr>
              <a:t>The Rowntree Society (2025) </a:t>
            </a:r>
            <a:r>
              <a:rPr lang="en-GB" sz="1400" i="1">
                <a:solidFill>
                  <a:srgbClr val="002060"/>
                </a:solidFill>
                <a:ea typeface="+mn-lt"/>
                <a:cs typeface="+mn-lt"/>
              </a:rPr>
              <a:t>Joseph Rowntree Centenary stamp.</a:t>
            </a:r>
            <a:r>
              <a:rPr lang="en-GB" sz="1400">
                <a:solidFill>
                  <a:srgbClr val="002060"/>
                </a:solidFill>
                <a:ea typeface="+mn-lt"/>
                <a:cs typeface="+mn-lt"/>
              </a:rPr>
              <a:t> Available at: </a:t>
            </a:r>
            <a:r>
              <a:rPr lang="en-GB" sz="1400">
                <a:solidFill>
                  <a:srgbClr val="002060"/>
                </a:solidFill>
                <a:ea typeface="+mn-lt"/>
                <a:cs typeface="+mn-lt"/>
                <a:hlinkClick r:id="rId3">
                  <a:extLst>
                    <a:ext uri="{A12FA001-AC4F-418D-AE19-62706E023703}">
                      <ahyp:hlinkClr xmlns:ahyp="http://schemas.microsoft.com/office/drawing/2018/hyperlinkcolor" val="tx"/>
                    </a:ext>
                  </a:extLst>
                </a:hlinkClick>
              </a:rPr>
              <a:t>https://www.rowntreesociety.org.uk/joseph-rowntree-centenary/joseph-rowntree-stamp/</a:t>
            </a:r>
            <a:r>
              <a:rPr lang="en-GB" sz="1400">
                <a:solidFill>
                  <a:srgbClr val="002060"/>
                </a:solidFill>
                <a:ea typeface="+mn-lt"/>
                <a:cs typeface="+mn-lt"/>
              </a:rPr>
              <a:t> (Accessed: 11 May 2026). </a:t>
            </a:r>
            <a:endParaRPr lang="en-GB" sz="1400">
              <a:solidFill>
                <a:srgbClr val="002060"/>
              </a:solidFill>
              <a:ea typeface="Calibri"/>
              <a:cs typeface="Calibri"/>
            </a:endParaRPr>
          </a:p>
          <a:p>
            <a:pPr marL="256540" indent="-256540"/>
            <a:r>
              <a:rPr lang="en-GB" sz="1400">
                <a:solidFill>
                  <a:srgbClr val="002060"/>
                </a:solidFill>
                <a:ea typeface="+mn-lt"/>
                <a:cs typeface="+mn-lt"/>
              </a:rPr>
              <a:t>York Minster (n.d.) </a:t>
            </a:r>
            <a:r>
              <a:rPr lang="en-GB" sz="1400" i="1">
                <a:solidFill>
                  <a:srgbClr val="002060"/>
                </a:solidFill>
                <a:ea typeface="+mn-lt"/>
                <a:cs typeface="+mn-lt"/>
              </a:rPr>
              <a:t>York Minster Timeline.</a:t>
            </a:r>
            <a:r>
              <a:rPr lang="en-GB" sz="1400">
                <a:solidFill>
                  <a:srgbClr val="002060"/>
                </a:solidFill>
                <a:ea typeface="+mn-lt"/>
                <a:cs typeface="+mn-lt"/>
              </a:rPr>
              <a:t> Available at: </a:t>
            </a:r>
            <a:r>
              <a:rPr lang="en-GB" sz="1400">
                <a:solidFill>
                  <a:srgbClr val="002060"/>
                </a:solidFill>
                <a:ea typeface="+mn-lt"/>
                <a:cs typeface="+mn-lt"/>
                <a:hlinkClick r:id="rId4">
                  <a:extLst>
                    <a:ext uri="{A12FA001-AC4F-418D-AE19-62706E023703}">
                      <ahyp:hlinkClr xmlns:ahyp="http://schemas.microsoft.com/office/drawing/2018/hyperlinkcolor" val="tx"/>
                    </a:ext>
                  </a:extLst>
                </a:hlinkClick>
              </a:rPr>
              <a:t>https://yorkminster.org/discover/timeline/</a:t>
            </a:r>
            <a:r>
              <a:rPr lang="en-GB" sz="1400">
                <a:solidFill>
                  <a:srgbClr val="002060"/>
                </a:solidFill>
                <a:ea typeface="+mn-lt"/>
                <a:cs typeface="+mn-lt"/>
              </a:rPr>
              <a:t> (Accessed: 11 May 2026). </a:t>
            </a:r>
            <a:endParaRPr lang="en-GB">
              <a:solidFill>
                <a:srgbClr val="002060"/>
              </a:solidFill>
              <a:ea typeface="Calibri"/>
              <a:cs typeface="Calibri"/>
            </a:endParaRPr>
          </a:p>
          <a:p>
            <a:pPr marL="256540" indent="-256540"/>
            <a:r>
              <a:rPr lang="en-GB" sz="1400">
                <a:solidFill>
                  <a:srgbClr val="002060"/>
                </a:solidFill>
                <a:ea typeface="+mn-lt"/>
                <a:cs typeface="+mn-lt"/>
              </a:rPr>
              <a:t>York Minster image: Author’s own photograph. </a:t>
            </a:r>
            <a:endParaRPr lang="en-GB">
              <a:solidFill>
                <a:srgbClr val="002060"/>
              </a:solidFill>
              <a:ea typeface="Calibri"/>
              <a:cs typeface="Calibri"/>
            </a:endParaRPr>
          </a:p>
          <a:p>
            <a:pPr marL="256540" indent="-256540"/>
            <a:r>
              <a:rPr lang="en-GB" sz="1400">
                <a:solidFill>
                  <a:srgbClr val="002060"/>
                </a:solidFill>
                <a:ea typeface="+mn-lt"/>
                <a:cs typeface="+mn-lt"/>
              </a:rPr>
              <a:t>York Museums Trust (2022) </a:t>
            </a:r>
            <a:r>
              <a:rPr lang="en-GB" sz="1400" i="1">
                <a:solidFill>
                  <a:srgbClr val="002060"/>
                </a:solidFill>
                <a:ea typeface="+mn-lt"/>
                <a:cs typeface="+mn-lt"/>
              </a:rPr>
              <a:t>Celebrating Ivory Bangle Lady.</a:t>
            </a:r>
            <a:r>
              <a:rPr lang="en-GB" sz="1400">
                <a:solidFill>
                  <a:srgbClr val="002060"/>
                </a:solidFill>
                <a:ea typeface="+mn-lt"/>
                <a:cs typeface="+mn-lt"/>
              </a:rPr>
              <a:t> Available at: </a:t>
            </a:r>
            <a:r>
              <a:rPr lang="en-GB" sz="1400">
                <a:solidFill>
                  <a:srgbClr val="002060"/>
                </a:solidFill>
                <a:ea typeface="+mn-lt"/>
                <a:cs typeface="+mn-lt"/>
                <a:hlinkClick r:id="rId5">
                  <a:extLst>
                    <a:ext uri="{A12FA001-AC4F-418D-AE19-62706E023703}">
                      <ahyp:hlinkClr xmlns:ahyp="http://schemas.microsoft.com/office/drawing/2018/hyperlinkcolor" val="tx"/>
                    </a:ext>
                  </a:extLst>
                </a:hlinkClick>
              </a:rPr>
              <a:t>https://www.yorkmuseumstrust.org.uk/blog/celebrating-ivory-bangle-lady/</a:t>
            </a:r>
            <a:r>
              <a:rPr lang="en-GB" sz="1400">
                <a:solidFill>
                  <a:srgbClr val="002060"/>
                </a:solidFill>
                <a:ea typeface="+mn-lt"/>
                <a:cs typeface="+mn-lt"/>
              </a:rPr>
              <a:t> (Accessed: 11 May 2026). </a:t>
            </a:r>
            <a:endParaRPr lang="en-GB">
              <a:solidFill>
                <a:srgbClr val="002060"/>
              </a:solidFill>
              <a:ea typeface="Calibri"/>
              <a:cs typeface="Calibri"/>
            </a:endParaRPr>
          </a:p>
          <a:p>
            <a:pPr marL="256540" indent="-256540"/>
            <a:r>
              <a:rPr lang="en-GB" sz="1400">
                <a:solidFill>
                  <a:srgbClr val="002060"/>
                </a:solidFill>
                <a:ea typeface="+mn-lt"/>
                <a:cs typeface="+mn-lt"/>
              </a:rPr>
              <a:t>Yorkshire Museum (n.d.) </a:t>
            </a:r>
            <a:r>
              <a:rPr lang="en-GB" sz="1400" i="1">
                <a:solidFill>
                  <a:srgbClr val="002060"/>
                </a:solidFill>
                <a:ea typeface="+mn-lt"/>
                <a:cs typeface="+mn-lt"/>
              </a:rPr>
              <a:t>Star Carr Frontlets.</a:t>
            </a:r>
            <a:r>
              <a:rPr lang="en-GB" sz="1400">
                <a:solidFill>
                  <a:srgbClr val="002060"/>
                </a:solidFill>
                <a:ea typeface="+mn-lt"/>
                <a:cs typeface="+mn-lt"/>
              </a:rPr>
              <a:t> Available at: </a:t>
            </a:r>
            <a:r>
              <a:rPr lang="en-GB" sz="1400">
                <a:solidFill>
                  <a:srgbClr val="002060"/>
                </a:solidFill>
                <a:ea typeface="+mn-lt"/>
                <a:cs typeface="+mn-lt"/>
                <a:hlinkClick r:id="rId6">
                  <a:extLst>
                    <a:ext uri="{A12FA001-AC4F-418D-AE19-62706E023703}">
                      <ahyp:hlinkClr xmlns:ahyp="http://schemas.microsoft.com/office/drawing/2018/hyperlinkcolor" val="tx"/>
                    </a:ext>
                  </a:extLst>
                </a:hlinkClick>
              </a:rPr>
              <a:t>https://www.yorkshiremuseum.org.uk/collections/collections-highlights/star-carr-frontlets/</a:t>
            </a:r>
            <a:r>
              <a:rPr lang="en-GB" sz="1400">
                <a:solidFill>
                  <a:srgbClr val="002060"/>
                </a:solidFill>
                <a:ea typeface="+mn-lt"/>
                <a:cs typeface="+mn-lt"/>
              </a:rPr>
              <a:t> (Accessed: 11 May 2026).</a:t>
            </a:r>
            <a:endParaRPr lang="en-GB">
              <a:solidFill>
                <a:srgbClr val="002060"/>
              </a:solidFill>
            </a:endParaRPr>
          </a:p>
          <a:p>
            <a:pPr marL="256540" lvl="0" indent="-256540"/>
            <a:endParaRPr lang="en-GB" sz="1400">
              <a:solidFill>
                <a:schemeClr val="tx2"/>
              </a:solidFill>
              <a:ea typeface="Calibri"/>
              <a:cs typeface="Calibri"/>
            </a:endParaRPr>
          </a:p>
        </p:txBody>
      </p:sp>
    </p:spTree>
    <p:extLst>
      <p:ext uri="{BB962C8B-B14F-4D97-AF65-F5344CB8AC3E}">
        <p14:creationId xmlns:p14="http://schemas.microsoft.com/office/powerpoint/2010/main" val="312743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77CAF-ECB9-06CF-C197-0B6BA56178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05ADB-8FA7-ECF5-DD60-11F6D428583E}"/>
              </a:ext>
            </a:extLst>
          </p:cNvPr>
          <p:cNvSpPr>
            <a:spLocks noGrp="1"/>
          </p:cNvSpPr>
          <p:nvPr>
            <p:ph type="title"/>
          </p:nvPr>
        </p:nvSpPr>
        <p:spPr/>
        <p:txBody>
          <a:bodyPr/>
          <a:lstStyle/>
          <a:p>
            <a:r>
              <a:rPr lang="en-GB" b="1">
                <a:solidFill>
                  <a:schemeClr val="tx2"/>
                </a:solidFill>
              </a:rPr>
              <a:t>Image Credits</a:t>
            </a:r>
          </a:p>
        </p:txBody>
      </p:sp>
      <p:sp>
        <p:nvSpPr>
          <p:cNvPr id="3" name="Content Placeholder 2">
            <a:extLst>
              <a:ext uri="{FF2B5EF4-FFF2-40B4-BE49-F238E27FC236}">
                <a16:creationId xmlns:a16="http://schemas.microsoft.com/office/drawing/2014/main" id="{5805ED92-E019-4642-097D-915BF7F71063}"/>
              </a:ext>
            </a:extLst>
          </p:cNvPr>
          <p:cNvSpPr>
            <a:spLocks noGrp="1"/>
          </p:cNvSpPr>
          <p:nvPr>
            <p:ph idx="1"/>
          </p:nvPr>
        </p:nvSpPr>
        <p:spPr/>
        <p:txBody>
          <a:bodyPr/>
          <a:lstStyle/>
          <a:p>
            <a:pPr marL="0" indent="0">
              <a:buNone/>
            </a:pPr>
            <a:r>
              <a:rPr lang="en-GB" sz="1400" b="1">
                <a:solidFill>
                  <a:srgbClr val="002060"/>
                </a:solidFill>
              </a:rPr>
              <a:t>Slide 12</a:t>
            </a:r>
            <a:endParaRPr lang="en-GB" sz="1400" b="1">
              <a:solidFill>
                <a:srgbClr val="002060"/>
              </a:solidFill>
              <a:ea typeface="Calibri"/>
              <a:cs typeface="Calibri"/>
            </a:endParaRPr>
          </a:p>
          <a:p>
            <a:pPr marL="256540" indent="-256540"/>
            <a:r>
              <a:rPr lang="en-GB" sz="1400">
                <a:solidFill>
                  <a:srgbClr val="002060"/>
                </a:solidFill>
                <a:ea typeface="+mn-lt"/>
                <a:cs typeface="+mn-lt"/>
              </a:rPr>
              <a:t>The British Museum (n.d.) </a:t>
            </a:r>
            <a:r>
              <a:rPr lang="en-GB" sz="1400" i="1">
                <a:solidFill>
                  <a:srgbClr val="002060"/>
                </a:solidFill>
                <a:ea typeface="+mn-lt"/>
                <a:cs typeface="+mn-lt"/>
              </a:rPr>
              <a:t>Coin (Museum number 1915,0507.772).</a:t>
            </a:r>
            <a:r>
              <a:rPr lang="en-GB" sz="1400">
                <a:solidFill>
                  <a:srgbClr val="002060"/>
                </a:solidFill>
                <a:ea typeface="+mn-lt"/>
                <a:cs typeface="+mn-lt"/>
              </a:rPr>
              <a:t> Available at: </a:t>
            </a:r>
            <a:r>
              <a:rPr lang="en-GB" sz="1400">
                <a:solidFill>
                  <a:srgbClr val="002060"/>
                </a:solidFill>
                <a:ea typeface="+mn-lt"/>
                <a:cs typeface="+mn-lt"/>
                <a:hlinkClick r:id="rId3">
                  <a:extLst>
                    <a:ext uri="{A12FA001-AC4F-418D-AE19-62706E023703}">
                      <ahyp:hlinkClr xmlns:ahyp="http://schemas.microsoft.com/office/drawing/2018/hyperlinkcolor" val="tx"/>
                    </a:ext>
                  </a:extLst>
                </a:hlinkClick>
              </a:rPr>
              <a:t>https://www.britishmuseum.org/collection/object/C_1915-0507-772</a:t>
            </a:r>
            <a:r>
              <a:rPr lang="en-GB" sz="1400">
                <a:solidFill>
                  <a:srgbClr val="002060"/>
                </a:solidFill>
                <a:ea typeface="+mn-lt"/>
                <a:cs typeface="+mn-lt"/>
              </a:rPr>
              <a:t> (Accessed: 11 May 2026). </a:t>
            </a:r>
            <a:endParaRPr lang="en-GB" sz="1400">
              <a:solidFill>
                <a:srgbClr val="002060"/>
              </a:solidFill>
              <a:ea typeface="Calibri"/>
              <a:cs typeface="Calibri"/>
            </a:endParaRPr>
          </a:p>
          <a:p>
            <a:pPr marL="256540" indent="-256540"/>
            <a:r>
              <a:rPr lang="en-GB" sz="1400">
                <a:solidFill>
                  <a:srgbClr val="002060"/>
                </a:solidFill>
                <a:ea typeface="+mn-lt"/>
                <a:cs typeface="+mn-lt"/>
              </a:rPr>
              <a:t>Nestlé UK &amp; Ireland (2015) </a:t>
            </a:r>
            <a:r>
              <a:rPr lang="en-GB" sz="1400" i="1">
                <a:solidFill>
                  <a:srgbClr val="002060"/>
                </a:solidFill>
                <a:ea typeface="+mn-lt"/>
                <a:cs typeface="+mn-lt"/>
              </a:rPr>
              <a:t>KitKat® turns 80.</a:t>
            </a:r>
            <a:r>
              <a:rPr lang="en-GB" sz="1400">
                <a:solidFill>
                  <a:srgbClr val="002060"/>
                </a:solidFill>
                <a:ea typeface="+mn-lt"/>
                <a:cs typeface="+mn-lt"/>
              </a:rPr>
              <a:t> Available at: </a:t>
            </a:r>
            <a:r>
              <a:rPr lang="en-GB" sz="1400">
                <a:solidFill>
                  <a:srgbClr val="002060"/>
                </a:solidFill>
                <a:ea typeface="+mn-lt"/>
                <a:cs typeface="+mn-lt"/>
                <a:hlinkClick r:id="rId4">
                  <a:extLst>
                    <a:ext uri="{A12FA001-AC4F-418D-AE19-62706E023703}">
                      <ahyp:hlinkClr xmlns:ahyp="http://schemas.microsoft.com/office/drawing/2018/hyperlinkcolor" val="tx"/>
                    </a:ext>
                  </a:extLst>
                </a:hlinkClick>
              </a:rPr>
              <a:t>https://www.nestle.co.uk/en-gb/aboutus/history/blog/kitkat-turns-80</a:t>
            </a:r>
            <a:r>
              <a:rPr lang="en-GB" sz="1400">
                <a:solidFill>
                  <a:srgbClr val="002060"/>
                </a:solidFill>
                <a:ea typeface="+mn-lt"/>
                <a:cs typeface="+mn-lt"/>
              </a:rPr>
              <a:t> (Accessed: 11 May 2026). </a:t>
            </a:r>
            <a:endParaRPr lang="en-GB">
              <a:solidFill>
                <a:srgbClr val="002060"/>
              </a:solidFill>
              <a:ea typeface="Calibri"/>
              <a:cs typeface="Calibri"/>
            </a:endParaRPr>
          </a:p>
          <a:p>
            <a:pPr marL="256540" indent="-256540"/>
            <a:r>
              <a:rPr lang="en-GB" sz="1400">
                <a:solidFill>
                  <a:srgbClr val="002060"/>
                </a:solidFill>
                <a:ea typeface="+mn-lt"/>
                <a:cs typeface="+mn-lt"/>
              </a:rPr>
              <a:t>Roman Trade Routes (n.d.) </a:t>
            </a:r>
            <a:r>
              <a:rPr lang="en-GB" sz="1400" i="1">
                <a:solidFill>
                  <a:srgbClr val="002060"/>
                </a:solidFill>
                <a:ea typeface="+mn-lt"/>
                <a:cs typeface="+mn-lt"/>
              </a:rPr>
              <a:t>Roman Trade Routes.</a:t>
            </a:r>
            <a:r>
              <a:rPr lang="en-GB" sz="1400">
                <a:solidFill>
                  <a:srgbClr val="002060"/>
                </a:solidFill>
                <a:ea typeface="+mn-lt"/>
                <a:cs typeface="+mn-lt"/>
              </a:rPr>
              <a:t> Available at: </a:t>
            </a:r>
            <a:r>
              <a:rPr lang="en-GB" sz="1400">
                <a:solidFill>
                  <a:srgbClr val="002060"/>
                </a:solidFill>
                <a:ea typeface="+mn-lt"/>
                <a:cs typeface="+mn-lt"/>
                <a:hlinkClick r:id="rId5">
                  <a:extLst>
                    <a:ext uri="{A12FA001-AC4F-418D-AE19-62706E023703}">
                      <ahyp:hlinkClr xmlns:ahyp="http://schemas.microsoft.com/office/drawing/2018/hyperlinkcolor" val="tx"/>
                    </a:ext>
                  </a:extLst>
                </a:hlinkClick>
              </a:rPr>
              <a:t>https://roman12345.weebly.com/roman-trade-routes.html</a:t>
            </a:r>
            <a:r>
              <a:rPr lang="en-GB" sz="1400">
                <a:solidFill>
                  <a:srgbClr val="002060"/>
                </a:solidFill>
                <a:ea typeface="+mn-lt"/>
                <a:cs typeface="+mn-lt"/>
              </a:rPr>
              <a:t> (Accessed: 11 May 2026). </a:t>
            </a:r>
            <a:endParaRPr lang="en-GB">
              <a:solidFill>
                <a:srgbClr val="002060"/>
              </a:solidFill>
              <a:ea typeface="Calibri"/>
              <a:cs typeface="Calibri"/>
            </a:endParaRPr>
          </a:p>
          <a:p>
            <a:pPr marL="256540" indent="-256540"/>
            <a:r>
              <a:rPr lang="en-GB" sz="1400">
                <a:solidFill>
                  <a:srgbClr val="002060"/>
                </a:solidFill>
                <a:ea typeface="+mn-lt"/>
                <a:cs typeface="+mn-lt"/>
              </a:rPr>
              <a:t>The Rowntree Society (n.d.) </a:t>
            </a:r>
            <a:r>
              <a:rPr lang="en-GB" sz="1400" i="1">
                <a:solidFill>
                  <a:srgbClr val="002060"/>
                </a:solidFill>
                <a:ea typeface="+mn-lt"/>
                <a:cs typeface="+mn-lt"/>
              </a:rPr>
              <a:t>Haxby Road Factory.</a:t>
            </a:r>
            <a:r>
              <a:rPr lang="en-GB" sz="1400">
                <a:solidFill>
                  <a:srgbClr val="002060"/>
                </a:solidFill>
                <a:ea typeface="+mn-lt"/>
                <a:cs typeface="+mn-lt"/>
              </a:rPr>
              <a:t> Available at: </a:t>
            </a:r>
            <a:r>
              <a:rPr lang="en-GB" sz="1400">
                <a:solidFill>
                  <a:srgbClr val="002060"/>
                </a:solidFill>
                <a:ea typeface="+mn-lt"/>
                <a:cs typeface="+mn-lt"/>
                <a:hlinkClick r:id="rId6">
                  <a:extLst>
                    <a:ext uri="{A12FA001-AC4F-418D-AE19-62706E023703}">
                      <ahyp:hlinkClr xmlns:ahyp="http://schemas.microsoft.com/office/drawing/2018/hyperlinkcolor" val="tx"/>
                    </a:ext>
                  </a:extLst>
                </a:hlinkClick>
              </a:rPr>
              <a:t>https://www.rowntreesociety.org.uk/explore-rowntree-history/rowntree-a-z/haxby-road-factory/</a:t>
            </a:r>
            <a:r>
              <a:rPr lang="en-GB" sz="1400">
                <a:solidFill>
                  <a:srgbClr val="002060"/>
                </a:solidFill>
                <a:ea typeface="+mn-lt"/>
                <a:cs typeface="+mn-lt"/>
              </a:rPr>
              <a:t> (Accessed: 11 May 2026). </a:t>
            </a:r>
            <a:endParaRPr lang="en-GB">
              <a:solidFill>
                <a:srgbClr val="002060"/>
              </a:solidFill>
              <a:ea typeface="Calibri"/>
              <a:cs typeface="Calibri"/>
            </a:endParaRPr>
          </a:p>
          <a:p>
            <a:pPr marL="256540" indent="-256540"/>
            <a:r>
              <a:rPr lang="en-GB" sz="1400">
                <a:solidFill>
                  <a:srgbClr val="002060"/>
                </a:solidFill>
                <a:ea typeface="+mn-lt"/>
                <a:cs typeface="+mn-lt"/>
              </a:rPr>
              <a:t>York Museums Trust (2022) </a:t>
            </a:r>
            <a:r>
              <a:rPr lang="en-GB" sz="1400" i="1">
                <a:solidFill>
                  <a:srgbClr val="002060"/>
                </a:solidFill>
                <a:ea typeface="+mn-lt"/>
                <a:cs typeface="+mn-lt"/>
              </a:rPr>
              <a:t>Celebrating Ivory Bangle Lady.</a:t>
            </a:r>
            <a:r>
              <a:rPr lang="en-GB" sz="1400">
                <a:solidFill>
                  <a:srgbClr val="002060"/>
                </a:solidFill>
                <a:ea typeface="+mn-lt"/>
                <a:cs typeface="+mn-lt"/>
              </a:rPr>
              <a:t> Available at: </a:t>
            </a:r>
            <a:r>
              <a:rPr lang="en-GB" sz="1400">
                <a:solidFill>
                  <a:srgbClr val="002060"/>
                </a:solidFill>
                <a:ea typeface="+mn-lt"/>
                <a:cs typeface="+mn-lt"/>
                <a:hlinkClick r:id="rId7">
                  <a:extLst>
                    <a:ext uri="{A12FA001-AC4F-418D-AE19-62706E023703}">
                      <ahyp:hlinkClr xmlns:ahyp="http://schemas.microsoft.com/office/drawing/2018/hyperlinkcolor" val="tx"/>
                    </a:ext>
                  </a:extLst>
                </a:hlinkClick>
              </a:rPr>
              <a:t>https://www.yorkmuseumstrust.org.uk/blog/celebrating-ivory-bangle-lady/</a:t>
            </a:r>
            <a:r>
              <a:rPr lang="en-GB" sz="1400">
                <a:solidFill>
                  <a:srgbClr val="002060"/>
                </a:solidFill>
                <a:ea typeface="+mn-lt"/>
                <a:cs typeface="+mn-lt"/>
              </a:rPr>
              <a:t> (Accessed: 11 May 2026). </a:t>
            </a:r>
            <a:endParaRPr lang="en-GB">
              <a:solidFill>
                <a:srgbClr val="002060"/>
              </a:solidFill>
              <a:ea typeface="Calibri"/>
              <a:cs typeface="Calibri"/>
            </a:endParaRPr>
          </a:p>
          <a:p>
            <a:pPr marL="256540" indent="-256540"/>
            <a:r>
              <a:rPr lang="en-GB" sz="1400">
                <a:solidFill>
                  <a:srgbClr val="002060"/>
                </a:solidFill>
                <a:ea typeface="+mn-lt"/>
                <a:cs typeface="+mn-lt"/>
              </a:rPr>
              <a:t>The York Press (2016) </a:t>
            </a:r>
            <a:r>
              <a:rPr lang="en-GB" sz="1400" i="1">
                <a:solidFill>
                  <a:srgbClr val="002060"/>
                </a:solidFill>
                <a:ea typeface="+mn-lt"/>
                <a:cs typeface="+mn-lt"/>
              </a:rPr>
              <a:t>52 fantastic old photos of </a:t>
            </a:r>
            <a:r>
              <a:rPr lang="en-GB" sz="1400" i="1" err="1">
                <a:solidFill>
                  <a:srgbClr val="002060"/>
                </a:solidFill>
                <a:ea typeface="+mn-lt"/>
                <a:cs typeface="+mn-lt"/>
              </a:rPr>
              <a:t>Gillygate</a:t>
            </a:r>
            <a:r>
              <a:rPr lang="en-GB" sz="1400" i="1">
                <a:solidFill>
                  <a:srgbClr val="002060"/>
                </a:solidFill>
                <a:ea typeface="+mn-lt"/>
                <a:cs typeface="+mn-lt"/>
              </a:rPr>
              <a:t> &amp; Lord Mayor’s Walk.</a:t>
            </a:r>
            <a:r>
              <a:rPr lang="en-GB" sz="1400">
                <a:solidFill>
                  <a:srgbClr val="002060"/>
                </a:solidFill>
                <a:ea typeface="+mn-lt"/>
                <a:cs typeface="+mn-lt"/>
              </a:rPr>
              <a:t> Available at: </a:t>
            </a:r>
            <a:r>
              <a:rPr lang="en-GB" sz="1400">
                <a:solidFill>
                  <a:srgbClr val="002060"/>
                </a:solidFill>
                <a:ea typeface="+mn-lt"/>
                <a:cs typeface="+mn-lt"/>
                <a:hlinkClick r:id="rId8">
                  <a:extLst>
                    <a:ext uri="{A12FA001-AC4F-418D-AE19-62706E023703}">
                      <ahyp:hlinkClr xmlns:ahyp="http://schemas.microsoft.com/office/drawing/2018/hyperlinkcolor" val="tx"/>
                    </a:ext>
                  </a:extLst>
                </a:hlinkClick>
              </a:rPr>
              <a:t>https://www.yorkpress.co.uk/news/14389640.52-fantastic-old-photos-of-gillygate-lord-mayors-walk/</a:t>
            </a:r>
            <a:r>
              <a:rPr lang="en-GB" sz="1400">
                <a:solidFill>
                  <a:srgbClr val="002060"/>
                </a:solidFill>
                <a:ea typeface="+mn-lt"/>
                <a:cs typeface="+mn-lt"/>
              </a:rPr>
              <a:t> (Accessed: 11 May 2026).</a:t>
            </a:r>
            <a:endParaRPr lang="en-GB">
              <a:solidFill>
                <a:srgbClr val="002060"/>
              </a:solidFill>
            </a:endParaRPr>
          </a:p>
          <a:p>
            <a:pPr marL="256540" lvl="0" indent="-256540"/>
            <a:endParaRPr lang="en-GB" sz="1400">
              <a:solidFill>
                <a:schemeClr val="tx2"/>
              </a:solidFill>
              <a:ea typeface="Calibri"/>
              <a:cs typeface="Calibri"/>
            </a:endParaRPr>
          </a:p>
          <a:p>
            <a:pPr marL="256540" indent="-256540"/>
            <a:endParaRPr lang="en-GB" sz="1400">
              <a:solidFill>
                <a:schemeClr val="tx2"/>
              </a:solidFill>
              <a:ea typeface="Calibri"/>
              <a:cs typeface="Calibri"/>
            </a:endParaRPr>
          </a:p>
          <a:p>
            <a:pPr marL="256540" indent="-256540"/>
            <a:endParaRPr lang="en-GB" sz="1200">
              <a:solidFill>
                <a:schemeClr val="tx2"/>
              </a:solidFill>
              <a:ea typeface="Calibri"/>
              <a:cs typeface="Calibri"/>
            </a:endParaRPr>
          </a:p>
        </p:txBody>
      </p:sp>
    </p:spTree>
    <p:extLst>
      <p:ext uri="{BB962C8B-B14F-4D97-AF65-F5344CB8AC3E}">
        <p14:creationId xmlns:p14="http://schemas.microsoft.com/office/powerpoint/2010/main" val="3230047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6ABBC-380E-91B8-9A35-BA9DCFD88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78DAB-E889-96F0-93FD-66B3F3A8DAAF}"/>
              </a:ext>
            </a:extLst>
          </p:cNvPr>
          <p:cNvSpPr>
            <a:spLocks noGrp="1"/>
          </p:cNvSpPr>
          <p:nvPr>
            <p:ph type="title"/>
          </p:nvPr>
        </p:nvSpPr>
        <p:spPr/>
        <p:txBody>
          <a:bodyPr/>
          <a:lstStyle/>
          <a:p>
            <a:r>
              <a:rPr lang="en-GB" b="1">
                <a:solidFill>
                  <a:schemeClr val="tx2"/>
                </a:solidFill>
              </a:rPr>
              <a:t>Image Credits</a:t>
            </a:r>
          </a:p>
        </p:txBody>
      </p:sp>
      <p:sp>
        <p:nvSpPr>
          <p:cNvPr id="3" name="Content Placeholder 2">
            <a:extLst>
              <a:ext uri="{FF2B5EF4-FFF2-40B4-BE49-F238E27FC236}">
                <a16:creationId xmlns:a16="http://schemas.microsoft.com/office/drawing/2014/main" id="{FAE0B7D3-6A6D-52DD-DF83-A064AF45C729}"/>
              </a:ext>
            </a:extLst>
          </p:cNvPr>
          <p:cNvSpPr>
            <a:spLocks noGrp="1"/>
          </p:cNvSpPr>
          <p:nvPr>
            <p:ph idx="1"/>
          </p:nvPr>
        </p:nvSpPr>
        <p:spPr/>
        <p:txBody>
          <a:bodyPr/>
          <a:lstStyle/>
          <a:p>
            <a:pPr marL="0" indent="0">
              <a:buNone/>
            </a:pPr>
            <a:r>
              <a:rPr lang="en-GB" sz="1400" b="1">
                <a:solidFill>
                  <a:schemeClr val="tx2"/>
                </a:solidFill>
              </a:rPr>
              <a:t>Slide 17 &amp; 22</a:t>
            </a:r>
          </a:p>
          <a:p>
            <a:pPr marL="0" indent="0">
              <a:buNone/>
            </a:pPr>
            <a:r>
              <a:rPr lang="en-GB" sz="1400">
                <a:solidFill>
                  <a:schemeClr val="tx2"/>
                </a:solidFill>
              </a:rPr>
              <a:t>Roberts, A., &amp; Weston Lewis, J. (2020) </a:t>
            </a:r>
            <a:r>
              <a:rPr lang="en-GB" sz="1400" i="1">
                <a:solidFill>
                  <a:schemeClr val="tx2"/>
                </a:solidFill>
              </a:rPr>
              <a:t>Human Journey.</a:t>
            </a:r>
            <a:r>
              <a:rPr lang="en-GB" sz="1400">
                <a:solidFill>
                  <a:schemeClr val="tx2"/>
                </a:solidFill>
              </a:rPr>
              <a:t> London: Red Shed</a:t>
            </a:r>
          </a:p>
          <a:p>
            <a:pPr marL="0" indent="0">
              <a:buNone/>
            </a:pPr>
            <a:endParaRPr lang="en-GB" sz="1400">
              <a:solidFill>
                <a:schemeClr val="tx2"/>
              </a:solidFill>
            </a:endParaRPr>
          </a:p>
          <a:p>
            <a:pPr marL="0" indent="0">
              <a:buNone/>
            </a:pPr>
            <a:r>
              <a:rPr lang="en-GB" sz="1400" b="1">
                <a:solidFill>
                  <a:schemeClr val="tx2"/>
                </a:solidFill>
              </a:rPr>
              <a:t>Slide 24</a:t>
            </a:r>
          </a:p>
          <a:p>
            <a:pPr marL="0" indent="0">
              <a:buNone/>
            </a:pPr>
            <a:r>
              <a:rPr lang="en-GB" sz="1400">
                <a:solidFill>
                  <a:schemeClr val="tx2"/>
                </a:solidFill>
              </a:rPr>
              <a:t>The Star Carr Archaeology Project (n.d.) </a:t>
            </a:r>
            <a:r>
              <a:rPr lang="en-GB" sz="1400" i="1">
                <a:solidFill>
                  <a:schemeClr val="tx2"/>
                </a:solidFill>
              </a:rPr>
              <a:t>Star Carr Archaeology Project</a:t>
            </a:r>
            <a:r>
              <a:rPr lang="en-GB" sz="1400">
                <a:solidFill>
                  <a:schemeClr val="tx2"/>
                </a:solidFill>
              </a:rPr>
              <a:t>. Available at: </a:t>
            </a:r>
            <a:r>
              <a:rPr lang="en-GB" sz="1400">
                <a:solidFill>
                  <a:schemeClr val="tx2"/>
                </a:solidFill>
                <a:hlinkClick r:id="rId3">
                  <a:extLst>
                    <a:ext uri="{A12FA001-AC4F-418D-AE19-62706E023703}">
                      <ahyp:hlinkClr xmlns:ahyp="http://schemas.microsoft.com/office/drawing/2018/hyperlinkcolor" val="tx"/>
                    </a:ext>
                  </a:extLst>
                </a:hlinkClick>
              </a:rPr>
              <a:t>Star Carr | A Mesolithic site in North Yorkshire | Home </a:t>
            </a:r>
            <a:r>
              <a:rPr lang="en-GB" sz="1400">
                <a:solidFill>
                  <a:schemeClr val="tx2"/>
                </a:solidFill>
              </a:rPr>
              <a:t>(Accessed: 11 May 2026)</a:t>
            </a:r>
          </a:p>
          <a:p>
            <a:pPr marL="0" indent="0">
              <a:buNone/>
            </a:pPr>
            <a:endParaRPr lang="en-GB" sz="1400">
              <a:solidFill>
                <a:schemeClr val="tx2"/>
              </a:solidFill>
            </a:endParaRPr>
          </a:p>
          <a:p>
            <a:pPr marL="0" indent="0">
              <a:buNone/>
            </a:pPr>
            <a:endParaRPr lang="en-GB" sz="1400">
              <a:solidFill>
                <a:schemeClr val="tx2"/>
              </a:solidFill>
            </a:endParaRPr>
          </a:p>
          <a:p>
            <a:pPr marL="0" indent="0">
              <a:buNone/>
            </a:pPr>
            <a:r>
              <a:rPr lang="en-GB" sz="1400" b="1">
                <a:solidFill>
                  <a:schemeClr val="tx2"/>
                </a:solidFill>
              </a:rPr>
              <a:t>All other images sourced from Pixabay (n.d.). Available at: </a:t>
            </a:r>
            <a:r>
              <a:rPr lang="en-GB" sz="1400">
                <a:solidFill>
                  <a:srgbClr val="800080"/>
                </a:solidFill>
                <a:hlinkClick r:id="rId4">
                  <a:extLst>
                    <a:ext uri="{A12FA001-AC4F-418D-AE19-62706E023703}">
                      <ahyp:hlinkClr xmlns:ahyp="http://schemas.microsoft.com/office/drawing/2018/hyperlinkcolor" val="tx"/>
                    </a:ext>
                  </a:extLst>
                </a:hlinkClick>
              </a:rPr>
              <a:t>6.1 million+ Stunning Free Images to Use Anywhere - Pixabay</a:t>
            </a:r>
            <a:r>
              <a:rPr lang="en-GB" sz="1400">
                <a:solidFill>
                  <a:schemeClr val="tx2"/>
                </a:solidFill>
                <a:hlinkClick r:id="rId4">
                  <a:extLst>
                    <a:ext uri="{A12FA001-AC4F-418D-AE19-62706E023703}">
                      <ahyp:hlinkClr xmlns:ahyp="http://schemas.microsoft.com/office/drawing/2018/hyperlinkcolor" val="tx"/>
                    </a:ext>
                  </a:extLst>
                </a:hlinkClick>
              </a:rPr>
              <a:t> </a:t>
            </a:r>
            <a:r>
              <a:rPr lang="en-GB" sz="1400" b="1">
                <a:solidFill>
                  <a:schemeClr val="tx2"/>
                </a:solidFill>
              </a:rPr>
              <a:t>(Accessed: 11 May 2026).</a:t>
            </a:r>
          </a:p>
          <a:p>
            <a:pPr marL="0" indent="0">
              <a:buNone/>
            </a:pPr>
            <a:endParaRPr lang="en-GB" sz="1400" b="1">
              <a:solidFill>
                <a:schemeClr val="tx2"/>
              </a:solidFill>
            </a:endParaRPr>
          </a:p>
          <a:p>
            <a:pPr marL="0" indent="0">
              <a:buNone/>
            </a:pPr>
            <a:endParaRPr lang="en-GB" sz="1400" b="1">
              <a:solidFill>
                <a:schemeClr val="tx2"/>
              </a:solidFill>
            </a:endParaRPr>
          </a:p>
          <a:p>
            <a:pPr marL="256540" indent="-256540"/>
            <a:endParaRPr lang="en-GB" sz="1200">
              <a:solidFill>
                <a:schemeClr val="tx2"/>
              </a:solidFill>
              <a:ea typeface="Calibri"/>
              <a:cs typeface="Calibri"/>
            </a:endParaRPr>
          </a:p>
        </p:txBody>
      </p:sp>
    </p:spTree>
    <p:extLst>
      <p:ext uri="{BB962C8B-B14F-4D97-AF65-F5344CB8AC3E}">
        <p14:creationId xmlns:p14="http://schemas.microsoft.com/office/powerpoint/2010/main" val="2790830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D53F0A40-55DA-0E67-9AF9-A82F4F336274}"/>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438EA263-3EAB-4F7B-F7F7-A51FCEADE4D9}"/>
              </a:ext>
            </a:extLst>
          </p:cNvPr>
          <p:cNvSpPr/>
          <p:nvPr/>
        </p:nvSpPr>
        <p:spPr>
          <a:xfrm>
            <a:off x="1598065" y="1850231"/>
            <a:ext cx="3824042" cy="238859"/>
          </a:xfrm>
          <a:prstGeom prst="roundRect">
            <a:avLst/>
          </a:prstGeom>
          <a:solidFill>
            <a:srgbClr val="FF993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Mesolithic</a:t>
            </a:r>
          </a:p>
        </p:txBody>
      </p:sp>
      <p:sp>
        <p:nvSpPr>
          <p:cNvPr id="30" name="Rectangle: Rounded Corners 29">
            <a:extLst>
              <a:ext uri="{FF2B5EF4-FFF2-40B4-BE49-F238E27FC236}">
                <a16:creationId xmlns:a16="http://schemas.microsoft.com/office/drawing/2014/main" id="{24BA2438-6D51-87C2-A2CC-530DCA8E6445}"/>
              </a:ext>
            </a:extLst>
          </p:cNvPr>
          <p:cNvSpPr/>
          <p:nvPr/>
        </p:nvSpPr>
        <p:spPr>
          <a:xfrm>
            <a:off x="-1" y="1843087"/>
            <a:ext cx="1617605" cy="238859"/>
          </a:xfrm>
          <a:prstGeom prst="roundRect">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                 Palaeolithic</a:t>
            </a:r>
          </a:p>
        </p:txBody>
      </p:sp>
      <p:sp>
        <p:nvSpPr>
          <p:cNvPr id="32" name="Rectangle: Rounded Corners 31">
            <a:extLst>
              <a:ext uri="{FF2B5EF4-FFF2-40B4-BE49-F238E27FC236}">
                <a16:creationId xmlns:a16="http://schemas.microsoft.com/office/drawing/2014/main" id="{71E78E06-A248-7520-6AAC-7544F527EBFA}"/>
              </a:ext>
            </a:extLst>
          </p:cNvPr>
          <p:cNvSpPr/>
          <p:nvPr/>
        </p:nvSpPr>
        <p:spPr>
          <a:xfrm>
            <a:off x="5422106" y="1850231"/>
            <a:ext cx="875556" cy="231715"/>
          </a:xfrm>
          <a:prstGeom prst="roundRect">
            <a:avLst/>
          </a:prstGeom>
          <a:solidFill>
            <a:srgbClr val="6699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1200"/>
              <a:t>Neolithic</a:t>
            </a:r>
            <a:endParaRPr lang="en-GB" sz="1400"/>
          </a:p>
        </p:txBody>
      </p:sp>
      <p:cxnSp>
        <p:nvCxnSpPr>
          <p:cNvPr id="6" name="Straight Arrow Connector 5">
            <a:extLst>
              <a:ext uri="{FF2B5EF4-FFF2-40B4-BE49-F238E27FC236}">
                <a16:creationId xmlns:a16="http://schemas.microsoft.com/office/drawing/2014/main" id="{323B3588-D82B-E2BF-029E-1AA447A827F8}"/>
              </a:ext>
            </a:extLst>
          </p:cNvPr>
          <p:cNvCxnSpPr>
            <a:cxnSpLocks/>
          </p:cNvCxnSpPr>
          <p:nvPr/>
        </p:nvCxnSpPr>
        <p:spPr>
          <a:xfrm flipH="1">
            <a:off x="61948" y="1969661"/>
            <a:ext cx="577222" cy="0"/>
          </a:xfrm>
          <a:prstGeom prst="straightConnector1">
            <a:avLst/>
          </a:prstGeom>
          <a:ln w="19050">
            <a:solidFill>
              <a:schemeClr val="bg1"/>
            </a:solidFill>
            <a:prstDash val="dash"/>
            <a:tailEnd type="triangle"/>
          </a:ln>
        </p:spPr>
        <p:style>
          <a:lnRef idx="1">
            <a:schemeClr val="dk1"/>
          </a:lnRef>
          <a:fillRef idx="0">
            <a:schemeClr val="dk1"/>
          </a:fillRef>
          <a:effectRef idx="0">
            <a:schemeClr val="dk1"/>
          </a:effectRef>
          <a:fontRef idx="minor">
            <a:schemeClr val="tx1"/>
          </a:fontRef>
        </p:style>
      </p:cxnSp>
      <p:graphicFrame>
        <p:nvGraphicFramePr>
          <p:cNvPr id="16" name="Table 15">
            <a:extLst>
              <a:ext uri="{FF2B5EF4-FFF2-40B4-BE49-F238E27FC236}">
                <a16:creationId xmlns:a16="http://schemas.microsoft.com/office/drawing/2014/main" id="{299C2A26-04AF-B866-4894-69767F7BD130}"/>
              </a:ext>
            </a:extLst>
          </p:cNvPr>
          <p:cNvGraphicFramePr>
            <a:graphicFrameLocks noGrp="1"/>
          </p:cNvGraphicFramePr>
          <p:nvPr/>
        </p:nvGraphicFramePr>
        <p:xfrm>
          <a:off x="172870" y="2081947"/>
          <a:ext cx="8739120" cy="320059"/>
        </p:xfrm>
        <a:graphic>
          <a:graphicData uri="http://schemas.openxmlformats.org/drawingml/2006/table">
            <a:tbl>
              <a:tblPr firstRow="1" bandRow="1">
                <a:tableStyleId>{5C22544A-7EE6-4342-B048-85BDC9FD1C3A}</a:tableStyleId>
              </a:tblPr>
              <a:tblGrid>
                <a:gridCol w="582608">
                  <a:extLst>
                    <a:ext uri="{9D8B030D-6E8A-4147-A177-3AD203B41FA5}">
                      <a16:colId xmlns:a16="http://schemas.microsoft.com/office/drawing/2014/main" val="794757197"/>
                    </a:ext>
                  </a:extLst>
                </a:gridCol>
                <a:gridCol w="582608">
                  <a:extLst>
                    <a:ext uri="{9D8B030D-6E8A-4147-A177-3AD203B41FA5}">
                      <a16:colId xmlns:a16="http://schemas.microsoft.com/office/drawing/2014/main" val="1023138008"/>
                    </a:ext>
                  </a:extLst>
                </a:gridCol>
                <a:gridCol w="582608">
                  <a:extLst>
                    <a:ext uri="{9D8B030D-6E8A-4147-A177-3AD203B41FA5}">
                      <a16:colId xmlns:a16="http://schemas.microsoft.com/office/drawing/2014/main" val="2047115084"/>
                    </a:ext>
                  </a:extLst>
                </a:gridCol>
                <a:gridCol w="582608">
                  <a:extLst>
                    <a:ext uri="{9D8B030D-6E8A-4147-A177-3AD203B41FA5}">
                      <a16:colId xmlns:a16="http://schemas.microsoft.com/office/drawing/2014/main" val="3204107435"/>
                    </a:ext>
                  </a:extLst>
                </a:gridCol>
                <a:gridCol w="582608">
                  <a:extLst>
                    <a:ext uri="{9D8B030D-6E8A-4147-A177-3AD203B41FA5}">
                      <a16:colId xmlns:a16="http://schemas.microsoft.com/office/drawing/2014/main" val="3552426844"/>
                    </a:ext>
                  </a:extLst>
                </a:gridCol>
                <a:gridCol w="582608">
                  <a:extLst>
                    <a:ext uri="{9D8B030D-6E8A-4147-A177-3AD203B41FA5}">
                      <a16:colId xmlns:a16="http://schemas.microsoft.com/office/drawing/2014/main" val="3673733252"/>
                    </a:ext>
                  </a:extLst>
                </a:gridCol>
                <a:gridCol w="582608">
                  <a:extLst>
                    <a:ext uri="{9D8B030D-6E8A-4147-A177-3AD203B41FA5}">
                      <a16:colId xmlns:a16="http://schemas.microsoft.com/office/drawing/2014/main" val="4037094818"/>
                    </a:ext>
                  </a:extLst>
                </a:gridCol>
                <a:gridCol w="582608">
                  <a:extLst>
                    <a:ext uri="{9D8B030D-6E8A-4147-A177-3AD203B41FA5}">
                      <a16:colId xmlns:a16="http://schemas.microsoft.com/office/drawing/2014/main" val="1457910574"/>
                    </a:ext>
                  </a:extLst>
                </a:gridCol>
                <a:gridCol w="582608">
                  <a:extLst>
                    <a:ext uri="{9D8B030D-6E8A-4147-A177-3AD203B41FA5}">
                      <a16:colId xmlns:a16="http://schemas.microsoft.com/office/drawing/2014/main" val="422877376"/>
                    </a:ext>
                  </a:extLst>
                </a:gridCol>
                <a:gridCol w="582608">
                  <a:extLst>
                    <a:ext uri="{9D8B030D-6E8A-4147-A177-3AD203B41FA5}">
                      <a16:colId xmlns:a16="http://schemas.microsoft.com/office/drawing/2014/main" val="763344304"/>
                    </a:ext>
                  </a:extLst>
                </a:gridCol>
                <a:gridCol w="582608">
                  <a:extLst>
                    <a:ext uri="{9D8B030D-6E8A-4147-A177-3AD203B41FA5}">
                      <a16:colId xmlns:a16="http://schemas.microsoft.com/office/drawing/2014/main" val="3225283720"/>
                    </a:ext>
                  </a:extLst>
                </a:gridCol>
                <a:gridCol w="582608">
                  <a:extLst>
                    <a:ext uri="{9D8B030D-6E8A-4147-A177-3AD203B41FA5}">
                      <a16:colId xmlns:a16="http://schemas.microsoft.com/office/drawing/2014/main" val="1915262288"/>
                    </a:ext>
                  </a:extLst>
                </a:gridCol>
                <a:gridCol w="582608">
                  <a:extLst>
                    <a:ext uri="{9D8B030D-6E8A-4147-A177-3AD203B41FA5}">
                      <a16:colId xmlns:a16="http://schemas.microsoft.com/office/drawing/2014/main" val="3798118450"/>
                    </a:ext>
                  </a:extLst>
                </a:gridCol>
                <a:gridCol w="582608">
                  <a:extLst>
                    <a:ext uri="{9D8B030D-6E8A-4147-A177-3AD203B41FA5}">
                      <a16:colId xmlns:a16="http://schemas.microsoft.com/office/drawing/2014/main" val="2979593395"/>
                    </a:ext>
                  </a:extLst>
                </a:gridCol>
                <a:gridCol w="582608">
                  <a:extLst>
                    <a:ext uri="{9D8B030D-6E8A-4147-A177-3AD203B41FA5}">
                      <a16:colId xmlns:a16="http://schemas.microsoft.com/office/drawing/2014/main" val="3055455196"/>
                    </a:ext>
                  </a:extLst>
                </a:gridCol>
              </a:tblGrid>
              <a:tr h="320059">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extLst>
                  <a:ext uri="{0D108BD9-81ED-4DB2-BD59-A6C34878D82A}">
                    <a16:rowId xmlns:a16="http://schemas.microsoft.com/office/drawing/2014/main" val="1550683200"/>
                  </a:ext>
                </a:extLst>
              </a:tr>
            </a:tbl>
          </a:graphicData>
        </a:graphic>
      </p:graphicFrame>
      <p:sp>
        <p:nvSpPr>
          <p:cNvPr id="39" name="Google Shape;221;p22">
            <a:extLst>
              <a:ext uri="{FF2B5EF4-FFF2-40B4-BE49-F238E27FC236}">
                <a16:creationId xmlns:a16="http://schemas.microsoft.com/office/drawing/2014/main" id="{B0D918D4-463E-F38F-0014-339FFA69BE1F}"/>
              </a:ext>
            </a:extLst>
          </p:cNvPr>
          <p:cNvSpPr txBox="1"/>
          <p:nvPr/>
        </p:nvSpPr>
        <p:spPr>
          <a:xfrm>
            <a:off x="-11479" y="3714930"/>
            <a:ext cx="7037803" cy="938073"/>
          </a:xfrm>
          <a:prstGeom prst="rect">
            <a:avLst/>
          </a:prstGeom>
          <a:noFill/>
          <a:ln w="19050" cap="flat" cmpd="sng">
            <a:noFill/>
            <a:prstDash val="solid"/>
            <a:round/>
            <a:headEnd type="none" w="sm" len="sm"/>
            <a:tailEnd type="none" w="sm" len="sm"/>
          </a:ln>
        </p:spPr>
        <p:txBody>
          <a:bodyPr spcFirstLastPara="1" wrap="square" lIns="45713" tIns="45713" rIns="45713" bIns="45713"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2060"/>
                </a:solidFill>
              </a:rPr>
              <a:t>🕰️</a:t>
            </a:r>
            <a:r>
              <a:rPr lang="en-GB" sz="3200" b="1">
                <a:solidFill>
                  <a:srgbClr val="002060"/>
                </a:solidFill>
                <a:ea typeface="+mn-lt"/>
                <a:cs typeface="+mn-lt"/>
              </a:rPr>
              <a:t> 🐘</a:t>
            </a:r>
            <a:r>
              <a:rPr lang="en-GB" sz="3200" b="1">
                <a:solidFill>
                  <a:srgbClr val="002060"/>
                </a:solidFill>
              </a:rPr>
              <a:t> ‘Zoomed-in’ </a:t>
            </a:r>
            <a:r>
              <a:rPr lang="en-GB" sz="3200" b="1">
                <a:solidFill>
                  <a:srgbClr val="002060"/>
                </a:solidFill>
                <a:sym typeface="Montserrat"/>
              </a:rPr>
              <a:t>Stone Ages Timeline</a:t>
            </a:r>
            <a:endParaRPr sz="3200" b="1">
              <a:solidFill>
                <a:srgbClr val="002060"/>
              </a:solidFill>
              <a:sym typeface="Montserrat"/>
            </a:endParaRPr>
          </a:p>
        </p:txBody>
      </p:sp>
      <p:sp>
        <p:nvSpPr>
          <p:cNvPr id="4" name="TextBox 3">
            <a:extLst>
              <a:ext uri="{FF2B5EF4-FFF2-40B4-BE49-F238E27FC236}">
                <a16:creationId xmlns:a16="http://schemas.microsoft.com/office/drawing/2014/main" id="{89BE95BC-E8D0-5FD9-E3EA-03D29A195259}"/>
              </a:ext>
            </a:extLst>
          </p:cNvPr>
          <p:cNvSpPr txBox="1"/>
          <p:nvPr/>
        </p:nvSpPr>
        <p:spPr>
          <a:xfrm>
            <a:off x="172870" y="2571750"/>
            <a:ext cx="577222" cy="400110"/>
          </a:xfrm>
          <a:prstGeom prst="rect">
            <a:avLst/>
          </a:prstGeom>
          <a:solidFill>
            <a:schemeClr val="accent4">
              <a:lumMod val="60000"/>
              <a:lumOff val="40000"/>
            </a:schemeClr>
          </a:solidFill>
        </p:spPr>
        <p:txBody>
          <a:bodyPr wrap="square" rtlCol="0">
            <a:spAutoFit/>
          </a:bodyPr>
          <a:lstStyle/>
          <a:p>
            <a:pPr algn="ctr"/>
            <a:r>
              <a:rPr lang="en-GB" sz="1000"/>
              <a:t>1000 years</a:t>
            </a:r>
          </a:p>
        </p:txBody>
      </p:sp>
      <p:cxnSp>
        <p:nvCxnSpPr>
          <p:cNvPr id="8" name="Straight Arrow Connector 7">
            <a:extLst>
              <a:ext uri="{FF2B5EF4-FFF2-40B4-BE49-F238E27FC236}">
                <a16:creationId xmlns:a16="http://schemas.microsoft.com/office/drawing/2014/main" id="{243407BF-9A3A-51DA-A7BA-CC1557252B78}"/>
              </a:ext>
            </a:extLst>
          </p:cNvPr>
          <p:cNvCxnSpPr>
            <a:cxnSpLocks/>
          </p:cNvCxnSpPr>
          <p:nvPr/>
        </p:nvCxnSpPr>
        <p:spPr>
          <a:xfrm>
            <a:off x="172870" y="2490716"/>
            <a:ext cx="577222" cy="0"/>
          </a:xfrm>
          <a:prstGeom prst="straightConnector1">
            <a:avLst/>
          </a:prstGeom>
          <a:solidFill>
            <a:schemeClr val="accent6">
              <a:lumMod val="75000"/>
            </a:schemeClr>
          </a:solidFill>
          <a:ln w="5715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368A1D4-D0BF-383D-9D9C-E99A13CB060B}"/>
              </a:ext>
            </a:extLst>
          </p:cNvPr>
          <p:cNvGrpSpPr/>
          <p:nvPr/>
        </p:nvGrpSpPr>
        <p:grpSpPr>
          <a:xfrm>
            <a:off x="639170" y="392548"/>
            <a:ext cx="8331960" cy="1696542"/>
            <a:chOff x="639170" y="392548"/>
            <a:chExt cx="8331960" cy="1696542"/>
          </a:xfrm>
        </p:grpSpPr>
        <p:grpSp>
          <p:nvGrpSpPr>
            <p:cNvPr id="3" name="Group 2">
              <a:extLst>
                <a:ext uri="{FF2B5EF4-FFF2-40B4-BE49-F238E27FC236}">
                  <a16:creationId xmlns:a16="http://schemas.microsoft.com/office/drawing/2014/main" id="{7E4719AF-A4FE-63FE-F9C0-7C0CC7F787C6}"/>
                </a:ext>
              </a:extLst>
            </p:cNvPr>
            <p:cNvGrpSpPr/>
            <p:nvPr/>
          </p:nvGrpSpPr>
          <p:grpSpPr>
            <a:xfrm>
              <a:off x="639170" y="392548"/>
              <a:ext cx="5755339" cy="1696542"/>
              <a:chOff x="639170" y="392548"/>
              <a:chExt cx="5755339" cy="1696542"/>
            </a:xfrm>
          </p:grpSpPr>
          <p:grpSp>
            <p:nvGrpSpPr>
              <p:cNvPr id="17" name="Group 16">
                <a:extLst>
                  <a:ext uri="{FF2B5EF4-FFF2-40B4-BE49-F238E27FC236}">
                    <a16:creationId xmlns:a16="http://schemas.microsoft.com/office/drawing/2014/main" id="{EABF7947-D8DD-0BE9-ED3A-5C060BEE1FC4}"/>
                  </a:ext>
                </a:extLst>
              </p:cNvPr>
              <p:cNvGrpSpPr/>
              <p:nvPr/>
            </p:nvGrpSpPr>
            <p:grpSpPr>
              <a:xfrm>
                <a:off x="639170" y="392548"/>
                <a:ext cx="1944806" cy="1689399"/>
                <a:chOff x="639170" y="392548"/>
                <a:chExt cx="1944806" cy="1689399"/>
              </a:xfrm>
            </p:grpSpPr>
            <p:sp>
              <p:nvSpPr>
                <p:cNvPr id="11" name="TextBox 10">
                  <a:extLst>
                    <a:ext uri="{FF2B5EF4-FFF2-40B4-BE49-F238E27FC236}">
                      <a16:creationId xmlns:a16="http://schemas.microsoft.com/office/drawing/2014/main" id="{C9597AC4-A007-2B48-BF3D-2E5C44178D81}"/>
                    </a:ext>
                  </a:extLst>
                </p:cNvPr>
                <p:cNvSpPr txBox="1"/>
                <p:nvPr/>
              </p:nvSpPr>
              <p:spPr>
                <a:xfrm>
                  <a:off x="639170" y="392548"/>
                  <a:ext cx="1944806" cy="369332"/>
                </a:xfrm>
                <a:prstGeom prst="rect">
                  <a:avLst/>
                </a:prstGeom>
                <a:solidFill>
                  <a:schemeClr val="accent4">
                    <a:lumMod val="60000"/>
                    <a:lumOff val="40000"/>
                  </a:schemeClr>
                </a:solidFill>
              </p:spPr>
              <p:txBody>
                <a:bodyPr wrap="square" rtlCol="0">
                  <a:spAutoFit/>
                </a:bodyPr>
                <a:lstStyle/>
                <a:p>
                  <a:pPr algn="ctr"/>
                  <a:r>
                    <a:rPr lang="en-GB"/>
                    <a:t>12,500ya</a:t>
                  </a:r>
                </a:p>
              </p:txBody>
            </p:sp>
            <p:cxnSp>
              <p:nvCxnSpPr>
                <p:cNvPr id="14" name="Straight Arrow Connector 13">
                  <a:extLst>
                    <a:ext uri="{FF2B5EF4-FFF2-40B4-BE49-F238E27FC236}">
                      <a16:creationId xmlns:a16="http://schemas.microsoft.com/office/drawing/2014/main" id="{5D631871-04F9-78E7-A806-E1BE8BFF7891}"/>
                    </a:ext>
                  </a:extLst>
                </p:cNvPr>
                <p:cNvCxnSpPr>
                  <a:cxnSpLocks/>
                  <a:stCxn id="11" idx="2"/>
                </p:cNvCxnSpPr>
                <p:nvPr/>
              </p:nvCxnSpPr>
              <p:spPr>
                <a:xfrm flipH="1">
                  <a:off x="1610436" y="761880"/>
                  <a:ext cx="1137" cy="1320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050DB9B-A4B1-D4C7-A38E-70BD35FFEA51}"/>
                  </a:ext>
                </a:extLst>
              </p:cNvPr>
              <p:cNvGrpSpPr/>
              <p:nvPr/>
            </p:nvGrpSpPr>
            <p:grpSpPr>
              <a:xfrm>
                <a:off x="4449703" y="399691"/>
                <a:ext cx="1944806" cy="1689399"/>
                <a:chOff x="639170" y="392548"/>
                <a:chExt cx="1944806" cy="1689399"/>
              </a:xfrm>
            </p:grpSpPr>
            <p:sp>
              <p:nvSpPr>
                <p:cNvPr id="26" name="TextBox 25">
                  <a:extLst>
                    <a:ext uri="{FF2B5EF4-FFF2-40B4-BE49-F238E27FC236}">
                      <a16:creationId xmlns:a16="http://schemas.microsoft.com/office/drawing/2014/main" id="{BC1342C3-E1B0-CEC6-0CC8-5A8F42E80311}"/>
                    </a:ext>
                  </a:extLst>
                </p:cNvPr>
                <p:cNvSpPr txBox="1"/>
                <p:nvPr/>
              </p:nvSpPr>
              <p:spPr>
                <a:xfrm>
                  <a:off x="639170" y="392548"/>
                  <a:ext cx="1944806" cy="369332"/>
                </a:xfrm>
                <a:prstGeom prst="rect">
                  <a:avLst/>
                </a:prstGeom>
                <a:solidFill>
                  <a:schemeClr val="accent4">
                    <a:lumMod val="60000"/>
                    <a:lumOff val="40000"/>
                  </a:schemeClr>
                </a:solidFill>
              </p:spPr>
              <p:txBody>
                <a:bodyPr wrap="square" rtlCol="0">
                  <a:spAutoFit/>
                </a:bodyPr>
                <a:lstStyle/>
                <a:p>
                  <a:pPr algn="ctr"/>
                  <a:r>
                    <a:rPr lang="en-GB"/>
                    <a:t>6,000ya</a:t>
                  </a:r>
                </a:p>
              </p:txBody>
            </p:sp>
            <p:cxnSp>
              <p:nvCxnSpPr>
                <p:cNvPr id="33" name="Straight Arrow Connector 32">
                  <a:extLst>
                    <a:ext uri="{FF2B5EF4-FFF2-40B4-BE49-F238E27FC236}">
                      <a16:creationId xmlns:a16="http://schemas.microsoft.com/office/drawing/2014/main" id="{02967195-D4D3-0DD2-1FFB-4DFF1E87C2FD}"/>
                    </a:ext>
                  </a:extLst>
                </p:cNvPr>
                <p:cNvCxnSpPr>
                  <a:cxnSpLocks/>
                  <a:stCxn id="26" idx="2"/>
                </p:cNvCxnSpPr>
                <p:nvPr/>
              </p:nvCxnSpPr>
              <p:spPr>
                <a:xfrm flipH="1">
                  <a:off x="1610436" y="761880"/>
                  <a:ext cx="1137" cy="1320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6E717A15-1327-11AC-F9FA-EB82FE1B0B29}"/>
                </a:ext>
              </a:extLst>
            </p:cNvPr>
            <p:cNvGrpSpPr/>
            <p:nvPr/>
          </p:nvGrpSpPr>
          <p:grpSpPr>
            <a:xfrm>
              <a:off x="7026324" y="1284148"/>
              <a:ext cx="1944806" cy="797798"/>
              <a:chOff x="7034283" y="418462"/>
              <a:chExt cx="1944806" cy="1663485"/>
            </a:xfrm>
          </p:grpSpPr>
          <p:cxnSp>
            <p:nvCxnSpPr>
              <p:cNvPr id="13" name="Straight Arrow Connector 12">
                <a:extLst>
                  <a:ext uri="{FF2B5EF4-FFF2-40B4-BE49-F238E27FC236}">
                    <a16:creationId xmlns:a16="http://schemas.microsoft.com/office/drawing/2014/main" id="{09F8C9AC-B704-7EC2-AB61-CD17D2F66E8F}"/>
                  </a:ext>
                </a:extLst>
              </p:cNvPr>
              <p:cNvCxnSpPr>
                <a:cxnSpLocks/>
              </p:cNvCxnSpPr>
              <p:nvPr/>
            </p:nvCxnSpPr>
            <p:spPr>
              <a:xfrm>
                <a:off x="8911986" y="418953"/>
                <a:ext cx="0" cy="16629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53D8A1-8429-CE2E-18F4-7538C3E01501}"/>
                  </a:ext>
                </a:extLst>
              </p:cNvPr>
              <p:cNvSpPr txBox="1"/>
              <p:nvPr/>
            </p:nvSpPr>
            <p:spPr>
              <a:xfrm>
                <a:off x="7034283" y="418462"/>
                <a:ext cx="1944806" cy="708418"/>
              </a:xfrm>
              <a:prstGeom prst="rect">
                <a:avLst/>
              </a:prstGeom>
              <a:solidFill>
                <a:schemeClr val="accent4">
                  <a:lumMod val="60000"/>
                  <a:lumOff val="40000"/>
                </a:schemeClr>
              </a:solidFill>
            </p:spPr>
            <p:txBody>
              <a:bodyPr wrap="square" rtlCol="0">
                <a:spAutoFit/>
              </a:bodyPr>
              <a:lstStyle/>
              <a:p>
                <a:pPr algn="ctr"/>
                <a:r>
                  <a:rPr lang="en-GB"/>
                  <a:t>Today</a:t>
                </a:r>
              </a:p>
            </p:txBody>
          </p:sp>
        </p:grpSp>
      </p:grpSp>
    </p:spTree>
    <p:extLst>
      <p:ext uri="{BB962C8B-B14F-4D97-AF65-F5344CB8AC3E}">
        <p14:creationId xmlns:p14="http://schemas.microsoft.com/office/powerpoint/2010/main" val="273050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9AF0B-BCC0-3A35-51F3-0BCAB7C01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16C43-E8FE-EF63-B5CD-A3F740722190}"/>
              </a:ext>
            </a:extLst>
          </p:cNvPr>
          <p:cNvSpPr>
            <a:spLocks noGrp="1"/>
          </p:cNvSpPr>
          <p:nvPr>
            <p:ph type="title"/>
          </p:nvPr>
        </p:nvSpPr>
        <p:spPr/>
        <p:txBody>
          <a:bodyPr/>
          <a:lstStyle/>
          <a:p>
            <a:pPr algn="l"/>
            <a:r>
              <a:rPr lang="en-US" b="1">
                <a:solidFill>
                  <a:srgbClr val="002060"/>
                </a:solidFill>
                <a:ea typeface="Calibri"/>
                <a:cs typeface="Calibri"/>
              </a:rPr>
              <a:t>2025 Curriculum Review</a:t>
            </a:r>
          </a:p>
        </p:txBody>
      </p:sp>
      <p:sp>
        <p:nvSpPr>
          <p:cNvPr id="3" name="Content Placeholder 2">
            <a:extLst>
              <a:ext uri="{FF2B5EF4-FFF2-40B4-BE49-F238E27FC236}">
                <a16:creationId xmlns:a16="http://schemas.microsoft.com/office/drawing/2014/main" id="{4600090C-A5DE-8977-EB0E-95CC4F3982C5}"/>
              </a:ext>
            </a:extLst>
          </p:cNvPr>
          <p:cNvSpPr>
            <a:spLocks noGrp="1"/>
          </p:cNvSpPr>
          <p:nvPr>
            <p:ph idx="1"/>
          </p:nvPr>
        </p:nvSpPr>
        <p:spPr/>
        <p:txBody>
          <a:bodyPr/>
          <a:lstStyle/>
          <a:p>
            <a:pPr marL="0" indent="0">
              <a:buNone/>
            </a:pPr>
            <a:r>
              <a:rPr lang="en-US" b="1">
                <a:solidFill>
                  <a:srgbClr val="002060"/>
                </a:solidFill>
                <a:latin typeface="Calibri"/>
                <a:ea typeface="Calibri"/>
                <a:cs typeface="Calibri"/>
              </a:rPr>
              <a:t>Curriculum Challenges in Primary History</a:t>
            </a:r>
          </a:p>
          <a:p>
            <a:pPr marL="0" indent="0">
              <a:buNone/>
            </a:pPr>
            <a:endParaRPr lang="en-US" b="1">
              <a:solidFill>
                <a:srgbClr val="002060"/>
              </a:solidFill>
              <a:latin typeface="Calibri"/>
              <a:ea typeface="Calibri"/>
              <a:cs typeface="Calibri"/>
            </a:endParaRPr>
          </a:p>
          <a:p>
            <a:pPr marL="256540" indent="-256540"/>
            <a:r>
              <a:rPr lang="en-US">
                <a:solidFill>
                  <a:srgbClr val="002060"/>
                </a:solidFill>
                <a:ea typeface="+mn-lt"/>
                <a:cs typeface="+mn-lt"/>
              </a:rPr>
              <a:t>Overloaded curriculum &amp; pressure on teachers</a:t>
            </a:r>
          </a:p>
          <a:p>
            <a:pPr marL="256540" indent="-256540"/>
            <a:r>
              <a:rPr lang="en-US">
                <a:solidFill>
                  <a:srgbClr val="002060"/>
                </a:solidFill>
                <a:latin typeface="Calibri"/>
                <a:ea typeface="Calibri"/>
                <a:cs typeface="Calibri"/>
              </a:rPr>
              <a:t>Limits depth of thinking</a:t>
            </a:r>
          </a:p>
          <a:p>
            <a:pPr marL="256540" indent="-256540"/>
            <a:r>
              <a:rPr lang="en-US">
                <a:solidFill>
                  <a:srgbClr val="002060"/>
                </a:solidFill>
                <a:ea typeface="Calibri"/>
                <a:cs typeface="Calibri"/>
              </a:rPr>
              <a:t>Importance of informed curricular decisions</a:t>
            </a:r>
          </a:p>
          <a:p>
            <a:pPr marL="256540" indent="-256540"/>
            <a:endParaRPr lang="en-US" i="1">
              <a:latin typeface="Calibri"/>
              <a:ea typeface="Calibri"/>
              <a:cs typeface="Calibri"/>
            </a:endParaRPr>
          </a:p>
          <a:p>
            <a:pPr marL="256540" indent="-256540"/>
            <a:endParaRPr lang="en-US" sz="2000">
              <a:latin typeface="Calibri"/>
              <a:ea typeface="Calibri"/>
              <a:cs typeface="Calibri"/>
            </a:endParaRPr>
          </a:p>
          <a:p>
            <a:pPr marL="256540" indent="-256540"/>
            <a:endParaRPr lang="en-US" sz="2000">
              <a:latin typeface="Calibri"/>
              <a:ea typeface="Calibri"/>
              <a:cs typeface="Calibri"/>
            </a:endParaRPr>
          </a:p>
          <a:p>
            <a:pPr marL="256540" indent="-256540"/>
            <a:endParaRPr lang="en-US" sz="2000" b="1" i="1">
              <a:latin typeface="Aptos"/>
              <a:ea typeface="Calibri"/>
              <a:cs typeface="Times New Roman"/>
            </a:endParaRPr>
          </a:p>
        </p:txBody>
      </p:sp>
    </p:spTree>
    <p:extLst>
      <p:ext uri="{BB962C8B-B14F-4D97-AF65-F5344CB8AC3E}">
        <p14:creationId xmlns:p14="http://schemas.microsoft.com/office/powerpoint/2010/main" val="4222558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6B6D-BA30-B9CA-7CF1-5FB4E3EE1703}"/>
              </a:ext>
            </a:extLst>
          </p:cNvPr>
          <p:cNvSpPr>
            <a:spLocks noGrp="1"/>
          </p:cNvSpPr>
          <p:nvPr>
            <p:ph type="title"/>
          </p:nvPr>
        </p:nvSpPr>
        <p:spPr/>
        <p:txBody>
          <a:bodyPr/>
          <a:lstStyle/>
          <a:p>
            <a:pPr algn="l"/>
            <a:r>
              <a:rPr lang="en-US" sz="2800" b="1">
                <a:solidFill>
                  <a:srgbClr val="002060"/>
                </a:solidFill>
                <a:ea typeface="Calibri"/>
                <a:cs typeface="Calibri"/>
              </a:rPr>
              <a:t>2025 Curriculum Review</a:t>
            </a:r>
            <a:r>
              <a:rPr lang="en-US" sz="2800" b="1">
                <a:ea typeface="Calibri"/>
                <a:cs typeface="Calibri"/>
              </a:rPr>
              <a:t> </a:t>
            </a:r>
            <a:endParaRPr lang="en-US" sz="2800" b="1"/>
          </a:p>
        </p:txBody>
      </p:sp>
      <p:sp>
        <p:nvSpPr>
          <p:cNvPr id="3" name="Content Placeholder 2">
            <a:extLst>
              <a:ext uri="{FF2B5EF4-FFF2-40B4-BE49-F238E27FC236}">
                <a16:creationId xmlns:a16="http://schemas.microsoft.com/office/drawing/2014/main" id="{F5B06C1B-63C2-3650-74B8-4F31A14EA53D}"/>
              </a:ext>
            </a:extLst>
          </p:cNvPr>
          <p:cNvSpPr>
            <a:spLocks noGrp="1"/>
          </p:cNvSpPr>
          <p:nvPr>
            <p:ph idx="1"/>
          </p:nvPr>
        </p:nvSpPr>
        <p:spPr>
          <a:xfrm>
            <a:off x="457200" y="1063228"/>
            <a:ext cx="8229600" cy="3207903"/>
          </a:xfrm>
        </p:spPr>
        <p:txBody>
          <a:bodyPr/>
          <a:lstStyle/>
          <a:p>
            <a:pPr marL="0" indent="0">
              <a:buNone/>
            </a:pPr>
            <a:r>
              <a:rPr lang="en-US" sz="1600" b="1">
                <a:ea typeface="+mn-lt"/>
                <a:cs typeface="+mn-lt"/>
              </a:rPr>
              <a:t> </a:t>
            </a:r>
            <a:r>
              <a:rPr lang="en-US" b="1">
                <a:solidFill>
                  <a:srgbClr val="002060"/>
                </a:solidFill>
                <a:ea typeface="+mn-lt"/>
                <a:cs typeface="+mn-lt"/>
              </a:rPr>
              <a:t>Historical Thinking</a:t>
            </a:r>
            <a:endParaRPr lang="en-US" b="1">
              <a:solidFill>
                <a:srgbClr val="002060"/>
              </a:solidFill>
              <a:latin typeface="Calibri"/>
              <a:ea typeface="Calibri"/>
              <a:cs typeface="Calibri"/>
            </a:endParaRPr>
          </a:p>
          <a:p>
            <a:pPr marL="0" indent="0">
              <a:buNone/>
            </a:pPr>
            <a:r>
              <a:rPr lang="en-US">
                <a:solidFill>
                  <a:srgbClr val="002060"/>
                </a:solidFill>
                <a:latin typeface="Calibri"/>
                <a:ea typeface="Calibri"/>
                <a:cs typeface="Calibri"/>
              </a:rPr>
              <a:t>Need to:</a:t>
            </a:r>
            <a:endParaRPr lang="en-US">
              <a:solidFill>
                <a:srgbClr val="002060"/>
              </a:solidFill>
              <a:ea typeface="Calibri"/>
              <a:cs typeface="Calibri"/>
            </a:endParaRPr>
          </a:p>
          <a:p>
            <a:pPr marL="256540" indent="-256540"/>
            <a:r>
              <a:rPr lang="en-US">
                <a:solidFill>
                  <a:srgbClr val="002060"/>
                </a:solidFill>
                <a:latin typeface="Calibri"/>
                <a:ea typeface="Calibri"/>
                <a:cs typeface="Calibri"/>
              </a:rPr>
              <a:t>enhance pupils’ knowledge of how historians study the past</a:t>
            </a:r>
            <a:endParaRPr lang="en-US">
              <a:solidFill>
                <a:srgbClr val="002060"/>
              </a:solidFill>
              <a:ea typeface="Calibri"/>
              <a:cs typeface="Calibri"/>
            </a:endParaRPr>
          </a:p>
          <a:p>
            <a:pPr marL="256540" indent="-256540"/>
            <a:r>
              <a:rPr lang="en-US">
                <a:solidFill>
                  <a:srgbClr val="002060"/>
                </a:solidFill>
                <a:latin typeface="Calibri"/>
                <a:ea typeface="Calibri"/>
                <a:cs typeface="Calibri"/>
              </a:rPr>
              <a:t>strengthen disciplinary knowledge</a:t>
            </a:r>
            <a:endParaRPr lang="en-US">
              <a:solidFill>
                <a:srgbClr val="002060"/>
              </a:solidFill>
              <a:ea typeface="Calibri"/>
              <a:cs typeface="Calibri"/>
            </a:endParaRPr>
          </a:p>
          <a:p>
            <a:pPr marL="256540" indent="-256540"/>
            <a:endParaRPr lang="en-US">
              <a:solidFill>
                <a:srgbClr val="002060"/>
              </a:solidFill>
              <a:latin typeface="Calibri"/>
              <a:ea typeface="Calibri"/>
              <a:cs typeface="Calibri"/>
            </a:endParaRPr>
          </a:p>
          <a:p>
            <a:pPr marL="256540" indent="-256540"/>
            <a:r>
              <a:rPr lang="en-US">
                <a:solidFill>
                  <a:srgbClr val="002060"/>
                </a:solidFill>
                <a:latin typeface="Calibri"/>
                <a:ea typeface="Calibri"/>
                <a:cs typeface="Calibri"/>
              </a:rPr>
              <a:t>Generalist history teachers will need secure  disciplinary knowledge to support deeper historical thinking. </a:t>
            </a:r>
            <a:endParaRPr lang="en-US">
              <a:solidFill>
                <a:srgbClr val="002060"/>
              </a:solidFill>
              <a:ea typeface="Calibri"/>
              <a:cs typeface="Calibri"/>
            </a:endParaRPr>
          </a:p>
          <a:p>
            <a:pPr marL="256540" indent="-256540"/>
            <a:endParaRPr lang="en-US" sz="1600">
              <a:solidFill>
                <a:srgbClr val="002060"/>
              </a:solidFill>
              <a:latin typeface="Calibri"/>
              <a:ea typeface="Calibri"/>
              <a:cs typeface="Calibri"/>
            </a:endParaRPr>
          </a:p>
        </p:txBody>
      </p:sp>
    </p:spTree>
    <p:extLst>
      <p:ext uri="{BB962C8B-B14F-4D97-AF65-F5344CB8AC3E}">
        <p14:creationId xmlns:p14="http://schemas.microsoft.com/office/powerpoint/2010/main" val="3093709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3E38-FD0C-6B49-FA7E-0E958B717D9E}"/>
              </a:ext>
            </a:extLst>
          </p:cNvPr>
          <p:cNvSpPr>
            <a:spLocks noGrp="1"/>
          </p:cNvSpPr>
          <p:nvPr>
            <p:ph type="title"/>
          </p:nvPr>
        </p:nvSpPr>
        <p:spPr/>
        <p:txBody>
          <a:bodyPr/>
          <a:lstStyle/>
          <a:p>
            <a:pPr algn="l"/>
            <a:r>
              <a:rPr lang="en-US" sz="2800" b="1">
                <a:solidFill>
                  <a:srgbClr val="002060"/>
                </a:solidFill>
                <a:ea typeface="Calibri"/>
                <a:cs typeface="Calibri"/>
              </a:rPr>
              <a:t>2025 Curriculum Review: </a:t>
            </a:r>
            <a:endParaRPr lang="en-US" sz="2800" b="1">
              <a:ea typeface="Calibri"/>
              <a:cs typeface="Calibri"/>
            </a:endParaRPr>
          </a:p>
        </p:txBody>
      </p:sp>
      <p:sp>
        <p:nvSpPr>
          <p:cNvPr id="3" name="Content Placeholder 2">
            <a:extLst>
              <a:ext uri="{FF2B5EF4-FFF2-40B4-BE49-F238E27FC236}">
                <a16:creationId xmlns:a16="http://schemas.microsoft.com/office/drawing/2014/main" id="{238F48D1-1F38-4E0F-0391-37A46243CB65}"/>
              </a:ext>
            </a:extLst>
          </p:cNvPr>
          <p:cNvSpPr>
            <a:spLocks noGrp="1"/>
          </p:cNvSpPr>
          <p:nvPr>
            <p:ph idx="1"/>
          </p:nvPr>
        </p:nvSpPr>
        <p:spPr>
          <a:xfrm>
            <a:off x="608162" y="1070754"/>
            <a:ext cx="8229600" cy="3394472"/>
          </a:xfrm>
        </p:spPr>
        <p:txBody>
          <a:bodyPr/>
          <a:lstStyle/>
          <a:p>
            <a:pPr marL="0" indent="0">
              <a:buNone/>
            </a:pPr>
            <a:r>
              <a:rPr lang="en-US" b="1">
                <a:solidFill>
                  <a:srgbClr val="002060"/>
                </a:solidFill>
                <a:ea typeface="Calibri"/>
                <a:cs typeface="Calibri"/>
              </a:rPr>
              <a:t>Deepening Historical Thinking</a:t>
            </a:r>
          </a:p>
          <a:p>
            <a:pPr marL="256540" indent="-256540">
              <a:lnSpc>
                <a:spcPct val="150000"/>
              </a:lnSpc>
            </a:pPr>
            <a:r>
              <a:rPr lang="en-US">
                <a:solidFill>
                  <a:srgbClr val="002060"/>
                </a:solidFill>
                <a:ea typeface="Calibri"/>
                <a:cs typeface="Calibri"/>
              </a:rPr>
              <a:t>Broader range of perspectives </a:t>
            </a:r>
          </a:p>
          <a:p>
            <a:pPr marL="256540" indent="-256540">
              <a:lnSpc>
                <a:spcPct val="150000"/>
              </a:lnSpc>
            </a:pPr>
            <a:r>
              <a:rPr lang="en-US">
                <a:solidFill>
                  <a:srgbClr val="002060"/>
                </a:solidFill>
                <a:ea typeface="Calibri"/>
                <a:cs typeface="Calibri"/>
              </a:rPr>
              <a:t>Greater connections across times and places</a:t>
            </a:r>
          </a:p>
          <a:p>
            <a:pPr marL="256540" indent="-256540">
              <a:lnSpc>
                <a:spcPct val="150000"/>
              </a:lnSpc>
            </a:pPr>
            <a:r>
              <a:rPr lang="en-US">
                <a:solidFill>
                  <a:srgbClr val="002060"/>
                </a:solidFill>
                <a:ea typeface="Calibri"/>
                <a:cs typeface="Calibri"/>
              </a:rPr>
              <a:t>Analysis of a wide and diverse range of sources</a:t>
            </a:r>
          </a:p>
          <a:p>
            <a:pPr marL="256540" indent="-256540">
              <a:lnSpc>
                <a:spcPct val="150000"/>
              </a:lnSpc>
            </a:pPr>
            <a:r>
              <a:rPr lang="en-US">
                <a:solidFill>
                  <a:srgbClr val="002060"/>
                </a:solidFill>
                <a:ea typeface="Calibri"/>
                <a:cs typeface="Calibri"/>
              </a:rPr>
              <a:t>Focus on local history and contexts </a:t>
            </a:r>
          </a:p>
          <a:p>
            <a:pPr marL="256540" indent="-256540"/>
            <a:endParaRPr lang="en-US">
              <a:solidFill>
                <a:srgbClr val="002060"/>
              </a:solidFill>
              <a:ea typeface="Calibri"/>
              <a:cs typeface="Calibri"/>
            </a:endParaRPr>
          </a:p>
        </p:txBody>
      </p:sp>
    </p:spTree>
    <p:extLst>
      <p:ext uri="{BB962C8B-B14F-4D97-AF65-F5344CB8AC3E}">
        <p14:creationId xmlns:p14="http://schemas.microsoft.com/office/powerpoint/2010/main" val="196128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A7930-D301-42B8-977B-6CFB9DFA3DC0}"/>
              </a:ext>
            </a:extLst>
          </p:cNvPr>
          <p:cNvSpPr>
            <a:spLocks noGrp="1"/>
          </p:cNvSpPr>
          <p:nvPr>
            <p:ph type="title"/>
          </p:nvPr>
        </p:nvSpPr>
        <p:spPr>
          <a:xfrm>
            <a:off x="457200" y="355137"/>
            <a:ext cx="8229600" cy="857250"/>
          </a:xfrm>
        </p:spPr>
        <p:txBody>
          <a:bodyPr/>
          <a:lstStyle/>
          <a:p>
            <a:pPr algn="l"/>
            <a:r>
              <a:rPr lang="en-GB" b="1">
                <a:solidFill>
                  <a:srgbClr val="002060"/>
                </a:solidFill>
                <a:ea typeface="Calibri"/>
                <a:cs typeface="Calibri"/>
              </a:rPr>
              <a:t>Our approach to primary history in ITE</a:t>
            </a:r>
          </a:p>
        </p:txBody>
      </p:sp>
      <p:sp>
        <p:nvSpPr>
          <p:cNvPr id="3" name="Content Placeholder 2">
            <a:extLst>
              <a:ext uri="{FF2B5EF4-FFF2-40B4-BE49-F238E27FC236}">
                <a16:creationId xmlns:a16="http://schemas.microsoft.com/office/drawing/2014/main" id="{41D9BB61-61AC-9781-D877-C2D7BDB260DB}"/>
              </a:ext>
            </a:extLst>
          </p:cNvPr>
          <p:cNvSpPr>
            <a:spLocks noGrp="1"/>
          </p:cNvSpPr>
          <p:nvPr>
            <p:ph idx="1"/>
          </p:nvPr>
        </p:nvSpPr>
        <p:spPr>
          <a:xfrm>
            <a:off x="457200" y="936696"/>
            <a:ext cx="8229600" cy="3087814"/>
          </a:xfrm>
        </p:spPr>
        <p:txBody>
          <a:bodyPr/>
          <a:lstStyle/>
          <a:p>
            <a:pPr marL="0" indent="0">
              <a:buNone/>
            </a:pPr>
            <a:endParaRPr lang="en-GB">
              <a:ea typeface="Calibri"/>
              <a:cs typeface="Calibri"/>
            </a:endParaRPr>
          </a:p>
          <a:p>
            <a:pPr marL="256540" indent="-256540">
              <a:lnSpc>
                <a:spcPct val="150000"/>
              </a:lnSpc>
            </a:pPr>
            <a:r>
              <a:rPr lang="en-GB">
                <a:solidFill>
                  <a:schemeClr val="tx2"/>
                </a:solidFill>
                <a:ea typeface="Calibri"/>
                <a:cs typeface="Calibri"/>
              </a:rPr>
              <a:t>C</a:t>
            </a:r>
            <a:r>
              <a:rPr lang="en-GB">
                <a:solidFill>
                  <a:srgbClr val="002060"/>
                </a:solidFill>
                <a:ea typeface="Calibri"/>
                <a:cs typeface="Calibri"/>
              </a:rPr>
              <a:t>arefully selected coverage of the National Curriculum </a:t>
            </a:r>
          </a:p>
          <a:p>
            <a:pPr marL="256540" indent="-256540">
              <a:lnSpc>
                <a:spcPct val="150000"/>
              </a:lnSpc>
            </a:pPr>
            <a:r>
              <a:rPr lang="en-US">
                <a:solidFill>
                  <a:srgbClr val="002060"/>
                </a:solidFill>
                <a:ea typeface="Calibri"/>
                <a:cs typeface="Calibri"/>
              </a:rPr>
              <a:t>Concrete  examples of substantive and disciplinary concepts </a:t>
            </a:r>
          </a:p>
          <a:p>
            <a:pPr marL="256540" indent="-256540">
              <a:lnSpc>
                <a:spcPct val="150000"/>
              </a:lnSpc>
            </a:pPr>
            <a:r>
              <a:rPr lang="en-GB">
                <a:solidFill>
                  <a:srgbClr val="002060"/>
                </a:solidFill>
                <a:ea typeface="Calibri"/>
                <a:cs typeface="Calibri"/>
              </a:rPr>
              <a:t>Local context as the narrative vehicle</a:t>
            </a:r>
            <a:endParaRPr lang="en-US">
              <a:solidFill>
                <a:srgbClr val="002060"/>
              </a:solidFill>
              <a:ea typeface="Calibri"/>
              <a:cs typeface="Calibri"/>
            </a:endParaRPr>
          </a:p>
          <a:p>
            <a:pPr marL="256540" indent="-256540">
              <a:lnSpc>
                <a:spcPct val="150000"/>
              </a:lnSpc>
            </a:pPr>
            <a:r>
              <a:rPr lang="en-US">
                <a:solidFill>
                  <a:srgbClr val="002060"/>
                </a:solidFill>
                <a:ea typeface="Calibri"/>
                <a:cs typeface="Calibri"/>
              </a:rPr>
              <a:t>Consistent approaches to subject specific pedagogies </a:t>
            </a:r>
          </a:p>
        </p:txBody>
      </p:sp>
    </p:spTree>
    <p:extLst>
      <p:ext uri="{BB962C8B-B14F-4D97-AF65-F5344CB8AC3E}">
        <p14:creationId xmlns:p14="http://schemas.microsoft.com/office/powerpoint/2010/main" val="2044729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950E-5EFD-5303-119B-D4D145AA9DC9}"/>
              </a:ext>
            </a:extLst>
          </p:cNvPr>
          <p:cNvSpPr>
            <a:spLocks noGrp="1"/>
          </p:cNvSpPr>
          <p:nvPr>
            <p:ph type="title"/>
          </p:nvPr>
        </p:nvSpPr>
        <p:spPr>
          <a:xfrm>
            <a:off x="457200" y="184529"/>
            <a:ext cx="8229600" cy="857250"/>
          </a:xfrm>
        </p:spPr>
        <p:txBody>
          <a:bodyPr/>
          <a:lstStyle/>
          <a:p>
            <a:pPr algn="l"/>
            <a:br>
              <a:rPr lang="en-GB" b="1"/>
            </a:br>
            <a:r>
              <a:rPr lang="en-GB" b="1"/>
              <a:t> 🕵️</a:t>
            </a:r>
            <a:r>
              <a:rPr lang="en-US" b="1">
                <a:solidFill>
                  <a:srgbClr val="002060"/>
                </a:solidFill>
              </a:rPr>
              <a:t>Disciplinary Concepts</a:t>
            </a:r>
            <a:endParaRPr lang="en-US" b="1">
              <a:solidFill>
                <a:srgbClr val="002060"/>
              </a:solidFill>
              <a:ea typeface="Calibri"/>
              <a:cs typeface="Calibri"/>
            </a:endParaRPr>
          </a:p>
        </p:txBody>
      </p:sp>
      <p:sp>
        <p:nvSpPr>
          <p:cNvPr id="9" name="Content Placeholder 2">
            <a:extLst>
              <a:ext uri="{FF2B5EF4-FFF2-40B4-BE49-F238E27FC236}">
                <a16:creationId xmlns:a16="http://schemas.microsoft.com/office/drawing/2014/main" id="{5B2D0A42-0D28-347B-165E-7245BC10DE24}"/>
              </a:ext>
            </a:extLst>
          </p:cNvPr>
          <p:cNvSpPr>
            <a:spLocks noGrp="1"/>
          </p:cNvSpPr>
          <p:nvPr/>
        </p:nvSpPr>
        <p:spPr bwMode="auto">
          <a:xfrm>
            <a:off x="735063" y="1410084"/>
            <a:ext cx="7477993" cy="295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2000">
                <a:solidFill>
                  <a:srgbClr val="002060"/>
                </a:solidFill>
              </a:rPr>
              <a:t>🕰️Time, change, chronology​</a:t>
            </a:r>
            <a:endParaRPr lang="en-US" sz="2000">
              <a:solidFill>
                <a:srgbClr val="002060"/>
              </a:solidFill>
              <a:ea typeface="Calibri"/>
              <a:cs typeface="Calibri"/>
            </a:endParaRPr>
          </a:p>
          <a:p>
            <a:pPr marL="0" indent="0">
              <a:buNone/>
            </a:pPr>
            <a:r>
              <a:rPr lang="en-US" sz="2000">
                <a:solidFill>
                  <a:srgbClr val="002060"/>
                </a:solidFill>
              </a:rPr>
              <a:t>➡️ Reasons and results​</a:t>
            </a:r>
            <a:endParaRPr lang="en-US" sz="2000">
              <a:solidFill>
                <a:srgbClr val="002060"/>
              </a:solidFill>
              <a:ea typeface="Calibri"/>
              <a:cs typeface="Calibri"/>
            </a:endParaRPr>
          </a:p>
          <a:p>
            <a:pPr marL="0" indent="0">
              <a:buNone/>
            </a:pPr>
            <a:r>
              <a:rPr lang="en-US" sz="2000">
                <a:solidFill>
                  <a:srgbClr val="002060"/>
                </a:solidFill>
              </a:rPr>
              <a:t>💬Interpretations​</a:t>
            </a:r>
            <a:endParaRPr lang="en-US" sz="2000">
              <a:solidFill>
                <a:srgbClr val="002060"/>
              </a:solidFill>
              <a:ea typeface="Calibri"/>
              <a:cs typeface="Calibri"/>
            </a:endParaRPr>
          </a:p>
          <a:p>
            <a:pPr marL="0" indent="0">
              <a:buNone/>
            </a:pPr>
            <a:r>
              <a:rPr lang="en-US" sz="2000">
                <a:solidFill>
                  <a:srgbClr val="002060"/>
                </a:solidFill>
              </a:rPr>
              <a:t>📸 Historical evidence ​</a:t>
            </a:r>
            <a:endParaRPr lang="en-US" sz="2000">
              <a:solidFill>
                <a:srgbClr val="002060"/>
              </a:solidFill>
              <a:ea typeface="Calibri"/>
              <a:cs typeface="Calibri"/>
            </a:endParaRPr>
          </a:p>
          <a:p>
            <a:pPr marL="0" indent="0">
              <a:buNone/>
            </a:pPr>
            <a:r>
              <a:rPr lang="en-US" sz="2000">
                <a:solidFill>
                  <a:srgbClr val="002060"/>
                </a:solidFill>
              </a:rPr>
              <a:t>🏅Significance​</a:t>
            </a:r>
            <a:endParaRPr lang="en-US" sz="2000">
              <a:solidFill>
                <a:srgbClr val="002060"/>
              </a:solidFill>
              <a:ea typeface="Calibri"/>
              <a:cs typeface="Calibri"/>
            </a:endParaRPr>
          </a:p>
          <a:p>
            <a:pPr marL="0" indent="0">
              <a:buNone/>
            </a:pPr>
            <a:r>
              <a:rPr lang="en-US" sz="2000">
                <a:solidFill>
                  <a:srgbClr val="002060"/>
                </a:solidFill>
              </a:rPr>
              <a:t>​</a:t>
            </a:r>
            <a:endParaRPr lang="en-US" sz="2000">
              <a:solidFill>
                <a:srgbClr val="002060"/>
              </a:solidFill>
              <a:ea typeface="Calibri"/>
              <a:cs typeface="Calibri"/>
            </a:endParaRPr>
          </a:p>
          <a:p>
            <a:pPr marL="0" indent="0" algn="r">
              <a:buNone/>
            </a:pPr>
            <a:r>
              <a:rPr lang="en-US" sz="2000">
                <a:solidFill>
                  <a:srgbClr val="002060"/>
                </a:solidFill>
              </a:rPr>
              <a:t>Lomas, 2019</a:t>
            </a:r>
            <a:endParaRPr lang="en-US" sz="2000">
              <a:solidFill>
                <a:srgbClr val="002060"/>
              </a:solidFill>
              <a:ea typeface="Calibri"/>
              <a:cs typeface="Calibri"/>
            </a:endParaRPr>
          </a:p>
          <a:p>
            <a:pPr marL="0" indent="0">
              <a:buNone/>
            </a:pPr>
            <a:endParaRPr lang="en-GB" sz="2000"/>
          </a:p>
        </p:txBody>
      </p:sp>
    </p:spTree>
    <p:extLst>
      <p:ext uri="{BB962C8B-B14F-4D97-AF65-F5344CB8AC3E}">
        <p14:creationId xmlns:p14="http://schemas.microsoft.com/office/powerpoint/2010/main" val="253044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E938-D014-D2C8-AF62-6B841A07EC9F}"/>
              </a:ext>
            </a:extLst>
          </p:cNvPr>
          <p:cNvSpPr>
            <a:spLocks noGrp="1"/>
          </p:cNvSpPr>
          <p:nvPr>
            <p:ph type="title"/>
          </p:nvPr>
        </p:nvSpPr>
        <p:spPr>
          <a:xfrm>
            <a:off x="346953" y="339118"/>
            <a:ext cx="8229600" cy="857250"/>
          </a:xfrm>
        </p:spPr>
        <p:txBody>
          <a:bodyPr/>
          <a:lstStyle/>
          <a:p>
            <a:pPr algn="l"/>
            <a:r>
              <a:rPr lang="en-US" b="1">
                <a:solidFill>
                  <a:srgbClr val="002060"/>
                </a:solidFill>
                <a:ea typeface="Calibri"/>
                <a:cs typeface="Calibri"/>
              </a:rPr>
              <a:t>Overview of our Sessions</a:t>
            </a:r>
            <a:endParaRPr lang="en-US" b="1">
              <a:solidFill>
                <a:srgbClr val="FF0000"/>
              </a:solidFill>
            </a:endParaRPr>
          </a:p>
        </p:txBody>
      </p:sp>
      <p:sp>
        <p:nvSpPr>
          <p:cNvPr id="3" name="Content Placeholder 2">
            <a:extLst>
              <a:ext uri="{FF2B5EF4-FFF2-40B4-BE49-F238E27FC236}">
                <a16:creationId xmlns:a16="http://schemas.microsoft.com/office/drawing/2014/main" id="{07BFC264-8627-C426-66E4-AEE170DF1084}"/>
              </a:ext>
            </a:extLst>
          </p:cNvPr>
          <p:cNvSpPr>
            <a:spLocks noGrp="1"/>
          </p:cNvSpPr>
          <p:nvPr>
            <p:ph sz="half" idx="1"/>
          </p:nvPr>
        </p:nvSpPr>
        <p:spPr>
          <a:xfrm>
            <a:off x="5253" y="1543049"/>
            <a:ext cx="4545401" cy="3394472"/>
          </a:xfrm>
        </p:spPr>
        <p:txBody>
          <a:bodyPr/>
          <a:lstStyle/>
          <a:p>
            <a:pPr marL="0" indent="0">
              <a:buNone/>
            </a:pPr>
            <a:r>
              <a:rPr lang="en-US" sz="1800" b="1">
                <a:solidFill>
                  <a:srgbClr val="002060"/>
                </a:solidFill>
                <a:ea typeface="Calibri"/>
                <a:cs typeface="Calibri"/>
              </a:rPr>
              <a:t>First year (KS1 Focus):</a:t>
            </a:r>
          </a:p>
          <a:p>
            <a:pPr marL="457200" indent="-457200">
              <a:buAutoNum type="arabicPeriod"/>
            </a:pPr>
            <a:r>
              <a:rPr lang="en-US" sz="1800">
                <a:solidFill>
                  <a:srgbClr val="002060"/>
                </a:solidFill>
                <a:ea typeface="Calibri"/>
                <a:cs typeface="Calibri"/>
              </a:rPr>
              <a:t>Changes in living memory </a:t>
            </a:r>
            <a:r>
              <a:rPr lang="en-US" sz="1800">
                <a:solidFill>
                  <a:srgbClr val="002060"/>
                </a:solidFill>
                <a:latin typeface="Segoe UI Emoji"/>
                <a:ea typeface="Segoe UI Emoji"/>
                <a:cs typeface="Calibri"/>
              </a:rPr>
              <a:t>🕰️📸</a:t>
            </a:r>
          </a:p>
          <a:p>
            <a:pPr marL="457200" indent="-457200">
              <a:buAutoNum type="arabicPeriod"/>
            </a:pPr>
            <a:r>
              <a:rPr lang="en-US" sz="1800">
                <a:solidFill>
                  <a:srgbClr val="002060"/>
                </a:solidFill>
                <a:ea typeface="Calibri"/>
                <a:cs typeface="Calibri"/>
              </a:rPr>
              <a:t>Events beyond living memory </a:t>
            </a:r>
            <a:r>
              <a:rPr lang="en-US" sz="1800">
                <a:solidFill>
                  <a:srgbClr val="002060"/>
                </a:solidFill>
                <a:latin typeface="Segoe UI Emoji"/>
                <a:ea typeface="Segoe UI Emoji"/>
                <a:cs typeface="Calibri"/>
              </a:rPr>
              <a:t>🕰️📸➡️</a:t>
            </a:r>
            <a:r>
              <a:rPr lang="en-US" sz="1800">
                <a:solidFill>
                  <a:srgbClr val="002060"/>
                </a:solidFill>
                <a:latin typeface="Aptos"/>
                <a:ea typeface="Segoe UI Emoji"/>
                <a:cs typeface="Calibri"/>
              </a:rPr>
              <a:t> </a:t>
            </a:r>
          </a:p>
          <a:p>
            <a:pPr marL="457200" indent="-457200">
              <a:buAutoNum type="arabicPeriod"/>
            </a:pPr>
            <a:r>
              <a:rPr lang="en-US" sz="1800">
                <a:solidFill>
                  <a:srgbClr val="002060"/>
                </a:solidFill>
                <a:ea typeface="Calibri"/>
                <a:cs typeface="Calibri"/>
              </a:rPr>
              <a:t>Significant place in locality</a:t>
            </a:r>
            <a:r>
              <a:rPr lang="en-US" sz="1800">
                <a:solidFill>
                  <a:srgbClr val="002060"/>
                </a:solidFill>
                <a:latin typeface="Segoe UI Emoji"/>
                <a:ea typeface="Segoe UI Emoji"/>
                <a:cs typeface="Calibri"/>
              </a:rPr>
              <a:t>🕰️📸</a:t>
            </a:r>
            <a:r>
              <a:rPr lang="en-US" sz="1800">
                <a:solidFill>
                  <a:srgbClr val="002060"/>
                </a:solidFill>
              </a:rPr>
              <a:t>🏅</a:t>
            </a:r>
            <a:endParaRPr lang="en-US" sz="1800">
              <a:solidFill>
                <a:srgbClr val="002060"/>
              </a:solidFill>
              <a:latin typeface="Segoe UI Emoji"/>
              <a:ea typeface="Segoe UI Emoji"/>
              <a:cs typeface="Calibri"/>
            </a:endParaRPr>
          </a:p>
          <a:p>
            <a:pPr marL="457200" indent="-457200">
              <a:buAutoNum type="arabicPeriod"/>
            </a:pPr>
            <a:r>
              <a:rPr lang="en-US" sz="1800">
                <a:solidFill>
                  <a:srgbClr val="002060"/>
                </a:solidFill>
                <a:ea typeface="Calibri"/>
                <a:cs typeface="Calibri"/>
              </a:rPr>
              <a:t>Significant individuals </a:t>
            </a:r>
            <a:r>
              <a:rPr lang="en-US" sz="1800">
                <a:solidFill>
                  <a:srgbClr val="002060"/>
                </a:solidFill>
                <a:latin typeface="Segoe UI Emoji"/>
                <a:ea typeface="Segoe UI Emoji"/>
                <a:cs typeface="Calibri"/>
              </a:rPr>
              <a:t>🕰️📸🏅💬</a:t>
            </a:r>
          </a:p>
          <a:p>
            <a:pPr marL="256540" indent="-256540">
              <a:buAutoNum type="arabicPeriod"/>
            </a:pPr>
            <a:endParaRPr lang="en-US">
              <a:solidFill>
                <a:srgbClr val="002060"/>
              </a:solidFill>
              <a:ea typeface="Calibri"/>
              <a:cs typeface="Calibri"/>
            </a:endParaRPr>
          </a:p>
          <a:p>
            <a:pPr marL="256540" indent="-256540">
              <a:buAutoNum type="arabicPeriod"/>
            </a:pPr>
            <a:endParaRPr lang="en-US">
              <a:solidFill>
                <a:srgbClr val="002060"/>
              </a:solidFill>
              <a:ea typeface="Calibri"/>
              <a:cs typeface="Calibri"/>
            </a:endParaRPr>
          </a:p>
          <a:p>
            <a:pPr marL="0" indent="0">
              <a:buNone/>
            </a:pPr>
            <a:endParaRPr lang="en-US">
              <a:solidFill>
                <a:srgbClr val="002060"/>
              </a:solidFill>
              <a:ea typeface="Calibri"/>
              <a:cs typeface="Calibri"/>
            </a:endParaRPr>
          </a:p>
          <a:p>
            <a:pPr marL="0" indent="0">
              <a:buNone/>
            </a:pPr>
            <a:endParaRPr lang="en-US">
              <a:solidFill>
                <a:srgbClr val="002060"/>
              </a:solidFill>
              <a:ea typeface="Calibri"/>
              <a:cs typeface="Calibri"/>
            </a:endParaRPr>
          </a:p>
        </p:txBody>
      </p:sp>
      <p:sp>
        <p:nvSpPr>
          <p:cNvPr id="4" name="Content Placeholder 3">
            <a:extLst>
              <a:ext uri="{FF2B5EF4-FFF2-40B4-BE49-F238E27FC236}">
                <a16:creationId xmlns:a16="http://schemas.microsoft.com/office/drawing/2014/main" id="{B77293FD-69DF-922F-1F20-959941244A19}"/>
              </a:ext>
            </a:extLst>
          </p:cNvPr>
          <p:cNvSpPr>
            <a:spLocks noGrp="1"/>
          </p:cNvSpPr>
          <p:nvPr>
            <p:ph sz="half" idx="2"/>
          </p:nvPr>
        </p:nvSpPr>
        <p:spPr>
          <a:xfrm>
            <a:off x="4712179" y="1543049"/>
            <a:ext cx="4437184" cy="3495582"/>
          </a:xfrm>
        </p:spPr>
        <p:txBody>
          <a:bodyPr/>
          <a:lstStyle/>
          <a:p>
            <a:pPr marL="0" indent="0">
              <a:buNone/>
            </a:pPr>
            <a:r>
              <a:rPr lang="en-US" sz="1800" b="1">
                <a:solidFill>
                  <a:srgbClr val="002060"/>
                </a:solidFill>
                <a:ea typeface="Calibri"/>
                <a:cs typeface="Calibri"/>
              </a:rPr>
              <a:t>Second year (KS2 Focus):</a:t>
            </a:r>
            <a:endParaRPr lang="en-US" sz="1800" b="1">
              <a:ea typeface="Calibri"/>
              <a:cs typeface="Calibri"/>
            </a:endParaRPr>
          </a:p>
          <a:p>
            <a:pPr marL="457200" indent="-457200">
              <a:buAutoNum type="arabicPeriod"/>
            </a:pPr>
            <a:r>
              <a:rPr lang="en-US" sz="1800">
                <a:solidFill>
                  <a:srgbClr val="002060"/>
                </a:solidFill>
                <a:ea typeface="Calibri"/>
                <a:cs typeface="Calibri"/>
              </a:rPr>
              <a:t>Stone Ages </a:t>
            </a:r>
            <a:r>
              <a:rPr lang="en-US" sz="1800">
                <a:solidFill>
                  <a:srgbClr val="002060"/>
                </a:solidFill>
              </a:rPr>
              <a:t>🕰️➡️ </a:t>
            </a:r>
            <a:endParaRPr lang="en-US" sz="1800">
              <a:solidFill>
                <a:srgbClr val="002060"/>
              </a:solidFill>
              <a:ea typeface="Calibri"/>
              <a:cs typeface="Calibri"/>
            </a:endParaRPr>
          </a:p>
          <a:p>
            <a:pPr marL="457200" indent="-457200">
              <a:buAutoNum type="arabicPeriod"/>
            </a:pPr>
            <a:r>
              <a:rPr lang="en-US" sz="1800">
                <a:solidFill>
                  <a:srgbClr val="002060"/>
                </a:solidFill>
                <a:ea typeface="Calibri"/>
                <a:cs typeface="Calibri"/>
              </a:rPr>
              <a:t> Roman History </a:t>
            </a:r>
            <a:r>
              <a:rPr lang="en-US" sz="1800">
                <a:solidFill>
                  <a:srgbClr val="002060"/>
                </a:solidFill>
              </a:rPr>
              <a:t>🕰️ ➡️ 📸 </a:t>
            </a:r>
            <a:endParaRPr lang="en-US" sz="1800">
              <a:solidFill>
                <a:srgbClr val="002060"/>
              </a:solidFill>
              <a:ea typeface="Calibri"/>
              <a:cs typeface="Calibri"/>
            </a:endParaRPr>
          </a:p>
          <a:p>
            <a:pPr marL="457200" indent="-457200">
              <a:buAutoNum type="arabicPeriod"/>
            </a:pPr>
            <a:r>
              <a:rPr lang="en-US" sz="1800">
                <a:solidFill>
                  <a:srgbClr val="002060"/>
                </a:solidFill>
                <a:ea typeface="Calibri"/>
                <a:cs typeface="Calibri"/>
              </a:rPr>
              <a:t> Anglo-Saxon &amp; Viking Britain </a:t>
            </a:r>
            <a:r>
              <a:rPr lang="en-US" sz="1800">
                <a:solidFill>
                  <a:srgbClr val="002060"/>
                </a:solidFill>
              </a:rPr>
              <a:t>🕰️💬🏅</a:t>
            </a:r>
            <a:endParaRPr lang="en-US" sz="1800" b="1">
              <a:solidFill>
                <a:srgbClr val="002060"/>
              </a:solidFill>
              <a:ea typeface="Calibri"/>
              <a:cs typeface="Calibri"/>
            </a:endParaRPr>
          </a:p>
          <a:p>
            <a:pPr marL="457200" indent="-457200">
              <a:buAutoNum type="arabicPeriod"/>
            </a:pPr>
            <a:endParaRPr lang="en-US" sz="1800" b="1">
              <a:solidFill>
                <a:srgbClr val="002060"/>
              </a:solidFill>
              <a:ea typeface="Calibri"/>
              <a:cs typeface="Calibri"/>
            </a:endParaRPr>
          </a:p>
          <a:p>
            <a:pPr marL="256540" indent="-256540">
              <a:buAutoNum type="arabicPeriod"/>
            </a:pPr>
            <a:endParaRPr lang="en-US">
              <a:ea typeface="Calibri"/>
              <a:cs typeface="Calibri"/>
            </a:endParaRPr>
          </a:p>
          <a:p>
            <a:pPr marL="0" indent="0">
              <a:buNone/>
            </a:pPr>
            <a:endParaRPr lang="en-US">
              <a:ea typeface="Calibri"/>
              <a:cs typeface="Calibri"/>
            </a:endParaRPr>
          </a:p>
        </p:txBody>
      </p:sp>
      <p:sp>
        <p:nvSpPr>
          <p:cNvPr id="5" name="TextBox 4">
            <a:extLst>
              <a:ext uri="{FF2B5EF4-FFF2-40B4-BE49-F238E27FC236}">
                <a16:creationId xmlns:a16="http://schemas.microsoft.com/office/drawing/2014/main" id="{7CB0F949-D43C-1289-888D-301BBB11A2C4}"/>
              </a:ext>
            </a:extLst>
          </p:cNvPr>
          <p:cNvSpPr txBox="1"/>
          <p:nvPr/>
        </p:nvSpPr>
        <p:spPr>
          <a:xfrm>
            <a:off x="3459079" y="4045619"/>
            <a:ext cx="4572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baseline="0">
                <a:solidFill>
                  <a:srgbClr val="002060"/>
                </a:solidFill>
                <a:latin typeface="Calibri"/>
              </a:rPr>
              <a:t>12 hours</a:t>
            </a:r>
            <a:r>
              <a:rPr lang="en-US" b="1">
                <a:solidFill>
                  <a:srgbClr val="002060"/>
                </a:solidFill>
                <a:latin typeface="Calibri"/>
              </a:rPr>
              <a:t> in total</a:t>
            </a:r>
            <a:endParaRPr lang="en-US" b="1"/>
          </a:p>
          <a:p>
            <a:pPr algn="ctr"/>
            <a:endParaRPr lang="en-US"/>
          </a:p>
        </p:txBody>
      </p:sp>
    </p:spTree>
    <p:extLst>
      <p:ext uri="{BB962C8B-B14F-4D97-AF65-F5344CB8AC3E}">
        <p14:creationId xmlns:p14="http://schemas.microsoft.com/office/powerpoint/2010/main" val="800542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36DCC95EC1CC4A8F521BA346BC41D3" ma:contentTypeVersion="3" ma:contentTypeDescription="Create a new document." ma:contentTypeScope="" ma:versionID="f2bd4f4b9875d8e00b52e1a991587c6c">
  <xsd:schema xmlns:xsd="http://www.w3.org/2001/XMLSchema" xmlns:xs="http://www.w3.org/2001/XMLSchema" xmlns:p="http://schemas.microsoft.com/office/2006/metadata/properties" xmlns:ns2="f2e2c88d-840e-42cc-88ef-beb8b1ab05a6" targetNamespace="http://schemas.microsoft.com/office/2006/metadata/properties" ma:root="true" ma:fieldsID="bfd2dcf3df51536c1e5234842cc3de29" ns2:_="">
    <xsd:import namespace="f2e2c88d-840e-42cc-88ef-beb8b1ab05a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e2c88d-840e-42cc-88ef-beb8b1ab05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06271D-AA26-4485-BD6C-EC4E0959987F}">
  <ds:schemaRefs>
    <ds:schemaRef ds:uri="f2e2c88d-840e-42cc-88ef-beb8b1ab05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A0DF93-3FF1-450B-BF81-388DE9E6D9FD}">
  <ds:schemaRefs>
    <ds:schemaRef ds:uri="http://schemas.microsoft.com/sharepoint/v3/contenttype/forms"/>
  </ds:schemaRefs>
</ds:datastoreItem>
</file>

<file path=customXml/itemProps3.xml><?xml version="1.0" encoding="utf-8"?>
<ds:datastoreItem xmlns:ds="http://schemas.openxmlformats.org/officeDocument/2006/customXml" ds:itemID="{CA8D78F4-B3C8-4AC5-8737-FCE2F352F396}">
  <ds:schemaRefs>
    <ds:schemaRef ds:uri="f2e2c88d-840e-42cc-88ef-beb8b1ab05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c8ae38e-f85b-4309-b7ec-862815a37aee}" enabled="0" method="" siteId="{5c8ae38e-f85b-4309-b7ec-862815a37aee}"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34</Slides>
  <Notes>34</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Building Historical Thinking</vt:lpstr>
      <vt:lpstr>Learning Outcomes</vt:lpstr>
      <vt:lpstr>Session Overview</vt:lpstr>
      <vt:lpstr>2025 Curriculum Review</vt:lpstr>
      <vt:lpstr>2025 Curriculum Review </vt:lpstr>
      <vt:lpstr>2025 Curriculum Review: </vt:lpstr>
      <vt:lpstr>Our approach to primary history in ITE</vt:lpstr>
      <vt:lpstr>  🕵️Disciplinary Concepts</vt:lpstr>
      <vt:lpstr>Overview of our Sessions</vt:lpstr>
      <vt:lpstr>🧩Substantive Concepts </vt:lpstr>
      <vt:lpstr>🧩Substantive Concepts  🙏Religion </vt:lpstr>
      <vt:lpstr>🧩Substantive Concepts 🤝Trade </vt:lpstr>
      <vt:lpstr>Local context as the narrative vehicle</vt:lpstr>
      <vt:lpstr>Developing conceptual understanding</vt:lpstr>
      <vt:lpstr>Interdependence in learning</vt:lpstr>
      <vt:lpstr>Subject specific pedagogies in history​</vt:lpstr>
      <vt:lpstr>PowerPoint Presentation</vt:lpstr>
      <vt:lpstr>PowerPoint Presentation</vt:lpstr>
      <vt:lpstr>PowerPoint Presentation</vt:lpstr>
      <vt:lpstr>PowerPoint Presentation</vt:lpstr>
      <vt:lpstr>🧱 💬 Artefacts across the Stone Ages</vt:lpstr>
      <vt:lpstr>Roberts, A., &amp; Weston Lewis, J. (2020) Human Journey. London: Red Shed</vt:lpstr>
      <vt:lpstr>PowerPoint Presentation</vt:lpstr>
      <vt:lpstr>🔍 What was the most significant change during the Stone Ages? </vt:lpstr>
      <vt:lpstr>A student teacher’s perspective…</vt:lpstr>
      <vt:lpstr>Evaluating our approach</vt:lpstr>
      <vt:lpstr>Next steps in light of the Curriculum and Assessment Review </vt:lpstr>
      <vt:lpstr>Evaluation &amp; Q&amp;A</vt:lpstr>
      <vt:lpstr>Questions? </vt:lpstr>
      <vt:lpstr>References</vt:lpstr>
      <vt:lpstr>Image Credits</vt:lpstr>
      <vt:lpstr>Image Credits</vt:lpstr>
      <vt:lpstr>Image Credits</vt:lpstr>
      <vt:lpstr>PowerPoint Presentation</vt:lpstr>
    </vt:vector>
  </TitlesOfParts>
  <Company>University of Southampton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 Conference 2026 template</dc:title>
  <dc:creator>Martin.Hoare@history.org.uk</dc:creator>
  <cp:revision>5</cp:revision>
  <cp:lastPrinted>1601-01-01T00:00:00Z</cp:lastPrinted>
  <dcterms:created xsi:type="dcterms:W3CDTF">2002-10-28T13:38:36Z</dcterms:created>
  <dcterms:modified xsi:type="dcterms:W3CDTF">2026-05-13T15:50:57Z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0x0101005E36DCC95EC1CC4A8F521BA346BC41D3</vt:lpwstr>
  </property>
  <property fmtid="{D5CDD505-2E9C-101B-9397-08002B2CF9AE}" pid="3" name="MediaServiceImageTags">
    <vt:lpwstr/>
  </property>
  <property fmtid="{D5CDD505-2E9C-101B-9397-08002B2CF9AE}" pid="4" name="Order">
    <vt:r8>6411600</vt:r8>
  </property>
  <property fmtid="{D5CDD505-2E9C-101B-9397-08002B2CF9AE}" pid="5" name="TriggerFlowInfo">
    <vt:lpwstr/>
  </property>
  <property fmtid="{D5CDD505-2E9C-101B-9397-08002B2CF9AE}" pid="6" name="ComplianceAssetId">
    <vt:lpwstr/>
  </property>
  <property fmtid="{D5CDD505-2E9C-101B-9397-08002B2CF9AE}" pid="7" name="_ExtendedDescription">
    <vt:lpwstr/>
  </property>
</Properties>
</file>