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67" r:id="rId6"/>
    <p:sldId id="259" r:id="rId7"/>
    <p:sldId id="304" r:id="rId8"/>
    <p:sldId id="257" r:id="rId9"/>
    <p:sldId id="258" r:id="rId10"/>
    <p:sldId id="281" r:id="rId11"/>
    <p:sldId id="305" r:id="rId12"/>
    <p:sldId id="284" r:id="rId13"/>
    <p:sldId id="306" r:id="rId14"/>
    <p:sldId id="285" r:id="rId15"/>
    <p:sldId id="263" r:id="rId16"/>
    <p:sldId id="300" r:id="rId17"/>
    <p:sldId id="270" r:id="rId18"/>
    <p:sldId id="298" r:id="rId19"/>
    <p:sldId id="299" r:id="rId20"/>
    <p:sldId id="307" r:id="rId21"/>
    <p:sldId id="308" r:id="rId22"/>
    <p:sldId id="309" r:id="rId23"/>
    <p:sldId id="310" r:id="rId24"/>
    <p:sldId id="303" r:id="rId25"/>
    <p:sldId id="315" r:id="rId26"/>
    <p:sldId id="301" r:id="rId27"/>
    <p:sldId id="312" r:id="rId28"/>
    <p:sldId id="314" r:id="rId29"/>
    <p:sldId id="313" r:id="rId3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E0C"/>
    <a:srgbClr val="008F24"/>
    <a:srgbClr val="016937"/>
    <a:srgbClr val="FFDB0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7603" autoAdjust="0"/>
  </p:normalViewPr>
  <p:slideViewPr>
    <p:cSldViewPr snapToGrid="0">
      <p:cViewPr varScale="1">
        <p:scale>
          <a:sx n="97" d="100"/>
          <a:sy n="97" d="100"/>
        </p:scale>
        <p:origin x="696" y="192"/>
      </p:cViewPr>
      <p:guideLst/>
    </p:cSldViewPr>
  </p:slideViewPr>
  <p:outlineViewPr>
    <p:cViewPr>
      <p:scale>
        <a:sx n="33" d="100"/>
        <a:sy n="33" d="100"/>
      </p:scale>
      <p:origin x="0" y="-5670"/>
    </p:cViewPr>
  </p:outlineViewPr>
  <p:notesTextViewPr>
    <p:cViewPr>
      <p:scale>
        <a:sx n="66" d="100"/>
        <a:sy n="66" d="100"/>
      </p:scale>
      <p:origin x="0" y="0"/>
    </p:cViewPr>
  </p:notesTextViewPr>
  <p:notesViewPr>
    <p:cSldViewPr snapToGrid="0">
      <p:cViewPr varScale="1">
        <p:scale>
          <a:sx n="62" d="100"/>
          <a:sy n="62" d="100"/>
        </p:scale>
        <p:origin x="151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4796" tIns="47398" rIns="94796" bIns="47398" rtlCol="0"/>
          <a:lstStyle>
            <a:lvl1pPr algn="r">
              <a:defRPr sz="1200"/>
            </a:lvl1pPr>
          </a:lstStyle>
          <a:p>
            <a:fld id="{103F9478-54BB-495C-8AFA-EC3E3B8B641B}" type="datetimeFigureOut">
              <a:rPr lang="en-GB" smtClean="0"/>
              <a:t>15/06/2026</a:t>
            </a:fld>
            <a:endParaRPr lang="en-GB"/>
          </a:p>
        </p:txBody>
      </p:sp>
      <p:sp>
        <p:nvSpPr>
          <p:cNvPr id="4" name="Slide Image Placeholder 3"/>
          <p:cNvSpPr>
            <a:spLocks noGrp="1" noRot="1" noChangeAspect="1"/>
          </p:cNvSpPr>
          <p:nvPr>
            <p:ph type="sldImg" idx="2"/>
          </p:nvPr>
        </p:nvSpPr>
        <p:spPr>
          <a:xfrm>
            <a:off x="710407" y="651222"/>
            <a:ext cx="2841464" cy="1598094"/>
          </a:xfrm>
          <a:prstGeom prst="rect">
            <a:avLst/>
          </a:prstGeom>
          <a:noFill/>
          <a:ln w="12700">
            <a:solidFill>
              <a:prstClr val="black"/>
            </a:solidFill>
          </a:ln>
        </p:spPr>
        <p:txBody>
          <a:bodyPr vert="horz" lIns="94796" tIns="47398" rIns="94796" bIns="47398" rtlCol="0" anchor="ctr"/>
          <a:lstStyle/>
          <a:p>
            <a:endParaRPr lang="en-GB"/>
          </a:p>
        </p:txBody>
      </p:sp>
      <p:sp>
        <p:nvSpPr>
          <p:cNvPr id="5" name="Notes Placeholder 4"/>
          <p:cNvSpPr>
            <a:spLocks noGrp="1"/>
          </p:cNvSpPr>
          <p:nvPr>
            <p:ph type="body" sz="quarter" idx="3"/>
          </p:nvPr>
        </p:nvSpPr>
        <p:spPr>
          <a:xfrm>
            <a:off x="710407" y="2387031"/>
            <a:ext cx="5683250" cy="6568256"/>
          </a:xfrm>
          <a:prstGeom prst="rect">
            <a:avLst/>
          </a:prstGeom>
        </p:spPr>
        <p:txBody>
          <a:bodyPr vert="horz" lIns="94796" tIns="47398" rIns="94796" bIns="473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lang="en-GB"/>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A4E430F9-156F-4D62-8787-06E52B5214E1}" type="slidenum">
              <a:rPr lang="en-GB" smtClean="0"/>
              <a:t>‹#›</a:t>
            </a:fld>
            <a:endParaRPr lang="en-GB"/>
          </a:p>
        </p:txBody>
      </p:sp>
    </p:spTree>
    <p:extLst>
      <p:ext uri="{BB962C8B-B14F-4D97-AF65-F5344CB8AC3E}">
        <p14:creationId xmlns:p14="http://schemas.microsoft.com/office/powerpoint/2010/main" val="43257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E430F9-156F-4D62-8787-06E52B5214E1}" type="slidenum">
              <a:rPr lang="en-GB" smtClean="0"/>
              <a:t>1</a:t>
            </a:fld>
            <a:endParaRPr lang="en-GB" dirty="0"/>
          </a:p>
        </p:txBody>
      </p:sp>
    </p:spTree>
    <p:extLst>
      <p:ext uri="{BB962C8B-B14F-4D97-AF65-F5344CB8AC3E}">
        <p14:creationId xmlns:p14="http://schemas.microsoft.com/office/powerpoint/2010/main" val="4183537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As you can see from the quote …  this restricts the dimensions of political citizenship that are covered and limits young people's political socialisation.</a:t>
            </a:r>
          </a:p>
        </p:txBody>
      </p:sp>
      <p:sp>
        <p:nvSpPr>
          <p:cNvPr id="4" name="Slide Number Placeholder 3"/>
          <p:cNvSpPr>
            <a:spLocks noGrp="1"/>
          </p:cNvSpPr>
          <p:nvPr>
            <p:ph type="sldNum" sz="quarter" idx="5"/>
          </p:nvPr>
        </p:nvSpPr>
        <p:spPr/>
        <p:txBody>
          <a:bodyPr/>
          <a:lstStyle/>
          <a:p>
            <a:fld id="{A4E430F9-156F-4D62-8787-06E52B5214E1}" type="slidenum">
              <a:rPr lang="en-GB" smtClean="0"/>
              <a:t>10</a:t>
            </a:fld>
            <a:endParaRPr lang="en-GB"/>
          </a:p>
        </p:txBody>
      </p:sp>
    </p:spTree>
    <p:extLst>
      <p:ext uri="{BB962C8B-B14F-4D97-AF65-F5344CB8AC3E}">
        <p14:creationId xmlns:p14="http://schemas.microsoft.com/office/powerpoint/2010/main" val="80106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DengXian" panose="02010600030101010101" pitchFamily="2" charset="-122"/>
                <a:cs typeface="Avenir Black"/>
              </a:rPr>
              <a:t>These barriers were grouped into two themes, one, which reflects the motivational themes identified by Gal &amp; Weiss- Gal (2015) and consider practitioners’ knowledge and values. The second theme draws together the facilitation theme that Gal &amp; Weiss-Gal (2015) identified but extends this beyond individual organisations to reflect concerns about an implementation gap, indicating that some barriers originate in weaknesses in policy and resources (Pickard, 2019; Weinberg &amp; Flinders, 2019). </a:t>
            </a:r>
            <a:endParaRPr lang="en-GB" sz="1600" dirty="0"/>
          </a:p>
        </p:txBody>
      </p:sp>
      <p:sp>
        <p:nvSpPr>
          <p:cNvPr id="4" name="Slide Number Placeholder 3"/>
          <p:cNvSpPr>
            <a:spLocks noGrp="1"/>
          </p:cNvSpPr>
          <p:nvPr>
            <p:ph type="sldNum" sz="quarter" idx="5"/>
          </p:nvPr>
        </p:nvSpPr>
        <p:spPr/>
        <p:txBody>
          <a:bodyPr/>
          <a:lstStyle/>
          <a:p>
            <a:fld id="{A4E430F9-156F-4D62-8787-06E52B5214E1}" type="slidenum">
              <a:rPr lang="en-GB" smtClean="0"/>
              <a:t>11</a:t>
            </a:fld>
            <a:endParaRPr lang="en-GB"/>
          </a:p>
        </p:txBody>
      </p:sp>
    </p:spTree>
    <p:extLst>
      <p:ext uri="{BB962C8B-B14F-4D97-AF65-F5344CB8AC3E}">
        <p14:creationId xmlns:p14="http://schemas.microsoft.com/office/powerpoint/2010/main" val="410031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political scepticism of both young people and youth worker’s influenced reluctance to introduce political conversations.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Young people’s scepticism about formal politics and politicians was apparent across all projects- reflecting issues with the supply of political goods, but some young people expressed a desire to be able to have political conversations, suggesting that although they may be sceptical, they were not disinterested.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Youth workers’ scepticism meant that they found it hard to express faith in the current political system and to have discussions that questioned young people’s sceptical views.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4E430F9-156F-4D62-8787-06E52B5214E1}" type="slidenum">
              <a:rPr lang="en-GB" smtClean="0"/>
              <a:t>12</a:t>
            </a:fld>
            <a:endParaRPr lang="en-GB"/>
          </a:p>
        </p:txBody>
      </p:sp>
    </p:spTree>
    <p:extLst>
      <p:ext uri="{BB962C8B-B14F-4D97-AF65-F5344CB8AC3E}">
        <p14:creationId xmlns:p14="http://schemas.microsoft.com/office/powerpoint/2010/main" val="298518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sz="1800">
              <a:solidFill>
                <a:srgbClr val="000000"/>
              </a:solidFill>
              <a:effectLst/>
              <a:latin typeface="Calibri" panose="020F0502020204030204" pitchFamily="34" charset="0"/>
              <a:ea typeface="DengXian" panose="02010600030101010101" pitchFamily="2" charset="-122"/>
              <a:cs typeface="Avenir Black"/>
            </a:endParaRPr>
          </a:p>
          <a:p>
            <a:r>
              <a:rPr lang="en-GB"/>
              <a:t>The research suggested that there was potentially a self-perpetuating cycle- </a:t>
            </a:r>
          </a:p>
          <a:p>
            <a:pPr marL="0" indent="0">
              <a:buNone/>
            </a:pPr>
            <a:r>
              <a:rPr lang="en-GB" sz="1200"/>
              <a:t>Politics is not included in planned youth work activities because youth workers feel young people are not interested. </a:t>
            </a:r>
          </a:p>
          <a:p>
            <a:pPr marL="0" indent="0">
              <a:buNone/>
            </a:pPr>
            <a:r>
              <a:rPr lang="en-GB" sz="1200"/>
              <a:t>Young people’s lack of knowledge reduces interest, so they are less likely to introduce these topics in informal conversations. </a:t>
            </a:r>
          </a:p>
          <a:p>
            <a:pPr marL="0" indent="0">
              <a:buNone/>
            </a:pPr>
            <a:r>
              <a:rPr lang="en-GB" sz="1200"/>
              <a:t>Young people remain less informed about politics, as opportunities to introduce and develop this knowledge are missed.</a:t>
            </a:r>
          </a:p>
          <a:p>
            <a:endParaRPr lang="en-GB"/>
          </a:p>
        </p:txBody>
      </p:sp>
      <p:sp>
        <p:nvSpPr>
          <p:cNvPr id="4" name="Slide Number Placeholder 3"/>
          <p:cNvSpPr>
            <a:spLocks noGrp="1"/>
          </p:cNvSpPr>
          <p:nvPr>
            <p:ph type="sldNum" sz="quarter" idx="5"/>
          </p:nvPr>
        </p:nvSpPr>
        <p:spPr/>
        <p:txBody>
          <a:bodyPr/>
          <a:lstStyle/>
          <a:p>
            <a:fld id="{A4E430F9-156F-4D62-8787-06E52B5214E1}" type="slidenum">
              <a:rPr lang="en-GB" smtClean="0"/>
              <a:t>13</a:t>
            </a:fld>
            <a:endParaRPr lang="en-GB"/>
          </a:p>
        </p:txBody>
      </p:sp>
    </p:spTree>
    <p:extLst>
      <p:ext uri="{BB962C8B-B14F-4D97-AF65-F5344CB8AC3E}">
        <p14:creationId xmlns:p14="http://schemas.microsoft.com/office/powerpoint/2010/main" val="3543708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a:t>Youth workers also felt that they lacked knowledge about politics and citizenship, which meant there were reluctant to introduce these topics this </a:t>
            </a:r>
            <a:r>
              <a:rPr lang="en-GB" sz="1200"/>
              <a:t>mirrors limited training and resources that restrict schoolteachers' capacity to effectively deliver the citizenship curriculum.</a:t>
            </a:r>
          </a:p>
          <a:p>
            <a:endParaRPr lang="en-GB" b="0"/>
          </a:p>
        </p:txBody>
      </p:sp>
      <p:sp>
        <p:nvSpPr>
          <p:cNvPr id="4" name="Slide Number Placeholder 3"/>
          <p:cNvSpPr>
            <a:spLocks noGrp="1"/>
          </p:cNvSpPr>
          <p:nvPr>
            <p:ph type="sldNum" sz="quarter" idx="5"/>
          </p:nvPr>
        </p:nvSpPr>
        <p:spPr/>
        <p:txBody>
          <a:bodyPr/>
          <a:lstStyle/>
          <a:p>
            <a:fld id="{A4E430F9-156F-4D62-8787-06E52B5214E1}" type="slidenum">
              <a:rPr lang="en-GB" smtClean="0"/>
              <a:t>14</a:t>
            </a:fld>
            <a:endParaRPr lang="en-GB"/>
          </a:p>
        </p:txBody>
      </p:sp>
    </p:spTree>
    <p:extLst>
      <p:ext uri="{BB962C8B-B14F-4D97-AF65-F5344CB8AC3E}">
        <p14:creationId xmlns:p14="http://schemas.microsoft.com/office/powerpoint/2010/main" val="1392942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Participants highlighted the potential for political conversation to be divisive. Conversations around political issues, where people may hold firm, differing views, needed to be approached.  Youth workers are trained to handle sensitive conversations around issues like racism or sexism, but do not receive support around political issues.</a:t>
            </a:r>
          </a:p>
          <a:p>
            <a:r>
              <a:rPr lang="en-GB" sz="1200" kern="1200" dirty="0">
                <a:solidFill>
                  <a:schemeClr val="tx1"/>
                </a:solidFill>
                <a:effectLst/>
                <a:latin typeface="+mn-lt"/>
                <a:ea typeface="+mn-ea"/>
                <a:cs typeface="+mn-cs"/>
              </a:rPr>
              <a:t>Youth workers appeared to be unclear about requirements around impartiality, which increased reluctance to address </a:t>
            </a:r>
            <a:r>
              <a:rPr lang="en-GB" sz="1200" dirty="0"/>
              <a:t>more contentious ‘political’ topics.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4E430F9-156F-4D62-8787-06E52B5214E1}" type="slidenum">
              <a:rPr lang="en-GB" smtClean="0"/>
              <a:t>15</a:t>
            </a:fld>
            <a:endParaRPr lang="en-GB"/>
          </a:p>
        </p:txBody>
      </p:sp>
    </p:spTree>
    <p:extLst>
      <p:ext uri="{BB962C8B-B14F-4D97-AF65-F5344CB8AC3E}">
        <p14:creationId xmlns:p14="http://schemas.microsoft.com/office/powerpoint/2010/main" val="143757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dirty="0"/>
          </a:p>
          <a:p>
            <a:endParaRPr lang="en-GB" sz="1800" dirty="0">
              <a:solidFill>
                <a:srgbClr val="000000"/>
              </a:solidFill>
              <a:effectLst/>
              <a:latin typeface="Calibri" panose="020F0502020204030204" pitchFamily="34" charset="0"/>
              <a:ea typeface="DengXian" panose="02010600030101010101" pitchFamily="2" charset="-122"/>
              <a:cs typeface="Avenir Black"/>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18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r>
              <a:rPr lang="en-GB" sz="2100"/>
              <a:t>One of the key barriers that restricted youth worker’s ability to address political issue was a lack of clarity about their remit to do this.</a:t>
            </a:r>
          </a:p>
          <a:p>
            <a:endParaRPr lang="en-GB" sz="2100"/>
          </a:p>
          <a:p>
            <a:r>
              <a:rPr lang="en-GB" sz="2100"/>
              <a:t>As the top quote indicates.</a:t>
            </a:r>
          </a:p>
          <a:p>
            <a:endParaRPr lang="en-GB" sz="2100"/>
          </a:p>
          <a:p>
            <a:pPr defTabSz="947958">
              <a:defRPr/>
            </a:pPr>
            <a:r>
              <a:rPr lang="en-GB" sz="2100"/>
              <a:t>However it was also clear that both young people and youth workers felt that discussing these areas would be beneficial and could help better equip young people for political citizenship. They were also clear that restricting conversations about political issues impeded youth work’s capacity to support political socialisation, as you can see from the bottom two quotes.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297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193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66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endParaRPr lang="en-GB" sz="2100" dirty="0"/>
          </a:p>
          <a:p>
            <a:pPr defTabSz="947958">
              <a:defRPr/>
            </a:pPr>
            <a:r>
              <a:rPr lang="en-GB" sz="1200" dirty="0"/>
              <a:t>We know that youth work could play a significant role in young people’s political socialisation.</a:t>
            </a:r>
          </a:p>
          <a:p>
            <a:pPr defTabSz="947958">
              <a:defRPr/>
            </a:pPr>
            <a:endParaRPr lang="en-GB" sz="1200" dirty="0"/>
          </a:p>
          <a:p>
            <a:pPr defTabSz="947958">
              <a:defRPr/>
            </a:pPr>
            <a:r>
              <a:rPr lang="en-GB" sz="1200" dirty="0"/>
              <a:t>4.4 million young people regularly engage in youthwork, many come from deprived background as and areas. Research shows that young people from disadvantaged backgrounds are less likely to vote, and are more likely to disengage from formal citizenship education in school.</a:t>
            </a:r>
          </a:p>
          <a:p>
            <a:pPr defTabSz="947958">
              <a:defRPr/>
            </a:pPr>
            <a:endParaRPr lang="en-GB" sz="1200" dirty="0"/>
          </a:p>
          <a:p>
            <a:pPr defTabSz="947958">
              <a:defRPr/>
            </a:pPr>
            <a:r>
              <a:rPr lang="en-GB" sz="1200" dirty="0"/>
              <a:t>Findings from the United States indicates the role that informal conversations that take part in youth work settings play in young people's political socialisation.</a:t>
            </a:r>
          </a:p>
          <a:p>
            <a:pPr defTabSz="947958">
              <a:defRPr/>
            </a:pPr>
            <a:endParaRPr lang="en-GB" sz="1200" dirty="0"/>
          </a:p>
          <a:p>
            <a:pPr defTabSz="947958">
              <a:defRPr/>
            </a:pPr>
            <a:r>
              <a:rPr lang="en-GB" sz="1200" dirty="0"/>
              <a:t>The Votes at 16 campaign has roots in good youth work, and youth shaped the lowering of the voting age in Scotland and Wales.</a:t>
            </a:r>
          </a:p>
          <a:p>
            <a:pPr defTabSz="947958">
              <a:defRPr/>
            </a:pPr>
            <a:endParaRPr lang="en-GB" sz="1200" dirty="0"/>
          </a:p>
          <a:p>
            <a:pPr defTabSz="947958">
              <a:defRPr/>
            </a:pPr>
            <a:r>
              <a:rPr lang="en-GB" sz="1200" dirty="0"/>
              <a:t>However, policy debates about political socialisation and citizenship</a:t>
            </a:r>
            <a:r>
              <a:rPr lang="en-GB" sz="1200" b="0" dirty="0"/>
              <a:t> education predominantly focus on the role of formal citizenship education in schools. Findings from this research demonstrates that </a:t>
            </a:r>
            <a:r>
              <a:rPr lang="en-US" sz="1200" b="0" dirty="0">
                <a:solidFill>
                  <a:schemeClr val="accent6">
                    <a:lumMod val="50000"/>
                  </a:schemeClr>
                </a:solidFill>
              </a:rPr>
              <a:t>the effective implementation of Votes at 16 in the UK must </a:t>
            </a:r>
            <a:r>
              <a:rPr lang="en-GB" sz="1200" b="0" dirty="0">
                <a:solidFill>
                  <a:schemeClr val="accent6">
                    <a:lumMod val="50000"/>
                  </a:schemeClr>
                </a:solidFill>
              </a:rPr>
              <a:t>recognise</a:t>
            </a:r>
            <a:r>
              <a:rPr lang="en-US" sz="1200" b="0" dirty="0">
                <a:solidFill>
                  <a:schemeClr val="accent6">
                    <a:lumMod val="50000"/>
                  </a:schemeClr>
                </a:solidFill>
              </a:rPr>
              <a:t> youth work’s role in universal democratic education.</a:t>
            </a:r>
            <a:endParaRPr lang="en-GB" sz="1200" b="0" dirty="0"/>
          </a:p>
        </p:txBody>
      </p:sp>
      <p:sp>
        <p:nvSpPr>
          <p:cNvPr id="4" name="Slide Number Placeholder 3"/>
          <p:cNvSpPr>
            <a:spLocks noGrp="1"/>
          </p:cNvSpPr>
          <p:nvPr>
            <p:ph type="sldNum" sz="quarter" idx="5"/>
          </p:nvPr>
        </p:nvSpPr>
        <p:spPr/>
        <p:txBody>
          <a:bodyPr/>
          <a:lstStyle/>
          <a:p>
            <a:fld id="{A4E430F9-156F-4D62-8787-06E52B5214E1}" type="slidenum">
              <a:rPr lang="en-GB" smtClean="0"/>
              <a:t>2</a:t>
            </a:fld>
            <a:endParaRPr lang="en-GB" dirty="0"/>
          </a:p>
        </p:txBody>
      </p:sp>
    </p:spTree>
    <p:extLst>
      <p:ext uri="{BB962C8B-B14F-4D97-AF65-F5344CB8AC3E}">
        <p14:creationId xmlns:p14="http://schemas.microsoft.com/office/powerpoint/2010/main" val="2746501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465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So, based on the findings from this research there are a number of recommendations that could maximise youth work’s potential to support young people’s political socialisation.</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Past citizenship education policy has tended to focusses solely on formal education, my research clearly demonstrates the role the informal opportunities, like those presented through youth work play in supporting young people’s political socialisation. The first recommendation is that national policy needs to recognise that vital role the youth work plays, particularly at reaching and engaging young people from marginalised and disadvantaged back grounds who are less like to engage in formal citizenship and education and are less likely to vote. Knowledge about democratic systems and structures needs to be accompanied by opportunities for young people to take part and feel like citizens if newly enfranchised young voters are going to feel sufficiently politically socialised to vote for the first time. Youth work is ideally placed to provide these opportunities.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second recommendation addresses the need for clarity about youth worker’s remit to address political issues, as there is currently a policy void. My research found that youth workers were unsure about the place of political education in practice, reviewing youth work policy demonstrated that while citizenship was mentioned more frequently, the role of political discussions was not directly addressed.  Therefore, there</a:t>
            </a:r>
            <a:r>
              <a:rPr lang="en-GB" sz="1200" dirty="0">
                <a:effectLst/>
                <a:latin typeface="Calibri" panose="020F0502020204030204" pitchFamily="34" charset="0"/>
                <a:ea typeface="Calibri" panose="020F0502020204030204" pitchFamily="34" charset="0"/>
                <a:cs typeface="Times New Roman" panose="02020603050405020304" pitchFamily="18" charset="0"/>
              </a:rPr>
              <a:t> is a need for clear national guidance that outlines youth work’s remit around political education.</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In addition to this youth work organisations need to develop their own policies that clearly outline why, if, when and how youth workers should address political issues.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third recommendation is that education, training and resources are needed to help develop youth workers knowledge, skills and confidence around political socialization.</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fourth recommendation is that democratic education needs to address protest. My research showed that young people draw on a broad range of dimensions to inform their understanding of political citizenship, and that currently youth workers, and other educators appear to be very cautious about exploring some of these dimensions particularly around protest. Limiting discussion about protest does not reduce young people's engagement with it, but does reduce opportunities for young people to </a:t>
            </a:r>
            <a:r>
              <a:rPr lang="en-US" sz="1200" dirty="0">
                <a:effectLst/>
                <a:latin typeface="Calibri" panose="020F0502020204030204" pitchFamily="34" charset="0"/>
                <a:ea typeface="Calibri" panose="020F0502020204030204" pitchFamily="34" charset="0"/>
                <a:cs typeface="Times New Roman" panose="02020603050405020304" pitchFamily="18" charset="0"/>
              </a:rPr>
              <a:t>critically evaluate their involvement.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50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94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E430F9-156F-4D62-8787-06E52B5214E1}" type="slidenum">
              <a:rPr lang="en-GB" smtClean="0"/>
              <a:t>23</a:t>
            </a:fld>
            <a:endParaRPr lang="en-GB"/>
          </a:p>
        </p:txBody>
      </p:sp>
    </p:spTree>
    <p:extLst>
      <p:ext uri="{BB962C8B-B14F-4D97-AF65-F5344CB8AC3E}">
        <p14:creationId xmlns:p14="http://schemas.microsoft.com/office/powerpoint/2010/main" val="414572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r>
              <a:rPr lang="en-GB" sz="1200"/>
              <a:t>The research found that </a:t>
            </a:r>
            <a:r>
              <a:rPr lang="en-US" sz="1200"/>
              <a:t>Youth work addresses political citizenship.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114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276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430F9-156F-4D62-8787-06E52B5214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739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r>
              <a:rPr lang="en-GB" sz="1200"/>
              <a:t>Firstly, I want to say a little bit about the concepts that frame the research, as mast do not have clear agreed definitions. </a:t>
            </a:r>
          </a:p>
          <a:p>
            <a:pPr defTabSz="947958">
              <a:defRPr/>
            </a:pPr>
            <a:r>
              <a:rPr lang="en-GB" sz="1200"/>
              <a:t>What constitutes youth work is debated, for the purpose of this research a broad pragmatic desorption of youth work practice, taken from the NOS was used. </a:t>
            </a:r>
          </a:p>
          <a:p>
            <a:pPr defTabSz="947958">
              <a:defRPr/>
            </a:pPr>
            <a:endParaRPr lang="en-GB" sz="1200"/>
          </a:p>
          <a:p>
            <a:pPr defTabSz="947958">
              <a:defRPr/>
            </a:pPr>
            <a:r>
              <a:rPr lang="en-GB" sz="1200"/>
              <a:t>In terms of politics, political participation and citizenship, work that has explore young peoples’ understandings of these terms and idea was privileged. Consequently, broader definitions of politics, political participation and citizenship were used. Politics considers </a:t>
            </a:r>
            <a:r>
              <a:rPr lang="en-GB" sz="1200">
                <a:solidFill>
                  <a:schemeClr val="bg1"/>
                </a:solidFill>
                <a:effectLst/>
                <a:ea typeface="DengXian" panose="02010600030101010101" pitchFamily="2" charset="-122"/>
              </a:rPr>
              <a:t>a</a:t>
            </a:r>
            <a:r>
              <a:rPr lang="en-GB" sz="1200">
                <a:solidFill>
                  <a:schemeClr val="bg1"/>
                </a:solidFill>
                <a:effectLst/>
                <a:ea typeface="DengXian" panose="02010600030101010101" pitchFamily="2" charset="-122"/>
                <a:cs typeface="Avenir Black"/>
              </a:rPr>
              <a:t>ccess to and use of power to advance collective interests across all aspects of society. Political participation includes actions drawn from a wide range of formal and informal activities in public or private spheres that seek to advance the interests of individuals or groups in society. Ideas about lived citizenship a which are drawn on which encompasses a range of different dimensions including membership of a state, engagement with rights and responsibilities, normative behaviours that determine competent membership of a society and intersubjective and affective dimensions. </a:t>
            </a:r>
          </a:p>
          <a:p>
            <a:pPr defTabSz="947958">
              <a:defRPr/>
            </a:pPr>
            <a:endParaRPr lang="en-US"/>
          </a:p>
          <a:p>
            <a:pPr defTabSz="947958">
              <a:defRPr/>
            </a:pPr>
            <a:r>
              <a:rPr lang="en-US"/>
              <a:t>Finally, the political socialisation (rather than political education) s considered. Polrical education can focus on top-down approaches, which do not fully recognize the agency of young people. Political socialisation considers </a:t>
            </a:r>
            <a:r>
              <a:rPr lang="en-GB" sz="1200">
                <a:solidFill>
                  <a:schemeClr val="bg1"/>
                </a:solidFill>
                <a:effectLst/>
                <a:ea typeface="DengXian" panose="02010600030101010101" pitchFamily="2" charset="-122"/>
                <a:cs typeface="Avenir Black"/>
              </a:rPr>
              <a:t>interaction between exposure to a range of ideas and experiences and the exertion of individual agency which enables individuals to develop political values and make decisions about participating in political activity.</a:t>
            </a:r>
            <a:endParaRPr lang="en-US"/>
          </a:p>
        </p:txBody>
      </p:sp>
      <p:sp>
        <p:nvSpPr>
          <p:cNvPr id="4" name="Slide Number Placeholder 3"/>
          <p:cNvSpPr>
            <a:spLocks noGrp="1"/>
          </p:cNvSpPr>
          <p:nvPr>
            <p:ph type="sldNum" sz="quarter" idx="5"/>
          </p:nvPr>
        </p:nvSpPr>
        <p:spPr/>
        <p:txBody>
          <a:bodyPr/>
          <a:lstStyle/>
          <a:p>
            <a:fld id="{A4E430F9-156F-4D62-8787-06E52B5214E1}" type="slidenum">
              <a:rPr lang="en-GB" smtClean="0"/>
              <a:t>3</a:t>
            </a:fld>
            <a:endParaRPr lang="en-GB"/>
          </a:p>
        </p:txBody>
      </p:sp>
    </p:spTree>
    <p:extLst>
      <p:ext uri="{BB962C8B-B14F-4D97-AF65-F5344CB8AC3E}">
        <p14:creationId xmlns:p14="http://schemas.microsoft.com/office/powerpoint/2010/main" val="372878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endParaRPr lang="en-US" dirty="0"/>
          </a:p>
        </p:txBody>
      </p:sp>
      <p:sp>
        <p:nvSpPr>
          <p:cNvPr id="4" name="Slide Number Placeholder 3"/>
          <p:cNvSpPr>
            <a:spLocks noGrp="1"/>
          </p:cNvSpPr>
          <p:nvPr>
            <p:ph type="sldNum" sz="quarter" idx="5"/>
          </p:nvPr>
        </p:nvSpPr>
        <p:spPr/>
        <p:txBody>
          <a:bodyPr/>
          <a:lstStyle/>
          <a:p>
            <a:fld id="{A4E430F9-156F-4D62-8787-06E52B5214E1}" type="slidenum">
              <a:rPr lang="en-GB" smtClean="0"/>
              <a:t>4</a:t>
            </a:fld>
            <a:endParaRPr lang="en-GB"/>
          </a:p>
        </p:txBody>
      </p:sp>
    </p:spTree>
    <p:extLst>
      <p:ext uri="{BB962C8B-B14F-4D97-AF65-F5344CB8AC3E}">
        <p14:creationId xmlns:p14="http://schemas.microsoft.com/office/powerpoint/2010/main" val="273161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r>
              <a:rPr lang="en-GB" sz="1200" dirty="0"/>
              <a:t>My research addresses the gap in knowledge about the </a:t>
            </a:r>
            <a:r>
              <a:rPr lang="en-US" dirty="0"/>
              <a:t>barriers and enablers supporting youth work to equip young people for political </a:t>
            </a:r>
            <a:r>
              <a:rPr lang="en-US" dirty="0" err="1"/>
              <a:t>socialisation</a:t>
            </a:r>
            <a:r>
              <a:rPr lang="en-US" dirty="0"/>
              <a:t> in England</a:t>
            </a:r>
            <a:r>
              <a:rPr lang="en-US" sz="1200" dirty="0"/>
              <a:t>.</a:t>
            </a:r>
          </a:p>
          <a:p>
            <a:pPr defTabSz="947958">
              <a:defRPr/>
            </a:pPr>
            <a:endParaRPr lang="en-GB" sz="1200" dirty="0"/>
          </a:p>
          <a:p>
            <a:pPr defTabSz="947958">
              <a:defRPr/>
            </a:pPr>
            <a:r>
              <a:rPr lang="en-GB" sz="1200" dirty="0"/>
              <a:t>It draws on data from focus groups with young people and youth workers, and participant observation of youth work sessions. You can see more detail about the projects and timings on the slide. </a:t>
            </a:r>
          </a:p>
          <a:p>
            <a:endParaRPr lang="en-GB" sz="1500" dirty="0"/>
          </a:p>
        </p:txBody>
      </p:sp>
      <p:sp>
        <p:nvSpPr>
          <p:cNvPr id="4" name="Slide Number Placeholder 3"/>
          <p:cNvSpPr>
            <a:spLocks noGrp="1"/>
          </p:cNvSpPr>
          <p:nvPr>
            <p:ph type="sldNum" sz="quarter" idx="5"/>
          </p:nvPr>
        </p:nvSpPr>
        <p:spPr/>
        <p:txBody>
          <a:bodyPr/>
          <a:lstStyle/>
          <a:p>
            <a:fld id="{A4E430F9-156F-4D62-8787-06E52B5214E1}" type="slidenum">
              <a:rPr lang="en-GB" smtClean="0"/>
              <a:t>5</a:t>
            </a:fld>
            <a:endParaRPr lang="en-GB"/>
          </a:p>
        </p:txBody>
      </p:sp>
    </p:spTree>
    <p:extLst>
      <p:ext uri="{BB962C8B-B14F-4D97-AF65-F5344CB8AC3E}">
        <p14:creationId xmlns:p14="http://schemas.microsoft.com/office/powerpoint/2010/main" val="357452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Firstly the research explored the dimensions that young people felt framed their understanding of political citizenship.</a:t>
            </a:r>
          </a:p>
          <a:p>
            <a:endParaRPr lang="en-GB" sz="1200"/>
          </a:p>
          <a:p>
            <a:r>
              <a:rPr lang="en-GB" sz="1200"/>
              <a:t>Six dimensions were identified, all of which were important to young people.</a:t>
            </a:r>
          </a:p>
          <a:p>
            <a:endParaRPr lang="en-GB" sz="1200"/>
          </a:p>
          <a:p>
            <a:r>
              <a:rPr lang="en-US" sz="1200" b="1">
                <a:solidFill>
                  <a:schemeClr val="bg1"/>
                </a:solidFill>
              </a:rPr>
              <a:t>Formal politics</a:t>
            </a:r>
            <a:r>
              <a:rPr lang="en-US" sz="1200">
                <a:solidFill>
                  <a:schemeClr val="bg1"/>
                </a:solidFill>
              </a:rPr>
              <a:t>, which included political institutions and systems, political parties and politicians as well as political values.</a:t>
            </a:r>
          </a:p>
          <a:p>
            <a:r>
              <a:rPr lang="en-US" sz="1200" b="1">
                <a:solidFill>
                  <a:schemeClr val="bg1"/>
                </a:solidFill>
              </a:rPr>
              <a:t>Getting involved</a:t>
            </a:r>
            <a:r>
              <a:rPr lang="en-US" sz="1200">
                <a:solidFill>
                  <a:schemeClr val="bg1"/>
                </a:solidFill>
              </a:rPr>
              <a:t>, through formal and informal volunteering but also opportunities to engage with and participate fully in their communities.</a:t>
            </a:r>
          </a:p>
          <a:p>
            <a:r>
              <a:rPr lang="en-US" sz="1200" b="1">
                <a:solidFill>
                  <a:schemeClr val="bg1"/>
                </a:solidFill>
              </a:rPr>
              <a:t>Issues</a:t>
            </a:r>
            <a:r>
              <a:rPr lang="en-US" sz="1200">
                <a:solidFill>
                  <a:schemeClr val="bg1"/>
                </a:solidFill>
              </a:rPr>
              <a:t>: discussion of a wide range of things that young people felt were important, some of which directly impacted their lives.</a:t>
            </a:r>
          </a:p>
          <a:p>
            <a:r>
              <a:rPr lang="en-US" sz="1200">
                <a:solidFill>
                  <a:schemeClr val="bg1"/>
                </a:solidFill>
              </a:rPr>
              <a:t>This included ideas about debates related  to </a:t>
            </a:r>
            <a:r>
              <a:rPr lang="en-US" sz="1200" b="1">
                <a:solidFill>
                  <a:schemeClr val="bg1"/>
                </a:solidFill>
              </a:rPr>
              <a:t>national/legal citizenship</a:t>
            </a:r>
            <a:r>
              <a:rPr lang="en-US" sz="1200">
                <a:solidFill>
                  <a:schemeClr val="bg1"/>
                </a:solidFill>
              </a:rPr>
              <a:t>.</a:t>
            </a:r>
          </a:p>
          <a:p>
            <a:r>
              <a:rPr lang="en-US" sz="1200" b="1">
                <a:solidFill>
                  <a:schemeClr val="bg1"/>
                </a:solidFill>
              </a:rPr>
              <a:t>Protest and campaigns </a:t>
            </a:r>
            <a:r>
              <a:rPr lang="en-US" sz="1200">
                <a:solidFill>
                  <a:schemeClr val="bg1"/>
                </a:solidFill>
              </a:rPr>
              <a:t>formed a significant part of their understanding</a:t>
            </a:r>
          </a:p>
          <a:p>
            <a:r>
              <a:rPr lang="en-US" sz="1200" b="1">
                <a:solidFill>
                  <a:schemeClr val="bg1"/>
                </a:solidFill>
              </a:rPr>
              <a:t>Rights, respect and responsibility</a:t>
            </a:r>
            <a:r>
              <a:rPr lang="en-US" sz="1200">
                <a:solidFill>
                  <a:schemeClr val="bg1"/>
                </a:solidFill>
              </a:rPr>
              <a:t>, were also important, in terms of knowing about and being able to enact their rights, and having opportunities to take responsibility and to feel  respected.</a:t>
            </a:r>
          </a:p>
          <a:p>
            <a:r>
              <a:rPr lang="en-US" sz="1200">
                <a:solidFill>
                  <a:schemeClr val="bg1"/>
                </a:solidFill>
              </a:rPr>
              <a:t> </a:t>
            </a:r>
          </a:p>
          <a:p>
            <a:r>
              <a:rPr lang="en-US" sz="1200">
                <a:solidFill>
                  <a:schemeClr val="bg1"/>
                </a:solidFill>
              </a:rPr>
              <a:t>These reflect broader repertoires of political participation and lived citizenship identified in research. Developing this framework allow me to map the dimensions that youth work did and did not address in practice.</a:t>
            </a:r>
          </a:p>
          <a:p>
            <a:endParaRPr lang="en-GB" sz="1500"/>
          </a:p>
        </p:txBody>
      </p:sp>
      <p:sp>
        <p:nvSpPr>
          <p:cNvPr id="4" name="Slide Number Placeholder 3"/>
          <p:cNvSpPr>
            <a:spLocks noGrp="1"/>
          </p:cNvSpPr>
          <p:nvPr>
            <p:ph type="sldNum" sz="quarter" idx="5"/>
          </p:nvPr>
        </p:nvSpPr>
        <p:spPr/>
        <p:txBody>
          <a:bodyPr/>
          <a:lstStyle/>
          <a:p>
            <a:fld id="{A4E430F9-156F-4D62-8787-06E52B5214E1}" type="slidenum">
              <a:rPr lang="en-GB" smtClean="0"/>
              <a:t>6</a:t>
            </a:fld>
            <a:endParaRPr lang="en-GB"/>
          </a:p>
        </p:txBody>
      </p:sp>
    </p:spTree>
    <p:extLst>
      <p:ext uri="{BB962C8B-B14F-4D97-AF65-F5344CB8AC3E}">
        <p14:creationId xmlns:p14="http://schemas.microsoft.com/office/powerpoint/2010/main" val="2263667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The research found that </a:t>
            </a:r>
            <a:r>
              <a:rPr lang="en-US" sz="1200"/>
              <a:t>Youth work addresses political citizenship.</a:t>
            </a:r>
          </a:p>
        </p:txBody>
      </p:sp>
      <p:sp>
        <p:nvSpPr>
          <p:cNvPr id="4" name="Slide Number Placeholder 3"/>
          <p:cNvSpPr>
            <a:spLocks noGrp="1"/>
          </p:cNvSpPr>
          <p:nvPr>
            <p:ph type="sldNum" sz="quarter" idx="5"/>
          </p:nvPr>
        </p:nvSpPr>
        <p:spPr/>
        <p:txBody>
          <a:bodyPr/>
          <a:lstStyle/>
          <a:p>
            <a:fld id="{A4E430F9-156F-4D62-8787-06E52B5214E1}" type="slidenum">
              <a:rPr lang="en-GB" smtClean="0"/>
              <a:t>7</a:t>
            </a:fld>
            <a:endParaRPr lang="en-GB"/>
          </a:p>
        </p:txBody>
      </p:sp>
    </p:spTree>
    <p:extLst>
      <p:ext uri="{BB962C8B-B14F-4D97-AF65-F5344CB8AC3E}">
        <p14:creationId xmlns:p14="http://schemas.microsoft.com/office/powerpoint/2010/main" val="3083092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Youth work provided many opportunities to get involved and volunteer,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Youth work provided informal experiences of democratic processes- increasing young people's knowledge and confidence.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These in turn developed young peoples </a:t>
            </a:r>
            <a:r>
              <a:rPr lang="en-US" sz="1600" dirty="0"/>
              <a:t>knowledge and experiences of rights, feeling respected, and taking responsibility. Young people highlighted the importance for these experiences as they enabled them to feel like full citizens, which is vital for </a:t>
            </a:r>
            <a:r>
              <a:rPr lang="en-GB" sz="1600" dirty="0">
                <a:solidFill>
                  <a:srgbClr val="000000"/>
                </a:solidFill>
                <a:latin typeface="Aptos" panose="02110004020202020204"/>
                <a:ea typeface="Aptos" panose="02110004020202020204"/>
                <a:cs typeface="Segoe UI" panose="020B0502040204020203" pitchFamily="34" charset="0"/>
              </a:rPr>
              <a:t>newly enfranchised 16-17 year old voters.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Aptos" panose="02110004020202020204"/>
                <a:cs typeface="Segoe UI" panose="020B0502040204020203" pitchFamily="34" charset="0"/>
              </a:rPr>
              <a:t>Finally </a:t>
            </a:r>
            <a:r>
              <a:rPr lang="en-GB" sz="1600" i="1" dirty="0">
                <a:solidFill>
                  <a:srgbClr val="000000"/>
                </a:solidFill>
                <a:latin typeface="Aptos" panose="02110004020202020204"/>
                <a:cs typeface="Segoe UI" panose="020B0502040204020203" pitchFamily="34" charset="0"/>
              </a:rPr>
              <a:t>some</a:t>
            </a:r>
            <a:r>
              <a:rPr lang="en-GB" sz="1600" dirty="0">
                <a:solidFill>
                  <a:srgbClr val="000000"/>
                </a:solidFill>
                <a:latin typeface="Aptos" panose="02110004020202020204"/>
                <a:cs typeface="Segoe UI" panose="020B0502040204020203" pitchFamily="34" charset="0"/>
              </a:rPr>
              <a:t> projects were able to develop young people’s </a:t>
            </a:r>
            <a:r>
              <a:rPr lang="en-GB" sz="1600" dirty="0" err="1">
                <a:solidFill>
                  <a:srgbClr val="000000"/>
                </a:solidFill>
                <a:latin typeface="Aptos" panose="02110004020202020204"/>
                <a:cs typeface="Segoe UI" panose="020B0502040204020203" pitchFamily="34" charset="0"/>
              </a:rPr>
              <a:t>kn</a:t>
            </a:r>
            <a:r>
              <a:rPr lang="en-GB" sz="1600" noProof="0" dirty="0" err="1"/>
              <a:t>owledge</a:t>
            </a:r>
            <a:r>
              <a:rPr lang="en-US" sz="1600" dirty="0"/>
              <a:t> and experiences of formal political processes and to take part in more formal voting.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000000"/>
              </a:solidFill>
              <a:latin typeface="Aptos" panose="02110004020202020204"/>
              <a:ea typeface="Aptos" panose="02110004020202020204"/>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GB" sz="1500" dirty="0"/>
          </a:p>
          <a:p>
            <a:endParaRPr lang="en-GB" sz="1500" dirty="0"/>
          </a:p>
        </p:txBody>
      </p:sp>
      <p:sp>
        <p:nvSpPr>
          <p:cNvPr id="4" name="Slide Number Placeholder 3"/>
          <p:cNvSpPr>
            <a:spLocks noGrp="1"/>
          </p:cNvSpPr>
          <p:nvPr>
            <p:ph type="sldNum" sz="quarter" idx="5"/>
          </p:nvPr>
        </p:nvSpPr>
        <p:spPr/>
        <p:txBody>
          <a:bodyPr/>
          <a:lstStyle/>
          <a:p>
            <a:fld id="{A4E430F9-156F-4D62-8787-06E52B5214E1}" type="slidenum">
              <a:rPr lang="en-GB" smtClean="0"/>
              <a:t>8</a:t>
            </a:fld>
            <a:endParaRPr lang="en-GB"/>
          </a:p>
        </p:txBody>
      </p:sp>
    </p:spTree>
    <p:extLst>
      <p:ext uri="{BB962C8B-B14F-4D97-AF65-F5344CB8AC3E}">
        <p14:creationId xmlns:p14="http://schemas.microsoft.com/office/powerpoint/2010/main" val="389822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50875"/>
            <a:ext cx="2840038" cy="1598613"/>
          </a:xfrm>
        </p:spPr>
      </p:sp>
      <p:sp>
        <p:nvSpPr>
          <p:cNvPr id="3" name="Notes Placeholder 2"/>
          <p:cNvSpPr>
            <a:spLocks noGrp="1"/>
          </p:cNvSpPr>
          <p:nvPr>
            <p:ph type="body" idx="1"/>
          </p:nvPr>
        </p:nvSpPr>
        <p:spPr/>
        <p:txBody>
          <a:bodyPr/>
          <a:lstStyle/>
          <a:p>
            <a:pPr defTabSz="947958">
              <a:defRPr/>
            </a:pPr>
            <a:endParaRPr lang="en-GB" sz="2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Light" panose="020F0302020204030204" pitchFamily="34" charset="0"/>
                <a:ea typeface="DengXian" panose="02010600030101010101" pitchFamily="2" charset="-122"/>
                <a:cs typeface="Arial" panose="020B0604020202020204" pitchFamily="34" charset="0"/>
              </a:rPr>
              <a:t>While some youth work projects were able to engage with politicians, other struggled.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pPr defTabSz="947958">
              <a:defRPr/>
            </a:pPr>
            <a:r>
              <a:rPr lang="en-GB" sz="1200" dirty="0"/>
              <a:t>When we get down to more contentious ‘political’ topics there was a real reluctance to enter these spaces.</a:t>
            </a:r>
          </a:p>
          <a:p>
            <a:pPr defTabSz="947958">
              <a:defRPr/>
            </a:pPr>
            <a:endParaRPr lang="en-GB" sz="1200" dirty="0"/>
          </a:p>
          <a:p>
            <a:pPr defTabSz="947958">
              <a:defRPr/>
            </a:pPr>
            <a:r>
              <a:rPr lang="en-GB" sz="1200" dirty="0"/>
              <a:t>Youth workers were reluctant to discuss politicians, political parties, policies or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Youth workers might discuss how individual young people were impacted by issues, but were reluctant to discuss how political policies or positions related to these issues or young people’s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Youth workers did not feel they should discuss protest with young people, </a:t>
            </a:r>
            <a:r>
              <a:rPr lang="en-US" sz="1200" dirty="0"/>
              <a:t>despite young people seeing protest as a relevant, accessible and effective way of engaging in political citizenship</a:t>
            </a:r>
            <a:endParaRPr lang="en-GB" sz="1200" dirty="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Calibri Light" panose="020F0302020204030204" pitchFamily="34" charset="0"/>
              <a:ea typeface="DengXian" panose="02010600030101010101" pitchFamily="2" charset="-122"/>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4E430F9-156F-4D62-8787-06E52B5214E1}" type="slidenum">
              <a:rPr lang="en-GB" smtClean="0"/>
              <a:t>9</a:t>
            </a:fld>
            <a:endParaRPr lang="en-GB"/>
          </a:p>
        </p:txBody>
      </p:sp>
    </p:spTree>
    <p:extLst>
      <p:ext uri="{BB962C8B-B14F-4D97-AF65-F5344CB8AC3E}">
        <p14:creationId xmlns:p14="http://schemas.microsoft.com/office/powerpoint/2010/main" val="3386706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70D1-4CD4-A2F2-2DDE-E6F91407A5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2568E-8676-3523-EB73-3DF3D98FDC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B4939-F3D6-6D7F-0A73-A47C2020775E}"/>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5" name="Footer Placeholder 4">
            <a:extLst>
              <a:ext uri="{FF2B5EF4-FFF2-40B4-BE49-F238E27FC236}">
                <a16:creationId xmlns:a16="http://schemas.microsoft.com/office/drawing/2014/main" id="{E79EAA21-C964-A797-5B4A-86146E472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5059F-DE87-DE24-EE1D-991051C0DFB6}"/>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46812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DC63D-CD63-65BB-6613-ACB4C301BA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7FAF5-9D6C-25BB-2A16-57A8D5E1CC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0880B-699C-1D84-24E1-4F2C7AB72905}"/>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5" name="Footer Placeholder 4">
            <a:extLst>
              <a:ext uri="{FF2B5EF4-FFF2-40B4-BE49-F238E27FC236}">
                <a16:creationId xmlns:a16="http://schemas.microsoft.com/office/drawing/2014/main" id="{F3320316-5DCA-2BD3-B56C-FE77CEE09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0CC4A-24C8-E864-3503-F06ADA7FAA7D}"/>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728034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3F09F5-B299-50F1-772A-947BEC97CF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0570EA-5A5A-8939-48AB-163D66D13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A60A2-8880-008B-7B30-7D469B99218C}"/>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5" name="Footer Placeholder 4">
            <a:extLst>
              <a:ext uri="{FF2B5EF4-FFF2-40B4-BE49-F238E27FC236}">
                <a16:creationId xmlns:a16="http://schemas.microsoft.com/office/drawing/2014/main" id="{C092DF06-D943-11C1-36AE-7EF47A116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097A6-CF81-A01A-A8E0-11A46376D6E8}"/>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44325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C562-ABA2-2545-0989-0BE8AA9766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B7E6F-9625-D0FD-9B2A-C6C411565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6F5C-D920-F2AD-C8D6-CC10F639F8D4}"/>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5" name="Footer Placeholder 4">
            <a:extLst>
              <a:ext uri="{FF2B5EF4-FFF2-40B4-BE49-F238E27FC236}">
                <a16:creationId xmlns:a16="http://schemas.microsoft.com/office/drawing/2014/main" id="{B1D0A185-92F0-2524-3BD4-55E54B99B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EC1B1-9819-415C-A407-445AE6AD4D48}"/>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1766897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728C-86D3-F0F8-99F4-D488153F3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115F11-53E2-2FCD-403D-AC5DFFC481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9E0D2-0F14-1411-B008-471BCCE1F607}"/>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5" name="Footer Placeholder 4">
            <a:extLst>
              <a:ext uri="{FF2B5EF4-FFF2-40B4-BE49-F238E27FC236}">
                <a16:creationId xmlns:a16="http://schemas.microsoft.com/office/drawing/2014/main" id="{F9409722-B958-36E8-266D-F2B1D1343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03F8B-E2C6-0256-6063-87D43E09BDE2}"/>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42941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0F80-A169-DB4B-2EA6-43248F43AB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21A3D-2DD0-1874-CAD3-2F52C52C0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2A5002-6E6D-C7B1-1917-24564B0224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E4015-F571-5683-7836-648A8B1FC088}"/>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6" name="Footer Placeholder 5">
            <a:extLst>
              <a:ext uri="{FF2B5EF4-FFF2-40B4-BE49-F238E27FC236}">
                <a16:creationId xmlns:a16="http://schemas.microsoft.com/office/drawing/2014/main" id="{92DF4782-BE23-225A-C255-CD4F7232F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F0207-F9FE-1863-5BAC-5D0E0B0E9E95}"/>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412793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7B51-5891-84D4-00EE-69487E877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D5B16-1176-DA2B-CF70-018B4F83EE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55ED56-C5C1-FF00-7CC4-5B554D7F7A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7D5565-486C-FDF3-3AC2-878A675C9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AB9706-2DF5-DE3B-3327-304609FB55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7129A7-551D-E2C4-FE26-03796F5A7C20}"/>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8" name="Footer Placeholder 7">
            <a:extLst>
              <a:ext uri="{FF2B5EF4-FFF2-40B4-BE49-F238E27FC236}">
                <a16:creationId xmlns:a16="http://schemas.microsoft.com/office/drawing/2014/main" id="{8C5AD626-C1B5-A3E6-4095-0AC5E51677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1B476E-51ED-C278-2C4D-A0004B9E02AC}"/>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242002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7A97-8EE3-6005-58AE-B89DA42BBB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D1981-3560-3C90-66FE-BF11DDC34BF8}"/>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4" name="Footer Placeholder 3">
            <a:extLst>
              <a:ext uri="{FF2B5EF4-FFF2-40B4-BE49-F238E27FC236}">
                <a16:creationId xmlns:a16="http://schemas.microsoft.com/office/drawing/2014/main" id="{FB5C11AC-1618-256D-0EAE-20D1EDBB5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8D4810-BA38-BC3F-FC29-12A114F52D7B}"/>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309469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D1CBF-0408-0452-C14C-4AC082C553E9}"/>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3" name="Footer Placeholder 2">
            <a:extLst>
              <a:ext uri="{FF2B5EF4-FFF2-40B4-BE49-F238E27FC236}">
                <a16:creationId xmlns:a16="http://schemas.microsoft.com/office/drawing/2014/main" id="{D63A7E69-90B6-72C6-9679-39D471093D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BB2B87-2C12-E3F9-0C80-D983E9DE2BAA}"/>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217385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DEC70-D95D-84AA-9F0F-F3579EAF2D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33D1F8-DC07-C60B-9397-70D068065E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A92C5-A5B1-0EBE-A380-7728D5768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8E931-089F-5F3D-E790-6B1DB33E39BF}"/>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6" name="Footer Placeholder 5">
            <a:extLst>
              <a:ext uri="{FF2B5EF4-FFF2-40B4-BE49-F238E27FC236}">
                <a16:creationId xmlns:a16="http://schemas.microsoft.com/office/drawing/2014/main" id="{C82CDBD2-D6D5-BDD8-21AA-15A626A17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C9CA5C-7A2A-5C92-9B64-C201740999A7}"/>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225813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0C26-85F4-C348-8070-67D805D50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5B3E9-C05A-3252-AED1-03066CF97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B55364-F4AF-52C5-61E5-088042D00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64DF9-7B30-3036-CDD0-3DBCFC11BD55}"/>
              </a:ext>
            </a:extLst>
          </p:cNvPr>
          <p:cNvSpPr>
            <a:spLocks noGrp="1"/>
          </p:cNvSpPr>
          <p:nvPr>
            <p:ph type="dt" sz="half" idx="10"/>
          </p:nvPr>
        </p:nvSpPr>
        <p:spPr/>
        <p:txBody>
          <a:bodyPr/>
          <a:lstStyle/>
          <a:p>
            <a:fld id="{30B28863-EADF-B343-80BF-EB20DEC40C92}" type="datetimeFigureOut">
              <a:rPr lang="en-US" smtClean="0"/>
              <a:t>6/15/26</a:t>
            </a:fld>
            <a:endParaRPr lang="en-US"/>
          </a:p>
        </p:txBody>
      </p:sp>
      <p:sp>
        <p:nvSpPr>
          <p:cNvPr id="6" name="Footer Placeholder 5">
            <a:extLst>
              <a:ext uri="{FF2B5EF4-FFF2-40B4-BE49-F238E27FC236}">
                <a16:creationId xmlns:a16="http://schemas.microsoft.com/office/drawing/2014/main" id="{1CF9D9BF-8685-D205-CFD4-0902EAAEF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ADF35-376B-4B71-A9F7-8D53C7273A5A}"/>
              </a:ext>
            </a:extLst>
          </p:cNvPr>
          <p:cNvSpPr>
            <a:spLocks noGrp="1"/>
          </p:cNvSpPr>
          <p:nvPr>
            <p:ph type="sldNum" sz="quarter" idx="12"/>
          </p:nvPr>
        </p:nvSpPr>
        <p:spPr/>
        <p:txBody>
          <a:bodyPr/>
          <a:lstStyle/>
          <a:p>
            <a:fld id="{2B2E024A-198A-1D4C-A1B8-BCD31C86490D}" type="slidenum">
              <a:rPr lang="en-US" smtClean="0"/>
              <a:t>‹#›</a:t>
            </a:fld>
            <a:endParaRPr lang="en-US"/>
          </a:p>
        </p:txBody>
      </p:sp>
    </p:spTree>
    <p:extLst>
      <p:ext uri="{BB962C8B-B14F-4D97-AF65-F5344CB8AC3E}">
        <p14:creationId xmlns:p14="http://schemas.microsoft.com/office/powerpoint/2010/main" val="945068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D00447-137E-A0F7-A413-D95898B2D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68CCDB-05B5-64D3-E079-E06734693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9CF49-B02C-E5F3-0CAF-F48DC5EF1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B28863-EADF-B343-80BF-EB20DEC40C92}" type="datetimeFigureOut">
              <a:rPr lang="en-US" smtClean="0"/>
              <a:t>6/15/26</a:t>
            </a:fld>
            <a:endParaRPr lang="en-US"/>
          </a:p>
        </p:txBody>
      </p:sp>
      <p:sp>
        <p:nvSpPr>
          <p:cNvPr id="5" name="Footer Placeholder 4">
            <a:extLst>
              <a:ext uri="{FF2B5EF4-FFF2-40B4-BE49-F238E27FC236}">
                <a16:creationId xmlns:a16="http://schemas.microsoft.com/office/drawing/2014/main" id="{62980387-5C23-95E5-6B8D-A41A3EC7B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65C6AB-E24E-16F9-BE9E-3B24C5CFF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2E024A-198A-1D4C-A1B8-BCD31C86490D}" type="slidenum">
              <a:rPr lang="en-US" smtClean="0"/>
              <a:t>‹#›</a:t>
            </a:fld>
            <a:endParaRPr lang="en-US"/>
          </a:p>
        </p:txBody>
      </p:sp>
    </p:spTree>
    <p:extLst>
      <p:ext uri="{BB962C8B-B14F-4D97-AF65-F5344CB8AC3E}">
        <p14:creationId xmlns:p14="http://schemas.microsoft.com/office/powerpoint/2010/main" val="379313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cid:efc38a27-d25d-4ad1-bef3-0a7abcd59e7a@GBRP265.PROD.OUTLOOK.COM" TargetMode="Externa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doi.org/10.1080/13621025.2020.1739227" TargetMode="External"/><Relationship Id="rId13" Type="http://schemas.openxmlformats.org/officeDocument/2006/relationships/hyperlink" Target="https://doi.org/10.1080/09612020903444734" TargetMode="External"/><Relationship Id="rId3" Type="http://schemas.openxmlformats.org/officeDocument/2006/relationships/hyperlink" Target="https://doi.org/10.2307/421669" TargetMode="External"/><Relationship Id="rId7" Type="http://schemas.openxmlformats.org/officeDocument/2006/relationships/hyperlink" Target="https://doi.org/10.1017/S000397562000017X" TargetMode="External"/><Relationship Id="rId12" Type="http://schemas.openxmlformats.org/officeDocument/2006/relationships/hyperlink" Target="https://nya.org.uk/uky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youngfoundation.org/institute-for-community-studies/repository/the-civic-journey-introducing-the-idea/" TargetMode="External"/><Relationship Id="rId11" Type="http://schemas.openxmlformats.org/officeDocument/2006/relationships/hyperlink" Target="http://www.youthworkessentials.org/media/2859/national_occupational_standards_for_youth_work.pdf" TargetMode="External"/><Relationship Id="rId5" Type="http://schemas.openxmlformats.org/officeDocument/2006/relationships/hyperlink" Target="https://doi-org.yorksj.idm.oclc.org/10.2307/j.ctt1t88zhj" TargetMode="External"/><Relationship Id="rId15" Type="http://schemas.openxmlformats.org/officeDocument/2006/relationships/hyperlink" Target="https://www.ukyouth.org/wp-content/uploads/2022/11/Economic-Value-of-Youth-Work-Full-Report.pdf" TargetMode="External"/><Relationship Id="rId10" Type="http://schemas.openxmlformats.org/officeDocument/2006/relationships/hyperlink" Target="https://theconversation.com/votes-at-16-the-uk-government-has-a-fight-on-its-hands-but-are-politicians-all-missing-the-point-275476" TargetMode="External"/><Relationship Id="rId4" Type="http://schemas.openxmlformats.org/officeDocument/2006/relationships/hyperlink" Target="https://www.gov.uk/government/publications/political-impartiality-in-schools/political-impartiality-in-schools" TargetMode="External"/><Relationship Id="rId9" Type="http://schemas.openxmlformats.org/officeDocument/2006/relationships/hyperlink" Target="https://doi.org/10.1007/s42972-022-00067-0" TargetMode="External"/><Relationship Id="rId14" Type="http://schemas.openxmlformats.org/officeDocument/2006/relationships/hyperlink" Target="https://doi.org/10.1111/j.1467-9248.2011.00931.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cid:d1235246-7112-40f4-bcff-1d3009e0583b@GBRP265.PROD.OUTLOOK.COM"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5ACAA-E0EA-B474-152A-2BE49C42D46E}"/>
              </a:ext>
            </a:extLst>
          </p:cNvPr>
          <p:cNvSpPr>
            <a:spLocks noGrp="1"/>
          </p:cNvSpPr>
          <p:nvPr>
            <p:ph type="ctrTitle"/>
          </p:nvPr>
        </p:nvSpPr>
        <p:spPr>
          <a:xfrm>
            <a:off x="201828" y="1594021"/>
            <a:ext cx="5770606" cy="2373141"/>
          </a:xfrm>
        </p:spPr>
        <p:txBody>
          <a:bodyPr>
            <a:noAutofit/>
          </a:bodyPr>
          <a:lstStyle/>
          <a:p>
            <a:pPr>
              <a:lnSpc>
                <a:spcPct val="107000"/>
              </a:lnSpc>
              <a:spcAft>
                <a:spcPts val="800"/>
              </a:spcAft>
            </a:pPr>
            <a:r>
              <a:rPr lang="en-GB" sz="3600" dirty="0">
                <a:latin typeface="Calibri" panose="020F0502020204030204" pitchFamily="34" charset="0"/>
                <a:cs typeface="Calibri" panose="020F0502020204030204" pitchFamily="34" charset="0"/>
              </a:rPr>
              <a:t>Enablers and barriers to equipping young people for  political socialisation </a:t>
            </a:r>
            <a:r>
              <a:rPr lang="en-GB" sz="3600" dirty="0">
                <a:latin typeface="Calibri" panose="020F0502020204030204" pitchFamily="34" charset="0"/>
                <a:ea typeface="Aptos" panose="02110004020202020204"/>
                <a:cs typeface="Calibri" panose="020F0502020204030204" pitchFamily="34" charset="0"/>
              </a:rPr>
              <a:t>in youth work In England</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ubtitle 4">
            <a:extLst>
              <a:ext uri="{FF2B5EF4-FFF2-40B4-BE49-F238E27FC236}">
                <a16:creationId xmlns:a16="http://schemas.microsoft.com/office/drawing/2014/main" id="{C0F86D1D-C056-5899-DFEE-19EFAB2B24B4}"/>
              </a:ext>
            </a:extLst>
          </p:cNvPr>
          <p:cNvSpPr>
            <a:spLocks noGrp="1"/>
          </p:cNvSpPr>
          <p:nvPr>
            <p:ph type="subTitle" idx="1"/>
          </p:nvPr>
        </p:nvSpPr>
        <p:spPr>
          <a:xfrm>
            <a:off x="321275" y="4980072"/>
            <a:ext cx="5902411" cy="689204"/>
          </a:xfrm>
        </p:spPr>
        <p:txBody>
          <a:bodyPr>
            <a:normAutofit fontScale="70000" lnSpcReduction="20000"/>
          </a:bodyPr>
          <a:lstStyle/>
          <a:p>
            <a:pPr algn="l"/>
            <a:r>
              <a:rPr lang="en-GB" dirty="0"/>
              <a:t>27</a:t>
            </a:r>
            <a:r>
              <a:rPr lang="en-GB" baseline="30000" dirty="0"/>
              <a:t>th</a:t>
            </a:r>
            <a:r>
              <a:rPr lang="en-GB" dirty="0"/>
              <a:t> Annual </a:t>
            </a:r>
            <a:r>
              <a:rPr lang="en-GB" dirty="0" err="1"/>
              <a:t>CiCea</a:t>
            </a:r>
            <a:r>
              <a:rPr lang="en-GB" dirty="0"/>
              <a:t> International Conference 2026: Building Young People's Civic Journeys: Strengthening Democracies through Citizenship Education, 28 -30th May 2026, Porto.</a:t>
            </a:r>
            <a:endParaRPr lang="en-US" dirty="0"/>
          </a:p>
        </p:txBody>
      </p:sp>
      <p:sp>
        <p:nvSpPr>
          <p:cNvPr id="6" name="Subtitle 4">
            <a:extLst>
              <a:ext uri="{FF2B5EF4-FFF2-40B4-BE49-F238E27FC236}">
                <a16:creationId xmlns:a16="http://schemas.microsoft.com/office/drawing/2014/main" id="{05B2A3D4-ABFE-8B77-6BFD-199465B5EE07}"/>
              </a:ext>
            </a:extLst>
          </p:cNvPr>
          <p:cNvSpPr txBox="1">
            <a:spLocks/>
          </p:cNvSpPr>
          <p:nvPr/>
        </p:nvSpPr>
        <p:spPr>
          <a:xfrm>
            <a:off x="321276" y="4306480"/>
            <a:ext cx="5902411" cy="4448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Dr Carole Pugh</a:t>
            </a:r>
          </a:p>
        </p:txBody>
      </p:sp>
      <p:cxnSp>
        <p:nvCxnSpPr>
          <p:cNvPr id="8" name="Straight Connector 7">
            <a:extLst>
              <a:ext uri="{FF2B5EF4-FFF2-40B4-BE49-F238E27FC236}">
                <a16:creationId xmlns:a16="http://schemas.microsoft.com/office/drawing/2014/main" id="{1A54929A-4241-E643-57F5-9D8D381A267C}"/>
              </a:ext>
            </a:extLst>
          </p:cNvPr>
          <p:cNvCxnSpPr/>
          <p:nvPr/>
        </p:nvCxnSpPr>
        <p:spPr>
          <a:xfrm>
            <a:off x="321276" y="4077730"/>
            <a:ext cx="5498756" cy="0"/>
          </a:xfrm>
          <a:prstGeom prst="line">
            <a:avLst/>
          </a:prstGeom>
          <a:ln w="28575">
            <a:solidFill>
              <a:srgbClr val="016937"/>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9E4C46A-1A88-0E1E-CD0B-E46971C08ABA}"/>
              </a:ext>
            </a:extLst>
          </p:cNvPr>
          <p:cNvCxnSpPr/>
          <p:nvPr/>
        </p:nvCxnSpPr>
        <p:spPr>
          <a:xfrm>
            <a:off x="321276" y="4794422"/>
            <a:ext cx="5498756" cy="0"/>
          </a:xfrm>
          <a:prstGeom prst="line">
            <a:avLst/>
          </a:prstGeom>
          <a:ln w="28575">
            <a:solidFill>
              <a:srgbClr val="0169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82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lstStyle/>
          <a:p>
            <a:r>
              <a:rPr lang="en-US" dirty="0"/>
              <a:t>This limits youth work’s capacity to equip young people for political citizenship</a:t>
            </a:r>
          </a:p>
        </p:txBody>
      </p:sp>
      <p:sp>
        <p:nvSpPr>
          <p:cNvPr id="6" name="Rectangle: Rounded Corners 5">
            <a:extLst>
              <a:ext uri="{FF2B5EF4-FFF2-40B4-BE49-F238E27FC236}">
                <a16:creationId xmlns:a16="http://schemas.microsoft.com/office/drawing/2014/main" id="{A8C30A1E-5973-4226-BCC5-22E1076B7BFC}"/>
              </a:ext>
            </a:extLst>
          </p:cNvPr>
          <p:cNvSpPr>
            <a:spLocks noChangeAspect="1"/>
          </p:cNvSpPr>
          <p:nvPr/>
        </p:nvSpPr>
        <p:spPr>
          <a:xfrm>
            <a:off x="829762" y="2320671"/>
            <a:ext cx="9980341" cy="352256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i="1" kern="100">
                <a:effectLst/>
                <a:latin typeface="Aptos" panose="02110004020202020204"/>
                <a:ea typeface="Aptos" panose="02110004020202020204"/>
                <a:cs typeface="Times New Roman" panose="02020603050405020304" pitchFamily="18" charset="0"/>
              </a:rPr>
              <a:t>‘</a:t>
            </a:r>
            <a:r>
              <a:rPr lang="en-GB" sz="2800" b="1" i="1" kern="100">
                <a:effectLst/>
                <a:latin typeface="Aptos" panose="02110004020202020204"/>
                <a:ea typeface="Aptos" panose="02110004020202020204"/>
                <a:cs typeface="Times New Roman" panose="02020603050405020304" pitchFamily="18" charset="0"/>
              </a:rPr>
              <a:t>Youth worker 1</a:t>
            </a:r>
            <a:r>
              <a:rPr lang="en-GB" sz="2800" i="1" kern="100">
                <a:effectLst/>
                <a:latin typeface="Aptos" panose="02110004020202020204"/>
                <a:ea typeface="Aptos" panose="02110004020202020204"/>
                <a:cs typeface="Times New Roman" panose="02020603050405020304" pitchFamily="18" charset="0"/>
              </a:rPr>
              <a:t>: There is a limit on how much we can actually support them with political development. We can support them to be good citizens, to understand different things, to have a voice, to get involved, to partake in democracy</a:t>
            </a:r>
          </a:p>
          <a:p>
            <a:r>
              <a:rPr lang="en-GB" sz="2800" b="1" i="1" kern="100">
                <a:effectLst/>
                <a:latin typeface="Aptos" panose="02110004020202020204"/>
                <a:ea typeface="Aptos" panose="02110004020202020204"/>
                <a:cs typeface="Times New Roman" panose="02020603050405020304" pitchFamily="18" charset="0"/>
              </a:rPr>
              <a:t>Youth worker 2</a:t>
            </a:r>
            <a:r>
              <a:rPr lang="en-GB" sz="2800" i="1" kern="100">
                <a:effectLst/>
                <a:latin typeface="Aptos" panose="02110004020202020204"/>
                <a:ea typeface="Aptos" panose="02110004020202020204"/>
                <a:cs typeface="Times New Roman" panose="02020603050405020304" pitchFamily="18" charset="0"/>
              </a:rPr>
              <a:t>: If they want to have a political debate, we wouldn’t see that as part of </a:t>
            </a:r>
            <a:r>
              <a:rPr lang="en-GB" sz="2800" i="1" kern="100">
                <a:latin typeface="Aptos" panose="02110004020202020204"/>
                <a:ea typeface="Aptos" panose="02110004020202020204"/>
                <a:cs typeface="Times New Roman" panose="02020603050405020304" pitchFamily="18" charset="0"/>
              </a:rPr>
              <a:t>what we do</a:t>
            </a:r>
            <a:r>
              <a:rPr lang="en-GB" sz="2800" i="1" kern="100">
                <a:effectLst/>
                <a:latin typeface="Aptos" panose="02110004020202020204"/>
                <a:ea typeface="Aptos" panose="02110004020202020204"/>
                <a:cs typeface="Times New Roman" panose="02020603050405020304" pitchFamily="18" charset="0"/>
              </a:rPr>
              <a:t>. (Local Youth Voice project)</a:t>
            </a:r>
          </a:p>
        </p:txBody>
      </p:sp>
    </p:spTree>
    <p:extLst>
      <p:ext uri="{BB962C8B-B14F-4D97-AF65-F5344CB8AC3E}">
        <p14:creationId xmlns:p14="http://schemas.microsoft.com/office/powerpoint/2010/main" val="294871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8"/>
            <a:ext cx="10515600" cy="859896"/>
          </a:xfrm>
        </p:spPr>
        <p:txBody>
          <a:bodyPr/>
          <a:lstStyle/>
          <a:p>
            <a:r>
              <a:rPr lang="en-US" dirty="0"/>
              <a:t>Barriers</a:t>
            </a:r>
          </a:p>
        </p:txBody>
      </p:sp>
      <p:graphicFrame>
        <p:nvGraphicFramePr>
          <p:cNvPr id="4" name="Table 3">
            <a:extLst>
              <a:ext uri="{FF2B5EF4-FFF2-40B4-BE49-F238E27FC236}">
                <a16:creationId xmlns:a16="http://schemas.microsoft.com/office/drawing/2014/main" id="{5A926939-BFD0-48E5-87B6-2AADB8A6315F}"/>
              </a:ext>
            </a:extLst>
          </p:cNvPr>
          <p:cNvGraphicFramePr>
            <a:graphicFrameLocks noGrp="1"/>
          </p:cNvGraphicFramePr>
          <p:nvPr>
            <p:extLst>
              <p:ext uri="{D42A27DB-BD31-4B8C-83A1-F6EECF244321}">
                <p14:modId xmlns:p14="http://schemas.microsoft.com/office/powerpoint/2010/main" val="1266903238"/>
              </p:ext>
            </p:extLst>
          </p:nvPr>
        </p:nvGraphicFramePr>
        <p:xfrm>
          <a:off x="294503" y="1540934"/>
          <a:ext cx="9937376" cy="4428589"/>
        </p:xfrm>
        <a:graphic>
          <a:graphicData uri="http://schemas.openxmlformats.org/drawingml/2006/table">
            <a:tbl>
              <a:tblPr firstRow="1" firstCol="1" bandRow="1">
                <a:tableStyleId>{5C22544A-7EE6-4342-B048-85BDC9FD1C3A}</a:tableStyleId>
              </a:tblPr>
              <a:tblGrid>
                <a:gridCol w="6341035">
                  <a:extLst>
                    <a:ext uri="{9D8B030D-6E8A-4147-A177-3AD203B41FA5}">
                      <a16:colId xmlns:a16="http://schemas.microsoft.com/office/drawing/2014/main" val="2447347624"/>
                    </a:ext>
                  </a:extLst>
                </a:gridCol>
                <a:gridCol w="3596341">
                  <a:extLst>
                    <a:ext uri="{9D8B030D-6E8A-4147-A177-3AD203B41FA5}">
                      <a16:colId xmlns:a16="http://schemas.microsoft.com/office/drawing/2014/main" val="2103325388"/>
                    </a:ext>
                  </a:extLst>
                </a:gridCol>
              </a:tblGrid>
              <a:tr h="377798">
                <a:tc>
                  <a:txBody>
                    <a:bodyPr/>
                    <a:lstStyle/>
                    <a:p>
                      <a:pPr>
                        <a:lnSpc>
                          <a:spcPct val="200000"/>
                        </a:lnSpc>
                        <a:spcAft>
                          <a:spcPts val="1200"/>
                        </a:spcAft>
                      </a:pPr>
                      <a:r>
                        <a:rPr lang="en-GB" sz="1800" b="1" dirty="0">
                          <a:effectLst/>
                        </a:rPr>
                        <a:t>Codes</a:t>
                      </a:r>
                      <a:endParaRPr lang="en-GB" sz="1800" b="1" dirty="0">
                        <a:solidFill>
                          <a:srgbClr val="000000"/>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3"/>
                    </a:solidFill>
                  </a:tcPr>
                </a:tc>
                <a:tc>
                  <a:txBody>
                    <a:bodyPr/>
                    <a:lstStyle/>
                    <a:p>
                      <a:pPr>
                        <a:lnSpc>
                          <a:spcPct val="200000"/>
                        </a:lnSpc>
                        <a:spcAft>
                          <a:spcPts val="1200"/>
                        </a:spcAft>
                      </a:pPr>
                      <a:r>
                        <a:rPr lang="en-GB" sz="1800" b="1" dirty="0">
                          <a:effectLst/>
                        </a:rPr>
                        <a:t>Theme</a:t>
                      </a:r>
                      <a:endParaRPr lang="en-GB" sz="1800" b="1" dirty="0">
                        <a:solidFill>
                          <a:srgbClr val="000000"/>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3"/>
                    </a:solidFill>
                  </a:tcPr>
                </a:tc>
                <a:extLst>
                  <a:ext uri="{0D108BD9-81ED-4DB2-BD59-A6C34878D82A}">
                    <a16:rowId xmlns:a16="http://schemas.microsoft.com/office/drawing/2014/main" val="3693181320"/>
                  </a:ext>
                </a:extLst>
              </a:tr>
              <a:tr h="377798">
                <a:tc>
                  <a:txBody>
                    <a:bodyPr/>
                    <a:lstStyle/>
                    <a:p>
                      <a:pPr>
                        <a:lnSpc>
                          <a:spcPct val="200000"/>
                        </a:lnSpc>
                        <a:spcAft>
                          <a:spcPts val="1200"/>
                        </a:spcAft>
                      </a:pPr>
                      <a:r>
                        <a:rPr lang="en-GB" sz="1600">
                          <a:solidFill>
                            <a:schemeClr val="accent6">
                              <a:lumMod val="50000"/>
                            </a:schemeClr>
                          </a:solidFill>
                          <a:effectLst/>
                        </a:rPr>
                        <a:t>Political scepticism of youth workers</a:t>
                      </a:r>
                      <a:endParaRPr lang="en-GB" sz="160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40000"/>
                        <a:lumOff val="60000"/>
                      </a:schemeClr>
                    </a:solidFill>
                  </a:tcPr>
                </a:tc>
                <a:tc rowSpan="3">
                  <a:txBody>
                    <a:bodyPr/>
                    <a:lstStyle/>
                    <a:p>
                      <a:pPr>
                        <a:lnSpc>
                          <a:spcPct val="200000"/>
                        </a:lnSpc>
                        <a:spcAft>
                          <a:spcPts val="1200"/>
                        </a:spcAft>
                      </a:pPr>
                      <a:r>
                        <a:rPr lang="en-GB" sz="1800" b="1" dirty="0">
                          <a:solidFill>
                            <a:schemeClr val="accent6">
                              <a:lumMod val="50000"/>
                            </a:schemeClr>
                          </a:solidFill>
                          <a:effectLst/>
                        </a:rPr>
                        <a:t>Practitioners’ knowledge and values</a:t>
                      </a:r>
                      <a:endParaRPr lang="en-GB" sz="1800" b="1"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20000"/>
                        <a:lumOff val="80000"/>
                      </a:schemeClr>
                    </a:solidFill>
                  </a:tcPr>
                </a:tc>
                <a:extLst>
                  <a:ext uri="{0D108BD9-81ED-4DB2-BD59-A6C34878D82A}">
                    <a16:rowId xmlns:a16="http://schemas.microsoft.com/office/drawing/2014/main" val="2471454322"/>
                  </a:ext>
                </a:extLst>
              </a:tr>
              <a:tr h="377798">
                <a:tc>
                  <a:txBody>
                    <a:bodyPr/>
                    <a:lstStyle/>
                    <a:p>
                      <a:pPr>
                        <a:lnSpc>
                          <a:spcPct val="200000"/>
                        </a:lnSpc>
                        <a:spcAft>
                          <a:spcPts val="1200"/>
                        </a:spcAft>
                      </a:pPr>
                      <a:r>
                        <a:rPr lang="en-GB" sz="1600" dirty="0">
                          <a:solidFill>
                            <a:schemeClr val="accent6">
                              <a:lumMod val="50000"/>
                            </a:schemeClr>
                          </a:solidFill>
                          <a:effectLst/>
                        </a:rPr>
                        <a:t>Young people’s and youth workers’ lack of knowledge</a:t>
                      </a:r>
                      <a:endParaRPr lang="en-GB" sz="1600"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20000"/>
                        <a:lumOff val="80000"/>
                      </a:schemeClr>
                    </a:solidFill>
                  </a:tcPr>
                </a:tc>
                <a:tc vMerge="1">
                  <a:txBody>
                    <a:bodyPr/>
                    <a:lstStyle/>
                    <a:p>
                      <a:endParaRPr lang="en-GB"/>
                    </a:p>
                  </a:txBody>
                  <a:tcPr/>
                </a:tc>
                <a:extLst>
                  <a:ext uri="{0D108BD9-81ED-4DB2-BD59-A6C34878D82A}">
                    <a16:rowId xmlns:a16="http://schemas.microsoft.com/office/drawing/2014/main" val="1194853876"/>
                  </a:ext>
                </a:extLst>
              </a:tr>
              <a:tr h="377798">
                <a:tc>
                  <a:txBody>
                    <a:bodyPr/>
                    <a:lstStyle/>
                    <a:p>
                      <a:pPr>
                        <a:lnSpc>
                          <a:spcPct val="200000"/>
                        </a:lnSpc>
                        <a:spcAft>
                          <a:spcPts val="1200"/>
                        </a:spcAft>
                      </a:pPr>
                      <a:r>
                        <a:rPr lang="en-GB" sz="1600" dirty="0">
                          <a:solidFill>
                            <a:schemeClr val="accent6">
                              <a:lumMod val="50000"/>
                            </a:schemeClr>
                          </a:solidFill>
                          <a:effectLst/>
                        </a:rPr>
                        <a:t>Inclusive environment</a:t>
                      </a:r>
                      <a:endParaRPr lang="en-GB" sz="1600"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40000"/>
                        <a:lumOff val="60000"/>
                      </a:schemeClr>
                    </a:solidFill>
                  </a:tcPr>
                </a:tc>
                <a:tc vMerge="1">
                  <a:txBody>
                    <a:bodyPr/>
                    <a:lstStyle/>
                    <a:p>
                      <a:endParaRPr lang="en-GB"/>
                    </a:p>
                  </a:txBody>
                  <a:tcPr/>
                </a:tc>
                <a:extLst>
                  <a:ext uri="{0D108BD9-81ED-4DB2-BD59-A6C34878D82A}">
                    <a16:rowId xmlns:a16="http://schemas.microsoft.com/office/drawing/2014/main" val="2138227668"/>
                  </a:ext>
                </a:extLst>
              </a:tr>
              <a:tr h="418709">
                <a:tc>
                  <a:txBody>
                    <a:bodyPr/>
                    <a:lstStyle/>
                    <a:p>
                      <a:pPr>
                        <a:lnSpc>
                          <a:spcPct val="200000"/>
                        </a:lnSpc>
                        <a:spcAft>
                          <a:spcPts val="1200"/>
                        </a:spcAft>
                      </a:pPr>
                      <a:r>
                        <a:rPr lang="en-GB" sz="1600" dirty="0">
                          <a:solidFill>
                            <a:schemeClr val="accent6">
                              <a:lumMod val="50000"/>
                            </a:schemeClr>
                          </a:solidFill>
                          <a:effectLst/>
                        </a:rPr>
                        <a:t>Unclear terminology (a/non-political, non-partisan, unbiased, impartial)</a:t>
                      </a:r>
                      <a:endParaRPr lang="en-GB" sz="1600"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20000"/>
                        <a:lumOff val="80000"/>
                      </a:schemeClr>
                    </a:solidFill>
                  </a:tcPr>
                </a:tc>
                <a:tc rowSpan="5">
                  <a:txBody>
                    <a:bodyPr/>
                    <a:lstStyle/>
                    <a:p>
                      <a:pPr>
                        <a:lnSpc>
                          <a:spcPct val="200000"/>
                        </a:lnSpc>
                        <a:spcAft>
                          <a:spcPts val="1200"/>
                        </a:spcAft>
                      </a:pPr>
                      <a:r>
                        <a:rPr lang="en-GB" sz="1800" b="1" dirty="0">
                          <a:solidFill>
                            <a:schemeClr val="accent6">
                              <a:lumMod val="50000"/>
                            </a:schemeClr>
                          </a:solidFill>
                          <a:effectLst/>
                        </a:rPr>
                        <a:t>Professional and organisational culture</a:t>
                      </a:r>
                      <a:endParaRPr lang="en-GB" sz="1800" b="1"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40000"/>
                        <a:lumOff val="60000"/>
                      </a:schemeClr>
                    </a:solidFill>
                  </a:tcPr>
                </a:tc>
                <a:extLst>
                  <a:ext uri="{0D108BD9-81ED-4DB2-BD59-A6C34878D82A}">
                    <a16:rowId xmlns:a16="http://schemas.microsoft.com/office/drawing/2014/main" val="1799049132"/>
                  </a:ext>
                </a:extLst>
              </a:tr>
              <a:tr h="517116">
                <a:tc>
                  <a:txBody>
                    <a:bodyPr/>
                    <a:lstStyle/>
                    <a:p>
                      <a:pPr>
                        <a:lnSpc>
                          <a:spcPct val="200000"/>
                        </a:lnSpc>
                        <a:spcAft>
                          <a:spcPts val="1200"/>
                        </a:spcAft>
                      </a:pPr>
                      <a:r>
                        <a:rPr lang="en-GB" sz="1600" dirty="0">
                          <a:solidFill>
                            <a:schemeClr val="accent6">
                              <a:lumMod val="50000"/>
                            </a:schemeClr>
                          </a:solidFill>
                          <a:effectLst/>
                        </a:rPr>
                        <a:t>‘Undue’ influence</a:t>
                      </a:r>
                      <a:endParaRPr lang="en-GB" sz="1600"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40000"/>
                        <a:lumOff val="60000"/>
                      </a:schemeClr>
                    </a:solidFill>
                  </a:tcPr>
                </a:tc>
                <a:tc vMerge="1">
                  <a:txBody>
                    <a:bodyPr/>
                    <a:lstStyle/>
                    <a:p>
                      <a:endParaRPr lang="en-GB"/>
                    </a:p>
                  </a:txBody>
                  <a:tcPr/>
                </a:tc>
                <a:extLst>
                  <a:ext uri="{0D108BD9-81ED-4DB2-BD59-A6C34878D82A}">
                    <a16:rowId xmlns:a16="http://schemas.microsoft.com/office/drawing/2014/main" val="720045769"/>
                  </a:ext>
                </a:extLst>
              </a:tr>
              <a:tr h="377798">
                <a:tc>
                  <a:txBody>
                    <a:bodyPr/>
                    <a:lstStyle/>
                    <a:p>
                      <a:pPr>
                        <a:lnSpc>
                          <a:spcPct val="200000"/>
                        </a:lnSpc>
                        <a:spcAft>
                          <a:spcPts val="1200"/>
                        </a:spcAft>
                      </a:pPr>
                      <a:r>
                        <a:rPr lang="en-GB" sz="1600" dirty="0">
                          <a:solidFill>
                            <a:schemeClr val="accent6">
                              <a:lumMod val="50000"/>
                            </a:schemeClr>
                          </a:solidFill>
                          <a:effectLst/>
                        </a:rPr>
                        <a:t>Parental concern</a:t>
                      </a:r>
                      <a:endParaRPr lang="en-GB" sz="1600"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20000"/>
                        <a:lumOff val="80000"/>
                      </a:schemeClr>
                    </a:solidFill>
                  </a:tcPr>
                </a:tc>
                <a:tc vMerge="1">
                  <a:txBody>
                    <a:bodyPr/>
                    <a:lstStyle/>
                    <a:p>
                      <a:endParaRPr lang="en-GB"/>
                    </a:p>
                  </a:txBody>
                  <a:tcPr/>
                </a:tc>
                <a:extLst>
                  <a:ext uri="{0D108BD9-81ED-4DB2-BD59-A6C34878D82A}">
                    <a16:rowId xmlns:a16="http://schemas.microsoft.com/office/drawing/2014/main" val="4279573166"/>
                  </a:ext>
                </a:extLst>
              </a:tr>
              <a:tr h="377798">
                <a:tc>
                  <a:txBody>
                    <a:bodyPr/>
                    <a:lstStyle/>
                    <a:p>
                      <a:pPr>
                        <a:lnSpc>
                          <a:spcPct val="200000"/>
                        </a:lnSpc>
                        <a:spcAft>
                          <a:spcPts val="1200"/>
                        </a:spcAft>
                      </a:pPr>
                      <a:r>
                        <a:rPr lang="en-GB" sz="1600" dirty="0">
                          <a:solidFill>
                            <a:schemeClr val="accent6">
                              <a:lumMod val="50000"/>
                            </a:schemeClr>
                          </a:solidFill>
                          <a:effectLst/>
                        </a:rPr>
                        <a:t>Funders concern</a:t>
                      </a:r>
                      <a:endParaRPr lang="en-GB" sz="1600"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40000"/>
                        <a:lumOff val="60000"/>
                      </a:schemeClr>
                    </a:solidFill>
                  </a:tcPr>
                </a:tc>
                <a:tc vMerge="1">
                  <a:txBody>
                    <a:bodyPr/>
                    <a:lstStyle/>
                    <a:p>
                      <a:endParaRPr lang="en-GB"/>
                    </a:p>
                  </a:txBody>
                  <a:tcPr/>
                </a:tc>
                <a:extLst>
                  <a:ext uri="{0D108BD9-81ED-4DB2-BD59-A6C34878D82A}">
                    <a16:rowId xmlns:a16="http://schemas.microsoft.com/office/drawing/2014/main" val="4255680065"/>
                  </a:ext>
                </a:extLst>
              </a:tr>
              <a:tr h="357232">
                <a:tc>
                  <a:txBody>
                    <a:bodyPr/>
                    <a:lstStyle/>
                    <a:p>
                      <a:pPr>
                        <a:lnSpc>
                          <a:spcPct val="200000"/>
                        </a:lnSpc>
                        <a:spcAft>
                          <a:spcPts val="1200"/>
                        </a:spcAft>
                      </a:pPr>
                      <a:r>
                        <a:rPr lang="en-GB" sz="1600" dirty="0">
                          <a:solidFill>
                            <a:schemeClr val="accent6">
                              <a:lumMod val="50000"/>
                            </a:schemeClr>
                          </a:solidFill>
                          <a:effectLst/>
                        </a:rPr>
                        <a:t>Protest not allowed</a:t>
                      </a:r>
                      <a:endParaRPr lang="en-GB" sz="1600" dirty="0">
                        <a:solidFill>
                          <a:schemeClr val="accent6">
                            <a:lumMod val="50000"/>
                          </a:schemeClr>
                        </a:solidFill>
                        <a:effectLst/>
                        <a:latin typeface="Calibri" panose="020F0502020204030204" pitchFamily="34" charset="0"/>
                        <a:ea typeface="DengXian" panose="02010600030101010101" pitchFamily="2" charset="-122"/>
                        <a:cs typeface="Avenir Black"/>
                      </a:endParaRPr>
                    </a:p>
                  </a:txBody>
                  <a:tcPr marL="68580" marR="68580" marT="0" marB="0">
                    <a:solidFill>
                      <a:schemeClr val="accent6">
                        <a:lumMod val="20000"/>
                        <a:lumOff val="80000"/>
                      </a:schemeClr>
                    </a:solidFill>
                  </a:tcPr>
                </a:tc>
                <a:tc vMerge="1">
                  <a:txBody>
                    <a:bodyPr/>
                    <a:lstStyle/>
                    <a:p>
                      <a:endParaRPr lang="en-GB"/>
                    </a:p>
                  </a:txBody>
                  <a:tcPr/>
                </a:tc>
                <a:extLst>
                  <a:ext uri="{0D108BD9-81ED-4DB2-BD59-A6C34878D82A}">
                    <a16:rowId xmlns:a16="http://schemas.microsoft.com/office/drawing/2014/main" val="992658267"/>
                  </a:ext>
                </a:extLst>
              </a:tr>
            </a:tbl>
          </a:graphicData>
        </a:graphic>
      </p:graphicFrame>
      <p:sp>
        <p:nvSpPr>
          <p:cNvPr id="7" name="TextBox 6">
            <a:extLst>
              <a:ext uri="{FF2B5EF4-FFF2-40B4-BE49-F238E27FC236}">
                <a16:creationId xmlns:a16="http://schemas.microsoft.com/office/drawing/2014/main" id="{6752B74D-6C72-40F5-BB6C-7AD62765313D}"/>
              </a:ext>
            </a:extLst>
          </p:cNvPr>
          <p:cNvSpPr txBox="1"/>
          <p:nvPr/>
        </p:nvSpPr>
        <p:spPr>
          <a:xfrm>
            <a:off x="423333" y="5858933"/>
            <a:ext cx="11345334" cy="369332"/>
          </a:xfrm>
          <a:prstGeom prst="rect">
            <a:avLst/>
          </a:prstGeom>
          <a:noFill/>
        </p:spPr>
        <p:txBody>
          <a:bodyPr wrap="square" rtlCol="0">
            <a:spAutoFit/>
          </a:bodyPr>
          <a:lstStyle/>
          <a:p>
            <a:r>
              <a:rPr lang="en-GB" dirty="0"/>
              <a:t>Draws on the work of </a:t>
            </a:r>
            <a:r>
              <a:rPr lang="en-GB" sz="1800" dirty="0">
                <a:solidFill>
                  <a:srgbClr val="000000"/>
                </a:solidFill>
                <a:effectLst/>
                <a:latin typeface="Calibri" panose="020F0502020204030204" pitchFamily="34" charset="0"/>
                <a:ea typeface="DengXian" panose="02010600030101010101" pitchFamily="2" charset="-122"/>
                <a:cs typeface="Avenir Black"/>
              </a:rPr>
              <a:t>Gal &amp; Weiss- Gal (2015) that explored social workers’ capacity to address political dimensions. </a:t>
            </a:r>
            <a:endParaRPr lang="en-GB" dirty="0"/>
          </a:p>
        </p:txBody>
      </p:sp>
    </p:spTree>
    <p:extLst>
      <p:ext uri="{BB962C8B-B14F-4D97-AF65-F5344CB8AC3E}">
        <p14:creationId xmlns:p14="http://schemas.microsoft.com/office/powerpoint/2010/main" val="2399437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pic>
        <p:nvPicPr>
          <p:cNvPr id="1026" name="Picture 2" descr="Download Lisa Simpson Whatever Phone Wallpaper | Wallpapers.com">
            <a:extLst>
              <a:ext uri="{FF2B5EF4-FFF2-40B4-BE49-F238E27FC236}">
                <a16:creationId xmlns:a16="http://schemas.microsoft.com/office/drawing/2014/main" id="{3E7B4ECC-60CB-30B6-B3D1-0A3D8E1AC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04" t="719" r="15350" b="-719"/>
          <a:stretch>
            <a:fillRect/>
          </a:stretch>
        </p:blipFill>
        <p:spPr bwMode="auto">
          <a:xfrm>
            <a:off x="9386336" y="-32993"/>
            <a:ext cx="2817452" cy="69978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697213"/>
          </a:xfrm>
        </p:spPr>
        <p:txBody>
          <a:bodyPr>
            <a:normAutofit/>
          </a:bodyPr>
          <a:lstStyle/>
          <a:p>
            <a:r>
              <a:rPr lang="en-US" dirty="0"/>
              <a:t>Political </a:t>
            </a:r>
            <a:r>
              <a:rPr lang="en-US" dirty="0" err="1"/>
              <a:t>scepticism</a:t>
            </a:r>
            <a:endParaRPr lang="en-US" dirty="0"/>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790665"/>
            <a:ext cx="9032535" cy="782641"/>
          </a:xfrm>
        </p:spPr>
        <p:txBody>
          <a:bodyPr>
            <a:noAutofit/>
          </a:bodyPr>
          <a:lstStyle/>
          <a:p>
            <a:pPr marL="0" indent="0">
              <a:buNone/>
            </a:pPr>
            <a:r>
              <a:rPr lang="en-GB" sz="2000"/>
              <a:t>Young people’s scepticism about formal politics and politicians was apparent across all projects- reflecting issues with the supply of political goods.</a:t>
            </a:r>
          </a:p>
        </p:txBody>
      </p:sp>
      <p:sp>
        <p:nvSpPr>
          <p:cNvPr id="6" name="Rectangle: Rounded Corners 5">
            <a:extLst>
              <a:ext uri="{FF2B5EF4-FFF2-40B4-BE49-F238E27FC236}">
                <a16:creationId xmlns:a16="http://schemas.microsoft.com/office/drawing/2014/main" id="{16B7017A-3978-43E1-A24D-C86A45A9F5F4}"/>
              </a:ext>
            </a:extLst>
          </p:cNvPr>
          <p:cNvSpPr/>
          <p:nvPr/>
        </p:nvSpPr>
        <p:spPr>
          <a:xfrm>
            <a:off x="579098" y="5593978"/>
            <a:ext cx="9558627" cy="100920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I think our opinion of politicians is probably quite low ... So, it would be difficult for us to be very like, [enthusiastically] ‘Oh yeah, yeah. Vote for this, and you will see change!’ (Youth worker, open-access youth and community project, February 2020)</a:t>
            </a:r>
          </a:p>
        </p:txBody>
      </p:sp>
      <p:sp>
        <p:nvSpPr>
          <p:cNvPr id="10" name="Rectangle: Rounded Corners 9">
            <a:extLst>
              <a:ext uri="{FF2B5EF4-FFF2-40B4-BE49-F238E27FC236}">
                <a16:creationId xmlns:a16="http://schemas.microsoft.com/office/drawing/2014/main" id="{C6F8C493-E698-4B0D-A767-A3D127208743}"/>
              </a:ext>
            </a:extLst>
          </p:cNvPr>
          <p:cNvSpPr/>
          <p:nvPr/>
        </p:nvSpPr>
        <p:spPr>
          <a:xfrm>
            <a:off x="1093299" y="3841375"/>
            <a:ext cx="8530224" cy="774861"/>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But I do definitely think there needs to be room to talk about party politics in its entirety. (Young person, regional youth voice network, June 2022)</a:t>
            </a: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579098" y="1511202"/>
            <a:ext cx="9865459" cy="144712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To us, or to a majority of young people who are just being able to start to vote, it's kind of boring and pointless to them because they really don't … Politics to them really … They [politicians] don't do it towards young people; they do it toward more adults than young [people]. (Young person, regional youth voice network, March 2022)</a:t>
            </a:r>
          </a:p>
        </p:txBody>
      </p:sp>
      <p:sp>
        <p:nvSpPr>
          <p:cNvPr id="8" name="Content Placeholder 3">
            <a:extLst>
              <a:ext uri="{FF2B5EF4-FFF2-40B4-BE49-F238E27FC236}">
                <a16:creationId xmlns:a16="http://schemas.microsoft.com/office/drawing/2014/main" id="{E4E5E416-5508-4CAB-AEF5-FB7BB798C0FA}"/>
              </a:ext>
            </a:extLst>
          </p:cNvPr>
          <p:cNvSpPr txBox="1">
            <a:spLocks/>
          </p:cNvSpPr>
          <p:nvPr/>
        </p:nvSpPr>
        <p:spPr>
          <a:xfrm>
            <a:off x="499770" y="4702751"/>
            <a:ext cx="9032535" cy="774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Youth workers’ scepticism meant that they found it hard to express faith in the current political system and to have discussions that questioned young people’s sceptical views.</a:t>
            </a:r>
          </a:p>
        </p:txBody>
      </p:sp>
      <p:sp>
        <p:nvSpPr>
          <p:cNvPr id="3" name="Content Placeholder 3">
            <a:extLst>
              <a:ext uri="{FF2B5EF4-FFF2-40B4-BE49-F238E27FC236}">
                <a16:creationId xmlns:a16="http://schemas.microsoft.com/office/drawing/2014/main" id="{6FB61F7D-E060-1CE5-852C-01BEC7DE46A6}"/>
              </a:ext>
            </a:extLst>
          </p:cNvPr>
          <p:cNvSpPr txBox="1">
            <a:spLocks/>
          </p:cNvSpPr>
          <p:nvPr/>
        </p:nvSpPr>
        <p:spPr>
          <a:xfrm>
            <a:off x="402325" y="3026650"/>
            <a:ext cx="9032535" cy="8409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t>Some young people expressed a desire to be able to have political conversations, suggesting that although they may be sceptical, they were not disinterested, echoing Henn &amp; Foard, (2013).</a:t>
            </a:r>
          </a:p>
        </p:txBody>
      </p:sp>
    </p:spTree>
    <p:extLst>
      <p:ext uri="{BB962C8B-B14F-4D97-AF65-F5344CB8AC3E}">
        <p14:creationId xmlns:p14="http://schemas.microsoft.com/office/powerpoint/2010/main" val="368514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924829"/>
          </a:xfrm>
        </p:spPr>
        <p:txBody>
          <a:bodyPr>
            <a:normAutofit fontScale="90000"/>
          </a:bodyPr>
          <a:lstStyle/>
          <a:p>
            <a:r>
              <a:rPr lang="en-US" dirty="0"/>
              <a:t>Lack of knowledge/ interest: </a:t>
            </a:r>
            <a:r>
              <a:rPr lang="en-GB" sz="4400" dirty="0">
                <a:solidFill>
                  <a:srgbClr val="000000"/>
                </a:solidFill>
                <a:effectLst/>
                <a:latin typeface="Calibri" panose="020F0502020204030204" pitchFamily="34" charset="0"/>
                <a:ea typeface="DengXian" panose="02010600030101010101" pitchFamily="2" charset="-122"/>
                <a:cs typeface="Avenir Black"/>
              </a:rPr>
              <a:t>a self-perpetuating </a:t>
            </a:r>
            <a:r>
              <a:rPr lang="en-GB" dirty="0">
                <a:solidFill>
                  <a:srgbClr val="000000"/>
                </a:solidFill>
                <a:latin typeface="Calibri" panose="020F0502020204030204" pitchFamily="34" charset="0"/>
                <a:ea typeface="DengXian" panose="02010600030101010101" pitchFamily="2" charset="-122"/>
                <a:cs typeface="Avenir Black"/>
              </a:rPr>
              <a:t>cycle (</a:t>
            </a:r>
            <a:r>
              <a:rPr lang="en-GB" dirty="0" err="1">
                <a:solidFill>
                  <a:srgbClr val="000000"/>
                </a:solidFill>
                <a:latin typeface="Calibri" panose="020F0502020204030204" pitchFamily="34" charset="0"/>
                <a:ea typeface="DengXian" panose="02010600030101010101" pitchFamily="2" charset="-122"/>
                <a:cs typeface="Avenir Black"/>
              </a:rPr>
              <a:t>Tonge</a:t>
            </a:r>
            <a:r>
              <a:rPr lang="en-GB" dirty="0">
                <a:solidFill>
                  <a:srgbClr val="000000"/>
                </a:solidFill>
                <a:latin typeface="Calibri" panose="020F0502020204030204" pitchFamily="34" charset="0"/>
                <a:ea typeface="DengXian" panose="02010600030101010101" pitchFamily="2" charset="-122"/>
                <a:cs typeface="Avenir Black"/>
              </a:rPr>
              <a:t> et al., 2012) </a:t>
            </a:r>
            <a:endParaRPr lang="en-US" dirty="0"/>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4457700"/>
            <a:ext cx="9032535" cy="2145486"/>
          </a:xfrm>
        </p:spPr>
        <p:txBody>
          <a:bodyPr>
            <a:normAutofit/>
          </a:bodyPr>
          <a:lstStyle/>
          <a:p>
            <a:pPr marL="0" indent="0">
              <a:buNone/>
            </a:pPr>
            <a:r>
              <a:rPr lang="en-GB" sz="2000"/>
              <a:t>Politics is not included in planned youth work activities because youth workers feel young people are not interested. </a:t>
            </a:r>
          </a:p>
          <a:p>
            <a:pPr marL="0" indent="0">
              <a:buNone/>
            </a:pPr>
            <a:r>
              <a:rPr lang="en-GB" sz="2000"/>
              <a:t>Young people’s lack of knowledge reduces interest, so they are less likely to introduce these topics in informal conversations. </a:t>
            </a:r>
          </a:p>
          <a:p>
            <a:pPr marL="0" indent="0">
              <a:buNone/>
            </a:pPr>
            <a:r>
              <a:rPr lang="en-GB" sz="2000"/>
              <a:t>Young people remain less informed about politics, as opportunities to introduce and develop this knowledge are missed.</a:t>
            </a:r>
          </a:p>
        </p:txBody>
      </p:sp>
      <p:sp>
        <p:nvSpPr>
          <p:cNvPr id="10" name="Rectangle: Rounded Corners 9">
            <a:extLst>
              <a:ext uri="{FF2B5EF4-FFF2-40B4-BE49-F238E27FC236}">
                <a16:creationId xmlns:a16="http://schemas.microsoft.com/office/drawing/2014/main" id="{C6F8C493-E698-4B0D-A767-A3D127208743}"/>
              </a:ext>
            </a:extLst>
          </p:cNvPr>
          <p:cNvSpPr/>
          <p:nvPr/>
        </p:nvSpPr>
        <p:spPr>
          <a:xfrm>
            <a:off x="1417150" y="1374274"/>
            <a:ext cx="8530224" cy="121299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a:cs typeface="Times New Roman" panose="02020603050405020304" pitchFamily="18" charset="0"/>
              </a:rPr>
              <a:t>[Young people] don't really know what politics it is … I feel like it definitely needs to be in more education. (Youth worker, open-access youth and community project, February 2020)</a:t>
            </a: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357491" y="2705438"/>
            <a:ext cx="9865459" cy="144712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Researcher</a:t>
            </a:r>
            <a:r>
              <a:rPr lang="en-GB" sz="1800">
                <a:effectLst/>
                <a:latin typeface="Calibri" panose="020F0502020204030204" pitchFamily="34" charset="0"/>
                <a:ea typeface="Calibri" panose="020F0502020204030204" pitchFamily="34" charset="0"/>
                <a:cs typeface="Times New Roman" panose="02020603050405020304" pitchFamily="18" charset="0"/>
              </a:rPr>
              <a:t>: What about you? What's the thing that makes you not get involved in politics then?</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Young person</a:t>
            </a:r>
            <a:r>
              <a:rPr lang="en-GB" sz="1800">
                <a:effectLst/>
                <a:latin typeface="Calibri" panose="020F0502020204030204" pitchFamily="34" charset="0"/>
                <a:ea typeface="Calibri" panose="020F0502020204030204" pitchFamily="34" charset="0"/>
                <a:cs typeface="Times New Roman" panose="02020603050405020304" pitchFamily="18" charset="0"/>
              </a:rPr>
              <a:t>: Probably maybe not knowing as much about it. (Commissioned open-access youth provision, February 2022)</a:t>
            </a:r>
            <a:r>
              <a:rPr lang="en-GB" sz="2000">
                <a:solidFill>
                  <a:srgbClr val="000000"/>
                </a:solidFill>
                <a:latin typeface="Calibri" panose="020F050202020403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5386E6D0-15DF-46C5-8E46-F4A840F4D985}"/>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634" t="15500" b="21527"/>
          <a:stretch/>
        </p:blipFill>
        <p:spPr bwMode="auto">
          <a:xfrm>
            <a:off x="9638717" y="0"/>
            <a:ext cx="61516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221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4485B2F-088D-C193-1B5C-75280530EFF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FAF234B-1E57-4486-92B1-1B6A6C158BB4}"/>
              </a:ext>
              <a:ext uri="{C183D7F6-B498-43B3-948B-1728B52AA6E4}">
                <adec:decorative xmlns:adec="http://schemas.microsoft.com/office/drawing/2017/decorative" val="1"/>
              </a:ext>
            </a:extLst>
          </p:cNvPr>
          <p:cNvPicPr>
            <a:picLocks noChangeAspect="1"/>
          </p:cNvPicPr>
          <p:nvPr/>
        </p:nvPicPr>
        <p:blipFill rotWithShape="1">
          <a:blip r:embed="rId4"/>
          <a:srcRect l="85833" r="2273"/>
          <a:stretch/>
        </p:blipFill>
        <p:spPr>
          <a:xfrm>
            <a:off x="9594936" y="0"/>
            <a:ext cx="2597063" cy="6858000"/>
          </a:xfrm>
          <a:prstGeom prst="rect">
            <a:avLst/>
          </a:prstGeom>
        </p:spPr>
      </p:pic>
      <p:sp>
        <p:nvSpPr>
          <p:cNvPr id="2" name="Title 1">
            <a:extLst>
              <a:ext uri="{FF2B5EF4-FFF2-40B4-BE49-F238E27FC236}">
                <a16:creationId xmlns:a16="http://schemas.microsoft.com/office/drawing/2014/main" id="{74CB68D3-3920-C8B1-01E7-49844A671724}"/>
              </a:ext>
            </a:extLst>
          </p:cNvPr>
          <p:cNvSpPr>
            <a:spLocks noGrp="1"/>
          </p:cNvSpPr>
          <p:nvPr>
            <p:ph type="title"/>
          </p:nvPr>
        </p:nvSpPr>
        <p:spPr>
          <a:xfrm>
            <a:off x="393357" y="544389"/>
            <a:ext cx="9201580" cy="1006375"/>
          </a:xfrm>
        </p:spPr>
        <p:txBody>
          <a:bodyPr>
            <a:normAutofit/>
          </a:bodyPr>
          <a:lstStyle/>
          <a:p>
            <a:r>
              <a:rPr lang="en-US"/>
              <a:t>Youth workers lack knowledge</a:t>
            </a:r>
          </a:p>
        </p:txBody>
      </p:sp>
      <p:sp>
        <p:nvSpPr>
          <p:cNvPr id="4" name="Rectangle: Rounded Corners 3">
            <a:extLst>
              <a:ext uri="{FF2B5EF4-FFF2-40B4-BE49-F238E27FC236}">
                <a16:creationId xmlns:a16="http://schemas.microsoft.com/office/drawing/2014/main" id="{CE422803-AE6E-45DA-BAE6-DAB98C6652C7}"/>
              </a:ext>
            </a:extLst>
          </p:cNvPr>
          <p:cNvSpPr/>
          <p:nvPr/>
        </p:nvSpPr>
        <p:spPr>
          <a:xfrm>
            <a:off x="676651" y="1776866"/>
            <a:ext cx="9532307" cy="165213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r>
              <a:rPr lang="en-GB" sz="2000" i="1">
                <a:effectLst/>
                <a:ea typeface="Calibri" panose="020F0502020204030204" pitchFamily="34" charset="0"/>
                <a:cs typeface="Times New Roman" panose="02020603050405020304" pitchFamily="18" charset="0"/>
              </a:rPr>
              <a:t>I guess I've always thought I don't know enough to feel comfortable educating them. Whereas we understand about the sexual health side of things, and we understand about racism, or we understand about culture (Youth worker, commissioned open-access youth provision, June 2022).</a:t>
            </a:r>
            <a:endParaRPr lang="en-GB" sz="2000">
              <a:effectLst/>
              <a:ea typeface="Calibri" panose="020F0502020204030204" pitchFamily="34" charset="0"/>
              <a:cs typeface="Times New Roman" panose="02020603050405020304" pitchFamily="18" charset="0"/>
            </a:endParaRPr>
          </a:p>
        </p:txBody>
      </p:sp>
      <p:sp>
        <p:nvSpPr>
          <p:cNvPr id="7" name="Content Placeholder 3">
            <a:extLst>
              <a:ext uri="{FF2B5EF4-FFF2-40B4-BE49-F238E27FC236}">
                <a16:creationId xmlns:a16="http://schemas.microsoft.com/office/drawing/2014/main" id="{F7C0FCB8-A779-4D14-ABBF-DCF69C2EBD14}"/>
              </a:ext>
            </a:extLst>
          </p:cNvPr>
          <p:cNvSpPr txBox="1">
            <a:spLocks/>
          </p:cNvSpPr>
          <p:nvPr/>
        </p:nvSpPr>
        <p:spPr>
          <a:xfrm>
            <a:off x="562402" y="4189557"/>
            <a:ext cx="9032535" cy="16521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t>This reflects the implementation and expertise gap identified in formal citizenship education (Pickard, 2019)</a:t>
            </a:r>
          </a:p>
        </p:txBody>
      </p:sp>
    </p:spTree>
    <p:extLst>
      <p:ext uri="{BB962C8B-B14F-4D97-AF65-F5344CB8AC3E}">
        <p14:creationId xmlns:p14="http://schemas.microsoft.com/office/powerpoint/2010/main" val="121655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4485B2F-088D-C193-1B5C-75280530E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B68D3-3920-C8B1-01E7-49844A671724}"/>
              </a:ext>
            </a:extLst>
          </p:cNvPr>
          <p:cNvSpPr>
            <a:spLocks noGrp="1"/>
          </p:cNvSpPr>
          <p:nvPr>
            <p:ph type="title"/>
          </p:nvPr>
        </p:nvSpPr>
        <p:spPr>
          <a:xfrm>
            <a:off x="393357" y="379180"/>
            <a:ext cx="9201580" cy="1010112"/>
          </a:xfrm>
        </p:spPr>
        <p:txBody>
          <a:bodyPr>
            <a:normAutofit/>
          </a:bodyPr>
          <a:lstStyle/>
          <a:p>
            <a:r>
              <a:rPr lang="en-US" dirty="0"/>
              <a:t>Inclusive environment</a:t>
            </a:r>
          </a:p>
        </p:txBody>
      </p:sp>
      <p:sp>
        <p:nvSpPr>
          <p:cNvPr id="7" name="Content Placeholder 3">
            <a:extLst>
              <a:ext uri="{FF2B5EF4-FFF2-40B4-BE49-F238E27FC236}">
                <a16:creationId xmlns:a16="http://schemas.microsoft.com/office/drawing/2014/main" id="{F7C0FCB8-A779-4D14-ABBF-DCF69C2EBD14}"/>
              </a:ext>
            </a:extLst>
          </p:cNvPr>
          <p:cNvSpPr txBox="1">
            <a:spLocks/>
          </p:cNvSpPr>
          <p:nvPr/>
        </p:nvSpPr>
        <p:spPr>
          <a:xfrm>
            <a:off x="477879" y="4389720"/>
            <a:ext cx="9032535" cy="1296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Youth workers felt that political issues needed to be approached carefully and were worries that political discussions could leave some young people feeling excluded. </a:t>
            </a:r>
          </a:p>
        </p:txBody>
      </p:sp>
      <p:sp>
        <p:nvSpPr>
          <p:cNvPr id="3" name="Rectangle 2">
            <a:extLst>
              <a:ext uri="{FF2B5EF4-FFF2-40B4-BE49-F238E27FC236}">
                <a16:creationId xmlns:a16="http://schemas.microsoft.com/office/drawing/2014/main" id="{066C9B1F-F0F4-C440-0C33-0F5DECBF577B}"/>
              </a:ext>
              <a:ext uri="{C183D7F6-B498-43B3-948B-1728B52AA6E4}">
                <adec:decorative xmlns:adec="http://schemas.microsoft.com/office/drawing/2017/decorative" val="1"/>
              </a:ext>
            </a:extLst>
          </p:cNvPr>
          <p:cNvSpPr/>
          <p:nvPr/>
        </p:nvSpPr>
        <p:spPr>
          <a:xfrm>
            <a:off x="9594936" y="0"/>
            <a:ext cx="2596333" cy="108067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69BBF4-2D4B-4865-B13D-EB38AADB262C}"/>
              </a:ext>
              <a:ext uri="{C183D7F6-B498-43B3-948B-1728B52AA6E4}">
                <adec:decorative xmlns:adec="http://schemas.microsoft.com/office/drawing/2017/decorative" val="1"/>
              </a:ext>
            </a:extLst>
          </p:cNvPr>
          <p:cNvSpPr/>
          <p:nvPr/>
        </p:nvSpPr>
        <p:spPr>
          <a:xfrm>
            <a:off x="9595666" y="950635"/>
            <a:ext cx="2596333" cy="108067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E10D91-FC15-E569-BFF0-09A18A93E4DD}"/>
              </a:ext>
              <a:ext uri="{C183D7F6-B498-43B3-948B-1728B52AA6E4}">
                <adec:decorative xmlns:adec="http://schemas.microsoft.com/office/drawing/2017/decorative" val="1"/>
              </a:ext>
            </a:extLst>
          </p:cNvPr>
          <p:cNvSpPr/>
          <p:nvPr/>
        </p:nvSpPr>
        <p:spPr>
          <a:xfrm>
            <a:off x="9592324" y="1861204"/>
            <a:ext cx="2596333" cy="1080678"/>
          </a:xfrm>
          <a:prstGeom prst="rect">
            <a:avLst/>
          </a:prstGeom>
          <a:solidFill>
            <a:srgbClr val="FF9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BA3F34-14B3-920D-A11D-0C9A4E83902E}"/>
              </a:ext>
              <a:ext uri="{C183D7F6-B498-43B3-948B-1728B52AA6E4}">
                <adec:decorative xmlns:adec="http://schemas.microsoft.com/office/drawing/2017/decorative" val="1"/>
              </a:ext>
            </a:extLst>
          </p:cNvPr>
          <p:cNvSpPr/>
          <p:nvPr/>
        </p:nvSpPr>
        <p:spPr>
          <a:xfrm>
            <a:off x="9587862" y="2928784"/>
            <a:ext cx="2596333" cy="108067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13455A-224E-380E-76AE-70F2E6FA7E30}"/>
              </a:ext>
              <a:ext uri="{C183D7F6-B498-43B3-948B-1728B52AA6E4}">
                <adec:decorative xmlns:adec="http://schemas.microsoft.com/office/drawing/2017/decorative" val="1"/>
              </a:ext>
            </a:extLst>
          </p:cNvPr>
          <p:cNvSpPr/>
          <p:nvPr/>
        </p:nvSpPr>
        <p:spPr>
          <a:xfrm>
            <a:off x="9600562" y="3957373"/>
            <a:ext cx="2596333" cy="108067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BD1F6C-A661-3EE6-CF00-FB2B26065DBE}"/>
              </a:ext>
              <a:ext uri="{C183D7F6-B498-43B3-948B-1728B52AA6E4}">
                <adec:decorative xmlns:adec="http://schemas.microsoft.com/office/drawing/2017/decorative" val="1"/>
              </a:ext>
            </a:extLst>
          </p:cNvPr>
          <p:cNvSpPr/>
          <p:nvPr/>
        </p:nvSpPr>
        <p:spPr>
          <a:xfrm>
            <a:off x="9600562" y="4920838"/>
            <a:ext cx="2596333" cy="1080678"/>
          </a:xfrm>
          <a:prstGeom prst="rect">
            <a:avLst/>
          </a:prstGeom>
          <a:solidFill>
            <a:srgbClr val="FFD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BAE0FA-4B3C-E813-44D6-7B4E404BAEF4}"/>
              </a:ext>
              <a:ext uri="{C183D7F6-B498-43B3-948B-1728B52AA6E4}">
                <adec:decorative xmlns:adec="http://schemas.microsoft.com/office/drawing/2017/decorative" val="1"/>
              </a:ext>
            </a:extLst>
          </p:cNvPr>
          <p:cNvSpPr/>
          <p:nvPr/>
        </p:nvSpPr>
        <p:spPr>
          <a:xfrm>
            <a:off x="9599728" y="5800312"/>
            <a:ext cx="2596333" cy="1080678"/>
          </a:xfrm>
          <a:prstGeom prst="rect">
            <a:avLst/>
          </a:prstGeom>
          <a:solidFill>
            <a:srgbClr val="008F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E422803-AE6E-45DA-BAE6-DAB98C6652C7}"/>
              </a:ext>
            </a:extLst>
          </p:cNvPr>
          <p:cNvSpPr/>
          <p:nvPr/>
        </p:nvSpPr>
        <p:spPr>
          <a:xfrm>
            <a:off x="620478" y="1865502"/>
            <a:ext cx="10951044" cy="165213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cs typeface="Times New Roman" panose="02020603050405020304" pitchFamily="18" charset="0"/>
              </a:rPr>
              <a:t>Youth worker: 	Yeah. I </a:t>
            </a:r>
            <a:r>
              <a:rPr lang="en-GB" sz="2000" i="1" dirty="0" err="1">
                <a:cs typeface="Times New Roman" panose="02020603050405020304" pitchFamily="18" charset="0"/>
              </a:rPr>
              <a:t>dunno</a:t>
            </a:r>
            <a:r>
              <a:rPr lang="en-GB" sz="2000" i="1" dirty="0">
                <a:cs typeface="Times New Roman" panose="02020603050405020304" pitchFamily="18" charset="0"/>
              </a:rPr>
              <a:t> how politics falls into that. It's never really been said …</a:t>
            </a:r>
          </a:p>
          <a:p>
            <a:r>
              <a:rPr lang="en-GB" sz="2000" i="1" dirty="0">
                <a:cs typeface="Times New Roman" panose="02020603050405020304" pitchFamily="18" charset="0"/>
              </a:rPr>
              <a:t>Youth worker: 	No, I don't think it has ever been said. I think we've just assumed, because we want to be welcoming and accessible in a place for everybody. It could be seen as favouring some and not others. (Commissioned open-access youth provision, June 2022)</a:t>
            </a:r>
          </a:p>
        </p:txBody>
      </p:sp>
    </p:spTree>
    <p:extLst>
      <p:ext uri="{BB962C8B-B14F-4D97-AF65-F5344CB8AC3E}">
        <p14:creationId xmlns:p14="http://schemas.microsoft.com/office/powerpoint/2010/main" val="199778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C53101A-E1B2-4972-B748-A43C96840E54}"/>
              </a:ext>
              <a:ext uri="{C183D7F6-B498-43B3-948B-1728B52AA6E4}">
                <adec:decorative xmlns:adec="http://schemas.microsoft.com/office/drawing/2017/decorative" val="1"/>
              </a:ext>
            </a:extLst>
          </p:cNvPr>
          <p:cNvPicPr>
            <a:picLocks noChangeAspect="1"/>
          </p:cNvPicPr>
          <p:nvPr/>
        </p:nvPicPr>
        <p:blipFill rotWithShape="1">
          <a:blip r:embed="rId4"/>
          <a:srcRect l="54583" t="-864" r="31389" b="864"/>
          <a:stretch/>
        </p:blipFill>
        <p:spPr>
          <a:xfrm>
            <a:off x="9636426" y="-67732"/>
            <a:ext cx="3063165" cy="6925732"/>
          </a:xfrm>
          <a:prstGeom prst="rect">
            <a:avLst/>
          </a:prstGeom>
        </p:spPr>
      </p:pic>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5"/>
            <a:ext cx="8886566" cy="605798"/>
          </a:xfrm>
        </p:spPr>
        <p:txBody>
          <a:bodyPr>
            <a:normAutofit fontScale="90000"/>
          </a:bodyPr>
          <a:lstStyle/>
          <a:p>
            <a:r>
              <a:rPr lang="en-US" dirty="0"/>
              <a:t>Unsure about terminology</a:t>
            </a:r>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425639" y="860614"/>
            <a:ext cx="9032535" cy="605798"/>
          </a:xfrm>
        </p:spPr>
        <p:txBody>
          <a:bodyPr>
            <a:normAutofit lnSpcReduction="10000"/>
          </a:bodyPr>
          <a:lstStyle/>
          <a:p>
            <a:pPr marL="0" indent="0">
              <a:buNone/>
            </a:pPr>
            <a:r>
              <a:rPr lang="en-GB" sz="2000" dirty="0"/>
              <a:t>Participants conflated different terms (apolitical, nonpartisan, non-political, and unbiased). </a:t>
            </a:r>
          </a:p>
        </p:txBody>
      </p:sp>
      <p:sp>
        <p:nvSpPr>
          <p:cNvPr id="9" name="Rectangle: Rounded Corners 3">
            <a:extLst>
              <a:ext uri="{FF2B5EF4-FFF2-40B4-BE49-F238E27FC236}">
                <a16:creationId xmlns:a16="http://schemas.microsoft.com/office/drawing/2014/main" id="{F125676F-CEB7-4CD5-9E26-382E569818C1}"/>
              </a:ext>
            </a:extLst>
          </p:cNvPr>
          <p:cNvSpPr/>
          <p:nvPr/>
        </p:nvSpPr>
        <p:spPr>
          <a:xfrm>
            <a:off x="1023992" y="1466412"/>
            <a:ext cx="9808478" cy="123535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cs typeface="Times New Roman" panose="02020603050405020304" pitchFamily="18" charset="0"/>
              </a:rPr>
              <a:t>Young person:	It can be hard to talk about politics staying neutral as well …</a:t>
            </a:r>
          </a:p>
          <a:p>
            <a:r>
              <a:rPr lang="en-GB" sz="2000" i="1" dirty="0">
                <a:cs typeface="Times New Roman" panose="02020603050405020304" pitchFamily="18" charset="0"/>
              </a:rPr>
              <a:t>Young person:	This is the issue with being apolitical- which is why most people just go quiet. (Regional youth voice project, June 2022)</a:t>
            </a:r>
          </a:p>
        </p:txBody>
      </p:sp>
      <p:sp>
        <p:nvSpPr>
          <p:cNvPr id="15" name="Rectangle: Rounded Corners 3">
            <a:extLst>
              <a:ext uri="{FF2B5EF4-FFF2-40B4-BE49-F238E27FC236}">
                <a16:creationId xmlns:a16="http://schemas.microsoft.com/office/drawing/2014/main" id="{F5F14722-6C06-4544-8C33-A6AE0689C00E}"/>
              </a:ext>
            </a:extLst>
          </p:cNvPr>
          <p:cNvSpPr/>
          <p:nvPr/>
        </p:nvSpPr>
        <p:spPr>
          <a:xfrm>
            <a:off x="393357" y="4975251"/>
            <a:ext cx="10951044" cy="1602140"/>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cs typeface="Times New Roman" panose="02020603050405020304" pitchFamily="18" charset="0"/>
              </a:rPr>
              <a:t>We have had certain councillors along; they say this is why I joined blank party. Some of you would be great to join the blank party. And I say, excuse me, can I just say [project name] are a non-political organization. Please don't mention that kind of stuff to the young people (Youth worker, local youth voice project, November 2022)</a:t>
            </a:r>
          </a:p>
        </p:txBody>
      </p:sp>
      <p:sp>
        <p:nvSpPr>
          <p:cNvPr id="16" name="Rectangle: Rounded Corners 3">
            <a:extLst>
              <a:ext uri="{FF2B5EF4-FFF2-40B4-BE49-F238E27FC236}">
                <a16:creationId xmlns:a16="http://schemas.microsoft.com/office/drawing/2014/main" id="{5B85E680-E121-40F9-BA25-2DA22E25191B}"/>
              </a:ext>
            </a:extLst>
          </p:cNvPr>
          <p:cNvSpPr/>
          <p:nvPr/>
        </p:nvSpPr>
        <p:spPr>
          <a:xfrm>
            <a:off x="216964" y="2814462"/>
            <a:ext cx="10951044" cy="1188454"/>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i="1" dirty="0">
                <a:cs typeface="Times New Roman" panose="02020603050405020304" pitchFamily="18" charset="0"/>
              </a:rPr>
              <a:t>‘There is information out there, but to condense it … so you could bring it into a conversation with people and continue to be unbiased …would be hard. (Youth worker, Open-access youth and community project, February 2020)</a:t>
            </a:r>
          </a:p>
        </p:txBody>
      </p:sp>
      <p:sp>
        <p:nvSpPr>
          <p:cNvPr id="17" name="TextBox 16">
            <a:extLst>
              <a:ext uri="{FF2B5EF4-FFF2-40B4-BE49-F238E27FC236}">
                <a16:creationId xmlns:a16="http://schemas.microsoft.com/office/drawing/2014/main" id="{7ED47BFC-D81E-4635-973D-A6AAD534459E}"/>
              </a:ext>
            </a:extLst>
          </p:cNvPr>
          <p:cNvSpPr txBox="1"/>
          <p:nvPr/>
        </p:nvSpPr>
        <p:spPr>
          <a:xfrm>
            <a:off x="425639" y="4122175"/>
            <a:ext cx="8854284" cy="707886"/>
          </a:xfrm>
          <a:prstGeom prst="rect">
            <a:avLst/>
          </a:prstGeom>
          <a:noFill/>
        </p:spPr>
        <p:txBody>
          <a:bodyPr wrap="square">
            <a:spAutoFit/>
          </a:bodyPr>
          <a:lstStyle/>
          <a:p>
            <a:pPr marL="0" indent="0">
              <a:buNone/>
            </a:pPr>
            <a:r>
              <a:rPr lang="en-GB" sz="2000" dirty="0"/>
              <a:t>Youth workers interpreted the non-political approach as avoiding discussing any party politics with young people.</a:t>
            </a:r>
          </a:p>
        </p:txBody>
      </p:sp>
    </p:spTree>
    <p:extLst>
      <p:ext uri="{BB962C8B-B14F-4D97-AF65-F5344CB8AC3E}">
        <p14:creationId xmlns:p14="http://schemas.microsoft.com/office/powerpoint/2010/main" val="357046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5F49A4B-1C05-41DC-AF96-58B40838FCAA}"/>
              </a:ext>
              <a:ext uri="{C183D7F6-B498-43B3-948B-1728B52AA6E4}">
                <adec:decorative xmlns:adec="http://schemas.microsoft.com/office/drawing/2017/decorative" val="1"/>
              </a:ext>
            </a:extLst>
          </p:cNvPr>
          <p:cNvPicPr>
            <a:picLocks noChangeAspect="1"/>
          </p:cNvPicPr>
          <p:nvPr/>
        </p:nvPicPr>
        <p:blipFill rotWithShape="1">
          <a:blip r:embed="rId4"/>
          <a:srcRect l="21599" r="65833"/>
          <a:stretch/>
        </p:blipFill>
        <p:spPr>
          <a:xfrm>
            <a:off x="9623523" y="0"/>
            <a:ext cx="2744289" cy="6858000"/>
          </a:xfrm>
          <a:prstGeom prst="rect">
            <a:avLst/>
          </a:prstGeom>
        </p:spPr>
      </p:pic>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924829"/>
          </a:xfrm>
        </p:spPr>
        <p:txBody>
          <a:bodyPr/>
          <a:lstStyle/>
          <a:p>
            <a:r>
              <a:rPr lang="en-US" dirty="0"/>
              <a:t>Youth workers unsure about remit</a:t>
            </a:r>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5156062"/>
            <a:ext cx="9032535" cy="1447124"/>
          </a:xfrm>
        </p:spPr>
        <p:txBody>
          <a:bodyPr>
            <a:normAutofit/>
          </a:bodyPr>
          <a:lstStyle/>
          <a:p>
            <a:pPr marL="108000" indent="0">
              <a:buNone/>
            </a:pPr>
            <a:r>
              <a:rPr lang="en-GB" sz="2000" dirty="0"/>
              <a:t>There is a need for clear national guidance, like the guidance available for schools (Department for Education, 2022) that outlines youth work’s remit around political education.</a:t>
            </a:r>
          </a:p>
        </p:txBody>
      </p:sp>
      <p:sp>
        <p:nvSpPr>
          <p:cNvPr id="6" name="Rectangle: Rounded Corners 5">
            <a:extLst>
              <a:ext uri="{FF2B5EF4-FFF2-40B4-BE49-F238E27FC236}">
                <a16:creationId xmlns:a16="http://schemas.microsoft.com/office/drawing/2014/main" id="{16B7017A-3978-43E1-A24D-C86A45A9F5F4}"/>
              </a:ext>
            </a:extLst>
          </p:cNvPr>
          <p:cNvSpPr/>
          <p:nvPr/>
        </p:nvSpPr>
        <p:spPr>
          <a:xfrm>
            <a:off x="499772" y="1245374"/>
            <a:ext cx="9558627" cy="924829"/>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defRPr/>
            </a:pPr>
            <a:r>
              <a:rPr kumimoji="0" lang="en-GB" sz="2000" b="0" i="0" u="none" strike="noStrike" kern="100" cap="none" spc="0" normalizeH="0" baseline="0" noProof="0" dirty="0">
                <a:ln>
                  <a:noFill/>
                </a:ln>
                <a:solidFill>
                  <a:prstClr val="white"/>
                </a:solidFill>
                <a:effectLst/>
                <a:uLnTx/>
                <a:uFillTx/>
                <a:latin typeface="Aptos" panose="02110004020202020204"/>
                <a:ea typeface="Aptos" panose="02110004020202020204"/>
                <a:cs typeface="Aptos" panose="02110004020202020204"/>
              </a:rPr>
              <a:t>‘</a:t>
            </a:r>
            <a:r>
              <a:rPr kumimoji="0" lang="en-GB" sz="2000" b="0" i="1" u="none" strike="noStrike" kern="100" cap="none" spc="0" normalizeH="0" baseline="0" noProof="0" dirty="0">
                <a:ln>
                  <a:noFill/>
                </a:ln>
                <a:solidFill>
                  <a:prstClr val="white"/>
                </a:solidFill>
                <a:effectLst/>
                <a:uLnTx/>
                <a:uFillTx/>
                <a:latin typeface="Aptos" panose="02110004020202020204"/>
                <a:ea typeface="Aptos" panose="02110004020202020204"/>
                <a:cs typeface="Aptos" panose="02110004020202020204"/>
              </a:rPr>
              <a:t>I don’t know where I’ve got this, but we shouldn’t really educate [young people] about politics’ (Youth worker, commissioned open-access youth provision)</a:t>
            </a:r>
            <a:endParaRPr kumimoji="0" lang="en-GB" sz="2000" b="0" i="0" u="none" strike="noStrike" kern="100" cap="none" spc="0" normalizeH="0" baseline="0" noProof="0" dirty="0">
              <a:ln>
                <a:noFill/>
              </a:ln>
              <a:solidFill>
                <a:prstClr val="white"/>
              </a:solidFill>
              <a:effectLst/>
              <a:uLnTx/>
              <a:uFillTx/>
              <a:latin typeface="Aptos" panose="02110004020202020204"/>
              <a:ea typeface="Aptos" panose="02110004020202020204"/>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6F8C493-E698-4B0D-A767-A3D127208743}"/>
              </a:ext>
            </a:extLst>
          </p:cNvPr>
          <p:cNvSpPr/>
          <p:nvPr/>
        </p:nvSpPr>
        <p:spPr>
          <a:xfrm>
            <a:off x="1093300" y="2486858"/>
            <a:ext cx="8530224" cy="774861"/>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But I do definitely think there needs to be room to talk about party politics in its entirety. (Young person, regional youth voice network, June 2022)</a:t>
            </a:r>
            <a:endPar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346355" y="3562191"/>
            <a:ext cx="9865459" cy="1447123"/>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1"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Maybe we should bring it up and be like if you could vote, who would you vote for? Actually start those conversations and start them thinking now before they get to voting, and they are like, ‘I wish I'd have learned this’. (Youth worker, open-access youth and community project, February 2020)</a:t>
            </a:r>
            <a:endParaRPr kumimoji="0" lang="en-GB" sz="2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6576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A6C968-50E5-4C1D-83BE-15539134A346}"/>
              </a:ext>
              <a:ext uri="{C183D7F6-B498-43B3-948B-1728B52AA6E4}">
                <adec:decorative xmlns:adec="http://schemas.microsoft.com/office/drawing/2017/decorative" val="1"/>
              </a:ext>
            </a:extLst>
          </p:cNvPr>
          <p:cNvPicPr>
            <a:picLocks noChangeAspect="1"/>
          </p:cNvPicPr>
          <p:nvPr/>
        </p:nvPicPr>
        <p:blipFill rotWithShape="1">
          <a:blip r:embed="rId4"/>
          <a:srcRect l="34126" t="3869" r="42380" b="-154"/>
          <a:stretch/>
        </p:blipFill>
        <p:spPr>
          <a:xfrm>
            <a:off x="9540119" y="-39874"/>
            <a:ext cx="2989447" cy="6897874"/>
          </a:xfrm>
          <a:prstGeom prst="rect">
            <a:avLst/>
          </a:prstGeom>
        </p:spPr>
      </p:pic>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924829"/>
          </a:xfrm>
        </p:spPr>
        <p:txBody>
          <a:bodyPr/>
          <a:lstStyle/>
          <a:p>
            <a:r>
              <a:rPr lang="en-GB" sz="4400" dirty="0">
                <a:solidFill>
                  <a:schemeClr val="accent6">
                    <a:lumMod val="50000"/>
                  </a:schemeClr>
                </a:solidFill>
                <a:effectLst/>
              </a:rPr>
              <a:t>Undue influence</a:t>
            </a:r>
            <a:endParaRPr lang="en-US" dirty="0"/>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5156062"/>
            <a:ext cx="9032535" cy="1447124"/>
          </a:xfrm>
        </p:spPr>
        <p:txBody>
          <a:bodyPr>
            <a:normAutofit/>
          </a:bodyPr>
          <a:lstStyle/>
          <a:p>
            <a:pPr marL="108000" indent="0">
              <a:buNone/>
            </a:pPr>
            <a:r>
              <a:rPr lang="en-GB" sz="2000" dirty="0"/>
              <a:t>Youth workers and young people were concerned about young people's vulnerability to political influence. </a:t>
            </a:r>
          </a:p>
          <a:p>
            <a:pPr marL="108000" indent="0">
              <a:buNone/>
            </a:pPr>
            <a:r>
              <a:rPr lang="en-GB" sz="2000" dirty="0"/>
              <a:t>However, these concerns are not supported by recent research about young people’s political socialisation (</a:t>
            </a:r>
            <a:r>
              <a:rPr lang="en-GB" sz="2000" dirty="0" err="1"/>
              <a:t>Haegel</a:t>
            </a:r>
            <a:r>
              <a:rPr lang="en-GB" sz="2000" dirty="0"/>
              <a:t>, 2021).</a:t>
            </a:r>
          </a:p>
        </p:txBody>
      </p:sp>
      <p:sp>
        <p:nvSpPr>
          <p:cNvPr id="6" name="Rectangle: Rounded Corners 5">
            <a:extLst>
              <a:ext uri="{FF2B5EF4-FFF2-40B4-BE49-F238E27FC236}">
                <a16:creationId xmlns:a16="http://schemas.microsoft.com/office/drawing/2014/main" id="{16B7017A-3978-43E1-A24D-C86A45A9F5F4}"/>
              </a:ext>
            </a:extLst>
          </p:cNvPr>
          <p:cNvSpPr/>
          <p:nvPr/>
        </p:nvSpPr>
        <p:spPr>
          <a:xfrm>
            <a:off x="236723" y="1017763"/>
            <a:ext cx="9558627" cy="1663546"/>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defRPr/>
            </a:pPr>
            <a:r>
              <a:rPr lang="en-GB" sz="2000" i="1" kern="100" dirty="0">
                <a:solidFill>
                  <a:prstClr val="white"/>
                </a:solidFill>
                <a:latin typeface="Aptos" panose="02110004020202020204"/>
              </a:rPr>
              <a:t>I know that for us, we're not really allowed to because, again, that thing where it's like if you talk to an adult as a young person around party politics, it could be kind of like swaying you. So, we try to stay away from that conversation with workers, and that's why [the conversation] we have around party politics is all informal outside of meetings. (Young person, regional youth voice network, June 2022)</a:t>
            </a: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393357" y="3073987"/>
            <a:ext cx="9818457" cy="193532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defRPr/>
            </a:pPr>
            <a:r>
              <a:rPr lang="en-GB" sz="2000" i="1" dirty="0">
                <a:solidFill>
                  <a:schemeClr val="bg1"/>
                </a:solidFill>
                <a:latin typeface="Calibri" panose="020F0502020204030204" pitchFamily="34" charset="0"/>
                <a:cs typeface="Times New Roman" panose="02020603050405020304" pitchFamily="18" charset="0"/>
              </a:rPr>
              <a:t>And if they like you as a youth worker. They might think, ‘They’ve got it good … they know it’s Labour that I should be voting for, so I should vote Labour’ or ‘voting for the Green party is a waste of a vote because there are not as many’ … I don’t know- I’m trying not to say my own … but it is difficult if you don’t want to be biased. (Open-access youth and community project, February 2020)</a:t>
            </a:r>
          </a:p>
        </p:txBody>
      </p:sp>
    </p:spTree>
    <p:extLst>
      <p:ext uri="{BB962C8B-B14F-4D97-AF65-F5344CB8AC3E}">
        <p14:creationId xmlns:p14="http://schemas.microsoft.com/office/powerpoint/2010/main" val="2831929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137372"/>
            <a:ext cx="8886566" cy="699249"/>
          </a:xfrm>
        </p:spPr>
        <p:txBody>
          <a:bodyPr>
            <a:normAutofit fontScale="90000"/>
          </a:bodyPr>
          <a:lstStyle/>
          <a:p>
            <a:pPr>
              <a:lnSpc>
                <a:spcPct val="200000"/>
              </a:lnSpc>
              <a:spcAft>
                <a:spcPts val="1200"/>
              </a:spcAft>
            </a:pPr>
            <a:r>
              <a:rPr lang="en-GB" dirty="0">
                <a:solidFill>
                  <a:schemeClr val="accent6">
                    <a:lumMod val="50000"/>
                  </a:schemeClr>
                </a:solidFill>
              </a:rPr>
              <a:t>C</a:t>
            </a:r>
            <a:r>
              <a:rPr lang="en-GB" sz="4400" dirty="0">
                <a:solidFill>
                  <a:schemeClr val="accent6">
                    <a:lumMod val="50000"/>
                  </a:schemeClr>
                </a:solidFill>
                <a:effectLst/>
              </a:rPr>
              <a:t>oncern </a:t>
            </a:r>
            <a:r>
              <a:rPr lang="en-GB" dirty="0">
                <a:solidFill>
                  <a:schemeClr val="accent6">
                    <a:lumMod val="50000"/>
                  </a:schemeClr>
                </a:solidFill>
              </a:rPr>
              <a:t>about p</a:t>
            </a:r>
            <a:r>
              <a:rPr lang="en-GB" sz="4400" dirty="0">
                <a:solidFill>
                  <a:schemeClr val="accent6">
                    <a:lumMod val="50000"/>
                  </a:schemeClr>
                </a:solidFill>
                <a:effectLst/>
              </a:rPr>
              <a:t>arents and funders</a:t>
            </a:r>
            <a:endParaRPr lang="en-GB" sz="4400" dirty="0">
              <a:solidFill>
                <a:schemeClr val="accent6">
                  <a:lumMod val="50000"/>
                </a:schemeClr>
              </a:solidFill>
              <a:effectLst/>
              <a:latin typeface="Calibri" panose="020F0502020204030204" pitchFamily="34" charset="0"/>
              <a:ea typeface="DengXian" panose="02010600030101010101" pitchFamily="2" charset="-122"/>
              <a:cs typeface="Avenir Black"/>
            </a:endParaRPr>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20372" y="3752596"/>
            <a:ext cx="9032535" cy="387104"/>
          </a:xfrm>
        </p:spPr>
        <p:txBody>
          <a:bodyPr>
            <a:normAutofit/>
          </a:bodyPr>
          <a:lstStyle/>
          <a:p>
            <a:pPr marL="108000" indent="0">
              <a:buNone/>
            </a:pPr>
            <a:r>
              <a:rPr lang="en-GB" sz="1800" dirty="0">
                <a:solidFill>
                  <a:srgbClr val="000000"/>
                </a:solidFill>
                <a:effectLst/>
                <a:latin typeface="Calibri" panose="020F0502020204030204" pitchFamily="34" charset="0"/>
                <a:ea typeface="DengXian" panose="02010600030101010101" pitchFamily="2" charset="-122"/>
                <a:cs typeface="Avenir Black"/>
              </a:rPr>
              <a:t>Youth workers’ concerns were linked to uncertainty about their remit to address politics. </a:t>
            </a:r>
            <a:endParaRPr lang="en-GB" sz="2000" dirty="0"/>
          </a:p>
        </p:txBody>
      </p:sp>
      <p:sp>
        <p:nvSpPr>
          <p:cNvPr id="6" name="Rectangle: Rounded Corners 5">
            <a:extLst>
              <a:ext uri="{FF2B5EF4-FFF2-40B4-BE49-F238E27FC236}">
                <a16:creationId xmlns:a16="http://schemas.microsoft.com/office/drawing/2014/main" id="{16B7017A-3978-43E1-A24D-C86A45A9F5F4}"/>
              </a:ext>
            </a:extLst>
          </p:cNvPr>
          <p:cNvSpPr/>
          <p:nvPr/>
        </p:nvSpPr>
        <p:spPr>
          <a:xfrm>
            <a:off x="393358" y="702363"/>
            <a:ext cx="9594486" cy="3006779"/>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GB" sz="2000" i="1" kern="100" dirty="0">
                <a:solidFill>
                  <a:prstClr val="white"/>
                </a:solidFill>
                <a:latin typeface="Aptos" panose="02110004020202020204"/>
              </a:rPr>
              <a:t>one of my worries… if they've come with the strong political view from home, and we then try and influence that, are the parents </a:t>
            </a:r>
            <a:r>
              <a:rPr lang="en-GB" sz="2000" i="1" kern="100" dirty="0" err="1">
                <a:solidFill>
                  <a:prstClr val="white"/>
                </a:solidFill>
                <a:latin typeface="Aptos" panose="02110004020202020204"/>
              </a:rPr>
              <a:t>gonna</a:t>
            </a:r>
            <a:r>
              <a:rPr lang="en-GB" sz="2000" i="1" kern="100" dirty="0">
                <a:solidFill>
                  <a:prstClr val="white"/>
                </a:solidFill>
                <a:latin typeface="Aptos" panose="02110004020202020204"/>
              </a:rPr>
              <a:t> be cross? Because they would be like, how dare you? If we are not … we don't have that role as a structured role, in lots of ways, like a teacher is teaching a lesson … You start the conversations, ‘Is that what you think?’ and, ‘Where did you pick that up from?’ But I don't know. I don't suppose we'd really ever challenge them. I probably wouldn't. Because as it is all about relationships with them and if that relationship with them is rocketed because of something they've taken home. (Youth worker, Commissioned open-access youth provision, June 2022)</a:t>
            </a: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679064" y="4060188"/>
            <a:ext cx="10257877" cy="1729236"/>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defRPr/>
            </a:pPr>
            <a:r>
              <a:rPr lang="en-GB" sz="2000" i="1" kern="100" dirty="0">
                <a:solidFill>
                  <a:prstClr val="white"/>
                </a:solidFill>
                <a:latin typeface="Aptos" panose="02110004020202020204"/>
              </a:rPr>
              <a:t>Let's face it, we get support from different local councillors? So, we'll go to different ward budgets, and the different councillors will be different parties. Yeah. So, it's better for us to just be like, ‘This is what we do. This is our statement of purpose. These are our aims and not … [discuss party politics] (Youth worker, Open-access youth and community project, February, 2020)</a:t>
            </a:r>
          </a:p>
        </p:txBody>
      </p:sp>
      <p:sp>
        <p:nvSpPr>
          <p:cNvPr id="8" name="Content Placeholder 3">
            <a:extLst>
              <a:ext uri="{FF2B5EF4-FFF2-40B4-BE49-F238E27FC236}">
                <a16:creationId xmlns:a16="http://schemas.microsoft.com/office/drawing/2014/main" id="{E4E5E416-5508-4CAB-AEF5-FB7BB798C0FA}"/>
              </a:ext>
            </a:extLst>
          </p:cNvPr>
          <p:cNvSpPr txBox="1">
            <a:spLocks/>
          </p:cNvSpPr>
          <p:nvPr/>
        </p:nvSpPr>
        <p:spPr>
          <a:xfrm>
            <a:off x="393357" y="5975836"/>
            <a:ext cx="9953077" cy="6473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dirty="0">
                <a:solidFill>
                  <a:srgbClr val="000000"/>
                </a:solidFill>
                <a:latin typeface="Calibri" panose="020F0502020204030204" pitchFamily="34" charset="0"/>
                <a:ea typeface="DengXian" panose="02010600030101010101" pitchFamily="2" charset="-122"/>
                <a:cs typeface="Avenir Black"/>
              </a:rPr>
              <a:t>V</a:t>
            </a:r>
            <a:r>
              <a:rPr lang="en-GB" sz="1800" dirty="0">
                <a:solidFill>
                  <a:srgbClr val="000000"/>
                </a:solidFill>
                <a:effectLst/>
                <a:latin typeface="Calibri" panose="020F0502020204030204" pitchFamily="34" charset="0"/>
                <a:ea typeface="DengXian" panose="02010600030101010101" pitchFamily="2" charset="-122"/>
                <a:cs typeface="Avenir Black"/>
              </a:rPr>
              <a:t>oluntary sector projects can engage in political activity but their reliance on ward council funding reduced their willingness to discuss party politics.</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342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D70EC6-0274-0585-5919-6AEDF8B7900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C65E735-EBEE-411F-8DD7-B09031A01645}"/>
              </a:ext>
            </a:extLst>
          </p:cNvPr>
          <p:cNvSpPr>
            <a:spLocks noGrp="1"/>
          </p:cNvSpPr>
          <p:nvPr>
            <p:ph type="title"/>
          </p:nvPr>
        </p:nvSpPr>
        <p:spPr>
          <a:xfrm>
            <a:off x="393700" y="215790"/>
            <a:ext cx="8886825" cy="1325562"/>
          </a:xfrm>
        </p:spPr>
        <p:txBody>
          <a:bodyPr>
            <a:normAutofit fontScale="90000"/>
          </a:bodyPr>
          <a:lstStyle/>
          <a:p>
            <a:r>
              <a:rPr lang="en-US" dirty="0"/>
              <a:t>Youth work could </a:t>
            </a:r>
            <a:r>
              <a:rPr lang="en-GB" dirty="0"/>
              <a:t>play a significant role in young people’s political socialisation</a:t>
            </a:r>
            <a:endParaRPr lang="en-US" dirty="0"/>
          </a:p>
        </p:txBody>
      </p:sp>
      <p:sp>
        <p:nvSpPr>
          <p:cNvPr id="5" name="Content Placeholder 2">
            <a:extLst>
              <a:ext uri="{FF2B5EF4-FFF2-40B4-BE49-F238E27FC236}">
                <a16:creationId xmlns:a16="http://schemas.microsoft.com/office/drawing/2014/main" id="{CB941114-1FA6-49E6-AF20-C487DA93E530}"/>
              </a:ext>
            </a:extLst>
          </p:cNvPr>
          <p:cNvSpPr>
            <a:spLocks noGrp="1"/>
          </p:cNvSpPr>
          <p:nvPr>
            <p:ph idx="1"/>
          </p:nvPr>
        </p:nvSpPr>
        <p:spPr>
          <a:xfrm>
            <a:off x="393700" y="1585955"/>
            <a:ext cx="8886825" cy="4576306"/>
          </a:xfrm>
        </p:spPr>
        <p:txBody>
          <a:bodyPr>
            <a:normAutofit fontScale="92500" lnSpcReduction="20000"/>
          </a:bodyPr>
          <a:lstStyle/>
          <a:p>
            <a:r>
              <a:rPr lang="en-US" sz="2400" dirty="0"/>
              <a:t>4.4 million young people regularly engage in youth work (UK Youth, 2022). </a:t>
            </a:r>
          </a:p>
          <a:p>
            <a:r>
              <a:rPr lang="en-US" sz="2400" dirty="0"/>
              <a:t>Many come from under resourced areas (NYA, 2025), are less likely vote and often disengage from formal citizenship education (Electoral Commission, 2026).</a:t>
            </a:r>
          </a:p>
          <a:p>
            <a:r>
              <a:rPr lang="en-US" sz="2400" dirty="0"/>
              <a:t>Findings from USA research indicate the role the informal conversations play in young people's political socialisation (Roholt et al, 2007)</a:t>
            </a:r>
          </a:p>
          <a:p>
            <a:r>
              <a:rPr lang="en-US" sz="2400" dirty="0"/>
              <a:t>Youth work shaped previous lowering of the voting age to 16 in Scotland and Wales and the UK.</a:t>
            </a:r>
          </a:p>
          <a:p>
            <a:r>
              <a:rPr lang="en-US" sz="2400" b="1" dirty="0"/>
              <a:t>BUT</a:t>
            </a:r>
            <a:r>
              <a:rPr lang="en-US" sz="2400" dirty="0"/>
              <a:t> research and policy about political </a:t>
            </a:r>
            <a:r>
              <a:rPr lang="en-GB" sz="2400" dirty="0"/>
              <a:t>socialisation</a:t>
            </a:r>
            <a:r>
              <a:rPr lang="en-US" sz="2400" dirty="0"/>
              <a:t> predominantly focus on role of formal school education.</a:t>
            </a:r>
          </a:p>
          <a:p>
            <a:r>
              <a:rPr lang="en-US" sz="2400" b="1" dirty="0"/>
              <a:t>Findings</a:t>
            </a:r>
            <a:r>
              <a:rPr lang="en-US" sz="2400" dirty="0"/>
              <a:t> show the youth work does support young people’s political socialisation but faces barriers to addressing some dimensions that young people feel are important.</a:t>
            </a:r>
          </a:p>
        </p:txBody>
      </p:sp>
    </p:spTree>
    <p:extLst>
      <p:ext uri="{BB962C8B-B14F-4D97-AF65-F5344CB8AC3E}">
        <p14:creationId xmlns:p14="http://schemas.microsoft.com/office/powerpoint/2010/main" val="1154145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827C32C-4E4D-3D07-FF19-8EE77A2D62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3ECC6DA-EA0D-4F79-A5F0-5040A7D19D51}"/>
              </a:ext>
              <a:ext uri="{C183D7F6-B498-43B3-948B-1728B52AA6E4}">
                <adec:decorative xmlns:adec="http://schemas.microsoft.com/office/drawing/2017/decorative" val="1"/>
              </a:ext>
            </a:extLst>
          </p:cNvPr>
          <p:cNvPicPr/>
          <p:nvPr/>
        </p:nvPicPr>
        <p:blipFill rotWithShape="1">
          <a:blip r:embed="rId4" r:link="rId5">
            <a:extLst>
              <a:ext uri="{28A0092B-C50C-407E-A947-70E740481C1C}">
                <a14:useLocalDpi xmlns:a14="http://schemas.microsoft.com/office/drawing/2010/main" val="0"/>
              </a:ext>
            </a:extLst>
          </a:blip>
          <a:srcRect l="39220" r="49313" b="4618"/>
          <a:stretch>
            <a:fillRect/>
          </a:stretch>
        </p:blipFill>
        <p:spPr bwMode="auto">
          <a:xfrm>
            <a:off x="9668789" y="0"/>
            <a:ext cx="2506278" cy="685800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DEFF4CDC-2761-BF91-6B0B-BB95E3BE4515}"/>
              </a:ext>
            </a:extLst>
          </p:cNvPr>
          <p:cNvSpPr>
            <a:spLocks noGrp="1"/>
          </p:cNvSpPr>
          <p:nvPr>
            <p:ph type="title"/>
          </p:nvPr>
        </p:nvSpPr>
        <p:spPr>
          <a:xfrm>
            <a:off x="393357" y="254814"/>
            <a:ext cx="8886566" cy="924829"/>
          </a:xfrm>
        </p:spPr>
        <p:txBody>
          <a:bodyPr>
            <a:normAutofit fontScale="90000"/>
          </a:bodyPr>
          <a:lstStyle/>
          <a:p>
            <a:pPr>
              <a:lnSpc>
                <a:spcPct val="200000"/>
              </a:lnSpc>
              <a:spcAft>
                <a:spcPts val="1200"/>
              </a:spcAft>
            </a:pPr>
            <a:r>
              <a:rPr lang="en-GB" dirty="0">
                <a:solidFill>
                  <a:schemeClr val="accent6">
                    <a:lumMod val="50000"/>
                  </a:schemeClr>
                </a:solidFill>
              </a:rPr>
              <a:t>Protest not allowed</a:t>
            </a:r>
            <a:endParaRPr lang="en-GB" sz="4400" dirty="0">
              <a:solidFill>
                <a:schemeClr val="accent6">
                  <a:lumMod val="50000"/>
                </a:schemeClr>
              </a:solidFill>
              <a:effectLst/>
              <a:latin typeface="Calibri" panose="020F0502020204030204" pitchFamily="34" charset="0"/>
              <a:ea typeface="DengXian" panose="02010600030101010101" pitchFamily="2" charset="-122"/>
              <a:cs typeface="Avenir Black"/>
            </a:endParaRPr>
          </a:p>
        </p:txBody>
      </p:sp>
      <p:sp>
        <p:nvSpPr>
          <p:cNvPr id="4" name="Content Placeholder 3">
            <a:extLst>
              <a:ext uri="{FF2B5EF4-FFF2-40B4-BE49-F238E27FC236}">
                <a16:creationId xmlns:a16="http://schemas.microsoft.com/office/drawing/2014/main" id="{686F9D5D-8616-4EED-8626-29DE157B821A}"/>
              </a:ext>
            </a:extLst>
          </p:cNvPr>
          <p:cNvSpPr>
            <a:spLocks noGrp="1"/>
          </p:cNvSpPr>
          <p:nvPr>
            <p:ph idx="1"/>
          </p:nvPr>
        </p:nvSpPr>
        <p:spPr>
          <a:xfrm>
            <a:off x="393357" y="5400054"/>
            <a:ext cx="9032535" cy="1203131"/>
          </a:xfrm>
        </p:spPr>
        <p:txBody>
          <a:bodyPr>
            <a:normAutofit/>
          </a:bodyPr>
          <a:lstStyle/>
          <a:p>
            <a:pPr marL="108000" indent="0">
              <a:buNone/>
            </a:pPr>
            <a:r>
              <a:rPr lang="en-GB" sz="2000" dirty="0"/>
              <a:t>Concerns about funders and the policy environment which is seeking to repress young people’s participation in protest and dissent influenced youth worker’s reluctance to address protest. </a:t>
            </a:r>
          </a:p>
        </p:txBody>
      </p:sp>
      <p:sp>
        <p:nvSpPr>
          <p:cNvPr id="6" name="Rectangle: Rounded Corners 5">
            <a:extLst>
              <a:ext uri="{FF2B5EF4-FFF2-40B4-BE49-F238E27FC236}">
                <a16:creationId xmlns:a16="http://schemas.microsoft.com/office/drawing/2014/main" id="{16B7017A-3978-43E1-A24D-C86A45A9F5F4}"/>
              </a:ext>
            </a:extLst>
          </p:cNvPr>
          <p:cNvSpPr/>
          <p:nvPr/>
        </p:nvSpPr>
        <p:spPr>
          <a:xfrm>
            <a:off x="1421797" y="1442022"/>
            <a:ext cx="8052559" cy="2169458"/>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indent="-914400">
              <a:spcBef>
                <a:spcPts val="600"/>
              </a:spcBef>
              <a:spcAft>
                <a:spcPts val="600"/>
              </a:spcAft>
            </a:pPr>
            <a:r>
              <a:rPr lang="en-GB" sz="2000" i="1" kern="100" dirty="0">
                <a:solidFill>
                  <a:prstClr val="white"/>
                </a:solidFill>
                <a:latin typeface="Aptos" panose="02110004020202020204"/>
              </a:rPr>
              <a:t>Researcher: 	Which of this stuff [different types of political participation] are you 	going to look at and go, ‘Well, that wouldn't be acceptable [to funders]’. </a:t>
            </a:r>
          </a:p>
          <a:p>
            <a:pPr marL="457200">
              <a:spcBef>
                <a:spcPts val="600"/>
              </a:spcBef>
              <a:spcAft>
                <a:spcPts val="600"/>
              </a:spcAft>
            </a:pPr>
            <a:r>
              <a:rPr lang="en-GB" sz="2000" i="1" kern="100" dirty="0">
                <a:solidFill>
                  <a:prstClr val="white"/>
                </a:solidFill>
                <a:latin typeface="Aptos" panose="02110004020202020204"/>
              </a:rPr>
              <a:t>Youth worker: Protesting [agreement from the group] </a:t>
            </a:r>
          </a:p>
          <a:p>
            <a:pPr marL="457200">
              <a:spcBef>
                <a:spcPts val="600"/>
              </a:spcBef>
              <a:spcAft>
                <a:spcPts val="600"/>
              </a:spcAft>
            </a:pPr>
            <a:r>
              <a:rPr lang="en-GB" sz="2000" i="1" kern="100" dirty="0">
                <a:solidFill>
                  <a:prstClr val="white"/>
                </a:solidFill>
                <a:latin typeface="Aptos" panose="02110004020202020204"/>
              </a:rPr>
              <a:t>(Regional youth voice network, May 2022)</a:t>
            </a:r>
          </a:p>
        </p:txBody>
      </p:sp>
      <p:sp>
        <p:nvSpPr>
          <p:cNvPr id="11" name="Rectangle: Rounded Corners 10">
            <a:extLst>
              <a:ext uri="{FF2B5EF4-FFF2-40B4-BE49-F238E27FC236}">
                <a16:creationId xmlns:a16="http://schemas.microsoft.com/office/drawing/2014/main" id="{F0579E67-F41E-49F6-B1AC-381294C52F2B}"/>
              </a:ext>
            </a:extLst>
          </p:cNvPr>
          <p:cNvSpPr/>
          <p:nvPr/>
        </p:nvSpPr>
        <p:spPr>
          <a:xfrm>
            <a:off x="212900" y="3903232"/>
            <a:ext cx="9865459" cy="1203131"/>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i="1" dirty="0">
                <a:solidFill>
                  <a:prstClr val="white"/>
                </a:solidFill>
                <a:latin typeface="Calibri" panose="020F0502020204030204" pitchFamily="34" charset="0"/>
                <a:cs typeface="Times New Roman" panose="02020603050405020304" pitchFamily="18" charset="0"/>
              </a:rPr>
              <a:t>Because I was thinking about yesterday's queen’s speech. Where they have just outlawed people protesting. </a:t>
            </a:r>
          </a:p>
        </p:txBody>
      </p:sp>
    </p:spTree>
    <p:extLst>
      <p:ext uri="{BB962C8B-B14F-4D97-AF65-F5344CB8AC3E}">
        <p14:creationId xmlns:p14="http://schemas.microsoft.com/office/powerpoint/2010/main" val="457114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normAutofit/>
          </a:bodyPr>
          <a:lstStyle/>
          <a:p>
            <a:r>
              <a:rPr lang="en-GB" dirty="0">
                <a:solidFill>
                  <a:schemeClr val="accent3"/>
                </a:solidFill>
                <a:latin typeface="Aptos" panose="02110004020202020204"/>
                <a:ea typeface="Aptos" panose="02110004020202020204"/>
                <a:cs typeface="Times New Roman" panose="02020603050405020304" pitchFamily="18" charset="0"/>
              </a:rPr>
              <a:t>E</a:t>
            </a:r>
            <a:r>
              <a:rPr lang="en-GB" sz="4400" dirty="0">
                <a:solidFill>
                  <a:schemeClr val="accent3"/>
                </a:solidFill>
                <a:effectLst/>
                <a:latin typeface="Aptos" panose="02110004020202020204"/>
                <a:ea typeface="Aptos" panose="02110004020202020204"/>
                <a:cs typeface="Times New Roman" panose="02020603050405020304" pitchFamily="18" charset="0"/>
              </a:rPr>
              <a:t>nablers to strengthen youth work’s contribution </a:t>
            </a:r>
            <a:r>
              <a:rPr lang="en-US" dirty="0"/>
              <a:t>:</a:t>
            </a:r>
          </a:p>
        </p:txBody>
      </p:sp>
      <p:sp>
        <p:nvSpPr>
          <p:cNvPr id="4" name="Rectangle 3">
            <a:extLst>
              <a:ext uri="{FF2B5EF4-FFF2-40B4-BE49-F238E27FC236}">
                <a16:creationId xmlns:a16="http://schemas.microsoft.com/office/drawing/2014/main" id="{0C1BC432-7967-4355-A110-A3243F3E4403}"/>
              </a:ext>
            </a:extLst>
          </p:cNvPr>
          <p:cNvSpPr/>
          <p:nvPr/>
        </p:nvSpPr>
        <p:spPr>
          <a:xfrm>
            <a:off x="427959" y="2205317"/>
            <a:ext cx="9697357" cy="3774422"/>
          </a:xfrm>
          <a:prstGeom prst="rect">
            <a:avLst/>
          </a:prstGeom>
          <a:noFill/>
          <a:ln w="412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srgbClr val="4EA72E">
                    <a:lumMod val="50000"/>
                  </a:srgbClr>
                </a:solidFill>
                <a:latin typeface="Aptos" panose="02110004020202020204"/>
              </a:rPr>
              <a:t>National policy need to recognise youth work’s role in political socialisation.</a:t>
            </a:r>
          </a:p>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Clear policy for youth work about political education needs to be developed at national and </a:t>
            </a:r>
            <a:r>
              <a:rPr kumimoji="0" lang="en-GB" sz="2800" b="1" i="0" u="none" strike="noStrike" kern="1200" cap="none" spc="0" normalizeH="0" baseline="0" noProof="1">
                <a:ln>
                  <a:noFill/>
                </a:ln>
                <a:solidFill>
                  <a:srgbClr val="4EA72E">
                    <a:lumMod val="50000"/>
                  </a:srgbClr>
                </a:solidFill>
                <a:effectLst/>
                <a:uLnTx/>
                <a:uFillTx/>
                <a:latin typeface="Aptos" panose="02110004020202020204"/>
                <a:ea typeface="+mn-ea"/>
                <a:cs typeface="+mn-cs"/>
              </a:rPr>
              <a:t>organisational</a:t>
            </a:r>
            <a:r>
              <a:rPr kumimoji="0" lang="en-US" sz="2800" b="1"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 levels.</a:t>
            </a:r>
          </a:p>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Politics and citizenship education, </a:t>
            </a:r>
            <a:r>
              <a:rPr lang="en-US" sz="2800" b="1" dirty="0">
                <a:solidFill>
                  <a:srgbClr val="4EA72E">
                    <a:lumMod val="50000"/>
                  </a:srgbClr>
                </a:solidFill>
                <a:latin typeface="Aptos" panose="02110004020202020204"/>
              </a:rPr>
              <a:t>training and resources need to be developed for youth workers.</a:t>
            </a:r>
          </a:p>
          <a:p>
            <a:pPr marL="565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srgbClr val="4EA72E">
                    <a:lumMod val="50000"/>
                  </a:srgbClr>
                </a:solidFill>
                <a:latin typeface="Aptos" panose="02110004020202020204"/>
              </a:rPr>
              <a:t>Develop guidance about if and how protest can be explored.</a:t>
            </a:r>
          </a:p>
        </p:txBody>
      </p:sp>
    </p:spTree>
    <p:extLst>
      <p:ext uri="{BB962C8B-B14F-4D97-AF65-F5344CB8AC3E}">
        <p14:creationId xmlns:p14="http://schemas.microsoft.com/office/powerpoint/2010/main" val="1875510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lstStyle/>
          <a:p>
            <a:r>
              <a:rPr lang="en-US" dirty="0"/>
              <a:t>Conclusion</a:t>
            </a:r>
          </a:p>
        </p:txBody>
      </p:sp>
      <p:sp>
        <p:nvSpPr>
          <p:cNvPr id="6" name="Rectangle: Rounded Corners 5">
            <a:extLst>
              <a:ext uri="{FF2B5EF4-FFF2-40B4-BE49-F238E27FC236}">
                <a16:creationId xmlns:a16="http://schemas.microsoft.com/office/drawing/2014/main" id="{A8C30A1E-5973-4226-BCC5-22E1076B7BFC}"/>
              </a:ext>
            </a:extLst>
          </p:cNvPr>
          <p:cNvSpPr>
            <a:spLocks noChangeAspect="1"/>
          </p:cNvSpPr>
          <p:nvPr/>
        </p:nvSpPr>
        <p:spPr>
          <a:xfrm>
            <a:off x="294503" y="1854505"/>
            <a:ext cx="10696478" cy="3775329"/>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marR="0" lvl="0" algn="l" defTabSz="914400" rtl="0" eaLnBrk="1" fontAlgn="auto" latinLnBrk="0" hangingPunct="1">
              <a:lnSpc>
                <a:spcPct val="100000"/>
              </a:lnSpc>
              <a:spcBef>
                <a:spcPts val="0"/>
              </a:spcBef>
              <a:spcAft>
                <a:spcPts val="0"/>
              </a:spcAft>
              <a:buClrTx/>
              <a:buSzTx/>
              <a:tabLst/>
              <a:defRPr/>
            </a:pPr>
            <a:r>
              <a:rPr lang="en-GB" sz="2800" kern="100" dirty="0">
                <a:solidFill>
                  <a:prstClr val="white"/>
                </a:solidFill>
                <a:latin typeface="Aptos" panose="02110004020202020204"/>
                <a:cs typeface="Times New Roman" panose="02020603050405020304" pitchFamily="18" charset="0"/>
              </a:rPr>
              <a:t>Policy efforts aimed at enhancing young people’s democratic participation must recognise and support the experiential and informal approaches embedded in youth work, ensuring that youth work’s capacity to equip young people for political citizenship can be more fully realised. </a:t>
            </a:r>
            <a:endParaRPr lang="en-US" sz="2800" kern="100" dirty="0">
              <a:solidFill>
                <a:prstClr val="white"/>
              </a:solidFill>
              <a:latin typeface="Aptos" panose="02110004020202020204"/>
              <a:cs typeface="Times New Roman" panose="02020603050405020304" pitchFamily="18" charset="0"/>
            </a:endParaRPr>
          </a:p>
        </p:txBody>
      </p:sp>
    </p:spTree>
    <p:extLst>
      <p:ext uri="{BB962C8B-B14F-4D97-AF65-F5344CB8AC3E}">
        <p14:creationId xmlns:p14="http://schemas.microsoft.com/office/powerpoint/2010/main" val="36229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216F-0105-09CB-4519-D0DDF5451F70}"/>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C0C78C58-E167-4939-144F-3F90100A8FE5}"/>
              </a:ext>
            </a:extLst>
          </p:cNvPr>
          <p:cNvSpPr>
            <a:spLocks noGrp="1"/>
          </p:cNvSpPr>
          <p:nvPr>
            <p:ph idx="1"/>
          </p:nvPr>
        </p:nvSpPr>
        <p:spPr>
          <a:xfrm>
            <a:off x="838200" y="1276709"/>
            <a:ext cx="10515600" cy="5216166"/>
          </a:xfrm>
        </p:spPr>
        <p:txBody>
          <a:bodyPr>
            <a:normAutofit fontScale="40000" lnSpcReduction="20000"/>
          </a:bodyPr>
          <a:lstStyle/>
          <a:p>
            <a:r>
              <a:rPr lang="en-GB" dirty="0"/>
              <a:t>Conge, P. (1988). The concept of political participation: Toward a definition. </a:t>
            </a:r>
            <a:r>
              <a:rPr lang="en-GB" i="1" dirty="0"/>
              <a:t>Comparative Politics</a:t>
            </a:r>
            <a:r>
              <a:rPr lang="en-GB" dirty="0"/>
              <a:t>, </a:t>
            </a:r>
            <a:r>
              <a:rPr lang="en-GB" i="1" dirty="0"/>
              <a:t>20</a:t>
            </a:r>
            <a:r>
              <a:rPr lang="en-GB" dirty="0"/>
              <a:t>(2), 241–249. </a:t>
            </a:r>
            <a:r>
              <a:rPr lang="en-GB" u="sng" dirty="0">
                <a:hlinkClick r:id="rId3"/>
              </a:rPr>
              <a:t>https://doi.org/10.2307/421669</a:t>
            </a:r>
            <a:r>
              <a:rPr lang="en-GB" dirty="0"/>
              <a:t> </a:t>
            </a:r>
          </a:p>
          <a:p>
            <a:r>
              <a:rPr lang="en-GB" dirty="0"/>
              <a:t>Department for Education. (2022, February 17). </a:t>
            </a:r>
            <a:r>
              <a:rPr lang="en-GB" i="1" dirty="0"/>
              <a:t>Political impartiality in schools</a:t>
            </a:r>
            <a:r>
              <a:rPr lang="en-GB" dirty="0"/>
              <a:t>. GOV.UK. </a:t>
            </a:r>
            <a:r>
              <a:rPr lang="en-GB" u="sng" dirty="0">
                <a:hlinkClick r:id="rId4"/>
              </a:rPr>
              <a:t>https://www.gov.uk/government/publications/political-impartiality-in-schools/political-impartiality-in-schools</a:t>
            </a:r>
            <a:r>
              <a:rPr lang="en-GB" dirty="0"/>
              <a:t> Gal &amp; Weiss-Gal (2015)</a:t>
            </a:r>
          </a:p>
          <a:p>
            <a:r>
              <a:rPr lang="en-GB" dirty="0"/>
              <a:t>de St Croix, T. (2016). Grassroots youth work: Policy, passion and resistance in practice. Policy Press. </a:t>
            </a:r>
            <a:r>
              <a:rPr lang="en-GB" u="sng" dirty="0">
                <a:hlinkClick r:id="rId5">
                  <a:extLst>
                    <a:ext uri="{A12FA001-AC4F-418D-AE19-62706E023703}">
                      <ahyp:hlinkClr xmlns:ahyp="http://schemas.microsoft.com/office/drawing/2018/hyperlinkcolor" val="tx"/>
                    </a:ext>
                  </a:extLst>
                </a:hlinkClick>
              </a:rPr>
              <a:t>https://doi-org.yorksj.idm.oclc.org/10.2307/j.ctt1t88zhj</a:t>
            </a:r>
            <a:r>
              <a:rPr lang="en-GB" u="sng" dirty="0"/>
              <a:t> </a:t>
            </a:r>
          </a:p>
          <a:p>
            <a:r>
              <a:rPr lang="en-GB" sz="2800" dirty="0">
                <a:latin typeface="Calibri" panose="020F0502020204030204" pitchFamily="34" charset="0"/>
                <a:cs typeface="Times New Roman" panose="02020603050405020304" pitchFamily="18" charset="0"/>
              </a:rPr>
              <a:t>Flinders, M. (2023) The Civic Journey: introducing the idea. Research Report. Institute for Community Studies available at </a:t>
            </a:r>
            <a:r>
              <a:rPr lang="en-GB" sz="2800" dirty="0">
                <a:latin typeface="Calibri" panose="020F0502020204030204" pitchFamily="34" charset="0"/>
                <a:cs typeface="Times New Roman" panose="02020603050405020304" pitchFamily="18" charset="0"/>
                <a:hlinkClick r:id="rId6"/>
              </a:rPr>
              <a:t>https://www.youngfoundation.org/institute-for-community-studies/repository/the-civic-journey-introducing-the-idea/</a:t>
            </a:r>
            <a:r>
              <a:rPr lang="en-GB" sz="2800" dirty="0">
                <a:latin typeface="Calibri" panose="020F0502020204030204" pitchFamily="34" charset="0"/>
                <a:cs typeface="Times New Roman" panose="02020603050405020304" pitchFamily="18" charset="0"/>
              </a:rPr>
              <a:t> </a:t>
            </a:r>
          </a:p>
          <a:p>
            <a:r>
              <a:rPr lang="en-GB" dirty="0"/>
              <a:t>Gal, J., &amp; Weiss-Gal, I. (2015). The ‘Why’ and the ‘How’ of policy practice: An eight-country comparison. The British Journal of Social Work, 45(4), 1083–1101.</a:t>
            </a:r>
          </a:p>
          <a:p>
            <a:r>
              <a:rPr lang="en-GB" dirty="0" err="1"/>
              <a:t>Haegel</a:t>
            </a:r>
            <a:r>
              <a:rPr lang="en-GB" dirty="0"/>
              <a:t>, F. (2021). Political socialisation: Out of purgatory? </a:t>
            </a:r>
            <a:r>
              <a:rPr lang="en-GB" i="1" dirty="0"/>
              <a:t>European Journal of Sociology</a:t>
            </a:r>
            <a:r>
              <a:rPr lang="en-GB" dirty="0"/>
              <a:t>, </a:t>
            </a:r>
            <a:r>
              <a:rPr lang="en-GB" i="1" dirty="0"/>
              <a:t>61</a:t>
            </a:r>
            <a:r>
              <a:rPr lang="en-GB" dirty="0"/>
              <a:t>(3), 333–364. </a:t>
            </a:r>
            <a:r>
              <a:rPr lang="en-GB" u="sng" dirty="0">
                <a:hlinkClick r:id="rId7"/>
              </a:rPr>
              <a:t>https://doi.org/10.1017/S000397562000017X</a:t>
            </a:r>
            <a:r>
              <a:rPr lang="en-GB" dirty="0"/>
              <a:t> </a:t>
            </a:r>
          </a:p>
          <a:p>
            <a:r>
              <a:rPr lang="en-GB" dirty="0"/>
              <a:t>Kallio, K. P., Wood, B. E., &amp; </a:t>
            </a:r>
            <a:r>
              <a:rPr lang="en-GB" dirty="0" err="1"/>
              <a:t>Häkli</a:t>
            </a:r>
            <a:r>
              <a:rPr lang="en-GB" dirty="0"/>
              <a:t>, J. (2020). Lived citizenship: Conceptualising an emerging field. </a:t>
            </a:r>
            <a:r>
              <a:rPr lang="en-GB" i="1" dirty="0"/>
              <a:t>Citizenship Studies</a:t>
            </a:r>
            <a:r>
              <a:rPr lang="en-GB" dirty="0"/>
              <a:t>, </a:t>
            </a:r>
            <a:r>
              <a:rPr lang="en-GB" i="1" dirty="0"/>
              <a:t>24</a:t>
            </a:r>
            <a:r>
              <a:rPr lang="en-GB" dirty="0"/>
              <a:t>(6), 713–729. </a:t>
            </a:r>
            <a:r>
              <a:rPr lang="en-GB" u="sng" dirty="0">
                <a:hlinkClick r:id="rId8"/>
              </a:rPr>
              <a:t>https://doi.org/10.1080/13621025.2020.1739227</a:t>
            </a:r>
            <a:r>
              <a:rPr lang="en-GB" dirty="0"/>
              <a:t> </a:t>
            </a:r>
          </a:p>
          <a:p>
            <a:r>
              <a:rPr lang="en-GB" dirty="0"/>
              <a:t>Kessler, S. (2022). Political actions of youth workers. Journal of Policy Practice and Research, 3(4), 316–333. </a:t>
            </a:r>
            <a:r>
              <a:rPr lang="en-GB" dirty="0">
                <a:hlinkClick r:id="rId9">
                  <a:extLst>
                    <a:ext uri="{A12FA001-AC4F-418D-AE19-62706E023703}">
                      <ahyp:hlinkClr xmlns:ahyp="http://schemas.microsoft.com/office/drawing/2018/hyperlinkcolor" val="tx"/>
                    </a:ext>
                  </a:extLst>
                </a:hlinkClick>
              </a:rPr>
              <a:t>https://doi.org/10.1007/s42972-022-00067-0</a:t>
            </a:r>
            <a:r>
              <a:rPr lang="en-GB" dirty="0"/>
              <a:t> </a:t>
            </a:r>
          </a:p>
          <a:p>
            <a:r>
              <a:rPr lang="en-GB" dirty="0"/>
              <a:t>Mycock, A. (2026), February 23rd) Votes at 16: the UK government has a fight on its hands – but are politicians all missing the point? </a:t>
            </a:r>
            <a:r>
              <a:rPr lang="en-GB" i="1" dirty="0"/>
              <a:t>The Conversation, </a:t>
            </a:r>
            <a:r>
              <a:rPr lang="en-GB" i="1" dirty="0">
                <a:hlinkClick r:id="rId10"/>
              </a:rPr>
              <a:t>https://theconversation.com/votes-at-16-the-uk-government-has-a-fight-on-its-hands-but-are-politicians-all-missing-the-point-275476</a:t>
            </a:r>
            <a:endParaRPr lang="en-GB" dirty="0">
              <a:ea typeface="DengXian" panose="02010600030101010101" pitchFamily="2" charset="-122"/>
              <a:cs typeface="Avenir Black"/>
            </a:endParaRPr>
          </a:p>
          <a:p>
            <a:r>
              <a:rPr lang="en-GB" dirty="0"/>
              <a:t>National Occupational Standards. (2020). </a:t>
            </a:r>
            <a:r>
              <a:rPr lang="en-GB" i="1" dirty="0"/>
              <a:t>National Occupational Standards for youth work</a:t>
            </a:r>
            <a:r>
              <a:rPr lang="en-GB" dirty="0"/>
              <a:t>. Lifelong Learning UK. </a:t>
            </a:r>
            <a:r>
              <a:rPr lang="en-GB" u="sng" dirty="0">
                <a:hlinkClick r:id="rId11"/>
              </a:rPr>
              <a:t>http://www.youthworkessentials.org/media/2859/national_occupational_standards_for_youth_work.pdf</a:t>
            </a:r>
            <a:r>
              <a:rPr lang="en-GB" dirty="0"/>
              <a:t> </a:t>
            </a:r>
          </a:p>
          <a:p>
            <a:r>
              <a:rPr lang="en-GB" dirty="0"/>
              <a:t>National Youth Agency. (2025) UK Youth Parliament. </a:t>
            </a:r>
            <a:r>
              <a:rPr lang="en-GB" dirty="0">
                <a:hlinkClick r:id="rId12"/>
              </a:rPr>
              <a:t>https://nya.org.uk/ukyp/</a:t>
            </a:r>
            <a:endParaRPr lang="en-GB" dirty="0"/>
          </a:p>
          <a:p>
            <a:r>
              <a:rPr lang="en-GB" dirty="0"/>
              <a:t>Pickard, S. (2019). </a:t>
            </a:r>
            <a:r>
              <a:rPr lang="en-GB" i="1" dirty="0"/>
              <a:t>Politics, protest and young people: Political participation and dissent in 21st century Britain</a:t>
            </a:r>
            <a:r>
              <a:rPr lang="en-GB" dirty="0"/>
              <a:t>. Palgrave Macmillan UK.</a:t>
            </a:r>
          </a:p>
          <a:p>
            <a:r>
              <a:rPr lang="en-GB" dirty="0" err="1"/>
              <a:t>Roholt</a:t>
            </a:r>
            <a:r>
              <a:rPr lang="en-GB" dirty="0"/>
              <a:t>, R. V., Hildreth, R. W., &amp; </a:t>
            </a:r>
            <a:r>
              <a:rPr lang="en-GB" dirty="0" err="1"/>
              <a:t>Baizerman</a:t>
            </a:r>
            <a:r>
              <a:rPr lang="en-GB" dirty="0"/>
              <a:t>, M. (2007). </a:t>
            </a:r>
            <a:r>
              <a:rPr lang="en-GB" i="1" dirty="0"/>
              <a:t>Becoming citizens: Deepening the craft of youth civic engagement</a:t>
            </a:r>
            <a:r>
              <a:rPr lang="en-GB" dirty="0"/>
              <a:t>. Routledge.</a:t>
            </a:r>
          </a:p>
          <a:p>
            <a:r>
              <a:rPr lang="en-GB" dirty="0"/>
              <a:t>Spence, J. (2010). Collecting women’s lives: The challenge of feminism in UK youth work in the 1970s and 80s. </a:t>
            </a:r>
            <a:r>
              <a:rPr lang="en-GB" i="1" dirty="0"/>
              <a:t>Women’s History Review</a:t>
            </a:r>
            <a:r>
              <a:rPr lang="en-GB" dirty="0"/>
              <a:t>, </a:t>
            </a:r>
            <a:r>
              <a:rPr lang="en-GB" i="1" dirty="0"/>
              <a:t>19</a:t>
            </a:r>
            <a:r>
              <a:rPr lang="en-GB" dirty="0"/>
              <a:t>(1), 159–176. </a:t>
            </a:r>
            <a:r>
              <a:rPr lang="en-GB" u="sng" dirty="0">
                <a:hlinkClick r:id="rId13"/>
              </a:rPr>
              <a:t>https://doi.org/10.1080/09612020903444734</a:t>
            </a:r>
            <a:r>
              <a:rPr lang="en-GB" dirty="0"/>
              <a:t> </a:t>
            </a:r>
          </a:p>
          <a:p>
            <a:r>
              <a:rPr lang="en-GB" dirty="0" err="1"/>
              <a:t>Tonge</a:t>
            </a:r>
            <a:r>
              <a:rPr lang="en-GB" dirty="0"/>
              <a:t>, J., Mycock, A., &amp; Jeffery, B. (2012). Does citizenship education make young people better-engaged citizens? </a:t>
            </a:r>
            <a:r>
              <a:rPr lang="en-GB" i="1" dirty="0"/>
              <a:t>Political Studies</a:t>
            </a:r>
            <a:r>
              <a:rPr lang="en-GB" dirty="0"/>
              <a:t>, </a:t>
            </a:r>
            <a:r>
              <a:rPr lang="en-GB" i="1" dirty="0"/>
              <a:t>60</a:t>
            </a:r>
            <a:r>
              <a:rPr lang="en-GB" dirty="0"/>
              <a:t>(3), 578–602. </a:t>
            </a:r>
            <a:r>
              <a:rPr lang="en-GB" u="sng" dirty="0">
                <a:hlinkClick r:id="rId14"/>
              </a:rPr>
              <a:t>https://doi.org/10.1111/j.1467-9248.2011.00931.x</a:t>
            </a:r>
            <a:r>
              <a:rPr lang="en-GB" dirty="0"/>
              <a:t> </a:t>
            </a:r>
          </a:p>
          <a:p>
            <a:r>
              <a:rPr lang="en-GB" dirty="0"/>
              <a:t>UK Youth, &amp; Frontier Economics. (2022). </a:t>
            </a:r>
            <a:r>
              <a:rPr lang="en-GB" i="1" dirty="0"/>
              <a:t>The economic value of youth work: A report for UK Youth</a:t>
            </a:r>
            <a:r>
              <a:rPr lang="en-GB" dirty="0"/>
              <a:t>. </a:t>
            </a:r>
            <a:r>
              <a:rPr lang="en-GB" u="sng" dirty="0">
                <a:hlinkClick r:id="rId15"/>
              </a:rPr>
              <a:t>https://www.ukyouth.org/wp-content/uploads/2022/11/Economic-Value-of-Youth-Work-Full-Report.pdf</a:t>
            </a:r>
            <a:r>
              <a:rPr lang="en-GB" dirty="0"/>
              <a:t> </a:t>
            </a:r>
          </a:p>
          <a:p>
            <a:r>
              <a:rPr lang="en-GB" dirty="0"/>
              <a:t>Wiley, J. (2016). </a:t>
            </a:r>
            <a:r>
              <a:rPr lang="en-GB" i="1" dirty="0"/>
              <a:t>Politics and the concept of the political: The political imagination</a:t>
            </a:r>
            <a:r>
              <a:rPr lang="en-GB" dirty="0"/>
              <a:t>. Routledge.</a:t>
            </a:r>
          </a:p>
        </p:txBody>
      </p:sp>
    </p:spTree>
    <p:extLst>
      <p:ext uri="{BB962C8B-B14F-4D97-AF65-F5344CB8AC3E}">
        <p14:creationId xmlns:p14="http://schemas.microsoft.com/office/powerpoint/2010/main" val="1816893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9E3E4-2913-48A8-4A76-DC27FC01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D0BA0-5A04-5070-6BCA-290CA4F07EF1}"/>
              </a:ext>
            </a:extLst>
          </p:cNvPr>
          <p:cNvSpPr>
            <a:spLocks noGrp="1"/>
          </p:cNvSpPr>
          <p:nvPr>
            <p:ph type="title"/>
          </p:nvPr>
        </p:nvSpPr>
        <p:spPr/>
        <p:txBody>
          <a:bodyPr/>
          <a:lstStyle/>
          <a:p>
            <a:r>
              <a:rPr lang="en-US" dirty="0"/>
              <a:t>Enablers</a:t>
            </a:r>
          </a:p>
        </p:txBody>
      </p:sp>
    </p:spTree>
    <p:extLst>
      <p:ext uri="{BB962C8B-B14F-4D97-AF65-F5344CB8AC3E}">
        <p14:creationId xmlns:p14="http://schemas.microsoft.com/office/powerpoint/2010/main" val="404847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0837FE-76C3-64B1-7210-8FCEC9633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C5773-CD67-414C-AACC-B860313FA4C8}"/>
              </a:ext>
            </a:extLst>
          </p:cNvPr>
          <p:cNvSpPr>
            <a:spLocks noGrp="1"/>
          </p:cNvSpPr>
          <p:nvPr>
            <p:ph type="title"/>
          </p:nvPr>
        </p:nvSpPr>
        <p:spPr>
          <a:xfrm>
            <a:off x="435748" y="546100"/>
            <a:ext cx="11451452" cy="1031590"/>
          </a:xfrm>
          <a:solidFill>
            <a:schemeClr val="bg1"/>
          </a:solidFill>
          <a:ln w="57150">
            <a:solidFill>
              <a:schemeClr val="accent6">
                <a:lumMod val="50000"/>
              </a:schemeClr>
            </a:solidFill>
          </a:ln>
        </p:spPr>
        <p:txBody>
          <a:bodyPr>
            <a:normAutofit fontScale="90000"/>
          </a:bodyPr>
          <a:lstStyle/>
          <a:p>
            <a:r>
              <a:rPr lang="en-GB" sz="4400" b="1" i="1" kern="100" dirty="0">
                <a:solidFill>
                  <a:schemeClr val="accent6">
                    <a:lumMod val="50000"/>
                  </a:schemeClr>
                </a:solidFill>
                <a:effectLst/>
                <a:latin typeface="Aptos" panose="02110004020202020204"/>
                <a:ea typeface="Aptos" panose="02110004020202020204"/>
                <a:cs typeface="Times New Roman" panose="02020603050405020304" pitchFamily="18" charset="0"/>
              </a:rPr>
              <a:t>Interest and knowledge of workers and young people</a:t>
            </a:r>
            <a:endParaRPr lang="en-GB" dirty="0"/>
          </a:p>
        </p:txBody>
      </p:sp>
      <p:sp>
        <p:nvSpPr>
          <p:cNvPr id="11" name="Rectangle: Rounded Corners 10">
            <a:extLst>
              <a:ext uri="{FF2B5EF4-FFF2-40B4-BE49-F238E27FC236}">
                <a16:creationId xmlns:a16="http://schemas.microsoft.com/office/drawing/2014/main" id="{B6480AA6-8C61-402E-9D2C-BBA593B6E510}"/>
              </a:ext>
            </a:extLst>
          </p:cNvPr>
          <p:cNvSpPr>
            <a:spLocks noChangeAspect="1"/>
          </p:cNvSpPr>
          <p:nvPr/>
        </p:nvSpPr>
        <p:spPr>
          <a:xfrm>
            <a:off x="435748" y="2491015"/>
            <a:ext cx="5388429" cy="382088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600"/>
              </a:spcBef>
              <a:spcAft>
                <a:spcPts val="600"/>
              </a:spcAft>
              <a:buClrTx/>
              <a:buSzTx/>
              <a:buFontTx/>
              <a:buNone/>
              <a:tabLst/>
              <a:defRPr/>
            </a:pPr>
            <a:r>
              <a:rPr kumimoji="0" lang="en-GB" sz="2400" b="0" i="1" u="none" strike="noStrike" kern="1200" cap="none" spc="0" normalizeH="0" baseline="0" noProof="0" dirty="0">
                <a:ln>
                  <a:noFill/>
                </a:ln>
                <a:solidFill>
                  <a:srgbClr val="196B24"/>
                </a:solidFill>
                <a:effectLst/>
                <a:uLnTx/>
                <a:uFillTx/>
                <a:latin typeface="Calibri" panose="020F0502020204030204" pitchFamily="34" charset="0"/>
                <a:ea typeface="Calibri" panose="020F0502020204030204" pitchFamily="34" charset="0"/>
                <a:cs typeface="Times New Roman" panose="02020603050405020304" pitchFamily="18" charset="0"/>
              </a:rPr>
              <a:t>We tend to avoid party politics most of the time. But in lockdown then we did have some private debates, so not linked to any campaigns we were doing about topical issues. So, we did have a few political debates. (Young person, regional youth voice network, June 2022)</a:t>
            </a:r>
          </a:p>
        </p:txBody>
      </p:sp>
      <p:sp>
        <p:nvSpPr>
          <p:cNvPr id="5" name="Rectangle: Rounded Corners 4">
            <a:extLst>
              <a:ext uri="{FF2B5EF4-FFF2-40B4-BE49-F238E27FC236}">
                <a16:creationId xmlns:a16="http://schemas.microsoft.com/office/drawing/2014/main" id="{10284823-E106-4CF9-A6D3-1B2D228C98A0}"/>
              </a:ext>
            </a:extLst>
          </p:cNvPr>
          <p:cNvSpPr/>
          <p:nvPr/>
        </p:nvSpPr>
        <p:spPr>
          <a:xfrm>
            <a:off x="6583294" y="1712627"/>
            <a:ext cx="4770506" cy="3820886"/>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600"/>
              </a:spcBef>
              <a:spcAft>
                <a:spcPts val="60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I definitely sprinkle in politics a little bit more, but I am personally quite interested in it. I do try and get in. (Youth worker, open-access youth and community work project, March 2020)</a:t>
            </a:r>
          </a:p>
          <a:p>
            <a:pPr marL="457200" marR="0" lvl="0" indent="0" algn="l" defTabSz="914400" rtl="0" eaLnBrk="1" fontAlgn="auto" latinLnBrk="0" hangingPunct="1">
              <a:lnSpc>
                <a:spcPct val="100000"/>
              </a:lnSpc>
              <a:spcBef>
                <a:spcPts val="600"/>
              </a:spcBef>
              <a:spcAft>
                <a:spcPts val="600"/>
              </a:spcAft>
              <a:buClrTx/>
              <a:buSzTx/>
              <a:buFontTx/>
              <a:buNone/>
              <a:tabLst/>
              <a:defRPr/>
            </a:pPr>
            <a:endParaRPr kumimoji="0" lang="en-GB" sz="1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4924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0837FE-76C3-64B1-7210-8FCEC9633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A3C03-324B-4C8C-8A58-26FB06DE28C4}"/>
              </a:ext>
            </a:extLst>
          </p:cNvPr>
          <p:cNvSpPr>
            <a:spLocks noGrp="1"/>
          </p:cNvSpPr>
          <p:nvPr>
            <p:ph type="title"/>
          </p:nvPr>
        </p:nvSpPr>
        <p:spPr>
          <a:xfrm>
            <a:off x="838200" y="2012576"/>
            <a:ext cx="4415118" cy="2832848"/>
          </a:xfrm>
          <a:solidFill>
            <a:schemeClr val="bg1"/>
          </a:solidFill>
          <a:ln>
            <a:solidFill>
              <a:schemeClr val="bg1"/>
            </a:solidFill>
          </a:ln>
        </p:spPr>
        <p:txBody>
          <a:bodyPr>
            <a:normAutofit/>
          </a:bodyPr>
          <a:lstStyle/>
          <a:p>
            <a:r>
              <a:rPr lang="en-GB" sz="4400" b="1" i="1" kern="100" dirty="0">
                <a:solidFill>
                  <a:schemeClr val="accent6">
                    <a:lumMod val="50000"/>
                  </a:schemeClr>
                </a:solidFill>
                <a:latin typeface="Aptos" panose="02110004020202020204"/>
                <a:ea typeface="Aptos" panose="02110004020202020204"/>
                <a:cs typeface="Times New Roman" panose="02020603050405020304" pitchFamily="18" charset="0"/>
              </a:rPr>
              <a:t>Flexibility in organisational policy</a:t>
            </a:r>
            <a:endParaRPr lang="en-GB" dirty="0"/>
          </a:p>
        </p:txBody>
      </p:sp>
      <p:sp>
        <p:nvSpPr>
          <p:cNvPr id="4" name="Content Placeholder 3">
            <a:extLst>
              <a:ext uri="{FF2B5EF4-FFF2-40B4-BE49-F238E27FC236}">
                <a16:creationId xmlns:a16="http://schemas.microsoft.com/office/drawing/2014/main" id="{30FF1A6D-D75F-4F14-9647-B9ED7F60F848}"/>
              </a:ext>
            </a:extLst>
          </p:cNvPr>
          <p:cNvSpPr>
            <a:spLocks noGrp="1"/>
          </p:cNvSpPr>
          <p:nvPr>
            <p:ph sz="half" idx="2"/>
          </p:nvPr>
        </p:nvSpPr>
        <p:spPr>
          <a:xfrm>
            <a:off x="6512859" y="1072589"/>
            <a:ext cx="5181600" cy="4351338"/>
          </a:xfrm>
        </p:spPr>
        <p:txBody>
          <a:bodyPr>
            <a:normAutofit/>
          </a:bodyPr>
          <a:lstStyle/>
          <a:p>
            <a:pPr marL="0" indent="0">
              <a:buNone/>
            </a:pPr>
            <a:r>
              <a:rPr lang="en-GB" sz="2400" b="1" dirty="0">
                <a:solidFill>
                  <a:schemeClr val="accent3"/>
                </a:solidFill>
                <a:effectLst/>
                <a:latin typeface="Calibri" panose="020F0502020204030204" pitchFamily="34" charset="0"/>
                <a:ea typeface="DengXian" panose="02010600030101010101" pitchFamily="2" charset="-122"/>
                <a:cs typeface="Avenir Black"/>
              </a:rPr>
              <a:t>Space can be found for political conversations in organisations where there is no overt restriction on political conversations, for youth workers who are interested and confident.</a:t>
            </a:r>
          </a:p>
          <a:p>
            <a:pPr marL="0" indent="0">
              <a:buNone/>
            </a:pPr>
            <a:r>
              <a:rPr lang="en-GB" sz="2400" b="1" dirty="0">
                <a:solidFill>
                  <a:schemeClr val="accent3"/>
                </a:solidFill>
                <a:effectLst/>
                <a:latin typeface="Calibri" panose="020F0502020204030204" pitchFamily="34" charset="0"/>
                <a:ea typeface="DengXian" panose="02010600030101010101" pitchFamily="2" charset="-122"/>
                <a:cs typeface="Avenir Black"/>
              </a:rPr>
              <a:t>Reflects other research that found there are opportunities for political discussions in some youth work environments (de St Croix, 2016; Gal &amp; Weiss-Gal, 2015; Kessler, 2022). </a:t>
            </a:r>
            <a:endParaRPr lang="en-GB" sz="2400" b="1" dirty="0">
              <a:solidFill>
                <a:schemeClr val="accent3"/>
              </a:solidFill>
            </a:endParaRPr>
          </a:p>
        </p:txBody>
      </p:sp>
      <p:sp>
        <p:nvSpPr>
          <p:cNvPr id="6" name="Content Placeholder 5">
            <a:extLst>
              <a:ext uri="{FF2B5EF4-FFF2-40B4-BE49-F238E27FC236}">
                <a16:creationId xmlns:a16="http://schemas.microsoft.com/office/drawing/2014/main" id="{B222F003-6DC5-40C5-81DB-1649D908118F}"/>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35779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9E3E4-2913-48A8-4A76-DC27FC01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D0BA0-5A04-5070-6BCA-290CA4F07EF1}"/>
              </a:ext>
            </a:extLst>
          </p:cNvPr>
          <p:cNvSpPr>
            <a:spLocks noGrp="1"/>
          </p:cNvSpPr>
          <p:nvPr>
            <p:ph type="title"/>
          </p:nvPr>
        </p:nvSpPr>
        <p:spPr/>
        <p:txBody>
          <a:bodyPr/>
          <a:lstStyle/>
          <a:p>
            <a:r>
              <a:rPr lang="en-US" dirty="0"/>
              <a:t>Framing the research theoretically</a:t>
            </a:r>
          </a:p>
        </p:txBody>
      </p:sp>
      <p:graphicFrame>
        <p:nvGraphicFramePr>
          <p:cNvPr id="5" name="Table 5">
            <a:extLst>
              <a:ext uri="{FF2B5EF4-FFF2-40B4-BE49-F238E27FC236}">
                <a16:creationId xmlns:a16="http://schemas.microsoft.com/office/drawing/2014/main" id="{FE24E240-3828-4710-A2BA-4DA529AAA4DF}"/>
              </a:ext>
            </a:extLst>
          </p:cNvPr>
          <p:cNvGraphicFramePr>
            <a:graphicFrameLocks noGrp="1"/>
          </p:cNvGraphicFramePr>
          <p:nvPr>
            <p:extLst>
              <p:ext uri="{D42A27DB-BD31-4B8C-83A1-F6EECF244321}">
                <p14:modId xmlns:p14="http://schemas.microsoft.com/office/powerpoint/2010/main" val="1445276000"/>
              </p:ext>
            </p:extLst>
          </p:nvPr>
        </p:nvGraphicFramePr>
        <p:xfrm>
          <a:off x="838200" y="1446212"/>
          <a:ext cx="10877550" cy="4717452"/>
        </p:xfrm>
        <a:graphic>
          <a:graphicData uri="http://schemas.openxmlformats.org/drawingml/2006/table">
            <a:tbl>
              <a:tblPr bandRow="1">
                <a:tableStyleId>{306799F8-075E-4A3A-A7F6-7FBC6576F1A4}</a:tableStyleId>
              </a:tblPr>
              <a:tblGrid>
                <a:gridCol w="2667000">
                  <a:extLst>
                    <a:ext uri="{9D8B030D-6E8A-4147-A177-3AD203B41FA5}">
                      <a16:colId xmlns:a16="http://schemas.microsoft.com/office/drawing/2014/main" val="2303783461"/>
                    </a:ext>
                  </a:extLst>
                </a:gridCol>
                <a:gridCol w="8210550">
                  <a:extLst>
                    <a:ext uri="{9D8B030D-6E8A-4147-A177-3AD203B41FA5}">
                      <a16:colId xmlns:a16="http://schemas.microsoft.com/office/drawing/2014/main" val="3913472897"/>
                    </a:ext>
                  </a:extLst>
                </a:gridCol>
              </a:tblGrid>
              <a:tr h="9628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Youth work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A holistic approach to working with young people (10-24) which seeks to facilitate their personal, social and educational development to enable them to develop and participate fully in society (National Occupational Standards, 2020).</a:t>
                      </a:r>
                    </a:p>
                  </a:txBody>
                  <a:tcPr/>
                </a:tc>
                <a:extLst>
                  <a:ext uri="{0D108BD9-81ED-4DB2-BD59-A6C34878D82A}">
                    <a16:rowId xmlns:a16="http://schemas.microsoft.com/office/drawing/2014/main" val="919869537"/>
                  </a:ext>
                </a:extLst>
              </a:tr>
              <a:tr h="417250">
                <a:tc>
                  <a:txBody>
                    <a:bodyPr/>
                    <a:lstStyle/>
                    <a:p>
                      <a:r>
                        <a:rPr lang="en-US" sz="2000" b="1" dirty="0">
                          <a:solidFill>
                            <a:schemeClr val="bg1"/>
                          </a:solidFill>
                        </a:rPr>
                        <a:t>Politics</a:t>
                      </a:r>
                      <a:endParaRPr lang="en-GB" sz="2000" b="1" dirty="0">
                        <a:solidFill>
                          <a:schemeClr val="bg1"/>
                        </a:solidFill>
                      </a:endParaRPr>
                    </a:p>
                  </a:txBody>
                  <a:tcPr/>
                </a:tc>
                <a:tc>
                  <a:txBody>
                    <a:bodyPr/>
                    <a:lstStyle/>
                    <a:p>
                      <a:r>
                        <a:rPr lang="en-GB" sz="1800" dirty="0">
                          <a:solidFill>
                            <a:schemeClr val="bg1"/>
                          </a:solidFill>
                          <a:effectLst/>
                          <a:ea typeface="DengXian" panose="02010600030101010101" pitchFamily="2" charset="-122"/>
                          <a:cs typeface="Avenir Black"/>
                        </a:rPr>
                        <a:t>Access to and use of power to advance collective interests across all aspects of society (Wiley, 2016)</a:t>
                      </a:r>
                      <a:endParaRPr lang="en-GB" dirty="0">
                        <a:solidFill>
                          <a:schemeClr val="bg1"/>
                        </a:solidFill>
                      </a:endParaRPr>
                    </a:p>
                  </a:txBody>
                  <a:tcPr/>
                </a:tc>
                <a:extLst>
                  <a:ext uri="{0D108BD9-81ED-4DB2-BD59-A6C34878D82A}">
                    <a16:rowId xmlns:a16="http://schemas.microsoft.com/office/drawing/2014/main" val="288650465"/>
                  </a:ext>
                </a:extLst>
              </a:tr>
              <a:tr h="962884">
                <a:tc>
                  <a:txBody>
                    <a:bodyPr/>
                    <a:lstStyle/>
                    <a:p>
                      <a:r>
                        <a:rPr lang="en-GB" sz="2000" b="1" dirty="0">
                          <a:solidFill>
                            <a:schemeClr val="bg1"/>
                          </a:solidFill>
                          <a:effectLst/>
                          <a:ea typeface="DengXian" panose="02010600030101010101" pitchFamily="2" charset="-122"/>
                          <a:cs typeface="Avenir Black"/>
                        </a:rPr>
                        <a:t>Political participation</a:t>
                      </a:r>
                      <a:endParaRPr lang="en-GB" sz="2000" b="1"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Participation in any action drawn from a wide range of formal and informal activities in public or private spheres that seek to advance the interests of individuals or groups in society (Pickard, 2019).</a:t>
                      </a:r>
                      <a:endParaRPr lang="en-US" dirty="0">
                        <a:solidFill>
                          <a:schemeClr val="bg1"/>
                        </a:solidFill>
                      </a:endParaRPr>
                    </a:p>
                  </a:txBody>
                  <a:tcPr/>
                </a:tc>
                <a:extLst>
                  <a:ext uri="{0D108BD9-81ED-4DB2-BD59-A6C34878D82A}">
                    <a16:rowId xmlns:a16="http://schemas.microsoft.com/office/drawing/2014/main" val="3360895368"/>
                  </a:ext>
                </a:extLst>
              </a:tr>
              <a:tr h="962884">
                <a:tc>
                  <a:txBody>
                    <a:bodyPr/>
                    <a:lstStyle/>
                    <a:p>
                      <a:r>
                        <a:rPr lang="en-US" sz="2000" b="1" dirty="0">
                          <a:solidFill>
                            <a:schemeClr val="bg1"/>
                          </a:solidFill>
                        </a:rPr>
                        <a:t>Citizenship</a:t>
                      </a:r>
                      <a:endParaRPr lang="en-GB" sz="2000" b="1"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Encompasses a range of different dimensions including membership of a state, engagement with rights and responsibilities, normative behaviours that determine competent membership of a society and intersubjective and affective dimensions (Kallio et al., 2020) </a:t>
                      </a:r>
                      <a:endParaRPr lang="en-US" dirty="0">
                        <a:solidFill>
                          <a:schemeClr val="bg1"/>
                        </a:solidFill>
                      </a:endParaRPr>
                    </a:p>
                  </a:txBody>
                  <a:tcPr/>
                </a:tc>
                <a:extLst>
                  <a:ext uri="{0D108BD9-81ED-4DB2-BD59-A6C34878D82A}">
                    <a16:rowId xmlns:a16="http://schemas.microsoft.com/office/drawing/2014/main" val="3513000963"/>
                  </a:ext>
                </a:extLst>
              </a:tr>
              <a:tr h="962884">
                <a:tc>
                  <a:txBody>
                    <a:bodyPr/>
                    <a:lstStyle/>
                    <a:p>
                      <a:r>
                        <a:rPr lang="en-US" sz="2000" b="1" dirty="0">
                          <a:solidFill>
                            <a:schemeClr val="bg1"/>
                          </a:solidFill>
                        </a:rPr>
                        <a:t>Political </a:t>
                      </a:r>
                      <a:r>
                        <a:rPr lang="en-GB" sz="2000" b="1" dirty="0">
                          <a:solidFill>
                            <a:schemeClr val="bg1"/>
                          </a:solidFill>
                        </a:rPr>
                        <a:t>socialisation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ea typeface="DengXian" panose="02010600030101010101" pitchFamily="2" charset="-122"/>
                          <a:cs typeface="Avenir Black"/>
                        </a:rPr>
                        <a:t>The interaction between exposure to a range of ideas and experiences and the exertion of individual agency which enables individuals to develop political values and make decisions about participating in political activity (</a:t>
                      </a:r>
                      <a:r>
                        <a:rPr lang="en-GB" sz="1800" dirty="0" err="1">
                          <a:solidFill>
                            <a:schemeClr val="bg1"/>
                          </a:solidFill>
                          <a:effectLst/>
                          <a:ea typeface="DengXian" panose="02010600030101010101" pitchFamily="2" charset="-122"/>
                          <a:cs typeface="Avenir Black"/>
                        </a:rPr>
                        <a:t>Haegel</a:t>
                      </a:r>
                      <a:r>
                        <a:rPr lang="en-GB" sz="1800" dirty="0">
                          <a:solidFill>
                            <a:schemeClr val="bg1"/>
                          </a:solidFill>
                          <a:effectLst/>
                          <a:ea typeface="DengXian" panose="02010600030101010101" pitchFamily="2" charset="-122"/>
                          <a:cs typeface="Avenir Black"/>
                        </a:rPr>
                        <a:t>, 2021).</a:t>
                      </a:r>
                      <a:endParaRPr lang="en-GB" dirty="0">
                        <a:solidFill>
                          <a:schemeClr val="bg1"/>
                        </a:solidFill>
                      </a:endParaRPr>
                    </a:p>
                  </a:txBody>
                  <a:tcPr/>
                </a:tc>
                <a:extLst>
                  <a:ext uri="{0D108BD9-81ED-4DB2-BD59-A6C34878D82A}">
                    <a16:rowId xmlns:a16="http://schemas.microsoft.com/office/drawing/2014/main" val="2871631561"/>
                  </a:ext>
                </a:extLst>
              </a:tr>
            </a:tbl>
          </a:graphicData>
        </a:graphic>
      </p:graphicFrame>
    </p:spTree>
    <p:extLst>
      <p:ext uri="{BB962C8B-B14F-4D97-AF65-F5344CB8AC3E}">
        <p14:creationId xmlns:p14="http://schemas.microsoft.com/office/powerpoint/2010/main" val="139060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9E3E4-2913-48A8-4A76-DC27FC01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D0BA0-5A04-5070-6BCA-290CA4F07EF1}"/>
              </a:ext>
            </a:extLst>
          </p:cNvPr>
          <p:cNvSpPr>
            <a:spLocks noGrp="1"/>
          </p:cNvSpPr>
          <p:nvPr>
            <p:ph type="title"/>
          </p:nvPr>
        </p:nvSpPr>
        <p:spPr>
          <a:xfrm>
            <a:off x="838200" y="365125"/>
            <a:ext cx="10849784" cy="1325563"/>
          </a:xfrm>
        </p:spPr>
        <p:txBody>
          <a:bodyPr/>
          <a:lstStyle/>
          <a:p>
            <a:r>
              <a:rPr lang="en-US" dirty="0"/>
              <a:t>Political </a:t>
            </a:r>
            <a:r>
              <a:rPr lang="en-US" dirty="0" err="1"/>
              <a:t>socialisation</a:t>
            </a:r>
            <a:r>
              <a:rPr lang="en-US" dirty="0"/>
              <a:t> and civic journeys </a:t>
            </a:r>
            <a:r>
              <a:rPr lang="en-GB" dirty="0"/>
              <a:t>(Flinders, 2023)</a:t>
            </a:r>
            <a:endParaRPr lang="en-US" dirty="0"/>
          </a:p>
        </p:txBody>
      </p:sp>
      <p:pic>
        <p:nvPicPr>
          <p:cNvPr id="6" name="Picture 5">
            <a:extLst>
              <a:ext uri="{FF2B5EF4-FFF2-40B4-BE49-F238E27FC236}">
                <a16:creationId xmlns:a16="http://schemas.microsoft.com/office/drawing/2014/main" id="{8B6AD64A-9976-481F-8173-5B6B2A1880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4016" y="1641294"/>
            <a:ext cx="5917290" cy="4030689"/>
          </a:xfrm>
          <a:prstGeom prst="rect">
            <a:avLst/>
          </a:prstGeom>
        </p:spPr>
      </p:pic>
      <p:pic>
        <p:nvPicPr>
          <p:cNvPr id="8" name="Picture 7">
            <a:extLst>
              <a:ext uri="{FF2B5EF4-FFF2-40B4-BE49-F238E27FC236}">
                <a16:creationId xmlns:a16="http://schemas.microsoft.com/office/drawing/2014/main" id="{7CB60B5A-547D-461A-BAA3-AE09CDFD3204}"/>
              </a:ext>
              <a:ext uri="{C183D7F6-B498-43B3-948B-1728B52AA6E4}">
                <adec:decorative xmlns:adec="http://schemas.microsoft.com/office/drawing/2017/decorative" val="1"/>
              </a:ext>
            </a:extLst>
          </p:cNvPr>
          <p:cNvPicPr>
            <a:picLocks noChangeAspect="1"/>
          </p:cNvPicPr>
          <p:nvPr/>
        </p:nvPicPr>
        <p:blipFill rotWithShape="1">
          <a:blip r:embed="rId5"/>
          <a:srcRect l="544"/>
          <a:stretch/>
        </p:blipFill>
        <p:spPr>
          <a:xfrm>
            <a:off x="6424080" y="1641294"/>
            <a:ext cx="5876123" cy="4119220"/>
          </a:xfrm>
          <a:prstGeom prst="rect">
            <a:avLst/>
          </a:prstGeom>
        </p:spPr>
      </p:pic>
    </p:spTree>
    <p:extLst>
      <p:ext uri="{BB962C8B-B14F-4D97-AF65-F5344CB8AC3E}">
        <p14:creationId xmlns:p14="http://schemas.microsoft.com/office/powerpoint/2010/main" val="126506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lstStyle/>
          <a:p>
            <a:r>
              <a:rPr lang="en-US"/>
              <a:t>About the research</a:t>
            </a:r>
          </a:p>
        </p:txBody>
      </p:sp>
      <p:sp>
        <p:nvSpPr>
          <p:cNvPr id="3" name="Content Placeholder 2">
            <a:extLst>
              <a:ext uri="{FF2B5EF4-FFF2-40B4-BE49-F238E27FC236}">
                <a16:creationId xmlns:a16="http://schemas.microsoft.com/office/drawing/2014/main" id="{EB2736C1-C41F-FE9D-A33F-1724FBE09D83}"/>
              </a:ext>
            </a:extLst>
          </p:cNvPr>
          <p:cNvSpPr>
            <a:spLocks noGrp="1"/>
          </p:cNvSpPr>
          <p:nvPr>
            <p:ph idx="1"/>
          </p:nvPr>
        </p:nvSpPr>
        <p:spPr>
          <a:xfrm>
            <a:off x="294504" y="1861457"/>
            <a:ext cx="10515600" cy="4315505"/>
          </a:xfrm>
        </p:spPr>
        <p:txBody>
          <a:bodyPr/>
          <a:lstStyle/>
          <a:p>
            <a:pPr marL="0" indent="0">
              <a:buNone/>
            </a:pPr>
            <a:r>
              <a:rPr lang="en-US" dirty="0"/>
              <a:t>Identifies the barriers and enablers supporting youth work to equip young people for political </a:t>
            </a:r>
            <a:r>
              <a:rPr lang="en-US" dirty="0" err="1"/>
              <a:t>socialisation</a:t>
            </a:r>
            <a:r>
              <a:rPr lang="en-US" dirty="0"/>
              <a:t> in England.</a:t>
            </a:r>
          </a:p>
          <a:p>
            <a:r>
              <a:rPr lang="en-US" dirty="0"/>
              <a:t>Focus groups with 89 young people (aged 11-22) and 21 youth workers</a:t>
            </a:r>
          </a:p>
          <a:p>
            <a:r>
              <a:rPr lang="en-US" dirty="0"/>
              <a:t>Participant observation of 56 youth work sessions at 4 youth projects in a northern city (Jan-March 2020/ April 2021 – Dec 2022)</a:t>
            </a:r>
          </a:p>
          <a:p>
            <a:r>
              <a:rPr lang="en-US" dirty="0"/>
              <a:t>Projects included:</a:t>
            </a:r>
          </a:p>
          <a:p>
            <a:pPr lvl="1"/>
            <a:r>
              <a:rPr lang="en-US" dirty="0"/>
              <a:t>voluntary sector, commissioned and local authority provision</a:t>
            </a:r>
          </a:p>
          <a:p>
            <a:pPr lvl="1"/>
            <a:r>
              <a:rPr lang="en-US" dirty="0"/>
              <a:t>open access projects and targeted youth voice projects</a:t>
            </a:r>
          </a:p>
        </p:txBody>
      </p:sp>
    </p:spTree>
    <p:extLst>
      <p:ext uri="{BB962C8B-B14F-4D97-AF65-F5344CB8AC3E}">
        <p14:creationId xmlns:p14="http://schemas.microsoft.com/office/powerpoint/2010/main" val="121641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EC6A82-A735-C52D-BDDA-6EBB15DA7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4A15C-6756-05B7-56F9-1547797EA125}"/>
              </a:ext>
            </a:extLst>
          </p:cNvPr>
          <p:cNvSpPr>
            <a:spLocks noGrp="1"/>
          </p:cNvSpPr>
          <p:nvPr>
            <p:ph type="title"/>
          </p:nvPr>
        </p:nvSpPr>
        <p:spPr>
          <a:xfrm>
            <a:off x="294503" y="681037"/>
            <a:ext cx="10515600" cy="1325563"/>
          </a:xfrm>
        </p:spPr>
        <p:txBody>
          <a:bodyPr/>
          <a:lstStyle/>
          <a:p>
            <a:r>
              <a:rPr lang="en-US">
                <a:solidFill>
                  <a:schemeClr val="bg1"/>
                </a:solidFill>
              </a:rPr>
              <a:t>Young people’s understandings of political citizenship</a:t>
            </a:r>
          </a:p>
        </p:txBody>
      </p:sp>
      <p:sp>
        <p:nvSpPr>
          <p:cNvPr id="3" name="Content Placeholder 2">
            <a:extLst>
              <a:ext uri="{FF2B5EF4-FFF2-40B4-BE49-F238E27FC236}">
                <a16:creationId xmlns:a16="http://schemas.microsoft.com/office/drawing/2014/main" id="{6C89D4A9-D9DD-93B6-F5B5-65AE81192CED}"/>
              </a:ext>
            </a:extLst>
          </p:cNvPr>
          <p:cNvSpPr>
            <a:spLocks noGrp="1"/>
          </p:cNvSpPr>
          <p:nvPr>
            <p:ph idx="1"/>
          </p:nvPr>
        </p:nvSpPr>
        <p:spPr>
          <a:xfrm>
            <a:off x="294503" y="2187145"/>
            <a:ext cx="11241967" cy="3989817"/>
          </a:xfrm>
        </p:spPr>
        <p:txBody>
          <a:bodyPr>
            <a:normAutofit/>
          </a:bodyPr>
          <a:lstStyle/>
          <a:p>
            <a:r>
              <a:rPr lang="en-US">
                <a:solidFill>
                  <a:schemeClr val="bg1"/>
                </a:solidFill>
              </a:rPr>
              <a:t>Formal politics</a:t>
            </a:r>
          </a:p>
          <a:p>
            <a:r>
              <a:rPr lang="en-US">
                <a:solidFill>
                  <a:schemeClr val="bg1"/>
                </a:solidFill>
              </a:rPr>
              <a:t>Getting involved</a:t>
            </a:r>
          </a:p>
          <a:p>
            <a:r>
              <a:rPr lang="en-US">
                <a:solidFill>
                  <a:schemeClr val="bg1"/>
                </a:solidFill>
              </a:rPr>
              <a:t>Issues</a:t>
            </a:r>
          </a:p>
          <a:p>
            <a:r>
              <a:rPr lang="en-US">
                <a:solidFill>
                  <a:schemeClr val="bg1"/>
                </a:solidFill>
              </a:rPr>
              <a:t>National/legal citizenship</a:t>
            </a:r>
          </a:p>
          <a:p>
            <a:r>
              <a:rPr lang="en-US">
                <a:solidFill>
                  <a:schemeClr val="bg1"/>
                </a:solidFill>
              </a:rPr>
              <a:t>Protest and campaigns</a:t>
            </a:r>
          </a:p>
          <a:p>
            <a:r>
              <a:rPr lang="en-US">
                <a:solidFill>
                  <a:schemeClr val="bg1"/>
                </a:solidFill>
              </a:rPr>
              <a:t>Rights, respect and responsibility</a:t>
            </a:r>
          </a:p>
          <a:p>
            <a:pPr marL="0" indent="0">
              <a:buNone/>
            </a:pPr>
            <a:r>
              <a:rPr lang="en-US">
                <a:solidFill>
                  <a:schemeClr val="bg1"/>
                </a:solidFill>
              </a:rPr>
              <a:t>These reflect broader repertoires of political participation and lived citizenship identified in research (see Kallio et al, 2020; Pickard, 2019).</a:t>
            </a:r>
          </a:p>
        </p:txBody>
      </p:sp>
    </p:spTree>
    <p:extLst>
      <p:ext uri="{BB962C8B-B14F-4D97-AF65-F5344CB8AC3E}">
        <p14:creationId xmlns:p14="http://schemas.microsoft.com/office/powerpoint/2010/main" val="3111967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F9E3E4-2913-48A8-4A76-DC27FC013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D0BA0-5A04-5070-6BCA-290CA4F07EF1}"/>
              </a:ext>
            </a:extLst>
          </p:cNvPr>
          <p:cNvSpPr>
            <a:spLocks noGrp="1"/>
          </p:cNvSpPr>
          <p:nvPr>
            <p:ph type="title"/>
          </p:nvPr>
        </p:nvSpPr>
        <p:spPr/>
        <p:txBody>
          <a:bodyPr/>
          <a:lstStyle/>
          <a:p>
            <a:r>
              <a:rPr lang="en-US"/>
              <a:t>Youth work addresses political citizenship</a:t>
            </a:r>
          </a:p>
        </p:txBody>
      </p:sp>
    </p:spTree>
    <p:extLst>
      <p:ext uri="{BB962C8B-B14F-4D97-AF65-F5344CB8AC3E}">
        <p14:creationId xmlns:p14="http://schemas.microsoft.com/office/powerpoint/2010/main" val="2563580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3A1-4B86-4369-C1A8-5915E6DC68F3}"/>
              </a:ext>
            </a:extLst>
          </p:cNvPr>
          <p:cNvSpPr>
            <a:spLocks noGrp="1"/>
          </p:cNvSpPr>
          <p:nvPr>
            <p:ph type="title"/>
          </p:nvPr>
        </p:nvSpPr>
        <p:spPr>
          <a:xfrm>
            <a:off x="294503" y="681037"/>
            <a:ext cx="10515600" cy="1325563"/>
          </a:xfrm>
        </p:spPr>
        <p:txBody>
          <a:bodyPr/>
          <a:lstStyle/>
          <a:p>
            <a:r>
              <a:rPr lang="en-US" dirty="0"/>
              <a:t>Areas that youth work addresses</a:t>
            </a:r>
          </a:p>
        </p:txBody>
      </p:sp>
      <p:sp>
        <p:nvSpPr>
          <p:cNvPr id="3" name="Content Placeholder 2">
            <a:extLst>
              <a:ext uri="{FF2B5EF4-FFF2-40B4-BE49-F238E27FC236}">
                <a16:creationId xmlns:a16="http://schemas.microsoft.com/office/drawing/2014/main" id="{EB2736C1-C41F-FE9D-A33F-1724FBE09D83}"/>
              </a:ext>
            </a:extLst>
          </p:cNvPr>
          <p:cNvSpPr>
            <a:spLocks noGrp="1"/>
          </p:cNvSpPr>
          <p:nvPr>
            <p:ph idx="1"/>
          </p:nvPr>
        </p:nvSpPr>
        <p:spPr>
          <a:xfrm>
            <a:off x="294504" y="1861457"/>
            <a:ext cx="10515600" cy="4315505"/>
          </a:xfrm>
        </p:spPr>
        <p:txBody>
          <a:bodyPr/>
          <a:lstStyle/>
          <a:p>
            <a:pPr marL="0" indent="0">
              <a:buNone/>
            </a:pPr>
            <a:r>
              <a:rPr lang="en-US" dirty="0"/>
              <a:t>Youth work provides opportunities to get involved and volunteer </a:t>
            </a:r>
            <a:r>
              <a:rPr lang="en-US" sz="2800" b="1" dirty="0">
                <a:solidFill>
                  <a:schemeClr val="accent6">
                    <a:lumMod val="50000"/>
                  </a:schemeClr>
                </a:solidFill>
                <a:latin typeface="Wingdings 2" panose="05020102010507070707" pitchFamily="18" charset="2"/>
              </a:rPr>
              <a:t>P</a:t>
            </a:r>
          </a:p>
          <a:p>
            <a:pPr marL="0" indent="0">
              <a:buNone/>
            </a:pPr>
            <a:r>
              <a:rPr lang="en-GB" dirty="0"/>
              <a:t>Informal experiences of democratic processes </a:t>
            </a:r>
            <a:r>
              <a:rPr lang="en-US" sz="2800" b="1" dirty="0">
                <a:solidFill>
                  <a:schemeClr val="accent6">
                    <a:lumMod val="50000"/>
                  </a:schemeClr>
                </a:solidFill>
                <a:latin typeface="Wingdings 2" panose="05020102010507070707" pitchFamily="18" charset="2"/>
              </a:rPr>
              <a:t>P</a:t>
            </a:r>
          </a:p>
          <a:p>
            <a:pPr marL="0" indent="0">
              <a:buNone/>
            </a:pPr>
            <a:r>
              <a:rPr lang="en-GB" dirty="0"/>
              <a:t>Rights, respect and responsibility </a:t>
            </a:r>
            <a:r>
              <a:rPr lang="en-US" sz="2800" b="1" dirty="0">
                <a:solidFill>
                  <a:schemeClr val="accent6">
                    <a:lumMod val="50000"/>
                  </a:schemeClr>
                </a:solidFill>
                <a:latin typeface="Wingdings 2" panose="05020102010507070707" pitchFamily="18" charset="2"/>
              </a:rPr>
              <a:t>P</a:t>
            </a:r>
          </a:p>
          <a:p>
            <a:pPr marL="0" indent="0">
              <a:buNone/>
            </a:pPr>
            <a:r>
              <a:rPr lang="en-GB" dirty="0"/>
              <a:t>Gaining knowledge and experience of formal democratic processes </a:t>
            </a:r>
            <a:r>
              <a:rPr lang="en-GB" sz="2800" b="1" i="1" kern="100" dirty="0">
                <a:solidFill>
                  <a:schemeClr val="accent6">
                    <a:lumMod val="50000"/>
                  </a:schemeClr>
                </a:solidFill>
                <a:effectLst/>
                <a:latin typeface="Aptos" panose="02110004020202020204"/>
                <a:ea typeface="Aptos" panose="02110004020202020204"/>
                <a:cs typeface="Times New Roman" panose="02020603050405020304" pitchFamily="18" charset="0"/>
              </a:rPr>
              <a:t>½ </a:t>
            </a:r>
            <a:endParaRPr lang="en-US" dirty="0"/>
          </a:p>
        </p:txBody>
      </p:sp>
    </p:spTree>
    <p:extLst>
      <p:ext uri="{BB962C8B-B14F-4D97-AF65-F5344CB8AC3E}">
        <p14:creationId xmlns:p14="http://schemas.microsoft.com/office/powerpoint/2010/main" val="408737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0837FE-76C3-64B1-7210-8FCEC9633D5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2D29BAB-A4C4-4276-A9F3-9F7A5C8A038D}"/>
              </a:ext>
              <a:ext uri="{C183D7F6-B498-43B3-948B-1728B52AA6E4}">
                <adec:decorative xmlns:adec="http://schemas.microsoft.com/office/drawing/2017/decorative" val="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p:spPr>
      </p:pic>
      <p:sp>
        <p:nvSpPr>
          <p:cNvPr id="3" name="Content Placeholder 2">
            <a:extLst>
              <a:ext uri="{FF2B5EF4-FFF2-40B4-BE49-F238E27FC236}">
                <a16:creationId xmlns:a16="http://schemas.microsoft.com/office/drawing/2014/main" id="{738FF2F7-EC06-ECEA-246F-314CDFAC8283}"/>
              </a:ext>
            </a:extLst>
          </p:cNvPr>
          <p:cNvSpPr>
            <a:spLocks noGrp="1"/>
          </p:cNvSpPr>
          <p:nvPr>
            <p:ph idx="1"/>
          </p:nvPr>
        </p:nvSpPr>
        <p:spPr>
          <a:xfrm>
            <a:off x="6376085" y="2698595"/>
            <a:ext cx="5121150" cy="3194161"/>
          </a:xfrm>
        </p:spPr>
        <p:txBody>
          <a:bodyPr>
            <a:normAutofit fontScale="92500" lnSpcReduction="10000"/>
          </a:bodyPr>
          <a:lstStyle/>
          <a:p>
            <a:r>
              <a:rPr lang="en-US" dirty="0"/>
              <a:t>Formal politics </a:t>
            </a:r>
            <a:r>
              <a:rPr lang="en-US" dirty="0">
                <a:solidFill>
                  <a:schemeClr val="accent5"/>
                </a:solidFill>
              </a:rPr>
              <a:t>?</a:t>
            </a:r>
          </a:p>
          <a:p>
            <a:pPr lvl="1"/>
            <a:r>
              <a:rPr lang="en-US" dirty="0">
                <a:solidFill>
                  <a:schemeClr val="accent2"/>
                </a:solidFill>
              </a:rPr>
              <a:t>Engaging with politicians ½</a:t>
            </a:r>
          </a:p>
          <a:p>
            <a:pPr lvl="1"/>
            <a:r>
              <a:rPr lang="en-US" dirty="0">
                <a:solidFill>
                  <a:srgbClr val="FF0000"/>
                </a:solidFill>
              </a:rPr>
              <a:t>Discussing political issues, policies or political values </a:t>
            </a:r>
            <a:r>
              <a:rPr lang="en-US" dirty="0">
                <a:solidFill>
                  <a:srgbClr val="FF0000"/>
                </a:solidFill>
                <a:latin typeface="Wingdings 2" panose="05020102010507070707" pitchFamily="18" charset="2"/>
              </a:rPr>
              <a:t>O</a:t>
            </a:r>
            <a:endParaRPr lang="en-US" dirty="0">
              <a:solidFill>
                <a:schemeClr val="accent2"/>
              </a:solidFill>
            </a:endParaRPr>
          </a:p>
          <a:p>
            <a:r>
              <a:rPr lang="en-US" dirty="0"/>
              <a:t>Issues</a:t>
            </a:r>
            <a:r>
              <a:rPr lang="en-US" dirty="0">
                <a:solidFill>
                  <a:schemeClr val="accent5"/>
                </a:solidFill>
              </a:rPr>
              <a:t> </a:t>
            </a:r>
          </a:p>
          <a:p>
            <a:pPr lvl="1"/>
            <a:r>
              <a:rPr lang="en-US" dirty="0">
                <a:solidFill>
                  <a:srgbClr val="0C5E0C"/>
                </a:solidFill>
              </a:rPr>
              <a:t>Work individually to address issues </a:t>
            </a:r>
            <a:r>
              <a:rPr lang="en-US" sz="2400" b="1" dirty="0">
                <a:solidFill>
                  <a:schemeClr val="accent6">
                    <a:lumMod val="50000"/>
                  </a:schemeClr>
                </a:solidFill>
                <a:latin typeface="Wingdings 2" panose="05020102010507070707" pitchFamily="18" charset="2"/>
              </a:rPr>
              <a:t>P</a:t>
            </a:r>
          </a:p>
          <a:p>
            <a:pPr lvl="1"/>
            <a:r>
              <a:rPr lang="en-US" sz="2400" dirty="0">
                <a:solidFill>
                  <a:srgbClr val="FF0000"/>
                </a:solidFill>
              </a:rPr>
              <a:t>D</a:t>
            </a:r>
            <a:r>
              <a:rPr lang="en-GB" sz="2400" dirty="0" err="1">
                <a:solidFill>
                  <a:srgbClr val="FF0000"/>
                </a:solidFill>
              </a:rPr>
              <a:t>iscuss</a:t>
            </a:r>
            <a:r>
              <a:rPr lang="en-GB" sz="2400" dirty="0">
                <a:solidFill>
                  <a:srgbClr val="FF0000"/>
                </a:solidFill>
              </a:rPr>
              <a:t> how political policies or positions related to issues </a:t>
            </a:r>
            <a:r>
              <a:rPr lang="en-US" dirty="0">
                <a:solidFill>
                  <a:srgbClr val="FF0000"/>
                </a:solidFill>
                <a:latin typeface="Wingdings 2" panose="05020102010507070707" pitchFamily="18" charset="2"/>
              </a:rPr>
              <a:t>O</a:t>
            </a:r>
            <a:endParaRPr lang="en-US" dirty="0">
              <a:solidFill>
                <a:schemeClr val="accent5"/>
              </a:solidFill>
            </a:endParaRPr>
          </a:p>
          <a:p>
            <a:r>
              <a:rPr lang="en-US" dirty="0">
                <a:solidFill>
                  <a:srgbClr val="FF0000"/>
                </a:solidFill>
              </a:rPr>
              <a:t>Protest</a:t>
            </a:r>
            <a:r>
              <a:rPr lang="en-US" dirty="0"/>
              <a:t> </a:t>
            </a:r>
            <a:r>
              <a:rPr lang="en-US" dirty="0">
                <a:solidFill>
                  <a:srgbClr val="FF0000"/>
                </a:solidFill>
                <a:latin typeface="Wingdings 2" panose="05020102010507070707" pitchFamily="18" charset="2"/>
              </a:rPr>
              <a:t>O</a:t>
            </a:r>
            <a:endParaRPr lang="en-US" dirty="0">
              <a:solidFill>
                <a:srgbClr val="FF0000"/>
              </a:solidFill>
            </a:endParaRPr>
          </a:p>
          <a:p>
            <a:pPr marL="0" indent="0">
              <a:buNone/>
            </a:pPr>
            <a:endParaRPr lang="en-US" dirty="0"/>
          </a:p>
          <a:p>
            <a:pPr marL="0" indent="0">
              <a:buNone/>
            </a:pPr>
            <a:endParaRPr lang="en-US" dirty="0"/>
          </a:p>
        </p:txBody>
      </p:sp>
      <p:sp>
        <p:nvSpPr>
          <p:cNvPr id="11" name="Rectangle: Rounded Corners 10">
            <a:extLst>
              <a:ext uri="{FF2B5EF4-FFF2-40B4-BE49-F238E27FC236}">
                <a16:creationId xmlns:a16="http://schemas.microsoft.com/office/drawing/2014/main" id="{B6480AA6-8C61-402E-9D2C-BBA593B6E510}"/>
              </a:ext>
            </a:extLst>
          </p:cNvPr>
          <p:cNvSpPr>
            <a:spLocks noChangeAspect="1"/>
          </p:cNvSpPr>
          <p:nvPr/>
        </p:nvSpPr>
        <p:spPr>
          <a:xfrm>
            <a:off x="310242" y="1159328"/>
            <a:ext cx="5388429" cy="3820885"/>
          </a:xfrm>
          <a:prstGeom prst="roundRect">
            <a:avLst/>
          </a:prstGeom>
          <a:solidFill>
            <a:srgbClr val="0C5E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i="1" kern="100" dirty="0">
                <a:effectLst/>
                <a:latin typeface="Aptos" panose="02110004020202020204"/>
                <a:ea typeface="Aptos" panose="02110004020202020204"/>
                <a:cs typeface="Times New Roman" panose="02020603050405020304" pitchFamily="18" charset="0"/>
              </a:rPr>
              <a:t>Dimensions that were addressed less</a:t>
            </a:r>
          </a:p>
        </p:txBody>
      </p:sp>
    </p:spTree>
    <p:extLst>
      <p:ext uri="{BB962C8B-B14F-4D97-AF65-F5344CB8AC3E}">
        <p14:creationId xmlns:p14="http://schemas.microsoft.com/office/powerpoint/2010/main" val="2106057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feb0ad-13d5-4e0d-8144-31148812dcc0">
      <Terms xmlns="http://schemas.microsoft.com/office/infopath/2007/PartnerControls"/>
    </lcf76f155ced4ddcb4097134ff3c332f>
    <TaxCatchAll xmlns="a8fa98bc-f420-44dd-88e1-8912e31aef7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283CB985BCEF489A654FCE3531657F" ma:contentTypeVersion="19" ma:contentTypeDescription="Create a new document." ma:contentTypeScope="" ma:versionID="b1d10fdd09a48aef81e85d6ca4d6c028">
  <xsd:schema xmlns:xsd="http://www.w3.org/2001/XMLSchema" xmlns:xs="http://www.w3.org/2001/XMLSchema" xmlns:p="http://schemas.microsoft.com/office/2006/metadata/properties" xmlns:ns2="dafeb0ad-13d5-4e0d-8144-31148812dcc0" xmlns:ns3="a8fa98bc-f420-44dd-88e1-8912e31aef73" targetNamespace="http://schemas.microsoft.com/office/2006/metadata/properties" ma:root="true" ma:fieldsID="a7b44985099cf12c1f9cf80b2727d739" ns2:_="" ns3:_="">
    <xsd:import namespace="dafeb0ad-13d5-4e0d-8144-31148812dcc0"/>
    <xsd:import namespace="a8fa98bc-f420-44dd-88e1-8912e31aef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eb0ad-13d5-4e0d-8144-31148812dc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b1a67c-477c-4f54-866d-e73c7b3fe0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fa98bc-f420-44dd-88e1-8912e31aef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8240b81-9baa-46c0-9f71-8a59defd7d22}" ma:internalName="TaxCatchAll" ma:showField="CatchAllData" ma:web="a8fa98bc-f420-44dd-88e1-8912e31aef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305093-AA05-4CF5-B3E4-1DD59D53842B}">
  <ds:schemaRefs>
    <ds:schemaRef ds:uri="http://schemas.microsoft.com/office/2006/documentManagement/types"/>
    <ds:schemaRef ds:uri="dafeb0ad-13d5-4e0d-8144-31148812dcc0"/>
    <ds:schemaRef ds:uri="http://schemas.microsoft.com/office/infopath/2007/PartnerControls"/>
    <ds:schemaRef ds:uri="http://purl.org/dc/terms/"/>
    <ds:schemaRef ds:uri="http://schemas.microsoft.com/office/2006/metadata/properties"/>
    <ds:schemaRef ds:uri="http://purl.org/dc/dcmitype/"/>
    <ds:schemaRef ds:uri="http://purl.org/dc/elements/1.1/"/>
    <ds:schemaRef ds:uri="http://schemas.openxmlformats.org/package/2006/metadata/core-properties"/>
    <ds:schemaRef ds:uri="a8fa98bc-f420-44dd-88e1-8912e31aef73"/>
    <ds:schemaRef ds:uri="http://www.w3.org/XML/1998/namespace"/>
  </ds:schemaRefs>
</ds:datastoreItem>
</file>

<file path=customXml/itemProps2.xml><?xml version="1.0" encoding="utf-8"?>
<ds:datastoreItem xmlns:ds="http://schemas.openxmlformats.org/officeDocument/2006/customXml" ds:itemID="{134F6849-5983-45F7-824D-10C58811D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feb0ad-13d5-4e0d-8144-31148812dcc0"/>
    <ds:schemaRef ds:uri="a8fa98bc-f420-44dd-88e1-8912e31ae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75E14D-E70B-4B2E-8B16-B0F48E0440FC}">
  <ds:schemaRefs>
    <ds:schemaRef ds:uri="http://schemas.microsoft.com/sharepoint/v3/contenttype/forms"/>
  </ds:schemaRefs>
</ds:datastoreItem>
</file>

<file path=docMetadata/LabelInfo.xml><?xml version="1.0" encoding="utf-8"?>
<clbl:labelList xmlns:clbl="http://schemas.microsoft.com/office/2020/mipLabelMetadata">
  <clbl:label id="{5c8ae38e-f85b-4309-b7ec-862815a37aee}" enabled="0" method="" siteId="{5c8ae38e-f85b-4309-b7ec-862815a37aee}" removed="1"/>
</clbl:labelList>
</file>

<file path=docProps/app.xml><?xml version="1.0" encoding="utf-8"?>
<Properties xmlns="http://schemas.openxmlformats.org/officeDocument/2006/extended-properties" xmlns:vt="http://schemas.openxmlformats.org/officeDocument/2006/docPropsVTypes">
  <TotalTime>9387</TotalTime>
  <Words>4945</Words>
  <Application>Microsoft Macintosh PowerPoint</Application>
  <PresentationFormat>Widescreen</PresentationFormat>
  <Paragraphs>260</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DengXian</vt:lpstr>
      <vt:lpstr>Aptos</vt:lpstr>
      <vt:lpstr>Aptos Display</vt:lpstr>
      <vt:lpstr>Arial</vt:lpstr>
      <vt:lpstr>Calibri</vt:lpstr>
      <vt:lpstr>Calibri Light</vt:lpstr>
      <vt:lpstr>Times New Roman</vt:lpstr>
      <vt:lpstr>Wingdings 2</vt:lpstr>
      <vt:lpstr>Office Theme</vt:lpstr>
      <vt:lpstr>Enablers and barriers to equipping young people for  political socialisation in youth work In England</vt:lpstr>
      <vt:lpstr>Youth work could play a significant role in young people’s political socialisation</vt:lpstr>
      <vt:lpstr>Framing the research theoretically</vt:lpstr>
      <vt:lpstr>Political socialisation and civic journeys (Flinders, 2023)</vt:lpstr>
      <vt:lpstr>About the research</vt:lpstr>
      <vt:lpstr>Young people’s understandings of political citizenship</vt:lpstr>
      <vt:lpstr>Youth work addresses political citizenship</vt:lpstr>
      <vt:lpstr>Areas that youth work addresses</vt:lpstr>
      <vt:lpstr>PowerPoint Presentation</vt:lpstr>
      <vt:lpstr>This limits youth work’s capacity to equip young people for political citizenship</vt:lpstr>
      <vt:lpstr>Barriers</vt:lpstr>
      <vt:lpstr>Political scepticism</vt:lpstr>
      <vt:lpstr>Lack of knowledge/ interest: a self-perpetuating cycle (Tonge et al., 2012) </vt:lpstr>
      <vt:lpstr>Youth workers lack knowledge</vt:lpstr>
      <vt:lpstr>Inclusive environment</vt:lpstr>
      <vt:lpstr>Unsure about terminology</vt:lpstr>
      <vt:lpstr>Youth workers unsure about remit</vt:lpstr>
      <vt:lpstr>Undue influence</vt:lpstr>
      <vt:lpstr>Concern about parents and funders</vt:lpstr>
      <vt:lpstr>Protest not allowed</vt:lpstr>
      <vt:lpstr>Enablers to strengthen youth work’s contribution :</vt:lpstr>
      <vt:lpstr>Conclusion</vt:lpstr>
      <vt:lpstr>References</vt:lpstr>
      <vt:lpstr>Enablers</vt:lpstr>
      <vt:lpstr>Interest and knowledge of workers and young people</vt:lpstr>
      <vt:lpstr>Flexibility in organisational policy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Work and Votes at 16: Supporting Young People to Vote</dc:title>
  <dc:creator>Lucy Pittard</dc:creator>
  <cp:lastModifiedBy>Carole Pugh</cp:lastModifiedBy>
  <cp:revision>90</cp:revision>
  <cp:lastPrinted>2025-11-24T14:48:29Z</cp:lastPrinted>
  <dcterms:created xsi:type="dcterms:W3CDTF">2025-10-07T09:32:28Z</dcterms:created>
  <dcterms:modified xsi:type="dcterms:W3CDTF">2026-06-15T14:54:29Z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0x010100E0283CB985BCEF489A654FCE3531657F</vt:lpwstr>
  </property>
</Properties>
</file>