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67" r:id="rId6"/>
    <p:sldId id="259" r:id="rId7"/>
    <p:sldId id="257" r:id="rId8"/>
    <p:sldId id="258" r:id="rId9"/>
    <p:sldId id="281" r:id="rId10"/>
    <p:sldId id="286" r:id="rId11"/>
    <p:sldId id="289" r:id="rId12"/>
    <p:sldId id="290" r:id="rId13"/>
    <p:sldId id="287" r:id="rId14"/>
    <p:sldId id="284" r:id="rId15"/>
    <p:sldId id="288" r:id="rId16"/>
    <p:sldId id="293" r:id="rId17"/>
    <p:sldId id="291" r:id="rId18"/>
    <p:sldId id="294" r:id="rId19"/>
    <p:sldId id="285" r:id="rId20"/>
    <p:sldId id="296" r:id="rId21"/>
    <p:sldId id="263" r:id="rId22"/>
    <p:sldId id="300" r:id="rId23"/>
    <p:sldId id="270" r:id="rId24"/>
    <p:sldId id="298" r:id="rId25"/>
    <p:sldId id="299" r:id="rId26"/>
    <p:sldId id="272" r:id="rId27"/>
    <p:sldId id="303" r:id="rId28"/>
    <p:sldId id="277" r:id="rId29"/>
    <p:sldId id="301" r:id="rId30"/>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24"/>
    <a:srgbClr val="016937"/>
    <a:srgbClr val="FFDB00"/>
    <a:srgbClr val="FF9300"/>
    <a:srgbClr val="0C5E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64" autoAdjust="0"/>
    <p:restoredTop sz="77117" autoAdjust="0"/>
  </p:normalViewPr>
  <p:slideViewPr>
    <p:cSldViewPr snapToGrid="0">
      <p:cViewPr varScale="1">
        <p:scale>
          <a:sx n="102" d="100"/>
          <a:sy n="102" d="100"/>
        </p:scale>
        <p:origin x="192" y="504"/>
      </p:cViewPr>
      <p:guideLst/>
    </p:cSldViewPr>
  </p:slideViewPr>
  <p:outlineViewPr>
    <p:cViewPr>
      <p:scale>
        <a:sx n="33" d="100"/>
        <a:sy n="33" d="100"/>
      </p:scale>
      <p:origin x="0" y="-296"/>
    </p:cViewPr>
  </p:outlineViewPr>
  <p:notesTextViewPr>
    <p:cViewPr>
      <p:scale>
        <a:sx n="1" d="1"/>
        <a:sy n="1" d="1"/>
      </p:scale>
      <p:origin x="0" y="0"/>
    </p:cViewPr>
  </p:notesTextViewPr>
  <p:notesViewPr>
    <p:cSldViewPr snapToGrid="0">
      <p:cViewPr varScale="1">
        <p:scale>
          <a:sx n="62" d="100"/>
          <a:sy n="62" d="100"/>
        </p:scale>
        <p:origin x="151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4796" tIns="47398" rIns="94796" bIns="47398" rtlCol="0"/>
          <a:lstStyle>
            <a:lvl1pPr algn="l">
              <a:defRPr sz="1200"/>
            </a:lvl1pPr>
          </a:lstStyle>
          <a:p>
            <a:endParaRPr lang="en-GB"/>
          </a:p>
        </p:txBody>
      </p:sp>
      <p:sp>
        <p:nvSpPr>
          <p:cNvPr id="3" name="Date Placeholder 2"/>
          <p:cNvSpPr>
            <a:spLocks noGrp="1"/>
          </p:cNvSpPr>
          <p:nvPr>
            <p:ph type="dt" idx="1"/>
          </p:nvPr>
        </p:nvSpPr>
        <p:spPr>
          <a:xfrm>
            <a:off x="4023993" y="0"/>
            <a:ext cx="3078427" cy="513508"/>
          </a:xfrm>
          <a:prstGeom prst="rect">
            <a:avLst/>
          </a:prstGeom>
        </p:spPr>
        <p:txBody>
          <a:bodyPr vert="horz" lIns="94796" tIns="47398" rIns="94796" bIns="47398" rtlCol="0"/>
          <a:lstStyle>
            <a:lvl1pPr algn="r">
              <a:defRPr sz="1200"/>
            </a:lvl1pPr>
          </a:lstStyle>
          <a:p>
            <a:fld id="{103F9478-54BB-495C-8AFA-EC3E3B8B641B}" type="datetimeFigureOut">
              <a:rPr lang="en-GB" smtClean="0"/>
              <a:t>28/03/2026</a:t>
            </a:fld>
            <a:endParaRPr lang="en-GB"/>
          </a:p>
        </p:txBody>
      </p:sp>
      <p:sp>
        <p:nvSpPr>
          <p:cNvPr id="4" name="Slide Image Placeholder 3"/>
          <p:cNvSpPr>
            <a:spLocks noGrp="1" noRot="1" noChangeAspect="1"/>
          </p:cNvSpPr>
          <p:nvPr>
            <p:ph type="sldImg" idx="2"/>
          </p:nvPr>
        </p:nvSpPr>
        <p:spPr>
          <a:xfrm>
            <a:off x="710407" y="651222"/>
            <a:ext cx="2841464" cy="1598094"/>
          </a:xfrm>
          <a:prstGeom prst="rect">
            <a:avLst/>
          </a:prstGeom>
          <a:noFill/>
          <a:ln w="12700">
            <a:solidFill>
              <a:prstClr val="black"/>
            </a:solidFill>
          </a:ln>
        </p:spPr>
        <p:txBody>
          <a:bodyPr vert="horz" lIns="94796" tIns="47398" rIns="94796" bIns="47398" rtlCol="0" anchor="ctr"/>
          <a:lstStyle/>
          <a:p>
            <a:endParaRPr lang="en-GB"/>
          </a:p>
        </p:txBody>
      </p:sp>
      <p:sp>
        <p:nvSpPr>
          <p:cNvPr id="5" name="Notes Placeholder 4"/>
          <p:cNvSpPr>
            <a:spLocks noGrp="1"/>
          </p:cNvSpPr>
          <p:nvPr>
            <p:ph type="body" sz="quarter" idx="3"/>
          </p:nvPr>
        </p:nvSpPr>
        <p:spPr>
          <a:xfrm>
            <a:off x="710407" y="2387031"/>
            <a:ext cx="5683250" cy="6568256"/>
          </a:xfrm>
          <a:prstGeom prst="rect">
            <a:avLst/>
          </a:prstGeom>
        </p:spPr>
        <p:txBody>
          <a:bodyPr vert="horz" lIns="94796" tIns="47398" rIns="94796" bIns="473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21107"/>
            <a:ext cx="3078427" cy="513507"/>
          </a:xfrm>
          <a:prstGeom prst="rect">
            <a:avLst/>
          </a:prstGeom>
        </p:spPr>
        <p:txBody>
          <a:bodyPr vert="horz" lIns="94796" tIns="47398" rIns="94796" bIns="47398" rtlCol="0" anchor="b"/>
          <a:lstStyle>
            <a:lvl1pPr algn="l">
              <a:defRPr sz="1200"/>
            </a:lvl1pPr>
          </a:lstStyle>
          <a:p>
            <a:endParaRPr lang="en-GB"/>
          </a:p>
        </p:txBody>
      </p:sp>
      <p:sp>
        <p:nvSpPr>
          <p:cNvPr id="7" name="Slide Number Placeholder 6"/>
          <p:cNvSpPr>
            <a:spLocks noGrp="1"/>
          </p:cNvSpPr>
          <p:nvPr>
            <p:ph type="sldNum" sz="quarter" idx="5"/>
          </p:nvPr>
        </p:nvSpPr>
        <p:spPr>
          <a:xfrm>
            <a:off x="4023993" y="9721107"/>
            <a:ext cx="3078427" cy="513507"/>
          </a:xfrm>
          <a:prstGeom prst="rect">
            <a:avLst/>
          </a:prstGeom>
        </p:spPr>
        <p:txBody>
          <a:bodyPr vert="horz" lIns="94796" tIns="47398" rIns="94796" bIns="47398" rtlCol="0" anchor="b"/>
          <a:lstStyle>
            <a:lvl1pPr algn="r">
              <a:defRPr sz="1200"/>
            </a:lvl1pPr>
          </a:lstStyle>
          <a:p>
            <a:fld id="{A4E430F9-156F-4D62-8787-06E52B5214E1}" type="slidenum">
              <a:rPr lang="en-GB" smtClean="0"/>
              <a:t>‹#›</a:t>
            </a:fld>
            <a:endParaRPr lang="en-GB"/>
          </a:p>
        </p:txBody>
      </p:sp>
    </p:spTree>
    <p:extLst>
      <p:ext uri="{BB962C8B-B14F-4D97-AF65-F5344CB8AC3E}">
        <p14:creationId xmlns:p14="http://schemas.microsoft.com/office/powerpoint/2010/main" val="432571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E430F9-156F-4D62-8787-06E52B5214E1}" type="slidenum">
              <a:rPr lang="en-GB" smtClean="0"/>
              <a:t>1</a:t>
            </a:fld>
            <a:endParaRPr lang="en-GB" dirty="0"/>
          </a:p>
        </p:txBody>
      </p:sp>
    </p:spTree>
    <p:extLst>
      <p:ext uri="{BB962C8B-B14F-4D97-AF65-F5344CB8AC3E}">
        <p14:creationId xmlns:p14="http://schemas.microsoft.com/office/powerpoint/2010/main" val="4183537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r>
              <a:rPr lang="en-GB" sz="1200">
                <a:solidFill>
                  <a:srgbClr val="000000"/>
                </a:solidFill>
                <a:latin typeface="Aptos" panose="02110004020202020204"/>
                <a:cs typeface="Segoe UI" panose="020B0502040204020203" pitchFamily="34" charset="0"/>
              </a:rPr>
              <a:t>Finally </a:t>
            </a:r>
            <a:r>
              <a:rPr lang="en-GB" sz="1200" i="1">
                <a:solidFill>
                  <a:srgbClr val="000000"/>
                </a:solidFill>
                <a:latin typeface="Aptos" panose="02110004020202020204"/>
                <a:cs typeface="Segoe UI" panose="020B0502040204020203" pitchFamily="34" charset="0"/>
              </a:rPr>
              <a:t>some</a:t>
            </a:r>
            <a:r>
              <a:rPr lang="en-GB" sz="1200">
                <a:solidFill>
                  <a:srgbClr val="000000"/>
                </a:solidFill>
                <a:latin typeface="Aptos" panose="02110004020202020204"/>
                <a:cs typeface="Segoe UI" panose="020B0502040204020203" pitchFamily="34" charset="0"/>
              </a:rPr>
              <a:t> projects were able to develop young people’s </a:t>
            </a:r>
            <a:r>
              <a:rPr lang="en-GB" sz="1200" err="1">
                <a:solidFill>
                  <a:srgbClr val="000000"/>
                </a:solidFill>
                <a:latin typeface="Aptos" panose="02110004020202020204"/>
                <a:cs typeface="Segoe UI" panose="020B0502040204020203" pitchFamily="34" charset="0"/>
              </a:rPr>
              <a:t>kn</a:t>
            </a:r>
            <a:r>
              <a:rPr lang="en-GB" sz="1200" noProof="0" err="1"/>
              <a:t>owledge</a:t>
            </a:r>
            <a:r>
              <a:rPr lang="en-US" sz="1200"/>
              <a:t> and experiences of formal political processes and to take part in more formal voting.</a:t>
            </a:r>
          </a:p>
        </p:txBody>
      </p:sp>
      <p:sp>
        <p:nvSpPr>
          <p:cNvPr id="4" name="Slide Number Placeholder 3"/>
          <p:cNvSpPr>
            <a:spLocks noGrp="1"/>
          </p:cNvSpPr>
          <p:nvPr>
            <p:ph type="sldNum" sz="quarter" idx="5"/>
          </p:nvPr>
        </p:nvSpPr>
        <p:spPr/>
        <p:txBody>
          <a:bodyPr/>
          <a:lstStyle/>
          <a:p>
            <a:fld id="{A4E430F9-156F-4D62-8787-06E52B5214E1}" type="slidenum">
              <a:rPr lang="en-GB" smtClean="0"/>
              <a:t>10</a:t>
            </a:fld>
            <a:endParaRPr lang="en-GB"/>
          </a:p>
        </p:txBody>
      </p:sp>
    </p:spTree>
    <p:extLst>
      <p:ext uri="{BB962C8B-B14F-4D97-AF65-F5344CB8AC3E}">
        <p14:creationId xmlns:p14="http://schemas.microsoft.com/office/powerpoint/2010/main" val="718495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defTabSz="947958">
              <a:defRPr/>
            </a:pPr>
            <a:endParaRPr lang="en-GB" sz="2100"/>
          </a:p>
          <a:p>
            <a:endParaRPr lang="en-GB"/>
          </a:p>
        </p:txBody>
      </p:sp>
      <p:sp>
        <p:nvSpPr>
          <p:cNvPr id="4" name="Slide Number Placeholder 3"/>
          <p:cNvSpPr>
            <a:spLocks noGrp="1"/>
          </p:cNvSpPr>
          <p:nvPr>
            <p:ph type="sldNum" sz="quarter" idx="5"/>
          </p:nvPr>
        </p:nvSpPr>
        <p:spPr/>
        <p:txBody>
          <a:bodyPr/>
          <a:lstStyle/>
          <a:p>
            <a:fld id="{A4E430F9-156F-4D62-8787-06E52B5214E1}" type="slidenum">
              <a:rPr lang="en-GB" smtClean="0"/>
              <a:t>11</a:t>
            </a:fld>
            <a:endParaRPr lang="en-GB"/>
          </a:p>
        </p:txBody>
      </p:sp>
    </p:spTree>
    <p:extLst>
      <p:ext uri="{BB962C8B-B14F-4D97-AF65-F5344CB8AC3E}">
        <p14:creationId xmlns:p14="http://schemas.microsoft.com/office/powerpoint/2010/main" val="3386706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1">
              <a:solidFill>
                <a:srgbClr val="000000"/>
              </a:solidFill>
              <a:effectLst/>
              <a:latin typeface="Calibri Light" panose="020F03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000000"/>
                </a:solidFill>
                <a:effectLst/>
                <a:latin typeface="Calibri Light" panose="020F0302020204030204" pitchFamily="34" charset="0"/>
                <a:ea typeface="DengXian" panose="02010600030101010101" pitchFamily="2" charset="-122"/>
                <a:cs typeface="Arial" panose="020B0604020202020204" pitchFamily="34" charset="0"/>
              </a:rPr>
              <a:t>While some youth work projects were able to engage with politicians, other struggled.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solidFill>
                <a:srgbClr val="000000"/>
              </a:solidFill>
              <a:effectLst/>
              <a:latin typeface="Calibri Light" panose="020F03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A4E430F9-156F-4D62-8787-06E52B5214E1}" type="slidenum">
              <a:rPr lang="en-GB" smtClean="0"/>
              <a:t>12</a:t>
            </a:fld>
            <a:endParaRPr lang="en-GB"/>
          </a:p>
        </p:txBody>
      </p:sp>
    </p:spTree>
    <p:extLst>
      <p:ext uri="{BB962C8B-B14F-4D97-AF65-F5344CB8AC3E}">
        <p14:creationId xmlns:p14="http://schemas.microsoft.com/office/powerpoint/2010/main" val="3787478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solidFill>
                <a:srgbClr val="000000"/>
              </a:solidFill>
              <a:effectLst/>
              <a:latin typeface="Calibri Light" panose="020F0302020204030204" pitchFamily="34" charset="0"/>
              <a:ea typeface="DengXian" panose="02010600030101010101" pitchFamily="2" charset="-122"/>
              <a:cs typeface="Arial" panose="020B0604020202020204" pitchFamily="34" charset="0"/>
            </a:endParaRPr>
          </a:p>
          <a:p>
            <a:pPr defTabSz="947958">
              <a:defRPr/>
            </a:pPr>
            <a:r>
              <a:rPr lang="en-GB" sz="1800"/>
              <a:t>When we get down to more contentious ‘political’ topics there was a real reluctance to enter these spaces.</a:t>
            </a:r>
          </a:p>
          <a:p>
            <a:pPr defTabSz="947958">
              <a:defRPr/>
            </a:pPr>
            <a:endParaRPr lang="en-GB" sz="1800"/>
          </a:p>
          <a:p>
            <a:pPr defTabSz="947958">
              <a:defRPr/>
            </a:pPr>
            <a:r>
              <a:rPr lang="en-GB" sz="1800"/>
              <a:t>Youth workers were reluctant to discuss politicians, political parties, policies or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1">
              <a:solidFill>
                <a:srgbClr val="000000"/>
              </a:solidFill>
              <a:effectLst/>
              <a:latin typeface="Calibri Light" panose="020F03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solidFill>
                <a:srgbClr val="000000"/>
              </a:solidFill>
              <a:effectLst/>
              <a:latin typeface="Calibri Light" panose="020F03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A4E430F9-156F-4D62-8787-06E52B5214E1}" type="slidenum">
              <a:rPr lang="en-GB" smtClean="0"/>
              <a:t>13</a:t>
            </a:fld>
            <a:endParaRPr lang="en-GB"/>
          </a:p>
        </p:txBody>
      </p:sp>
    </p:spTree>
    <p:extLst>
      <p:ext uri="{BB962C8B-B14F-4D97-AF65-F5344CB8AC3E}">
        <p14:creationId xmlns:p14="http://schemas.microsoft.com/office/powerpoint/2010/main" val="61298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547370">
              <a:spcBef>
                <a:spcPts val="600"/>
              </a:spcBef>
              <a:spcAft>
                <a:spcPts val="600"/>
              </a:spcAft>
            </a:pPr>
            <a:r>
              <a:rPr lang="en-GB" sz="1800"/>
              <a:t>Youth workers might discuss how individual young people were impacted by issues, but were reluctant to discuss how political policies or positions related to these issues or young people’s experiences. </a:t>
            </a:r>
            <a:endParaRPr lang="en-GB" sz="1800">
              <a:solidFill>
                <a:srgbClr val="000000"/>
              </a:solidFill>
              <a:effectLst/>
              <a:latin typeface="Calibri Light" panose="020F03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A4E430F9-156F-4D62-8787-06E52B5214E1}" type="slidenum">
              <a:rPr lang="en-GB" smtClean="0"/>
              <a:t>14</a:t>
            </a:fld>
            <a:endParaRPr lang="en-GB"/>
          </a:p>
        </p:txBody>
      </p:sp>
    </p:spTree>
    <p:extLst>
      <p:ext uri="{BB962C8B-B14F-4D97-AF65-F5344CB8AC3E}">
        <p14:creationId xmlns:p14="http://schemas.microsoft.com/office/powerpoint/2010/main" val="52908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solidFill>
                <a:srgbClr val="000000"/>
              </a:solidFill>
              <a:effectLst/>
              <a:latin typeface="Calibri Light" panose="020F03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Youth workers did not feel they should discuss protest with young people, </a:t>
            </a:r>
            <a:r>
              <a:rPr lang="en-US" sz="1800"/>
              <a:t>despite young people seeing protest as a relevant, accessible and effective way of engaging in political citizenship.</a:t>
            </a:r>
            <a:endParaRPr lang="en-GB" sz="1800"/>
          </a:p>
        </p:txBody>
      </p:sp>
      <p:sp>
        <p:nvSpPr>
          <p:cNvPr id="4" name="Slide Number Placeholder 3"/>
          <p:cNvSpPr>
            <a:spLocks noGrp="1"/>
          </p:cNvSpPr>
          <p:nvPr>
            <p:ph type="sldNum" sz="quarter" idx="5"/>
          </p:nvPr>
        </p:nvSpPr>
        <p:spPr/>
        <p:txBody>
          <a:bodyPr/>
          <a:lstStyle/>
          <a:p>
            <a:fld id="{A4E430F9-156F-4D62-8787-06E52B5214E1}" type="slidenum">
              <a:rPr lang="en-GB" smtClean="0"/>
              <a:t>15</a:t>
            </a:fld>
            <a:endParaRPr lang="en-GB"/>
          </a:p>
        </p:txBody>
      </p:sp>
    </p:spTree>
    <p:extLst>
      <p:ext uri="{BB962C8B-B14F-4D97-AF65-F5344CB8AC3E}">
        <p14:creationId xmlns:p14="http://schemas.microsoft.com/office/powerpoint/2010/main" val="1123752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As you can see from the quote …  this restricts the dimensions of political citizenship that are covered and limits young people's political socialisation.</a:t>
            </a:r>
          </a:p>
        </p:txBody>
      </p:sp>
      <p:sp>
        <p:nvSpPr>
          <p:cNvPr id="4" name="Slide Number Placeholder 3"/>
          <p:cNvSpPr>
            <a:spLocks noGrp="1"/>
          </p:cNvSpPr>
          <p:nvPr>
            <p:ph type="sldNum" sz="quarter" idx="5"/>
          </p:nvPr>
        </p:nvSpPr>
        <p:spPr/>
        <p:txBody>
          <a:bodyPr/>
          <a:lstStyle/>
          <a:p>
            <a:fld id="{A4E430F9-156F-4D62-8787-06E52B5214E1}" type="slidenum">
              <a:rPr lang="en-GB" smtClean="0"/>
              <a:t>16</a:t>
            </a:fld>
            <a:endParaRPr lang="en-GB"/>
          </a:p>
        </p:txBody>
      </p:sp>
    </p:spTree>
    <p:extLst>
      <p:ext uri="{BB962C8B-B14F-4D97-AF65-F5344CB8AC3E}">
        <p14:creationId xmlns:p14="http://schemas.microsoft.com/office/powerpoint/2010/main" val="4100314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 areas are plotted a clear line could be identified that indicated the area that youth workers were reluctant to enter- which involved making connections between issues, ideas or actions and positions or decisions taken by the state.</a:t>
            </a:r>
          </a:p>
        </p:txBody>
      </p:sp>
      <p:sp>
        <p:nvSpPr>
          <p:cNvPr id="4" name="Slide Number Placeholder 3"/>
          <p:cNvSpPr>
            <a:spLocks noGrp="1"/>
          </p:cNvSpPr>
          <p:nvPr>
            <p:ph type="sldNum" sz="quarter" idx="5"/>
          </p:nvPr>
        </p:nvSpPr>
        <p:spPr/>
        <p:txBody>
          <a:bodyPr/>
          <a:lstStyle/>
          <a:p>
            <a:fld id="{A4E430F9-156F-4D62-8787-06E52B5214E1}" type="slidenum">
              <a:rPr lang="en-GB" smtClean="0"/>
              <a:t>17</a:t>
            </a:fld>
            <a:endParaRPr lang="en-GB"/>
          </a:p>
        </p:txBody>
      </p:sp>
    </p:spTree>
    <p:extLst>
      <p:ext uri="{BB962C8B-B14F-4D97-AF65-F5344CB8AC3E}">
        <p14:creationId xmlns:p14="http://schemas.microsoft.com/office/powerpoint/2010/main" val="3120865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 political scepticism of both young people and youth worker’s influenced reluctance to introduce political conversations.</a:t>
            </a:r>
          </a:p>
          <a:p>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Young people’s scepticism about formal politics and politicians was apparent across all projects- reflecting issues with the supply of political goods, but some young people expressed a desire to be able to have political conversations, suggesting that although they may be sceptical, they were not disinterested.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Youth workers’ scepticism meant that they found it hard to express faith in the current political system and to have discussions that questioned young people’s sceptical views.</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4E430F9-156F-4D62-8787-06E52B5214E1}" type="slidenum">
              <a:rPr lang="en-GB" smtClean="0"/>
              <a:t>18</a:t>
            </a:fld>
            <a:endParaRPr lang="en-GB"/>
          </a:p>
        </p:txBody>
      </p:sp>
    </p:spTree>
    <p:extLst>
      <p:ext uri="{BB962C8B-B14F-4D97-AF65-F5344CB8AC3E}">
        <p14:creationId xmlns:p14="http://schemas.microsoft.com/office/powerpoint/2010/main" val="2985188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solidFill>
                <a:srgbClr val="000000"/>
              </a:solidFill>
              <a:effectLst/>
              <a:latin typeface="Calibri" panose="020F0502020204030204" pitchFamily="34" charset="0"/>
              <a:ea typeface="DengXian" panose="02010600030101010101" pitchFamily="2" charset="-122"/>
              <a:cs typeface="Avenir Black"/>
            </a:endParaRPr>
          </a:p>
          <a:p>
            <a:r>
              <a:rPr lang="en-GB"/>
              <a:t>The research suggested that there was potentially a self-perpetuating cycle- </a:t>
            </a:r>
          </a:p>
          <a:p>
            <a:pPr marL="0" indent="0">
              <a:buNone/>
            </a:pPr>
            <a:r>
              <a:rPr lang="en-GB" sz="1200"/>
              <a:t>Politics is not included in planned youth work activities because youth workers feel young people are not interested. </a:t>
            </a:r>
          </a:p>
          <a:p>
            <a:pPr marL="0" indent="0">
              <a:buNone/>
            </a:pPr>
            <a:r>
              <a:rPr lang="en-GB" sz="1200"/>
              <a:t>Young people’s lack of knowledge reduces interest, so they are less likely to introduce these topics in informal conversations. </a:t>
            </a:r>
          </a:p>
          <a:p>
            <a:pPr marL="0" indent="0">
              <a:buNone/>
            </a:pPr>
            <a:r>
              <a:rPr lang="en-GB" sz="1200"/>
              <a:t>Young people remain less informed about politics, as opportunities to introduce and develop this knowledge are missed.</a:t>
            </a:r>
          </a:p>
          <a:p>
            <a:endParaRPr lang="en-GB"/>
          </a:p>
        </p:txBody>
      </p:sp>
      <p:sp>
        <p:nvSpPr>
          <p:cNvPr id="4" name="Slide Number Placeholder 3"/>
          <p:cNvSpPr>
            <a:spLocks noGrp="1"/>
          </p:cNvSpPr>
          <p:nvPr>
            <p:ph type="sldNum" sz="quarter" idx="5"/>
          </p:nvPr>
        </p:nvSpPr>
        <p:spPr/>
        <p:txBody>
          <a:bodyPr/>
          <a:lstStyle/>
          <a:p>
            <a:fld id="{A4E430F9-156F-4D62-8787-06E52B5214E1}" type="slidenum">
              <a:rPr lang="en-GB" smtClean="0"/>
              <a:t>19</a:t>
            </a:fld>
            <a:endParaRPr lang="en-GB"/>
          </a:p>
        </p:txBody>
      </p:sp>
    </p:spTree>
    <p:extLst>
      <p:ext uri="{BB962C8B-B14F-4D97-AF65-F5344CB8AC3E}">
        <p14:creationId xmlns:p14="http://schemas.microsoft.com/office/powerpoint/2010/main" val="354370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defTabSz="947958">
              <a:defRPr/>
            </a:pPr>
            <a:endParaRPr lang="en-GB" sz="2100" dirty="0"/>
          </a:p>
          <a:p>
            <a:pPr defTabSz="947958">
              <a:defRPr/>
            </a:pPr>
            <a:r>
              <a:rPr lang="en-GB" sz="1200" dirty="0"/>
              <a:t>We know that youth work could play a significant role in young people’s political socialisation.</a:t>
            </a:r>
          </a:p>
          <a:p>
            <a:pPr defTabSz="947958">
              <a:defRPr/>
            </a:pPr>
            <a:endParaRPr lang="en-GB" sz="1200" dirty="0"/>
          </a:p>
          <a:p>
            <a:pPr defTabSz="947958">
              <a:defRPr/>
            </a:pPr>
            <a:r>
              <a:rPr lang="en-GB" sz="1200" dirty="0"/>
              <a:t>4.4 million young people regularly engage in youthwork, many come from deprived background as and areas. Research shows that young people from disadvantaged backgrounds are less likely to vote, and are more likely to disengage from formal citizenship education in school.</a:t>
            </a:r>
          </a:p>
          <a:p>
            <a:pPr defTabSz="947958">
              <a:defRPr/>
            </a:pPr>
            <a:endParaRPr lang="en-GB" sz="1200" dirty="0"/>
          </a:p>
          <a:p>
            <a:pPr defTabSz="947958">
              <a:defRPr/>
            </a:pPr>
            <a:r>
              <a:rPr lang="en-GB" sz="1200" dirty="0"/>
              <a:t>Findings from the United States indicates the role that informal conversations that take part in youth work settings play in young people's political socialisation.</a:t>
            </a:r>
          </a:p>
          <a:p>
            <a:pPr defTabSz="947958">
              <a:defRPr/>
            </a:pPr>
            <a:endParaRPr lang="en-GB" sz="1200" dirty="0"/>
          </a:p>
          <a:p>
            <a:pPr defTabSz="947958">
              <a:defRPr/>
            </a:pPr>
            <a:r>
              <a:rPr lang="en-GB" sz="1200" dirty="0"/>
              <a:t>The Votes at 16 campaign has roots in good youth work, and youth shaped the lowering of the voting age in Scotland and Wales.</a:t>
            </a:r>
          </a:p>
          <a:p>
            <a:pPr defTabSz="947958">
              <a:defRPr/>
            </a:pPr>
            <a:endParaRPr lang="en-GB" sz="1200" dirty="0"/>
          </a:p>
          <a:p>
            <a:pPr defTabSz="947958">
              <a:defRPr/>
            </a:pPr>
            <a:r>
              <a:rPr lang="en-GB" sz="1200" dirty="0"/>
              <a:t>However, policy debates about political socialisation and citizenship</a:t>
            </a:r>
            <a:r>
              <a:rPr lang="en-GB" sz="1200" b="0" dirty="0"/>
              <a:t> education predominantly focus on the role of formal citizenship education in schools. Findings from this research demonstrates that </a:t>
            </a:r>
            <a:r>
              <a:rPr lang="en-US" sz="1200" b="0" dirty="0">
                <a:solidFill>
                  <a:schemeClr val="accent6">
                    <a:lumMod val="50000"/>
                  </a:schemeClr>
                </a:solidFill>
              </a:rPr>
              <a:t>the effective implementation of Votes at 16 in the UK must </a:t>
            </a:r>
            <a:r>
              <a:rPr lang="en-GB" sz="1200" b="0" dirty="0">
                <a:solidFill>
                  <a:schemeClr val="accent6">
                    <a:lumMod val="50000"/>
                  </a:schemeClr>
                </a:solidFill>
              </a:rPr>
              <a:t>recognise</a:t>
            </a:r>
            <a:r>
              <a:rPr lang="en-US" sz="1200" b="0" dirty="0">
                <a:solidFill>
                  <a:schemeClr val="accent6">
                    <a:lumMod val="50000"/>
                  </a:schemeClr>
                </a:solidFill>
              </a:rPr>
              <a:t> youth work’s role in universal democratic education.</a:t>
            </a:r>
            <a:endParaRPr lang="en-GB" sz="1200" b="0" dirty="0"/>
          </a:p>
        </p:txBody>
      </p:sp>
      <p:sp>
        <p:nvSpPr>
          <p:cNvPr id="4" name="Slide Number Placeholder 3"/>
          <p:cNvSpPr>
            <a:spLocks noGrp="1"/>
          </p:cNvSpPr>
          <p:nvPr>
            <p:ph type="sldNum" sz="quarter" idx="5"/>
          </p:nvPr>
        </p:nvSpPr>
        <p:spPr/>
        <p:txBody>
          <a:bodyPr/>
          <a:lstStyle/>
          <a:p>
            <a:fld id="{A4E430F9-156F-4D62-8787-06E52B5214E1}" type="slidenum">
              <a:rPr lang="en-GB" smtClean="0"/>
              <a:t>2</a:t>
            </a:fld>
            <a:endParaRPr lang="en-GB" dirty="0"/>
          </a:p>
        </p:txBody>
      </p:sp>
    </p:spTree>
    <p:extLst>
      <p:ext uri="{BB962C8B-B14F-4D97-AF65-F5344CB8AC3E}">
        <p14:creationId xmlns:p14="http://schemas.microsoft.com/office/powerpoint/2010/main" val="2746501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a:t>Youth workers also felt that they lacked knowledge about politics and citizenship, which meant there were reluctant to introduce these topics this </a:t>
            </a:r>
            <a:r>
              <a:rPr lang="en-GB" sz="1200"/>
              <a:t>mirrors limited training and resources that restrict schoolteachers' capacity to effectively deliver the citizenship curriculum.</a:t>
            </a:r>
          </a:p>
          <a:p>
            <a:endParaRPr lang="en-GB" b="0"/>
          </a:p>
        </p:txBody>
      </p:sp>
      <p:sp>
        <p:nvSpPr>
          <p:cNvPr id="4" name="Slide Number Placeholder 3"/>
          <p:cNvSpPr>
            <a:spLocks noGrp="1"/>
          </p:cNvSpPr>
          <p:nvPr>
            <p:ph type="sldNum" sz="quarter" idx="5"/>
          </p:nvPr>
        </p:nvSpPr>
        <p:spPr/>
        <p:txBody>
          <a:bodyPr/>
          <a:lstStyle/>
          <a:p>
            <a:fld id="{A4E430F9-156F-4D62-8787-06E52B5214E1}" type="slidenum">
              <a:rPr lang="en-GB" smtClean="0"/>
              <a:t>20</a:t>
            </a:fld>
            <a:endParaRPr lang="en-GB"/>
          </a:p>
        </p:txBody>
      </p:sp>
    </p:spTree>
    <p:extLst>
      <p:ext uri="{BB962C8B-B14F-4D97-AF65-F5344CB8AC3E}">
        <p14:creationId xmlns:p14="http://schemas.microsoft.com/office/powerpoint/2010/main" val="1392942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Participants highlighted the potential for political conversation to be divisive. Conversations around political issues, where people may hold firm, differing views, needed to be approached.  Youth workers are trained to handle sensitive conversations around issues like racism or sexism, but do not receive support around political issues.</a:t>
            </a:r>
          </a:p>
          <a:p>
            <a:r>
              <a:rPr lang="en-GB" sz="1200" kern="1200">
                <a:solidFill>
                  <a:schemeClr val="tx1"/>
                </a:solidFill>
                <a:effectLst/>
                <a:latin typeface="+mn-lt"/>
                <a:ea typeface="+mn-ea"/>
                <a:cs typeface="+mn-cs"/>
              </a:rPr>
              <a:t>Youth workers appeared to be unclear about requirements around impartiality, which increased reluctance to address </a:t>
            </a:r>
            <a:r>
              <a:rPr lang="en-GB" sz="1200"/>
              <a:t>more contentious ‘political’ topics.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A4E430F9-156F-4D62-8787-06E52B5214E1}" type="slidenum">
              <a:rPr lang="en-GB" smtClean="0"/>
              <a:t>21</a:t>
            </a:fld>
            <a:endParaRPr lang="en-GB"/>
          </a:p>
        </p:txBody>
      </p:sp>
    </p:spTree>
    <p:extLst>
      <p:ext uri="{BB962C8B-B14F-4D97-AF65-F5344CB8AC3E}">
        <p14:creationId xmlns:p14="http://schemas.microsoft.com/office/powerpoint/2010/main" val="1437579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100"/>
              <a:t>One of the key barriers that restricted youth worker’s ability to address political issue was a lack of clarity about their remit to do this.</a:t>
            </a:r>
          </a:p>
          <a:p>
            <a:endParaRPr lang="en-GB" sz="2100"/>
          </a:p>
          <a:p>
            <a:r>
              <a:rPr lang="en-GB" sz="2100"/>
              <a:t>As the top quote indicates.</a:t>
            </a:r>
          </a:p>
          <a:p>
            <a:endParaRPr lang="en-GB" sz="2100"/>
          </a:p>
          <a:p>
            <a:pPr defTabSz="947958">
              <a:defRPr/>
            </a:pPr>
            <a:r>
              <a:rPr lang="en-GB" sz="2100"/>
              <a:t>However it was also clear that both young people and youth workers felt that discussing these areas would be beneficial and could help better equip young people for political citizenship. They were also clear that restricting conversations about political issues impeded youth work’s capacity to support political socialisation, as you can see from the bottom two quotes.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430F9-156F-4D62-8787-06E52B5214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188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430F9-156F-4D62-8787-06E52B5214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233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So, based on the findings from this research there are a number of recommendations that could maximise youth work’s potential to support young people’s political socialisation.</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Past citizenship education policy has tended to focusses solely on formal education, my research clearly demonstrates the role the informal opportunities, like those presented through youth work play in supporting young people’s political socialisation. The first recommendation is that policy that support the roll out of Votes at 16 needs to recognise that vital role the youth work plays, particularly at reaching and engaging young people from marginalised and disadvantaged back grounds who are less like to engage in formal citizenship and education and are less likely to vote. Knowledge about democratic systems and structures needs to be accompanied by opportunities for young people to take part and feel like citizens if newly enfranchised young voters are going to feel sufficiently politically socialised to vote for the first time. Youth work is ideally placed to provide these opportunities.</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second recommendation addresses the need for clarity about youth worker’s remit to address political issues, as there is currently a policy void. My research found that youth workers were unsure about the place of political education in practice, reviewing youth work policy demonstrated that while citizenship was mentioned more frequently, the role of political discussions was not directly addressed.  Therefore, there</a:t>
            </a:r>
            <a:r>
              <a:rPr lang="en-GB" sz="1200">
                <a:effectLst/>
                <a:latin typeface="Calibri" panose="020F0502020204030204" pitchFamily="34" charset="0"/>
                <a:ea typeface="Calibri" panose="020F0502020204030204" pitchFamily="34" charset="0"/>
                <a:cs typeface="Times New Roman" panose="02020603050405020304" pitchFamily="18" charset="0"/>
              </a:rPr>
              <a:t> is a need for clear national guidance that outlines youth work’s remit around political education. I am working with the National Youth Agency to develop an Informal Democratic Education standard that offers guidance to youth workers about their role and remit. In addition to this youth work organisations need to develop their own policies that clearly outline why, if, when and how youth workers should address political issues. </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third recommendation is that education, training and resources are needed to help develop youth workers knowledge, skills and confidence around political socialization.</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The fourth recommendation is that democratic education needs to address protest. My research showed that young people draw on a broad range of dimensions to inform their understanding of political citizenship, and that currently youth workers, and other educators appear to be very cautious about exploring some of these dimensions particularly around protest. Limiting discussion about protest does not reduce young people's engagement with it, but does reduce opportunities for young people to </a:t>
            </a:r>
            <a:r>
              <a:rPr lang="en-US" sz="1200">
                <a:effectLst/>
                <a:latin typeface="Calibri" panose="020F0502020204030204" pitchFamily="34" charset="0"/>
                <a:ea typeface="Calibri" panose="020F0502020204030204" pitchFamily="34" charset="0"/>
                <a:cs typeface="Times New Roman" panose="02020603050405020304" pitchFamily="18" charset="0"/>
              </a:rPr>
              <a:t>critically evaluate their involvement.</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Finally, the supply of civic and political goods to young people also needs to be considered. Increasing opportunities for young people to engage with politicians and civic society is important., but the quality of these engagement matter. If young citizens are not responded to, listened to and their concerns are ignored this can re-enforce negative views.</a:t>
            </a:r>
          </a:p>
          <a:p>
            <a:endParaRPr lang="en-GB"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430F9-156F-4D62-8787-06E52B5214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350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ECE5D-C711-17A7-C372-76DC8FC9B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3360B-1000-CB93-1686-6CD02C095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6661F-523B-E8F1-BCA1-1DBB45EBEC74}"/>
              </a:ext>
            </a:extLst>
          </p:cNvPr>
          <p:cNvSpPr>
            <a:spLocks noGrp="1"/>
          </p:cNvSpPr>
          <p:nvPr>
            <p:ph type="body" idx="1"/>
          </p:nvPr>
        </p:nvSpPr>
        <p:spPr/>
        <p:txBody>
          <a:bodyPr/>
          <a:lstStyle/>
          <a:p>
            <a:r>
              <a:rPr lang="en-GB" sz="2100"/>
              <a:t>If you are interested in finding out more, please get in touch!</a:t>
            </a:r>
          </a:p>
        </p:txBody>
      </p:sp>
      <p:sp>
        <p:nvSpPr>
          <p:cNvPr id="4" name="Slide Number Placeholder 3">
            <a:extLst>
              <a:ext uri="{FF2B5EF4-FFF2-40B4-BE49-F238E27FC236}">
                <a16:creationId xmlns:a16="http://schemas.microsoft.com/office/drawing/2014/main" id="{F730E069-B03E-F9F0-95FE-517377E2EADF}"/>
              </a:ext>
            </a:extLst>
          </p:cNvPr>
          <p:cNvSpPr>
            <a:spLocks noGrp="1"/>
          </p:cNvSpPr>
          <p:nvPr>
            <p:ph type="sldNum" sz="quarter" idx="5"/>
          </p:nvPr>
        </p:nvSpPr>
        <p:spPr/>
        <p:txBody>
          <a:bodyPr/>
          <a:lstStyle/>
          <a:p>
            <a:fld id="{A4E430F9-156F-4D62-8787-06E52B5214E1}" type="slidenum">
              <a:rPr lang="en-GB" smtClean="0"/>
              <a:t>25</a:t>
            </a:fld>
            <a:endParaRPr lang="en-GB"/>
          </a:p>
        </p:txBody>
      </p:sp>
    </p:spTree>
    <p:extLst>
      <p:ext uri="{BB962C8B-B14F-4D97-AF65-F5344CB8AC3E}">
        <p14:creationId xmlns:p14="http://schemas.microsoft.com/office/powerpoint/2010/main" val="4171728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E430F9-156F-4D62-8787-06E52B5214E1}" type="slidenum">
              <a:rPr lang="en-GB" smtClean="0"/>
              <a:t>26</a:t>
            </a:fld>
            <a:endParaRPr lang="en-GB"/>
          </a:p>
        </p:txBody>
      </p:sp>
    </p:spTree>
    <p:extLst>
      <p:ext uri="{BB962C8B-B14F-4D97-AF65-F5344CB8AC3E}">
        <p14:creationId xmlns:p14="http://schemas.microsoft.com/office/powerpoint/2010/main" val="414572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defTabSz="947958">
              <a:defRPr/>
            </a:pPr>
            <a:r>
              <a:rPr lang="en-GB" sz="1200"/>
              <a:t>Firstly, I want to say a little bit about the concepts that frame the research, as mast do not have clear agreed definitions. </a:t>
            </a:r>
          </a:p>
          <a:p>
            <a:pPr defTabSz="947958">
              <a:defRPr/>
            </a:pPr>
            <a:r>
              <a:rPr lang="en-GB" sz="1200"/>
              <a:t>What constitutes youth work is debated, for the purpose of this research a broad pragmatic desorption of youth work practice, taken from the NOS was used. </a:t>
            </a:r>
          </a:p>
          <a:p>
            <a:pPr defTabSz="947958">
              <a:defRPr/>
            </a:pPr>
            <a:endParaRPr lang="en-GB" sz="1200"/>
          </a:p>
          <a:p>
            <a:pPr defTabSz="947958">
              <a:defRPr/>
            </a:pPr>
            <a:r>
              <a:rPr lang="en-GB" sz="1200"/>
              <a:t>In terms of politics, political participation and citizenship, work that has explore young peoples’ understandings of these terms and idea was privileged. Consequently, broader definitions of politics, political participation and citizenship were used. Politics considers </a:t>
            </a:r>
            <a:r>
              <a:rPr lang="en-GB" sz="1200">
                <a:solidFill>
                  <a:schemeClr val="bg1"/>
                </a:solidFill>
                <a:effectLst/>
                <a:ea typeface="DengXian" panose="02010600030101010101" pitchFamily="2" charset="-122"/>
              </a:rPr>
              <a:t>a</a:t>
            </a:r>
            <a:r>
              <a:rPr lang="en-GB" sz="1200">
                <a:solidFill>
                  <a:schemeClr val="bg1"/>
                </a:solidFill>
                <a:effectLst/>
                <a:ea typeface="DengXian" panose="02010600030101010101" pitchFamily="2" charset="-122"/>
                <a:cs typeface="Avenir Black"/>
              </a:rPr>
              <a:t>ccess to and use of power to advance collective interests across all aspects of society. Political participation includes actions drawn from a wide range of formal and informal activities in public or private spheres that seek to advance the interests of individuals or groups in society. Ideas about lived citizenship a which are drawn on which encompasses a range of different dimensions including membership of a state, engagement with rights and responsibilities, normative behaviours that determine competent membership of a society and intersubjective and affective dimensions. </a:t>
            </a:r>
          </a:p>
          <a:p>
            <a:pPr defTabSz="947958">
              <a:defRPr/>
            </a:pPr>
            <a:endParaRPr lang="en-US"/>
          </a:p>
          <a:p>
            <a:pPr defTabSz="947958">
              <a:defRPr/>
            </a:pPr>
            <a:r>
              <a:rPr lang="en-US"/>
              <a:t>Finally, the political socialisation (rather than political education) s considered. Polrical education can focus on top-down approaches, which do not fully recognize the agency of young people. Political socialisation considers </a:t>
            </a:r>
            <a:r>
              <a:rPr lang="en-GB" sz="1200">
                <a:solidFill>
                  <a:schemeClr val="bg1"/>
                </a:solidFill>
                <a:effectLst/>
                <a:ea typeface="DengXian" panose="02010600030101010101" pitchFamily="2" charset="-122"/>
                <a:cs typeface="Avenir Black"/>
              </a:rPr>
              <a:t>interaction between exposure to a range of ideas and experiences and the exertion of individual agency which enables individuals to develop political values and make decisions about participating in political activity.</a:t>
            </a:r>
            <a:endParaRPr lang="en-US"/>
          </a:p>
        </p:txBody>
      </p:sp>
      <p:sp>
        <p:nvSpPr>
          <p:cNvPr id="4" name="Slide Number Placeholder 3"/>
          <p:cNvSpPr>
            <a:spLocks noGrp="1"/>
          </p:cNvSpPr>
          <p:nvPr>
            <p:ph type="sldNum" sz="quarter" idx="5"/>
          </p:nvPr>
        </p:nvSpPr>
        <p:spPr/>
        <p:txBody>
          <a:bodyPr/>
          <a:lstStyle/>
          <a:p>
            <a:fld id="{A4E430F9-156F-4D62-8787-06E52B5214E1}" type="slidenum">
              <a:rPr lang="en-GB" smtClean="0"/>
              <a:t>3</a:t>
            </a:fld>
            <a:endParaRPr lang="en-GB"/>
          </a:p>
        </p:txBody>
      </p:sp>
    </p:spTree>
    <p:extLst>
      <p:ext uri="{BB962C8B-B14F-4D97-AF65-F5344CB8AC3E}">
        <p14:creationId xmlns:p14="http://schemas.microsoft.com/office/powerpoint/2010/main" val="372878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defTabSz="947958">
              <a:defRPr/>
            </a:pPr>
            <a:r>
              <a:rPr lang="en-GB" sz="1200"/>
              <a:t>My research addresses the gap in knowledge about the role of youth work in supporting </a:t>
            </a:r>
            <a:r>
              <a:rPr lang="en-US" sz="1200"/>
              <a:t>political </a:t>
            </a:r>
            <a:r>
              <a:rPr lang="en-US" sz="1200" err="1"/>
              <a:t>socialisation</a:t>
            </a:r>
            <a:r>
              <a:rPr lang="en-US" sz="1200"/>
              <a:t> in England.</a:t>
            </a:r>
          </a:p>
          <a:p>
            <a:pPr defTabSz="947958">
              <a:defRPr/>
            </a:pPr>
            <a:endParaRPr lang="en-GB" sz="1200"/>
          </a:p>
          <a:p>
            <a:pPr defTabSz="947958">
              <a:defRPr/>
            </a:pPr>
            <a:r>
              <a:rPr lang="en-GB" sz="1200"/>
              <a:t>It draws on data from focus groups with young people and youth workers, and participant observation of youth work sessions. You can see more detail about the projects and timings on the slide. </a:t>
            </a:r>
          </a:p>
          <a:p>
            <a:endParaRPr lang="en-GB" sz="1500"/>
          </a:p>
        </p:txBody>
      </p:sp>
      <p:sp>
        <p:nvSpPr>
          <p:cNvPr id="4" name="Slide Number Placeholder 3"/>
          <p:cNvSpPr>
            <a:spLocks noGrp="1"/>
          </p:cNvSpPr>
          <p:nvPr>
            <p:ph type="sldNum" sz="quarter" idx="5"/>
          </p:nvPr>
        </p:nvSpPr>
        <p:spPr/>
        <p:txBody>
          <a:bodyPr/>
          <a:lstStyle/>
          <a:p>
            <a:fld id="{A4E430F9-156F-4D62-8787-06E52B5214E1}" type="slidenum">
              <a:rPr lang="en-GB" smtClean="0"/>
              <a:t>4</a:t>
            </a:fld>
            <a:endParaRPr lang="en-GB"/>
          </a:p>
        </p:txBody>
      </p:sp>
    </p:spTree>
    <p:extLst>
      <p:ext uri="{BB962C8B-B14F-4D97-AF65-F5344CB8AC3E}">
        <p14:creationId xmlns:p14="http://schemas.microsoft.com/office/powerpoint/2010/main" val="3574526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Firstly the research explored the dimensions that young people felt framed their understanding of political citizenship.</a:t>
            </a:r>
          </a:p>
          <a:p>
            <a:endParaRPr lang="en-GB" sz="1200"/>
          </a:p>
          <a:p>
            <a:r>
              <a:rPr lang="en-GB" sz="1200"/>
              <a:t>Six dimensions were identified, all of which were important to young people.</a:t>
            </a:r>
          </a:p>
          <a:p>
            <a:endParaRPr lang="en-GB" sz="1200"/>
          </a:p>
          <a:p>
            <a:r>
              <a:rPr lang="en-US" sz="1200" b="1">
                <a:solidFill>
                  <a:schemeClr val="bg1"/>
                </a:solidFill>
              </a:rPr>
              <a:t>Formal politics</a:t>
            </a:r>
            <a:r>
              <a:rPr lang="en-US" sz="1200">
                <a:solidFill>
                  <a:schemeClr val="bg1"/>
                </a:solidFill>
              </a:rPr>
              <a:t>, which included political institutions and systems, political parties and politicians as well as political values.</a:t>
            </a:r>
          </a:p>
          <a:p>
            <a:r>
              <a:rPr lang="en-US" sz="1200" b="1">
                <a:solidFill>
                  <a:schemeClr val="bg1"/>
                </a:solidFill>
              </a:rPr>
              <a:t>Getting involved</a:t>
            </a:r>
            <a:r>
              <a:rPr lang="en-US" sz="1200">
                <a:solidFill>
                  <a:schemeClr val="bg1"/>
                </a:solidFill>
              </a:rPr>
              <a:t>, through formal and informal volunteering but also opportunities to engage with and participate fully in their communities.</a:t>
            </a:r>
          </a:p>
          <a:p>
            <a:r>
              <a:rPr lang="en-US" sz="1200" b="1">
                <a:solidFill>
                  <a:schemeClr val="bg1"/>
                </a:solidFill>
              </a:rPr>
              <a:t>Issues</a:t>
            </a:r>
            <a:r>
              <a:rPr lang="en-US" sz="1200">
                <a:solidFill>
                  <a:schemeClr val="bg1"/>
                </a:solidFill>
              </a:rPr>
              <a:t>: discussion of a wide range of things that young people felt were important, some of which directly impacted their lives.</a:t>
            </a:r>
          </a:p>
          <a:p>
            <a:r>
              <a:rPr lang="en-US" sz="1200">
                <a:solidFill>
                  <a:schemeClr val="bg1"/>
                </a:solidFill>
              </a:rPr>
              <a:t>This included ideas about debates related  to </a:t>
            </a:r>
            <a:r>
              <a:rPr lang="en-US" sz="1200" b="1">
                <a:solidFill>
                  <a:schemeClr val="bg1"/>
                </a:solidFill>
              </a:rPr>
              <a:t>national/legal citizenship</a:t>
            </a:r>
            <a:r>
              <a:rPr lang="en-US" sz="1200">
                <a:solidFill>
                  <a:schemeClr val="bg1"/>
                </a:solidFill>
              </a:rPr>
              <a:t>.</a:t>
            </a:r>
          </a:p>
          <a:p>
            <a:r>
              <a:rPr lang="en-US" sz="1200" b="1">
                <a:solidFill>
                  <a:schemeClr val="bg1"/>
                </a:solidFill>
              </a:rPr>
              <a:t>Protest and campaigns </a:t>
            </a:r>
            <a:r>
              <a:rPr lang="en-US" sz="1200">
                <a:solidFill>
                  <a:schemeClr val="bg1"/>
                </a:solidFill>
              </a:rPr>
              <a:t>formed a significant part of their understanding</a:t>
            </a:r>
          </a:p>
          <a:p>
            <a:r>
              <a:rPr lang="en-US" sz="1200" b="1">
                <a:solidFill>
                  <a:schemeClr val="bg1"/>
                </a:solidFill>
              </a:rPr>
              <a:t>Rights, respect and responsibility</a:t>
            </a:r>
            <a:r>
              <a:rPr lang="en-US" sz="1200">
                <a:solidFill>
                  <a:schemeClr val="bg1"/>
                </a:solidFill>
              </a:rPr>
              <a:t>, were also important, in terms of knowing about and being able to enact their rights, and having opportunities to take responsibility and to feel  respected.</a:t>
            </a:r>
          </a:p>
          <a:p>
            <a:r>
              <a:rPr lang="en-US" sz="1200">
                <a:solidFill>
                  <a:schemeClr val="bg1"/>
                </a:solidFill>
              </a:rPr>
              <a:t> </a:t>
            </a:r>
          </a:p>
          <a:p>
            <a:r>
              <a:rPr lang="en-US" sz="1200">
                <a:solidFill>
                  <a:schemeClr val="bg1"/>
                </a:solidFill>
              </a:rPr>
              <a:t>These reflect broader repertoires of political participation and lived citizenship identified in research. Developing this framework allow me to map the dimensions that youth work did and did not address in practice.</a:t>
            </a:r>
          </a:p>
          <a:p>
            <a:endParaRPr lang="en-GB" sz="1500"/>
          </a:p>
        </p:txBody>
      </p:sp>
      <p:sp>
        <p:nvSpPr>
          <p:cNvPr id="4" name="Slide Number Placeholder 3"/>
          <p:cNvSpPr>
            <a:spLocks noGrp="1"/>
          </p:cNvSpPr>
          <p:nvPr>
            <p:ph type="sldNum" sz="quarter" idx="5"/>
          </p:nvPr>
        </p:nvSpPr>
        <p:spPr/>
        <p:txBody>
          <a:bodyPr/>
          <a:lstStyle/>
          <a:p>
            <a:fld id="{A4E430F9-156F-4D62-8787-06E52B5214E1}" type="slidenum">
              <a:rPr lang="en-GB" smtClean="0"/>
              <a:t>5</a:t>
            </a:fld>
            <a:endParaRPr lang="en-GB"/>
          </a:p>
        </p:txBody>
      </p:sp>
    </p:spTree>
    <p:extLst>
      <p:ext uri="{BB962C8B-B14F-4D97-AF65-F5344CB8AC3E}">
        <p14:creationId xmlns:p14="http://schemas.microsoft.com/office/powerpoint/2010/main" val="2263667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The research found that </a:t>
            </a:r>
            <a:r>
              <a:rPr lang="en-US" sz="1200"/>
              <a:t>Youth work addresses political citizenship.</a:t>
            </a:r>
          </a:p>
        </p:txBody>
      </p:sp>
      <p:sp>
        <p:nvSpPr>
          <p:cNvPr id="4" name="Slide Number Placeholder 3"/>
          <p:cNvSpPr>
            <a:spLocks noGrp="1"/>
          </p:cNvSpPr>
          <p:nvPr>
            <p:ph type="sldNum" sz="quarter" idx="5"/>
          </p:nvPr>
        </p:nvSpPr>
        <p:spPr/>
        <p:txBody>
          <a:bodyPr/>
          <a:lstStyle/>
          <a:p>
            <a:fld id="{A4E430F9-156F-4D62-8787-06E52B5214E1}" type="slidenum">
              <a:rPr lang="en-GB" smtClean="0"/>
              <a:t>6</a:t>
            </a:fld>
            <a:endParaRPr lang="en-GB"/>
          </a:p>
        </p:txBody>
      </p:sp>
    </p:spTree>
    <p:extLst>
      <p:ext uri="{BB962C8B-B14F-4D97-AF65-F5344CB8AC3E}">
        <p14:creationId xmlns:p14="http://schemas.microsoft.com/office/powerpoint/2010/main" val="3083092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marL="0" indent="0">
              <a:buNone/>
            </a:pPr>
            <a:r>
              <a:rPr lang="en-US" sz="1200"/>
              <a:t>Youth work provided many opportunities to get involved and volunteer, </a:t>
            </a:r>
            <a:endParaRPr lang="en-US"/>
          </a:p>
        </p:txBody>
      </p:sp>
      <p:sp>
        <p:nvSpPr>
          <p:cNvPr id="4" name="Slide Number Placeholder 3"/>
          <p:cNvSpPr>
            <a:spLocks noGrp="1"/>
          </p:cNvSpPr>
          <p:nvPr>
            <p:ph type="sldNum" sz="quarter" idx="5"/>
          </p:nvPr>
        </p:nvSpPr>
        <p:spPr/>
        <p:txBody>
          <a:bodyPr/>
          <a:lstStyle/>
          <a:p>
            <a:fld id="{A4E430F9-156F-4D62-8787-06E52B5214E1}" type="slidenum">
              <a:rPr lang="en-GB" smtClean="0"/>
              <a:t>7</a:t>
            </a:fld>
            <a:endParaRPr lang="en-GB"/>
          </a:p>
        </p:txBody>
      </p:sp>
    </p:spTree>
    <p:extLst>
      <p:ext uri="{BB962C8B-B14F-4D97-AF65-F5344CB8AC3E}">
        <p14:creationId xmlns:p14="http://schemas.microsoft.com/office/powerpoint/2010/main" val="2037743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Youth work provided informal experiences of democratic processes- increasing young people's knowledge and confidence.</a:t>
            </a:r>
          </a:p>
        </p:txBody>
      </p:sp>
      <p:sp>
        <p:nvSpPr>
          <p:cNvPr id="4" name="Slide Number Placeholder 3"/>
          <p:cNvSpPr>
            <a:spLocks noGrp="1"/>
          </p:cNvSpPr>
          <p:nvPr>
            <p:ph type="sldNum" sz="quarter" idx="5"/>
          </p:nvPr>
        </p:nvSpPr>
        <p:spPr/>
        <p:txBody>
          <a:bodyPr/>
          <a:lstStyle/>
          <a:p>
            <a:fld id="{A4E430F9-156F-4D62-8787-06E52B5214E1}" type="slidenum">
              <a:rPr lang="en-GB" smtClean="0"/>
              <a:t>8</a:t>
            </a:fld>
            <a:endParaRPr lang="en-GB"/>
          </a:p>
        </p:txBody>
      </p:sp>
    </p:spTree>
    <p:extLst>
      <p:ext uri="{BB962C8B-B14F-4D97-AF65-F5344CB8AC3E}">
        <p14:creationId xmlns:p14="http://schemas.microsoft.com/office/powerpoint/2010/main" val="428988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58">
              <a:defRPr/>
            </a:pPr>
            <a:r>
              <a:rPr lang="en-GB" sz="1200"/>
              <a:t>These in turn developed young peoples </a:t>
            </a:r>
            <a:r>
              <a:rPr lang="en-US" sz="1200"/>
              <a:t>knowledge and experiences of rights, feeling respected, and taking responsibility. Young people highlighted the importance for these experiences as they enabled them to feel like full citizens, which is vital for </a:t>
            </a:r>
            <a:r>
              <a:rPr lang="en-GB" sz="1200">
                <a:solidFill>
                  <a:srgbClr val="000000"/>
                </a:solidFill>
                <a:latin typeface="Aptos" panose="02110004020202020204"/>
                <a:ea typeface="Aptos" panose="02110004020202020204"/>
                <a:cs typeface="Segoe UI" panose="020B0502040204020203" pitchFamily="34" charset="0"/>
              </a:rPr>
              <a:t>newly enfranchised 16-17 year old voters.</a:t>
            </a:r>
          </a:p>
        </p:txBody>
      </p:sp>
      <p:sp>
        <p:nvSpPr>
          <p:cNvPr id="4" name="Slide Number Placeholder 3"/>
          <p:cNvSpPr>
            <a:spLocks noGrp="1"/>
          </p:cNvSpPr>
          <p:nvPr>
            <p:ph type="sldNum" sz="quarter" idx="5"/>
          </p:nvPr>
        </p:nvSpPr>
        <p:spPr/>
        <p:txBody>
          <a:bodyPr/>
          <a:lstStyle/>
          <a:p>
            <a:fld id="{A4E430F9-156F-4D62-8787-06E52B5214E1}" type="slidenum">
              <a:rPr lang="en-GB" smtClean="0"/>
              <a:t>9</a:t>
            </a:fld>
            <a:endParaRPr lang="en-GB"/>
          </a:p>
        </p:txBody>
      </p:sp>
    </p:spTree>
    <p:extLst>
      <p:ext uri="{BB962C8B-B14F-4D97-AF65-F5344CB8AC3E}">
        <p14:creationId xmlns:p14="http://schemas.microsoft.com/office/powerpoint/2010/main" val="2581954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70D1-4CD4-A2F2-2DDE-E6F91407A5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2568E-8676-3523-EB73-3DF3D98FDC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6B4939-F3D6-6D7F-0A73-A47C2020775E}"/>
              </a:ext>
            </a:extLst>
          </p:cNvPr>
          <p:cNvSpPr>
            <a:spLocks noGrp="1"/>
          </p:cNvSpPr>
          <p:nvPr>
            <p:ph type="dt" sz="half" idx="10"/>
          </p:nvPr>
        </p:nvSpPr>
        <p:spPr/>
        <p:txBody>
          <a:bodyPr/>
          <a:lstStyle/>
          <a:p>
            <a:fld id="{30B28863-EADF-B343-80BF-EB20DEC40C92}" type="datetimeFigureOut">
              <a:rPr lang="en-US" smtClean="0"/>
              <a:t>3/28/26</a:t>
            </a:fld>
            <a:endParaRPr lang="en-US"/>
          </a:p>
        </p:txBody>
      </p:sp>
      <p:sp>
        <p:nvSpPr>
          <p:cNvPr id="5" name="Footer Placeholder 4">
            <a:extLst>
              <a:ext uri="{FF2B5EF4-FFF2-40B4-BE49-F238E27FC236}">
                <a16:creationId xmlns:a16="http://schemas.microsoft.com/office/drawing/2014/main" id="{E79EAA21-C964-A797-5B4A-86146E472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5059F-DE87-DE24-EE1D-991051C0DFB6}"/>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46812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DC63D-CD63-65BB-6613-ACB4C301BA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7FAF5-9D6C-25BB-2A16-57A8D5E1CC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0880B-699C-1D84-24E1-4F2C7AB72905}"/>
              </a:ext>
            </a:extLst>
          </p:cNvPr>
          <p:cNvSpPr>
            <a:spLocks noGrp="1"/>
          </p:cNvSpPr>
          <p:nvPr>
            <p:ph type="dt" sz="half" idx="10"/>
          </p:nvPr>
        </p:nvSpPr>
        <p:spPr/>
        <p:txBody>
          <a:bodyPr/>
          <a:lstStyle/>
          <a:p>
            <a:fld id="{30B28863-EADF-B343-80BF-EB20DEC40C92}" type="datetimeFigureOut">
              <a:rPr lang="en-US" smtClean="0"/>
              <a:t>3/28/26</a:t>
            </a:fld>
            <a:endParaRPr lang="en-US"/>
          </a:p>
        </p:txBody>
      </p:sp>
      <p:sp>
        <p:nvSpPr>
          <p:cNvPr id="5" name="Footer Placeholder 4">
            <a:extLst>
              <a:ext uri="{FF2B5EF4-FFF2-40B4-BE49-F238E27FC236}">
                <a16:creationId xmlns:a16="http://schemas.microsoft.com/office/drawing/2014/main" id="{F3320316-5DCA-2BD3-B56C-FE77CEE09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50CC4A-24C8-E864-3503-F06ADA7FAA7D}"/>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3728034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3F09F5-B299-50F1-772A-947BEC97CF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0570EA-5A5A-8939-48AB-163D66D134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6A60A2-8880-008B-7B30-7D469B99218C}"/>
              </a:ext>
            </a:extLst>
          </p:cNvPr>
          <p:cNvSpPr>
            <a:spLocks noGrp="1"/>
          </p:cNvSpPr>
          <p:nvPr>
            <p:ph type="dt" sz="half" idx="10"/>
          </p:nvPr>
        </p:nvSpPr>
        <p:spPr/>
        <p:txBody>
          <a:bodyPr/>
          <a:lstStyle/>
          <a:p>
            <a:fld id="{30B28863-EADF-B343-80BF-EB20DEC40C92}" type="datetimeFigureOut">
              <a:rPr lang="en-US" smtClean="0"/>
              <a:t>3/28/26</a:t>
            </a:fld>
            <a:endParaRPr lang="en-US"/>
          </a:p>
        </p:txBody>
      </p:sp>
      <p:sp>
        <p:nvSpPr>
          <p:cNvPr id="5" name="Footer Placeholder 4">
            <a:extLst>
              <a:ext uri="{FF2B5EF4-FFF2-40B4-BE49-F238E27FC236}">
                <a16:creationId xmlns:a16="http://schemas.microsoft.com/office/drawing/2014/main" id="{C092DF06-D943-11C1-36AE-7EF47A116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097A6-CF81-A01A-A8E0-11A46376D6E8}"/>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344325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FC562-ABA2-2545-0989-0BE8AA9766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B7E6F-9625-D0FD-9B2A-C6C411565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56F5C-D920-F2AD-C8D6-CC10F639F8D4}"/>
              </a:ext>
            </a:extLst>
          </p:cNvPr>
          <p:cNvSpPr>
            <a:spLocks noGrp="1"/>
          </p:cNvSpPr>
          <p:nvPr>
            <p:ph type="dt" sz="half" idx="10"/>
          </p:nvPr>
        </p:nvSpPr>
        <p:spPr/>
        <p:txBody>
          <a:bodyPr/>
          <a:lstStyle/>
          <a:p>
            <a:fld id="{30B28863-EADF-B343-80BF-EB20DEC40C92}" type="datetimeFigureOut">
              <a:rPr lang="en-US" smtClean="0"/>
              <a:t>3/28/26</a:t>
            </a:fld>
            <a:endParaRPr lang="en-US"/>
          </a:p>
        </p:txBody>
      </p:sp>
      <p:sp>
        <p:nvSpPr>
          <p:cNvPr id="5" name="Footer Placeholder 4">
            <a:extLst>
              <a:ext uri="{FF2B5EF4-FFF2-40B4-BE49-F238E27FC236}">
                <a16:creationId xmlns:a16="http://schemas.microsoft.com/office/drawing/2014/main" id="{B1D0A185-92F0-2524-3BD4-55E54B99B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EC1B1-9819-415C-A407-445AE6AD4D48}"/>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1766897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1728C-86D3-F0F8-99F4-D488153F35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115F11-53E2-2FCD-403D-AC5DFFC481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09E0D2-0F14-1411-B008-471BCCE1F607}"/>
              </a:ext>
            </a:extLst>
          </p:cNvPr>
          <p:cNvSpPr>
            <a:spLocks noGrp="1"/>
          </p:cNvSpPr>
          <p:nvPr>
            <p:ph type="dt" sz="half" idx="10"/>
          </p:nvPr>
        </p:nvSpPr>
        <p:spPr/>
        <p:txBody>
          <a:bodyPr/>
          <a:lstStyle/>
          <a:p>
            <a:fld id="{30B28863-EADF-B343-80BF-EB20DEC40C92}" type="datetimeFigureOut">
              <a:rPr lang="en-US" smtClean="0"/>
              <a:t>3/28/26</a:t>
            </a:fld>
            <a:endParaRPr lang="en-US"/>
          </a:p>
        </p:txBody>
      </p:sp>
      <p:sp>
        <p:nvSpPr>
          <p:cNvPr id="5" name="Footer Placeholder 4">
            <a:extLst>
              <a:ext uri="{FF2B5EF4-FFF2-40B4-BE49-F238E27FC236}">
                <a16:creationId xmlns:a16="http://schemas.microsoft.com/office/drawing/2014/main" id="{F9409722-B958-36E8-266D-F2B1D1343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03F8B-E2C6-0256-6063-87D43E09BDE2}"/>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3429419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0F80-A169-DB4B-2EA6-43248F43AB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21A3D-2DD0-1874-CAD3-2F52C52C05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2A5002-6E6D-C7B1-1917-24564B0224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0E4015-F571-5683-7836-648A8B1FC088}"/>
              </a:ext>
            </a:extLst>
          </p:cNvPr>
          <p:cNvSpPr>
            <a:spLocks noGrp="1"/>
          </p:cNvSpPr>
          <p:nvPr>
            <p:ph type="dt" sz="half" idx="10"/>
          </p:nvPr>
        </p:nvSpPr>
        <p:spPr/>
        <p:txBody>
          <a:bodyPr/>
          <a:lstStyle/>
          <a:p>
            <a:fld id="{30B28863-EADF-B343-80BF-EB20DEC40C92}" type="datetimeFigureOut">
              <a:rPr lang="en-US" smtClean="0"/>
              <a:t>3/28/26</a:t>
            </a:fld>
            <a:endParaRPr lang="en-US"/>
          </a:p>
        </p:txBody>
      </p:sp>
      <p:sp>
        <p:nvSpPr>
          <p:cNvPr id="6" name="Footer Placeholder 5">
            <a:extLst>
              <a:ext uri="{FF2B5EF4-FFF2-40B4-BE49-F238E27FC236}">
                <a16:creationId xmlns:a16="http://schemas.microsoft.com/office/drawing/2014/main" id="{92DF4782-BE23-225A-C255-CD4F7232F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EF0207-F9FE-1863-5BAC-5D0E0B0E9E95}"/>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4127934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7B51-5891-84D4-00EE-69487E877C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8D5B16-1176-DA2B-CF70-018B4F83EE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55ED56-C5C1-FF00-7CC4-5B554D7F7A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7D5565-486C-FDF3-3AC2-878A675C93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AB9706-2DF5-DE3B-3327-304609FB55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7129A7-551D-E2C4-FE26-03796F5A7C20}"/>
              </a:ext>
            </a:extLst>
          </p:cNvPr>
          <p:cNvSpPr>
            <a:spLocks noGrp="1"/>
          </p:cNvSpPr>
          <p:nvPr>
            <p:ph type="dt" sz="half" idx="10"/>
          </p:nvPr>
        </p:nvSpPr>
        <p:spPr/>
        <p:txBody>
          <a:bodyPr/>
          <a:lstStyle/>
          <a:p>
            <a:fld id="{30B28863-EADF-B343-80BF-EB20DEC40C92}" type="datetimeFigureOut">
              <a:rPr lang="en-US" smtClean="0"/>
              <a:t>3/28/26</a:t>
            </a:fld>
            <a:endParaRPr lang="en-US"/>
          </a:p>
        </p:txBody>
      </p:sp>
      <p:sp>
        <p:nvSpPr>
          <p:cNvPr id="8" name="Footer Placeholder 7">
            <a:extLst>
              <a:ext uri="{FF2B5EF4-FFF2-40B4-BE49-F238E27FC236}">
                <a16:creationId xmlns:a16="http://schemas.microsoft.com/office/drawing/2014/main" id="{8C5AD626-C1B5-A3E6-4095-0AC5E51677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1B476E-51ED-C278-2C4D-A0004B9E02AC}"/>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242002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27A97-8EE3-6005-58AE-B89DA42BBB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3D1981-3560-3C90-66FE-BF11DDC34BF8}"/>
              </a:ext>
            </a:extLst>
          </p:cNvPr>
          <p:cNvSpPr>
            <a:spLocks noGrp="1"/>
          </p:cNvSpPr>
          <p:nvPr>
            <p:ph type="dt" sz="half" idx="10"/>
          </p:nvPr>
        </p:nvSpPr>
        <p:spPr/>
        <p:txBody>
          <a:bodyPr/>
          <a:lstStyle/>
          <a:p>
            <a:fld id="{30B28863-EADF-B343-80BF-EB20DEC40C92}" type="datetimeFigureOut">
              <a:rPr lang="en-US" smtClean="0"/>
              <a:t>3/28/26</a:t>
            </a:fld>
            <a:endParaRPr lang="en-US"/>
          </a:p>
        </p:txBody>
      </p:sp>
      <p:sp>
        <p:nvSpPr>
          <p:cNvPr id="4" name="Footer Placeholder 3">
            <a:extLst>
              <a:ext uri="{FF2B5EF4-FFF2-40B4-BE49-F238E27FC236}">
                <a16:creationId xmlns:a16="http://schemas.microsoft.com/office/drawing/2014/main" id="{FB5C11AC-1618-256D-0EAE-20D1EDBB5C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8D4810-BA38-BC3F-FC29-12A114F52D7B}"/>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309469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D1CBF-0408-0452-C14C-4AC082C553E9}"/>
              </a:ext>
            </a:extLst>
          </p:cNvPr>
          <p:cNvSpPr>
            <a:spLocks noGrp="1"/>
          </p:cNvSpPr>
          <p:nvPr>
            <p:ph type="dt" sz="half" idx="10"/>
          </p:nvPr>
        </p:nvSpPr>
        <p:spPr/>
        <p:txBody>
          <a:bodyPr/>
          <a:lstStyle/>
          <a:p>
            <a:fld id="{30B28863-EADF-B343-80BF-EB20DEC40C92}" type="datetimeFigureOut">
              <a:rPr lang="en-US" smtClean="0"/>
              <a:t>3/28/26</a:t>
            </a:fld>
            <a:endParaRPr lang="en-US"/>
          </a:p>
        </p:txBody>
      </p:sp>
      <p:sp>
        <p:nvSpPr>
          <p:cNvPr id="3" name="Footer Placeholder 2">
            <a:extLst>
              <a:ext uri="{FF2B5EF4-FFF2-40B4-BE49-F238E27FC236}">
                <a16:creationId xmlns:a16="http://schemas.microsoft.com/office/drawing/2014/main" id="{D63A7E69-90B6-72C6-9679-39D471093D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BB2B87-2C12-E3F9-0C80-D983E9DE2BAA}"/>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217385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DEC70-D95D-84AA-9F0F-F3579EAF2D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33D1F8-DC07-C60B-9397-70D068065E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AA92C5-A5B1-0EBE-A380-7728D5768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8E931-089F-5F3D-E790-6B1DB33E39BF}"/>
              </a:ext>
            </a:extLst>
          </p:cNvPr>
          <p:cNvSpPr>
            <a:spLocks noGrp="1"/>
          </p:cNvSpPr>
          <p:nvPr>
            <p:ph type="dt" sz="half" idx="10"/>
          </p:nvPr>
        </p:nvSpPr>
        <p:spPr/>
        <p:txBody>
          <a:bodyPr/>
          <a:lstStyle/>
          <a:p>
            <a:fld id="{30B28863-EADF-B343-80BF-EB20DEC40C92}" type="datetimeFigureOut">
              <a:rPr lang="en-US" smtClean="0"/>
              <a:t>3/28/26</a:t>
            </a:fld>
            <a:endParaRPr lang="en-US"/>
          </a:p>
        </p:txBody>
      </p:sp>
      <p:sp>
        <p:nvSpPr>
          <p:cNvPr id="6" name="Footer Placeholder 5">
            <a:extLst>
              <a:ext uri="{FF2B5EF4-FFF2-40B4-BE49-F238E27FC236}">
                <a16:creationId xmlns:a16="http://schemas.microsoft.com/office/drawing/2014/main" id="{C82CDBD2-D6D5-BDD8-21AA-15A626A17D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C9CA5C-7A2A-5C92-9B64-C201740999A7}"/>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2258134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10C26-85F4-C348-8070-67D805D50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A5B3E9-C05A-3252-AED1-03066CF97B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B55364-F4AF-52C5-61E5-088042D005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64DF9-7B30-3036-CDD0-3DBCFC11BD55}"/>
              </a:ext>
            </a:extLst>
          </p:cNvPr>
          <p:cNvSpPr>
            <a:spLocks noGrp="1"/>
          </p:cNvSpPr>
          <p:nvPr>
            <p:ph type="dt" sz="half" idx="10"/>
          </p:nvPr>
        </p:nvSpPr>
        <p:spPr/>
        <p:txBody>
          <a:bodyPr/>
          <a:lstStyle/>
          <a:p>
            <a:fld id="{30B28863-EADF-B343-80BF-EB20DEC40C92}" type="datetimeFigureOut">
              <a:rPr lang="en-US" smtClean="0"/>
              <a:t>3/28/26</a:t>
            </a:fld>
            <a:endParaRPr lang="en-US"/>
          </a:p>
        </p:txBody>
      </p:sp>
      <p:sp>
        <p:nvSpPr>
          <p:cNvPr id="6" name="Footer Placeholder 5">
            <a:extLst>
              <a:ext uri="{FF2B5EF4-FFF2-40B4-BE49-F238E27FC236}">
                <a16:creationId xmlns:a16="http://schemas.microsoft.com/office/drawing/2014/main" id="{1CF9D9BF-8685-D205-CFD4-0902EAAEF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ADF35-376B-4B71-A9F7-8D53C7273A5A}"/>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945068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D00447-137E-A0F7-A413-D95898B2D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68CCDB-05B5-64D3-E079-E06734693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9CF49-B02C-E5F3-0CAF-F48DC5EF1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B28863-EADF-B343-80BF-EB20DEC40C92}" type="datetimeFigureOut">
              <a:rPr lang="en-US" smtClean="0"/>
              <a:t>3/28/26</a:t>
            </a:fld>
            <a:endParaRPr lang="en-US"/>
          </a:p>
        </p:txBody>
      </p:sp>
      <p:sp>
        <p:nvSpPr>
          <p:cNvPr id="5" name="Footer Placeholder 4">
            <a:extLst>
              <a:ext uri="{FF2B5EF4-FFF2-40B4-BE49-F238E27FC236}">
                <a16:creationId xmlns:a16="http://schemas.microsoft.com/office/drawing/2014/main" id="{62980387-5C23-95E5-6B8D-A41A3EC7B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C65C6AB-E24E-16F9-BE9E-3B24C5CFF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2E024A-198A-1D4C-A1B8-BCD31C86490D}" type="slidenum">
              <a:rPr lang="en-US" smtClean="0"/>
              <a:t>‹#›</a:t>
            </a:fld>
            <a:endParaRPr lang="en-US"/>
          </a:p>
        </p:txBody>
      </p:sp>
    </p:spTree>
    <p:extLst>
      <p:ext uri="{BB962C8B-B14F-4D97-AF65-F5344CB8AC3E}">
        <p14:creationId xmlns:p14="http://schemas.microsoft.com/office/powerpoint/2010/main" val="3793131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cid:d1235246-7112-40f4-bcff-1d3009e0583b@GBRP265.PROD.OUTLOOK.COM" TargetMode="Externa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cid:efc38a27-d25d-4ad1-bef3-0a7abcd59e7a@GBRP265.PROD.OUTLOOK.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handpolicy.org/articles/political-citizenship-in-youth-work/"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mailto:C.Pugh@yorksj.ac.uk" TargetMode="External"/><Relationship Id="rId4" Type="http://schemas.openxmlformats.org/officeDocument/2006/relationships/hyperlink" Target="https://doi.org/10.25421/yorksj.29617010.v1"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www.youthworkessentials.org/media/2859/national_occupational_standards_for_youth_work.pdf" TargetMode="External"/><Relationship Id="rId3" Type="http://schemas.openxmlformats.org/officeDocument/2006/relationships/hyperlink" Target="https://doi.org/10.2307/421669" TargetMode="External"/><Relationship Id="rId7" Type="http://schemas.openxmlformats.org/officeDocument/2006/relationships/hyperlink" Target="https://theconversation.com/votes-at-16-the-uk-government-has-a-fight-on-its-hands-but-are-politicians-all-missing-the-point-275476" TargetMode="External"/><Relationship Id="rId12" Type="http://schemas.openxmlformats.org/officeDocument/2006/relationships/hyperlink" Target="https://www.ukyouth.org/wp-content/uploads/2022/11/Economic-Value-of-Youth-Work-Full-Report.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doi.org/10.1080/13621025.2020.1739227" TargetMode="External"/><Relationship Id="rId11" Type="http://schemas.openxmlformats.org/officeDocument/2006/relationships/hyperlink" Target="https://doi.org/10.1111/j.1467-9248.2011.00931.x" TargetMode="External"/><Relationship Id="rId5" Type="http://schemas.openxmlformats.org/officeDocument/2006/relationships/hyperlink" Target="https://doi.org/10.1017/S000397562000017X" TargetMode="External"/><Relationship Id="rId10" Type="http://schemas.openxmlformats.org/officeDocument/2006/relationships/hyperlink" Target="https://doi.org/10.1080/09612020903444734" TargetMode="External"/><Relationship Id="rId4" Type="http://schemas.openxmlformats.org/officeDocument/2006/relationships/hyperlink" Target="https://www.gov.uk/government/publications/political-impartiality-in-schools/political-impartiality-in-schools" TargetMode="External"/><Relationship Id="rId9" Type="http://schemas.openxmlformats.org/officeDocument/2006/relationships/hyperlink" Target="https://nya.org.uk/uky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F5ACAA-E0EA-B474-152A-2BE49C42D46E}"/>
              </a:ext>
            </a:extLst>
          </p:cNvPr>
          <p:cNvSpPr>
            <a:spLocks noGrp="1"/>
          </p:cNvSpPr>
          <p:nvPr>
            <p:ph type="ctrTitle"/>
          </p:nvPr>
        </p:nvSpPr>
        <p:spPr>
          <a:xfrm>
            <a:off x="201828" y="1594021"/>
            <a:ext cx="5770606" cy="2373141"/>
          </a:xfrm>
        </p:spPr>
        <p:txBody>
          <a:bodyPr>
            <a:noAutofit/>
          </a:bodyPr>
          <a:lstStyle/>
          <a:p>
            <a:pPr>
              <a:lnSpc>
                <a:spcPct val="107000"/>
              </a:lnSpc>
              <a:spcAft>
                <a:spcPts val="800"/>
              </a:spcAft>
            </a:pPr>
            <a:r>
              <a:rPr lang="en-GB" sz="3600" dirty="0">
                <a:effectLst/>
                <a:latin typeface="Calibri" panose="020F0502020204030204" pitchFamily="34" charset="0"/>
                <a:ea typeface="Calibri" panose="020F0502020204030204" pitchFamily="34" charset="0"/>
                <a:cs typeface="Calibri" panose="020F0502020204030204" pitchFamily="34" charset="0"/>
              </a:rPr>
              <a:t>Youth work and political socialisation: Recognising the role of informal democratic education.</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ubtitle 4">
            <a:extLst>
              <a:ext uri="{FF2B5EF4-FFF2-40B4-BE49-F238E27FC236}">
                <a16:creationId xmlns:a16="http://schemas.microsoft.com/office/drawing/2014/main" id="{C0F86D1D-C056-5899-DFEE-19EFAB2B24B4}"/>
              </a:ext>
            </a:extLst>
          </p:cNvPr>
          <p:cNvSpPr>
            <a:spLocks noGrp="1"/>
          </p:cNvSpPr>
          <p:nvPr>
            <p:ph type="subTitle" idx="1"/>
          </p:nvPr>
        </p:nvSpPr>
        <p:spPr>
          <a:xfrm>
            <a:off x="321275" y="4980072"/>
            <a:ext cx="5902411" cy="640139"/>
          </a:xfrm>
        </p:spPr>
        <p:txBody>
          <a:bodyPr>
            <a:normAutofit fontScale="62500" lnSpcReduction="20000"/>
          </a:bodyPr>
          <a:lstStyle/>
          <a:p>
            <a:pPr algn="l"/>
            <a:r>
              <a:rPr lang="en-GB" dirty="0"/>
              <a:t>Young People's Politics - Political socialisation and inclusivity panel, PSA 76</a:t>
            </a:r>
            <a:r>
              <a:rPr lang="en-GB" baseline="30000" dirty="0"/>
              <a:t>th</a:t>
            </a:r>
            <a:r>
              <a:rPr lang="en-GB" dirty="0"/>
              <a:t> International Annual Conference: Political Studies Futures, 30 March-1</a:t>
            </a:r>
            <a:r>
              <a:rPr lang="en-GB" baseline="30000" dirty="0"/>
              <a:t>st</a:t>
            </a:r>
            <a:r>
              <a:rPr lang="en-GB" dirty="0"/>
              <a:t> April 2026, Oxford.</a:t>
            </a:r>
            <a:endParaRPr lang="en-US" dirty="0"/>
          </a:p>
        </p:txBody>
      </p:sp>
      <p:sp>
        <p:nvSpPr>
          <p:cNvPr id="6" name="Subtitle 4">
            <a:extLst>
              <a:ext uri="{FF2B5EF4-FFF2-40B4-BE49-F238E27FC236}">
                <a16:creationId xmlns:a16="http://schemas.microsoft.com/office/drawing/2014/main" id="{05B2A3D4-ABFE-8B77-6BFD-199465B5EE07}"/>
              </a:ext>
            </a:extLst>
          </p:cNvPr>
          <p:cNvSpPr txBox="1">
            <a:spLocks/>
          </p:cNvSpPr>
          <p:nvPr/>
        </p:nvSpPr>
        <p:spPr>
          <a:xfrm>
            <a:off x="321276" y="4306480"/>
            <a:ext cx="5902411" cy="444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Dr Carole Pugh</a:t>
            </a:r>
          </a:p>
        </p:txBody>
      </p:sp>
      <p:cxnSp>
        <p:nvCxnSpPr>
          <p:cNvPr id="8" name="Straight Connector 7">
            <a:extLst>
              <a:ext uri="{FF2B5EF4-FFF2-40B4-BE49-F238E27FC236}">
                <a16:creationId xmlns:a16="http://schemas.microsoft.com/office/drawing/2014/main" id="{1A54929A-4241-E643-57F5-9D8D381A267C}"/>
              </a:ext>
            </a:extLst>
          </p:cNvPr>
          <p:cNvCxnSpPr/>
          <p:nvPr/>
        </p:nvCxnSpPr>
        <p:spPr>
          <a:xfrm>
            <a:off x="321276" y="4077730"/>
            <a:ext cx="5498756" cy="0"/>
          </a:xfrm>
          <a:prstGeom prst="line">
            <a:avLst/>
          </a:prstGeom>
          <a:ln w="28575">
            <a:solidFill>
              <a:srgbClr val="016937"/>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9E4C46A-1A88-0E1E-CD0B-E46971C08ABA}"/>
              </a:ext>
            </a:extLst>
          </p:cNvPr>
          <p:cNvCxnSpPr/>
          <p:nvPr/>
        </p:nvCxnSpPr>
        <p:spPr>
          <a:xfrm>
            <a:off x="321276" y="4794422"/>
            <a:ext cx="5498756" cy="0"/>
          </a:xfrm>
          <a:prstGeom prst="line">
            <a:avLst/>
          </a:prstGeom>
          <a:ln w="28575">
            <a:solidFill>
              <a:srgbClr val="0169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3823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D684-5F9F-4134-852C-C7B1E549AE31}"/>
              </a:ext>
            </a:extLst>
          </p:cNvPr>
          <p:cNvSpPr>
            <a:spLocks noGrp="1"/>
          </p:cNvSpPr>
          <p:nvPr>
            <p:ph type="title"/>
          </p:nvPr>
        </p:nvSpPr>
        <p:spPr>
          <a:xfrm>
            <a:off x="470263" y="365125"/>
            <a:ext cx="10883537" cy="1325563"/>
          </a:xfrm>
        </p:spPr>
        <p:txBody>
          <a:bodyPr/>
          <a:lstStyle/>
          <a:p>
            <a:r>
              <a:rPr lang="en-GB" sz="4400" b="1" i="1" kern="100">
                <a:solidFill>
                  <a:schemeClr val="accent6">
                    <a:lumMod val="50000"/>
                  </a:schemeClr>
                </a:solidFill>
                <a:effectLst/>
                <a:latin typeface="Aptos" panose="02110004020202020204"/>
                <a:ea typeface="Aptos" panose="02110004020202020204"/>
                <a:cs typeface="Times New Roman" panose="02020603050405020304" pitchFamily="18" charset="0"/>
              </a:rPr>
              <a:t>Gaining knowledge and experience of formal democratic processes ½ </a:t>
            </a:r>
          </a:p>
        </p:txBody>
      </p:sp>
      <p:sp>
        <p:nvSpPr>
          <p:cNvPr id="4" name="Rectangle: Rounded Corners 3">
            <a:extLst>
              <a:ext uri="{FF2B5EF4-FFF2-40B4-BE49-F238E27FC236}">
                <a16:creationId xmlns:a16="http://schemas.microsoft.com/office/drawing/2014/main" id="{5A809A46-1424-4378-8876-44AADB09A2A9}"/>
              </a:ext>
            </a:extLst>
          </p:cNvPr>
          <p:cNvSpPr>
            <a:spLocks noChangeAspect="1"/>
          </p:cNvSpPr>
          <p:nvPr/>
        </p:nvSpPr>
        <p:spPr>
          <a:xfrm>
            <a:off x="194621" y="1869104"/>
            <a:ext cx="11179629" cy="1325563"/>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a:solidFill>
                  <a:schemeClr val="bg1"/>
                </a:solidFill>
                <a:latin typeface="Calibri" panose="020F0502020204030204" pitchFamily="34" charset="0"/>
                <a:ea typeface="DengXian" panose="02010600030101010101" pitchFamily="2" charset="-122"/>
                <a:cs typeface="Avenir Black"/>
              </a:rPr>
              <a:t>L</a:t>
            </a:r>
            <a:r>
              <a:rPr lang="en-GB" sz="2400" i="1">
                <a:solidFill>
                  <a:schemeClr val="bg1"/>
                </a:solidFill>
                <a:effectLst/>
                <a:latin typeface="Calibri" panose="020F0502020204030204" pitchFamily="34" charset="0"/>
                <a:ea typeface="DengXian" panose="02010600030101010101" pitchFamily="2" charset="-122"/>
                <a:cs typeface="Avenir Black"/>
              </a:rPr>
              <a:t>ocally, I've learned a lot because I didn't know much about the structure, how decisions were made and different branches of local politics (Young person, regional youth voice network, June 2022)</a:t>
            </a:r>
            <a:endParaRPr lang="en-GB" sz="2400" b="1" i="1" kern="100">
              <a:solidFill>
                <a:schemeClr val="bg1"/>
              </a:solidFill>
              <a:effectLst/>
              <a:latin typeface="Aptos" panose="02110004020202020204"/>
              <a:ea typeface="Aptos" panose="02110004020202020204"/>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9D7CC37-D118-4E9E-8C4C-BE29A0365221}"/>
              </a:ext>
            </a:extLst>
          </p:cNvPr>
          <p:cNvSpPr>
            <a:spLocks noChangeAspect="1"/>
          </p:cNvSpPr>
          <p:nvPr/>
        </p:nvSpPr>
        <p:spPr>
          <a:xfrm>
            <a:off x="838200" y="3373083"/>
            <a:ext cx="11179629" cy="3119792"/>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a:solidFill>
                  <a:schemeClr val="bg1"/>
                </a:solidFill>
                <a:effectLst/>
                <a:latin typeface="Calibri Light" panose="020F0302020204030204" pitchFamily="34" charset="0"/>
                <a:ea typeface="DengXian" panose="02010600030101010101" pitchFamily="2" charset="-122"/>
                <a:cs typeface="Arial" panose="020B0604020202020204" pitchFamily="34" charset="0"/>
              </a:rPr>
              <a:t>The meeting began with voting for the new chair and vice chair. The youth worker explained the role of chair and vice chair, and then formal voting slips were handed out, and the young people voted (although only one person was standing for each position). … but one of the young people did not understand and had only voted for one of the positions. The process was explained in a bit more detail, and the young people voted again- resulting in full support for each person who had stood. (Participant observation, local youth voice project, October 2022)</a:t>
            </a:r>
          </a:p>
        </p:txBody>
      </p:sp>
    </p:spTree>
    <p:extLst>
      <p:ext uri="{BB962C8B-B14F-4D97-AF65-F5344CB8AC3E}">
        <p14:creationId xmlns:p14="http://schemas.microsoft.com/office/powerpoint/2010/main" val="86772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50837FE-76C3-64B1-7210-8FCEC9633D5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2D29BAB-A4C4-4276-A9F3-9F7A5C8A038D}"/>
              </a:ext>
              <a:ext uri="{C183D7F6-B498-43B3-948B-1728B52AA6E4}">
                <adec:decorative xmlns:adec="http://schemas.microsoft.com/office/drawing/2017/decorative" val="1"/>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p:spPr>
      </p:pic>
      <p:sp>
        <p:nvSpPr>
          <p:cNvPr id="3" name="Content Placeholder 2">
            <a:extLst>
              <a:ext uri="{FF2B5EF4-FFF2-40B4-BE49-F238E27FC236}">
                <a16:creationId xmlns:a16="http://schemas.microsoft.com/office/drawing/2014/main" id="{738FF2F7-EC06-ECEA-246F-314CDFAC8283}"/>
              </a:ext>
            </a:extLst>
          </p:cNvPr>
          <p:cNvSpPr>
            <a:spLocks noGrp="1"/>
          </p:cNvSpPr>
          <p:nvPr>
            <p:ph idx="1"/>
          </p:nvPr>
        </p:nvSpPr>
        <p:spPr>
          <a:xfrm>
            <a:off x="6376085" y="2698595"/>
            <a:ext cx="4977715" cy="3194161"/>
          </a:xfrm>
        </p:spPr>
        <p:txBody>
          <a:bodyPr>
            <a:normAutofit/>
          </a:bodyPr>
          <a:lstStyle/>
          <a:p>
            <a:r>
              <a:rPr lang="en-US"/>
              <a:t>Formal politics </a:t>
            </a:r>
            <a:r>
              <a:rPr lang="en-US">
                <a:solidFill>
                  <a:schemeClr val="accent5"/>
                </a:solidFill>
              </a:rPr>
              <a:t>?</a:t>
            </a:r>
            <a:endParaRPr lang="en-US">
              <a:solidFill>
                <a:schemeClr val="accent2"/>
              </a:solidFill>
            </a:endParaRPr>
          </a:p>
          <a:p>
            <a:r>
              <a:rPr lang="en-US"/>
              <a:t>Issues</a:t>
            </a:r>
            <a:r>
              <a:rPr lang="en-US">
                <a:solidFill>
                  <a:schemeClr val="accent5"/>
                </a:solidFill>
              </a:rPr>
              <a:t> ?</a:t>
            </a:r>
          </a:p>
          <a:p>
            <a:r>
              <a:rPr lang="en-US"/>
              <a:t>Protest </a:t>
            </a:r>
            <a:r>
              <a:rPr lang="en-US">
                <a:solidFill>
                  <a:schemeClr val="accent2"/>
                </a:solidFill>
                <a:latin typeface="Wingdings 2" panose="05020102010507070707" pitchFamily="18" charset="2"/>
              </a:rPr>
              <a:t>O</a:t>
            </a:r>
            <a:endParaRPr lang="en-US"/>
          </a:p>
          <a:p>
            <a:pPr marL="0" indent="0">
              <a:buNone/>
            </a:pPr>
            <a:endParaRPr lang="en-US"/>
          </a:p>
          <a:p>
            <a:pPr marL="0" indent="0">
              <a:buNone/>
            </a:pPr>
            <a:endParaRPr lang="en-US"/>
          </a:p>
        </p:txBody>
      </p:sp>
      <p:sp>
        <p:nvSpPr>
          <p:cNvPr id="11" name="Rectangle: Rounded Corners 10">
            <a:extLst>
              <a:ext uri="{FF2B5EF4-FFF2-40B4-BE49-F238E27FC236}">
                <a16:creationId xmlns:a16="http://schemas.microsoft.com/office/drawing/2014/main" id="{B6480AA6-8C61-402E-9D2C-BBA593B6E510}"/>
              </a:ext>
            </a:extLst>
          </p:cNvPr>
          <p:cNvSpPr>
            <a:spLocks noChangeAspect="1"/>
          </p:cNvSpPr>
          <p:nvPr/>
        </p:nvSpPr>
        <p:spPr>
          <a:xfrm>
            <a:off x="310242" y="1159328"/>
            <a:ext cx="5388429" cy="3820885"/>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b="1" i="1" kern="100">
                <a:effectLst/>
                <a:latin typeface="Aptos" panose="02110004020202020204"/>
                <a:ea typeface="Aptos" panose="02110004020202020204"/>
                <a:cs typeface="Times New Roman" panose="02020603050405020304" pitchFamily="18" charset="0"/>
              </a:rPr>
              <a:t>Dimensions that were addressed less</a:t>
            </a:r>
          </a:p>
        </p:txBody>
      </p:sp>
    </p:spTree>
    <p:extLst>
      <p:ext uri="{BB962C8B-B14F-4D97-AF65-F5344CB8AC3E}">
        <p14:creationId xmlns:p14="http://schemas.microsoft.com/office/powerpoint/2010/main" val="2106057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D684-5F9F-4134-852C-C7B1E549AE31}"/>
              </a:ext>
            </a:extLst>
          </p:cNvPr>
          <p:cNvSpPr>
            <a:spLocks noGrp="1"/>
          </p:cNvSpPr>
          <p:nvPr>
            <p:ph type="title"/>
          </p:nvPr>
        </p:nvSpPr>
        <p:spPr>
          <a:xfrm>
            <a:off x="470263" y="365125"/>
            <a:ext cx="10883537" cy="941161"/>
          </a:xfrm>
        </p:spPr>
        <p:txBody>
          <a:bodyPr>
            <a:normAutofit/>
          </a:bodyPr>
          <a:lstStyle/>
          <a:p>
            <a:r>
              <a:rPr lang="en-GB" sz="4400" b="1" i="1" kern="100">
                <a:solidFill>
                  <a:schemeClr val="accent6">
                    <a:lumMod val="50000"/>
                  </a:schemeClr>
                </a:solidFill>
                <a:effectLst/>
                <a:latin typeface="Aptos" panose="02110004020202020204"/>
                <a:ea typeface="Aptos" panose="02110004020202020204"/>
                <a:cs typeface="Times New Roman" panose="02020603050405020304" pitchFamily="18" charset="0"/>
              </a:rPr>
              <a:t>Engaging with politicians</a:t>
            </a:r>
          </a:p>
        </p:txBody>
      </p:sp>
      <p:sp>
        <p:nvSpPr>
          <p:cNvPr id="6" name="Rectangle: Rounded Corners 5">
            <a:extLst>
              <a:ext uri="{FF2B5EF4-FFF2-40B4-BE49-F238E27FC236}">
                <a16:creationId xmlns:a16="http://schemas.microsoft.com/office/drawing/2014/main" id="{B9D7CC37-D118-4E9E-8C4C-BE29A0365221}"/>
              </a:ext>
            </a:extLst>
          </p:cNvPr>
          <p:cNvSpPr>
            <a:spLocks noChangeAspect="1"/>
          </p:cNvSpPr>
          <p:nvPr/>
        </p:nvSpPr>
        <p:spPr>
          <a:xfrm>
            <a:off x="174171" y="1127351"/>
            <a:ext cx="11179629" cy="1581343"/>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don't get interacted with by the [national] politicians, but with [local] councillors, you sort of see them in the local area a lot, and when you go to [project name] meetings, you speak to a lot of them. (Young person, regional youth voice network, June 2022)</a:t>
            </a:r>
          </a:p>
        </p:txBody>
      </p:sp>
      <p:sp>
        <p:nvSpPr>
          <p:cNvPr id="5" name="Title 1">
            <a:extLst>
              <a:ext uri="{FF2B5EF4-FFF2-40B4-BE49-F238E27FC236}">
                <a16:creationId xmlns:a16="http://schemas.microsoft.com/office/drawing/2014/main" id="{724DE881-EE53-4639-BCAB-10D31E281CC6}"/>
              </a:ext>
            </a:extLst>
          </p:cNvPr>
          <p:cNvSpPr txBox="1">
            <a:spLocks/>
          </p:cNvSpPr>
          <p:nvPr/>
        </p:nvSpPr>
        <p:spPr>
          <a:xfrm>
            <a:off x="7075715" y="2800877"/>
            <a:ext cx="4942114" cy="59217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b="1" i="1" kern="100">
                <a:solidFill>
                  <a:schemeClr val="accent6">
                    <a:lumMod val="50000"/>
                  </a:schemeClr>
                </a:solidFill>
                <a:latin typeface="Aptos" panose="02110004020202020204"/>
                <a:ea typeface="Aptos" panose="02110004020202020204"/>
                <a:cs typeface="Times New Roman" panose="02020603050405020304" pitchFamily="18" charset="0"/>
              </a:rPr>
              <a:t> … to some extent</a:t>
            </a:r>
            <a:r>
              <a:rPr lang="en-US" b="1">
                <a:solidFill>
                  <a:schemeClr val="accent5"/>
                </a:solidFill>
              </a:rPr>
              <a:t>?</a:t>
            </a:r>
            <a:endParaRPr lang="en-GB" b="1" i="1" kern="100">
              <a:solidFill>
                <a:schemeClr val="accent6">
                  <a:lumMod val="50000"/>
                </a:schemeClr>
              </a:solidFill>
              <a:latin typeface="Aptos" panose="02110004020202020204"/>
              <a:ea typeface="Aptos" panose="02110004020202020204"/>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6D4EE16-EE87-4A8D-A96A-F6F94E621F04}"/>
              </a:ext>
            </a:extLst>
          </p:cNvPr>
          <p:cNvSpPr>
            <a:spLocks noChangeAspect="1"/>
          </p:cNvSpPr>
          <p:nvPr/>
        </p:nvSpPr>
        <p:spPr>
          <a:xfrm>
            <a:off x="838200" y="3283131"/>
            <a:ext cx="11179629" cy="1406432"/>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i="1">
                <a:solidFill>
                  <a:schemeClr val="bg1"/>
                </a:solidFill>
                <a:latin typeface="Calibri" panose="020F0502020204030204" pitchFamily="34" charset="0"/>
                <a:cs typeface="Times New Roman" panose="02020603050405020304" pitchFamily="18" charset="0"/>
              </a:rPr>
              <a:t>The young people had written to an elected member who held the environment brief asking for support with a project around creating eco-bricks, but there was no response. (Participant observation, local youth voice project, October 2022).</a:t>
            </a:r>
          </a:p>
        </p:txBody>
      </p:sp>
      <p:sp>
        <p:nvSpPr>
          <p:cNvPr id="8" name="Rectangle: Rounded Corners 7">
            <a:extLst>
              <a:ext uri="{FF2B5EF4-FFF2-40B4-BE49-F238E27FC236}">
                <a16:creationId xmlns:a16="http://schemas.microsoft.com/office/drawing/2014/main" id="{D8B5F6B2-CF47-48FB-8524-AB1DA0CF93B8}"/>
              </a:ext>
            </a:extLst>
          </p:cNvPr>
          <p:cNvSpPr>
            <a:spLocks noChangeAspect="1"/>
          </p:cNvSpPr>
          <p:nvPr/>
        </p:nvSpPr>
        <p:spPr>
          <a:xfrm>
            <a:off x="174171" y="4810334"/>
            <a:ext cx="11374957" cy="1929441"/>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i="1">
                <a:solidFill>
                  <a:schemeClr val="bg1"/>
                </a:solidFill>
                <a:latin typeface="Calibri" panose="020F0502020204030204" pitchFamily="34" charset="0"/>
                <a:cs typeface="Times New Roman" panose="02020603050405020304" pitchFamily="18" charset="0"/>
              </a:rPr>
              <a:t>We have talked about having maybe a question-and-answer session with some of the local councillors … [local councillors] are trying to do their surgeries as such in the mornings … over the holidays, how many [young people] are </a:t>
            </a:r>
            <a:r>
              <a:rPr lang="en-GB" sz="2400" i="1" err="1">
                <a:solidFill>
                  <a:schemeClr val="bg1"/>
                </a:solidFill>
                <a:latin typeface="Calibri" panose="020F0502020204030204" pitchFamily="34" charset="0"/>
                <a:cs typeface="Times New Roman" panose="02020603050405020304" pitchFamily="18" charset="0"/>
              </a:rPr>
              <a:t>gonna</a:t>
            </a:r>
            <a:r>
              <a:rPr lang="en-GB" sz="2400" i="1">
                <a:solidFill>
                  <a:schemeClr val="bg1"/>
                </a:solidFill>
                <a:latin typeface="Calibri" panose="020F0502020204030204" pitchFamily="34" charset="0"/>
                <a:cs typeface="Times New Roman" panose="02020603050405020304" pitchFamily="18" charset="0"/>
              </a:rPr>
              <a:t> get up on a morning to … &lt;laughs&gt; (Youth worker, commissioned open-access youth provision, November 2022)</a:t>
            </a:r>
          </a:p>
        </p:txBody>
      </p:sp>
    </p:spTree>
    <p:extLst>
      <p:ext uri="{BB962C8B-B14F-4D97-AF65-F5344CB8AC3E}">
        <p14:creationId xmlns:p14="http://schemas.microsoft.com/office/powerpoint/2010/main" val="2990752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D684-5F9F-4134-852C-C7B1E549AE31}"/>
              </a:ext>
            </a:extLst>
          </p:cNvPr>
          <p:cNvSpPr>
            <a:spLocks noGrp="1"/>
          </p:cNvSpPr>
          <p:nvPr>
            <p:ph type="title"/>
          </p:nvPr>
        </p:nvSpPr>
        <p:spPr>
          <a:xfrm>
            <a:off x="470263" y="365125"/>
            <a:ext cx="10883537" cy="941161"/>
          </a:xfrm>
        </p:spPr>
        <p:txBody>
          <a:bodyPr/>
          <a:lstStyle/>
          <a:p>
            <a:r>
              <a:rPr lang="en-GB" sz="4400" b="1" i="1" kern="100">
                <a:solidFill>
                  <a:schemeClr val="accent6">
                    <a:lumMod val="50000"/>
                  </a:schemeClr>
                </a:solidFill>
                <a:effectLst/>
                <a:latin typeface="Aptos" panose="02110004020202020204"/>
                <a:ea typeface="Aptos" panose="02110004020202020204"/>
                <a:cs typeface="Times New Roman" panose="02020603050405020304" pitchFamily="18" charset="0"/>
              </a:rPr>
              <a:t>Formal politics</a:t>
            </a:r>
            <a:r>
              <a:rPr lang="en-US" b="1">
                <a:solidFill>
                  <a:schemeClr val="accent5"/>
                </a:solidFill>
              </a:rPr>
              <a:t>?</a:t>
            </a:r>
            <a:endParaRPr lang="en-GB" sz="4400" b="1" i="1" kern="100">
              <a:solidFill>
                <a:schemeClr val="accent6">
                  <a:lumMod val="50000"/>
                </a:schemeClr>
              </a:solidFill>
              <a:effectLst/>
              <a:latin typeface="Aptos" panose="02110004020202020204"/>
              <a:ea typeface="Aptos" panose="02110004020202020204"/>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9D7CC37-D118-4E9E-8C4C-BE29A0365221}"/>
              </a:ext>
            </a:extLst>
          </p:cNvPr>
          <p:cNvSpPr>
            <a:spLocks noChangeAspect="1"/>
          </p:cNvSpPr>
          <p:nvPr/>
        </p:nvSpPr>
        <p:spPr>
          <a:xfrm>
            <a:off x="174171" y="1306925"/>
            <a:ext cx="11179629" cy="1175655"/>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i="1">
                <a:solidFill>
                  <a:schemeClr val="bg1"/>
                </a:solidFill>
                <a:latin typeface="Calibri" panose="020F0502020204030204" pitchFamily="34" charset="0"/>
                <a:cs typeface="Times New Roman" panose="02020603050405020304" pitchFamily="18" charset="0"/>
              </a:rPr>
              <a:t>We don't have something on the activity plan that goes, ‘Right, we're going to chat about politics today’ (Youth worker, open-access youth and community project, May 2020). </a:t>
            </a:r>
          </a:p>
        </p:txBody>
      </p:sp>
      <p:sp>
        <p:nvSpPr>
          <p:cNvPr id="7" name="Rectangle: Rounded Corners 6">
            <a:extLst>
              <a:ext uri="{FF2B5EF4-FFF2-40B4-BE49-F238E27FC236}">
                <a16:creationId xmlns:a16="http://schemas.microsoft.com/office/drawing/2014/main" id="{A6D4EE16-EE87-4A8D-A96A-F6F94E621F04}"/>
              </a:ext>
            </a:extLst>
          </p:cNvPr>
          <p:cNvSpPr>
            <a:spLocks noChangeAspect="1"/>
          </p:cNvSpPr>
          <p:nvPr/>
        </p:nvSpPr>
        <p:spPr>
          <a:xfrm>
            <a:off x="158930" y="5199651"/>
            <a:ext cx="11179629" cy="1406432"/>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i="1">
                <a:solidFill>
                  <a:schemeClr val="bg1"/>
                </a:solidFill>
                <a:latin typeface="Calibri" panose="020F0502020204030204" pitchFamily="34" charset="0"/>
                <a:cs typeface="Times New Roman" panose="02020603050405020304" pitchFamily="18" charset="0"/>
              </a:rPr>
              <a:t>Because we are apolitical, there are quite strong rules on that kind of conversation. So, they don't really happen. Or if they do happen, they're done discreetly. (Young person, local youth voice project, June 2022)</a:t>
            </a:r>
          </a:p>
        </p:txBody>
      </p:sp>
      <p:sp>
        <p:nvSpPr>
          <p:cNvPr id="8" name="Rectangle: Rounded Corners 7">
            <a:extLst>
              <a:ext uri="{FF2B5EF4-FFF2-40B4-BE49-F238E27FC236}">
                <a16:creationId xmlns:a16="http://schemas.microsoft.com/office/drawing/2014/main" id="{D905AEB1-D030-41B4-9CE5-2F71128E03FF}"/>
              </a:ext>
            </a:extLst>
          </p:cNvPr>
          <p:cNvSpPr>
            <a:spLocks noChangeAspect="1"/>
          </p:cNvSpPr>
          <p:nvPr/>
        </p:nvSpPr>
        <p:spPr>
          <a:xfrm>
            <a:off x="326571" y="2608855"/>
            <a:ext cx="11691258" cy="2459534"/>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i="1">
                <a:solidFill>
                  <a:schemeClr val="bg1"/>
                </a:solidFill>
                <a:latin typeface="Calibri" panose="020F0502020204030204" pitchFamily="34" charset="0"/>
                <a:cs typeface="Times New Roman" panose="02020603050405020304" pitchFamily="18" charset="0"/>
              </a:rPr>
              <a:t>One young man who is studying agriculture was clear about how politics (Brexit-related) was impacting farming and land use. He was quite vocal- but this wasn’t followed up … [later on] there was a conversation linked to the ‘family’ guy show that talked about suicide and discussions about the lack of provision of mental health facilities … reasons for this were not explored (Participant observation, open-access youth and community work project, January 2020)</a:t>
            </a:r>
          </a:p>
        </p:txBody>
      </p:sp>
    </p:spTree>
    <p:extLst>
      <p:ext uri="{BB962C8B-B14F-4D97-AF65-F5344CB8AC3E}">
        <p14:creationId xmlns:p14="http://schemas.microsoft.com/office/powerpoint/2010/main" val="3911779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D684-5F9F-4134-852C-C7B1E549AE31}"/>
              </a:ext>
            </a:extLst>
          </p:cNvPr>
          <p:cNvSpPr>
            <a:spLocks noGrp="1"/>
          </p:cNvSpPr>
          <p:nvPr>
            <p:ph type="title"/>
          </p:nvPr>
        </p:nvSpPr>
        <p:spPr>
          <a:xfrm>
            <a:off x="470264" y="208369"/>
            <a:ext cx="10883536" cy="711023"/>
          </a:xfrm>
        </p:spPr>
        <p:txBody>
          <a:bodyPr/>
          <a:lstStyle/>
          <a:p>
            <a:r>
              <a:rPr lang="en-GB" sz="4400" b="1" i="1" kern="100">
                <a:solidFill>
                  <a:schemeClr val="accent6">
                    <a:lumMod val="50000"/>
                  </a:schemeClr>
                </a:solidFill>
                <a:effectLst/>
                <a:latin typeface="Aptos" panose="02110004020202020204"/>
                <a:ea typeface="Aptos" panose="02110004020202020204"/>
                <a:cs typeface="Times New Roman" panose="02020603050405020304" pitchFamily="18" charset="0"/>
              </a:rPr>
              <a:t>Issues</a:t>
            </a:r>
          </a:p>
        </p:txBody>
      </p:sp>
      <p:sp>
        <p:nvSpPr>
          <p:cNvPr id="6" name="Rectangle: Rounded Corners 5">
            <a:extLst>
              <a:ext uri="{FF2B5EF4-FFF2-40B4-BE49-F238E27FC236}">
                <a16:creationId xmlns:a16="http://schemas.microsoft.com/office/drawing/2014/main" id="{B9D7CC37-D118-4E9E-8C4C-BE29A0365221}"/>
              </a:ext>
            </a:extLst>
          </p:cNvPr>
          <p:cNvSpPr>
            <a:spLocks noChangeAspect="1"/>
          </p:cNvSpPr>
          <p:nvPr/>
        </p:nvSpPr>
        <p:spPr>
          <a:xfrm>
            <a:off x="174171" y="867140"/>
            <a:ext cx="9910355" cy="1406432"/>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i="1">
                <a:solidFill>
                  <a:schemeClr val="bg1"/>
                </a:solidFill>
                <a:latin typeface="Calibri" panose="020F0502020204030204" pitchFamily="34" charset="0"/>
                <a:cs typeface="Times New Roman" panose="02020603050405020304" pitchFamily="18" charset="0"/>
              </a:rPr>
              <a:t>There were different issues discussed: refugees, war, environment, poverty, street safety, PSH(c)E curriculum. (Participant observation, commissioned open-access youth provision, April 2022)</a:t>
            </a:r>
          </a:p>
        </p:txBody>
      </p:sp>
      <p:sp>
        <p:nvSpPr>
          <p:cNvPr id="5" name="Title 1">
            <a:extLst>
              <a:ext uri="{FF2B5EF4-FFF2-40B4-BE49-F238E27FC236}">
                <a16:creationId xmlns:a16="http://schemas.microsoft.com/office/drawing/2014/main" id="{724DE881-EE53-4639-BCAB-10D31E281CC6}"/>
              </a:ext>
            </a:extLst>
          </p:cNvPr>
          <p:cNvSpPr txBox="1">
            <a:spLocks/>
          </p:cNvSpPr>
          <p:nvPr/>
        </p:nvSpPr>
        <p:spPr>
          <a:xfrm>
            <a:off x="7075715" y="3397884"/>
            <a:ext cx="4942114" cy="69002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1" kern="100">
                <a:solidFill>
                  <a:schemeClr val="accent6">
                    <a:lumMod val="50000"/>
                  </a:schemeClr>
                </a:solidFill>
                <a:latin typeface="Aptos" panose="02110004020202020204"/>
                <a:ea typeface="Aptos" panose="02110004020202020204"/>
                <a:cs typeface="Times New Roman" panose="02020603050405020304" pitchFamily="18" charset="0"/>
              </a:rPr>
              <a:t> … to some extent</a:t>
            </a:r>
            <a:r>
              <a:rPr lang="en-US" b="1">
                <a:solidFill>
                  <a:schemeClr val="accent5"/>
                </a:solidFill>
              </a:rPr>
              <a:t>?</a:t>
            </a:r>
            <a:endParaRPr lang="en-GB" b="1" i="1" kern="100">
              <a:solidFill>
                <a:schemeClr val="accent6">
                  <a:lumMod val="50000"/>
                </a:schemeClr>
              </a:solidFill>
              <a:latin typeface="Aptos" panose="02110004020202020204"/>
              <a:ea typeface="Aptos" panose="02110004020202020204"/>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6D4EE16-EE87-4A8D-A96A-F6F94E621F04}"/>
              </a:ext>
            </a:extLst>
          </p:cNvPr>
          <p:cNvSpPr>
            <a:spLocks noChangeAspect="1"/>
          </p:cNvSpPr>
          <p:nvPr/>
        </p:nvSpPr>
        <p:spPr>
          <a:xfrm>
            <a:off x="777237" y="4141251"/>
            <a:ext cx="11179629" cy="2399840"/>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i="1">
                <a:solidFill>
                  <a:schemeClr val="bg1"/>
                </a:solidFill>
                <a:latin typeface="Calibri" panose="020F0502020204030204" pitchFamily="34" charset="0"/>
                <a:cs typeface="Times New Roman" panose="02020603050405020304" pitchFamily="18" charset="0"/>
              </a:rPr>
              <a:t>Obviously, politics affects your everyday life more than most people understand. But there are some other issues that are much more immediate right now that are far more important for us. Where are they sleeping tonight? What food are they </a:t>
            </a:r>
            <a:r>
              <a:rPr lang="en-GB" sz="2400" i="1" err="1">
                <a:solidFill>
                  <a:schemeClr val="bg1"/>
                </a:solidFill>
                <a:latin typeface="Calibri" panose="020F0502020204030204" pitchFamily="34" charset="0"/>
                <a:cs typeface="Times New Roman" panose="02020603050405020304" pitchFamily="18" charset="0"/>
              </a:rPr>
              <a:t>gonna</a:t>
            </a:r>
            <a:r>
              <a:rPr lang="en-GB" sz="2400" i="1">
                <a:solidFill>
                  <a:schemeClr val="bg1"/>
                </a:solidFill>
                <a:latin typeface="Calibri" panose="020F0502020204030204" pitchFamily="34" charset="0"/>
                <a:cs typeface="Times New Roman" panose="02020603050405020304" pitchFamily="18" charset="0"/>
              </a:rPr>
              <a:t> have? How are they getting home? That are more important to talk about than the overall umbrella topic of politics. Of how this party might make your life better? (Youth worker, open-access youth and community work project, March 2020)</a:t>
            </a:r>
          </a:p>
        </p:txBody>
      </p:sp>
      <p:sp>
        <p:nvSpPr>
          <p:cNvPr id="9" name="Rectangle: Rounded Corners 8">
            <a:extLst>
              <a:ext uri="{FF2B5EF4-FFF2-40B4-BE49-F238E27FC236}">
                <a16:creationId xmlns:a16="http://schemas.microsoft.com/office/drawing/2014/main" id="{1FFAD10A-C0AC-4347-AB22-99FB1942E0F7}"/>
              </a:ext>
            </a:extLst>
          </p:cNvPr>
          <p:cNvSpPr>
            <a:spLocks noChangeAspect="1"/>
          </p:cNvSpPr>
          <p:nvPr/>
        </p:nvSpPr>
        <p:spPr>
          <a:xfrm>
            <a:off x="470264" y="2412272"/>
            <a:ext cx="11547566" cy="941161"/>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a:solidFill>
                  <a:schemeClr val="bg1"/>
                </a:solidFill>
                <a:latin typeface="Calibri" panose="020F0502020204030204" pitchFamily="34" charset="0"/>
                <a:cs typeface="Times New Roman" panose="02020603050405020304" pitchFamily="18" charset="0"/>
              </a:rPr>
              <a:t>Researcher: 	So, you sometimes talk about what's going on [in the world]?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a:solidFill>
                  <a:schemeClr val="bg1"/>
                </a:solidFill>
                <a:latin typeface="Calibri" panose="020F0502020204030204" pitchFamily="34" charset="0"/>
                <a:cs typeface="Times New Roman" panose="02020603050405020304" pitchFamily="18" charset="0"/>
              </a:rPr>
              <a:t>Young person:	Yeah, sometimes. (Commissioned open-access youth provision, May 2022)</a:t>
            </a:r>
          </a:p>
        </p:txBody>
      </p:sp>
    </p:spTree>
    <p:extLst>
      <p:ext uri="{BB962C8B-B14F-4D97-AF65-F5344CB8AC3E}">
        <p14:creationId xmlns:p14="http://schemas.microsoft.com/office/powerpoint/2010/main" val="765849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221C83-61F0-65E9-B4D4-CAD9F9B486C3}"/>
              </a:ext>
            </a:extLst>
          </p:cNvPr>
          <p:cNvPicPr/>
          <p:nvPr/>
        </p:nvPicPr>
        <p:blipFill rotWithShape="1">
          <a:blip r:embed="rId3" r:link="rId4">
            <a:extLst>
              <a:ext uri="{28A0092B-C50C-407E-A947-70E740481C1C}">
                <a14:useLocalDpi xmlns:a14="http://schemas.microsoft.com/office/drawing/2010/main" val="0"/>
              </a:ext>
            </a:extLst>
          </a:blip>
          <a:srcRect l="39220" r="49313" b="4618"/>
          <a:stretch>
            <a:fillRect/>
          </a:stretch>
        </p:blipFill>
        <p:spPr bwMode="auto">
          <a:xfrm>
            <a:off x="0" y="26552"/>
            <a:ext cx="2159923" cy="6855869"/>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912D684-5F9F-4134-852C-C7B1E549AE31}"/>
              </a:ext>
            </a:extLst>
          </p:cNvPr>
          <p:cNvSpPr>
            <a:spLocks noGrp="1"/>
          </p:cNvSpPr>
          <p:nvPr>
            <p:ph type="title"/>
          </p:nvPr>
        </p:nvSpPr>
        <p:spPr>
          <a:xfrm>
            <a:off x="2402541" y="251917"/>
            <a:ext cx="8951259" cy="941161"/>
          </a:xfrm>
        </p:spPr>
        <p:txBody>
          <a:bodyPr/>
          <a:lstStyle/>
          <a:p>
            <a:r>
              <a:rPr lang="en-GB" sz="4400" b="1" i="1" kern="100">
                <a:solidFill>
                  <a:schemeClr val="accent6">
                    <a:lumMod val="50000"/>
                  </a:schemeClr>
                </a:solidFill>
                <a:effectLst/>
                <a:latin typeface="Aptos" panose="02110004020202020204"/>
                <a:ea typeface="Aptos" panose="02110004020202020204"/>
                <a:cs typeface="Times New Roman" panose="02020603050405020304" pitchFamily="18" charset="0"/>
              </a:rPr>
              <a:t>Protest </a:t>
            </a:r>
            <a:r>
              <a:rPr lang="en-US" b="1">
                <a:solidFill>
                  <a:schemeClr val="accent2">
                    <a:lumMod val="50000"/>
                  </a:schemeClr>
                </a:solidFill>
                <a:latin typeface="Wingdings 2" panose="05020102010507070707" pitchFamily="18" charset="2"/>
              </a:rPr>
              <a:t>O</a:t>
            </a:r>
            <a:endParaRPr lang="en-GB" sz="4400" b="1" i="1" kern="100">
              <a:solidFill>
                <a:schemeClr val="accent2">
                  <a:lumMod val="50000"/>
                </a:schemeClr>
              </a:solidFill>
              <a:effectLst/>
              <a:latin typeface="Aptos" panose="02110004020202020204"/>
              <a:ea typeface="Aptos" panose="02110004020202020204"/>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9D7CC37-D118-4E9E-8C4C-BE29A0365221}"/>
              </a:ext>
            </a:extLst>
          </p:cNvPr>
          <p:cNvSpPr>
            <a:spLocks noChangeAspect="1"/>
          </p:cNvSpPr>
          <p:nvPr/>
        </p:nvSpPr>
        <p:spPr>
          <a:xfrm>
            <a:off x="2402541" y="1055654"/>
            <a:ext cx="9457460" cy="2297154"/>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think the school strike for climate action] … is one of the biggest ways that I got into proper politics. So, I think that it's special to a lot of young people, especially young people because it's been the only way that they could get involved in politics. (Young person, regional youth voice network, March 2022)</a:t>
            </a:r>
          </a:p>
        </p:txBody>
      </p:sp>
      <p:sp>
        <p:nvSpPr>
          <p:cNvPr id="9" name="Rectangle: Rounded Corners 8">
            <a:extLst>
              <a:ext uri="{FF2B5EF4-FFF2-40B4-BE49-F238E27FC236}">
                <a16:creationId xmlns:a16="http://schemas.microsoft.com/office/drawing/2014/main" id="{8BBEAAE2-101A-4CAD-8A36-DDCEFCC6903E}"/>
              </a:ext>
            </a:extLst>
          </p:cNvPr>
          <p:cNvSpPr/>
          <p:nvPr/>
        </p:nvSpPr>
        <p:spPr>
          <a:xfrm>
            <a:off x="1175658" y="4680970"/>
            <a:ext cx="10684343" cy="1996835"/>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a:r>
              <a:rPr lang="en-GB" sz="2400">
                <a:solidFill>
                  <a:schemeClr val="bg1"/>
                </a:solidFill>
                <a:effectLst/>
                <a:ea typeface="DengXian" panose="02010600030101010101" pitchFamily="2" charset="-122"/>
                <a:cs typeface="Avenir Black"/>
              </a:rPr>
              <a:t>As we packed up, one youth worker talked about a protest that young people had done against the Rwanda immigration scheme … they said it would be hard to support this from within their paid role (Participant observation, May 2022)</a:t>
            </a:r>
            <a:endParaRPr lang="en-GB" sz="2400" kern="100">
              <a:solidFill>
                <a:schemeClr val="bg1"/>
              </a:solidFill>
              <a:effectLst/>
              <a:ea typeface="Aptos" panose="02110004020202020204"/>
              <a:cs typeface="Times New Roman" panose="02020603050405020304" pitchFamily="18" charset="0"/>
            </a:endParaRPr>
          </a:p>
        </p:txBody>
      </p:sp>
      <p:sp>
        <p:nvSpPr>
          <p:cNvPr id="4" name="Content Placeholder 2">
            <a:extLst>
              <a:ext uri="{FF2B5EF4-FFF2-40B4-BE49-F238E27FC236}">
                <a16:creationId xmlns:a16="http://schemas.microsoft.com/office/drawing/2014/main" id="{7492346B-EAB4-78CD-589B-9B88D461D0FB}"/>
              </a:ext>
            </a:extLst>
          </p:cNvPr>
          <p:cNvSpPr>
            <a:spLocks noGrp="1"/>
          </p:cNvSpPr>
          <p:nvPr>
            <p:ph idx="1"/>
          </p:nvPr>
        </p:nvSpPr>
        <p:spPr>
          <a:xfrm>
            <a:off x="2402541" y="3509675"/>
            <a:ext cx="8886566" cy="966679"/>
          </a:xfrm>
        </p:spPr>
        <p:txBody>
          <a:bodyPr>
            <a:noAutofit/>
          </a:bodyPr>
          <a:lstStyle/>
          <a:p>
            <a:pPr marL="0" indent="0">
              <a:buNone/>
            </a:pPr>
            <a:r>
              <a:rPr lang="en-US" sz="2000"/>
              <a:t>Despite young people seeing protest as a relevant, accessible and effective way of engaging in political citizenship (Pickard, 2019), youth workers did not feel it as a topic they should or could discuss.</a:t>
            </a:r>
          </a:p>
        </p:txBody>
      </p:sp>
    </p:spTree>
    <p:extLst>
      <p:ext uri="{BB962C8B-B14F-4D97-AF65-F5344CB8AC3E}">
        <p14:creationId xmlns:p14="http://schemas.microsoft.com/office/powerpoint/2010/main" val="3676345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C3A1-4B86-4369-C1A8-5915E6DC68F3}"/>
              </a:ext>
            </a:extLst>
          </p:cNvPr>
          <p:cNvSpPr>
            <a:spLocks noGrp="1"/>
          </p:cNvSpPr>
          <p:nvPr>
            <p:ph type="title"/>
          </p:nvPr>
        </p:nvSpPr>
        <p:spPr>
          <a:xfrm>
            <a:off x="294503" y="681037"/>
            <a:ext cx="10515600" cy="1325563"/>
          </a:xfrm>
        </p:spPr>
        <p:txBody>
          <a:bodyPr/>
          <a:lstStyle/>
          <a:p>
            <a:r>
              <a:rPr lang="en-US"/>
              <a:t>This limits youth work’s capacity to equip young people for political citizenship</a:t>
            </a:r>
          </a:p>
        </p:txBody>
      </p:sp>
      <p:sp>
        <p:nvSpPr>
          <p:cNvPr id="6" name="Rectangle: Rounded Corners 5">
            <a:extLst>
              <a:ext uri="{FF2B5EF4-FFF2-40B4-BE49-F238E27FC236}">
                <a16:creationId xmlns:a16="http://schemas.microsoft.com/office/drawing/2014/main" id="{A8C30A1E-5973-4226-BCC5-22E1076B7BFC}"/>
              </a:ext>
            </a:extLst>
          </p:cNvPr>
          <p:cNvSpPr>
            <a:spLocks noChangeAspect="1"/>
          </p:cNvSpPr>
          <p:nvPr/>
        </p:nvSpPr>
        <p:spPr>
          <a:xfrm>
            <a:off x="829762" y="2320671"/>
            <a:ext cx="9980341" cy="3522568"/>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i="1" kern="100">
                <a:effectLst/>
                <a:latin typeface="Aptos" panose="02110004020202020204"/>
                <a:ea typeface="Aptos" panose="02110004020202020204"/>
                <a:cs typeface="Times New Roman" panose="02020603050405020304" pitchFamily="18" charset="0"/>
              </a:rPr>
              <a:t>‘</a:t>
            </a:r>
            <a:r>
              <a:rPr lang="en-GB" sz="2800" b="1" i="1" kern="100">
                <a:effectLst/>
                <a:latin typeface="Aptos" panose="02110004020202020204"/>
                <a:ea typeface="Aptos" panose="02110004020202020204"/>
                <a:cs typeface="Times New Roman" panose="02020603050405020304" pitchFamily="18" charset="0"/>
              </a:rPr>
              <a:t>Youth worker 1</a:t>
            </a:r>
            <a:r>
              <a:rPr lang="en-GB" sz="2800" i="1" kern="100">
                <a:effectLst/>
                <a:latin typeface="Aptos" panose="02110004020202020204"/>
                <a:ea typeface="Aptos" panose="02110004020202020204"/>
                <a:cs typeface="Times New Roman" panose="02020603050405020304" pitchFamily="18" charset="0"/>
              </a:rPr>
              <a:t>: There is a limit on how much we can actually support them with political development. We can support them to be good citizens, to understand different things, to have a voice, to get involved, to partake in democracy</a:t>
            </a:r>
          </a:p>
          <a:p>
            <a:r>
              <a:rPr lang="en-GB" sz="2800" b="1" i="1" kern="100">
                <a:effectLst/>
                <a:latin typeface="Aptos" panose="02110004020202020204"/>
                <a:ea typeface="Aptos" panose="02110004020202020204"/>
                <a:cs typeface="Times New Roman" panose="02020603050405020304" pitchFamily="18" charset="0"/>
              </a:rPr>
              <a:t>Youth worker 2</a:t>
            </a:r>
            <a:r>
              <a:rPr lang="en-GB" sz="2800" i="1" kern="100">
                <a:effectLst/>
                <a:latin typeface="Aptos" panose="02110004020202020204"/>
                <a:ea typeface="Aptos" panose="02110004020202020204"/>
                <a:cs typeface="Times New Roman" panose="02020603050405020304" pitchFamily="18" charset="0"/>
              </a:rPr>
              <a:t>: If they want to have a political debate, we wouldn’t see that as part of </a:t>
            </a:r>
            <a:r>
              <a:rPr lang="en-GB" sz="2800" i="1" kern="100">
                <a:latin typeface="Aptos" panose="02110004020202020204"/>
                <a:ea typeface="Aptos" panose="02110004020202020204"/>
                <a:cs typeface="Times New Roman" panose="02020603050405020304" pitchFamily="18" charset="0"/>
              </a:rPr>
              <a:t>what we do</a:t>
            </a:r>
            <a:r>
              <a:rPr lang="en-GB" sz="2800" i="1" kern="100">
                <a:effectLst/>
                <a:latin typeface="Aptos" panose="02110004020202020204"/>
                <a:ea typeface="Aptos" panose="02110004020202020204"/>
                <a:cs typeface="Times New Roman" panose="02020603050405020304" pitchFamily="18" charset="0"/>
              </a:rPr>
              <a:t>. (Local Youth Voice project)</a:t>
            </a:r>
          </a:p>
        </p:txBody>
      </p:sp>
    </p:spTree>
    <p:extLst>
      <p:ext uri="{BB962C8B-B14F-4D97-AF65-F5344CB8AC3E}">
        <p14:creationId xmlns:p14="http://schemas.microsoft.com/office/powerpoint/2010/main" val="2399437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F9E3E4-2913-48A8-4A76-DC27FC013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D0BA0-5A04-5070-6BCA-290CA4F07EF1}"/>
              </a:ext>
            </a:extLst>
          </p:cNvPr>
          <p:cNvSpPr>
            <a:spLocks noGrp="1"/>
          </p:cNvSpPr>
          <p:nvPr>
            <p:ph type="title"/>
          </p:nvPr>
        </p:nvSpPr>
        <p:spPr/>
        <p:txBody>
          <a:bodyPr/>
          <a:lstStyle/>
          <a:p>
            <a:r>
              <a:rPr lang="en-US"/>
              <a:t>Conceptualizing the ‘political issues’ the youth work struggles to address</a:t>
            </a:r>
          </a:p>
        </p:txBody>
      </p:sp>
      <p:sp>
        <p:nvSpPr>
          <p:cNvPr id="5" name="Content Placeholder 4">
            <a:extLst>
              <a:ext uri="{FF2B5EF4-FFF2-40B4-BE49-F238E27FC236}">
                <a16:creationId xmlns:a16="http://schemas.microsoft.com/office/drawing/2014/main" id="{71BD8A95-DBC0-424E-B869-987CA6E1690E}"/>
              </a:ext>
            </a:extLst>
          </p:cNvPr>
          <p:cNvSpPr>
            <a:spLocks noGrp="1"/>
          </p:cNvSpPr>
          <p:nvPr>
            <p:ph sz="half" idx="2"/>
          </p:nvPr>
        </p:nvSpPr>
        <p:spPr>
          <a:xfrm>
            <a:off x="8054703" y="3148171"/>
            <a:ext cx="3019697" cy="1603375"/>
          </a:xfrm>
        </p:spPr>
        <p:txBody>
          <a:bodyPr/>
          <a:lstStyle/>
          <a:p>
            <a:pPr marL="0" indent="0">
              <a:buNone/>
            </a:pPr>
            <a:r>
              <a:rPr lang="en-GB" sz="1800">
                <a:solidFill>
                  <a:srgbClr val="000000"/>
                </a:solidFill>
                <a:latin typeface="Calibri" panose="020F0502020204030204" pitchFamily="34" charset="0"/>
                <a:ea typeface="DengXian" panose="02010600030101010101" pitchFamily="2" charset="-122"/>
                <a:cs typeface="Avenir Black"/>
              </a:rPr>
              <a:t>W</a:t>
            </a:r>
            <a:r>
              <a:rPr lang="en-GB" sz="1800">
                <a:solidFill>
                  <a:srgbClr val="000000"/>
                </a:solidFill>
                <a:effectLst/>
                <a:latin typeface="Calibri" panose="020F0502020204030204" pitchFamily="34" charset="0"/>
                <a:ea typeface="DengXian" panose="02010600030101010101" pitchFamily="2" charset="-122"/>
                <a:cs typeface="Avenir Black"/>
              </a:rPr>
              <a:t>here connections are made between issues, ideas or actions and positions of decisions taken by the state (Conge, 1988)</a:t>
            </a:r>
            <a:endParaRPr lang="en-GB"/>
          </a:p>
        </p:txBody>
      </p:sp>
      <p:pic>
        <p:nvPicPr>
          <p:cNvPr id="8" name="Content Placeholder 7" descr="A green circle with white text&#10;&#10;AI-generated content may be incorrect.">
            <a:extLst>
              <a:ext uri="{FF2B5EF4-FFF2-40B4-BE49-F238E27FC236}">
                <a16:creationId xmlns:a16="http://schemas.microsoft.com/office/drawing/2014/main" id="{D7BEED86-DE87-E6CA-A420-1C0F195F6E01}"/>
              </a:ext>
            </a:extLst>
          </p:cNvPr>
          <p:cNvPicPr>
            <a:picLocks noGrp="1" noChangeAspect="1"/>
          </p:cNvPicPr>
          <p:nvPr>
            <p:ph sz="half" idx="1"/>
          </p:nvPr>
        </p:nvPicPr>
        <p:blipFill>
          <a:blip r:embed="rId4"/>
          <a:stretch>
            <a:fillRect/>
          </a:stretch>
        </p:blipFill>
        <p:spPr>
          <a:xfrm>
            <a:off x="2923540" y="1848643"/>
            <a:ext cx="4986726" cy="4644231"/>
          </a:xfrm>
          <a:prstGeom prst="rect">
            <a:avLst/>
          </a:prstGeom>
        </p:spPr>
      </p:pic>
    </p:spTree>
    <p:extLst>
      <p:ext uri="{BB962C8B-B14F-4D97-AF65-F5344CB8AC3E}">
        <p14:creationId xmlns:p14="http://schemas.microsoft.com/office/powerpoint/2010/main" val="547551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827C32C-4E4D-3D07-FF19-8EE77A2D62A0}"/>
            </a:ext>
          </a:extLst>
        </p:cNvPr>
        <p:cNvGrpSpPr/>
        <p:nvPr/>
      </p:nvGrpSpPr>
      <p:grpSpPr>
        <a:xfrm>
          <a:off x="0" y="0"/>
          <a:ext cx="0" cy="0"/>
          <a:chOff x="0" y="0"/>
          <a:chExt cx="0" cy="0"/>
        </a:xfrm>
      </p:grpSpPr>
      <p:pic>
        <p:nvPicPr>
          <p:cNvPr id="1026" name="Picture 2" descr="Download Lisa Simpson Whatever Phone Wallpaper | Wallpapers.com">
            <a:extLst>
              <a:ext uri="{FF2B5EF4-FFF2-40B4-BE49-F238E27FC236}">
                <a16:creationId xmlns:a16="http://schemas.microsoft.com/office/drawing/2014/main" id="{3E7B4ECC-60CB-30B6-B3D1-0A3D8E1ACA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04" t="719" r="15350" b="-719"/>
          <a:stretch>
            <a:fillRect/>
          </a:stretch>
        </p:blipFill>
        <p:spPr bwMode="auto">
          <a:xfrm>
            <a:off x="9386336" y="-32993"/>
            <a:ext cx="2817452" cy="69978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FF4CDC-2761-BF91-6B0B-BB95E3BE4515}"/>
              </a:ext>
            </a:extLst>
          </p:cNvPr>
          <p:cNvSpPr>
            <a:spLocks noGrp="1"/>
          </p:cNvSpPr>
          <p:nvPr>
            <p:ph type="title"/>
          </p:nvPr>
        </p:nvSpPr>
        <p:spPr>
          <a:xfrm>
            <a:off x="393357" y="254814"/>
            <a:ext cx="8886566" cy="697213"/>
          </a:xfrm>
        </p:spPr>
        <p:txBody>
          <a:bodyPr>
            <a:normAutofit fontScale="90000"/>
          </a:bodyPr>
          <a:lstStyle/>
          <a:p>
            <a:r>
              <a:rPr lang="en-US"/>
              <a:t>Political </a:t>
            </a:r>
            <a:r>
              <a:rPr lang="en-US" err="1"/>
              <a:t>scepticism</a:t>
            </a:r>
            <a:endParaRPr lang="en-US"/>
          </a:p>
        </p:txBody>
      </p:sp>
      <p:sp>
        <p:nvSpPr>
          <p:cNvPr id="4" name="Content Placeholder 3">
            <a:extLst>
              <a:ext uri="{FF2B5EF4-FFF2-40B4-BE49-F238E27FC236}">
                <a16:creationId xmlns:a16="http://schemas.microsoft.com/office/drawing/2014/main" id="{686F9D5D-8616-4EED-8626-29DE157B821A}"/>
              </a:ext>
            </a:extLst>
          </p:cNvPr>
          <p:cNvSpPr>
            <a:spLocks noGrp="1"/>
          </p:cNvSpPr>
          <p:nvPr>
            <p:ph idx="1"/>
          </p:nvPr>
        </p:nvSpPr>
        <p:spPr>
          <a:xfrm>
            <a:off x="393357" y="790665"/>
            <a:ext cx="9032535" cy="782641"/>
          </a:xfrm>
        </p:spPr>
        <p:txBody>
          <a:bodyPr>
            <a:noAutofit/>
          </a:bodyPr>
          <a:lstStyle/>
          <a:p>
            <a:pPr marL="0" indent="0">
              <a:buNone/>
            </a:pPr>
            <a:r>
              <a:rPr lang="en-GB" sz="2000"/>
              <a:t>Young people’s scepticism about formal politics and politicians was apparent across all projects- reflecting issues with the supply of political goods.</a:t>
            </a:r>
          </a:p>
        </p:txBody>
      </p:sp>
      <p:sp>
        <p:nvSpPr>
          <p:cNvPr id="6" name="Rectangle: Rounded Corners 5">
            <a:extLst>
              <a:ext uri="{FF2B5EF4-FFF2-40B4-BE49-F238E27FC236}">
                <a16:creationId xmlns:a16="http://schemas.microsoft.com/office/drawing/2014/main" id="{16B7017A-3978-43E1-A24D-C86A45A9F5F4}"/>
              </a:ext>
            </a:extLst>
          </p:cNvPr>
          <p:cNvSpPr/>
          <p:nvPr/>
        </p:nvSpPr>
        <p:spPr>
          <a:xfrm>
            <a:off x="579098" y="5593978"/>
            <a:ext cx="9558627" cy="1009208"/>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a:cs typeface="Times New Roman" panose="02020603050405020304" pitchFamily="18" charset="0"/>
              </a:rPr>
              <a:t>I think our opinion of politicians is probably quite low ... So, it would be difficult for us to be very like, [enthusiastically] ‘Oh yeah, yeah. Vote for this, and you will see change!’ (Youth worker, open-access youth and community project, February 2020)</a:t>
            </a:r>
          </a:p>
        </p:txBody>
      </p:sp>
      <p:sp>
        <p:nvSpPr>
          <p:cNvPr id="10" name="Rectangle: Rounded Corners 9">
            <a:extLst>
              <a:ext uri="{FF2B5EF4-FFF2-40B4-BE49-F238E27FC236}">
                <a16:creationId xmlns:a16="http://schemas.microsoft.com/office/drawing/2014/main" id="{C6F8C493-E698-4B0D-A767-A3D127208743}"/>
              </a:ext>
            </a:extLst>
          </p:cNvPr>
          <p:cNvSpPr/>
          <p:nvPr/>
        </p:nvSpPr>
        <p:spPr>
          <a:xfrm>
            <a:off x="1093299" y="3841375"/>
            <a:ext cx="8530224" cy="774861"/>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a:cs typeface="Times New Roman" panose="02020603050405020304" pitchFamily="18" charset="0"/>
              </a:rPr>
              <a:t>But I do definitely think there needs to be room to talk about party politics in its entirety. (Young person, regional youth voice network, June 2022)</a:t>
            </a:r>
          </a:p>
        </p:txBody>
      </p:sp>
      <p:sp>
        <p:nvSpPr>
          <p:cNvPr id="11" name="Rectangle: Rounded Corners 10">
            <a:extLst>
              <a:ext uri="{FF2B5EF4-FFF2-40B4-BE49-F238E27FC236}">
                <a16:creationId xmlns:a16="http://schemas.microsoft.com/office/drawing/2014/main" id="{F0579E67-F41E-49F6-B1AC-381294C52F2B}"/>
              </a:ext>
            </a:extLst>
          </p:cNvPr>
          <p:cNvSpPr/>
          <p:nvPr/>
        </p:nvSpPr>
        <p:spPr>
          <a:xfrm>
            <a:off x="579098" y="1511202"/>
            <a:ext cx="9865459" cy="1447123"/>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a:cs typeface="Times New Roman" panose="02020603050405020304" pitchFamily="18" charset="0"/>
              </a:rPr>
              <a:t>To us, or to a majority of young people who are just being able to start to vote, it's kind of boring and pointless to them because they really don't … Politics to them really … They [politicians] don't do it towards young people; they do it toward more adults than young [people]. (Young person, regional youth voice network, March 2022)</a:t>
            </a:r>
          </a:p>
        </p:txBody>
      </p:sp>
      <p:sp>
        <p:nvSpPr>
          <p:cNvPr id="8" name="Content Placeholder 3">
            <a:extLst>
              <a:ext uri="{FF2B5EF4-FFF2-40B4-BE49-F238E27FC236}">
                <a16:creationId xmlns:a16="http://schemas.microsoft.com/office/drawing/2014/main" id="{E4E5E416-5508-4CAB-AEF5-FB7BB798C0FA}"/>
              </a:ext>
            </a:extLst>
          </p:cNvPr>
          <p:cNvSpPr txBox="1">
            <a:spLocks/>
          </p:cNvSpPr>
          <p:nvPr/>
        </p:nvSpPr>
        <p:spPr>
          <a:xfrm>
            <a:off x="499770" y="4702751"/>
            <a:ext cx="9032535" cy="774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t>Youth workers’ scepticism meant that they found it hard to express faith in the current political system and to have discussions that questioned young people’s sceptical views.</a:t>
            </a:r>
          </a:p>
        </p:txBody>
      </p:sp>
      <p:sp>
        <p:nvSpPr>
          <p:cNvPr id="3" name="Content Placeholder 3">
            <a:extLst>
              <a:ext uri="{FF2B5EF4-FFF2-40B4-BE49-F238E27FC236}">
                <a16:creationId xmlns:a16="http://schemas.microsoft.com/office/drawing/2014/main" id="{6FB61F7D-E060-1CE5-852C-01BEC7DE46A6}"/>
              </a:ext>
            </a:extLst>
          </p:cNvPr>
          <p:cNvSpPr txBox="1">
            <a:spLocks/>
          </p:cNvSpPr>
          <p:nvPr/>
        </p:nvSpPr>
        <p:spPr>
          <a:xfrm>
            <a:off x="402325" y="3026650"/>
            <a:ext cx="9032535" cy="84094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t>Some young people expressed a desire to be able to have political conversations, suggesting that although they may be sceptical, they were not disinterested, echoing Henn &amp; Foard, (2013).</a:t>
            </a:r>
          </a:p>
        </p:txBody>
      </p:sp>
    </p:spTree>
    <p:extLst>
      <p:ext uri="{BB962C8B-B14F-4D97-AF65-F5344CB8AC3E}">
        <p14:creationId xmlns:p14="http://schemas.microsoft.com/office/powerpoint/2010/main" val="3685140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827C32C-4E4D-3D07-FF19-8EE77A2D6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FF4CDC-2761-BF91-6B0B-BB95E3BE4515}"/>
              </a:ext>
            </a:extLst>
          </p:cNvPr>
          <p:cNvSpPr>
            <a:spLocks noGrp="1"/>
          </p:cNvSpPr>
          <p:nvPr>
            <p:ph type="title"/>
          </p:nvPr>
        </p:nvSpPr>
        <p:spPr>
          <a:xfrm>
            <a:off x="393357" y="254814"/>
            <a:ext cx="8886566" cy="924829"/>
          </a:xfrm>
        </p:spPr>
        <p:txBody>
          <a:bodyPr>
            <a:normAutofit fontScale="90000"/>
          </a:bodyPr>
          <a:lstStyle/>
          <a:p>
            <a:r>
              <a:rPr lang="en-US"/>
              <a:t>Lack of knowledge/ interest: </a:t>
            </a:r>
            <a:r>
              <a:rPr lang="en-GB" sz="4400">
                <a:solidFill>
                  <a:srgbClr val="000000"/>
                </a:solidFill>
                <a:effectLst/>
                <a:latin typeface="Calibri" panose="020F0502020204030204" pitchFamily="34" charset="0"/>
                <a:ea typeface="DengXian" panose="02010600030101010101" pitchFamily="2" charset="-122"/>
                <a:cs typeface="Avenir Black"/>
              </a:rPr>
              <a:t>a self-perpetuating </a:t>
            </a:r>
            <a:r>
              <a:rPr lang="en-GB">
                <a:solidFill>
                  <a:srgbClr val="000000"/>
                </a:solidFill>
                <a:latin typeface="Calibri" panose="020F0502020204030204" pitchFamily="34" charset="0"/>
                <a:ea typeface="DengXian" panose="02010600030101010101" pitchFamily="2" charset="-122"/>
                <a:cs typeface="Avenir Black"/>
              </a:rPr>
              <a:t>cycle (Tonge et al., 2012) </a:t>
            </a:r>
            <a:endParaRPr lang="en-US"/>
          </a:p>
        </p:txBody>
      </p:sp>
      <p:sp>
        <p:nvSpPr>
          <p:cNvPr id="4" name="Content Placeholder 3">
            <a:extLst>
              <a:ext uri="{FF2B5EF4-FFF2-40B4-BE49-F238E27FC236}">
                <a16:creationId xmlns:a16="http://schemas.microsoft.com/office/drawing/2014/main" id="{686F9D5D-8616-4EED-8626-29DE157B821A}"/>
              </a:ext>
            </a:extLst>
          </p:cNvPr>
          <p:cNvSpPr>
            <a:spLocks noGrp="1"/>
          </p:cNvSpPr>
          <p:nvPr>
            <p:ph idx="1"/>
          </p:nvPr>
        </p:nvSpPr>
        <p:spPr>
          <a:xfrm>
            <a:off x="393357" y="4457700"/>
            <a:ext cx="9032535" cy="2145486"/>
          </a:xfrm>
        </p:spPr>
        <p:txBody>
          <a:bodyPr>
            <a:normAutofit/>
          </a:bodyPr>
          <a:lstStyle/>
          <a:p>
            <a:pPr marL="0" indent="0">
              <a:buNone/>
            </a:pPr>
            <a:r>
              <a:rPr lang="en-GB" sz="2000"/>
              <a:t>Politics is not included in planned youth work activities because youth workers feel young people are not interested. </a:t>
            </a:r>
          </a:p>
          <a:p>
            <a:pPr marL="0" indent="0">
              <a:buNone/>
            </a:pPr>
            <a:r>
              <a:rPr lang="en-GB" sz="2000"/>
              <a:t>Young people’s lack of knowledge reduces interest, so they are less likely to introduce these topics in informal conversations. </a:t>
            </a:r>
          </a:p>
          <a:p>
            <a:pPr marL="0" indent="0">
              <a:buNone/>
            </a:pPr>
            <a:r>
              <a:rPr lang="en-GB" sz="2000"/>
              <a:t>Young people remain less informed about politics, as opportunities to introduce and develop this knowledge are missed.</a:t>
            </a:r>
          </a:p>
        </p:txBody>
      </p:sp>
      <p:sp>
        <p:nvSpPr>
          <p:cNvPr id="10" name="Rectangle: Rounded Corners 9">
            <a:extLst>
              <a:ext uri="{FF2B5EF4-FFF2-40B4-BE49-F238E27FC236}">
                <a16:creationId xmlns:a16="http://schemas.microsoft.com/office/drawing/2014/main" id="{C6F8C493-E698-4B0D-A767-A3D127208743}"/>
              </a:ext>
            </a:extLst>
          </p:cNvPr>
          <p:cNvSpPr/>
          <p:nvPr/>
        </p:nvSpPr>
        <p:spPr>
          <a:xfrm>
            <a:off x="1417150" y="1374274"/>
            <a:ext cx="8530224" cy="1212998"/>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a:cs typeface="Times New Roman" panose="02020603050405020304" pitchFamily="18" charset="0"/>
              </a:rPr>
              <a:t>[Young people] don't really know what politics it is … I feel like it definitely needs to be in more education. (Youth worker, open-access youth and community project, February 2020)</a:t>
            </a:r>
          </a:p>
        </p:txBody>
      </p:sp>
      <p:sp>
        <p:nvSpPr>
          <p:cNvPr id="11" name="Rectangle: Rounded Corners 10">
            <a:extLst>
              <a:ext uri="{FF2B5EF4-FFF2-40B4-BE49-F238E27FC236}">
                <a16:creationId xmlns:a16="http://schemas.microsoft.com/office/drawing/2014/main" id="{F0579E67-F41E-49F6-B1AC-381294C52F2B}"/>
              </a:ext>
            </a:extLst>
          </p:cNvPr>
          <p:cNvSpPr/>
          <p:nvPr/>
        </p:nvSpPr>
        <p:spPr>
          <a:xfrm>
            <a:off x="357491" y="2705438"/>
            <a:ext cx="9865459" cy="1447123"/>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Researcher</a:t>
            </a:r>
            <a:r>
              <a:rPr lang="en-GB" sz="1800">
                <a:effectLst/>
                <a:latin typeface="Calibri" panose="020F0502020204030204" pitchFamily="34" charset="0"/>
                <a:ea typeface="Calibri" panose="020F0502020204030204" pitchFamily="34" charset="0"/>
                <a:cs typeface="Times New Roman" panose="02020603050405020304" pitchFamily="18" charset="0"/>
              </a:rPr>
              <a:t>: What about you? What's the thing that makes you not get involved in politics then?</a:t>
            </a: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Young person</a:t>
            </a:r>
            <a:r>
              <a:rPr lang="en-GB" sz="1800">
                <a:effectLst/>
                <a:latin typeface="Calibri" panose="020F0502020204030204" pitchFamily="34" charset="0"/>
                <a:ea typeface="Calibri" panose="020F0502020204030204" pitchFamily="34" charset="0"/>
                <a:cs typeface="Times New Roman" panose="02020603050405020304" pitchFamily="18" charset="0"/>
              </a:rPr>
              <a:t>: Probably maybe not knowing as much about it. (Commissioned open-access youth provision, February 2022)</a:t>
            </a:r>
            <a:r>
              <a:rPr lang="en-GB" sz="2000">
                <a:solidFill>
                  <a:srgbClr val="000000"/>
                </a:solidFill>
                <a:latin typeface="Calibri" panose="020F050202020403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3">
            <a:extLst>
              <a:ext uri="{FF2B5EF4-FFF2-40B4-BE49-F238E27FC236}">
                <a16:creationId xmlns:a16="http://schemas.microsoft.com/office/drawing/2014/main" id="{E4E5E416-5508-4CAB-AEF5-FB7BB798C0FA}"/>
              </a:ext>
            </a:extLst>
          </p:cNvPr>
          <p:cNvSpPr txBox="1">
            <a:spLocks/>
          </p:cNvSpPr>
          <p:nvPr/>
        </p:nvSpPr>
        <p:spPr>
          <a:xfrm>
            <a:off x="499770" y="5401994"/>
            <a:ext cx="9032535" cy="774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a:p>
        </p:txBody>
      </p:sp>
    </p:spTree>
    <p:extLst>
      <p:ext uri="{BB962C8B-B14F-4D97-AF65-F5344CB8AC3E}">
        <p14:creationId xmlns:p14="http://schemas.microsoft.com/office/powerpoint/2010/main" val="3225221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7D70EC6-0274-0585-5919-6AEDF8B7900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C65E735-EBEE-411F-8DD7-B09031A01645}"/>
              </a:ext>
            </a:extLst>
          </p:cNvPr>
          <p:cNvSpPr>
            <a:spLocks noGrp="1"/>
          </p:cNvSpPr>
          <p:nvPr>
            <p:ph type="title"/>
          </p:nvPr>
        </p:nvSpPr>
        <p:spPr>
          <a:xfrm>
            <a:off x="393700" y="215790"/>
            <a:ext cx="8886825" cy="1325562"/>
          </a:xfrm>
        </p:spPr>
        <p:txBody>
          <a:bodyPr>
            <a:normAutofit fontScale="90000"/>
          </a:bodyPr>
          <a:lstStyle/>
          <a:p>
            <a:r>
              <a:rPr lang="en-US" dirty="0"/>
              <a:t>Youth work could </a:t>
            </a:r>
            <a:r>
              <a:rPr lang="en-GB" dirty="0"/>
              <a:t>play a significant role in young people’s political socialisation</a:t>
            </a:r>
            <a:endParaRPr lang="en-US" dirty="0"/>
          </a:p>
        </p:txBody>
      </p:sp>
      <p:sp>
        <p:nvSpPr>
          <p:cNvPr id="5" name="Content Placeholder 2">
            <a:extLst>
              <a:ext uri="{FF2B5EF4-FFF2-40B4-BE49-F238E27FC236}">
                <a16:creationId xmlns:a16="http://schemas.microsoft.com/office/drawing/2014/main" id="{CB941114-1FA6-49E6-AF20-C487DA93E530}"/>
              </a:ext>
            </a:extLst>
          </p:cNvPr>
          <p:cNvSpPr>
            <a:spLocks noGrp="1"/>
          </p:cNvSpPr>
          <p:nvPr>
            <p:ph idx="1"/>
          </p:nvPr>
        </p:nvSpPr>
        <p:spPr>
          <a:xfrm>
            <a:off x="393700" y="1585955"/>
            <a:ext cx="8886825" cy="4576306"/>
          </a:xfrm>
        </p:spPr>
        <p:txBody>
          <a:bodyPr>
            <a:normAutofit/>
          </a:bodyPr>
          <a:lstStyle/>
          <a:p>
            <a:r>
              <a:rPr lang="en-US" sz="2400" dirty="0"/>
              <a:t>4.4 million young people regularly engage in youth work (UK Youth, 2022). </a:t>
            </a:r>
          </a:p>
          <a:p>
            <a:r>
              <a:rPr lang="en-US" sz="2400" dirty="0"/>
              <a:t>Many come from under resourced areas (NYA, 2025), are less likely vote and often disengage from formal citizenship education (Electoral Commission, 2026).</a:t>
            </a:r>
          </a:p>
          <a:p>
            <a:r>
              <a:rPr lang="en-US" sz="2400" dirty="0"/>
              <a:t>Findings from USA research indicate the role the informal conversations play in young people's political socialisation (Roholt et al, 2007)</a:t>
            </a:r>
          </a:p>
          <a:p>
            <a:r>
              <a:rPr lang="en-US" sz="2400" dirty="0"/>
              <a:t>Youth work shaped previous lowering of the voting age to 16 in Scotland and Wales and the UK.</a:t>
            </a:r>
          </a:p>
          <a:p>
            <a:r>
              <a:rPr lang="en-US" sz="2400" b="1" dirty="0"/>
              <a:t>BUT</a:t>
            </a:r>
            <a:r>
              <a:rPr lang="en-US" sz="2400" dirty="0"/>
              <a:t> research and policy about political </a:t>
            </a:r>
            <a:r>
              <a:rPr lang="en-GB" sz="2400" dirty="0"/>
              <a:t>socialisation</a:t>
            </a:r>
            <a:r>
              <a:rPr lang="en-US" sz="2400" dirty="0"/>
              <a:t> predominantly focus on role of formal school education</a:t>
            </a:r>
          </a:p>
          <a:p>
            <a:endParaRPr lang="en-US" sz="2400" dirty="0"/>
          </a:p>
        </p:txBody>
      </p:sp>
    </p:spTree>
    <p:extLst>
      <p:ext uri="{BB962C8B-B14F-4D97-AF65-F5344CB8AC3E}">
        <p14:creationId xmlns:p14="http://schemas.microsoft.com/office/powerpoint/2010/main" val="1154145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4485B2F-088D-C193-1B5C-75280530E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B68D3-3920-C8B1-01E7-49844A671724}"/>
              </a:ext>
            </a:extLst>
          </p:cNvPr>
          <p:cNvSpPr>
            <a:spLocks noGrp="1"/>
          </p:cNvSpPr>
          <p:nvPr>
            <p:ph type="title"/>
          </p:nvPr>
        </p:nvSpPr>
        <p:spPr>
          <a:xfrm>
            <a:off x="393357" y="544389"/>
            <a:ext cx="9201580" cy="1006375"/>
          </a:xfrm>
        </p:spPr>
        <p:txBody>
          <a:bodyPr>
            <a:normAutofit/>
          </a:bodyPr>
          <a:lstStyle/>
          <a:p>
            <a:r>
              <a:rPr lang="en-US"/>
              <a:t>Youth workers lack knowledge</a:t>
            </a:r>
          </a:p>
        </p:txBody>
      </p:sp>
      <p:sp>
        <p:nvSpPr>
          <p:cNvPr id="4" name="Rectangle: Rounded Corners 3">
            <a:extLst>
              <a:ext uri="{FF2B5EF4-FFF2-40B4-BE49-F238E27FC236}">
                <a16:creationId xmlns:a16="http://schemas.microsoft.com/office/drawing/2014/main" id="{CE422803-AE6E-45DA-BAE6-DAB98C6652C7}"/>
              </a:ext>
            </a:extLst>
          </p:cNvPr>
          <p:cNvSpPr/>
          <p:nvPr/>
        </p:nvSpPr>
        <p:spPr>
          <a:xfrm>
            <a:off x="676651" y="1776866"/>
            <a:ext cx="9532307" cy="1652134"/>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a:r>
              <a:rPr lang="en-GB" sz="2000" i="1">
                <a:effectLst/>
                <a:ea typeface="Calibri" panose="020F0502020204030204" pitchFamily="34" charset="0"/>
                <a:cs typeface="Times New Roman" panose="02020603050405020304" pitchFamily="18" charset="0"/>
              </a:rPr>
              <a:t>I guess I've always thought I don't know enough to feel comfortable educating them. Whereas we understand about the sexual health side of things, and we understand about racism, or we understand about culture (Youth worker, commissioned open-access youth provision, June 2022).</a:t>
            </a:r>
            <a:endParaRPr lang="en-GB" sz="2000">
              <a:effectLst/>
              <a:ea typeface="Calibri" panose="020F0502020204030204" pitchFamily="34" charset="0"/>
              <a:cs typeface="Times New Roman" panose="02020603050405020304" pitchFamily="18" charset="0"/>
            </a:endParaRPr>
          </a:p>
        </p:txBody>
      </p:sp>
      <p:sp>
        <p:nvSpPr>
          <p:cNvPr id="7" name="Content Placeholder 3">
            <a:extLst>
              <a:ext uri="{FF2B5EF4-FFF2-40B4-BE49-F238E27FC236}">
                <a16:creationId xmlns:a16="http://schemas.microsoft.com/office/drawing/2014/main" id="{F7C0FCB8-A779-4D14-ABBF-DCF69C2EBD14}"/>
              </a:ext>
            </a:extLst>
          </p:cNvPr>
          <p:cNvSpPr txBox="1">
            <a:spLocks/>
          </p:cNvSpPr>
          <p:nvPr/>
        </p:nvSpPr>
        <p:spPr>
          <a:xfrm>
            <a:off x="562402" y="4189557"/>
            <a:ext cx="9032535" cy="16521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t>This reflects the implementation and expertise gap identified in formal citizenship education (Pickard, 2019)</a:t>
            </a:r>
          </a:p>
        </p:txBody>
      </p:sp>
    </p:spTree>
    <p:extLst>
      <p:ext uri="{BB962C8B-B14F-4D97-AF65-F5344CB8AC3E}">
        <p14:creationId xmlns:p14="http://schemas.microsoft.com/office/powerpoint/2010/main" val="121655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4485B2F-088D-C193-1B5C-75280530E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B68D3-3920-C8B1-01E7-49844A671724}"/>
              </a:ext>
            </a:extLst>
          </p:cNvPr>
          <p:cNvSpPr>
            <a:spLocks noGrp="1"/>
          </p:cNvSpPr>
          <p:nvPr>
            <p:ph type="title"/>
          </p:nvPr>
        </p:nvSpPr>
        <p:spPr>
          <a:xfrm>
            <a:off x="393357" y="379180"/>
            <a:ext cx="9201580" cy="1010112"/>
          </a:xfrm>
        </p:spPr>
        <p:txBody>
          <a:bodyPr>
            <a:normAutofit fontScale="90000"/>
          </a:bodyPr>
          <a:lstStyle/>
          <a:p>
            <a:r>
              <a:rPr lang="en-US"/>
              <a:t>Inclusive environment - managing impartiality</a:t>
            </a:r>
          </a:p>
        </p:txBody>
      </p:sp>
      <p:sp>
        <p:nvSpPr>
          <p:cNvPr id="7" name="Content Placeholder 3">
            <a:extLst>
              <a:ext uri="{FF2B5EF4-FFF2-40B4-BE49-F238E27FC236}">
                <a16:creationId xmlns:a16="http://schemas.microsoft.com/office/drawing/2014/main" id="{F7C0FCB8-A779-4D14-ABBF-DCF69C2EBD14}"/>
              </a:ext>
            </a:extLst>
          </p:cNvPr>
          <p:cNvSpPr txBox="1">
            <a:spLocks/>
          </p:cNvSpPr>
          <p:nvPr/>
        </p:nvSpPr>
        <p:spPr>
          <a:xfrm>
            <a:off x="567193" y="3284257"/>
            <a:ext cx="9032535" cy="12966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t>Youth workers felt that political issues needed to be approached carefully. However, the language varied and appears to conflate different terms (nonpartisan, non-political and unbiased). Youth workers interpreted the apolitical approach as avoiding discussing party politics with young people</a:t>
            </a:r>
          </a:p>
        </p:txBody>
      </p:sp>
      <p:sp>
        <p:nvSpPr>
          <p:cNvPr id="3" name="Rectangle 2">
            <a:extLst>
              <a:ext uri="{FF2B5EF4-FFF2-40B4-BE49-F238E27FC236}">
                <a16:creationId xmlns:a16="http://schemas.microsoft.com/office/drawing/2014/main" id="{066C9B1F-F0F4-C440-0C33-0F5DECBF577B}"/>
              </a:ext>
            </a:extLst>
          </p:cNvPr>
          <p:cNvSpPr/>
          <p:nvPr/>
        </p:nvSpPr>
        <p:spPr>
          <a:xfrm>
            <a:off x="9594936" y="0"/>
            <a:ext cx="2596333" cy="108067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69BBF4-2D4B-4865-B13D-EB38AADB262C}"/>
              </a:ext>
            </a:extLst>
          </p:cNvPr>
          <p:cNvSpPr/>
          <p:nvPr/>
        </p:nvSpPr>
        <p:spPr>
          <a:xfrm>
            <a:off x="9595666" y="950635"/>
            <a:ext cx="2596333" cy="108067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E10D91-FC15-E569-BFF0-09A18A93E4DD}"/>
              </a:ext>
            </a:extLst>
          </p:cNvPr>
          <p:cNvSpPr/>
          <p:nvPr/>
        </p:nvSpPr>
        <p:spPr>
          <a:xfrm>
            <a:off x="9592324" y="1861204"/>
            <a:ext cx="2596333" cy="1080678"/>
          </a:xfrm>
          <a:prstGeom prst="rect">
            <a:avLst/>
          </a:prstGeom>
          <a:solidFill>
            <a:srgbClr val="FF9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BA3F34-14B3-920D-A11D-0C9A4E83902E}"/>
              </a:ext>
            </a:extLst>
          </p:cNvPr>
          <p:cNvSpPr/>
          <p:nvPr/>
        </p:nvSpPr>
        <p:spPr>
          <a:xfrm>
            <a:off x="9587862" y="2928784"/>
            <a:ext cx="2596333" cy="108067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13455A-224E-380E-76AE-70F2E6FA7E30}"/>
              </a:ext>
            </a:extLst>
          </p:cNvPr>
          <p:cNvSpPr/>
          <p:nvPr/>
        </p:nvSpPr>
        <p:spPr>
          <a:xfrm>
            <a:off x="9600562" y="3957373"/>
            <a:ext cx="2596333" cy="108067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BD1F6C-A661-3EE6-CF00-FB2B26065DBE}"/>
              </a:ext>
            </a:extLst>
          </p:cNvPr>
          <p:cNvSpPr/>
          <p:nvPr/>
        </p:nvSpPr>
        <p:spPr>
          <a:xfrm>
            <a:off x="9600562" y="4920838"/>
            <a:ext cx="2596333" cy="1080678"/>
          </a:xfrm>
          <a:prstGeom prst="rect">
            <a:avLst/>
          </a:prstGeom>
          <a:solidFill>
            <a:srgbClr val="FFD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CBAE0FA-4B3C-E813-44D6-7B4E404BAEF4}"/>
              </a:ext>
            </a:extLst>
          </p:cNvPr>
          <p:cNvSpPr/>
          <p:nvPr/>
        </p:nvSpPr>
        <p:spPr>
          <a:xfrm>
            <a:off x="9599728" y="5800312"/>
            <a:ext cx="2596333" cy="1080678"/>
          </a:xfrm>
          <a:prstGeom prst="rect">
            <a:avLst/>
          </a:prstGeom>
          <a:solidFill>
            <a:srgbClr val="008F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E422803-AE6E-45DA-BAE6-DAB98C6652C7}"/>
              </a:ext>
            </a:extLst>
          </p:cNvPr>
          <p:cNvSpPr/>
          <p:nvPr/>
        </p:nvSpPr>
        <p:spPr>
          <a:xfrm>
            <a:off x="748815" y="1442699"/>
            <a:ext cx="10951044" cy="1652134"/>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a:cs typeface="Times New Roman" panose="02020603050405020304" pitchFamily="18" charset="0"/>
              </a:rPr>
              <a:t>Youth worker: 	Yeah. I </a:t>
            </a:r>
            <a:r>
              <a:rPr lang="en-GB" sz="2000" i="1" err="1">
                <a:cs typeface="Times New Roman" panose="02020603050405020304" pitchFamily="18" charset="0"/>
              </a:rPr>
              <a:t>dunno</a:t>
            </a:r>
            <a:r>
              <a:rPr lang="en-GB" sz="2000" i="1">
                <a:cs typeface="Times New Roman" panose="02020603050405020304" pitchFamily="18" charset="0"/>
              </a:rPr>
              <a:t> how politics falls into that. It's never really been said …</a:t>
            </a:r>
          </a:p>
          <a:p>
            <a:r>
              <a:rPr lang="en-GB" sz="2000" i="1">
                <a:cs typeface="Times New Roman" panose="02020603050405020304" pitchFamily="18" charset="0"/>
              </a:rPr>
              <a:t>Youth worker: 	No, I don't think it has ever been said. I think we've just assumed, because we want to be welcoming and accessible in a place for everybody. It could be seen as favouring some and not others. (Commissioned open-access youth provision, June 2022)</a:t>
            </a:r>
          </a:p>
        </p:txBody>
      </p:sp>
      <p:sp>
        <p:nvSpPr>
          <p:cNvPr id="12" name="Rectangle: Rounded Corners 3">
            <a:extLst>
              <a:ext uri="{FF2B5EF4-FFF2-40B4-BE49-F238E27FC236}">
                <a16:creationId xmlns:a16="http://schemas.microsoft.com/office/drawing/2014/main" id="{0C03016B-ADA2-05E4-36F9-9E83292528FC}"/>
              </a:ext>
            </a:extLst>
          </p:cNvPr>
          <p:cNvSpPr/>
          <p:nvPr/>
        </p:nvSpPr>
        <p:spPr>
          <a:xfrm>
            <a:off x="748815" y="4634325"/>
            <a:ext cx="10951044" cy="1652134"/>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a:cs typeface="Times New Roman" panose="02020603050405020304" pitchFamily="18" charset="0"/>
              </a:rPr>
              <a:t>Young person:	We used to do something called the group debate and we talked about politics there.</a:t>
            </a:r>
          </a:p>
          <a:p>
            <a:r>
              <a:rPr lang="en-GB" sz="2000" i="1">
                <a:cs typeface="Times New Roman" panose="02020603050405020304" pitchFamily="18" charset="0"/>
              </a:rPr>
              <a:t>Young person:	It can be hard to talk about politics staying neutral as well …</a:t>
            </a:r>
          </a:p>
          <a:p>
            <a:r>
              <a:rPr lang="en-GB" sz="2000" i="1">
                <a:cs typeface="Times New Roman" panose="02020603050405020304" pitchFamily="18" charset="0"/>
              </a:rPr>
              <a:t>Young person:	This is the issue with being apolitical- which is why most people just go quiet. (Regional youth voice project, June 2022)</a:t>
            </a:r>
          </a:p>
        </p:txBody>
      </p:sp>
    </p:spTree>
    <p:extLst>
      <p:ext uri="{BB962C8B-B14F-4D97-AF65-F5344CB8AC3E}">
        <p14:creationId xmlns:p14="http://schemas.microsoft.com/office/powerpoint/2010/main" val="1997784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827C32C-4E4D-3D07-FF19-8EE77A2D6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FF4CDC-2761-BF91-6B0B-BB95E3BE4515}"/>
              </a:ext>
            </a:extLst>
          </p:cNvPr>
          <p:cNvSpPr>
            <a:spLocks noGrp="1"/>
          </p:cNvSpPr>
          <p:nvPr>
            <p:ph type="title"/>
          </p:nvPr>
        </p:nvSpPr>
        <p:spPr>
          <a:xfrm>
            <a:off x="393357" y="254814"/>
            <a:ext cx="8886566" cy="924829"/>
          </a:xfrm>
        </p:spPr>
        <p:txBody>
          <a:bodyPr/>
          <a:lstStyle/>
          <a:p>
            <a:r>
              <a:rPr lang="en-US"/>
              <a:t>Youth workers unsure about remit</a:t>
            </a:r>
          </a:p>
        </p:txBody>
      </p:sp>
      <p:sp>
        <p:nvSpPr>
          <p:cNvPr id="4" name="Content Placeholder 3">
            <a:extLst>
              <a:ext uri="{FF2B5EF4-FFF2-40B4-BE49-F238E27FC236}">
                <a16:creationId xmlns:a16="http://schemas.microsoft.com/office/drawing/2014/main" id="{686F9D5D-8616-4EED-8626-29DE157B821A}"/>
              </a:ext>
            </a:extLst>
          </p:cNvPr>
          <p:cNvSpPr>
            <a:spLocks noGrp="1"/>
          </p:cNvSpPr>
          <p:nvPr>
            <p:ph idx="1"/>
          </p:nvPr>
        </p:nvSpPr>
        <p:spPr>
          <a:xfrm>
            <a:off x="393357" y="5156062"/>
            <a:ext cx="9032535" cy="1447124"/>
          </a:xfrm>
        </p:spPr>
        <p:txBody>
          <a:bodyPr>
            <a:normAutofit/>
          </a:bodyPr>
          <a:lstStyle/>
          <a:p>
            <a:pPr marL="108000" indent="0">
              <a:buNone/>
            </a:pPr>
            <a:r>
              <a:rPr lang="en-GB" sz="2000"/>
              <a:t>There is a need for clear national guidance, like the guidance available for schools (Department for Education, 2022) that outlines youth work’s remit around political education.</a:t>
            </a:r>
          </a:p>
        </p:txBody>
      </p:sp>
      <p:sp>
        <p:nvSpPr>
          <p:cNvPr id="6" name="Rectangle: Rounded Corners 5">
            <a:extLst>
              <a:ext uri="{FF2B5EF4-FFF2-40B4-BE49-F238E27FC236}">
                <a16:creationId xmlns:a16="http://schemas.microsoft.com/office/drawing/2014/main" id="{16B7017A-3978-43E1-A24D-C86A45A9F5F4}"/>
              </a:ext>
            </a:extLst>
          </p:cNvPr>
          <p:cNvSpPr/>
          <p:nvPr/>
        </p:nvSpPr>
        <p:spPr>
          <a:xfrm>
            <a:off x="499772" y="1245374"/>
            <a:ext cx="9558627" cy="924829"/>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00" cap="none" spc="0" normalizeH="0" baseline="0" noProof="0">
                <a:ln>
                  <a:noFill/>
                </a:ln>
                <a:solidFill>
                  <a:prstClr val="white"/>
                </a:solidFill>
                <a:effectLst/>
                <a:uLnTx/>
                <a:uFillTx/>
                <a:latin typeface="Aptos" panose="02110004020202020204"/>
                <a:ea typeface="Aptos" panose="02110004020202020204"/>
                <a:cs typeface="Aptos" panose="02110004020202020204"/>
              </a:rPr>
              <a:t>‘</a:t>
            </a:r>
            <a:r>
              <a:rPr kumimoji="0" lang="en-GB" sz="2000" b="0" i="1" u="none" strike="noStrike" kern="100" cap="none" spc="0" normalizeH="0" baseline="0" noProof="0">
                <a:ln>
                  <a:noFill/>
                </a:ln>
                <a:solidFill>
                  <a:prstClr val="white"/>
                </a:solidFill>
                <a:effectLst/>
                <a:uLnTx/>
                <a:uFillTx/>
                <a:latin typeface="Aptos" panose="02110004020202020204"/>
                <a:ea typeface="Aptos" panose="02110004020202020204"/>
                <a:cs typeface="Aptos" panose="02110004020202020204"/>
              </a:rPr>
              <a:t>I don’t know where I’ve got this, but we shouldn’t really educate [young people] about politics’ (Youth worker, commissioned open-access youth provision)</a:t>
            </a:r>
            <a:endParaRPr kumimoji="0" lang="en-GB" sz="2000" b="0" i="0" u="none" strike="noStrike" kern="100" cap="none" spc="0" normalizeH="0" baseline="0" noProof="0">
              <a:ln>
                <a:noFill/>
              </a:ln>
              <a:solidFill>
                <a:prstClr val="white"/>
              </a:solidFill>
              <a:effectLst/>
              <a:uLnTx/>
              <a:uFillTx/>
              <a:latin typeface="Aptos" panose="02110004020202020204"/>
              <a:ea typeface="Aptos" panose="02110004020202020204"/>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6F8C493-E698-4B0D-A767-A3D127208743}"/>
              </a:ext>
            </a:extLst>
          </p:cNvPr>
          <p:cNvSpPr/>
          <p:nvPr/>
        </p:nvSpPr>
        <p:spPr>
          <a:xfrm>
            <a:off x="1093300" y="2486858"/>
            <a:ext cx="8530224" cy="774861"/>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But I do definitely think there needs to be room to talk about party politics in its entirety. (Young person, regional youth voice network, June 2022)</a:t>
            </a:r>
            <a:endPar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0579E67-F41E-49F6-B1AC-381294C52F2B}"/>
              </a:ext>
            </a:extLst>
          </p:cNvPr>
          <p:cNvSpPr/>
          <p:nvPr/>
        </p:nvSpPr>
        <p:spPr>
          <a:xfrm>
            <a:off x="346355" y="3562191"/>
            <a:ext cx="9865459" cy="1447123"/>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1"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Maybe we should bring it up and be like if you could vote, who would you vote for? Actually start those conversations and start them thinking now before they get to voting, and they are like, ‘I wish I'd have learned this’. (Youth worker, open-access youth and community project, February 2020)</a:t>
            </a:r>
            <a:endPar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3">
            <a:extLst>
              <a:ext uri="{FF2B5EF4-FFF2-40B4-BE49-F238E27FC236}">
                <a16:creationId xmlns:a16="http://schemas.microsoft.com/office/drawing/2014/main" id="{E4E5E416-5508-4CAB-AEF5-FB7BB798C0FA}"/>
              </a:ext>
            </a:extLst>
          </p:cNvPr>
          <p:cNvSpPr txBox="1">
            <a:spLocks/>
          </p:cNvSpPr>
          <p:nvPr/>
        </p:nvSpPr>
        <p:spPr>
          <a:xfrm>
            <a:off x="499770" y="5401994"/>
            <a:ext cx="9032535" cy="774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461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C3A1-4B86-4369-C1A8-5915E6DC68F3}"/>
              </a:ext>
            </a:extLst>
          </p:cNvPr>
          <p:cNvSpPr>
            <a:spLocks noGrp="1"/>
          </p:cNvSpPr>
          <p:nvPr>
            <p:ph type="title"/>
          </p:nvPr>
        </p:nvSpPr>
        <p:spPr>
          <a:xfrm>
            <a:off x="294503" y="681037"/>
            <a:ext cx="10515600" cy="1325563"/>
          </a:xfrm>
        </p:spPr>
        <p:txBody>
          <a:bodyPr>
            <a:normAutofit/>
          </a:bodyPr>
          <a:lstStyle/>
          <a:p>
            <a:r>
              <a:rPr lang="en-US"/>
              <a:t>Findings:</a:t>
            </a:r>
          </a:p>
        </p:txBody>
      </p:sp>
      <p:sp>
        <p:nvSpPr>
          <p:cNvPr id="6" name="Rectangle 5">
            <a:extLst>
              <a:ext uri="{FF2B5EF4-FFF2-40B4-BE49-F238E27FC236}">
                <a16:creationId xmlns:a16="http://schemas.microsoft.com/office/drawing/2014/main" id="{63080581-B46D-4E97-B29F-D4DBEB4FDB8D}"/>
              </a:ext>
            </a:extLst>
          </p:cNvPr>
          <p:cNvSpPr/>
          <p:nvPr/>
        </p:nvSpPr>
        <p:spPr>
          <a:xfrm>
            <a:off x="294503" y="1780116"/>
            <a:ext cx="10057195" cy="3758042"/>
          </a:xfrm>
          <a:prstGeom prst="rect">
            <a:avLst/>
          </a:prstGeom>
          <a:noFill/>
          <a:ln w="412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0">
              <a:buNone/>
            </a:pPr>
            <a:r>
              <a:rPr lang="en-US" sz="2400" b="1">
                <a:solidFill>
                  <a:schemeClr val="accent6">
                    <a:lumMod val="50000"/>
                  </a:schemeClr>
                </a:solidFill>
              </a:rPr>
              <a:t>Youth work plays a vital role in supporting young people’s political citizenship. The effective implementation of Votes at 16 in the UK must </a:t>
            </a:r>
            <a:r>
              <a:rPr lang="en-GB" sz="2400" b="1">
                <a:solidFill>
                  <a:schemeClr val="accent6">
                    <a:lumMod val="50000"/>
                  </a:schemeClr>
                </a:solidFill>
              </a:rPr>
              <a:t>recognise</a:t>
            </a:r>
            <a:r>
              <a:rPr lang="en-US" sz="2400" b="1">
                <a:solidFill>
                  <a:schemeClr val="accent6">
                    <a:lumMod val="50000"/>
                  </a:schemeClr>
                </a:solidFill>
              </a:rPr>
              <a:t> youth work’s role in universal democratic education.</a:t>
            </a:r>
          </a:p>
          <a:p>
            <a:pPr marL="108000" indent="0">
              <a:buNone/>
            </a:pPr>
            <a:endParaRPr lang="en-US" sz="2400" b="1">
              <a:solidFill>
                <a:schemeClr val="accent6">
                  <a:lumMod val="50000"/>
                </a:schemeClr>
              </a:solidFill>
            </a:endParaRPr>
          </a:p>
          <a:p>
            <a:pPr marL="108000" indent="0">
              <a:buNone/>
            </a:pPr>
            <a:r>
              <a:rPr lang="en-US" sz="2400" b="1">
                <a:solidFill>
                  <a:schemeClr val="accent6">
                    <a:lumMod val="50000"/>
                  </a:schemeClr>
                </a:solidFill>
              </a:rPr>
              <a:t>Youth work could increase its capacity to support young people's political socialisation if some barriers were addressed.</a:t>
            </a:r>
          </a:p>
          <a:p>
            <a:pPr marL="108000" indent="0">
              <a:buNone/>
            </a:pPr>
            <a:endParaRPr lang="en-US" sz="2400" b="1">
              <a:solidFill>
                <a:schemeClr val="accent6">
                  <a:lumMod val="50000"/>
                </a:schemeClr>
              </a:solidFill>
            </a:endParaRPr>
          </a:p>
        </p:txBody>
      </p:sp>
    </p:spTree>
    <p:extLst>
      <p:ext uri="{BB962C8B-B14F-4D97-AF65-F5344CB8AC3E}">
        <p14:creationId xmlns:p14="http://schemas.microsoft.com/office/powerpoint/2010/main" val="3182266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C3A1-4B86-4369-C1A8-5915E6DC68F3}"/>
              </a:ext>
            </a:extLst>
          </p:cNvPr>
          <p:cNvSpPr>
            <a:spLocks noGrp="1"/>
          </p:cNvSpPr>
          <p:nvPr>
            <p:ph type="title"/>
          </p:nvPr>
        </p:nvSpPr>
        <p:spPr>
          <a:xfrm>
            <a:off x="294503" y="681037"/>
            <a:ext cx="10515600" cy="1325563"/>
          </a:xfrm>
        </p:spPr>
        <p:txBody>
          <a:bodyPr>
            <a:normAutofit/>
          </a:bodyPr>
          <a:lstStyle/>
          <a:p>
            <a:r>
              <a:rPr lang="en-US"/>
              <a:t>Recommendations:</a:t>
            </a:r>
          </a:p>
        </p:txBody>
      </p:sp>
      <p:sp>
        <p:nvSpPr>
          <p:cNvPr id="4" name="Rectangle 3">
            <a:extLst>
              <a:ext uri="{FF2B5EF4-FFF2-40B4-BE49-F238E27FC236}">
                <a16:creationId xmlns:a16="http://schemas.microsoft.com/office/drawing/2014/main" id="{0C1BC432-7967-4355-A110-A3243F3E4403}"/>
              </a:ext>
            </a:extLst>
          </p:cNvPr>
          <p:cNvSpPr/>
          <p:nvPr/>
        </p:nvSpPr>
        <p:spPr>
          <a:xfrm>
            <a:off x="410029" y="1587260"/>
            <a:ext cx="9697357" cy="4589703"/>
          </a:xfrm>
          <a:prstGeom prst="rect">
            <a:avLst/>
          </a:prstGeom>
          <a:noFill/>
          <a:ln w="412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5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rgbClr val="4EA72E">
                    <a:lumMod val="50000"/>
                  </a:srgbClr>
                </a:solidFill>
                <a:latin typeface="Aptos" panose="02110004020202020204"/>
              </a:rPr>
              <a:t>Policy that supports Votes at 16 needs to cross sectors and departments (Department of Culture Media and Sport/ Ministry for Housing Communities and Local Government/ Department for Education).</a:t>
            </a:r>
          </a:p>
          <a:p>
            <a:pPr marL="565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rgbClr val="4EA72E">
                    <a:lumMod val="50000"/>
                  </a:srgbClr>
                </a:solidFill>
                <a:latin typeface="Aptos" panose="02110004020202020204"/>
              </a:rPr>
              <a:t>Clearer policy for youth work about political education needs to be developed at national and </a:t>
            </a:r>
            <a:r>
              <a:rPr lang="en-GB" sz="2800" b="1" noProof="1">
                <a:solidFill>
                  <a:srgbClr val="4EA72E">
                    <a:lumMod val="50000"/>
                  </a:srgbClr>
                </a:solidFill>
                <a:latin typeface="Aptos" panose="02110004020202020204"/>
              </a:rPr>
              <a:t>organisational</a:t>
            </a:r>
            <a:r>
              <a:rPr lang="en-US" sz="2800" b="1" dirty="0">
                <a:solidFill>
                  <a:srgbClr val="4EA72E">
                    <a:lumMod val="50000"/>
                  </a:srgbClr>
                </a:solidFill>
                <a:latin typeface="Aptos" panose="02110004020202020204"/>
              </a:rPr>
              <a:t> levels.</a:t>
            </a:r>
          </a:p>
          <a:p>
            <a:pPr marL="565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rgbClr val="4EA72E">
                    <a:lumMod val="50000"/>
                  </a:srgbClr>
                </a:solidFill>
                <a:latin typeface="Aptos" panose="02110004020202020204"/>
              </a:rPr>
              <a:t>Politics and citizenship education, training and resources need to be developed for youth workers.</a:t>
            </a:r>
          </a:p>
          <a:p>
            <a:pPr marL="565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rgbClr val="4EA72E">
                    <a:lumMod val="50000"/>
                  </a:srgbClr>
                </a:solidFill>
                <a:latin typeface="Aptos" panose="02110004020202020204"/>
              </a:rPr>
              <a:t>The supply of civic and political goods to young people needs to be improved.</a:t>
            </a:r>
          </a:p>
        </p:txBody>
      </p:sp>
    </p:spTree>
    <p:extLst>
      <p:ext uri="{BB962C8B-B14F-4D97-AF65-F5344CB8AC3E}">
        <p14:creationId xmlns:p14="http://schemas.microsoft.com/office/powerpoint/2010/main" val="1875510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66D77-3164-234C-E61F-3E34019AC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E9BFD-A2C4-BFAD-9F2F-6F9559F8E91C}"/>
              </a:ext>
            </a:extLst>
          </p:cNvPr>
          <p:cNvSpPr>
            <a:spLocks noGrp="1"/>
          </p:cNvSpPr>
          <p:nvPr>
            <p:ph type="title"/>
          </p:nvPr>
        </p:nvSpPr>
        <p:spPr/>
        <p:txBody>
          <a:bodyPr/>
          <a:lstStyle/>
          <a:p>
            <a:r>
              <a:rPr lang="en-GB"/>
              <a:t>Further information about the research:</a:t>
            </a:r>
          </a:p>
        </p:txBody>
      </p:sp>
      <p:sp>
        <p:nvSpPr>
          <p:cNvPr id="3" name="Content Placeholder 2">
            <a:extLst>
              <a:ext uri="{FF2B5EF4-FFF2-40B4-BE49-F238E27FC236}">
                <a16:creationId xmlns:a16="http://schemas.microsoft.com/office/drawing/2014/main" id="{F795F39F-63F8-DD49-E930-B99B32936889}"/>
              </a:ext>
            </a:extLst>
          </p:cNvPr>
          <p:cNvSpPr>
            <a:spLocks noGrp="1"/>
          </p:cNvSpPr>
          <p:nvPr>
            <p:ph idx="1"/>
          </p:nvPr>
        </p:nvSpPr>
        <p:spPr/>
        <p:txBody>
          <a:bodyPr>
            <a:normAutofit lnSpcReduction="10000"/>
          </a:bodyPr>
          <a:lstStyle/>
          <a:p>
            <a:pPr marL="0" indent="0">
              <a:buNone/>
            </a:pPr>
            <a:r>
              <a:rPr lang="en-GB" b="0" i="0">
                <a:solidFill>
                  <a:srgbClr val="000000"/>
                </a:solidFill>
                <a:effectLst/>
                <a:latin typeface="theinhardt-medium"/>
              </a:rPr>
              <a:t>Pugh, C. (2025) Reconsidering the approach to political citizenship in youth work in England, </a:t>
            </a:r>
            <a:r>
              <a:rPr lang="en-GB" b="0" i="1">
                <a:solidFill>
                  <a:srgbClr val="000000"/>
                </a:solidFill>
                <a:effectLst/>
                <a:latin typeface="theinhardt-medium"/>
              </a:rPr>
              <a:t>Youth and Policy</a:t>
            </a:r>
            <a:r>
              <a:rPr lang="en-GB" b="0" i="0">
                <a:solidFill>
                  <a:srgbClr val="000000"/>
                </a:solidFill>
                <a:effectLst/>
                <a:latin typeface="theinhardt-medium"/>
              </a:rPr>
              <a:t> Available at </a:t>
            </a:r>
            <a:r>
              <a:rPr lang="en-GB" b="0" i="0">
                <a:effectLst/>
                <a:latin typeface="theinhardt-medium"/>
                <a:hlinkClick r:id="rId3"/>
              </a:rPr>
              <a:t>https://www.youthandpolicy.org/articles/political-citizenship-in-youth-work/</a:t>
            </a:r>
            <a:r>
              <a:rPr lang="en-GB" b="0" i="0">
                <a:effectLst/>
                <a:latin typeface="theinhardt-medium"/>
              </a:rPr>
              <a:t> </a:t>
            </a:r>
          </a:p>
          <a:p>
            <a:pPr marL="0" indent="0">
              <a:buNone/>
            </a:pPr>
            <a:r>
              <a:rPr lang="en-GB">
                <a:latin typeface="theinhardt-medium"/>
              </a:rPr>
              <a:t>Pugh, C. (2025) Youth work and political education: Maximising opportunities to support young people’s political socialisation, York St John University; </a:t>
            </a:r>
            <a:r>
              <a:rPr lang="en-GB">
                <a:hlinkClick r:id="rId4"/>
              </a:rPr>
              <a:t>https://doi.org/10.25421/yorksj.29617010.v1</a:t>
            </a:r>
            <a:endParaRPr lang="en-GB"/>
          </a:p>
          <a:p>
            <a:pPr marL="0" indent="0">
              <a:buNone/>
            </a:pPr>
            <a:endParaRPr lang="en-GB"/>
          </a:p>
          <a:p>
            <a:pPr marL="0" indent="0">
              <a:buNone/>
            </a:pPr>
            <a:r>
              <a:rPr lang="en-GB"/>
              <a:t>If you are interested in finding out more, please get in touch!</a:t>
            </a:r>
          </a:p>
          <a:p>
            <a:pPr marL="0" indent="0">
              <a:buNone/>
            </a:pPr>
            <a:r>
              <a:rPr lang="en-GB"/>
              <a:t>Email: </a:t>
            </a:r>
            <a:r>
              <a:rPr lang="en-GB">
                <a:hlinkClick r:id="rId5"/>
              </a:rPr>
              <a:t>C.Pugh@yorksj.ac.uk</a:t>
            </a:r>
            <a:r>
              <a:rPr lang="en-GB"/>
              <a:t> </a:t>
            </a:r>
          </a:p>
        </p:txBody>
      </p:sp>
    </p:spTree>
    <p:extLst>
      <p:ext uri="{BB962C8B-B14F-4D97-AF65-F5344CB8AC3E}">
        <p14:creationId xmlns:p14="http://schemas.microsoft.com/office/powerpoint/2010/main" val="2335797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2216F-0105-09CB-4519-D0DDF5451F70}"/>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C0C78C58-E167-4939-144F-3F90100A8FE5}"/>
              </a:ext>
            </a:extLst>
          </p:cNvPr>
          <p:cNvSpPr>
            <a:spLocks noGrp="1"/>
          </p:cNvSpPr>
          <p:nvPr>
            <p:ph idx="1"/>
          </p:nvPr>
        </p:nvSpPr>
        <p:spPr>
          <a:xfrm>
            <a:off x="838200" y="1276709"/>
            <a:ext cx="10515600" cy="4900254"/>
          </a:xfrm>
        </p:spPr>
        <p:txBody>
          <a:bodyPr>
            <a:normAutofit fontScale="47500" lnSpcReduction="20000"/>
          </a:bodyPr>
          <a:lstStyle/>
          <a:p>
            <a:r>
              <a:rPr lang="en-GB"/>
              <a:t>Conge, P. (1988). The concept of political participation: Toward a definition. </a:t>
            </a:r>
            <a:r>
              <a:rPr lang="en-GB" i="1"/>
              <a:t>Comparative Politics</a:t>
            </a:r>
            <a:r>
              <a:rPr lang="en-GB"/>
              <a:t>, </a:t>
            </a:r>
            <a:r>
              <a:rPr lang="en-GB" i="1"/>
              <a:t>20</a:t>
            </a:r>
            <a:r>
              <a:rPr lang="en-GB"/>
              <a:t>(2), 241–249. </a:t>
            </a:r>
            <a:r>
              <a:rPr lang="en-GB" u="sng">
                <a:hlinkClick r:id="rId3"/>
              </a:rPr>
              <a:t>https://doi.org/10.2307/421669</a:t>
            </a:r>
            <a:r>
              <a:rPr lang="en-GB"/>
              <a:t> </a:t>
            </a:r>
          </a:p>
          <a:p>
            <a:r>
              <a:rPr lang="en-GB"/>
              <a:t>Department for Education. (2022, February 17). </a:t>
            </a:r>
            <a:r>
              <a:rPr lang="en-GB" i="1"/>
              <a:t>Political impartiality in schools</a:t>
            </a:r>
            <a:r>
              <a:rPr lang="en-GB"/>
              <a:t>. GOV.UK. </a:t>
            </a:r>
            <a:r>
              <a:rPr lang="en-GB" u="sng">
                <a:hlinkClick r:id="rId4"/>
              </a:rPr>
              <a:t>https://www.gov.uk/government/publications/political-impartiality-in-schools/political-impartiality-in-schools</a:t>
            </a:r>
            <a:r>
              <a:rPr lang="en-GB"/>
              <a:t> Gal &amp; Weiss-Gal (2015)</a:t>
            </a:r>
            <a:endParaRPr lang="en-GB">
              <a:ea typeface="DengXian" panose="02010600030101010101" pitchFamily="2" charset="-122"/>
              <a:cs typeface="Avenir Black"/>
            </a:endParaRPr>
          </a:p>
          <a:p>
            <a:r>
              <a:rPr lang="en-GB" err="1"/>
              <a:t>Haegel</a:t>
            </a:r>
            <a:r>
              <a:rPr lang="en-GB"/>
              <a:t>, F. (2021). Political socialisation: Out of purgatory? </a:t>
            </a:r>
            <a:r>
              <a:rPr lang="en-GB" i="1"/>
              <a:t>European Journal of Sociology</a:t>
            </a:r>
            <a:r>
              <a:rPr lang="en-GB"/>
              <a:t>, </a:t>
            </a:r>
            <a:r>
              <a:rPr lang="en-GB" i="1"/>
              <a:t>61</a:t>
            </a:r>
            <a:r>
              <a:rPr lang="en-GB"/>
              <a:t>(3), 333–364. </a:t>
            </a:r>
            <a:r>
              <a:rPr lang="en-GB" u="sng">
                <a:hlinkClick r:id="rId5"/>
              </a:rPr>
              <a:t>https://doi.org/10.1017/S000397562000017X</a:t>
            </a:r>
            <a:r>
              <a:rPr lang="en-GB"/>
              <a:t> </a:t>
            </a:r>
          </a:p>
          <a:p>
            <a:r>
              <a:rPr lang="en-GB"/>
              <a:t>Kallio, K. P., Wood, B. E., &amp; </a:t>
            </a:r>
            <a:r>
              <a:rPr lang="en-GB" err="1"/>
              <a:t>Häkli</a:t>
            </a:r>
            <a:r>
              <a:rPr lang="en-GB"/>
              <a:t>, J. (2020). Lived citizenship: Conceptualising an emerging field. </a:t>
            </a:r>
            <a:r>
              <a:rPr lang="en-GB" i="1"/>
              <a:t>Citizenship Studies</a:t>
            </a:r>
            <a:r>
              <a:rPr lang="en-GB"/>
              <a:t>, </a:t>
            </a:r>
            <a:r>
              <a:rPr lang="en-GB" i="1"/>
              <a:t>24</a:t>
            </a:r>
            <a:r>
              <a:rPr lang="en-GB"/>
              <a:t>(6), 713–729. </a:t>
            </a:r>
            <a:r>
              <a:rPr lang="en-GB" u="sng">
                <a:hlinkClick r:id="rId6"/>
              </a:rPr>
              <a:t>https://doi.org/10.1080/13621025.2020.1739227</a:t>
            </a:r>
            <a:r>
              <a:rPr lang="en-GB"/>
              <a:t> </a:t>
            </a:r>
          </a:p>
          <a:p>
            <a:r>
              <a:rPr lang="en-GB">
                <a:solidFill>
                  <a:schemeClr val="accent6">
                    <a:lumMod val="50000"/>
                  </a:schemeClr>
                </a:solidFill>
              </a:rPr>
              <a:t>Mycock, A. (2026), </a:t>
            </a:r>
            <a:r>
              <a:rPr lang="en-GB" i="1"/>
              <a:t>February 23</a:t>
            </a:r>
            <a:r>
              <a:rPr lang="en-GB" i="1" baseline="30000"/>
              <a:t>rd</a:t>
            </a:r>
            <a:r>
              <a:rPr lang="en-GB" b="1">
                <a:solidFill>
                  <a:schemeClr val="accent6">
                    <a:lumMod val="50000"/>
                  </a:schemeClr>
                </a:solidFill>
              </a:rPr>
              <a:t>) </a:t>
            </a:r>
            <a:r>
              <a:rPr lang="en-GB"/>
              <a:t>Votes at 16: the UK government has a fight on its hands – but are politicians all missing the point? </a:t>
            </a:r>
            <a:r>
              <a:rPr lang="en-GB" i="1"/>
              <a:t>The Conversation, </a:t>
            </a:r>
            <a:r>
              <a:rPr lang="en-GB" i="1">
                <a:hlinkClick r:id="rId7"/>
              </a:rPr>
              <a:t>https://theconversation.com/votes-at-16-the-uk-government-has-a-fight-on-its-hands-but-are-politicians-all-missing-the-point-275476</a:t>
            </a:r>
            <a:endParaRPr lang="en-GB">
              <a:ea typeface="DengXian" panose="02010600030101010101" pitchFamily="2" charset="-122"/>
              <a:cs typeface="Avenir Black"/>
            </a:endParaRPr>
          </a:p>
          <a:p>
            <a:r>
              <a:rPr lang="en-GB"/>
              <a:t>National Occupational Standards. (2020). </a:t>
            </a:r>
            <a:r>
              <a:rPr lang="en-GB" i="1"/>
              <a:t>National Occupational Standards for youth work</a:t>
            </a:r>
            <a:r>
              <a:rPr lang="en-GB"/>
              <a:t>. Lifelong Learning UK. </a:t>
            </a:r>
            <a:r>
              <a:rPr lang="en-GB" u="sng">
                <a:hlinkClick r:id="rId8"/>
              </a:rPr>
              <a:t>http://www.youthworkessentials.org/media/2859/national_occupational_standards_for_youth_work.pdf</a:t>
            </a:r>
            <a:r>
              <a:rPr lang="en-GB"/>
              <a:t> </a:t>
            </a:r>
          </a:p>
          <a:p>
            <a:r>
              <a:rPr lang="en-GB"/>
              <a:t>National Youth Agency. (2025) UK Youth Parliament. </a:t>
            </a:r>
            <a:r>
              <a:rPr lang="en-GB">
                <a:hlinkClick r:id="rId9"/>
              </a:rPr>
              <a:t>https://nya.org.uk/ukyp/</a:t>
            </a:r>
            <a:endParaRPr lang="en-GB"/>
          </a:p>
          <a:p>
            <a:r>
              <a:rPr lang="en-GB"/>
              <a:t>Pickard, S. (2019). </a:t>
            </a:r>
            <a:r>
              <a:rPr lang="en-GB" i="1"/>
              <a:t>Politics, protest and young people: Political participation and dissent in 21st century Britain</a:t>
            </a:r>
            <a:r>
              <a:rPr lang="en-GB"/>
              <a:t>. Palgrave Macmillan UK.</a:t>
            </a:r>
          </a:p>
          <a:p>
            <a:r>
              <a:rPr lang="en-GB"/>
              <a:t>Roholt, R. V., Hildreth, R. W., &amp; </a:t>
            </a:r>
            <a:r>
              <a:rPr lang="en-GB" err="1"/>
              <a:t>Baizerman</a:t>
            </a:r>
            <a:r>
              <a:rPr lang="en-GB"/>
              <a:t>, M. (2007). </a:t>
            </a:r>
            <a:r>
              <a:rPr lang="en-GB" i="1"/>
              <a:t>Becoming citizens: Deepening the craft of youth civic engagement</a:t>
            </a:r>
            <a:r>
              <a:rPr lang="en-GB"/>
              <a:t>. Routledge.</a:t>
            </a:r>
          </a:p>
          <a:p>
            <a:r>
              <a:rPr lang="en-GB"/>
              <a:t>Spence, J. (2010). Collecting women’s lives: The challenge of feminism in UK youth work in the 1970s and 80s. </a:t>
            </a:r>
            <a:r>
              <a:rPr lang="en-GB" i="1"/>
              <a:t>Women’s History Review</a:t>
            </a:r>
            <a:r>
              <a:rPr lang="en-GB"/>
              <a:t>, </a:t>
            </a:r>
            <a:r>
              <a:rPr lang="en-GB" i="1"/>
              <a:t>19</a:t>
            </a:r>
            <a:r>
              <a:rPr lang="en-GB"/>
              <a:t>(1), 159–176. </a:t>
            </a:r>
            <a:r>
              <a:rPr lang="en-GB" u="sng">
                <a:hlinkClick r:id="rId10"/>
              </a:rPr>
              <a:t>https://doi.org/10.1080/09612020903444734</a:t>
            </a:r>
            <a:r>
              <a:rPr lang="en-GB"/>
              <a:t> </a:t>
            </a:r>
          </a:p>
          <a:p>
            <a:r>
              <a:rPr lang="en-GB"/>
              <a:t>Tonge, J., Mycock, A., &amp; Jeffery, B. (2012). Does citizenship education make young people better-engaged citizens? </a:t>
            </a:r>
            <a:r>
              <a:rPr lang="en-GB" i="1"/>
              <a:t>Political Studies</a:t>
            </a:r>
            <a:r>
              <a:rPr lang="en-GB"/>
              <a:t>, </a:t>
            </a:r>
            <a:r>
              <a:rPr lang="en-GB" i="1"/>
              <a:t>60</a:t>
            </a:r>
            <a:r>
              <a:rPr lang="en-GB"/>
              <a:t>(3), 578–602. </a:t>
            </a:r>
            <a:r>
              <a:rPr lang="en-GB" u="sng">
                <a:hlinkClick r:id="rId11"/>
              </a:rPr>
              <a:t>https://doi.org/10.1111/j.1467-9248.2011.00931.x</a:t>
            </a:r>
            <a:r>
              <a:rPr lang="en-GB"/>
              <a:t> </a:t>
            </a:r>
          </a:p>
          <a:p>
            <a:r>
              <a:rPr lang="en-GB"/>
              <a:t>UK Youth, &amp; Frontier Economics. (2022). </a:t>
            </a:r>
            <a:r>
              <a:rPr lang="en-GB" i="1"/>
              <a:t>The economic value of youth work: A report for UK Youth</a:t>
            </a:r>
            <a:r>
              <a:rPr lang="en-GB"/>
              <a:t>. </a:t>
            </a:r>
            <a:r>
              <a:rPr lang="en-GB" u="sng">
                <a:hlinkClick r:id="rId12"/>
              </a:rPr>
              <a:t>https://www.ukyouth.org/wp-content/uploads/2022/11/Economic-Value-of-Youth-Work-Full-Report.pdf</a:t>
            </a:r>
            <a:r>
              <a:rPr lang="en-GB"/>
              <a:t> </a:t>
            </a:r>
          </a:p>
          <a:p>
            <a:r>
              <a:rPr lang="en-GB"/>
              <a:t>Wiley, J. (2016). </a:t>
            </a:r>
            <a:r>
              <a:rPr lang="en-GB" i="1"/>
              <a:t>Politics and the concept of the political: The political imagination</a:t>
            </a:r>
            <a:r>
              <a:rPr lang="en-GB"/>
              <a:t>. Routledge.</a:t>
            </a:r>
          </a:p>
        </p:txBody>
      </p:sp>
    </p:spTree>
    <p:extLst>
      <p:ext uri="{BB962C8B-B14F-4D97-AF65-F5344CB8AC3E}">
        <p14:creationId xmlns:p14="http://schemas.microsoft.com/office/powerpoint/2010/main" val="1816893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F9E3E4-2913-48A8-4A76-DC27FC013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D0BA0-5A04-5070-6BCA-290CA4F07EF1}"/>
              </a:ext>
            </a:extLst>
          </p:cNvPr>
          <p:cNvSpPr>
            <a:spLocks noGrp="1"/>
          </p:cNvSpPr>
          <p:nvPr>
            <p:ph type="title"/>
          </p:nvPr>
        </p:nvSpPr>
        <p:spPr/>
        <p:txBody>
          <a:bodyPr/>
          <a:lstStyle/>
          <a:p>
            <a:r>
              <a:rPr lang="en-US" dirty="0"/>
              <a:t>Framing the research theoretically</a:t>
            </a:r>
          </a:p>
        </p:txBody>
      </p:sp>
      <p:graphicFrame>
        <p:nvGraphicFramePr>
          <p:cNvPr id="5" name="Table 5">
            <a:extLst>
              <a:ext uri="{FF2B5EF4-FFF2-40B4-BE49-F238E27FC236}">
                <a16:creationId xmlns:a16="http://schemas.microsoft.com/office/drawing/2014/main" id="{FE24E240-3828-4710-A2BA-4DA529AAA4DF}"/>
              </a:ext>
            </a:extLst>
          </p:cNvPr>
          <p:cNvGraphicFramePr>
            <a:graphicFrameLocks noGrp="1"/>
          </p:cNvGraphicFramePr>
          <p:nvPr>
            <p:extLst>
              <p:ext uri="{D42A27DB-BD31-4B8C-83A1-F6EECF244321}">
                <p14:modId xmlns:p14="http://schemas.microsoft.com/office/powerpoint/2010/main" val="1445276000"/>
              </p:ext>
            </p:extLst>
          </p:nvPr>
        </p:nvGraphicFramePr>
        <p:xfrm>
          <a:off x="838200" y="1446212"/>
          <a:ext cx="10877550" cy="4717452"/>
        </p:xfrm>
        <a:graphic>
          <a:graphicData uri="http://schemas.openxmlformats.org/drawingml/2006/table">
            <a:tbl>
              <a:tblPr bandRow="1">
                <a:tableStyleId>{306799F8-075E-4A3A-A7F6-7FBC6576F1A4}</a:tableStyleId>
              </a:tblPr>
              <a:tblGrid>
                <a:gridCol w="2667000">
                  <a:extLst>
                    <a:ext uri="{9D8B030D-6E8A-4147-A177-3AD203B41FA5}">
                      <a16:colId xmlns:a16="http://schemas.microsoft.com/office/drawing/2014/main" val="2303783461"/>
                    </a:ext>
                  </a:extLst>
                </a:gridCol>
                <a:gridCol w="8210550">
                  <a:extLst>
                    <a:ext uri="{9D8B030D-6E8A-4147-A177-3AD203B41FA5}">
                      <a16:colId xmlns:a16="http://schemas.microsoft.com/office/drawing/2014/main" val="3913472897"/>
                    </a:ext>
                  </a:extLst>
                </a:gridCol>
              </a:tblGrid>
              <a:tr h="9628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Youth work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ea typeface="DengXian" panose="02010600030101010101" pitchFamily="2" charset="-122"/>
                          <a:cs typeface="Avenir Black"/>
                        </a:rPr>
                        <a:t>A holistic approach to working with young people (10-24) which seeks to facilitate their personal, social and educational development to enable them to develop and participate fully in society (National Occupational Standards, 2020).</a:t>
                      </a:r>
                    </a:p>
                  </a:txBody>
                  <a:tcPr/>
                </a:tc>
                <a:extLst>
                  <a:ext uri="{0D108BD9-81ED-4DB2-BD59-A6C34878D82A}">
                    <a16:rowId xmlns:a16="http://schemas.microsoft.com/office/drawing/2014/main" val="919869537"/>
                  </a:ext>
                </a:extLst>
              </a:tr>
              <a:tr h="417250">
                <a:tc>
                  <a:txBody>
                    <a:bodyPr/>
                    <a:lstStyle/>
                    <a:p>
                      <a:r>
                        <a:rPr lang="en-US" sz="2000" b="1" dirty="0">
                          <a:solidFill>
                            <a:schemeClr val="bg1"/>
                          </a:solidFill>
                        </a:rPr>
                        <a:t>Politics</a:t>
                      </a:r>
                      <a:endParaRPr lang="en-GB" sz="2000" b="1" dirty="0">
                        <a:solidFill>
                          <a:schemeClr val="bg1"/>
                        </a:solidFill>
                      </a:endParaRPr>
                    </a:p>
                  </a:txBody>
                  <a:tcPr/>
                </a:tc>
                <a:tc>
                  <a:txBody>
                    <a:bodyPr/>
                    <a:lstStyle/>
                    <a:p>
                      <a:r>
                        <a:rPr lang="en-GB" sz="1800" dirty="0">
                          <a:solidFill>
                            <a:schemeClr val="bg1"/>
                          </a:solidFill>
                          <a:effectLst/>
                          <a:ea typeface="DengXian" panose="02010600030101010101" pitchFamily="2" charset="-122"/>
                          <a:cs typeface="Avenir Black"/>
                        </a:rPr>
                        <a:t>Access to and use of power to advance collective interests across all aspects of society (Wiley, 2016)</a:t>
                      </a:r>
                      <a:endParaRPr lang="en-GB" dirty="0">
                        <a:solidFill>
                          <a:schemeClr val="bg1"/>
                        </a:solidFill>
                      </a:endParaRPr>
                    </a:p>
                  </a:txBody>
                  <a:tcPr/>
                </a:tc>
                <a:extLst>
                  <a:ext uri="{0D108BD9-81ED-4DB2-BD59-A6C34878D82A}">
                    <a16:rowId xmlns:a16="http://schemas.microsoft.com/office/drawing/2014/main" val="288650465"/>
                  </a:ext>
                </a:extLst>
              </a:tr>
              <a:tr h="962884">
                <a:tc>
                  <a:txBody>
                    <a:bodyPr/>
                    <a:lstStyle/>
                    <a:p>
                      <a:r>
                        <a:rPr lang="en-GB" sz="2000" b="1" dirty="0">
                          <a:solidFill>
                            <a:schemeClr val="bg1"/>
                          </a:solidFill>
                          <a:effectLst/>
                          <a:ea typeface="DengXian" panose="02010600030101010101" pitchFamily="2" charset="-122"/>
                          <a:cs typeface="Avenir Black"/>
                        </a:rPr>
                        <a:t>Political participation</a:t>
                      </a:r>
                      <a:endParaRPr lang="en-GB" sz="2000" b="1"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ea typeface="DengXian" panose="02010600030101010101" pitchFamily="2" charset="-122"/>
                          <a:cs typeface="Avenir Black"/>
                        </a:rPr>
                        <a:t>Participation in any action drawn from a wide range of formal and informal activities in public or private spheres that seek to advance the interests of individuals or groups in society (Pickard, 2019).</a:t>
                      </a:r>
                      <a:endParaRPr lang="en-US" dirty="0">
                        <a:solidFill>
                          <a:schemeClr val="bg1"/>
                        </a:solidFill>
                      </a:endParaRPr>
                    </a:p>
                  </a:txBody>
                  <a:tcPr/>
                </a:tc>
                <a:extLst>
                  <a:ext uri="{0D108BD9-81ED-4DB2-BD59-A6C34878D82A}">
                    <a16:rowId xmlns:a16="http://schemas.microsoft.com/office/drawing/2014/main" val="3360895368"/>
                  </a:ext>
                </a:extLst>
              </a:tr>
              <a:tr h="962884">
                <a:tc>
                  <a:txBody>
                    <a:bodyPr/>
                    <a:lstStyle/>
                    <a:p>
                      <a:r>
                        <a:rPr lang="en-US" sz="2000" b="1" dirty="0">
                          <a:solidFill>
                            <a:schemeClr val="bg1"/>
                          </a:solidFill>
                        </a:rPr>
                        <a:t>Citizenship</a:t>
                      </a:r>
                      <a:endParaRPr lang="en-GB" sz="2000" b="1"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ea typeface="DengXian" panose="02010600030101010101" pitchFamily="2" charset="-122"/>
                          <a:cs typeface="Avenir Black"/>
                        </a:rPr>
                        <a:t>Encompasses a range of different dimensions including membership of a state, engagement with rights and responsibilities, normative behaviours that determine competent membership of a society and intersubjective and affective dimensions (Kallio et al., 2020) </a:t>
                      </a:r>
                      <a:endParaRPr lang="en-US" dirty="0">
                        <a:solidFill>
                          <a:schemeClr val="bg1"/>
                        </a:solidFill>
                      </a:endParaRPr>
                    </a:p>
                  </a:txBody>
                  <a:tcPr/>
                </a:tc>
                <a:extLst>
                  <a:ext uri="{0D108BD9-81ED-4DB2-BD59-A6C34878D82A}">
                    <a16:rowId xmlns:a16="http://schemas.microsoft.com/office/drawing/2014/main" val="3513000963"/>
                  </a:ext>
                </a:extLst>
              </a:tr>
              <a:tr h="962884">
                <a:tc>
                  <a:txBody>
                    <a:bodyPr/>
                    <a:lstStyle/>
                    <a:p>
                      <a:r>
                        <a:rPr lang="en-US" sz="2000" b="1" dirty="0">
                          <a:solidFill>
                            <a:schemeClr val="bg1"/>
                          </a:solidFill>
                        </a:rPr>
                        <a:t>Political </a:t>
                      </a:r>
                      <a:r>
                        <a:rPr lang="en-GB" sz="2000" b="1" dirty="0">
                          <a:solidFill>
                            <a:schemeClr val="bg1"/>
                          </a:solidFill>
                        </a:rPr>
                        <a:t>socialisation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ea typeface="DengXian" panose="02010600030101010101" pitchFamily="2" charset="-122"/>
                          <a:cs typeface="Avenir Black"/>
                        </a:rPr>
                        <a:t>The interaction between exposure to a range of ideas and experiences and the exertion of individual agency which enables individuals to develop political values and make decisions about participating in political activity (</a:t>
                      </a:r>
                      <a:r>
                        <a:rPr lang="en-GB" sz="1800" dirty="0" err="1">
                          <a:solidFill>
                            <a:schemeClr val="bg1"/>
                          </a:solidFill>
                          <a:effectLst/>
                          <a:ea typeface="DengXian" panose="02010600030101010101" pitchFamily="2" charset="-122"/>
                          <a:cs typeface="Avenir Black"/>
                        </a:rPr>
                        <a:t>Haegel</a:t>
                      </a:r>
                      <a:r>
                        <a:rPr lang="en-GB" sz="1800">
                          <a:solidFill>
                            <a:schemeClr val="bg1"/>
                          </a:solidFill>
                          <a:effectLst/>
                          <a:ea typeface="DengXian" panose="02010600030101010101" pitchFamily="2" charset="-122"/>
                          <a:cs typeface="Avenir Black"/>
                        </a:rPr>
                        <a:t>, 2021).</a:t>
                      </a:r>
                      <a:endParaRPr lang="en-GB">
                        <a:solidFill>
                          <a:schemeClr val="bg1"/>
                        </a:solidFill>
                      </a:endParaRPr>
                    </a:p>
                  </a:txBody>
                  <a:tcPr/>
                </a:tc>
                <a:extLst>
                  <a:ext uri="{0D108BD9-81ED-4DB2-BD59-A6C34878D82A}">
                    <a16:rowId xmlns:a16="http://schemas.microsoft.com/office/drawing/2014/main" val="2871631561"/>
                  </a:ext>
                </a:extLst>
              </a:tr>
            </a:tbl>
          </a:graphicData>
        </a:graphic>
      </p:graphicFrame>
    </p:spTree>
    <p:extLst>
      <p:ext uri="{BB962C8B-B14F-4D97-AF65-F5344CB8AC3E}">
        <p14:creationId xmlns:p14="http://schemas.microsoft.com/office/powerpoint/2010/main" val="1390608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C3A1-4B86-4369-C1A8-5915E6DC68F3}"/>
              </a:ext>
            </a:extLst>
          </p:cNvPr>
          <p:cNvSpPr>
            <a:spLocks noGrp="1"/>
          </p:cNvSpPr>
          <p:nvPr>
            <p:ph type="title"/>
          </p:nvPr>
        </p:nvSpPr>
        <p:spPr>
          <a:xfrm>
            <a:off x="294503" y="681037"/>
            <a:ext cx="10515600" cy="1325563"/>
          </a:xfrm>
        </p:spPr>
        <p:txBody>
          <a:bodyPr/>
          <a:lstStyle/>
          <a:p>
            <a:r>
              <a:rPr lang="en-US"/>
              <a:t>About the research</a:t>
            </a:r>
          </a:p>
        </p:txBody>
      </p:sp>
      <p:sp>
        <p:nvSpPr>
          <p:cNvPr id="3" name="Content Placeholder 2">
            <a:extLst>
              <a:ext uri="{FF2B5EF4-FFF2-40B4-BE49-F238E27FC236}">
                <a16:creationId xmlns:a16="http://schemas.microsoft.com/office/drawing/2014/main" id="{EB2736C1-C41F-FE9D-A33F-1724FBE09D83}"/>
              </a:ext>
            </a:extLst>
          </p:cNvPr>
          <p:cNvSpPr>
            <a:spLocks noGrp="1"/>
          </p:cNvSpPr>
          <p:nvPr>
            <p:ph idx="1"/>
          </p:nvPr>
        </p:nvSpPr>
        <p:spPr>
          <a:xfrm>
            <a:off x="294504" y="1861457"/>
            <a:ext cx="10515600" cy="4315505"/>
          </a:xfrm>
        </p:spPr>
        <p:txBody>
          <a:bodyPr/>
          <a:lstStyle/>
          <a:p>
            <a:pPr marL="0" indent="0">
              <a:buNone/>
            </a:pPr>
            <a:r>
              <a:rPr lang="en-US"/>
              <a:t>Addresses a gap in knowledge about the role of youth work in supporting political socialisation in England.</a:t>
            </a:r>
          </a:p>
          <a:p>
            <a:r>
              <a:rPr lang="en-US"/>
              <a:t>Focus groups with 89 young people (aged 11-22) and 21 youth workers</a:t>
            </a:r>
          </a:p>
          <a:p>
            <a:r>
              <a:rPr lang="en-US"/>
              <a:t>Participant observation of 56 youth work sessions at 4 youth projects in a northern city (Jan-March 2020/ April 2021 – Dec 2022)</a:t>
            </a:r>
          </a:p>
          <a:p>
            <a:r>
              <a:rPr lang="en-US"/>
              <a:t>Projects included:</a:t>
            </a:r>
          </a:p>
          <a:p>
            <a:pPr lvl="1"/>
            <a:r>
              <a:rPr lang="en-US"/>
              <a:t>voluntary sector, commissioned and local authority provision</a:t>
            </a:r>
          </a:p>
          <a:p>
            <a:pPr lvl="1"/>
            <a:r>
              <a:rPr lang="en-US"/>
              <a:t>open access projects and targeted youth voice projects</a:t>
            </a:r>
          </a:p>
        </p:txBody>
      </p:sp>
    </p:spTree>
    <p:extLst>
      <p:ext uri="{BB962C8B-B14F-4D97-AF65-F5344CB8AC3E}">
        <p14:creationId xmlns:p14="http://schemas.microsoft.com/office/powerpoint/2010/main" val="1216419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1EC6A82-A735-C52D-BDDA-6EBB15DA7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4A15C-6756-05B7-56F9-1547797EA125}"/>
              </a:ext>
            </a:extLst>
          </p:cNvPr>
          <p:cNvSpPr>
            <a:spLocks noGrp="1"/>
          </p:cNvSpPr>
          <p:nvPr>
            <p:ph type="title"/>
          </p:nvPr>
        </p:nvSpPr>
        <p:spPr>
          <a:xfrm>
            <a:off x="294503" y="681037"/>
            <a:ext cx="10515600" cy="1325563"/>
          </a:xfrm>
        </p:spPr>
        <p:txBody>
          <a:bodyPr/>
          <a:lstStyle/>
          <a:p>
            <a:r>
              <a:rPr lang="en-US">
                <a:solidFill>
                  <a:schemeClr val="bg1"/>
                </a:solidFill>
              </a:rPr>
              <a:t>Young people’s understandings of political citizenship</a:t>
            </a:r>
          </a:p>
        </p:txBody>
      </p:sp>
      <p:sp>
        <p:nvSpPr>
          <p:cNvPr id="3" name="Content Placeholder 2">
            <a:extLst>
              <a:ext uri="{FF2B5EF4-FFF2-40B4-BE49-F238E27FC236}">
                <a16:creationId xmlns:a16="http://schemas.microsoft.com/office/drawing/2014/main" id="{6C89D4A9-D9DD-93B6-F5B5-65AE81192CED}"/>
              </a:ext>
            </a:extLst>
          </p:cNvPr>
          <p:cNvSpPr>
            <a:spLocks noGrp="1"/>
          </p:cNvSpPr>
          <p:nvPr>
            <p:ph idx="1"/>
          </p:nvPr>
        </p:nvSpPr>
        <p:spPr>
          <a:xfrm>
            <a:off x="294503" y="2187145"/>
            <a:ext cx="11241967" cy="3989817"/>
          </a:xfrm>
        </p:spPr>
        <p:txBody>
          <a:bodyPr>
            <a:normAutofit/>
          </a:bodyPr>
          <a:lstStyle/>
          <a:p>
            <a:r>
              <a:rPr lang="en-US">
                <a:solidFill>
                  <a:schemeClr val="bg1"/>
                </a:solidFill>
              </a:rPr>
              <a:t>Formal politics</a:t>
            </a:r>
          </a:p>
          <a:p>
            <a:r>
              <a:rPr lang="en-US">
                <a:solidFill>
                  <a:schemeClr val="bg1"/>
                </a:solidFill>
              </a:rPr>
              <a:t>Getting involved</a:t>
            </a:r>
          </a:p>
          <a:p>
            <a:r>
              <a:rPr lang="en-US">
                <a:solidFill>
                  <a:schemeClr val="bg1"/>
                </a:solidFill>
              </a:rPr>
              <a:t>Issues</a:t>
            </a:r>
          </a:p>
          <a:p>
            <a:r>
              <a:rPr lang="en-US">
                <a:solidFill>
                  <a:schemeClr val="bg1"/>
                </a:solidFill>
              </a:rPr>
              <a:t>National/legal citizenship</a:t>
            </a:r>
          </a:p>
          <a:p>
            <a:r>
              <a:rPr lang="en-US">
                <a:solidFill>
                  <a:schemeClr val="bg1"/>
                </a:solidFill>
              </a:rPr>
              <a:t>Protest and campaigns</a:t>
            </a:r>
          </a:p>
          <a:p>
            <a:r>
              <a:rPr lang="en-US">
                <a:solidFill>
                  <a:schemeClr val="bg1"/>
                </a:solidFill>
              </a:rPr>
              <a:t>Rights, respect and responsibility</a:t>
            </a:r>
          </a:p>
          <a:p>
            <a:pPr marL="0" indent="0">
              <a:buNone/>
            </a:pPr>
            <a:r>
              <a:rPr lang="en-US">
                <a:solidFill>
                  <a:schemeClr val="bg1"/>
                </a:solidFill>
              </a:rPr>
              <a:t>These reflect broader repertoires of political participation and lived citizenship identified in research (see Kallio et al, 2020; Pickard, 2019).</a:t>
            </a:r>
          </a:p>
        </p:txBody>
      </p:sp>
    </p:spTree>
    <p:extLst>
      <p:ext uri="{BB962C8B-B14F-4D97-AF65-F5344CB8AC3E}">
        <p14:creationId xmlns:p14="http://schemas.microsoft.com/office/powerpoint/2010/main" val="3111967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F9E3E4-2913-48A8-4A76-DC27FC013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D0BA0-5A04-5070-6BCA-290CA4F07EF1}"/>
              </a:ext>
            </a:extLst>
          </p:cNvPr>
          <p:cNvSpPr>
            <a:spLocks noGrp="1"/>
          </p:cNvSpPr>
          <p:nvPr>
            <p:ph type="title"/>
          </p:nvPr>
        </p:nvSpPr>
        <p:spPr/>
        <p:txBody>
          <a:bodyPr/>
          <a:lstStyle/>
          <a:p>
            <a:r>
              <a:rPr lang="en-US"/>
              <a:t>Youth work addresses political citizenship</a:t>
            </a:r>
          </a:p>
        </p:txBody>
      </p:sp>
    </p:spTree>
    <p:extLst>
      <p:ext uri="{BB962C8B-B14F-4D97-AF65-F5344CB8AC3E}">
        <p14:creationId xmlns:p14="http://schemas.microsoft.com/office/powerpoint/2010/main" val="2563580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D684-5F9F-4134-852C-C7B1E549AE31}"/>
              </a:ext>
            </a:extLst>
          </p:cNvPr>
          <p:cNvSpPr>
            <a:spLocks noGrp="1"/>
          </p:cNvSpPr>
          <p:nvPr>
            <p:ph type="title"/>
          </p:nvPr>
        </p:nvSpPr>
        <p:spPr>
          <a:xfrm>
            <a:off x="490713" y="365125"/>
            <a:ext cx="10883537" cy="1325563"/>
          </a:xfrm>
        </p:spPr>
        <p:txBody>
          <a:bodyPr>
            <a:normAutofit/>
          </a:bodyPr>
          <a:lstStyle/>
          <a:p>
            <a:r>
              <a:rPr lang="en-US"/>
              <a:t>Youth work provides opportunities to get involved and volunteer </a:t>
            </a:r>
            <a:r>
              <a:rPr lang="en-US" sz="4400" b="1">
                <a:solidFill>
                  <a:schemeClr val="accent6">
                    <a:lumMod val="50000"/>
                  </a:schemeClr>
                </a:solidFill>
                <a:latin typeface="Wingdings 2" panose="05020102010507070707" pitchFamily="18" charset="2"/>
              </a:rPr>
              <a:t>P</a:t>
            </a:r>
            <a:endParaRPr lang="en-GB" sz="4400" b="1" i="1" kern="100">
              <a:solidFill>
                <a:schemeClr val="accent6">
                  <a:lumMod val="50000"/>
                </a:schemeClr>
              </a:solidFill>
              <a:effectLst/>
              <a:latin typeface="Aptos" panose="02110004020202020204"/>
              <a:ea typeface="Aptos" panose="02110004020202020204"/>
              <a:cs typeface="Times New Roman" panose="02020603050405020304" pitchFamily="18" charset="0"/>
            </a:endParaRPr>
          </a:p>
        </p:txBody>
      </p:sp>
      <p:sp>
        <p:nvSpPr>
          <p:cNvPr id="4" name="Rectangle: Rounded Corners 3">
            <a:extLst>
              <a:ext uri="{FF2B5EF4-FFF2-40B4-BE49-F238E27FC236}">
                <a16:creationId xmlns:a16="http://schemas.microsoft.com/office/drawing/2014/main" id="{5A809A46-1424-4378-8876-44AADB09A2A9}"/>
              </a:ext>
            </a:extLst>
          </p:cNvPr>
          <p:cNvSpPr>
            <a:spLocks noChangeAspect="1"/>
          </p:cNvSpPr>
          <p:nvPr/>
        </p:nvSpPr>
        <p:spPr>
          <a:xfrm>
            <a:off x="194621" y="1869104"/>
            <a:ext cx="11179629" cy="2145332"/>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a:solidFill>
                  <a:schemeClr val="bg1"/>
                </a:solidFill>
                <a:latin typeface="Calibri" panose="020F0502020204030204" pitchFamily="34" charset="0"/>
                <a:ea typeface="DengXian" panose="02010600030101010101" pitchFamily="2" charset="-122"/>
              </a:rPr>
              <a:t>The youth worker was thinking of nominating one of the young people for a community award for the work they had done in the community over the past year: gardening project, getting involved in the history project. (Participant observation, commissioned open-access youth provision, May 2022)</a:t>
            </a:r>
          </a:p>
          <a:p>
            <a:endParaRPr lang="en-GB" sz="2400" b="1" i="1" kern="100">
              <a:solidFill>
                <a:schemeClr val="bg1"/>
              </a:solidFill>
              <a:effectLst/>
              <a:latin typeface="Aptos" panose="02110004020202020204"/>
              <a:ea typeface="Aptos" panose="02110004020202020204"/>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9D7CC37-D118-4E9E-8C4C-BE29A0365221}"/>
              </a:ext>
            </a:extLst>
          </p:cNvPr>
          <p:cNvSpPr>
            <a:spLocks noChangeAspect="1"/>
          </p:cNvSpPr>
          <p:nvPr/>
        </p:nvSpPr>
        <p:spPr>
          <a:xfrm>
            <a:off x="838200" y="4347543"/>
            <a:ext cx="11179629" cy="2145332"/>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a:solidFill>
                  <a:schemeClr val="bg1"/>
                </a:solidFill>
                <a:latin typeface="Calibri" panose="020F0502020204030204" pitchFamily="34" charset="0"/>
                <a:ea typeface="DengXian" panose="02010600030101010101" pitchFamily="2" charset="-122"/>
              </a:rPr>
              <a:t>So, we have that sense of responsibility and knowledge that we actually are providing for our local area … we know that other people are having, other young people are feeling, are receiving, gaining benefits and feeling better due to something that has been done by us as a group. (Young person, regional youth voice network, June 2022)</a:t>
            </a:r>
          </a:p>
          <a:p>
            <a:endParaRPr lang="en-GB" sz="1600"/>
          </a:p>
        </p:txBody>
      </p:sp>
    </p:spTree>
    <p:extLst>
      <p:ext uri="{BB962C8B-B14F-4D97-AF65-F5344CB8AC3E}">
        <p14:creationId xmlns:p14="http://schemas.microsoft.com/office/powerpoint/2010/main" val="42944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D684-5F9F-4134-852C-C7B1E549AE31}"/>
              </a:ext>
            </a:extLst>
          </p:cNvPr>
          <p:cNvSpPr>
            <a:spLocks noGrp="1"/>
          </p:cNvSpPr>
          <p:nvPr>
            <p:ph type="title"/>
          </p:nvPr>
        </p:nvSpPr>
        <p:spPr>
          <a:xfrm>
            <a:off x="194621" y="365125"/>
            <a:ext cx="11823208" cy="1325563"/>
          </a:xfrm>
        </p:spPr>
        <p:txBody>
          <a:bodyPr>
            <a:normAutofit/>
          </a:bodyPr>
          <a:lstStyle/>
          <a:p>
            <a:r>
              <a:rPr lang="en-GB" sz="4000" b="1" i="1" kern="100">
                <a:solidFill>
                  <a:schemeClr val="accent6">
                    <a:lumMod val="50000"/>
                  </a:schemeClr>
                </a:solidFill>
                <a:effectLst/>
                <a:latin typeface="Aptos" panose="02110004020202020204"/>
                <a:ea typeface="Aptos" panose="02110004020202020204"/>
                <a:cs typeface="Times New Roman" panose="02020603050405020304" pitchFamily="18" charset="0"/>
              </a:rPr>
              <a:t>Informal experiences of democratic processes </a:t>
            </a:r>
            <a:r>
              <a:rPr lang="en-US" sz="4000" b="1">
                <a:solidFill>
                  <a:schemeClr val="accent6">
                    <a:lumMod val="50000"/>
                  </a:schemeClr>
                </a:solidFill>
                <a:latin typeface="Wingdings 2" panose="05020102010507070707" pitchFamily="18" charset="2"/>
              </a:rPr>
              <a:t>P</a:t>
            </a:r>
            <a:endParaRPr lang="en-GB" sz="4000" b="1" i="1" kern="100">
              <a:solidFill>
                <a:schemeClr val="accent6">
                  <a:lumMod val="50000"/>
                </a:schemeClr>
              </a:solidFill>
              <a:effectLst/>
              <a:latin typeface="Aptos" panose="02110004020202020204"/>
              <a:ea typeface="Aptos" panose="02110004020202020204"/>
              <a:cs typeface="Times New Roman" panose="02020603050405020304" pitchFamily="18" charset="0"/>
            </a:endParaRPr>
          </a:p>
        </p:txBody>
      </p:sp>
      <p:sp>
        <p:nvSpPr>
          <p:cNvPr id="4" name="Rectangle: Rounded Corners 3">
            <a:extLst>
              <a:ext uri="{FF2B5EF4-FFF2-40B4-BE49-F238E27FC236}">
                <a16:creationId xmlns:a16="http://schemas.microsoft.com/office/drawing/2014/main" id="{5A809A46-1424-4378-8876-44AADB09A2A9}"/>
              </a:ext>
            </a:extLst>
          </p:cNvPr>
          <p:cNvSpPr>
            <a:spLocks noChangeAspect="1"/>
          </p:cNvSpPr>
          <p:nvPr/>
        </p:nvSpPr>
        <p:spPr>
          <a:xfrm>
            <a:off x="194621" y="1869104"/>
            <a:ext cx="11179629" cy="2145332"/>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a:solidFill>
                  <a:schemeClr val="bg1"/>
                </a:solidFill>
                <a:effectLst/>
                <a:latin typeface="Calibri" panose="020F0502020204030204" pitchFamily="34" charset="0"/>
                <a:ea typeface="DengXian" panose="02010600030101010101" pitchFamily="2" charset="-122"/>
                <a:cs typeface="Avenir Black"/>
              </a:rPr>
              <a:t>So, we do the session plans; that's what we did last week … I go around, I say, ‘Well, what do they want to do?’ They chuck ideas out, and then I say, ‘Right, let's fit these in’. In a way, they have the democracy to … They'll decide what they do in the session, but as well, they get that responsibility. (Youth worker, open-access youth and community project, March 2020)</a:t>
            </a:r>
            <a:endParaRPr lang="en-GB" sz="2400" b="1" i="1" kern="100">
              <a:solidFill>
                <a:schemeClr val="bg1"/>
              </a:solidFill>
              <a:effectLst/>
              <a:latin typeface="Aptos" panose="02110004020202020204"/>
              <a:ea typeface="Aptos" panose="02110004020202020204"/>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9D7CC37-D118-4E9E-8C4C-BE29A0365221}"/>
              </a:ext>
            </a:extLst>
          </p:cNvPr>
          <p:cNvSpPr>
            <a:spLocks noChangeAspect="1"/>
          </p:cNvSpPr>
          <p:nvPr/>
        </p:nvSpPr>
        <p:spPr>
          <a:xfrm>
            <a:off x="838200" y="4347543"/>
            <a:ext cx="11179629" cy="2145332"/>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a:solidFill>
                  <a:schemeClr val="bg1"/>
                </a:solidFill>
                <a:latin typeface="Calibri" panose="020F0502020204030204" pitchFamily="34" charset="0"/>
                <a:ea typeface="DengXian" panose="02010600030101010101" pitchFamily="2" charset="-122"/>
              </a:rPr>
              <a:t>I feel like a lot of the time in our society, in schools and stuff, we might not necessarily be heard. Or if we are, it's not really taken seriously. Whereas … [at project name], which is sort of designed for young people, it's just sort of a way to not only get your opinion across but also to sort of be a part of the people that get to make the rules and the things we abide by.’ (Young person, regional youth voice network)</a:t>
            </a:r>
            <a:endParaRPr lang="en-GB" sz="1600"/>
          </a:p>
        </p:txBody>
      </p:sp>
    </p:spTree>
    <p:extLst>
      <p:ext uri="{BB962C8B-B14F-4D97-AF65-F5344CB8AC3E}">
        <p14:creationId xmlns:p14="http://schemas.microsoft.com/office/powerpoint/2010/main" val="2442210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D684-5F9F-4134-852C-C7B1E549AE31}"/>
              </a:ext>
            </a:extLst>
          </p:cNvPr>
          <p:cNvSpPr>
            <a:spLocks noGrp="1"/>
          </p:cNvSpPr>
          <p:nvPr>
            <p:ph type="title"/>
          </p:nvPr>
        </p:nvSpPr>
        <p:spPr>
          <a:xfrm>
            <a:off x="470263" y="365125"/>
            <a:ext cx="10883537" cy="986647"/>
          </a:xfrm>
        </p:spPr>
        <p:txBody>
          <a:bodyPr/>
          <a:lstStyle/>
          <a:p>
            <a:r>
              <a:rPr lang="en-GB" sz="4400" b="1" i="1" kern="100">
                <a:solidFill>
                  <a:schemeClr val="accent6">
                    <a:lumMod val="50000"/>
                  </a:schemeClr>
                </a:solidFill>
                <a:effectLst/>
                <a:latin typeface="Aptos" panose="02110004020202020204"/>
                <a:ea typeface="Aptos" panose="02110004020202020204"/>
                <a:cs typeface="Times New Roman" panose="02020603050405020304" pitchFamily="18" charset="0"/>
              </a:rPr>
              <a:t>Rights, respect and responsibility </a:t>
            </a:r>
            <a:r>
              <a:rPr lang="en-US" sz="4400" b="1">
                <a:solidFill>
                  <a:schemeClr val="accent6">
                    <a:lumMod val="50000"/>
                  </a:schemeClr>
                </a:solidFill>
                <a:latin typeface="Wingdings 2" panose="05020102010507070707" pitchFamily="18" charset="2"/>
              </a:rPr>
              <a:t>P</a:t>
            </a:r>
            <a:endParaRPr lang="en-GB" sz="4400" b="1" i="1" kern="100">
              <a:solidFill>
                <a:schemeClr val="accent6">
                  <a:lumMod val="50000"/>
                </a:schemeClr>
              </a:solidFill>
              <a:effectLst/>
              <a:latin typeface="Aptos" panose="02110004020202020204"/>
              <a:ea typeface="Aptos" panose="02110004020202020204"/>
              <a:cs typeface="Times New Roman" panose="02020603050405020304" pitchFamily="18" charset="0"/>
            </a:endParaRPr>
          </a:p>
        </p:txBody>
      </p:sp>
      <p:sp>
        <p:nvSpPr>
          <p:cNvPr id="4" name="Rectangle: Rounded Corners 3">
            <a:extLst>
              <a:ext uri="{FF2B5EF4-FFF2-40B4-BE49-F238E27FC236}">
                <a16:creationId xmlns:a16="http://schemas.microsoft.com/office/drawing/2014/main" id="{5A809A46-1424-4378-8876-44AADB09A2A9}"/>
              </a:ext>
            </a:extLst>
          </p:cNvPr>
          <p:cNvSpPr>
            <a:spLocks noChangeAspect="1"/>
          </p:cNvSpPr>
          <p:nvPr/>
        </p:nvSpPr>
        <p:spPr>
          <a:xfrm>
            <a:off x="838199" y="1351772"/>
            <a:ext cx="11179629" cy="1702529"/>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a:solidFill>
                  <a:schemeClr val="bg1"/>
                </a:solidFill>
                <a:latin typeface="Calibri" panose="020F0502020204030204" pitchFamily="34" charset="0"/>
                <a:ea typeface="DengXian" panose="02010600030101010101" pitchFamily="2" charset="-122"/>
              </a:rPr>
              <a:t>I think when you engage at this level with [project name], you realise you have got rights, and you've got that right to be heard, and you've got that right to say what you need to say to get what you need to across’ (Young person, regional youth voice network, June 2022)</a:t>
            </a:r>
          </a:p>
        </p:txBody>
      </p:sp>
      <p:sp>
        <p:nvSpPr>
          <p:cNvPr id="6" name="Rectangle: Rounded Corners 5">
            <a:extLst>
              <a:ext uri="{FF2B5EF4-FFF2-40B4-BE49-F238E27FC236}">
                <a16:creationId xmlns:a16="http://schemas.microsoft.com/office/drawing/2014/main" id="{B9D7CC37-D118-4E9E-8C4C-BE29A0365221}"/>
              </a:ext>
            </a:extLst>
          </p:cNvPr>
          <p:cNvSpPr>
            <a:spLocks noChangeAspect="1"/>
          </p:cNvSpPr>
          <p:nvPr/>
        </p:nvSpPr>
        <p:spPr>
          <a:xfrm>
            <a:off x="838200" y="5199017"/>
            <a:ext cx="11179629" cy="1293858"/>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a:solidFill>
                  <a:schemeClr val="bg1"/>
                </a:solidFill>
                <a:latin typeface="Calibri" panose="020F0502020204030204" pitchFamily="34" charset="0"/>
                <a:ea typeface="DengXian" panose="02010600030101010101" pitchFamily="2" charset="-122"/>
              </a:rPr>
              <a:t>So, they can feel that they, they're actually treated as they are responsible. Well, we look at them like equals; we take it seriously. (Youth worker, local youth voice project, November 2022)</a:t>
            </a:r>
          </a:p>
        </p:txBody>
      </p:sp>
      <p:sp>
        <p:nvSpPr>
          <p:cNvPr id="8" name="Rectangle: Rounded Corners 7">
            <a:extLst>
              <a:ext uri="{FF2B5EF4-FFF2-40B4-BE49-F238E27FC236}">
                <a16:creationId xmlns:a16="http://schemas.microsoft.com/office/drawing/2014/main" id="{6EAA9575-7661-4496-A648-4AEB98F6593E}"/>
              </a:ext>
            </a:extLst>
          </p:cNvPr>
          <p:cNvSpPr>
            <a:spLocks noChangeAspect="1"/>
          </p:cNvSpPr>
          <p:nvPr/>
        </p:nvSpPr>
        <p:spPr>
          <a:xfrm>
            <a:off x="114243" y="3207789"/>
            <a:ext cx="11179629" cy="1802673"/>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i="1">
                <a:solidFill>
                  <a:schemeClr val="bg1"/>
                </a:solidFill>
                <a:latin typeface="Calibri" panose="020F0502020204030204" pitchFamily="34" charset="0"/>
                <a:ea typeface="DengXian" panose="02010600030101010101" pitchFamily="2" charset="-122"/>
              </a:rPr>
              <a:t>We have our community open days and stuff. I think that allows local people to meet … our young volunteer teenagers, but they see our teenagers in a different light to just wearing a hood in the dark. (Youth worker, the open-access youth and community work project, February 2020)</a:t>
            </a:r>
          </a:p>
        </p:txBody>
      </p:sp>
    </p:spTree>
    <p:extLst>
      <p:ext uri="{BB962C8B-B14F-4D97-AF65-F5344CB8AC3E}">
        <p14:creationId xmlns:p14="http://schemas.microsoft.com/office/powerpoint/2010/main" val="4093122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afeb0ad-13d5-4e0d-8144-31148812dcc0">
      <Terms xmlns="http://schemas.microsoft.com/office/infopath/2007/PartnerControls"/>
    </lcf76f155ced4ddcb4097134ff3c332f>
    <TaxCatchAll xmlns="a8fa98bc-f420-44dd-88e1-8912e31aef7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283CB985BCEF489A654FCE3531657F" ma:contentTypeVersion="19" ma:contentTypeDescription="Create a new document." ma:contentTypeScope="" ma:versionID="b1d10fdd09a48aef81e85d6ca4d6c028">
  <xsd:schema xmlns:xsd="http://www.w3.org/2001/XMLSchema" xmlns:xs="http://www.w3.org/2001/XMLSchema" xmlns:p="http://schemas.microsoft.com/office/2006/metadata/properties" xmlns:ns2="dafeb0ad-13d5-4e0d-8144-31148812dcc0" xmlns:ns3="a8fa98bc-f420-44dd-88e1-8912e31aef73" targetNamespace="http://schemas.microsoft.com/office/2006/metadata/properties" ma:root="true" ma:fieldsID="a7b44985099cf12c1f9cf80b2727d739" ns2:_="" ns3:_="">
    <xsd:import namespace="dafeb0ad-13d5-4e0d-8144-31148812dcc0"/>
    <xsd:import namespace="a8fa98bc-f420-44dd-88e1-8912e31aef7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feb0ad-13d5-4e0d-8144-31148812dc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bb1a67c-477c-4f54-866d-e73c7b3fe0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fa98bc-f420-44dd-88e1-8912e31aef7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8240b81-9baa-46c0-9f71-8a59defd7d22}" ma:internalName="TaxCatchAll" ma:showField="CatchAllData" ma:web="a8fa98bc-f420-44dd-88e1-8912e31aef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305093-AA05-4CF5-B3E4-1DD59D53842B}">
  <ds:schemaRefs>
    <ds:schemaRef ds:uri="http://schemas.microsoft.com/office/2006/documentManagement/types"/>
    <ds:schemaRef ds:uri="http://www.w3.org/XML/1998/namespace"/>
    <ds:schemaRef ds:uri="http://schemas.openxmlformats.org/package/2006/metadata/core-properties"/>
    <ds:schemaRef ds:uri="a8fa98bc-f420-44dd-88e1-8912e31aef73"/>
    <ds:schemaRef ds:uri="http://purl.org/dc/elements/1.1/"/>
    <ds:schemaRef ds:uri="http://purl.org/dc/terms/"/>
    <ds:schemaRef ds:uri="http://schemas.microsoft.com/office/infopath/2007/PartnerControls"/>
    <ds:schemaRef ds:uri="dafeb0ad-13d5-4e0d-8144-31148812dcc0"/>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375E14D-E70B-4B2E-8B16-B0F48E0440FC}">
  <ds:schemaRefs>
    <ds:schemaRef ds:uri="http://schemas.microsoft.com/sharepoint/v3/contenttype/forms"/>
  </ds:schemaRefs>
</ds:datastoreItem>
</file>

<file path=customXml/itemProps3.xml><?xml version="1.0" encoding="utf-8"?>
<ds:datastoreItem xmlns:ds="http://schemas.openxmlformats.org/officeDocument/2006/customXml" ds:itemID="{134F6849-5983-45F7-824D-10C58811D0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feb0ad-13d5-4e0d-8144-31148812dcc0"/>
    <ds:schemaRef ds:uri="a8fa98bc-f420-44dd-88e1-8912e31aef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c8ae38e-f85b-4309-b7ec-862815a37aee}" enabled="0" method="" siteId="{5c8ae38e-f85b-4309-b7ec-862815a37aee}" removed="1"/>
</clbl:labelList>
</file>

<file path=docProps/app.xml><?xml version="1.0" encoding="utf-8"?>
<Properties xmlns="http://schemas.openxmlformats.org/officeDocument/2006/extended-properties" xmlns:vt="http://schemas.openxmlformats.org/officeDocument/2006/docPropsVTypes">
  <TotalTime>9180</TotalTime>
  <Words>5283</Words>
  <Application>Microsoft Macintosh PowerPoint</Application>
  <PresentationFormat>Widescreen</PresentationFormat>
  <Paragraphs>239</Paragraphs>
  <Slides>26</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DengXian</vt:lpstr>
      <vt:lpstr>Aptos</vt:lpstr>
      <vt:lpstr>Aptos Display</vt:lpstr>
      <vt:lpstr>Arial</vt:lpstr>
      <vt:lpstr>Calibri</vt:lpstr>
      <vt:lpstr>Calibri Light</vt:lpstr>
      <vt:lpstr>theinhardt-medium</vt:lpstr>
      <vt:lpstr>Times New Roman</vt:lpstr>
      <vt:lpstr>Wingdings 2</vt:lpstr>
      <vt:lpstr>Office Theme</vt:lpstr>
      <vt:lpstr>Youth work and political socialisation: Recognising the role of informal democratic education.</vt:lpstr>
      <vt:lpstr>Youth work could play a significant role in young people’s political socialisation</vt:lpstr>
      <vt:lpstr>Framing the research theoretically</vt:lpstr>
      <vt:lpstr>About the research</vt:lpstr>
      <vt:lpstr>Young people’s understandings of political citizenship</vt:lpstr>
      <vt:lpstr>Youth work addresses political citizenship</vt:lpstr>
      <vt:lpstr>Youth work provides opportunities to get involved and volunteer P</vt:lpstr>
      <vt:lpstr>Informal experiences of democratic processes P</vt:lpstr>
      <vt:lpstr>Rights, respect and responsibility P</vt:lpstr>
      <vt:lpstr>Gaining knowledge and experience of formal democratic processes ½ </vt:lpstr>
      <vt:lpstr>PowerPoint Presentation</vt:lpstr>
      <vt:lpstr>Engaging with politicians</vt:lpstr>
      <vt:lpstr>Formal politics?</vt:lpstr>
      <vt:lpstr>Issues</vt:lpstr>
      <vt:lpstr>Protest O</vt:lpstr>
      <vt:lpstr>This limits youth work’s capacity to equip young people for political citizenship</vt:lpstr>
      <vt:lpstr>Conceptualizing the ‘political issues’ the youth work struggles to address</vt:lpstr>
      <vt:lpstr>Political scepticism</vt:lpstr>
      <vt:lpstr>Lack of knowledge/ interest: a self-perpetuating cycle (Tonge et al., 2012) </vt:lpstr>
      <vt:lpstr>Youth workers lack knowledge</vt:lpstr>
      <vt:lpstr>Inclusive environment - managing impartiality</vt:lpstr>
      <vt:lpstr>Youth workers unsure about remit</vt:lpstr>
      <vt:lpstr>Findings:</vt:lpstr>
      <vt:lpstr>Recommendations:</vt:lpstr>
      <vt:lpstr>Further information about the research:</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Work and Votes at 16: Supporting Young People to Vote</dc:title>
  <dc:creator>Lucy Pittard</dc:creator>
  <cp:lastModifiedBy>Carole Pugh</cp:lastModifiedBy>
  <cp:revision>76</cp:revision>
  <cp:lastPrinted>2025-11-24T14:48:29Z</cp:lastPrinted>
  <dcterms:created xsi:type="dcterms:W3CDTF">2025-10-07T09:32:28Z</dcterms:created>
  <dcterms:modified xsi:type="dcterms:W3CDTF">2026-03-28T11:16:15Z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0x010100E0283CB985BCEF489A654FCE3531657F</vt:lpwstr>
  </property>
</Properties>
</file>