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microsoft.com/office/2020/02/relationships/classificationlabels" Target="docMetadata/LabelInfo.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4" r:id="rId7"/>
    <p:sldId id="261" r:id="rId8"/>
    <p:sldId id="265" r:id="rId9"/>
    <p:sldId id="262" r:id="rId10"/>
    <p:sldId id="26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58AF16-6BBD-224E-842F-E215E5C2567F}" v="83" dt="2026-06-16T10:13:42.8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229" autoAdjust="0"/>
    <p:restoredTop sz="65890"/>
  </p:normalViewPr>
  <p:slideViewPr>
    <p:cSldViewPr snapToGrid="0">
      <p:cViewPr varScale="1">
        <p:scale>
          <a:sx n="81" d="100"/>
          <a:sy n="81" d="100"/>
        </p:scale>
        <p:origin x="152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 Whiting" userId="bb40e569-571c-4937-aff1-488842f6eebb" providerId="ADAL" clId="{21259026-8CAD-5889-97EC-8D63E05E73E0}"/>
    <pc:docChg chg="undo redo custSel addSld modSld">
      <pc:chgData name="Chris Whiting" userId="bb40e569-571c-4937-aff1-488842f6eebb" providerId="ADAL" clId="{21259026-8CAD-5889-97EC-8D63E05E73E0}" dt="2026-06-16T19:28:27.551" v="13765" actId="20577"/>
      <pc:docMkLst>
        <pc:docMk/>
      </pc:docMkLst>
      <pc:sldChg chg="addSp delSp modSp mod setBg addAnim delAnim">
        <pc:chgData name="Chris Whiting" userId="bb40e569-571c-4937-aff1-488842f6eebb" providerId="ADAL" clId="{21259026-8CAD-5889-97EC-8D63E05E73E0}" dt="2026-06-16T09:39:06.822" v="13451"/>
        <pc:sldMkLst>
          <pc:docMk/>
          <pc:sldMk cId="3395414421" sldId="256"/>
        </pc:sldMkLst>
        <pc:spChg chg="mod">
          <ac:chgData name="Chris Whiting" userId="bb40e569-571c-4937-aff1-488842f6eebb" providerId="ADAL" clId="{21259026-8CAD-5889-97EC-8D63E05E73E0}" dt="2026-06-16T09:39:06.822" v="13451"/>
          <ac:spMkLst>
            <pc:docMk/>
            <pc:sldMk cId="3395414421" sldId="256"/>
            <ac:spMk id="2" creationId="{75DDCBF2-52AE-D7AE-179C-020312376957}"/>
          </ac:spMkLst>
        </pc:spChg>
        <pc:spChg chg="mod">
          <ac:chgData name="Chris Whiting" userId="bb40e569-571c-4937-aff1-488842f6eebb" providerId="ADAL" clId="{21259026-8CAD-5889-97EC-8D63E05E73E0}" dt="2026-06-16T09:39:06.822" v="13451"/>
          <ac:spMkLst>
            <pc:docMk/>
            <pc:sldMk cId="3395414421" sldId="256"/>
            <ac:spMk id="3" creationId="{C16B7D02-50D7-41DF-2AF0-1C8B840A63E0}"/>
          </ac:spMkLst>
        </pc:spChg>
        <pc:spChg chg="add del">
          <ac:chgData name="Chris Whiting" userId="bb40e569-571c-4937-aff1-488842f6eebb" providerId="ADAL" clId="{21259026-8CAD-5889-97EC-8D63E05E73E0}" dt="2026-06-16T09:37:28.317" v="13434" actId="26606"/>
          <ac:spMkLst>
            <pc:docMk/>
            <pc:sldMk cId="3395414421" sldId="256"/>
            <ac:spMk id="9" creationId="{9B7AD9F6-8CE7-4299-8FC6-328F4DCD3FF9}"/>
          </ac:spMkLst>
        </pc:spChg>
        <pc:spChg chg="add del">
          <ac:chgData name="Chris Whiting" userId="bb40e569-571c-4937-aff1-488842f6eebb" providerId="ADAL" clId="{21259026-8CAD-5889-97EC-8D63E05E73E0}" dt="2026-06-16T09:37:28.317" v="13434" actId="26606"/>
          <ac:spMkLst>
            <pc:docMk/>
            <pc:sldMk cId="3395414421" sldId="256"/>
            <ac:spMk id="11" creationId="{F49775AF-8896-43EE-92C6-83497D6DC56F}"/>
          </ac:spMkLst>
        </pc:spChg>
        <pc:picChg chg="add del">
          <ac:chgData name="Chris Whiting" userId="bb40e569-571c-4937-aff1-488842f6eebb" providerId="ADAL" clId="{21259026-8CAD-5889-97EC-8D63E05E73E0}" dt="2026-06-16T09:37:28.317" v="13434" actId="26606"/>
          <ac:picMkLst>
            <pc:docMk/>
            <pc:sldMk cId="3395414421" sldId="256"/>
            <ac:picMk id="5" creationId="{0D98050A-95FC-FEB4-3890-7065D4155AEF}"/>
          </ac:picMkLst>
        </pc:picChg>
      </pc:sldChg>
      <pc:sldChg chg="modSp mod modAnim modNotesTx">
        <pc:chgData name="Chris Whiting" userId="bb40e569-571c-4937-aff1-488842f6eebb" providerId="ADAL" clId="{21259026-8CAD-5889-97EC-8D63E05E73E0}" dt="2026-06-16T19:27:10.963" v="13600" actId="20577"/>
        <pc:sldMkLst>
          <pc:docMk/>
          <pc:sldMk cId="2228535448" sldId="257"/>
        </pc:sldMkLst>
        <pc:spChg chg="mod">
          <ac:chgData name="Chris Whiting" userId="bb40e569-571c-4937-aff1-488842f6eebb" providerId="ADAL" clId="{21259026-8CAD-5889-97EC-8D63E05E73E0}" dt="2026-06-16T09:39:06.822" v="13451"/>
          <ac:spMkLst>
            <pc:docMk/>
            <pc:sldMk cId="2228535448" sldId="257"/>
            <ac:spMk id="2" creationId="{5393214B-A592-3BB4-9642-BC71579B9ED2}"/>
          </ac:spMkLst>
        </pc:spChg>
        <pc:spChg chg="mod">
          <ac:chgData name="Chris Whiting" userId="bb40e569-571c-4937-aff1-488842f6eebb" providerId="ADAL" clId="{21259026-8CAD-5889-97EC-8D63E05E73E0}" dt="2026-06-16T09:52:40.395" v="13576" actId="20577"/>
          <ac:spMkLst>
            <pc:docMk/>
            <pc:sldMk cId="2228535448" sldId="257"/>
            <ac:spMk id="3" creationId="{BDB54499-F449-241F-2989-C6F15D1C05C8}"/>
          </ac:spMkLst>
        </pc:spChg>
      </pc:sldChg>
      <pc:sldChg chg="modSp mod modAnim modNotesTx">
        <pc:chgData name="Chris Whiting" userId="bb40e569-571c-4937-aff1-488842f6eebb" providerId="ADAL" clId="{21259026-8CAD-5889-97EC-8D63E05E73E0}" dt="2026-06-16T19:28:27.551" v="13765" actId="20577"/>
        <pc:sldMkLst>
          <pc:docMk/>
          <pc:sldMk cId="3099588013" sldId="258"/>
        </pc:sldMkLst>
        <pc:spChg chg="mod">
          <ac:chgData name="Chris Whiting" userId="bb40e569-571c-4937-aff1-488842f6eebb" providerId="ADAL" clId="{21259026-8CAD-5889-97EC-8D63E05E73E0}" dt="2026-06-16T09:39:06.822" v="13451"/>
          <ac:spMkLst>
            <pc:docMk/>
            <pc:sldMk cId="3099588013" sldId="258"/>
            <ac:spMk id="2" creationId="{ADEE955F-E9FB-3739-0FA8-4DDB890E4733}"/>
          </ac:spMkLst>
        </pc:spChg>
        <pc:spChg chg="mod">
          <ac:chgData name="Chris Whiting" userId="bb40e569-571c-4937-aff1-488842f6eebb" providerId="ADAL" clId="{21259026-8CAD-5889-97EC-8D63E05E73E0}" dt="2026-06-16T09:39:06.822" v="13451"/>
          <ac:spMkLst>
            <pc:docMk/>
            <pc:sldMk cId="3099588013" sldId="258"/>
            <ac:spMk id="3" creationId="{D2CC5F52-8807-B921-AF94-BC8D50622A24}"/>
          </ac:spMkLst>
        </pc:spChg>
      </pc:sldChg>
      <pc:sldChg chg="modSp mod modAnim modNotesTx">
        <pc:chgData name="Chris Whiting" userId="bb40e569-571c-4937-aff1-488842f6eebb" providerId="ADAL" clId="{21259026-8CAD-5889-97EC-8D63E05E73E0}" dt="2026-06-16T09:49:05.532" v="13541"/>
        <pc:sldMkLst>
          <pc:docMk/>
          <pc:sldMk cId="2105713894" sldId="259"/>
        </pc:sldMkLst>
        <pc:spChg chg="mod">
          <ac:chgData name="Chris Whiting" userId="bb40e569-571c-4937-aff1-488842f6eebb" providerId="ADAL" clId="{21259026-8CAD-5889-97EC-8D63E05E73E0}" dt="2026-06-16T09:39:06.822" v="13451"/>
          <ac:spMkLst>
            <pc:docMk/>
            <pc:sldMk cId="2105713894" sldId="259"/>
            <ac:spMk id="2" creationId="{B78742CE-B8E2-72E4-6030-6CE4C86054D3}"/>
          </ac:spMkLst>
        </pc:spChg>
        <pc:spChg chg="mod">
          <ac:chgData name="Chris Whiting" userId="bb40e569-571c-4937-aff1-488842f6eebb" providerId="ADAL" clId="{21259026-8CAD-5889-97EC-8D63E05E73E0}" dt="2026-06-16T09:39:45.526" v="13454" actId="20577"/>
          <ac:spMkLst>
            <pc:docMk/>
            <pc:sldMk cId="2105713894" sldId="259"/>
            <ac:spMk id="3" creationId="{65992C39-DCEA-8237-3C9E-6F7807D51DCB}"/>
          </ac:spMkLst>
        </pc:spChg>
      </pc:sldChg>
      <pc:sldChg chg="modSp mod modAnim modNotesTx">
        <pc:chgData name="Chris Whiting" userId="bb40e569-571c-4937-aff1-488842f6eebb" providerId="ADAL" clId="{21259026-8CAD-5889-97EC-8D63E05E73E0}" dt="2026-06-16T09:49:36.784" v="13547"/>
        <pc:sldMkLst>
          <pc:docMk/>
          <pc:sldMk cId="1379780629" sldId="260"/>
        </pc:sldMkLst>
        <pc:spChg chg="mod">
          <ac:chgData name="Chris Whiting" userId="bb40e569-571c-4937-aff1-488842f6eebb" providerId="ADAL" clId="{21259026-8CAD-5889-97EC-8D63E05E73E0}" dt="2026-06-16T09:39:06.822" v="13451"/>
          <ac:spMkLst>
            <pc:docMk/>
            <pc:sldMk cId="1379780629" sldId="260"/>
            <ac:spMk id="2" creationId="{B4703A92-FE2A-54EE-F6B6-E5320AD4FBD1}"/>
          </ac:spMkLst>
        </pc:spChg>
        <pc:spChg chg="mod">
          <ac:chgData name="Chris Whiting" userId="bb40e569-571c-4937-aff1-488842f6eebb" providerId="ADAL" clId="{21259026-8CAD-5889-97EC-8D63E05E73E0}" dt="2026-06-16T09:40:10.993" v="13490" actId="1038"/>
          <ac:spMkLst>
            <pc:docMk/>
            <pc:sldMk cId="1379780629" sldId="260"/>
            <ac:spMk id="3" creationId="{831E0285-D6FF-A4B8-8DBB-AB2FADAB4916}"/>
          </ac:spMkLst>
        </pc:spChg>
      </pc:sldChg>
      <pc:sldChg chg="modSp mod modAnim modNotesTx">
        <pc:chgData name="Chris Whiting" userId="bb40e569-571c-4937-aff1-488842f6eebb" providerId="ADAL" clId="{21259026-8CAD-5889-97EC-8D63E05E73E0}" dt="2026-06-16T10:13:42.864" v="13579"/>
        <pc:sldMkLst>
          <pc:docMk/>
          <pc:sldMk cId="2027627426" sldId="261"/>
        </pc:sldMkLst>
        <pc:spChg chg="mod">
          <ac:chgData name="Chris Whiting" userId="bb40e569-571c-4937-aff1-488842f6eebb" providerId="ADAL" clId="{21259026-8CAD-5889-97EC-8D63E05E73E0}" dt="2026-06-16T09:42:59.885" v="13518" actId="1038"/>
          <ac:spMkLst>
            <pc:docMk/>
            <pc:sldMk cId="2027627426" sldId="261"/>
            <ac:spMk id="2" creationId="{29E01E61-9BBE-CCAD-3C74-E48627676697}"/>
          </ac:spMkLst>
        </pc:spChg>
        <pc:spChg chg="mod">
          <ac:chgData name="Chris Whiting" userId="bb40e569-571c-4937-aff1-488842f6eebb" providerId="ADAL" clId="{21259026-8CAD-5889-97EC-8D63E05E73E0}" dt="2026-06-16T09:42:30.570" v="13510" actId="20577"/>
          <ac:spMkLst>
            <pc:docMk/>
            <pc:sldMk cId="2027627426" sldId="261"/>
            <ac:spMk id="3" creationId="{82064ED6-5345-6D38-1877-F765CF481124}"/>
          </ac:spMkLst>
        </pc:spChg>
      </pc:sldChg>
      <pc:sldChg chg="modSp modAnim">
        <pc:chgData name="Chris Whiting" userId="bb40e569-571c-4937-aff1-488842f6eebb" providerId="ADAL" clId="{21259026-8CAD-5889-97EC-8D63E05E73E0}" dt="2026-06-16T09:50:55.224" v="13556"/>
        <pc:sldMkLst>
          <pc:docMk/>
          <pc:sldMk cId="2950111220" sldId="262"/>
        </pc:sldMkLst>
        <pc:spChg chg="mod">
          <ac:chgData name="Chris Whiting" userId="bb40e569-571c-4937-aff1-488842f6eebb" providerId="ADAL" clId="{21259026-8CAD-5889-97EC-8D63E05E73E0}" dt="2026-06-16T09:39:06.822" v="13451"/>
          <ac:spMkLst>
            <pc:docMk/>
            <pc:sldMk cId="2950111220" sldId="262"/>
            <ac:spMk id="2" creationId="{8586F18C-43A7-DB7F-550B-0A92866B2EB4}"/>
          </ac:spMkLst>
        </pc:spChg>
        <pc:spChg chg="mod">
          <ac:chgData name="Chris Whiting" userId="bb40e569-571c-4937-aff1-488842f6eebb" providerId="ADAL" clId="{21259026-8CAD-5889-97EC-8D63E05E73E0}" dt="2026-06-16T09:39:06.822" v="13451"/>
          <ac:spMkLst>
            <pc:docMk/>
            <pc:sldMk cId="2950111220" sldId="262"/>
            <ac:spMk id="3" creationId="{4CF9DC69-C5A2-EE60-26C2-D581AB8873E7}"/>
          </ac:spMkLst>
        </pc:spChg>
      </pc:sldChg>
      <pc:sldChg chg="modSp mod modAnim modNotesTx">
        <pc:chgData name="Chris Whiting" userId="bb40e569-571c-4937-aff1-488842f6eebb" providerId="ADAL" clId="{21259026-8CAD-5889-97EC-8D63E05E73E0}" dt="2026-06-16T09:52:10.512" v="13573" actId="20577"/>
        <pc:sldMkLst>
          <pc:docMk/>
          <pc:sldMk cId="3646177024" sldId="263"/>
        </pc:sldMkLst>
        <pc:spChg chg="mod">
          <ac:chgData name="Chris Whiting" userId="bb40e569-571c-4937-aff1-488842f6eebb" providerId="ADAL" clId="{21259026-8CAD-5889-97EC-8D63E05E73E0}" dt="2026-06-16T09:39:06.822" v="13451"/>
          <ac:spMkLst>
            <pc:docMk/>
            <pc:sldMk cId="3646177024" sldId="263"/>
            <ac:spMk id="2" creationId="{ADBA4F35-2CA0-06BF-AEDE-35D9ED266724}"/>
          </ac:spMkLst>
        </pc:spChg>
        <pc:spChg chg="mod">
          <ac:chgData name="Chris Whiting" userId="bb40e569-571c-4937-aff1-488842f6eebb" providerId="ADAL" clId="{21259026-8CAD-5889-97EC-8D63E05E73E0}" dt="2026-06-16T09:52:10.512" v="13573" actId="20577"/>
          <ac:spMkLst>
            <pc:docMk/>
            <pc:sldMk cId="3646177024" sldId="263"/>
            <ac:spMk id="3" creationId="{153E15CC-6F9B-2D35-E0F8-7B0620B3AE12}"/>
          </ac:spMkLst>
        </pc:spChg>
      </pc:sldChg>
      <pc:sldChg chg="addSp modSp mod setBg">
        <pc:chgData name="Chris Whiting" userId="bb40e569-571c-4937-aff1-488842f6eebb" providerId="ADAL" clId="{21259026-8CAD-5889-97EC-8D63E05E73E0}" dt="2026-06-16T09:46:24.756" v="13529" actId="207"/>
        <pc:sldMkLst>
          <pc:docMk/>
          <pc:sldMk cId="2594078173" sldId="264"/>
        </pc:sldMkLst>
        <pc:spChg chg="add mod">
          <ac:chgData name="Chris Whiting" userId="bb40e569-571c-4937-aff1-488842f6eebb" providerId="ADAL" clId="{21259026-8CAD-5889-97EC-8D63E05E73E0}" dt="2026-06-16T09:41:51.825" v="13500" actId="2085"/>
          <ac:spMkLst>
            <pc:docMk/>
            <pc:sldMk cId="2594078173" sldId="264"/>
            <ac:spMk id="2" creationId="{315B0C79-7981-DB80-33C7-31AF9D3DE634}"/>
          </ac:spMkLst>
        </pc:spChg>
        <pc:spChg chg="add mod">
          <ac:chgData name="Chris Whiting" userId="bb40e569-571c-4937-aff1-488842f6eebb" providerId="ADAL" clId="{21259026-8CAD-5889-97EC-8D63E05E73E0}" dt="2026-06-16T09:46:24.756" v="13529" actId="207"/>
          <ac:spMkLst>
            <pc:docMk/>
            <pc:sldMk cId="2594078173" sldId="264"/>
            <ac:spMk id="3" creationId="{AF57513E-B3C1-A432-5E06-9682198BB782}"/>
          </ac:spMkLst>
        </pc:spChg>
      </pc:sldChg>
      <pc:sldChg chg="addSp delSp modSp new mod modNotesTx">
        <pc:chgData name="Chris Whiting" userId="bb40e569-571c-4937-aff1-488842f6eebb" providerId="ADAL" clId="{21259026-8CAD-5889-97EC-8D63E05E73E0}" dt="2026-06-16T09:46:05.119" v="13526" actId="207"/>
        <pc:sldMkLst>
          <pc:docMk/>
          <pc:sldMk cId="2475972034" sldId="265"/>
        </pc:sldMkLst>
        <pc:spChg chg="add mod">
          <ac:chgData name="Chris Whiting" userId="bb40e569-571c-4937-aff1-488842f6eebb" providerId="ADAL" clId="{21259026-8CAD-5889-97EC-8D63E05E73E0}" dt="2026-06-16T09:43:13.361" v="13519"/>
          <ac:spMkLst>
            <pc:docMk/>
            <pc:sldMk cId="2475972034" sldId="265"/>
            <ac:spMk id="2" creationId="{B2D6F2A9-50AD-D76E-5D71-A7418D52D9E6}"/>
          </ac:spMkLst>
        </pc:spChg>
        <pc:spChg chg="add mod">
          <ac:chgData name="Chris Whiting" userId="bb40e569-571c-4937-aff1-488842f6eebb" providerId="ADAL" clId="{21259026-8CAD-5889-97EC-8D63E05E73E0}" dt="2026-06-16T09:46:05.119" v="13526" actId="207"/>
          <ac:spMkLst>
            <pc:docMk/>
            <pc:sldMk cId="2475972034" sldId="265"/>
            <ac:spMk id="3" creationId="{958890B4-4BD5-282A-6E1E-B755510D332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69C089-3F33-7B4A-BDB3-E3BE4CE873CE}" type="datetimeFigureOut">
              <a:rPr lang="en-US" smtClean="0"/>
              <a:t>6/16/26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09E0F5-DD7A-D747-8744-BD59782A8EDD}" type="slidenum">
              <a:rPr lang="en-US" smtClean="0"/>
              <a:t>‹#›</a:t>
            </a:fld>
            <a:endParaRPr lang="en-US"/>
          </a:p>
        </p:txBody>
      </p:sp>
    </p:spTree>
    <p:extLst>
      <p:ext uri="{BB962C8B-B14F-4D97-AF65-F5344CB8AC3E}">
        <p14:creationId xmlns:p14="http://schemas.microsoft.com/office/powerpoint/2010/main" val="2196259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509E0F5-DD7A-D747-8744-BD59782A8EDD}" type="slidenum">
              <a:rPr lang="en-US" smtClean="0"/>
              <a:t>1</a:t>
            </a:fld>
            <a:endParaRPr lang="en-US"/>
          </a:p>
        </p:txBody>
      </p:sp>
    </p:spTree>
    <p:extLst>
      <p:ext uri="{BB962C8B-B14F-4D97-AF65-F5344CB8AC3E}">
        <p14:creationId xmlns:p14="http://schemas.microsoft.com/office/powerpoint/2010/main" val="25073726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 going to leave you with these 4 provocations.</a:t>
            </a:r>
          </a:p>
          <a:p>
            <a:endParaRPr lang="en-GB" dirty="0"/>
          </a:p>
          <a:p>
            <a:r>
              <a:rPr lang="en-GB" dirty="0"/>
              <a:t>I won’t pretend that the examples from my institute are objective or in any way perfect, but I believe that we have made significant strides forward with our practice in this area, and that no assessment is objective. Assessment is rife with subjectivity, but we have aimed to align this subjectivity with our institutional values of social justice and applied language and practices that promote and facilitate dialogues between tutors and students to negotiate, develop and improve assessment-for-learning.</a:t>
            </a:r>
          </a:p>
          <a:p>
            <a:endParaRPr lang="en-GB" dirty="0"/>
          </a:p>
          <a:p>
            <a:r>
              <a:rPr lang="en-GB" dirty="0"/>
              <a:t>I should imagine by this point you are aware of my thoughts and opinions on these, but it is important that we all take up the challenge and look to discern what might be best in our various contexts – our classrooms, our departs, our universities, and our national HE sectors</a:t>
            </a:r>
          </a:p>
        </p:txBody>
      </p:sp>
      <p:sp>
        <p:nvSpPr>
          <p:cNvPr id="4" name="Slide Number Placeholder 3"/>
          <p:cNvSpPr>
            <a:spLocks noGrp="1"/>
          </p:cNvSpPr>
          <p:nvPr>
            <p:ph type="sldNum" sz="quarter" idx="5"/>
          </p:nvPr>
        </p:nvSpPr>
        <p:spPr/>
        <p:txBody>
          <a:bodyPr/>
          <a:lstStyle/>
          <a:p>
            <a:fld id="{D509E0F5-DD7A-D747-8744-BD59782A8EDD}" type="slidenum">
              <a:rPr lang="en-US" smtClean="0"/>
              <a:t>10</a:t>
            </a:fld>
            <a:endParaRPr lang="en-US"/>
          </a:p>
        </p:txBody>
      </p:sp>
    </p:spTree>
    <p:extLst>
      <p:ext uri="{BB962C8B-B14F-4D97-AF65-F5344CB8AC3E}">
        <p14:creationId xmlns:p14="http://schemas.microsoft.com/office/powerpoint/2010/main" val="379434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the best my knowledge every university in the UK has some form of assessment descriptor that describes the assessment standards that students are to achieve at university wide level. These descriptors directly impact how staff and students interpret the standards that are expected. They subtly guide our assessment is to be enacted to be designed and to be judged upon and the clarity of their expectations will ultimately lead to the experience of fairness as felt by our students.</a:t>
            </a:r>
          </a:p>
          <a:p>
            <a:r>
              <a:rPr lang="en-US" dirty="0"/>
              <a:t>These descriptors are going to be derived of the Office for students be conditions in particular part B of the sector recognize standards which gives us an indication as to their expectations for a level six graduate and what they are capable of.</a:t>
            </a:r>
          </a:p>
          <a:p>
            <a:r>
              <a:rPr lang="en-US" dirty="0"/>
              <a:t>Be aware that is no level or context in which assessment descriptors are ever neutral – they encourage values, assumptions and power relations. This is inevitable.</a:t>
            </a:r>
          </a:p>
        </p:txBody>
      </p:sp>
      <p:sp>
        <p:nvSpPr>
          <p:cNvPr id="4" name="Slide Number Placeholder 3"/>
          <p:cNvSpPr>
            <a:spLocks noGrp="1"/>
          </p:cNvSpPr>
          <p:nvPr>
            <p:ph type="sldNum" sz="quarter" idx="5"/>
          </p:nvPr>
        </p:nvSpPr>
        <p:spPr/>
        <p:txBody>
          <a:bodyPr/>
          <a:lstStyle/>
          <a:p>
            <a:fld id="{D509E0F5-DD7A-D747-8744-BD59782A8EDD}" type="slidenum">
              <a:rPr lang="en-US" smtClean="0"/>
              <a:t>2</a:t>
            </a:fld>
            <a:endParaRPr lang="en-US"/>
          </a:p>
        </p:txBody>
      </p:sp>
    </p:spTree>
    <p:extLst>
      <p:ext uri="{BB962C8B-B14F-4D97-AF65-F5344CB8AC3E}">
        <p14:creationId xmlns:p14="http://schemas.microsoft.com/office/powerpoint/2010/main" val="35146599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opportunity to refresh the descriptors gave us an opportunity to address issues that have been inherited from previous decades but had been </a:t>
            </a:r>
            <a:r>
              <a:rPr lang="en-US"/>
              <a:t>mostly unchallenged. </a:t>
            </a:r>
            <a:r>
              <a:rPr lang="en-US" dirty="0"/>
              <a:t>These include the vague and subjective language such as good appropriate or satisfactory. They reproduce deficit narratives such as lacking and insufficient. And on the whole </a:t>
            </a:r>
            <a:r>
              <a:rPr lang="en-US" dirty="0" err="1"/>
              <a:t>centre</a:t>
            </a:r>
            <a:r>
              <a:rPr lang="en-US" dirty="0"/>
              <a:t> the assessor’s judgement over that of the students understanding and actions. We see examples where the language of the descriptor asks the student to understand what did they assessor expect from them but doesn’t clearly layout what the student must do to achieve that expectation. The lack of clarity regarding the assessor’s expectation is what leads students to either misunderstanding and thereby failing the assessment or the feedback feeling unrelated to the assessment descriptors and therefore a sense of direction is lost in student learning journey.</a:t>
            </a:r>
          </a:p>
          <a:p>
            <a:endParaRPr lang="en-US" dirty="0"/>
          </a:p>
          <a:p>
            <a:r>
              <a:rPr lang="en-US" dirty="0"/>
              <a:t>With the heightened uncertainty students resort to strategic compliance which we can often see as a response to the hidden curriculum; in other words the students work towards the response that they think the assessor wants to hear. When I first started teaching music, I used The Beatles as a core text in my popular musicology classes, thinking they would be universally </a:t>
            </a:r>
            <a:r>
              <a:rPr lang="en-US" dirty="0" err="1"/>
              <a:t>recognisable</a:t>
            </a:r>
            <a:r>
              <a:rPr lang="en-US" dirty="0"/>
              <a:t> and this would remove them as an obvious choice as an essay topic. It was the opposite, a number of students thought’ Chris likes the Beatles so I shall write about the Beatles’. This was wrong –although I do like the The Beatles – as I would almost certainly know more than them about the Beatles (therefore running the risk of me assessing their work against my ideal answer) and making assessment boring as I had a lot of essays all telling me why Rubber Soul was the most important pop album (which it is). </a:t>
            </a:r>
          </a:p>
          <a:p>
            <a:endParaRPr lang="en-US" dirty="0"/>
          </a:p>
          <a:p>
            <a:r>
              <a:rPr lang="en-US" dirty="0"/>
              <a:t>A common response at a modular level is to get specific, but this is problematic. Especially if we get specific about the product.</a:t>
            </a:r>
          </a:p>
          <a:p>
            <a:endParaRPr lang="en-US" dirty="0"/>
          </a:p>
          <a:p>
            <a:r>
              <a:rPr lang="en-US" dirty="0"/>
              <a:t>It’s less of an issue if you are only dealing with objective products, what I would call ‘bricks’. Where each response should be the same (or at least very similar), </a:t>
            </a:r>
            <a:r>
              <a:rPr lang="en-US" dirty="0" err="1"/>
              <a:t>ie</a:t>
            </a:r>
            <a:r>
              <a:rPr lang="en-US" dirty="0"/>
              <a:t> 2 + 2 = 4. But in HE we are not just asking students to regurgitate knowledge, we need them to apply this knowledge alongside skills, such as analysis, evaluation, problem solving, parsing, designing, creating, problem-creation, etc.</a:t>
            </a:r>
          </a:p>
          <a:p>
            <a:endParaRPr lang="en-US" dirty="0"/>
          </a:p>
          <a:p>
            <a:r>
              <a:rPr lang="en-US" dirty="0"/>
              <a:t>When we double-down on specifying the product, we shut down the range of acceptable responses. Excluding the obvious procedural applications of knowledge (such as CPR) when we have an open-ended assessment, such as essays, reports, presentations, creative artefacts, </a:t>
            </a:r>
            <a:r>
              <a:rPr lang="en-US" dirty="0" err="1"/>
              <a:t>etc</a:t>
            </a:r>
            <a:r>
              <a:rPr lang="en-US" dirty="0"/>
              <a:t>, we should expect each of these submissions to be unique, not </a:t>
            </a:r>
            <a:r>
              <a:rPr lang="en-US" dirty="0" err="1"/>
              <a:t>plagiarised</a:t>
            </a:r>
            <a:r>
              <a:rPr lang="en-US" dirty="0"/>
              <a:t>. I call these snowflakes (because I like to take back pejorative language). Therefore, overly specifying what the product must look like is counter-productive to practices, applying and demonstrating their learning skills.</a:t>
            </a:r>
          </a:p>
          <a:p>
            <a:endParaRPr lang="en-US" dirty="0"/>
          </a:p>
          <a:p>
            <a:r>
              <a:rPr lang="en-US" dirty="0"/>
              <a:t>Lastly, there is a historical but seldom discussed issue of how we use the range of marks available, in particular STEM subjects, who more often work with objective criteria of knowledge, are far more comfortable in awarding across the entire marking range, even when marking subjective work. Whereas humanities, social sciences and arts are much less confident to award in the upper bands, we often ask ourselves ‘what would be a perfect answer’ but this again is a symptom of focusing on the products of assessment and </a:t>
            </a:r>
            <a:r>
              <a:rPr lang="en-US" dirty="0" err="1"/>
              <a:t>idealising</a:t>
            </a:r>
            <a:r>
              <a:rPr lang="en-US" dirty="0"/>
              <a:t> our expectations. The hard truth is, STEM subjects will never narrow their marking range expectations – and neither should they - so everyone else has to get comfortable with using the full range in line with STEM practices. (It’s the awarding gap we don’t talk about).</a:t>
            </a:r>
          </a:p>
        </p:txBody>
      </p:sp>
      <p:sp>
        <p:nvSpPr>
          <p:cNvPr id="4" name="Slide Number Placeholder 3"/>
          <p:cNvSpPr>
            <a:spLocks noGrp="1"/>
          </p:cNvSpPr>
          <p:nvPr>
            <p:ph type="sldNum" sz="quarter" idx="5"/>
          </p:nvPr>
        </p:nvSpPr>
        <p:spPr/>
        <p:txBody>
          <a:bodyPr/>
          <a:lstStyle/>
          <a:p>
            <a:fld id="{D509E0F5-DD7A-D747-8744-BD59782A8EDD}" type="slidenum">
              <a:rPr lang="en-US" smtClean="0"/>
              <a:t>3</a:t>
            </a:fld>
            <a:endParaRPr lang="en-US"/>
          </a:p>
        </p:txBody>
      </p:sp>
    </p:spTree>
    <p:extLst>
      <p:ext uri="{BB962C8B-B14F-4D97-AF65-F5344CB8AC3E}">
        <p14:creationId xmlns:p14="http://schemas.microsoft.com/office/powerpoint/2010/main" val="3718853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Guiding the intention of our project to refresh our Generic Assessment Descriptors (GADs) was the desire to move these away from being assessor-centred tools to learner-centred tools. This was informed by Heidi Andrade’s rubrics as learning tools, Phillip Dawson’s work on assessment literacy (particularly on assessment validity), and the principles and checklists of the Inclusive Higher Education Framework from Katherine Hubbard and Paula Gawthorpe. </a:t>
            </a:r>
          </a:p>
          <a:p>
            <a:endParaRPr lang="en-GB" dirty="0"/>
          </a:p>
          <a:p>
            <a:r>
              <a:rPr lang="en-GB" dirty="0"/>
              <a:t>Just as feedback is most effective </a:t>
            </a:r>
            <a:r>
              <a:rPr lang="en-GB" i="1" dirty="0"/>
              <a:t>before </a:t>
            </a:r>
            <a:r>
              <a:rPr lang="en-GB" b="0" i="0" dirty="0"/>
              <a:t> submission, understanding the assessment descriptors are most meaningful when applied before submission.</a:t>
            </a:r>
          </a:p>
          <a:p>
            <a:endParaRPr lang="en-GB" b="0" i="0" dirty="0"/>
          </a:p>
          <a:p>
            <a:r>
              <a:rPr lang="en-GB" b="0" i="0" dirty="0"/>
              <a:t>Best on the best/most effective practice, we wanted colleagues to use the GADs as a map, adopting some of Sadler’s ideas, to locate where the students currently are, where they want to be and how to get there. This description of practice helped us to articulate the most effective use of the GADs as a learning tool, but also where people sometimes failed to meet this practice, most notably in that last step of Sadler’s; how to get there. </a:t>
            </a:r>
          </a:p>
          <a:p>
            <a:endParaRPr lang="en-GB" b="0" i="0" dirty="0"/>
          </a:p>
          <a:p>
            <a:r>
              <a:rPr lang="en-GB" b="0" i="0" dirty="0"/>
              <a:t>When the assessment descriptor says that a student is currently doing ‘good analysis’ and the student wishes to improve to ‘excellent analysis’ it is not clear what the student needs to do to improve (beyond ‘do better analysis’) – that is a crude example but if we examine a lot of descriptors they still fall into such a trap which snare staff and students into these modes of practice.</a:t>
            </a:r>
          </a:p>
          <a:p>
            <a:endParaRPr lang="en-GB" b="0" i="0" dirty="0"/>
          </a:p>
          <a:p>
            <a:r>
              <a:rPr lang="en-GB" b="0" i="0" dirty="0"/>
              <a:t>The fundamental pedagogical shift we adopted to make the move from judgement tool to learning tool was to apply a competency-based lens as described by Mike Ewan (Hull) and his team in their QAA toolkit on Competency-based Education. Through this we asked, what is it that students can do and demonstrate at each criteria descriptor, and as much as possible how do promote a rounded educational experience of knowledge, skills and behaviours.</a:t>
            </a:r>
            <a:endParaRPr lang="en-GB" dirty="0"/>
          </a:p>
        </p:txBody>
      </p:sp>
      <p:sp>
        <p:nvSpPr>
          <p:cNvPr id="4" name="Slide Number Placeholder 3"/>
          <p:cNvSpPr>
            <a:spLocks noGrp="1"/>
          </p:cNvSpPr>
          <p:nvPr>
            <p:ph type="sldNum" sz="quarter" idx="5"/>
          </p:nvPr>
        </p:nvSpPr>
        <p:spPr/>
        <p:txBody>
          <a:bodyPr/>
          <a:lstStyle/>
          <a:p>
            <a:fld id="{D509E0F5-DD7A-D747-8744-BD59782A8EDD}" type="slidenum">
              <a:rPr lang="en-US" smtClean="0"/>
              <a:t>4</a:t>
            </a:fld>
            <a:endParaRPr lang="en-US"/>
          </a:p>
        </p:txBody>
      </p:sp>
    </p:spTree>
    <p:extLst>
      <p:ext uri="{BB962C8B-B14F-4D97-AF65-F5344CB8AC3E}">
        <p14:creationId xmlns:p14="http://schemas.microsoft.com/office/powerpoint/2010/main" val="14712689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our discussions with staff and students, the three major issues we found with collaborative / groupwork assessments were the perception of unfairness (associated with the lack of transparency and consistency in the expectations, and the practice of unfair workload distribution), which relates to the focus on product over process (such as the group presentation which does not actually provide tangible evidence of groupwork, or at best the tip of the iceberg of groupwork).</a:t>
            </a:r>
          </a:p>
          <a:p>
            <a:r>
              <a:rPr lang="en-GB" dirty="0"/>
              <a:t>It was highlighted that negative or even toxic behaviours can be associated with ‘leadership’ which led to one of my favourite discussions in which we explored what were the negative behaviours that students and staff were concerned with around ‘leaders’ (such as controlling, taking credit, and even bullying), and then what were the behaviours, actions and characteristics of a “good” leader, collaborator or team mate (contributes, negotiates, listens, acknowledges and responds). </a:t>
            </a:r>
          </a:p>
          <a:p>
            <a:endParaRPr lang="en-GB" dirty="0"/>
          </a:p>
          <a:p>
            <a:r>
              <a:rPr lang="en-GB" dirty="0"/>
              <a:t>In this way we have responded to </a:t>
            </a:r>
          </a:p>
          <a:p>
            <a:pPr marL="171450" indent="-171450">
              <a:buFont typeface="Arial" panose="020B0604020202020204" pitchFamily="34" charset="0"/>
              <a:buChar char="•"/>
            </a:pPr>
            <a:r>
              <a:rPr lang="en-GB" dirty="0"/>
              <a:t>How the standards are interpreted – focusing on the positive actions and behaviours that lead to effective collaboration.</a:t>
            </a:r>
          </a:p>
          <a:p>
            <a:pPr marL="171450" indent="-171450">
              <a:buFont typeface="Arial" panose="020B0604020202020204" pitchFamily="34" charset="0"/>
              <a:buChar char="•"/>
            </a:pPr>
            <a:r>
              <a:rPr lang="en-GB" dirty="0"/>
              <a:t>How assessment is enacted – by emphasising that it is the student’s ability to self evaluate, recognising their own role within the collaboration, reduces the potential of an assessor orientated judgement of a product of learning. (in other words, students should not be judged on how good the presentation was but how they operated within the group and, if you’re feeling adventurous, what they have learned from the experience).</a:t>
            </a:r>
          </a:p>
          <a:p>
            <a:pPr marL="171450" indent="-171450">
              <a:buFont typeface="Arial" panose="020B0604020202020204" pitchFamily="34" charset="0"/>
              <a:buChar char="•"/>
            </a:pPr>
            <a:r>
              <a:rPr lang="en-GB" dirty="0"/>
              <a:t>How fairness is experienced – centring the assessment on the individual student it doesn’t matter if the work was distributed evenly (realistically, when is work ever distributed evenly!) or if the collaboration was even a success. If a student were unfortunate enough to be placed in an ineffective group – which should be a realistic expectation – each individual has the opportunity to exercise and demonstrate the descriptors by applying positive actions and behaviours. </a:t>
            </a:r>
          </a:p>
        </p:txBody>
      </p:sp>
      <p:sp>
        <p:nvSpPr>
          <p:cNvPr id="4" name="Slide Number Placeholder 3"/>
          <p:cNvSpPr>
            <a:spLocks noGrp="1"/>
          </p:cNvSpPr>
          <p:nvPr>
            <p:ph type="sldNum" sz="quarter" idx="5"/>
          </p:nvPr>
        </p:nvSpPr>
        <p:spPr/>
        <p:txBody>
          <a:bodyPr/>
          <a:lstStyle/>
          <a:p>
            <a:fld id="{D509E0F5-DD7A-D747-8744-BD59782A8EDD}" type="slidenum">
              <a:rPr lang="en-US" smtClean="0"/>
              <a:t>5</a:t>
            </a:fld>
            <a:endParaRPr lang="en-US"/>
          </a:p>
        </p:txBody>
      </p:sp>
    </p:spTree>
    <p:extLst>
      <p:ext uri="{BB962C8B-B14F-4D97-AF65-F5344CB8AC3E}">
        <p14:creationId xmlns:p14="http://schemas.microsoft.com/office/powerpoint/2010/main" val="9029305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I’ll shut up and let you scan these. I’ve removed the fail descriptors so it’s all readable and also, no one wants to work towards a fail!</a:t>
            </a:r>
          </a:p>
        </p:txBody>
      </p:sp>
      <p:sp>
        <p:nvSpPr>
          <p:cNvPr id="4" name="Slide Number Placeholder 3"/>
          <p:cNvSpPr>
            <a:spLocks noGrp="1"/>
          </p:cNvSpPr>
          <p:nvPr>
            <p:ph type="sldNum" sz="quarter" idx="5"/>
          </p:nvPr>
        </p:nvSpPr>
        <p:spPr/>
        <p:txBody>
          <a:bodyPr/>
          <a:lstStyle/>
          <a:p>
            <a:fld id="{D509E0F5-DD7A-D747-8744-BD59782A8EDD}" type="slidenum">
              <a:rPr lang="en-US" smtClean="0"/>
              <a:t>6</a:t>
            </a:fld>
            <a:endParaRPr lang="en-US"/>
          </a:p>
        </p:txBody>
      </p:sp>
    </p:spTree>
    <p:extLst>
      <p:ext uri="{BB962C8B-B14F-4D97-AF65-F5344CB8AC3E}">
        <p14:creationId xmlns:p14="http://schemas.microsoft.com/office/powerpoint/2010/main" val="5631714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previous criterion was titled ‘Written and verbal communication’ which we immediately took issue with as felt very strongly that effective communication – such as that which we would like for and from our students – is not simply contained in words. Tone, gesture and context can drastically change the meaning of words and sentiments.</a:t>
            </a:r>
          </a:p>
          <a:p>
            <a:r>
              <a:rPr lang="en-GB" dirty="0"/>
              <a:t>Further still, we wanted to incorporate other forms of communication not currently recognised such as numerical (an increasingly important skill thanks to the data scientists of the world), illustrative, and physically gestural.</a:t>
            </a:r>
          </a:p>
          <a:p>
            <a:endParaRPr lang="en-GB" dirty="0"/>
          </a:p>
          <a:p>
            <a:r>
              <a:rPr lang="en-GB" dirty="0"/>
              <a:t>From these critiques we resolved to change the criterion to Communications, thereby not excluding any of the above modes of communication, and to reframe communication in terms of mode (such as written, verbal, illustrative), medium (essay, performance, algorithm / code), and audience (academic, industry, children, public); all of which can be further refined such as a written essay for an academic audience, or a TikTok / Instagram reel for UK students aged 13-16. These contexts help us remove the ‘writing for the assessor’ practice – synonymous with the essay – and emphasise the skill of evaluating the needs and expectations of the audience in communications. I often refer to the example of Prof. Brian Cox and how he is able to communicate advance knowledge to very young and non-specialist audiences, which we should consider to be the highest achievement of communication.</a:t>
            </a:r>
          </a:p>
          <a:p>
            <a:endParaRPr lang="en-GB" dirty="0"/>
          </a:p>
          <a:p>
            <a:r>
              <a:rPr lang="en-GB" dirty="0"/>
              <a:t>Regarding the ethical and responsible use of technology, this wasn’t aimed directly at AI but refers to all communication technology and could consider aspects such as:</a:t>
            </a:r>
          </a:p>
          <a:p>
            <a:r>
              <a:rPr lang="en-GB" dirty="0"/>
              <a:t>Using advance Word functions for long form documents</a:t>
            </a:r>
          </a:p>
          <a:p>
            <a:r>
              <a:rPr lang="en-GB" dirty="0"/>
              <a:t>Effective structuring and coding of Excel documents</a:t>
            </a:r>
          </a:p>
          <a:p>
            <a:r>
              <a:rPr lang="en-GB" dirty="0"/>
              <a:t>Effective and responsible tagging and promotion of social media posts</a:t>
            </a:r>
          </a:p>
          <a:p>
            <a:r>
              <a:rPr lang="en-GB" dirty="0"/>
              <a:t>And of course, effective and responsible use of AI in generating communications. )content and delivery)</a:t>
            </a:r>
          </a:p>
        </p:txBody>
      </p:sp>
      <p:sp>
        <p:nvSpPr>
          <p:cNvPr id="4" name="Slide Number Placeholder 3"/>
          <p:cNvSpPr>
            <a:spLocks noGrp="1"/>
          </p:cNvSpPr>
          <p:nvPr>
            <p:ph type="sldNum" sz="quarter" idx="5"/>
          </p:nvPr>
        </p:nvSpPr>
        <p:spPr/>
        <p:txBody>
          <a:bodyPr/>
          <a:lstStyle/>
          <a:p>
            <a:fld id="{D509E0F5-DD7A-D747-8744-BD59782A8EDD}" type="slidenum">
              <a:rPr lang="en-US" smtClean="0"/>
              <a:t>7</a:t>
            </a:fld>
            <a:endParaRPr lang="en-US"/>
          </a:p>
        </p:txBody>
      </p:sp>
    </p:spTree>
    <p:extLst>
      <p:ext uri="{BB962C8B-B14F-4D97-AF65-F5344CB8AC3E}">
        <p14:creationId xmlns:p14="http://schemas.microsoft.com/office/powerpoint/2010/main" val="14442599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Again, I’ll shut up and let you read.</a:t>
            </a:r>
          </a:p>
        </p:txBody>
      </p:sp>
      <p:sp>
        <p:nvSpPr>
          <p:cNvPr id="4" name="Slide Number Placeholder 3"/>
          <p:cNvSpPr>
            <a:spLocks noGrp="1"/>
          </p:cNvSpPr>
          <p:nvPr>
            <p:ph type="sldNum" sz="quarter" idx="5"/>
          </p:nvPr>
        </p:nvSpPr>
        <p:spPr/>
        <p:txBody>
          <a:bodyPr/>
          <a:lstStyle/>
          <a:p>
            <a:fld id="{D509E0F5-DD7A-D747-8744-BD59782A8EDD}" type="slidenum">
              <a:rPr lang="en-US" smtClean="0"/>
              <a:t>8</a:t>
            </a:fld>
            <a:endParaRPr lang="en-US"/>
          </a:p>
        </p:txBody>
      </p:sp>
    </p:spTree>
    <p:extLst>
      <p:ext uri="{BB962C8B-B14F-4D97-AF65-F5344CB8AC3E}">
        <p14:creationId xmlns:p14="http://schemas.microsoft.com/office/powerpoint/2010/main" val="2992850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509E0F5-DD7A-D747-8744-BD59782A8EDD}" type="slidenum">
              <a:rPr lang="en-US" smtClean="0"/>
              <a:t>9</a:t>
            </a:fld>
            <a:endParaRPr lang="en-US"/>
          </a:p>
        </p:txBody>
      </p:sp>
    </p:spTree>
    <p:extLst>
      <p:ext uri="{BB962C8B-B14F-4D97-AF65-F5344CB8AC3E}">
        <p14:creationId xmlns:p14="http://schemas.microsoft.com/office/powerpoint/2010/main" val="22335225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GB"/>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AA0A590-BBC4-4A25-AA98-60EF1EE0FC92}" type="datetimeFigureOut">
              <a:rPr lang="en-GB" smtClean="0"/>
              <a:t>16/06/2026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7A1700-6BDC-4A90-870D-0FF1DDEC863E}" type="slidenum">
              <a:rPr lang="en-GB" smtClean="0"/>
              <a:t>‹#›</a:t>
            </a:fld>
            <a:endParaRPr lang="en-GB"/>
          </a:p>
        </p:txBody>
      </p:sp>
    </p:spTree>
    <p:extLst>
      <p:ext uri="{BB962C8B-B14F-4D97-AF65-F5344CB8AC3E}">
        <p14:creationId xmlns:p14="http://schemas.microsoft.com/office/powerpoint/2010/main" val="1223885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AA0A590-BBC4-4A25-AA98-60EF1EE0FC92}" type="datetimeFigureOut">
              <a:rPr lang="en-GB" smtClean="0"/>
              <a:t>16/06/2026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F7A1700-6BDC-4A90-870D-0FF1DDEC863E}" type="slidenum">
              <a:rPr lang="en-GB" smtClean="0"/>
              <a:t>‹#›</a:t>
            </a:fld>
            <a:endParaRPr lang="en-GB"/>
          </a:p>
        </p:txBody>
      </p:sp>
    </p:spTree>
    <p:extLst>
      <p:ext uri="{BB962C8B-B14F-4D97-AF65-F5344CB8AC3E}">
        <p14:creationId xmlns:p14="http://schemas.microsoft.com/office/powerpoint/2010/main" val="3044620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AA0A590-BBC4-4A25-AA98-60EF1EE0FC92}" type="datetimeFigureOut">
              <a:rPr lang="en-GB" smtClean="0"/>
              <a:t>16/06/2026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F7A1700-6BDC-4A90-870D-0FF1DDEC863E}" type="slidenum">
              <a:rPr lang="en-GB" smtClean="0"/>
              <a:t>‹#›</a:t>
            </a:fld>
            <a:endParaRPr lang="en-GB"/>
          </a:p>
        </p:txBody>
      </p:sp>
    </p:spTree>
    <p:extLst>
      <p:ext uri="{BB962C8B-B14F-4D97-AF65-F5344CB8AC3E}">
        <p14:creationId xmlns:p14="http://schemas.microsoft.com/office/powerpoint/2010/main" val="2075986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AA0A590-BBC4-4A25-AA98-60EF1EE0FC92}" type="datetimeFigureOut">
              <a:rPr lang="en-GB" smtClean="0"/>
              <a:t>16/06/2026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7A1700-6BDC-4A90-870D-0FF1DDEC863E}" type="slidenum">
              <a:rPr lang="en-GB" smtClean="0"/>
              <a:t>‹#›</a:t>
            </a:fld>
            <a:endParaRPr lang="en-GB"/>
          </a:p>
        </p:txBody>
      </p:sp>
    </p:spTree>
    <p:extLst>
      <p:ext uri="{BB962C8B-B14F-4D97-AF65-F5344CB8AC3E}">
        <p14:creationId xmlns:p14="http://schemas.microsoft.com/office/powerpoint/2010/main" val="1738819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GB"/>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AA0A590-BBC4-4A25-AA98-60EF1EE0FC92}" type="datetimeFigureOut">
              <a:rPr lang="en-GB" smtClean="0"/>
              <a:t>16/06/2026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7A1700-6BDC-4A90-870D-0FF1DDEC863E}" type="slidenum">
              <a:rPr lang="en-GB" smtClean="0"/>
              <a:t>‹#›</a:t>
            </a:fld>
            <a:endParaRPr lang="en-GB"/>
          </a:p>
        </p:txBody>
      </p:sp>
    </p:spTree>
    <p:extLst>
      <p:ext uri="{BB962C8B-B14F-4D97-AF65-F5344CB8AC3E}">
        <p14:creationId xmlns:p14="http://schemas.microsoft.com/office/powerpoint/2010/main" val="457678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8" name="Date Placeholder 7"/>
          <p:cNvSpPr>
            <a:spLocks noGrp="1"/>
          </p:cNvSpPr>
          <p:nvPr>
            <p:ph type="dt" sz="half" idx="10"/>
          </p:nvPr>
        </p:nvSpPr>
        <p:spPr/>
        <p:txBody>
          <a:bodyPr/>
          <a:lstStyle/>
          <a:p>
            <a:fld id="{0AA0A590-BBC4-4A25-AA98-60EF1EE0FC92}" type="datetimeFigureOut">
              <a:rPr lang="en-GB" smtClean="0"/>
              <a:t>16/06/2026</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CF7A1700-6BDC-4A90-870D-0FF1DDEC863E}" type="slidenum">
              <a:rPr lang="en-GB" smtClean="0"/>
              <a:t>‹#›</a:t>
            </a:fld>
            <a:endParaRPr lang="en-GB"/>
          </a:p>
        </p:txBody>
      </p:sp>
    </p:spTree>
    <p:extLst>
      <p:ext uri="{BB962C8B-B14F-4D97-AF65-F5344CB8AC3E}">
        <p14:creationId xmlns:p14="http://schemas.microsoft.com/office/powerpoint/2010/main" val="446317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2" name="Date Placeholder 1"/>
          <p:cNvSpPr>
            <a:spLocks noGrp="1"/>
          </p:cNvSpPr>
          <p:nvPr>
            <p:ph type="dt" sz="half" idx="10"/>
          </p:nvPr>
        </p:nvSpPr>
        <p:spPr/>
        <p:txBody>
          <a:bodyPr/>
          <a:lstStyle/>
          <a:p>
            <a:fld id="{0AA0A590-BBC4-4A25-AA98-60EF1EE0FC92}" type="datetimeFigureOut">
              <a:rPr lang="en-GB" smtClean="0"/>
              <a:t>16/06/2026</a:t>
            </a:fld>
            <a:endParaRPr lang="en-GB"/>
          </a:p>
        </p:txBody>
      </p:sp>
      <p:sp>
        <p:nvSpPr>
          <p:cNvPr id="11" name="Footer Placeholder 10"/>
          <p:cNvSpPr>
            <a:spLocks noGrp="1"/>
          </p:cNvSpPr>
          <p:nvPr>
            <p:ph type="ftr" sz="quarter" idx="11"/>
          </p:nvPr>
        </p:nvSpPr>
        <p:spPr/>
        <p:txBody>
          <a:bodyPr/>
          <a:lstStyle/>
          <a:p>
            <a:endParaRPr lang="en-GB"/>
          </a:p>
        </p:txBody>
      </p:sp>
      <p:sp>
        <p:nvSpPr>
          <p:cNvPr id="12" name="Slide Number Placeholder 11"/>
          <p:cNvSpPr>
            <a:spLocks noGrp="1"/>
          </p:cNvSpPr>
          <p:nvPr>
            <p:ph type="sldNum" sz="quarter" idx="12"/>
          </p:nvPr>
        </p:nvSpPr>
        <p:spPr/>
        <p:txBody>
          <a:bodyPr/>
          <a:lstStyle/>
          <a:p>
            <a:fld id="{CF7A1700-6BDC-4A90-870D-0FF1DDEC863E}" type="slidenum">
              <a:rPr lang="en-GB" smtClean="0"/>
              <a:t>‹#›</a:t>
            </a:fld>
            <a:endParaRPr lang="en-GB"/>
          </a:p>
        </p:txBody>
      </p:sp>
    </p:spTree>
    <p:extLst>
      <p:ext uri="{BB962C8B-B14F-4D97-AF65-F5344CB8AC3E}">
        <p14:creationId xmlns:p14="http://schemas.microsoft.com/office/powerpoint/2010/main" val="287811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a:t>Click to edit Master title style</a:t>
            </a:r>
            <a:endParaRPr lang="en-US" dirty="0"/>
          </a:p>
        </p:txBody>
      </p:sp>
      <p:sp>
        <p:nvSpPr>
          <p:cNvPr id="2" name="Date Placeholder 1"/>
          <p:cNvSpPr>
            <a:spLocks noGrp="1"/>
          </p:cNvSpPr>
          <p:nvPr>
            <p:ph type="dt" sz="half" idx="10"/>
          </p:nvPr>
        </p:nvSpPr>
        <p:spPr/>
        <p:txBody>
          <a:bodyPr/>
          <a:lstStyle/>
          <a:p>
            <a:fld id="{0AA0A590-BBC4-4A25-AA98-60EF1EE0FC92}" type="datetimeFigureOut">
              <a:rPr lang="en-GB" smtClean="0"/>
              <a:t>16/06/2026</a:t>
            </a:fld>
            <a:endParaRPr lang="en-GB"/>
          </a:p>
        </p:txBody>
      </p:sp>
      <p:sp>
        <p:nvSpPr>
          <p:cNvPr id="7" name="Footer Placeholder 6"/>
          <p:cNvSpPr>
            <a:spLocks noGrp="1"/>
          </p:cNvSpPr>
          <p:nvPr>
            <p:ph type="ftr" sz="quarter" idx="11"/>
          </p:nvPr>
        </p:nvSpPr>
        <p:spPr/>
        <p:txBody>
          <a:bodyPr/>
          <a:lstStyle/>
          <a:p>
            <a:endParaRPr lang="en-GB"/>
          </a:p>
        </p:txBody>
      </p:sp>
      <p:sp>
        <p:nvSpPr>
          <p:cNvPr id="8" name="Slide Number Placeholder 7"/>
          <p:cNvSpPr>
            <a:spLocks noGrp="1"/>
          </p:cNvSpPr>
          <p:nvPr>
            <p:ph type="sldNum" sz="quarter" idx="12"/>
          </p:nvPr>
        </p:nvSpPr>
        <p:spPr/>
        <p:txBody>
          <a:bodyPr/>
          <a:lstStyle/>
          <a:p>
            <a:fld id="{CF7A1700-6BDC-4A90-870D-0FF1DDEC863E}" type="slidenum">
              <a:rPr lang="en-GB" smtClean="0"/>
              <a:t>‹#›</a:t>
            </a:fld>
            <a:endParaRPr lang="en-GB"/>
          </a:p>
        </p:txBody>
      </p:sp>
    </p:spTree>
    <p:extLst>
      <p:ext uri="{BB962C8B-B14F-4D97-AF65-F5344CB8AC3E}">
        <p14:creationId xmlns:p14="http://schemas.microsoft.com/office/powerpoint/2010/main" val="2016534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AA0A590-BBC4-4A25-AA98-60EF1EE0FC92}" type="datetimeFigureOut">
              <a:rPr lang="en-GB" smtClean="0"/>
              <a:t>16/06/2026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7A1700-6BDC-4A90-870D-0FF1DDEC863E}" type="slidenum">
              <a:rPr lang="en-GB" smtClean="0"/>
              <a:t>‹#›</a:t>
            </a:fld>
            <a:endParaRPr lang="en-GB"/>
          </a:p>
        </p:txBody>
      </p:sp>
    </p:spTree>
    <p:extLst>
      <p:ext uri="{BB962C8B-B14F-4D97-AF65-F5344CB8AC3E}">
        <p14:creationId xmlns:p14="http://schemas.microsoft.com/office/powerpoint/2010/main" val="2376648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GB"/>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8" name="Date Placeholder 7"/>
          <p:cNvSpPr>
            <a:spLocks noGrp="1"/>
          </p:cNvSpPr>
          <p:nvPr>
            <p:ph type="dt" sz="half" idx="10"/>
          </p:nvPr>
        </p:nvSpPr>
        <p:spPr/>
        <p:txBody>
          <a:bodyPr/>
          <a:lstStyle/>
          <a:p>
            <a:fld id="{0AA0A590-BBC4-4A25-AA98-60EF1EE0FC92}" type="datetimeFigureOut">
              <a:rPr lang="en-GB" smtClean="0"/>
              <a:t>16/06/2026</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CF7A1700-6BDC-4A90-870D-0FF1DDEC863E}" type="slidenum">
              <a:rPr lang="en-GB" smtClean="0"/>
              <a:t>‹#›</a:t>
            </a:fld>
            <a:endParaRPr lang="en-GB"/>
          </a:p>
        </p:txBody>
      </p:sp>
    </p:spTree>
    <p:extLst>
      <p:ext uri="{BB962C8B-B14F-4D97-AF65-F5344CB8AC3E}">
        <p14:creationId xmlns:p14="http://schemas.microsoft.com/office/powerpoint/2010/main" val="2869140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8" name="Date Placeholder 7"/>
          <p:cNvSpPr>
            <a:spLocks noGrp="1"/>
          </p:cNvSpPr>
          <p:nvPr>
            <p:ph type="dt" sz="half" idx="10"/>
          </p:nvPr>
        </p:nvSpPr>
        <p:spPr/>
        <p:txBody>
          <a:bodyPr/>
          <a:lstStyle/>
          <a:p>
            <a:fld id="{0AA0A590-BBC4-4A25-AA98-60EF1EE0FC92}" type="datetimeFigureOut">
              <a:rPr lang="en-GB" smtClean="0"/>
              <a:t>16/06/2026</a:t>
            </a:fld>
            <a:endParaRPr lang="en-GB"/>
          </a:p>
        </p:txBody>
      </p:sp>
      <p:sp>
        <p:nvSpPr>
          <p:cNvPr id="9" name="Footer Placeholder 8"/>
          <p:cNvSpPr>
            <a:spLocks noGrp="1"/>
          </p:cNvSpPr>
          <p:nvPr>
            <p:ph type="ftr" sz="quarter" idx="11"/>
          </p:nvPr>
        </p:nvSpPr>
        <p:spPr>
          <a:xfrm>
            <a:off x="3499101" y="6356350"/>
            <a:ext cx="5911517" cy="365125"/>
          </a:xfrm>
        </p:spPr>
        <p:txBody>
          <a:bodyPr/>
          <a:lstStyle/>
          <a:p>
            <a:endParaRPr lang="en-GB"/>
          </a:p>
        </p:txBody>
      </p:sp>
      <p:sp>
        <p:nvSpPr>
          <p:cNvPr id="10" name="Slide Number Placeholder 9"/>
          <p:cNvSpPr>
            <a:spLocks noGrp="1"/>
          </p:cNvSpPr>
          <p:nvPr>
            <p:ph type="sldNum" sz="quarter" idx="12"/>
          </p:nvPr>
        </p:nvSpPr>
        <p:spPr/>
        <p:txBody>
          <a:bodyPr/>
          <a:lstStyle/>
          <a:p>
            <a:fld id="{CF7A1700-6BDC-4A90-870D-0FF1DDEC863E}" type="slidenum">
              <a:rPr lang="en-GB" smtClean="0"/>
              <a:t>‹#›</a:t>
            </a:fld>
            <a:endParaRPr lang="en-GB"/>
          </a:p>
        </p:txBody>
      </p:sp>
    </p:spTree>
    <p:extLst>
      <p:ext uri="{BB962C8B-B14F-4D97-AF65-F5344CB8AC3E}">
        <p14:creationId xmlns:p14="http://schemas.microsoft.com/office/powerpoint/2010/main" val="3484319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0AA0A590-BBC4-4A25-AA98-60EF1EE0FC92}" type="datetimeFigureOut">
              <a:rPr lang="en-GB" smtClean="0"/>
              <a:t>16/06/2026</a:t>
            </a:fld>
            <a:endParaRPr lang="en-GB"/>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GB"/>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CF7A1700-6BDC-4A90-870D-0FF1DDEC863E}" type="slidenum">
              <a:rPr lang="en-GB" smtClean="0"/>
              <a:t>‹#›</a:t>
            </a:fld>
            <a:endParaRPr lang="en-GB"/>
          </a:p>
        </p:txBody>
      </p:sp>
    </p:spTree>
    <p:extLst>
      <p:ext uri="{BB962C8B-B14F-4D97-AF65-F5344CB8AC3E}">
        <p14:creationId xmlns:p14="http://schemas.microsoft.com/office/powerpoint/2010/main" val="2943166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DCBF2-52AE-D7AE-179C-020312376957}"/>
              </a:ext>
            </a:extLst>
          </p:cNvPr>
          <p:cNvSpPr>
            <a:spLocks noGrp="1"/>
          </p:cNvSpPr>
          <p:nvPr>
            <p:ph type="ctrTitle"/>
          </p:nvPr>
        </p:nvSpPr>
        <p:spPr/>
        <p:txBody>
          <a:bodyPr>
            <a:noAutofit/>
          </a:bodyPr>
          <a:lstStyle/>
          <a:p>
            <a:r>
              <a:rPr lang="en-GB" sz="4400" b="1" noProof="1"/>
              <a:t>Refreshing Generic Assessment Descriptors as a Tool for Learning:</a:t>
            </a:r>
            <a:br>
              <a:rPr lang="en-GB" sz="4400" b="1" noProof="1"/>
            </a:br>
            <a:r>
              <a:rPr lang="en-GB" sz="3600" noProof="1"/>
              <a:t>Reframing Standards, Language and Power in Institutional Assessment</a:t>
            </a:r>
            <a:endParaRPr lang="en-GB" sz="4400" noProof="1"/>
          </a:p>
        </p:txBody>
      </p:sp>
      <p:sp>
        <p:nvSpPr>
          <p:cNvPr id="3" name="Subtitle 2">
            <a:extLst>
              <a:ext uri="{FF2B5EF4-FFF2-40B4-BE49-F238E27FC236}">
                <a16:creationId xmlns:a16="http://schemas.microsoft.com/office/drawing/2014/main" id="{C16B7D02-50D7-41DF-2AF0-1C8B840A63E0}"/>
              </a:ext>
            </a:extLst>
          </p:cNvPr>
          <p:cNvSpPr>
            <a:spLocks noGrp="1"/>
          </p:cNvSpPr>
          <p:nvPr>
            <p:ph type="subTitle" idx="1"/>
          </p:nvPr>
        </p:nvSpPr>
        <p:spPr/>
        <p:txBody>
          <a:bodyPr/>
          <a:lstStyle/>
          <a:p>
            <a:r>
              <a:rPr lang="en-GB" noProof="1"/>
              <a:t>Chris Whiting</a:t>
            </a:r>
          </a:p>
          <a:p>
            <a:r>
              <a:rPr lang="en-GB" noProof="1"/>
              <a:t>York St John University, York, UK</a:t>
            </a:r>
          </a:p>
        </p:txBody>
      </p:sp>
    </p:spTree>
    <p:extLst>
      <p:ext uri="{BB962C8B-B14F-4D97-AF65-F5344CB8AC3E}">
        <p14:creationId xmlns:p14="http://schemas.microsoft.com/office/powerpoint/2010/main" val="3395414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A4F35-2CA0-06BF-AEDE-35D9ED266724}"/>
              </a:ext>
            </a:extLst>
          </p:cNvPr>
          <p:cNvSpPr>
            <a:spLocks noGrp="1"/>
          </p:cNvSpPr>
          <p:nvPr>
            <p:ph type="title"/>
          </p:nvPr>
        </p:nvSpPr>
        <p:spPr/>
        <p:txBody>
          <a:bodyPr>
            <a:normAutofit/>
          </a:bodyPr>
          <a:lstStyle/>
          <a:p>
            <a:r>
              <a:rPr lang="en-GB" b="1" noProof="1"/>
              <a:t>Provocation: What Are Our Assessment Descriptors </a:t>
            </a:r>
            <a:r>
              <a:rPr lang="en-GB" b="1" i="1" noProof="1"/>
              <a:t>Doing</a:t>
            </a:r>
            <a:r>
              <a:rPr lang="en-GB" b="1" noProof="1"/>
              <a:t>?</a:t>
            </a:r>
            <a:endParaRPr lang="en-GB" noProof="1"/>
          </a:p>
        </p:txBody>
      </p:sp>
      <p:sp>
        <p:nvSpPr>
          <p:cNvPr id="3" name="Content Placeholder 2">
            <a:extLst>
              <a:ext uri="{FF2B5EF4-FFF2-40B4-BE49-F238E27FC236}">
                <a16:creationId xmlns:a16="http://schemas.microsoft.com/office/drawing/2014/main" id="{153E15CC-6F9B-2D35-E0F8-7B0620B3AE12}"/>
              </a:ext>
            </a:extLst>
          </p:cNvPr>
          <p:cNvSpPr>
            <a:spLocks noGrp="1"/>
          </p:cNvSpPr>
          <p:nvPr>
            <p:ph idx="1"/>
          </p:nvPr>
        </p:nvSpPr>
        <p:spPr/>
        <p:txBody>
          <a:bodyPr>
            <a:normAutofit/>
          </a:bodyPr>
          <a:lstStyle/>
          <a:p>
            <a:r>
              <a:rPr lang="en-GB" sz="2400" noProof="1"/>
              <a:t>If students can only succeed by </a:t>
            </a:r>
            <a:r>
              <a:rPr lang="en-GB" sz="2400" i="1" noProof="1"/>
              <a:t>guessing what the assessor wants</a:t>
            </a:r>
            <a:r>
              <a:rPr lang="en-GB" sz="2400" noProof="1"/>
              <a:t>, what are we really assessing?</a:t>
            </a:r>
          </a:p>
          <a:p>
            <a:r>
              <a:rPr lang="en-GB" sz="2400" noProof="1"/>
              <a:t>Whose values, norms and assumptions are embedded in our descriptors, and whose are absent?</a:t>
            </a:r>
          </a:p>
          <a:p>
            <a:r>
              <a:rPr lang="en-GB" sz="2400" noProof="1"/>
              <a:t>Do our assessment standards reward </a:t>
            </a:r>
            <a:r>
              <a:rPr lang="en-GB" sz="2400" i="1" noProof="1"/>
              <a:t>learning and agency</a:t>
            </a:r>
            <a:r>
              <a:rPr lang="en-GB" sz="2400" noProof="1"/>
              <a:t>, or </a:t>
            </a:r>
            <a:r>
              <a:rPr lang="en-GB" sz="2400" i="1" noProof="1"/>
              <a:t>compliance and mimicry</a:t>
            </a:r>
            <a:r>
              <a:rPr lang="en-GB" sz="2400" noProof="1"/>
              <a:t>?</a:t>
            </a:r>
          </a:p>
          <a:p>
            <a:r>
              <a:rPr lang="en-GB" sz="2400" noProof="1"/>
              <a:t>What behaviours are we implicitly cultivating through the language we use?</a:t>
            </a:r>
          </a:p>
          <a:p>
            <a:pPr marL="0" indent="0">
              <a:buNone/>
            </a:pPr>
            <a:r>
              <a:rPr lang="en-GB" b="1" noProof="1"/>
              <a:t>	</a:t>
            </a:r>
          </a:p>
          <a:p>
            <a:pPr marL="0" indent="0">
              <a:buNone/>
            </a:pPr>
            <a:r>
              <a:rPr lang="en-GB" b="1" noProof="1"/>
              <a:t>	</a:t>
            </a:r>
            <a:r>
              <a:rPr lang="en-GB" sz="2800" b="1" noProof="1"/>
              <a:t>Assessment descriptors do not just 	describe standards: 	</a:t>
            </a:r>
          </a:p>
          <a:p>
            <a:pPr marL="0" indent="0">
              <a:buNone/>
            </a:pPr>
            <a:r>
              <a:rPr lang="en-GB" sz="2800" b="1" noProof="1"/>
              <a:t>	they shape 	practice, culture and power</a:t>
            </a:r>
            <a:endParaRPr lang="en-GB" noProof="1"/>
          </a:p>
          <a:p>
            <a:endParaRPr lang="en-GB" noProof="1"/>
          </a:p>
        </p:txBody>
      </p:sp>
    </p:spTree>
    <p:extLst>
      <p:ext uri="{BB962C8B-B14F-4D97-AF65-F5344CB8AC3E}">
        <p14:creationId xmlns:p14="http://schemas.microsoft.com/office/powerpoint/2010/main" val="3646177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3214B-A592-3BB4-9642-BC71579B9ED2}"/>
              </a:ext>
            </a:extLst>
          </p:cNvPr>
          <p:cNvSpPr>
            <a:spLocks noGrp="1"/>
          </p:cNvSpPr>
          <p:nvPr>
            <p:ph type="title"/>
          </p:nvPr>
        </p:nvSpPr>
        <p:spPr/>
        <p:txBody>
          <a:bodyPr/>
          <a:lstStyle/>
          <a:p>
            <a:r>
              <a:rPr lang="en-GB" noProof="1"/>
              <a:t>Why Assessment Descriptors Matter</a:t>
            </a:r>
          </a:p>
        </p:txBody>
      </p:sp>
      <p:sp>
        <p:nvSpPr>
          <p:cNvPr id="3" name="Content Placeholder 2">
            <a:extLst>
              <a:ext uri="{FF2B5EF4-FFF2-40B4-BE49-F238E27FC236}">
                <a16:creationId xmlns:a16="http://schemas.microsoft.com/office/drawing/2014/main" id="{BDB54499-F449-241F-2989-C6F15D1C05C8}"/>
              </a:ext>
            </a:extLst>
          </p:cNvPr>
          <p:cNvSpPr>
            <a:spLocks noGrp="1"/>
          </p:cNvSpPr>
          <p:nvPr>
            <p:ph idx="1"/>
          </p:nvPr>
        </p:nvSpPr>
        <p:spPr/>
        <p:txBody>
          <a:bodyPr>
            <a:normAutofit fontScale="92500" lnSpcReduction="20000"/>
          </a:bodyPr>
          <a:lstStyle/>
          <a:p>
            <a:pPr marL="0" indent="0">
              <a:buNone/>
            </a:pPr>
            <a:r>
              <a:rPr lang="en-GB" sz="2600" noProof="1"/>
              <a:t>University-wide assessment descriptors shape:</a:t>
            </a:r>
          </a:p>
          <a:p>
            <a:r>
              <a:rPr lang="en-GB" sz="2600" noProof="1"/>
              <a:t>How standards are interpreted</a:t>
            </a:r>
          </a:p>
          <a:p>
            <a:r>
              <a:rPr lang="en-GB" sz="2600" noProof="1"/>
              <a:t>How assessment is enacted</a:t>
            </a:r>
          </a:p>
          <a:p>
            <a:r>
              <a:rPr lang="en-GB" sz="2600" noProof="1"/>
              <a:t>How fairness is experienced by students</a:t>
            </a:r>
          </a:p>
          <a:p>
            <a:pPr marL="0" indent="0">
              <a:buNone/>
            </a:pPr>
            <a:endParaRPr lang="en-GB" sz="2600" noProof="1"/>
          </a:p>
          <a:p>
            <a:pPr marL="0" indent="0">
              <a:buNone/>
            </a:pPr>
            <a:r>
              <a:rPr lang="en-GB" sz="2600" noProof="1"/>
              <a:t>Commonly positioned as quality assurance tools, derived from:</a:t>
            </a:r>
          </a:p>
          <a:p>
            <a:r>
              <a:rPr lang="en-GB" sz="2600" noProof="1"/>
              <a:t>OfS B Conditions</a:t>
            </a:r>
          </a:p>
          <a:p>
            <a:r>
              <a:rPr lang="en-GB" sz="2600" noProof="1"/>
              <a:t>Sector-recognised standards</a:t>
            </a:r>
          </a:p>
          <a:p>
            <a:endParaRPr lang="en-GB" noProof="1"/>
          </a:p>
          <a:p>
            <a:pPr marL="457200" lvl="1" indent="0">
              <a:buNone/>
            </a:pPr>
            <a:r>
              <a:rPr lang="en-GB" sz="3000" noProof="1"/>
              <a:t>Assessment descriptors are never neutral: they encode values, assumptions, and power relations</a:t>
            </a:r>
            <a:r>
              <a:rPr lang="en-GB" noProof="1"/>
              <a:t>.</a:t>
            </a:r>
          </a:p>
        </p:txBody>
      </p:sp>
    </p:spTree>
    <p:extLst>
      <p:ext uri="{BB962C8B-B14F-4D97-AF65-F5344CB8AC3E}">
        <p14:creationId xmlns:p14="http://schemas.microsoft.com/office/powerpoint/2010/main" val="2228535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E955F-E9FB-3739-0FA8-4DDB890E4733}"/>
              </a:ext>
            </a:extLst>
          </p:cNvPr>
          <p:cNvSpPr>
            <a:spLocks noGrp="1"/>
          </p:cNvSpPr>
          <p:nvPr>
            <p:ph type="title"/>
          </p:nvPr>
        </p:nvSpPr>
        <p:spPr/>
        <p:txBody>
          <a:bodyPr/>
          <a:lstStyle/>
          <a:p>
            <a:r>
              <a:rPr lang="en-GB" noProof="1"/>
              <a:t>The Problem We Were Trying to Address</a:t>
            </a:r>
          </a:p>
        </p:txBody>
      </p:sp>
      <p:sp>
        <p:nvSpPr>
          <p:cNvPr id="3" name="Content Placeholder 2">
            <a:extLst>
              <a:ext uri="{FF2B5EF4-FFF2-40B4-BE49-F238E27FC236}">
                <a16:creationId xmlns:a16="http://schemas.microsoft.com/office/drawing/2014/main" id="{D2CC5F52-8807-B921-AF94-BC8D50622A24}"/>
              </a:ext>
            </a:extLst>
          </p:cNvPr>
          <p:cNvSpPr>
            <a:spLocks noGrp="1"/>
          </p:cNvSpPr>
          <p:nvPr>
            <p:ph idx="1"/>
          </p:nvPr>
        </p:nvSpPr>
        <p:spPr/>
        <p:txBody>
          <a:bodyPr>
            <a:normAutofit/>
          </a:bodyPr>
          <a:lstStyle/>
          <a:p>
            <a:pPr marL="0" indent="0">
              <a:buNone/>
            </a:pPr>
            <a:r>
              <a:rPr lang="en-GB" noProof="1"/>
              <a:t>Traditional descriptors often:</a:t>
            </a:r>
          </a:p>
          <a:p>
            <a:r>
              <a:rPr lang="en-GB" noProof="1"/>
              <a:t>Use vague or subjective language (e.g. “good”, “appropriate”)</a:t>
            </a:r>
          </a:p>
          <a:p>
            <a:r>
              <a:rPr lang="en-GB" noProof="1"/>
              <a:t>Reproduce deficit narratives (“lacking”, “insufficient”)</a:t>
            </a:r>
          </a:p>
          <a:p>
            <a:r>
              <a:rPr lang="en-GB" noProof="1"/>
              <a:t>Centre assessor judgement over student understanding</a:t>
            </a:r>
          </a:p>
          <a:p>
            <a:pPr marL="0" indent="0">
              <a:buNone/>
            </a:pPr>
            <a:endParaRPr lang="en-GB" noProof="1"/>
          </a:p>
          <a:p>
            <a:pPr marL="0" indent="0">
              <a:buNone/>
            </a:pPr>
            <a:r>
              <a:rPr lang="en-GB" noProof="1"/>
              <a:t>Consequences:</a:t>
            </a:r>
          </a:p>
          <a:p>
            <a:r>
              <a:rPr lang="en-GB" noProof="1"/>
              <a:t>Student uncertainty and strategic compliance</a:t>
            </a:r>
          </a:p>
          <a:p>
            <a:r>
              <a:rPr lang="en-GB" noProof="1"/>
              <a:t>Narrowing of acceptable responses</a:t>
            </a:r>
          </a:p>
          <a:p>
            <a:r>
              <a:rPr lang="en-GB" noProof="1"/>
              <a:t>Staff reluctance to use the full grade range</a:t>
            </a:r>
          </a:p>
        </p:txBody>
      </p:sp>
    </p:spTree>
    <p:extLst>
      <p:ext uri="{BB962C8B-B14F-4D97-AF65-F5344CB8AC3E}">
        <p14:creationId xmlns:p14="http://schemas.microsoft.com/office/powerpoint/2010/main" val="3099588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742CE-B8E2-72E4-6030-6CE4C86054D3}"/>
              </a:ext>
            </a:extLst>
          </p:cNvPr>
          <p:cNvSpPr>
            <a:spLocks noGrp="1"/>
          </p:cNvSpPr>
          <p:nvPr>
            <p:ph type="title"/>
          </p:nvPr>
        </p:nvSpPr>
        <p:spPr/>
        <p:txBody>
          <a:bodyPr/>
          <a:lstStyle/>
          <a:p>
            <a:r>
              <a:rPr lang="en-GB" noProof="1"/>
              <a:t>Reframing GADs as Learning Tools</a:t>
            </a:r>
          </a:p>
        </p:txBody>
      </p:sp>
      <p:sp>
        <p:nvSpPr>
          <p:cNvPr id="3" name="Content Placeholder 2">
            <a:extLst>
              <a:ext uri="{FF2B5EF4-FFF2-40B4-BE49-F238E27FC236}">
                <a16:creationId xmlns:a16="http://schemas.microsoft.com/office/drawing/2014/main" id="{65992C39-DCEA-8237-3C9E-6F7807D51DCB}"/>
              </a:ext>
            </a:extLst>
          </p:cNvPr>
          <p:cNvSpPr>
            <a:spLocks noGrp="1"/>
          </p:cNvSpPr>
          <p:nvPr>
            <p:ph idx="1"/>
          </p:nvPr>
        </p:nvSpPr>
        <p:spPr/>
        <p:txBody>
          <a:bodyPr>
            <a:normAutofit/>
          </a:bodyPr>
          <a:lstStyle/>
          <a:p>
            <a:pPr marL="0" indent="0">
              <a:buNone/>
            </a:pPr>
            <a:r>
              <a:rPr lang="en-GB" noProof="1"/>
              <a:t>Informed by:</a:t>
            </a:r>
          </a:p>
          <a:p>
            <a:r>
              <a:rPr lang="en-GB" noProof="1"/>
              <a:t>Rubrics as learning tools (Andrade, 2023)</a:t>
            </a:r>
          </a:p>
          <a:p>
            <a:r>
              <a:rPr lang="en-GB" noProof="1"/>
              <a:t>Assessment literacy (Dawson, 2017)</a:t>
            </a:r>
          </a:p>
          <a:p>
            <a:r>
              <a:rPr lang="en-GB" noProof="1"/>
              <a:t>Inclusive pedagogy (Hubbard &amp; Gawthorpe, 2024)</a:t>
            </a:r>
          </a:p>
          <a:p>
            <a:endParaRPr lang="en-GB" noProof="1"/>
          </a:p>
          <a:p>
            <a:pPr marL="0" indent="0">
              <a:buNone/>
            </a:pPr>
            <a:r>
              <a:rPr lang="en-GB" b="1" noProof="1"/>
              <a:t>Shift in purpose:</a:t>
            </a:r>
            <a:endParaRPr lang="en-GB" noProof="1"/>
          </a:p>
          <a:p>
            <a:pPr marL="0" indent="0">
              <a:buNone/>
            </a:pPr>
            <a:r>
              <a:rPr lang="en-GB" noProof="1"/>
              <a:t>	From judging work → supporting learning</a:t>
            </a:r>
          </a:p>
          <a:p>
            <a:pPr marL="0" indent="0">
              <a:buNone/>
            </a:pPr>
            <a:endParaRPr lang="en-GB" noProof="1"/>
          </a:p>
          <a:p>
            <a:pPr marL="0" indent="0">
              <a:buNone/>
            </a:pPr>
            <a:r>
              <a:rPr lang="en-GB" noProof="1"/>
              <a:t>Adoption of a </a:t>
            </a:r>
            <a:r>
              <a:rPr lang="en-GB" b="1" noProof="1"/>
              <a:t>competency-based lens</a:t>
            </a:r>
            <a:r>
              <a:rPr lang="en-GB" noProof="1"/>
              <a:t>:</a:t>
            </a:r>
          </a:p>
          <a:p>
            <a:pPr marL="182880" lvl="1">
              <a:spcBef>
                <a:spcPts val="1200"/>
              </a:spcBef>
            </a:pPr>
            <a:r>
              <a:rPr lang="en-GB" sz="2000" noProof="1"/>
              <a:t>What students can demonstrate</a:t>
            </a:r>
          </a:p>
          <a:p>
            <a:pPr marL="182880" lvl="1">
              <a:spcBef>
                <a:spcPts val="1200"/>
              </a:spcBef>
            </a:pPr>
            <a:r>
              <a:rPr lang="en-GB" sz="2000" noProof="1"/>
              <a:t>Knowledge, skills and behaviours</a:t>
            </a:r>
          </a:p>
          <a:p>
            <a:endParaRPr lang="en-GB" noProof="1"/>
          </a:p>
        </p:txBody>
      </p:sp>
    </p:spTree>
    <p:extLst>
      <p:ext uri="{BB962C8B-B14F-4D97-AF65-F5344CB8AC3E}">
        <p14:creationId xmlns:p14="http://schemas.microsoft.com/office/powerpoint/2010/main" val="2105713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03A92-FE2A-54EE-F6B6-E5320AD4FBD1}"/>
              </a:ext>
            </a:extLst>
          </p:cNvPr>
          <p:cNvSpPr>
            <a:spLocks noGrp="1"/>
          </p:cNvSpPr>
          <p:nvPr>
            <p:ph type="title"/>
          </p:nvPr>
        </p:nvSpPr>
        <p:spPr/>
        <p:txBody>
          <a:bodyPr/>
          <a:lstStyle/>
          <a:p>
            <a:r>
              <a:rPr lang="en-GB" b="1" noProof="1"/>
              <a:t>Example 1: Collaboration</a:t>
            </a:r>
            <a:endParaRPr lang="en-GB" noProof="1"/>
          </a:p>
        </p:txBody>
      </p:sp>
      <p:sp>
        <p:nvSpPr>
          <p:cNvPr id="3" name="Content Placeholder 2">
            <a:extLst>
              <a:ext uri="{FF2B5EF4-FFF2-40B4-BE49-F238E27FC236}">
                <a16:creationId xmlns:a16="http://schemas.microsoft.com/office/drawing/2014/main" id="{831E0285-D6FF-A4B8-8DBB-AB2FADAB4916}"/>
              </a:ext>
            </a:extLst>
          </p:cNvPr>
          <p:cNvSpPr>
            <a:spLocks noGrp="1"/>
          </p:cNvSpPr>
          <p:nvPr>
            <p:ph idx="1"/>
          </p:nvPr>
        </p:nvSpPr>
        <p:spPr>
          <a:xfrm>
            <a:off x="4085901" y="1509939"/>
            <a:ext cx="7265276" cy="4351338"/>
          </a:xfrm>
        </p:spPr>
        <p:txBody>
          <a:bodyPr>
            <a:normAutofit/>
          </a:bodyPr>
          <a:lstStyle/>
          <a:p>
            <a:pPr marL="0" indent="0">
              <a:buNone/>
            </a:pPr>
            <a:r>
              <a:rPr lang="en-GB" b="1" noProof="1"/>
              <a:t>Issue:</a:t>
            </a:r>
            <a:endParaRPr lang="en-GB" noProof="1"/>
          </a:p>
          <a:p>
            <a:r>
              <a:rPr lang="en-GB" noProof="1"/>
              <a:t>Group work perceived as unfair</a:t>
            </a:r>
          </a:p>
          <a:p>
            <a:r>
              <a:rPr lang="en-GB" noProof="1"/>
              <a:t>Focus on product over process</a:t>
            </a:r>
          </a:p>
          <a:p>
            <a:r>
              <a:rPr lang="en-GB" noProof="1"/>
              <a:t>“Leadership” language encouraging counter-productive behaviours</a:t>
            </a:r>
          </a:p>
          <a:p>
            <a:pPr marL="0" indent="0">
              <a:buNone/>
            </a:pPr>
            <a:r>
              <a:rPr lang="en-GB" b="1" noProof="1"/>
              <a:t>Reframing:</a:t>
            </a:r>
            <a:endParaRPr lang="en-GB" noProof="1"/>
          </a:p>
          <a:p>
            <a:r>
              <a:rPr lang="en-GB" noProof="1"/>
              <a:t>Collaboration articulated as </a:t>
            </a:r>
            <a:r>
              <a:rPr lang="en-GB" i="1" noProof="1"/>
              <a:t>observable practices</a:t>
            </a:r>
            <a:endParaRPr lang="en-GB" noProof="1"/>
          </a:p>
          <a:p>
            <a:r>
              <a:rPr lang="en-GB" noProof="1"/>
              <a:t>Progression framed through behaviours:</a:t>
            </a:r>
          </a:p>
          <a:p>
            <a:pPr lvl="1"/>
            <a:r>
              <a:rPr lang="en-GB" noProof="1"/>
              <a:t>Passive → Active → Self-aware → Supportive</a:t>
            </a:r>
          </a:p>
          <a:p>
            <a:pPr marL="0" indent="0">
              <a:buNone/>
            </a:pPr>
            <a:r>
              <a:rPr lang="en-GB" b="1" noProof="1"/>
              <a:t>Assessment focus:</a:t>
            </a:r>
            <a:r>
              <a:rPr lang="en-GB" noProof="1"/>
              <a:t> how individuals contribute, adapt, and support others</a:t>
            </a:r>
          </a:p>
          <a:p>
            <a:endParaRPr lang="en-GB" noProof="1"/>
          </a:p>
        </p:txBody>
      </p:sp>
    </p:spTree>
    <p:extLst>
      <p:ext uri="{BB962C8B-B14F-4D97-AF65-F5344CB8AC3E}">
        <p14:creationId xmlns:p14="http://schemas.microsoft.com/office/powerpoint/2010/main" val="1379780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FA4341C-A00A-F49A-FFFD-AB7F3B999403}"/>
              </a:ext>
            </a:extLst>
          </p:cNvPr>
          <p:cNvGraphicFramePr>
            <a:graphicFrameLocks noGrp="1"/>
          </p:cNvGraphicFramePr>
          <p:nvPr>
            <p:extLst>
              <p:ext uri="{D42A27DB-BD31-4B8C-83A1-F6EECF244321}">
                <p14:modId xmlns:p14="http://schemas.microsoft.com/office/powerpoint/2010/main" val="616963896"/>
              </p:ext>
            </p:extLst>
          </p:nvPr>
        </p:nvGraphicFramePr>
        <p:xfrm>
          <a:off x="325463" y="1549831"/>
          <a:ext cx="11298266" cy="4472597"/>
        </p:xfrm>
        <a:graphic>
          <a:graphicData uri="http://schemas.openxmlformats.org/drawingml/2006/table">
            <a:tbl>
              <a:tblPr firstRow="1" firstCol="1" bandRow="1">
                <a:tableStyleId>{5C22544A-7EE6-4342-B048-85BDC9FD1C3A}</a:tableStyleId>
              </a:tblPr>
              <a:tblGrid>
                <a:gridCol w="1007391">
                  <a:extLst>
                    <a:ext uri="{9D8B030D-6E8A-4147-A177-3AD203B41FA5}">
                      <a16:colId xmlns:a16="http://schemas.microsoft.com/office/drawing/2014/main" val="3536666507"/>
                    </a:ext>
                  </a:extLst>
                </a:gridCol>
                <a:gridCol w="2058175">
                  <a:extLst>
                    <a:ext uri="{9D8B030D-6E8A-4147-A177-3AD203B41FA5}">
                      <a16:colId xmlns:a16="http://schemas.microsoft.com/office/drawing/2014/main" val="3093696799"/>
                    </a:ext>
                  </a:extLst>
                </a:gridCol>
                <a:gridCol w="2058175">
                  <a:extLst>
                    <a:ext uri="{9D8B030D-6E8A-4147-A177-3AD203B41FA5}">
                      <a16:colId xmlns:a16="http://schemas.microsoft.com/office/drawing/2014/main" val="407815803"/>
                    </a:ext>
                  </a:extLst>
                </a:gridCol>
                <a:gridCol w="2058175">
                  <a:extLst>
                    <a:ext uri="{9D8B030D-6E8A-4147-A177-3AD203B41FA5}">
                      <a16:colId xmlns:a16="http://schemas.microsoft.com/office/drawing/2014/main" val="137172074"/>
                    </a:ext>
                  </a:extLst>
                </a:gridCol>
                <a:gridCol w="2058175">
                  <a:extLst>
                    <a:ext uri="{9D8B030D-6E8A-4147-A177-3AD203B41FA5}">
                      <a16:colId xmlns:a16="http://schemas.microsoft.com/office/drawing/2014/main" val="1241991743"/>
                    </a:ext>
                  </a:extLst>
                </a:gridCol>
                <a:gridCol w="2058175">
                  <a:extLst>
                    <a:ext uri="{9D8B030D-6E8A-4147-A177-3AD203B41FA5}">
                      <a16:colId xmlns:a16="http://schemas.microsoft.com/office/drawing/2014/main" val="1909036077"/>
                    </a:ext>
                  </a:extLst>
                </a:gridCol>
              </a:tblGrid>
              <a:tr h="556393">
                <a:tc>
                  <a:txBody>
                    <a:bodyPr/>
                    <a:lstStyle/>
                    <a:p>
                      <a:pPr>
                        <a:lnSpc>
                          <a:spcPct val="115000"/>
                        </a:lnSpc>
                        <a:spcAft>
                          <a:spcPts val="1000"/>
                        </a:spcAft>
                        <a:buNone/>
                      </a:pPr>
                      <a:r>
                        <a:rPr lang="en-GB" sz="11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General Characteristics </a:t>
                      </a:r>
                      <a:endParaRPr lang="en-GB"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1000"/>
                        </a:spcAft>
                        <a:buNone/>
                      </a:pPr>
                      <a:r>
                        <a:rPr lang="en-GB" sz="20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Pass - 3</a:t>
                      </a:r>
                      <a:r>
                        <a:rPr lang="en-GB" sz="2000" b="1" baseline="30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rd</a:t>
                      </a:r>
                      <a:endParaRPr lang="en-GB" sz="2000" dirty="0">
                        <a:effectLst/>
                        <a:latin typeface="Calibri" panose="020F0502020204030204" pitchFamily="34" charset="0"/>
                        <a:ea typeface="Calibri" panose="020F0502020204030204" pitchFamily="34" charset="0"/>
                        <a:cs typeface="Arial" panose="020B0604020202020204" pitchFamily="34" charset="0"/>
                      </a:endParaRPr>
                    </a:p>
                    <a:p>
                      <a:pPr algn="ctr">
                        <a:lnSpc>
                          <a:spcPct val="115000"/>
                        </a:lnSpc>
                        <a:spcAft>
                          <a:spcPts val="1000"/>
                        </a:spcAft>
                        <a:buNone/>
                      </a:pPr>
                      <a:r>
                        <a:rPr lang="en-GB" sz="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(40 - 49)</a:t>
                      </a:r>
                      <a:endParaRPr lang="en-GB"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1000"/>
                        </a:spcAft>
                        <a:buNone/>
                      </a:pPr>
                      <a:r>
                        <a:rPr lang="en-GB" sz="20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2:2</a:t>
                      </a:r>
                      <a:endParaRPr lang="en-GB" sz="2000">
                        <a:effectLst/>
                        <a:latin typeface="Calibri" panose="020F0502020204030204" pitchFamily="34" charset="0"/>
                        <a:ea typeface="Calibri" panose="020F0502020204030204" pitchFamily="34" charset="0"/>
                        <a:cs typeface="Arial" panose="020B0604020202020204" pitchFamily="34" charset="0"/>
                      </a:endParaRPr>
                    </a:p>
                    <a:p>
                      <a:pPr algn="ctr">
                        <a:lnSpc>
                          <a:spcPct val="115000"/>
                        </a:lnSpc>
                        <a:spcAft>
                          <a:spcPts val="1000"/>
                        </a:spcAft>
                        <a:buNone/>
                      </a:pPr>
                      <a:r>
                        <a:rPr lang="en-GB" sz="12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(50 - 59)</a:t>
                      </a:r>
                      <a:endParaRPr lang="en-GB"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1000"/>
                        </a:spcAft>
                        <a:buNone/>
                      </a:pPr>
                      <a:r>
                        <a:rPr lang="en-GB" sz="20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2:1</a:t>
                      </a:r>
                      <a:endParaRPr lang="en-GB" sz="2000">
                        <a:effectLst/>
                        <a:latin typeface="Calibri" panose="020F0502020204030204" pitchFamily="34" charset="0"/>
                        <a:ea typeface="Calibri" panose="020F0502020204030204" pitchFamily="34" charset="0"/>
                        <a:cs typeface="Arial" panose="020B0604020202020204" pitchFamily="34" charset="0"/>
                      </a:endParaRPr>
                    </a:p>
                    <a:p>
                      <a:pPr algn="ctr">
                        <a:lnSpc>
                          <a:spcPct val="115000"/>
                        </a:lnSpc>
                        <a:spcAft>
                          <a:spcPts val="1000"/>
                        </a:spcAft>
                        <a:buNone/>
                      </a:pPr>
                      <a:r>
                        <a:rPr lang="en-GB" sz="12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(60 - 69)</a:t>
                      </a:r>
                      <a:endParaRPr lang="en-GB"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1000"/>
                        </a:spcAft>
                        <a:buNone/>
                      </a:pPr>
                      <a:r>
                        <a:rPr lang="en-GB" sz="20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First</a:t>
                      </a:r>
                      <a:endParaRPr lang="en-GB" sz="2000">
                        <a:effectLst/>
                        <a:latin typeface="Calibri" panose="020F0502020204030204" pitchFamily="34" charset="0"/>
                        <a:ea typeface="Calibri" panose="020F0502020204030204" pitchFamily="34" charset="0"/>
                        <a:cs typeface="Arial" panose="020B0604020202020204" pitchFamily="34" charset="0"/>
                      </a:endParaRPr>
                    </a:p>
                    <a:p>
                      <a:pPr algn="ctr">
                        <a:lnSpc>
                          <a:spcPct val="115000"/>
                        </a:lnSpc>
                        <a:spcAft>
                          <a:spcPts val="1000"/>
                        </a:spcAft>
                        <a:buNone/>
                      </a:pPr>
                      <a:r>
                        <a:rPr lang="en-GB" sz="12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(70 - 84)</a:t>
                      </a:r>
                      <a:endParaRPr lang="en-GB"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1000"/>
                        </a:spcAft>
                        <a:buNone/>
                      </a:pPr>
                      <a:r>
                        <a:rPr lang="en-GB" sz="20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High First</a:t>
                      </a:r>
                      <a:endParaRPr lang="en-GB" sz="2000">
                        <a:effectLst/>
                        <a:latin typeface="Calibri" panose="020F0502020204030204" pitchFamily="34" charset="0"/>
                        <a:ea typeface="Calibri" panose="020F0502020204030204" pitchFamily="34" charset="0"/>
                        <a:cs typeface="Arial" panose="020B0604020202020204" pitchFamily="34" charset="0"/>
                      </a:endParaRPr>
                    </a:p>
                    <a:p>
                      <a:pPr algn="ctr">
                        <a:lnSpc>
                          <a:spcPct val="115000"/>
                        </a:lnSpc>
                        <a:spcAft>
                          <a:spcPts val="1000"/>
                        </a:spcAft>
                        <a:buNone/>
                      </a:pPr>
                      <a:r>
                        <a:rPr lang="en-GB" sz="12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(85 -100)</a:t>
                      </a:r>
                      <a:endParaRPr lang="en-GB"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4439150"/>
                  </a:ext>
                </a:extLst>
              </a:tr>
              <a:tr h="3797084">
                <a:tc>
                  <a:txBody>
                    <a:bodyPr/>
                    <a:lstStyle/>
                    <a:p>
                      <a:pPr algn="ctr">
                        <a:lnSpc>
                          <a:spcPct val="115000"/>
                        </a:lnSpc>
                        <a:spcAft>
                          <a:spcPts val="1000"/>
                        </a:spcAft>
                        <a:buNone/>
                      </a:pPr>
                      <a:r>
                        <a:rPr lang="en-GB" sz="1400" b="0" dirty="0">
                          <a:solidFill>
                            <a:schemeClr val="tx1"/>
                          </a:solidFill>
                          <a:effectLst/>
                        </a:rPr>
                        <a:t>Collaboration</a:t>
                      </a:r>
                      <a:endParaRPr lang="en-GB" sz="20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1000"/>
                        </a:spcAft>
                        <a:buNone/>
                      </a:pPr>
                      <a:r>
                        <a:rPr lang="en-GB" sz="1200" b="0" dirty="0">
                          <a:solidFill>
                            <a:schemeClr val="tx1"/>
                          </a:solidFill>
                          <a:effectLst/>
                        </a:rPr>
                        <a:t>This work demonstrates an ability to cooperate / negotiate with others mostly as directed to achieve shared outcomes which exceed the potential of working independently. The work shows an awareness of the differences that result from working with different team members.</a:t>
                      </a:r>
                      <a:endParaRPr lang="en-GB" sz="20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1000"/>
                        </a:spcAft>
                        <a:buNone/>
                      </a:pPr>
                      <a:r>
                        <a:rPr lang="en-GB" sz="1200" b="0" dirty="0">
                          <a:solidFill>
                            <a:schemeClr val="tx1"/>
                          </a:solidFill>
                          <a:effectLst/>
                        </a:rPr>
                        <a:t>The work demonstrates an ability to cooperate / negotiate with others, and to </a:t>
                      </a:r>
                      <a:r>
                        <a:rPr lang="en-GB" sz="1200" b="1" dirty="0">
                          <a:solidFill>
                            <a:schemeClr val="tx1"/>
                          </a:solidFill>
                          <a:effectLst/>
                        </a:rPr>
                        <a:t>contribute effectively </a:t>
                      </a:r>
                      <a:r>
                        <a:rPr lang="en-GB" sz="1200" b="0" dirty="0">
                          <a:solidFill>
                            <a:schemeClr val="tx1"/>
                          </a:solidFill>
                          <a:effectLst/>
                        </a:rPr>
                        <a:t>to collaborative tasks to achieve </a:t>
                      </a:r>
                      <a:r>
                        <a:rPr lang="en-GB" sz="1200" b="1" dirty="0">
                          <a:solidFill>
                            <a:schemeClr val="tx1"/>
                          </a:solidFill>
                          <a:effectLst/>
                        </a:rPr>
                        <a:t>productive outcomes </a:t>
                      </a:r>
                      <a:r>
                        <a:rPr lang="en-GB" sz="1200" b="0" dirty="0">
                          <a:solidFill>
                            <a:schemeClr val="tx1"/>
                          </a:solidFill>
                          <a:effectLst/>
                        </a:rPr>
                        <a:t>as a team. The work shows an appreciation of the differences that result from working with different team members.</a:t>
                      </a:r>
                      <a:endParaRPr lang="en-GB" sz="20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1000"/>
                        </a:spcAft>
                        <a:buNone/>
                      </a:pPr>
                      <a:r>
                        <a:rPr lang="en-GB" sz="1200" b="0" dirty="0">
                          <a:solidFill>
                            <a:schemeClr val="tx1"/>
                          </a:solidFill>
                          <a:effectLst/>
                        </a:rPr>
                        <a:t>The work demonstrates </a:t>
                      </a:r>
                      <a:r>
                        <a:rPr lang="en-GB" sz="1200" b="1" dirty="0">
                          <a:solidFill>
                            <a:schemeClr val="tx1"/>
                          </a:solidFill>
                          <a:effectLst/>
                        </a:rPr>
                        <a:t>effective cooperation / constructive negotiation </a:t>
                      </a:r>
                      <a:r>
                        <a:rPr lang="en-GB" sz="1200" b="0" dirty="0">
                          <a:solidFill>
                            <a:schemeClr val="tx1"/>
                          </a:solidFill>
                          <a:effectLst/>
                        </a:rPr>
                        <a:t>with others. It </a:t>
                      </a:r>
                      <a:r>
                        <a:rPr lang="en-GB" sz="1200" b="1" dirty="0">
                          <a:solidFill>
                            <a:schemeClr val="tx1"/>
                          </a:solidFill>
                          <a:effectLst/>
                        </a:rPr>
                        <a:t>recognises, evaluates, and adapts the individual’s role</a:t>
                      </a:r>
                      <a:r>
                        <a:rPr lang="en-GB" sz="1200" b="0" dirty="0">
                          <a:solidFill>
                            <a:schemeClr val="tx1"/>
                          </a:solidFill>
                          <a:effectLst/>
                        </a:rPr>
                        <a:t> to best achieve the </a:t>
                      </a:r>
                      <a:r>
                        <a:rPr lang="en-GB" sz="1200" b="1" dirty="0">
                          <a:solidFill>
                            <a:schemeClr val="tx1"/>
                          </a:solidFill>
                          <a:effectLst/>
                        </a:rPr>
                        <a:t>shared goals and future outcomes of the team</a:t>
                      </a:r>
                      <a:r>
                        <a:rPr lang="en-GB" sz="1200" b="0" dirty="0">
                          <a:solidFill>
                            <a:schemeClr val="tx1"/>
                          </a:solidFill>
                          <a:effectLst/>
                        </a:rPr>
                        <a:t>. The work evidences an engagement with the differences that result from working with diverse team members and an </a:t>
                      </a:r>
                      <a:r>
                        <a:rPr lang="en-GB" sz="1200" b="1" dirty="0">
                          <a:solidFill>
                            <a:schemeClr val="tx1"/>
                          </a:solidFill>
                          <a:effectLst/>
                        </a:rPr>
                        <a:t>openness to change</a:t>
                      </a:r>
                      <a:r>
                        <a:rPr lang="en-GB" sz="1200" b="0" dirty="0">
                          <a:solidFill>
                            <a:schemeClr val="tx1"/>
                          </a:solidFill>
                          <a:effectLst/>
                        </a:rPr>
                        <a:t>.</a:t>
                      </a:r>
                      <a:endParaRPr lang="en-GB" sz="20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1000"/>
                        </a:spcAft>
                        <a:buNone/>
                      </a:pPr>
                      <a:r>
                        <a:rPr lang="en-GB" sz="1200" b="0" dirty="0">
                          <a:solidFill>
                            <a:schemeClr val="tx1"/>
                          </a:solidFill>
                          <a:effectLst/>
                        </a:rPr>
                        <a:t>The work </a:t>
                      </a:r>
                      <a:r>
                        <a:rPr lang="en-GB" sz="1200" b="1" dirty="0">
                          <a:solidFill>
                            <a:schemeClr val="tx1"/>
                          </a:solidFill>
                          <a:effectLst/>
                        </a:rPr>
                        <a:t>recognises and evaluates the strengths and abilities of the team</a:t>
                      </a:r>
                      <a:r>
                        <a:rPr lang="en-GB" sz="1200" b="0" dirty="0">
                          <a:solidFill>
                            <a:schemeClr val="tx1"/>
                          </a:solidFill>
                          <a:effectLst/>
                        </a:rPr>
                        <a:t>, as well as the </a:t>
                      </a:r>
                      <a:r>
                        <a:rPr lang="en-GB" sz="1200" b="1" dirty="0">
                          <a:solidFill>
                            <a:schemeClr val="tx1"/>
                          </a:solidFill>
                          <a:effectLst/>
                        </a:rPr>
                        <a:t>opportunities and challenges of the collaborative work</a:t>
                      </a:r>
                      <a:r>
                        <a:rPr lang="en-GB" sz="1200" b="0" dirty="0">
                          <a:solidFill>
                            <a:schemeClr val="tx1"/>
                          </a:solidFill>
                          <a:effectLst/>
                        </a:rPr>
                        <a:t>. The work </a:t>
                      </a:r>
                      <a:r>
                        <a:rPr lang="en-GB" sz="1200" b="1" dirty="0">
                          <a:solidFill>
                            <a:schemeClr val="tx1"/>
                          </a:solidFill>
                          <a:effectLst/>
                        </a:rPr>
                        <a:t>develops</a:t>
                      </a:r>
                      <a:r>
                        <a:rPr lang="en-GB" sz="1200" b="0" dirty="0">
                          <a:solidFill>
                            <a:schemeClr val="tx1"/>
                          </a:solidFill>
                          <a:effectLst/>
                        </a:rPr>
                        <a:t> and </a:t>
                      </a:r>
                      <a:r>
                        <a:rPr lang="en-GB" sz="1200" b="1" dirty="0">
                          <a:solidFill>
                            <a:schemeClr val="tx1"/>
                          </a:solidFill>
                          <a:effectLst/>
                        </a:rPr>
                        <a:t>deploys</a:t>
                      </a:r>
                      <a:r>
                        <a:rPr lang="en-GB" sz="1200" b="0" dirty="0">
                          <a:solidFill>
                            <a:schemeClr val="tx1"/>
                          </a:solidFill>
                          <a:effectLst/>
                        </a:rPr>
                        <a:t> additional resources (professional / specialist) and embraces of the differences that result from working with diverse team members.</a:t>
                      </a:r>
                      <a:endParaRPr lang="en-GB" sz="20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1000"/>
                        </a:spcAft>
                        <a:buNone/>
                      </a:pPr>
                      <a:r>
                        <a:rPr lang="en-GB" sz="1200" b="0" dirty="0">
                          <a:solidFill>
                            <a:schemeClr val="tx1"/>
                          </a:solidFill>
                          <a:effectLst/>
                        </a:rPr>
                        <a:t>The work recognises, </a:t>
                      </a:r>
                      <a:r>
                        <a:rPr lang="en-GB" sz="1200" b="1" dirty="0">
                          <a:solidFill>
                            <a:schemeClr val="tx1"/>
                          </a:solidFill>
                          <a:effectLst/>
                        </a:rPr>
                        <a:t>critically evaluates, and develops </a:t>
                      </a:r>
                      <a:r>
                        <a:rPr lang="en-GB" sz="1200" b="0" dirty="0">
                          <a:solidFill>
                            <a:schemeClr val="tx1"/>
                          </a:solidFill>
                          <a:effectLst/>
                        </a:rPr>
                        <a:t>the individual’s role and practice, and </a:t>
                      </a:r>
                      <a:r>
                        <a:rPr lang="en-GB" sz="1200" b="1" dirty="0">
                          <a:solidFill>
                            <a:schemeClr val="tx1"/>
                          </a:solidFill>
                          <a:effectLst/>
                        </a:rPr>
                        <a:t>supports / leads similar developments amongst the team</a:t>
                      </a:r>
                      <a:r>
                        <a:rPr lang="en-GB" sz="1200" b="0" dirty="0">
                          <a:solidFill>
                            <a:schemeClr val="tx1"/>
                          </a:solidFill>
                          <a:effectLst/>
                        </a:rPr>
                        <a:t>. The work uses teamwork in its approach to community building and </a:t>
                      </a:r>
                      <a:r>
                        <a:rPr lang="en-GB" sz="1200" b="1" dirty="0">
                          <a:solidFill>
                            <a:schemeClr val="tx1"/>
                          </a:solidFill>
                          <a:effectLst/>
                        </a:rPr>
                        <a:t>actively</a:t>
                      </a:r>
                      <a:r>
                        <a:rPr lang="en-GB" sz="1200" b="0" dirty="0">
                          <a:solidFill>
                            <a:schemeClr val="tx1"/>
                          </a:solidFill>
                          <a:effectLst/>
                        </a:rPr>
                        <a:t> embraces the differences that result from working with diverse team members and other perspectives.</a:t>
                      </a:r>
                      <a:endParaRPr lang="en-GB" sz="20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6264880"/>
                  </a:ext>
                </a:extLst>
              </a:tr>
            </a:tbl>
          </a:graphicData>
        </a:graphic>
      </p:graphicFrame>
      <p:sp>
        <p:nvSpPr>
          <p:cNvPr id="2" name="Rectangle 1">
            <a:extLst>
              <a:ext uri="{FF2B5EF4-FFF2-40B4-BE49-F238E27FC236}">
                <a16:creationId xmlns:a16="http://schemas.microsoft.com/office/drawing/2014/main" id="{315B0C79-7981-DB80-33C7-31AF9D3DE634}"/>
              </a:ext>
            </a:extLst>
          </p:cNvPr>
          <p:cNvSpPr/>
          <p:nvPr/>
        </p:nvSpPr>
        <p:spPr>
          <a:xfrm>
            <a:off x="930166" y="-15766"/>
            <a:ext cx="10216055" cy="113511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AF57513E-B3C1-A432-5E06-9682198BB782}"/>
              </a:ext>
            </a:extLst>
          </p:cNvPr>
          <p:cNvSpPr/>
          <p:nvPr/>
        </p:nvSpPr>
        <p:spPr>
          <a:xfrm>
            <a:off x="1387366" y="6452908"/>
            <a:ext cx="9175531" cy="520262"/>
          </a:xfrm>
          <a:prstGeom prst="rect">
            <a:avLst/>
          </a:prstGeom>
          <a:solidFill>
            <a:schemeClr val="tx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94078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01E61-9BBE-CCAD-3C74-E48627676697}"/>
              </a:ext>
            </a:extLst>
          </p:cNvPr>
          <p:cNvSpPr>
            <a:spLocks noGrp="1"/>
          </p:cNvSpPr>
          <p:nvPr>
            <p:ph type="title"/>
          </p:nvPr>
        </p:nvSpPr>
        <p:spPr>
          <a:xfrm>
            <a:off x="63064" y="1123837"/>
            <a:ext cx="3310759" cy="4601183"/>
          </a:xfrm>
        </p:spPr>
        <p:txBody>
          <a:bodyPr/>
          <a:lstStyle/>
          <a:p>
            <a:r>
              <a:rPr lang="en-GB" b="1" noProof="1"/>
              <a:t>Example 2: Communication</a:t>
            </a:r>
            <a:endParaRPr lang="en-GB" noProof="1"/>
          </a:p>
        </p:txBody>
      </p:sp>
      <p:sp>
        <p:nvSpPr>
          <p:cNvPr id="3" name="Content Placeholder 2">
            <a:extLst>
              <a:ext uri="{FF2B5EF4-FFF2-40B4-BE49-F238E27FC236}">
                <a16:creationId xmlns:a16="http://schemas.microsoft.com/office/drawing/2014/main" id="{82064ED6-5345-6D38-1877-F765CF481124}"/>
              </a:ext>
            </a:extLst>
          </p:cNvPr>
          <p:cNvSpPr>
            <a:spLocks noGrp="1"/>
          </p:cNvSpPr>
          <p:nvPr>
            <p:ph idx="1"/>
          </p:nvPr>
        </p:nvSpPr>
        <p:spPr>
          <a:xfrm>
            <a:off x="3597166" y="1123837"/>
            <a:ext cx="10515600" cy="4822372"/>
          </a:xfrm>
        </p:spPr>
        <p:txBody>
          <a:bodyPr>
            <a:normAutofit lnSpcReduction="10000"/>
          </a:bodyPr>
          <a:lstStyle/>
          <a:p>
            <a:pPr marL="0" indent="0">
              <a:buNone/>
            </a:pPr>
            <a:r>
              <a:rPr lang="en-GB" b="1" noProof="1"/>
              <a:t>Issue:</a:t>
            </a:r>
            <a:endParaRPr lang="en-GB" noProof="1"/>
          </a:p>
          <a:p>
            <a:r>
              <a:rPr lang="en-GB" noProof="1"/>
              <a:t>Narrow definitions (written / verbal)</a:t>
            </a:r>
          </a:p>
          <a:p>
            <a:r>
              <a:rPr lang="en-GB" noProof="1"/>
              <a:t>Hidden curriculum of “writing for the assessor”</a:t>
            </a:r>
          </a:p>
          <a:p>
            <a:pPr marL="0" indent="0">
              <a:spcBef>
                <a:spcPts val="1800"/>
              </a:spcBef>
              <a:buNone/>
            </a:pPr>
            <a:r>
              <a:rPr lang="en-GB" b="1" noProof="1"/>
              <a:t>Reframing:</a:t>
            </a:r>
            <a:endParaRPr lang="en-GB" noProof="1"/>
          </a:p>
          <a:p>
            <a:r>
              <a:rPr lang="en-GB" noProof="1"/>
              <a:t>Communication broadened to consider:</a:t>
            </a:r>
          </a:p>
          <a:p>
            <a:pPr lvl="1"/>
            <a:r>
              <a:rPr lang="en-GB" noProof="1"/>
              <a:t>Mode</a:t>
            </a:r>
          </a:p>
          <a:p>
            <a:pPr lvl="1"/>
            <a:r>
              <a:rPr lang="en-GB" noProof="1"/>
              <a:t>Medium</a:t>
            </a:r>
          </a:p>
          <a:p>
            <a:pPr lvl="1"/>
            <a:r>
              <a:rPr lang="en-GB" noProof="1"/>
              <a:t>Audience</a:t>
            </a:r>
          </a:p>
          <a:p>
            <a:pPr marL="0" indent="0">
              <a:spcBef>
                <a:spcPts val="1800"/>
              </a:spcBef>
              <a:buNone/>
            </a:pPr>
            <a:r>
              <a:rPr lang="en-GB" b="1" noProof="1"/>
              <a:t>Emphasis on:</a:t>
            </a:r>
          </a:p>
          <a:p>
            <a:r>
              <a:rPr lang="en-GB" noProof="1"/>
              <a:t>Appropriateness and accessibility</a:t>
            </a:r>
          </a:p>
          <a:p>
            <a:r>
              <a:rPr lang="en-GB" noProof="1"/>
              <a:t>Ethical and responsible use of technology</a:t>
            </a:r>
          </a:p>
          <a:p>
            <a:r>
              <a:rPr lang="en-GB" noProof="1"/>
              <a:t>Transferable communication practices</a:t>
            </a:r>
          </a:p>
        </p:txBody>
      </p:sp>
    </p:spTree>
    <p:extLst>
      <p:ext uri="{BB962C8B-B14F-4D97-AF65-F5344CB8AC3E}">
        <p14:creationId xmlns:p14="http://schemas.microsoft.com/office/powerpoint/2010/main" val="2027627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6153997-CDCC-9D1F-2180-2D680253744E}"/>
              </a:ext>
            </a:extLst>
          </p:cNvPr>
          <p:cNvGraphicFramePr>
            <a:graphicFrameLocks noGrp="1"/>
          </p:cNvGraphicFramePr>
          <p:nvPr>
            <p:extLst>
              <p:ext uri="{D42A27DB-BD31-4B8C-83A1-F6EECF244321}">
                <p14:modId xmlns:p14="http://schemas.microsoft.com/office/powerpoint/2010/main" val="3015191128"/>
              </p:ext>
            </p:extLst>
          </p:nvPr>
        </p:nvGraphicFramePr>
        <p:xfrm>
          <a:off x="682290" y="1579048"/>
          <a:ext cx="10827420" cy="3699904"/>
        </p:xfrm>
        <a:graphic>
          <a:graphicData uri="http://schemas.openxmlformats.org/drawingml/2006/table">
            <a:tbl>
              <a:tblPr firstRow="1" firstCol="1" bandRow="1">
                <a:tableStyleId>{5C22544A-7EE6-4342-B048-85BDC9FD1C3A}</a:tableStyleId>
              </a:tblPr>
              <a:tblGrid>
                <a:gridCol w="1125485">
                  <a:extLst>
                    <a:ext uri="{9D8B030D-6E8A-4147-A177-3AD203B41FA5}">
                      <a16:colId xmlns:a16="http://schemas.microsoft.com/office/drawing/2014/main" val="2217215385"/>
                    </a:ext>
                  </a:extLst>
                </a:gridCol>
                <a:gridCol w="1940387">
                  <a:extLst>
                    <a:ext uri="{9D8B030D-6E8A-4147-A177-3AD203B41FA5}">
                      <a16:colId xmlns:a16="http://schemas.microsoft.com/office/drawing/2014/main" val="2721838913"/>
                    </a:ext>
                  </a:extLst>
                </a:gridCol>
                <a:gridCol w="1940387">
                  <a:extLst>
                    <a:ext uri="{9D8B030D-6E8A-4147-A177-3AD203B41FA5}">
                      <a16:colId xmlns:a16="http://schemas.microsoft.com/office/drawing/2014/main" val="648935915"/>
                    </a:ext>
                  </a:extLst>
                </a:gridCol>
                <a:gridCol w="1940387">
                  <a:extLst>
                    <a:ext uri="{9D8B030D-6E8A-4147-A177-3AD203B41FA5}">
                      <a16:colId xmlns:a16="http://schemas.microsoft.com/office/drawing/2014/main" val="4136441283"/>
                    </a:ext>
                  </a:extLst>
                </a:gridCol>
                <a:gridCol w="1940387">
                  <a:extLst>
                    <a:ext uri="{9D8B030D-6E8A-4147-A177-3AD203B41FA5}">
                      <a16:colId xmlns:a16="http://schemas.microsoft.com/office/drawing/2014/main" val="2266667840"/>
                    </a:ext>
                  </a:extLst>
                </a:gridCol>
                <a:gridCol w="1940387">
                  <a:extLst>
                    <a:ext uri="{9D8B030D-6E8A-4147-A177-3AD203B41FA5}">
                      <a16:colId xmlns:a16="http://schemas.microsoft.com/office/drawing/2014/main" val="3287549199"/>
                    </a:ext>
                  </a:extLst>
                </a:gridCol>
              </a:tblGrid>
              <a:tr h="979384">
                <a:tc>
                  <a:txBody>
                    <a:bodyPr/>
                    <a:lstStyle/>
                    <a:p>
                      <a:pPr>
                        <a:lnSpc>
                          <a:spcPct val="115000"/>
                        </a:lnSpc>
                        <a:spcAft>
                          <a:spcPts val="1000"/>
                        </a:spcAft>
                        <a:buNone/>
                      </a:pPr>
                      <a:r>
                        <a:rPr lang="en-GB" sz="1100" dirty="0">
                          <a:solidFill>
                            <a:schemeClr val="tx1"/>
                          </a:solidFill>
                          <a:effectLst/>
                        </a:rPr>
                        <a:t>General Characteristics </a:t>
                      </a:r>
                      <a:endParaRPr lang="en-GB"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1000"/>
                        </a:spcAft>
                        <a:buNone/>
                      </a:pPr>
                      <a:r>
                        <a:rPr lang="en-GB" sz="2000" dirty="0">
                          <a:solidFill>
                            <a:schemeClr val="tx1"/>
                          </a:solidFill>
                          <a:effectLst/>
                        </a:rPr>
                        <a:t>Pass - 3</a:t>
                      </a:r>
                      <a:r>
                        <a:rPr lang="en-GB" sz="2000" baseline="30000" dirty="0">
                          <a:solidFill>
                            <a:schemeClr val="tx1"/>
                          </a:solidFill>
                          <a:effectLst/>
                        </a:rPr>
                        <a:t>rd</a:t>
                      </a:r>
                      <a:endParaRPr lang="en-GB" sz="2000" dirty="0">
                        <a:solidFill>
                          <a:schemeClr val="tx1"/>
                        </a:solidFill>
                        <a:effectLst/>
                      </a:endParaRPr>
                    </a:p>
                    <a:p>
                      <a:pPr algn="ctr">
                        <a:lnSpc>
                          <a:spcPct val="115000"/>
                        </a:lnSpc>
                        <a:spcAft>
                          <a:spcPts val="1000"/>
                        </a:spcAft>
                        <a:buNone/>
                      </a:pPr>
                      <a:r>
                        <a:rPr lang="en-GB" sz="1200" dirty="0">
                          <a:solidFill>
                            <a:schemeClr val="tx1"/>
                          </a:solidFill>
                          <a:effectLst/>
                        </a:rPr>
                        <a:t>(40 - 49)</a:t>
                      </a:r>
                      <a:endParaRPr lang="en-GB"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1000"/>
                        </a:spcAft>
                        <a:buNone/>
                      </a:pPr>
                      <a:r>
                        <a:rPr lang="en-GB" sz="2000" dirty="0">
                          <a:solidFill>
                            <a:schemeClr val="tx1"/>
                          </a:solidFill>
                          <a:effectLst/>
                        </a:rPr>
                        <a:t>2:2</a:t>
                      </a:r>
                    </a:p>
                    <a:p>
                      <a:pPr algn="ctr">
                        <a:lnSpc>
                          <a:spcPct val="115000"/>
                        </a:lnSpc>
                        <a:spcAft>
                          <a:spcPts val="1000"/>
                        </a:spcAft>
                        <a:buNone/>
                      </a:pPr>
                      <a:r>
                        <a:rPr lang="en-GB" sz="1200" dirty="0">
                          <a:solidFill>
                            <a:schemeClr val="tx1"/>
                          </a:solidFill>
                          <a:effectLst/>
                        </a:rPr>
                        <a:t>(50 - 59)</a:t>
                      </a:r>
                      <a:endParaRPr lang="en-GB"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1000"/>
                        </a:spcAft>
                        <a:buNone/>
                      </a:pPr>
                      <a:r>
                        <a:rPr lang="en-GB" sz="2000" dirty="0">
                          <a:solidFill>
                            <a:schemeClr val="tx1"/>
                          </a:solidFill>
                          <a:effectLst/>
                        </a:rPr>
                        <a:t>2:1</a:t>
                      </a:r>
                    </a:p>
                    <a:p>
                      <a:pPr algn="ctr">
                        <a:lnSpc>
                          <a:spcPct val="115000"/>
                        </a:lnSpc>
                        <a:spcAft>
                          <a:spcPts val="1000"/>
                        </a:spcAft>
                        <a:buNone/>
                      </a:pPr>
                      <a:r>
                        <a:rPr lang="en-GB" sz="1200" dirty="0">
                          <a:solidFill>
                            <a:schemeClr val="tx1"/>
                          </a:solidFill>
                          <a:effectLst/>
                        </a:rPr>
                        <a:t>(60 - 69)</a:t>
                      </a:r>
                      <a:endParaRPr lang="en-GB"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1000"/>
                        </a:spcAft>
                        <a:buNone/>
                      </a:pPr>
                      <a:r>
                        <a:rPr lang="en-GB" sz="2000" dirty="0">
                          <a:solidFill>
                            <a:schemeClr val="tx1"/>
                          </a:solidFill>
                          <a:effectLst/>
                        </a:rPr>
                        <a:t>First</a:t>
                      </a:r>
                    </a:p>
                    <a:p>
                      <a:pPr algn="ctr">
                        <a:lnSpc>
                          <a:spcPct val="115000"/>
                        </a:lnSpc>
                        <a:spcAft>
                          <a:spcPts val="1000"/>
                        </a:spcAft>
                        <a:buNone/>
                      </a:pPr>
                      <a:r>
                        <a:rPr lang="en-GB" sz="1200" dirty="0">
                          <a:solidFill>
                            <a:schemeClr val="tx1"/>
                          </a:solidFill>
                          <a:effectLst/>
                        </a:rPr>
                        <a:t>(70 - 84)</a:t>
                      </a:r>
                      <a:endParaRPr lang="en-GB"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1000"/>
                        </a:spcAft>
                        <a:buNone/>
                      </a:pPr>
                      <a:r>
                        <a:rPr lang="en-GB" sz="2000" dirty="0">
                          <a:solidFill>
                            <a:schemeClr val="tx1"/>
                          </a:solidFill>
                          <a:effectLst/>
                        </a:rPr>
                        <a:t>High First</a:t>
                      </a:r>
                    </a:p>
                    <a:p>
                      <a:pPr algn="ctr">
                        <a:lnSpc>
                          <a:spcPct val="115000"/>
                        </a:lnSpc>
                        <a:spcAft>
                          <a:spcPts val="1000"/>
                        </a:spcAft>
                        <a:buNone/>
                      </a:pPr>
                      <a:r>
                        <a:rPr lang="en-GB" sz="1200" dirty="0">
                          <a:solidFill>
                            <a:schemeClr val="tx1"/>
                          </a:solidFill>
                          <a:effectLst/>
                        </a:rPr>
                        <a:t>(85 -100)</a:t>
                      </a:r>
                      <a:endParaRPr lang="en-GB"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914250"/>
                  </a:ext>
                </a:extLst>
              </a:tr>
              <a:tr h="2720520">
                <a:tc>
                  <a:txBody>
                    <a:bodyPr/>
                    <a:lstStyle/>
                    <a:p>
                      <a:pPr algn="ctr">
                        <a:lnSpc>
                          <a:spcPct val="115000"/>
                        </a:lnSpc>
                        <a:spcAft>
                          <a:spcPts val="1000"/>
                        </a:spcAft>
                        <a:buNone/>
                      </a:pPr>
                      <a:r>
                        <a:rPr lang="en-GB" sz="14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rPr>
                        <a:t>Communication</a:t>
                      </a:r>
                      <a:r>
                        <a:rPr lang="en-GB" sz="1400" b="1" dirty="0">
                          <a:effectLst/>
                          <a:latin typeface="Calibri" panose="020F0502020204030204" pitchFamily="34" charset="0"/>
                          <a:ea typeface="Times New Roman" panose="02020603050405020304" pitchFamily="18" charset="0"/>
                          <a:cs typeface="Arial" panose="020B0604020202020204" pitchFamily="34" charset="0"/>
                        </a:rPr>
                        <a:t> </a:t>
                      </a:r>
                      <a:endParaRPr lang="en-GB"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1000"/>
                        </a:spcAft>
                        <a:buNone/>
                      </a:pPr>
                      <a:r>
                        <a:rPr lang="en-GB"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work is largely comprehensible. It shows an awareness of relevant technologies and has attempted to use the </a:t>
                      </a:r>
                      <a:r>
                        <a:rPr lang="en-GB" sz="1200" dirty="0">
                          <a:effectLst/>
                          <a:latin typeface="Calibri" panose="020F0502020204030204" pitchFamily="34" charset="0"/>
                          <a:ea typeface="Times New Roman" panose="02020603050405020304" pitchFamily="18" charset="0"/>
                          <a:cs typeface="Calibri" panose="020F0502020204030204" pitchFamily="34" charset="0"/>
                        </a:rPr>
                        <a:t>appropriate writing or presentation style </a:t>
                      </a:r>
                      <a:r>
                        <a:rPr lang="en-GB"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to meet the expectations of an audience.</a:t>
                      </a:r>
                      <a:endParaRPr lang="en-GB"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1000"/>
                        </a:spcAft>
                        <a:buNone/>
                      </a:pPr>
                      <a:r>
                        <a:rPr lang="en-GB"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work is </a:t>
                      </a:r>
                      <a:r>
                        <a:rPr lang="en-GB" sz="1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clear</a:t>
                      </a:r>
                      <a:r>
                        <a:rPr lang="en-GB"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GB" sz="1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coherent</a:t>
                      </a:r>
                      <a:r>
                        <a:rPr lang="en-GB"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and communicates </a:t>
                      </a:r>
                      <a:r>
                        <a:rPr lang="en-GB" sz="1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appropriately</a:t>
                      </a:r>
                      <a:r>
                        <a:rPr lang="en-GB"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to </a:t>
                      </a:r>
                      <a:r>
                        <a:rPr lang="en-GB" sz="1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its intended audience</a:t>
                      </a:r>
                      <a:r>
                        <a:rPr lang="en-GB"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It shows an </a:t>
                      </a:r>
                      <a:r>
                        <a:rPr lang="en-GB" sz="1200" dirty="0">
                          <a:effectLst/>
                          <a:latin typeface="Calibri" panose="020F0502020204030204" pitchFamily="34" charset="0"/>
                          <a:ea typeface="Times New Roman" panose="02020603050405020304" pitchFamily="18" charset="0"/>
                          <a:cs typeface="Calibri" panose="020F0502020204030204" pitchFamily="34" charset="0"/>
                        </a:rPr>
                        <a:t>appreciation of relevant technologies and uses the appropriate writing or presentation style.</a:t>
                      </a:r>
                      <a:endParaRPr lang="en-GB"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1000"/>
                        </a:spcAft>
                        <a:buNone/>
                      </a:pPr>
                      <a:r>
                        <a:rPr lang="en-GB"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work engages with relevant technologies and communicates using </a:t>
                      </a:r>
                      <a:r>
                        <a:rPr lang="en-GB" sz="1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technically proficient language</a:t>
                      </a:r>
                      <a:r>
                        <a:rPr lang="en-GB"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appropriate to the medium and its intended audience.</a:t>
                      </a:r>
                      <a:endParaRPr lang="en-GB"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1000"/>
                        </a:spcAft>
                        <a:buNone/>
                      </a:pPr>
                      <a:r>
                        <a:rPr lang="en-GB" sz="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The work communicates </a:t>
                      </a:r>
                      <a:r>
                        <a:rPr lang="en-GB" sz="12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persuasively</a:t>
                      </a:r>
                      <a:r>
                        <a:rPr lang="en-GB" sz="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and engages ethically with relevant technology. It communicates complex ideas in ways that would be </a:t>
                      </a:r>
                      <a:r>
                        <a:rPr lang="en-GB" sz="12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accessible</a:t>
                      </a:r>
                      <a:r>
                        <a:rPr lang="en-GB" sz="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to </a:t>
                      </a:r>
                      <a:r>
                        <a:rPr lang="en-GB" sz="12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both specialist and non-specialist audiences</a:t>
                      </a:r>
                      <a:r>
                        <a:rPr lang="en-GB" sz="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endParaRPr lang="en-GB"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1000"/>
                        </a:spcAft>
                        <a:buNone/>
                      </a:pPr>
                      <a:r>
                        <a:rPr lang="en-GB" sz="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The work communicates </a:t>
                      </a:r>
                      <a:r>
                        <a:rPr lang="en-GB" sz="12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with a logical flow</a:t>
                      </a:r>
                      <a:r>
                        <a:rPr lang="en-GB" sz="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It </a:t>
                      </a:r>
                      <a:r>
                        <a:rPr lang="en-GB" sz="12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successfully </a:t>
                      </a:r>
                      <a:r>
                        <a:rPr lang="en-GB" sz="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communicates complex ideas in ways that are </a:t>
                      </a:r>
                      <a:r>
                        <a:rPr lang="en-GB" sz="12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understandable</a:t>
                      </a:r>
                      <a:r>
                        <a:rPr lang="en-GB" sz="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to a range of audiences. The work uses relevant technology in a socially responsible way.</a:t>
                      </a:r>
                      <a:endParaRPr lang="en-GB"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22906594"/>
                  </a:ext>
                </a:extLst>
              </a:tr>
            </a:tbl>
          </a:graphicData>
        </a:graphic>
      </p:graphicFrame>
      <p:sp>
        <p:nvSpPr>
          <p:cNvPr id="2" name="Rectangle 1">
            <a:extLst>
              <a:ext uri="{FF2B5EF4-FFF2-40B4-BE49-F238E27FC236}">
                <a16:creationId xmlns:a16="http://schemas.microsoft.com/office/drawing/2014/main" id="{B2D6F2A9-50AD-D76E-5D71-A7418D52D9E6}"/>
              </a:ext>
            </a:extLst>
          </p:cNvPr>
          <p:cNvSpPr/>
          <p:nvPr/>
        </p:nvSpPr>
        <p:spPr>
          <a:xfrm>
            <a:off x="930166" y="-15766"/>
            <a:ext cx="10216055" cy="113511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958890B4-4BD5-282A-6E1E-B755510D332E}"/>
              </a:ext>
            </a:extLst>
          </p:cNvPr>
          <p:cNvSpPr/>
          <p:nvPr/>
        </p:nvSpPr>
        <p:spPr>
          <a:xfrm>
            <a:off x="1387366" y="6452908"/>
            <a:ext cx="9175531" cy="520262"/>
          </a:xfrm>
          <a:prstGeom prst="rect">
            <a:avLst/>
          </a:prstGeom>
          <a:solidFill>
            <a:schemeClr val="tx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75972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6F18C-43A7-DB7F-550B-0A92866B2EB4}"/>
              </a:ext>
            </a:extLst>
          </p:cNvPr>
          <p:cNvSpPr>
            <a:spLocks noGrp="1"/>
          </p:cNvSpPr>
          <p:nvPr>
            <p:ph type="title"/>
          </p:nvPr>
        </p:nvSpPr>
        <p:spPr/>
        <p:txBody>
          <a:bodyPr/>
          <a:lstStyle/>
          <a:p>
            <a:r>
              <a:rPr lang="en-GB" b="1" noProof="1"/>
              <a:t>What Changed, and Why It Matters</a:t>
            </a:r>
            <a:br>
              <a:rPr lang="en-GB" b="1" noProof="1"/>
            </a:br>
            <a:endParaRPr lang="en-GB" noProof="1"/>
          </a:p>
        </p:txBody>
      </p:sp>
      <p:sp>
        <p:nvSpPr>
          <p:cNvPr id="3" name="Content Placeholder 2">
            <a:extLst>
              <a:ext uri="{FF2B5EF4-FFF2-40B4-BE49-F238E27FC236}">
                <a16:creationId xmlns:a16="http://schemas.microsoft.com/office/drawing/2014/main" id="{4CF9DC69-C5A2-EE60-26C2-D581AB8873E7}"/>
              </a:ext>
            </a:extLst>
          </p:cNvPr>
          <p:cNvSpPr>
            <a:spLocks noGrp="1"/>
          </p:cNvSpPr>
          <p:nvPr>
            <p:ph idx="1"/>
          </p:nvPr>
        </p:nvSpPr>
        <p:spPr/>
        <p:txBody>
          <a:bodyPr>
            <a:normAutofit/>
          </a:bodyPr>
          <a:lstStyle/>
          <a:p>
            <a:pPr marL="0" indent="0">
              <a:buNone/>
            </a:pPr>
            <a:r>
              <a:rPr lang="en-GB" b="1" noProof="1"/>
              <a:t>Early indications from pilot departments:</a:t>
            </a:r>
            <a:endParaRPr lang="en-GB" noProof="1"/>
          </a:p>
          <a:p>
            <a:r>
              <a:rPr lang="en-GB" noProof="1"/>
              <a:t>Improved student perceptions of clarity and fairness</a:t>
            </a:r>
          </a:p>
          <a:p>
            <a:r>
              <a:rPr lang="en-GB" noProof="1"/>
              <a:t>Greater staff confidence in judgement</a:t>
            </a:r>
          </a:p>
          <a:p>
            <a:r>
              <a:rPr lang="en-GB" noProof="1"/>
              <a:t>Increased use of the full grade range</a:t>
            </a:r>
          </a:p>
          <a:p>
            <a:r>
              <a:rPr lang="en-GB" noProof="1"/>
              <a:t>More constructive feedback language</a:t>
            </a:r>
          </a:p>
          <a:p>
            <a:pPr marL="0" indent="0">
              <a:spcBef>
                <a:spcPts val="2400"/>
              </a:spcBef>
              <a:buNone/>
            </a:pPr>
            <a:r>
              <a:rPr lang="en-GB" b="1" noProof="1"/>
              <a:t>Takeaway:</a:t>
            </a:r>
            <a:endParaRPr lang="en-GB" noProof="1"/>
          </a:p>
          <a:p>
            <a:pPr marL="457200" lvl="1" indent="0">
              <a:buNone/>
            </a:pPr>
            <a:r>
              <a:rPr lang="en-GB" noProof="1"/>
              <a:t>Small, intentional changes to assessment language can signal deeper shifts in agency, expectations, and the purpose of assessment.</a:t>
            </a:r>
          </a:p>
          <a:p>
            <a:endParaRPr lang="en-GB" noProof="1"/>
          </a:p>
        </p:txBody>
      </p:sp>
    </p:spTree>
    <p:extLst>
      <p:ext uri="{BB962C8B-B14F-4D97-AF65-F5344CB8AC3E}">
        <p14:creationId xmlns:p14="http://schemas.microsoft.com/office/powerpoint/2010/main" val="2950111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73D507B4-8422-094D-9AC5-3AF77F98164C}">
  <we:reference id="wa200010001" version="1.0.0.1" store="en-GB" storeType="OMEX"/>
  <we:alternateReferences>
    <we:reference id="WA200010001" version="1.0.0.1" store="WA200010001" storeType="OMEX"/>
  </we:alternateReferences>
  <we:properties>
    <we:property name="claude.fileId" value="&quot;8c8742f7-9eeb-4d5f-be93-6d5917a581c1&quot;"/>
  </we:properties>
  <we:bindings/>
  <we:snapshot xmlns:r="http://schemas.openxmlformats.org/officeDocument/2006/relationships"/>
</we:webextension>
</file>

<file path=docMetadata/LabelInfo.xml><?xml version="1.0" encoding="utf-8"?>
<clbl:labelList xmlns:clbl="http://schemas.microsoft.com/office/2020/mipLabelMetadata">
  <clbl:label id="{5c8ae38e-f85b-4309-b7ec-862815a37aee}" enabled="0" method="" siteId="{5c8ae38e-f85b-4309-b7ec-862815a37aee}" removed="1"/>
</clbl:labelList>
</file>

<file path=docProps/app.xml><?xml version="1.0" encoding="utf-8"?>
<Properties xmlns="http://schemas.openxmlformats.org/officeDocument/2006/extended-properties" xmlns:vt="http://schemas.openxmlformats.org/officeDocument/2006/docPropsVTypes">
  <Template>Frame</Template>
  <TotalTime>17315</TotalTime>
  <Words>2971</Words>
  <Application>Microsoft Macintosh PowerPoint</Application>
  <PresentationFormat>Widescreen</PresentationFormat>
  <Paragraphs>166</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Arial</vt:lpstr>
      <vt:lpstr>Calibri</vt:lpstr>
      <vt:lpstr>Corbel</vt:lpstr>
      <vt:lpstr>Wingdings 2</vt:lpstr>
      <vt:lpstr>Frame</vt:lpstr>
      <vt:lpstr>Refreshing Generic Assessment Descriptors as a Tool for Learning: Reframing Standards, Language and Power in Institutional Assessment</vt:lpstr>
      <vt:lpstr>Why Assessment Descriptors Matter</vt:lpstr>
      <vt:lpstr>The Problem We Were Trying to Address</vt:lpstr>
      <vt:lpstr>Reframing GADs as Learning Tools</vt:lpstr>
      <vt:lpstr>Example 1: Collaboration</vt:lpstr>
      <vt:lpstr>PowerPoint Presentation</vt:lpstr>
      <vt:lpstr>Example 2: Communication</vt:lpstr>
      <vt:lpstr>PowerPoint Presentation</vt:lpstr>
      <vt:lpstr>What Changed, and Why It Matters </vt:lpstr>
      <vt:lpstr>Provocation: What Are Our Assessment Descriptors Doing?</vt:lpstr>
    </vt:vector>
  </TitlesOfParts>
  <Company>York St John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 Whiting</dc:creator>
  <cp:lastModifiedBy>Chris Whiting</cp:lastModifiedBy>
  <cp:revision>1</cp:revision>
  <dcterms:created xsi:type="dcterms:W3CDTF">2026-01-09T10:58:59Z</dcterms:created>
  <dcterms:modified xsi:type="dcterms:W3CDTF">2026-06-16T19:28:27Z</dcterms:modified>
</cp:coreProperties>
</file>